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/>
          <p:nvPr>
            <p:ph type="title"/>
          </p:nvPr>
        </p:nvSpPr>
        <p:spPr>
          <a:xfrm>
            <a:off x="685800" y="1122362"/>
            <a:ext cx="77724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2" name="Уровень текста 1…"/>
          <p:cNvSpPr txBox="1"/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21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/>
          <p:nvPr>
            <p:ph type="title"/>
          </p:nvPr>
        </p:nvSpPr>
        <p:spPr>
          <a:xfrm>
            <a:off x="623887" y="1709739"/>
            <a:ext cx="7886701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30" name="Уровень текста 1…"/>
          <p:cNvSpPr txBox="1"/>
          <p:nvPr>
            <p:ph type="body" sz="quarter" idx="1"/>
          </p:nvPr>
        </p:nvSpPr>
        <p:spPr>
          <a:xfrm>
            <a:off x="623887" y="4589464"/>
            <a:ext cx="7886701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39" name="Уровень текста 1…"/>
          <p:cNvSpPr txBox="1"/>
          <p:nvPr>
            <p:ph type="body"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/>
          <p:nvPr>
            <p:ph type="title"/>
          </p:nvPr>
        </p:nvSpPr>
        <p:spPr>
          <a:xfrm>
            <a:off x="629841" y="365125"/>
            <a:ext cx="7886701" cy="1325564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48" name="Уровень текста 1…"/>
          <p:cNvSpPr txBox="1"/>
          <p:nvPr>
            <p:ph type="body" sz="quarter" idx="1"/>
          </p:nvPr>
        </p:nvSpPr>
        <p:spPr>
          <a:xfrm>
            <a:off x="629841" y="1681163"/>
            <a:ext cx="3868341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4629149" y="1681163"/>
            <a:ext cx="3887393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5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73" name="Уровень текста 1…"/>
          <p:cNvSpPr txBox="1"/>
          <p:nvPr>
            <p:ph type="body" sz="half" idx="1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629840" y="2057400"/>
            <a:ext cx="2949180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Уровень текста 1…"/>
          <p:cNvSpPr txBox="1"/>
          <p:nvPr>
            <p:ph type="body" sz="quarter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gradFill flip="none" rotWithShape="1">
          <a:gsLst>
            <a:gs pos="0">
              <a:srgbClr val="F6F8FC"/>
            </a:gs>
            <a:gs pos="58000">
              <a:srgbClr val="ABC0E4"/>
            </a:gs>
            <a:gs pos="100000">
              <a:srgbClr val="ABC0E4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3" name="Уровень текста 1…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/>
          <p:nvPr>
            <p:ph type="sldNum" sz="quarter" idx="2"/>
          </p:nvPr>
        </p:nvSpPr>
        <p:spPr>
          <a:xfrm>
            <a:off x="8256726" y="6414761"/>
            <a:ext cx="258624" cy="24830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hyperlink" Target="http://www.google.ru/url?sa=i&amp;rct=j&amp;q=&amp;esrc=s&amp;source=images&amp;cd=&amp;cad=rja&amp;uact=8&amp;ved=2ahUKEwiyorW6wsLhAhURdJoKHXoUBU8QjRx6BAgBEAU&amp;url=http://rslovar.com/content/%D0%BF%D0%B5%D1%80%D0%B2%D1%8B%D0%B5-%D0%BF%D0%BE%D0%BB%D1%91%D1%82%D1%8B-%D0%BD%D0%B0-%D0%B4%D0%BE%D0%BD%D1%83-%D1%81%D0%B0%D0%BC%D0%BE%D0%BB%D1%91%D1%82-%D1%84%D0%B0%D1%80%D0%BC%D0%B0%D0%BD-%D0%B2-%D0%BD%D0%B5%D0%B1%D0%B5-%D0%BD%D0%B0%D0%B4-%D1%80%D0%BE%D1%81%D1%82%D0%BE%D0%B2%D0%BE%D0%BC&amp;psig=AOvVaw2zVhV7EWnlATgaa9rMtkuI&amp;ust=1554882395143264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www.google.ru/url?sa=i&amp;rct=j&amp;q=&amp;esrc=s&amp;source=images&amp;cd=&amp;cad=rja&amp;uact=8&amp;ved=2ahUKEwiitc30xMLhAhXKwsQBHbeKDsAQjRx6BAgBEAU&amp;url=https://ria.ru/20110624/392627498.html&amp;psig=AOvVaw0rdORlfS0lGnFEgW34B8lg&amp;ust=1554882450988493" TargetMode="External"/><Relationship Id="rId7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48.png"/><Relationship Id="rId11" Type="http://schemas.openxmlformats.org/officeDocument/2006/relationships/image" Target="../media/image49.png"/><Relationship Id="rId12" Type="http://schemas.openxmlformats.org/officeDocument/2006/relationships/image" Target="../media/image50.png"/><Relationship Id="rId13" Type="http://schemas.openxmlformats.org/officeDocument/2006/relationships/image" Target="../media/image51.png"/><Relationship Id="rId14" Type="http://schemas.openxmlformats.org/officeDocument/2006/relationships/image" Target="../media/image52.png"/><Relationship Id="rId15" Type="http://schemas.openxmlformats.org/officeDocument/2006/relationships/image" Target="../media/image53.png"/><Relationship Id="rId16" Type="http://schemas.openxmlformats.org/officeDocument/2006/relationships/image" Target="../media/image54.png"/><Relationship Id="rId17" Type="http://schemas.openxmlformats.org/officeDocument/2006/relationships/image" Target="../media/image55.png"/><Relationship Id="rId18" Type="http://schemas.openxmlformats.org/officeDocument/2006/relationships/image" Target="../media/image56.png"/><Relationship Id="rId19" Type="http://schemas.openxmlformats.org/officeDocument/2006/relationships/image" Target="../media/image57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9" Type="http://schemas.openxmlformats.org/officeDocument/2006/relationships/image" Target="../media/image65.png"/><Relationship Id="rId10" Type="http://schemas.openxmlformats.org/officeDocument/2006/relationships/image" Target="../media/image66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png"/><Relationship Id="rId3" Type="http://schemas.openxmlformats.org/officeDocument/2006/relationships/image" Target="../media/image58.png"/><Relationship Id="rId4" Type="http://schemas.openxmlformats.org/officeDocument/2006/relationships/image" Target="../media/image74.png"/><Relationship Id="rId5" Type="http://schemas.openxmlformats.org/officeDocument/2006/relationships/image" Target="../media/image59.png"/><Relationship Id="rId6" Type="http://schemas.openxmlformats.org/officeDocument/2006/relationships/image" Target="../media/image75.png"/><Relationship Id="rId7" Type="http://schemas.openxmlformats.org/officeDocument/2006/relationships/image" Target="../media/image76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image" Target="../media/image79.png"/><Relationship Id="rId9" Type="http://schemas.openxmlformats.org/officeDocument/2006/relationships/image" Target="../media/image80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4" Type="http://schemas.openxmlformats.org/officeDocument/2006/relationships/image" Target="../media/image83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google.ru/url?sa=i&amp;rct=j&amp;q=&amp;esrc=s&amp;source=images&amp;cd=&amp;cad=rja&amp;uact=8&amp;ved=0CAcQjRw&amp;url=http://elatriym.com/zdorove-cheloveka/puteshestvie-v-mir-legkix-cheloveka&amp;ei=UQThVKC5LeTQygO9y4L4AQ&amp;bvm=bv.85970519,d.bGQ&amp;psig=AFQjCNFY4FnIA8ALY_pGrVIMZEsrbm1ocQ&amp;ust=1424119216187298" TargetMode="External"/><Relationship Id="rId3" Type="http://schemas.openxmlformats.org/officeDocument/2006/relationships/image" Target="../media/image11.jpeg"/><Relationship Id="rId4" Type="http://schemas.openxmlformats.org/officeDocument/2006/relationships/image" Target="../media/image85.png"/><Relationship Id="rId5" Type="http://schemas.openxmlformats.org/officeDocument/2006/relationships/image" Target="../media/image86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png"/><Relationship Id="rId3" Type="http://schemas.openxmlformats.org/officeDocument/2006/relationships/image" Target="../media/image12.jpeg"/><Relationship Id="rId4" Type="http://schemas.openxmlformats.org/officeDocument/2006/relationships/image" Target="../media/image88.png"/><Relationship Id="rId5" Type="http://schemas.openxmlformats.org/officeDocument/2006/relationships/image" Target="../media/image89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Relationship Id="rId3" Type="http://schemas.openxmlformats.org/officeDocument/2006/relationships/image" Target="../media/image90.png"/><Relationship Id="rId4" Type="http://schemas.openxmlformats.org/officeDocument/2006/relationships/image" Target="../media/image14.jpeg"/><Relationship Id="rId5" Type="http://schemas.openxmlformats.org/officeDocument/2006/relationships/image" Target="../media/image91.png"/><Relationship Id="rId6" Type="http://schemas.openxmlformats.org/officeDocument/2006/relationships/image" Target="../media/image15.jpeg"/><Relationship Id="rId7" Type="http://schemas.openxmlformats.org/officeDocument/2006/relationships/image" Target="../media/image92.png"/><Relationship Id="rId8" Type="http://schemas.openxmlformats.org/officeDocument/2006/relationships/image" Target="../media/image12.jpeg"/><Relationship Id="rId9" Type="http://schemas.openxmlformats.org/officeDocument/2006/relationships/image" Target="../media/image88.png"/><Relationship Id="rId10" Type="http://schemas.openxmlformats.org/officeDocument/2006/relationships/image" Target="../media/image16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18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Relationship Id="rId3" Type="http://schemas.openxmlformats.org/officeDocument/2006/relationships/hyperlink" Target="//upload.wikimedia.org/wikipedia/ru/e/e3/Olga_Lepeshinskaia_02_.jpg" TargetMode="External"/><Relationship Id="rId4" Type="http://schemas.openxmlformats.org/officeDocument/2006/relationships/image" Target="../media/image21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google.ru/url?sa=i&amp;rct=j&amp;q=&amp;esrc=s&amp;source=images&amp;cd=&amp;cad=rja&amp;uact=8&amp;ved=2ahUKEwish6-l0sLhAhUrx4sKHdp1BMQQjRx6BAgBEAU&amp;url=http://woman.forumdaily.com/amishi-ili-zhizn-vne-vremeni/&amp;psig=AOvVaw0UOPuzvKTq3adKU1O3Fn4X&amp;ust=1554886640958449" TargetMode="External"/><Relationship Id="rId3" Type="http://schemas.openxmlformats.org/officeDocument/2006/relationships/image" Target="../media/image22.jpeg"/><Relationship Id="rId4" Type="http://schemas.openxmlformats.org/officeDocument/2006/relationships/hyperlink" Target="https://www.google.ru/url?sa=i&amp;rct=j&amp;q=&amp;esrc=s&amp;source=images&amp;cd=&amp;cad=rja&amp;uact=8&amp;ved=2ahUKEwj9t_Pd18LhAhUNl4sKHQFQD7IQjRx6BAgBEAU&amp;url=https://www.pinterest.com/LllWht/usa-northeastern/&amp;psig=AOvVaw38CPNNFnhoEYx5NvVrx21K&amp;ust=1554886704741844" TargetMode="External"/><Relationship Id="rId5" Type="http://schemas.openxmlformats.org/officeDocument/2006/relationships/image" Target="../media/image23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100.png"/><Relationship Id="rId7" Type="http://schemas.openxmlformats.org/officeDocument/2006/relationships/image" Target="../media/image101.png"/><Relationship Id="rId8" Type="http://schemas.openxmlformats.org/officeDocument/2006/relationships/image" Target="../media/image24.jpeg"/><Relationship Id="rId9" Type="http://schemas.openxmlformats.org/officeDocument/2006/relationships/image" Target="../media/image102.png"/><Relationship Id="rId10" Type="http://schemas.openxmlformats.org/officeDocument/2006/relationships/image" Target="../media/image103.png"/><Relationship Id="rId11" Type="http://schemas.openxmlformats.org/officeDocument/2006/relationships/image" Target="../media/image104.png"/><Relationship Id="rId12" Type="http://schemas.openxmlformats.org/officeDocument/2006/relationships/image" Target="../media/image105.png"/><Relationship Id="rId13" Type="http://schemas.openxmlformats.org/officeDocument/2006/relationships/image" Target="../media/image106.png"/><Relationship Id="rId14" Type="http://schemas.openxmlformats.org/officeDocument/2006/relationships/image" Target="../media/image107.png"/><Relationship Id="rId15" Type="http://schemas.openxmlformats.org/officeDocument/2006/relationships/image" Target="../media/image108.png"/><Relationship Id="rId16" Type="http://schemas.openxmlformats.org/officeDocument/2006/relationships/image" Target="../media/image109.png"/><Relationship Id="rId17" Type="http://schemas.openxmlformats.org/officeDocument/2006/relationships/image" Target="../media/image110.png"/><Relationship Id="rId18" Type="http://schemas.openxmlformats.org/officeDocument/2006/relationships/image" Target="../media/image111.png"/><Relationship Id="rId19" Type="http://schemas.openxmlformats.org/officeDocument/2006/relationships/image" Target="../media/image112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3.jpe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1" Type="http://schemas.openxmlformats.org/officeDocument/2006/relationships/image" Target="../media/image2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Прямоугольник 2"/>
          <p:cNvSpPr/>
          <p:nvPr/>
        </p:nvSpPr>
        <p:spPr>
          <a:xfrm>
            <a:off x="304799" y="303636"/>
            <a:ext cx="8521701" cy="608038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5" name="TextBox 5"/>
          <p:cNvSpPr txBox="1"/>
          <p:nvPr/>
        </p:nvSpPr>
        <p:spPr>
          <a:xfrm>
            <a:off x="998219" y="850422"/>
            <a:ext cx="7280153" cy="1503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Парадигма «Единый мир – единое здоровье» – рациональная модель для решения проблем ветеринарного благополучия в промышленном животноводстве</a:t>
            </a:r>
          </a:p>
        </p:txBody>
      </p:sp>
      <p:sp>
        <p:nvSpPr>
          <p:cNvPr id="96" name="TextBox 1"/>
          <p:cNvSpPr txBox="1"/>
          <p:nvPr/>
        </p:nvSpPr>
        <p:spPr>
          <a:xfrm>
            <a:off x="733183" y="4137254"/>
            <a:ext cx="4486577" cy="2121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1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НАУЧНО-ПРАКТИЧЕСКАЯ КОНФЕРЕНЦИЯ 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defRPr b="1" sz="1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«ВОПРОСЫ НАЦИОНАЛЬНОЙ БИОБЕЗОПАСНОСТИ»</a:t>
            </a:r>
            <a:r>
              <a:rPr cap="all">
                <a:latin typeface="Arial"/>
                <a:ea typeface="Arial"/>
                <a:cs typeface="Arial"/>
                <a:sym typeface="Arial"/>
              </a:rPr>
              <a:t>  </a:t>
            </a:r>
            <a:r>
              <a:t> 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defRPr b="1" sz="1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В рамках программы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defRPr b="1" sz="1400">
                <a:latin typeface="Arial"/>
                <a:ea typeface="Arial"/>
                <a:cs typeface="Arial"/>
                <a:sym typeface="Arial"/>
              </a:defRPr>
            </a:pPr>
            <a:r>
              <a:t> XVII Международного научно-практического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defRPr b="1" sz="1400">
                <a:latin typeface="Arial"/>
                <a:ea typeface="Arial"/>
                <a:cs typeface="Arial"/>
                <a:sym typeface="Arial"/>
              </a:defRPr>
            </a:pPr>
            <a:r>
              <a:t>«Балтийского форума ветеринарной медицины</a:t>
            </a:r>
            <a:br/>
            <a:r>
              <a:t>и продовольственной безопасности»</a:t>
            </a:r>
          </a:p>
          <a:p>
            <a:pPr algn="ctr">
              <a:defRPr b="1" sz="1400">
                <a:latin typeface="Arial"/>
                <a:ea typeface="Arial"/>
                <a:cs typeface="Arial"/>
                <a:sym typeface="Arial"/>
              </a:defRPr>
            </a:pPr>
          </a:p>
          <a:p>
            <a:pPr algn="ctr">
              <a:defRPr b="1" sz="1400">
                <a:latin typeface="Arial"/>
                <a:ea typeface="Arial"/>
                <a:cs typeface="Arial"/>
                <a:sym typeface="Arial"/>
              </a:defRPr>
            </a:pPr>
            <a:r>
              <a:t>РОССИЯ, г. Санкт-Петербург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defRPr b="1" sz="1400">
                <a:latin typeface="Arial"/>
                <a:ea typeface="Arial"/>
                <a:cs typeface="Arial"/>
                <a:sym typeface="Arial"/>
              </a:defRPr>
            </a:pPr>
            <a:r>
              <a:t>21-22 сентября 2023 г.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7" name="TextBox 15"/>
          <p:cNvSpPr txBox="1"/>
          <p:nvPr/>
        </p:nvSpPr>
        <p:spPr>
          <a:xfrm>
            <a:off x="3480430" y="2608450"/>
            <a:ext cx="2609815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400"/>
            </a:lvl1pPr>
          </a:lstStyle>
          <a:p>
            <a:pPr/>
            <a:r>
              <a:t>А. Д. Забережный</a:t>
            </a:r>
          </a:p>
        </p:txBody>
      </p:sp>
      <p:pic>
        <p:nvPicPr>
          <p:cNvPr id="98" name="Рисунок 6" descr="Рисунок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78500" y="4070193"/>
            <a:ext cx="3060700" cy="23272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Box 1"/>
          <p:cNvSpPr txBox="1"/>
          <p:nvPr/>
        </p:nvSpPr>
        <p:spPr>
          <a:xfrm>
            <a:off x="363556" y="1341437"/>
            <a:ext cx="8460956" cy="51490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000">
                <a:latin typeface="Arial"/>
                <a:ea typeface="Arial"/>
                <a:cs typeface="Arial"/>
                <a:sym typeface="Arial"/>
              </a:defRPr>
            </a:pPr>
            <a:r>
              <a:t>В океане вирусы размножаются во всех морских организмах, от китов, до планктона и бактерий. </a:t>
            </a:r>
          </a:p>
          <a:p>
            <a:pPr>
              <a:defRPr b="1" sz="2000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b="1" sz="2000">
                <a:latin typeface="Arial"/>
                <a:ea typeface="Arial"/>
                <a:cs typeface="Arial"/>
                <a:sym typeface="Arial"/>
              </a:defRPr>
            </a:pPr>
            <a:r>
              <a:t>Микроорганизмы составляют 95-98% биомассы океана. </a:t>
            </a:r>
            <a:endParaRPr sz="3200"/>
          </a:p>
          <a:p>
            <a:pPr>
              <a:defRPr b="1" sz="2000">
                <a:latin typeface="Arial"/>
                <a:ea typeface="Arial"/>
                <a:cs typeface="Arial"/>
                <a:sym typeface="Arial"/>
              </a:defRPr>
            </a:pPr>
          </a:p>
          <a:p>
            <a:pPr algn="just">
              <a:defRPr b="1" sz="2000">
                <a:latin typeface="Arial"/>
                <a:ea typeface="Arial"/>
                <a:cs typeface="Arial"/>
                <a:sym typeface="Arial"/>
              </a:defRPr>
            </a:pPr>
            <a:r>
              <a:t>Они ответственны за синтез половины атмосферного кислорода</a:t>
            </a:r>
            <a:endParaRPr sz="3200"/>
          </a:p>
          <a:p>
            <a:pPr>
              <a:defRPr b="1" sz="2000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spcBef>
                <a:spcPts val="400"/>
              </a:spcBef>
              <a:defRPr b="1" sz="2000">
                <a:latin typeface="Arial"/>
                <a:ea typeface="Arial"/>
                <a:cs typeface="Arial"/>
                <a:sym typeface="Arial"/>
              </a:defRPr>
            </a:pPr>
            <a:r>
              <a:t>Сдерживая бесконечный рост биомассы одноклеточных организмов мирового океана, вирусы количественно и качественно  влияют на самый нижний уровень трофической пирамиды, а через пищевые цепи – на всё живое на планете </a:t>
            </a:r>
          </a:p>
          <a:p>
            <a:pPr>
              <a:spcBef>
                <a:spcPts val="700"/>
              </a:spcBef>
              <a:defRPr b="1" sz="2000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spcBef>
                <a:spcPts val="400"/>
              </a:spcBef>
              <a:defRPr b="1" sz="2000">
                <a:latin typeface="Arial"/>
                <a:ea typeface="Arial"/>
                <a:cs typeface="Arial"/>
                <a:sym typeface="Arial"/>
              </a:defRPr>
            </a:pPr>
            <a:r>
              <a:t>Таким образом, эволюция вирусов является наиболее существенным фактором, влияющим на эволюцию всей биосферы</a:t>
            </a:r>
            <a:endParaRPr sz="3200"/>
          </a:p>
        </p:txBody>
      </p:sp>
      <p:sp>
        <p:nvSpPr>
          <p:cNvPr id="262" name="TextBox 2"/>
          <p:cNvSpPr txBox="1"/>
          <p:nvPr/>
        </p:nvSpPr>
        <p:spPr>
          <a:xfrm>
            <a:off x="858519" y="447675"/>
            <a:ext cx="6317300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Вирусы в мировом океане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Rectangle 2"/>
          <p:cNvSpPr txBox="1"/>
          <p:nvPr>
            <p:ph type="title"/>
          </p:nvPr>
        </p:nvSpPr>
        <p:spPr>
          <a:xfrm>
            <a:off x="468312" y="125412"/>
            <a:ext cx="8207376" cy="838201"/>
          </a:xfrm>
          <a:prstGeom prst="rect">
            <a:avLst/>
          </a:prstGeom>
        </p:spPr>
        <p:txBody>
          <a:bodyPr/>
          <a:lstStyle>
            <a:lvl1pPr>
              <a:defRPr b="1"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Новые и возвращающиеся вирусные инфекции – дремлющий вулкан</a:t>
            </a:r>
          </a:p>
        </p:txBody>
      </p:sp>
      <p:pic>
        <p:nvPicPr>
          <p:cNvPr id="265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8312" y="1012825"/>
            <a:ext cx="8207376" cy="533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Text Box 4"/>
          <p:cNvSpPr txBox="1"/>
          <p:nvPr/>
        </p:nvSpPr>
        <p:spPr>
          <a:xfrm>
            <a:off x="514032" y="6434137"/>
            <a:ext cx="8115936" cy="28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Львов Д.Н. Вулкан Карымский (п-ов Камчатка, экспедиция 2010 г.)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Rectangle 2"/>
          <p:cNvSpPr txBox="1"/>
          <p:nvPr>
            <p:ph type="title"/>
          </p:nvPr>
        </p:nvSpPr>
        <p:spPr>
          <a:xfrm>
            <a:off x="304800" y="16524"/>
            <a:ext cx="8607846" cy="1371601"/>
          </a:xfrm>
          <a:prstGeom prst="rect">
            <a:avLst/>
          </a:prstGeom>
        </p:spPr>
        <p:txBody>
          <a:bodyPr/>
          <a:lstStyle/>
          <a:p>
            <a:pPr>
              <a:defRPr b="1"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Схема заражения людей коронавирусом (</a:t>
            </a:r>
            <a:r>
              <a:t>SARS-CoV</a:t>
            </a:r>
            <a:r>
              <a:t>)</a:t>
            </a:r>
          </a:p>
        </p:txBody>
      </p:sp>
      <p:pic>
        <p:nvPicPr>
          <p:cNvPr id="269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76600" y="2286000"/>
            <a:ext cx="2590800" cy="228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" y="1524000"/>
            <a:ext cx="2514600" cy="1879600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Line 11"/>
          <p:cNvSpPr/>
          <p:nvPr/>
        </p:nvSpPr>
        <p:spPr>
          <a:xfrm>
            <a:off x="1219199" y="3505200"/>
            <a:ext cx="1981202" cy="838201"/>
          </a:xfrm>
          <a:prstGeom prst="line">
            <a:avLst/>
          </a:prstGeom>
          <a:ln w="63500">
            <a:solidFill>
              <a:srgbClr val="FF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72" name="Line 12"/>
          <p:cNvSpPr/>
          <p:nvPr/>
        </p:nvSpPr>
        <p:spPr>
          <a:xfrm>
            <a:off x="4038600" y="4724400"/>
            <a:ext cx="1981201" cy="838201"/>
          </a:xfrm>
          <a:prstGeom prst="line">
            <a:avLst/>
          </a:prstGeom>
          <a:ln w="63500">
            <a:solidFill>
              <a:srgbClr val="FF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73" name="Oval 13"/>
          <p:cNvSpPr/>
          <p:nvPr/>
        </p:nvSpPr>
        <p:spPr>
          <a:xfrm>
            <a:off x="6324600" y="2590800"/>
            <a:ext cx="2133600" cy="2438400"/>
          </a:xfrm>
          <a:prstGeom prst="ellipse">
            <a:avLst/>
          </a:prstGeom>
          <a:ln w="63500">
            <a:solidFill>
              <a:srgbClr val="FF0000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274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72200" y="4038600"/>
            <a:ext cx="2438400" cy="2438400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Line 14"/>
          <p:cNvSpPr/>
          <p:nvPr/>
        </p:nvSpPr>
        <p:spPr>
          <a:xfrm>
            <a:off x="8458200" y="3505200"/>
            <a:ext cx="0" cy="457201"/>
          </a:xfrm>
          <a:prstGeom prst="line">
            <a:avLst/>
          </a:prstGeom>
          <a:ln w="63500">
            <a:solidFill>
              <a:srgbClr val="FF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Прямоугольник 10"/>
          <p:cNvSpPr/>
          <p:nvPr/>
        </p:nvSpPr>
        <p:spPr>
          <a:xfrm>
            <a:off x="-71438" y="908049"/>
            <a:ext cx="9251951" cy="597694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78" name="TextBox 2"/>
          <p:cNvSpPr txBox="1"/>
          <p:nvPr/>
        </p:nvSpPr>
        <p:spPr>
          <a:xfrm>
            <a:off x="872808" y="198437"/>
            <a:ext cx="7253921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800">
                <a:solidFill>
                  <a:srgbClr val="C00000"/>
                </a:solidFill>
              </a:defRPr>
            </a:lvl1pPr>
          </a:lstStyle>
          <a:p>
            <a:pPr/>
            <a:r>
              <a:t>Термин «бутылочное горло» в вирусологии</a:t>
            </a:r>
          </a:p>
        </p:txBody>
      </p:sp>
      <p:grpSp>
        <p:nvGrpSpPr>
          <p:cNvPr id="281" name="Группа 13"/>
          <p:cNvGrpSpPr/>
          <p:nvPr/>
        </p:nvGrpSpPr>
        <p:grpSpPr>
          <a:xfrm>
            <a:off x="611187" y="1916113"/>
            <a:ext cx="1873251" cy="4767263"/>
            <a:chOff x="0" y="0"/>
            <a:chExt cx="1873250" cy="4767262"/>
          </a:xfrm>
        </p:grpSpPr>
        <p:pic>
          <p:nvPicPr>
            <p:cNvPr id="279" name="Рисунок 3" descr="Рисунок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873250" cy="47672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0" name="Рисунок 5" descr="Рисунок 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flipH="1">
              <a:off x="250677" y="2496524"/>
              <a:ext cx="1371895" cy="10163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82" name="Рисунок 12" descr="Рисунок 1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33638" y="3357562"/>
            <a:ext cx="6746876" cy="3151188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Стрелка: развернутая 14"/>
          <p:cNvSpPr/>
          <p:nvPr/>
        </p:nvSpPr>
        <p:spPr>
          <a:xfrm>
            <a:off x="1476375" y="1322387"/>
            <a:ext cx="5183189" cy="76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9450"/>
                </a:lnTo>
                <a:cubicBezTo>
                  <a:pt x="0" y="4231"/>
                  <a:pt x="622" y="0"/>
                  <a:pt x="1389" y="0"/>
                </a:cubicBezTo>
                <a:lnTo>
                  <a:pt x="19814" y="0"/>
                </a:lnTo>
                <a:cubicBezTo>
                  <a:pt x="20581" y="0"/>
                  <a:pt x="21203" y="4231"/>
                  <a:pt x="21203" y="9450"/>
                </a:cubicBezTo>
                <a:lnTo>
                  <a:pt x="21203" y="10800"/>
                </a:lnTo>
                <a:lnTo>
                  <a:pt x="21600" y="10800"/>
                </a:lnTo>
                <a:lnTo>
                  <a:pt x="20806" y="16200"/>
                </a:lnTo>
                <a:lnTo>
                  <a:pt x="20012" y="10800"/>
                </a:lnTo>
                <a:lnTo>
                  <a:pt x="20409" y="10800"/>
                </a:lnTo>
                <a:lnTo>
                  <a:pt x="20409" y="9450"/>
                </a:lnTo>
                <a:cubicBezTo>
                  <a:pt x="20409" y="7213"/>
                  <a:pt x="20143" y="5400"/>
                  <a:pt x="19814" y="5400"/>
                </a:cubicBezTo>
                <a:lnTo>
                  <a:pt x="1389" y="5400"/>
                </a:lnTo>
                <a:cubicBezTo>
                  <a:pt x="1060" y="5400"/>
                  <a:pt x="794" y="7213"/>
                  <a:pt x="794" y="9450"/>
                </a:cubicBezTo>
                <a:lnTo>
                  <a:pt x="794" y="21600"/>
                </a:lnTo>
                <a:close/>
              </a:path>
            </a:pathLst>
          </a:custGeom>
          <a:solidFill>
            <a:srgbClr val="00B0F0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</a:p>
        </p:txBody>
      </p:sp>
      <p:pic>
        <p:nvPicPr>
          <p:cNvPr id="284" name="Рисунок 16" descr="Рисунок 1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92787" y="2084388"/>
            <a:ext cx="1390651" cy="1268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Рисунок 17" descr="Рисунок 1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96975" y="3890962"/>
            <a:ext cx="350839" cy="320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Рисунок 18" descr="Рисунок 1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39850" y="2617788"/>
            <a:ext cx="350839" cy="320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Рисунок 19" descr="Рисунок 1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08163" y="5588000"/>
            <a:ext cx="349251" cy="3190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Прямоугольник 123"/>
          <p:cNvSpPr/>
          <p:nvPr/>
        </p:nvSpPr>
        <p:spPr>
          <a:xfrm>
            <a:off x="293688" y="1585912"/>
            <a:ext cx="8740776" cy="5126039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90" name="Line 30"/>
          <p:cNvSpPr/>
          <p:nvPr/>
        </p:nvSpPr>
        <p:spPr>
          <a:xfrm>
            <a:off x="6916738" y="5564187"/>
            <a:ext cx="604838" cy="1588"/>
          </a:xfrm>
          <a:prstGeom prst="line">
            <a:avLst/>
          </a:prstGeom>
          <a:ln w="17526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1" name="Line 30"/>
          <p:cNvSpPr/>
          <p:nvPr/>
        </p:nvSpPr>
        <p:spPr>
          <a:xfrm>
            <a:off x="6924674" y="2924175"/>
            <a:ext cx="604839" cy="3176"/>
          </a:xfrm>
          <a:prstGeom prst="line">
            <a:avLst/>
          </a:prstGeom>
          <a:ln w="17526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2" name="Rectangle 48"/>
          <p:cNvSpPr txBox="1"/>
          <p:nvPr/>
        </p:nvSpPr>
        <p:spPr>
          <a:xfrm>
            <a:off x="6929438" y="2579688"/>
            <a:ext cx="127001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852487">
              <a:defRPr b="1"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</a:t>
            </a:r>
          </a:p>
        </p:txBody>
      </p:sp>
      <p:sp>
        <p:nvSpPr>
          <p:cNvPr id="293" name="Rectangle 60"/>
          <p:cNvSpPr txBox="1"/>
          <p:nvPr/>
        </p:nvSpPr>
        <p:spPr>
          <a:xfrm>
            <a:off x="1677988" y="2589213"/>
            <a:ext cx="127001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852487">
              <a:defRPr b="1"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</a:t>
            </a:r>
          </a:p>
        </p:txBody>
      </p:sp>
      <p:sp>
        <p:nvSpPr>
          <p:cNvPr id="294" name="Line 19"/>
          <p:cNvSpPr/>
          <p:nvPr/>
        </p:nvSpPr>
        <p:spPr>
          <a:xfrm>
            <a:off x="1084262" y="2895600"/>
            <a:ext cx="150813" cy="0"/>
          </a:xfrm>
          <a:prstGeom prst="line">
            <a:avLst/>
          </a:prstGeom>
          <a:ln w="17526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5" name="Rectangle 98"/>
          <p:cNvSpPr/>
          <p:nvPr/>
        </p:nvSpPr>
        <p:spPr>
          <a:xfrm>
            <a:off x="6724650" y="2601913"/>
            <a:ext cx="127001" cy="17281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 defTabSz="852487">
              <a:defRPr b="1"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296" name="Rectangle 60"/>
          <p:cNvSpPr txBox="1"/>
          <p:nvPr/>
        </p:nvSpPr>
        <p:spPr>
          <a:xfrm>
            <a:off x="1992349" y="2386013"/>
            <a:ext cx="317427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852487">
              <a:defRPr b="1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MluI</a:t>
            </a:r>
          </a:p>
        </p:txBody>
      </p:sp>
      <p:sp>
        <p:nvSpPr>
          <p:cNvPr id="297" name="Conector recto 177"/>
          <p:cNvSpPr/>
          <p:nvPr/>
        </p:nvSpPr>
        <p:spPr>
          <a:xfrm>
            <a:off x="2154238" y="2525713"/>
            <a:ext cx="1" cy="236537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298" name="Rectangle 60"/>
          <p:cNvSpPr txBox="1"/>
          <p:nvPr/>
        </p:nvSpPr>
        <p:spPr>
          <a:xfrm>
            <a:off x="2668588" y="2386013"/>
            <a:ext cx="361951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852487">
              <a:defRPr b="1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MluI</a:t>
            </a:r>
          </a:p>
        </p:txBody>
      </p:sp>
      <p:sp>
        <p:nvSpPr>
          <p:cNvPr id="299" name="Rectangle 60"/>
          <p:cNvSpPr txBox="1"/>
          <p:nvPr/>
        </p:nvSpPr>
        <p:spPr>
          <a:xfrm>
            <a:off x="3343895" y="2386013"/>
            <a:ext cx="405161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852487">
              <a:defRPr b="1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*AvrII</a:t>
            </a:r>
          </a:p>
        </p:txBody>
      </p:sp>
      <p:sp>
        <p:nvSpPr>
          <p:cNvPr id="300" name="Rectangle 60"/>
          <p:cNvSpPr txBox="1"/>
          <p:nvPr/>
        </p:nvSpPr>
        <p:spPr>
          <a:xfrm>
            <a:off x="4113621" y="2386013"/>
            <a:ext cx="326208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852487">
              <a:defRPr b="1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PacI</a:t>
            </a:r>
          </a:p>
        </p:txBody>
      </p:sp>
      <p:sp>
        <p:nvSpPr>
          <p:cNvPr id="301" name="Rectangle 60"/>
          <p:cNvSpPr txBox="1"/>
          <p:nvPr/>
        </p:nvSpPr>
        <p:spPr>
          <a:xfrm>
            <a:off x="8142288" y="2386013"/>
            <a:ext cx="351508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852487">
              <a:defRPr b="1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RsrII</a:t>
            </a:r>
          </a:p>
        </p:txBody>
      </p:sp>
      <p:sp>
        <p:nvSpPr>
          <p:cNvPr id="302" name="Conector recto 57"/>
          <p:cNvSpPr/>
          <p:nvPr/>
        </p:nvSpPr>
        <p:spPr>
          <a:xfrm>
            <a:off x="6646863" y="2522538"/>
            <a:ext cx="1" cy="238126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303" name="Rectangle 60"/>
          <p:cNvSpPr txBox="1"/>
          <p:nvPr/>
        </p:nvSpPr>
        <p:spPr>
          <a:xfrm>
            <a:off x="6394909" y="2386013"/>
            <a:ext cx="503908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852487">
              <a:defRPr b="1" sz="120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*SanDI</a:t>
            </a:r>
          </a:p>
        </p:txBody>
      </p:sp>
      <p:sp>
        <p:nvSpPr>
          <p:cNvPr id="304" name="Rectangle 35"/>
          <p:cNvSpPr/>
          <p:nvPr/>
        </p:nvSpPr>
        <p:spPr>
          <a:xfrm>
            <a:off x="1668463" y="2776538"/>
            <a:ext cx="107951" cy="238126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05" name="Rectangle 35"/>
          <p:cNvSpPr/>
          <p:nvPr/>
        </p:nvSpPr>
        <p:spPr>
          <a:xfrm>
            <a:off x="1236662" y="2776538"/>
            <a:ext cx="431801" cy="238126"/>
          </a:xfrm>
          <a:prstGeom prst="rect">
            <a:avLst/>
          </a:prstGeom>
          <a:solidFill>
            <a:srgbClr val="ADB9CA"/>
          </a:solidFill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306" name="Rectangle 46"/>
          <p:cNvSpPr txBox="1"/>
          <p:nvPr/>
        </p:nvSpPr>
        <p:spPr>
          <a:xfrm>
            <a:off x="1273175" y="2795588"/>
            <a:ext cx="351359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852487">
              <a:defRPr b="1"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CMV</a:t>
            </a:r>
          </a:p>
        </p:txBody>
      </p:sp>
      <p:sp>
        <p:nvSpPr>
          <p:cNvPr id="307" name="Conector recto 105"/>
          <p:cNvSpPr/>
          <p:nvPr/>
        </p:nvSpPr>
        <p:spPr>
          <a:xfrm>
            <a:off x="2833688" y="2525713"/>
            <a:ext cx="1" cy="236537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308" name="Conector recto 106"/>
          <p:cNvSpPr/>
          <p:nvPr/>
        </p:nvSpPr>
        <p:spPr>
          <a:xfrm>
            <a:off x="3546475" y="2541588"/>
            <a:ext cx="0" cy="236537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309" name="Conector recto 108"/>
          <p:cNvSpPr/>
          <p:nvPr/>
        </p:nvSpPr>
        <p:spPr>
          <a:xfrm>
            <a:off x="4271962" y="2570163"/>
            <a:ext cx="1" cy="236537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310" name="Conector recto 109"/>
          <p:cNvSpPr/>
          <p:nvPr/>
        </p:nvSpPr>
        <p:spPr>
          <a:xfrm>
            <a:off x="8285163" y="2579688"/>
            <a:ext cx="1" cy="236537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311" name="Conector recto 110"/>
          <p:cNvSpPr/>
          <p:nvPr/>
        </p:nvSpPr>
        <p:spPr>
          <a:xfrm>
            <a:off x="1235075" y="2541588"/>
            <a:ext cx="0" cy="320676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312" name="Rectangle 60"/>
          <p:cNvSpPr txBox="1"/>
          <p:nvPr/>
        </p:nvSpPr>
        <p:spPr>
          <a:xfrm>
            <a:off x="1070942" y="2386013"/>
            <a:ext cx="334616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852487">
              <a:defRPr b="1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AscI</a:t>
            </a:r>
          </a:p>
        </p:txBody>
      </p:sp>
      <p:sp>
        <p:nvSpPr>
          <p:cNvPr id="313" name="Rectangle 41"/>
          <p:cNvSpPr/>
          <p:nvPr/>
        </p:nvSpPr>
        <p:spPr>
          <a:xfrm>
            <a:off x="7715250" y="2816224"/>
            <a:ext cx="196850" cy="23654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14" name="Rectangle 50"/>
          <p:cNvSpPr txBox="1"/>
          <p:nvPr/>
        </p:nvSpPr>
        <p:spPr>
          <a:xfrm>
            <a:off x="7685088" y="2633663"/>
            <a:ext cx="333376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852487">
              <a:defRPr b="1"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UTR</a:t>
            </a:r>
          </a:p>
        </p:txBody>
      </p:sp>
      <p:sp>
        <p:nvSpPr>
          <p:cNvPr id="315" name="Rectangle 41"/>
          <p:cNvSpPr/>
          <p:nvPr/>
        </p:nvSpPr>
        <p:spPr>
          <a:xfrm>
            <a:off x="7867650" y="2816224"/>
            <a:ext cx="234950" cy="23654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16" name="Rectangle 44"/>
          <p:cNvSpPr txBox="1"/>
          <p:nvPr/>
        </p:nvSpPr>
        <p:spPr>
          <a:xfrm>
            <a:off x="7889874" y="2840038"/>
            <a:ext cx="215852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852487">
              <a:defRPr b="1"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pA</a:t>
            </a:r>
          </a:p>
        </p:txBody>
      </p:sp>
      <p:sp>
        <p:nvSpPr>
          <p:cNvPr id="317" name="Rectangle 41"/>
          <p:cNvSpPr/>
          <p:nvPr/>
        </p:nvSpPr>
        <p:spPr>
          <a:xfrm>
            <a:off x="8102600" y="2816224"/>
            <a:ext cx="247650" cy="236540"/>
          </a:xfrm>
          <a:prstGeom prst="rect">
            <a:avLst/>
          </a:prstGeom>
          <a:solidFill>
            <a:srgbClr val="00FF00"/>
          </a:solidFill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18" name="Rectangle 44"/>
          <p:cNvSpPr txBox="1"/>
          <p:nvPr/>
        </p:nvSpPr>
        <p:spPr>
          <a:xfrm>
            <a:off x="8124825" y="2836863"/>
            <a:ext cx="198959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852487">
              <a:defRPr b="1"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Rz</a:t>
            </a:r>
          </a:p>
        </p:txBody>
      </p:sp>
      <p:sp>
        <p:nvSpPr>
          <p:cNvPr id="319" name="Rectangle 41"/>
          <p:cNvSpPr/>
          <p:nvPr/>
        </p:nvSpPr>
        <p:spPr>
          <a:xfrm>
            <a:off x="8350249" y="2816224"/>
            <a:ext cx="363540" cy="236540"/>
          </a:xfrm>
          <a:prstGeom prst="rect">
            <a:avLst/>
          </a:prstGeom>
          <a:solidFill>
            <a:srgbClr val="00FFFF"/>
          </a:solidFill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0" name="Rectangle 44"/>
          <p:cNvSpPr txBox="1"/>
          <p:nvPr/>
        </p:nvSpPr>
        <p:spPr>
          <a:xfrm>
            <a:off x="8364538" y="2836863"/>
            <a:ext cx="351359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852487">
              <a:defRPr b="1"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BGH</a:t>
            </a:r>
          </a:p>
        </p:txBody>
      </p:sp>
      <p:sp>
        <p:nvSpPr>
          <p:cNvPr id="321" name="Line 19"/>
          <p:cNvSpPr/>
          <p:nvPr/>
        </p:nvSpPr>
        <p:spPr>
          <a:xfrm>
            <a:off x="8710613" y="2932113"/>
            <a:ext cx="150813" cy="1"/>
          </a:xfrm>
          <a:prstGeom prst="line">
            <a:avLst/>
          </a:prstGeom>
          <a:ln w="17526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22" name="Rectangle 175"/>
          <p:cNvSpPr/>
          <p:nvPr/>
        </p:nvSpPr>
        <p:spPr>
          <a:xfrm>
            <a:off x="1771650" y="2768599"/>
            <a:ext cx="2324100" cy="252415"/>
          </a:xfrm>
          <a:prstGeom prst="rect">
            <a:avLst/>
          </a:prstGeom>
          <a:gradFill>
            <a:gsLst>
              <a:gs pos="0">
                <a:srgbClr val="000090"/>
              </a:gs>
              <a:gs pos="50000">
                <a:srgbClr val="0000CC"/>
              </a:gs>
              <a:gs pos="100000">
                <a:srgbClr val="000090"/>
              </a:gs>
            </a:gsLst>
            <a:lin ang="16200000"/>
          </a:gradFill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3" name="Rectangle 176"/>
          <p:cNvSpPr/>
          <p:nvPr/>
        </p:nvSpPr>
        <p:spPr>
          <a:xfrm>
            <a:off x="4044950" y="2816225"/>
            <a:ext cx="1803400" cy="260350"/>
          </a:xfrm>
          <a:prstGeom prst="rect">
            <a:avLst/>
          </a:prstGeom>
          <a:gradFill>
            <a:gsLst>
              <a:gs pos="0">
                <a:srgbClr val="3366FF"/>
              </a:gs>
              <a:gs pos="50000">
                <a:srgbClr val="0080FF"/>
              </a:gs>
              <a:gs pos="100000">
                <a:srgbClr val="3366FF"/>
              </a:gs>
            </a:gsLst>
            <a:lin ang="16200000"/>
          </a:gradFill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4" name="Rectangle 180"/>
          <p:cNvSpPr/>
          <p:nvPr/>
        </p:nvSpPr>
        <p:spPr>
          <a:xfrm>
            <a:off x="7077075" y="2813050"/>
            <a:ext cx="219075" cy="260350"/>
          </a:xfrm>
          <a:prstGeom prst="rect">
            <a:avLst/>
          </a:prstGeom>
          <a:gradFill>
            <a:gsLst>
              <a:gs pos="0">
                <a:srgbClr val="FFFF00"/>
              </a:gs>
              <a:gs pos="50000">
                <a:srgbClr val="F8F397"/>
              </a:gs>
              <a:gs pos="100000">
                <a:srgbClr val="FFFF00"/>
              </a:gs>
            </a:gsLst>
            <a:lin ang="16200000"/>
          </a:gradFill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5" name="Rectangle 181"/>
          <p:cNvSpPr/>
          <p:nvPr/>
        </p:nvSpPr>
        <p:spPr>
          <a:xfrm>
            <a:off x="7310438" y="2813050"/>
            <a:ext cx="396876" cy="260350"/>
          </a:xfrm>
          <a:prstGeom prst="rect">
            <a:avLst/>
          </a:prstGeom>
          <a:gradFill>
            <a:gsLst>
              <a:gs pos="0">
                <a:srgbClr val="FF6600"/>
              </a:gs>
              <a:gs pos="50000">
                <a:srgbClr val="FF8000"/>
              </a:gs>
              <a:gs pos="100000">
                <a:srgbClr val="FF6600"/>
              </a:gs>
            </a:gsLst>
            <a:lin ang="16200000"/>
          </a:gradFill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6" name="Rectangle 199"/>
          <p:cNvSpPr/>
          <p:nvPr/>
        </p:nvSpPr>
        <p:spPr>
          <a:xfrm>
            <a:off x="6699250" y="2809875"/>
            <a:ext cx="241300" cy="266700"/>
          </a:xfrm>
          <a:prstGeom prst="rect">
            <a:avLst/>
          </a:prstGeom>
          <a:gradFill>
            <a:gsLst>
              <a:gs pos="0">
                <a:srgbClr val="404040"/>
              </a:gs>
              <a:gs pos="50000">
                <a:srgbClr val="AAAAAA"/>
              </a:gs>
              <a:gs pos="100000">
                <a:srgbClr val="404040"/>
              </a:gs>
            </a:gsLst>
            <a:lin ang="16200000"/>
          </a:gradFill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327" name="Rectangle 177"/>
          <p:cNvSpPr/>
          <p:nvPr/>
        </p:nvSpPr>
        <p:spPr>
          <a:xfrm>
            <a:off x="5746750" y="2768600"/>
            <a:ext cx="977900" cy="260350"/>
          </a:xfrm>
          <a:prstGeom prst="rect">
            <a:avLst/>
          </a:prstGeom>
          <a:gradFill>
            <a:gsLst>
              <a:gs pos="0">
                <a:srgbClr val="800000"/>
              </a:gs>
              <a:gs pos="50000">
                <a:srgbClr val="FF0000"/>
              </a:gs>
              <a:gs pos="100000">
                <a:srgbClr val="800000"/>
              </a:gs>
            </a:gsLst>
            <a:lin ang="16200000"/>
          </a:gradFill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8" name="Rectangle 179"/>
          <p:cNvSpPr/>
          <p:nvPr/>
        </p:nvSpPr>
        <p:spPr>
          <a:xfrm>
            <a:off x="6896100" y="2767013"/>
            <a:ext cx="180975" cy="266701"/>
          </a:xfrm>
          <a:prstGeom prst="rect">
            <a:avLst/>
          </a:prstGeom>
          <a:gradFill>
            <a:gsLst>
              <a:gs pos="0">
                <a:srgbClr val="013E22"/>
              </a:gs>
              <a:gs pos="50000">
                <a:srgbClr val="008000"/>
              </a:gs>
              <a:gs pos="100000">
                <a:srgbClr val="013E22"/>
              </a:gs>
            </a:gsLst>
            <a:lin ang="16260000"/>
          </a:gradFill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9" name="Rectangle 50"/>
          <p:cNvSpPr txBox="1"/>
          <p:nvPr/>
        </p:nvSpPr>
        <p:spPr>
          <a:xfrm>
            <a:off x="7434263" y="2855913"/>
            <a:ext cx="127001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852487">
              <a:defRPr b="1"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</a:t>
            </a:r>
          </a:p>
        </p:txBody>
      </p:sp>
      <p:sp>
        <p:nvSpPr>
          <p:cNvPr id="330" name="Rectangle 49"/>
          <p:cNvSpPr txBox="1"/>
          <p:nvPr/>
        </p:nvSpPr>
        <p:spPr>
          <a:xfrm>
            <a:off x="7123113" y="2849563"/>
            <a:ext cx="139651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852487">
              <a:defRPr b="1"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</a:t>
            </a:r>
          </a:p>
        </p:txBody>
      </p:sp>
      <p:sp>
        <p:nvSpPr>
          <p:cNvPr id="331" name="Rectangle 52"/>
          <p:cNvSpPr txBox="1"/>
          <p:nvPr/>
        </p:nvSpPr>
        <p:spPr>
          <a:xfrm>
            <a:off x="6175375" y="2816225"/>
            <a:ext cx="127000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852487">
              <a:defRPr b="1"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</a:t>
            </a:r>
          </a:p>
        </p:txBody>
      </p:sp>
      <p:sp>
        <p:nvSpPr>
          <p:cNvPr id="332" name="Rectangle 47"/>
          <p:cNvSpPr txBox="1"/>
          <p:nvPr/>
        </p:nvSpPr>
        <p:spPr>
          <a:xfrm>
            <a:off x="4625975" y="2852738"/>
            <a:ext cx="554584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852487">
              <a:defRPr b="1"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ORF 1b</a:t>
            </a:r>
          </a:p>
        </p:txBody>
      </p:sp>
      <p:sp>
        <p:nvSpPr>
          <p:cNvPr id="333" name="Rectangle 46"/>
          <p:cNvSpPr txBox="1"/>
          <p:nvPr/>
        </p:nvSpPr>
        <p:spPr>
          <a:xfrm>
            <a:off x="2492375" y="2806700"/>
            <a:ext cx="546249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852487">
              <a:defRPr b="1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ORF 1a</a:t>
            </a:r>
          </a:p>
        </p:txBody>
      </p:sp>
      <p:sp>
        <p:nvSpPr>
          <p:cNvPr id="334" name="Rectangle 60"/>
          <p:cNvSpPr txBox="1"/>
          <p:nvPr/>
        </p:nvSpPr>
        <p:spPr>
          <a:xfrm>
            <a:off x="4781662" y="2386013"/>
            <a:ext cx="345852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852487">
              <a:defRPr b="1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AvrII</a:t>
            </a:r>
          </a:p>
        </p:txBody>
      </p:sp>
      <p:sp>
        <p:nvSpPr>
          <p:cNvPr id="335" name="Conector recto 157"/>
          <p:cNvSpPr/>
          <p:nvPr/>
        </p:nvSpPr>
        <p:spPr>
          <a:xfrm>
            <a:off x="4949825" y="2570163"/>
            <a:ext cx="0" cy="236537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336" name="Rectangle 60"/>
          <p:cNvSpPr txBox="1"/>
          <p:nvPr/>
        </p:nvSpPr>
        <p:spPr>
          <a:xfrm>
            <a:off x="1655763" y="4851400"/>
            <a:ext cx="127001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852487">
              <a:defRPr b="1"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</a:t>
            </a:r>
          </a:p>
        </p:txBody>
      </p:sp>
      <p:sp>
        <p:nvSpPr>
          <p:cNvPr id="337" name="Rectangle 60"/>
          <p:cNvSpPr txBox="1"/>
          <p:nvPr/>
        </p:nvSpPr>
        <p:spPr>
          <a:xfrm>
            <a:off x="1979649" y="4638675"/>
            <a:ext cx="317427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852487">
              <a:defRPr b="1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MluI</a:t>
            </a:r>
          </a:p>
        </p:txBody>
      </p:sp>
      <p:sp>
        <p:nvSpPr>
          <p:cNvPr id="338" name="Conector recto 188"/>
          <p:cNvSpPr/>
          <p:nvPr/>
        </p:nvSpPr>
        <p:spPr>
          <a:xfrm>
            <a:off x="2139950" y="4787900"/>
            <a:ext cx="0" cy="644526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339" name="Rectangle 35"/>
          <p:cNvSpPr/>
          <p:nvPr/>
        </p:nvSpPr>
        <p:spPr>
          <a:xfrm>
            <a:off x="1646238" y="5038725"/>
            <a:ext cx="109538" cy="2381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40" name="Rectangle 175"/>
          <p:cNvSpPr/>
          <p:nvPr/>
        </p:nvSpPr>
        <p:spPr>
          <a:xfrm>
            <a:off x="1758950" y="5030787"/>
            <a:ext cx="384175" cy="252412"/>
          </a:xfrm>
          <a:prstGeom prst="rect">
            <a:avLst/>
          </a:prstGeom>
          <a:gradFill>
            <a:gsLst>
              <a:gs pos="0">
                <a:srgbClr val="000090"/>
              </a:gs>
              <a:gs pos="50000">
                <a:srgbClr val="0000CC"/>
              </a:gs>
              <a:gs pos="100000">
                <a:srgbClr val="000090"/>
              </a:gs>
            </a:gsLst>
            <a:lin ang="16200000"/>
          </a:gradFill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41" name="Rectangle 60"/>
          <p:cNvSpPr txBox="1"/>
          <p:nvPr/>
        </p:nvSpPr>
        <p:spPr>
          <a:xfrm>
            <a:off x="2651162" y="4638675"/>
            <a:ext cx="317427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852487">
              <a:defRPr b="1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MluI</a:t>
            </a:r>
          </a:p>
        </p:txBody>
      </p:sp>
      <p:sp>
        <p:nvSpPr>
          <p:cNvPr id="342" name="Conector recto 288"/>
          <p:cNvSpPr/>
          <p:nvPr/>
        </p:nvSpPr>
        <p:spPr>
          <a:xfrm>
            <a:off x="2820988" y="4787900"/>
            <a:ext cx="1" cy="644526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343" name="Rectangle 175"/>
          <p:cNvSpPr/>
          <p:nvPr/>
        </p:nvSpPr>
        <p:spPr>
          <a:xfrm>
            <a:off x="2139949" y="5408612"/>
            <a:ext cx="681040" cy="250826"/>
          </a:xfrm>
          <a:prstGeom prst="rect">
            <a:avLst/>
          </a:prstGeom>
          <a:gradFill>
            <a:gsLst>
              <a:gs pos="0">
                <a:srgbClr val="000090"/>
              </a:gs>
              <a:gs pos="50000">
                <a:srgbClr val="0000CC"/>
              </a:gs>
              <a:gs pos="100000">
                <a:srgbClr val="000090"/>
              </a:gs>
            </a:gsLst>
            <a:lin ang="16200000"/>
          </a:gradFill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44" name="Rectangle 60"/>
          <p:cNvSpPr txBox="1"/>
          <p:nvPr/>
        </p:nvSpPr>
        <p:spPr>
          <a:xfrm>
            <a:off x="4100128" y="4638675"/>
            <a:ext cx="326207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852487">
              <a:defRPr b="1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PacI</a:t>
            </a:r>
          </a:p>
        </p:txBody>
      </p:sp>
      <p:sp>
        <p:nvSpPr>
          <p:cNvPr id="345" name="Conector recto 342"/>
          <p:cNvSpPr/>
          <p:nvPr/>
        </p:nvSpPr>
        <p:spPr>
          <a:xfrm>
            <a:off x="4259262" y="4832350"/>
            <a:ext cx="1" cy="644526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346" name="Rectangle 175"/>
          <p:cNvSpPr/>
          <p:nvPr/>
        </p:nvSpPr>
        <p:spPr>
          <a:xfrm>
            <a:off x="2820988" y="5030787"/>
            <a:ext cx="1262063" cy="252412"/>
          </a:xfrm>
          <a:prstGeom prst="rect">
            <a:avLst/>
          </a:prstGeom>
          <a:gradFill>
            <a:gsLst>
              <a:gs pos="0">
                <a:srgbClr val="000090"/>
              </a:gs>
              <a:gs pos="50000">
                <a:srgbClr val="0000CC"/>
              </a:gs>
              <a:gs pos="100000">
                <a:srgbClr val="000090"/>
              </a:gs>
            </a:gsLst>
            <a:lin ang="16200000"/>
          </a:gradFill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47" name="Rectangle 176"/>
          <p:cNvSpPr/>
          <p:nvPr/>
        </p:nvSpPr>
        <p:spPr>
          <a:xfrm>
            <a:off x="4032250" y="5078412"/>
            <a:ext cx="228600" cy="260351"/>
          </a:xfrm>
          <a:prstGeom prst="rect">
            <a:avLst/>
          </a:prstGeom>
          <a:gradFill>
            <a:gsLst>
              <a:gs pos="0">
                <a:srgbClr val="3366FF"/>
              </a:gs>
              <a:gs pos="50000">
                <a:srgbClr val="0080FF"/>
              </a:gs>
              <a:gs pos="100000">
                <a:srgbClr val="3366FF"/>
              </a:gs>
            </a:gsLst>
            <a:lin ang="16200000"/>
          </a:gradFill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48" name="Conector recto 387"/>
          <p:cNvSpPr/>
          <p:nvPr/>
        </p:nvSpPr>
        <p:spPr>
          <a:xfrm>
            <a:off x="6638925" y="4797425"/>
            <a:ext cx="0" cy="644526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349" name="Rectangle 60"/>
          <p:cNvSpPr txBox="1"/>
          <p:nvPr/>
        </p:nvSpPr>
        <p:spPr>
          <a:xfrm>
            <a:off x="6382209" y="4638675"/>
            <a:ext cx="503908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852487">
              <a:defRPr b="1" sz="120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*SanDI</a:t>
            </a:r>
          </a:p>
        </p:txBody>
      </p:sp>
      <p:sp>
        <p:nvSpPr>
          <p:cNvPr id="350" name="Rectangle 176"/>
          <p:cNvSpPr/>
          <p:nvPr/>
        </p:nvSpPr>
        <p:spPr>
          <a:xfrm>
            <a:off x="4941887" y="5091112"/>
            <a:ext cx="898526" cy="260351"/>
          </a:xfrm>
          <a:prstGeom prst="rect">
            <a:avLst/>
          </a:prstGeom>
          <a:gradFill>
            <a:gsLst>
              <a:gs pos="0">
                <a:srgbClr val="3366FF"/>
              </a:gs>
              <a:gs pos="50000">
                <a:srgbClr val="0080FF"/>
              </a:gs>
              <a:gs pos="100000">
                <a:srgbClr val="3366FF"/>
              </a:gs>
            </a:gsLst>
            <a:lin ang="16200000"/>
          </a:gradFill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51" name="Rectangle 177"/>
          <p:cNvSpPr/>
          <p:nvPr/>
        </p:nvSpPr>
        <p:spPr>
          <a:xfrm>
            <a:off x="5738812" y="5043487"/>
            <a:ext cx="901701" cy="260351"/>
          </a:xfrm>
          <a:prstGeom prst="rect">
            <a:avLst/>
          </a:prstGeom>
          <a:gradFill>
            <a:gsLst>
              <a:gs pos="0">
                <a:srgbClr val="800000"/>
              </a:gs>
              <a:gs pos="50000">
                <a:srgbClr val="FF0000"/>
              </a:gs>
              <a:gs pos="100000">
                <a:srgbClr val="800000"/>
              </a:gs>
            </a:gsLst>
            <a:lin ang="16200000"/>
          </a:gradFill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52" name="Rectangle 60"/>
          <p:cNvSpPr txBox="1"/>
          <p:nvPr/>
        </p:nvSpPr>
        <p:spPr>
          <a:xfrm>
            <a:off x="4767374" y="4638675"/>
            <a:ext cx="345852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852487">
              <a:defRPr b="1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AvrII</a:t>
            </a:r>
          </a:p>
        </p:txBody>
      </p:sp>
      <p:sp>
        <p:nvSpPr>
          <p:cNvPr id="353" name="Conector recto 420"/>
          <p:cNvSpPr/>
          <p:nvPr/>
        </p:nvSpPr>
        <p:spPr>
          <a:xfrm>
            <a:off x="4937125" y="4832350"/>
            <a:ext cx="0" cy="644526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354" name="Rectangle 41"/>
          <p:cNvSpPr/>
          <p:nvPr/>
        </p:nvSpPr>
        <p:spPr>
          <a:xfrm>
            <a:off x="7707313" y="5459412"/>
            <a:ext cx="196851" cy="238126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55" name="Rectangle 176"/>
          <p:cNvSpPr/>
          <p:nvPr/>
        </p:nvSpPr>
        <p:spPr>
          <a:xfrm>
            <a:off x="4257675" y="5408612"/>
            <a:ext cx="679450" cy="260351"/>
          </a:xfrm>
          <a:prstGeom prst="rect">
            <a:avLst/>
          </a:prstGeom>
          <a:gradFill>
            <a:gsLst>
              <a:gs pos="0">
                <a:srgbClr val="3366FF"/>
              </a:gs>
              <a:gs pos="50000">
                <a:srgbClr val="0080FF"/>
              </a:gs>
              <a:gs pos="100000">
                <a:srgbClr val="3366FF"/>
              </a:gs>
            </a:gsLst>
            <a:lin ang="16200000"/>
          </a:gradFill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56" name="Rectangle 180"/>
          <p:cNvSpPr/>
          <p:nvPr/>
        </p:nvSpPr>
        <p:spPr>
          <a:xfrm>
            <a:off x="7069138" y="5456237"/>
            <a:ext cx="219076" cy="260351"/>
          </a:xfrm>
          <a:prstGeom prst="rect">
            <a:avLst/>
          </a:prstGeom>
          <a:gradFill>
            <a:gsLst>
              <a:gs pos="0">
                <a:srgbClr val="FFFF00"/>
              </a:gs>
              <a:gs pos="50000">
                <a:srgbClr val="F8F397"/>
              </a:gs>
              <a:gs pos="100000">
                <a:srgbClr val="FFFF00"/>
              </a:gs>
            </a:gsLst>
            <a:lin ang="16200000"/>
          </a:gradFill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57" name="Rectangle 181"/>
          <p:cNvSpPr/>
          <p:nvPr/>
        </p:nvSpPr>
        <p:spPr>
          <a:xfrm>
            <a:off x="7304088" y="5456237"/>
            <a:ext cx="395288" cy="260351"/>
          </a:xfrm>
          <a:prstGeom prst="rect">
            <a:avLst/>
          </a:prstGeom>
          <a:gradFill>
            <a:gsLst>
              <a:gs pos="0">
                <a:srgbClr val="FF6600"/>
              </a:gs>
              <a:gs pos="50000">
                <a:srgbClr val="FF8000"/>
              </a:gs>
              <a:gs pos="100000">
                <a:srgbClr val="FF6600"/>
              </a:gs>
            </a:gsLst>
            <a:lin ang="16200000"/>
          </a:gradFill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58" name="Rectangle 199"/>
          <p:cNvSpPr/>
          <p:nvPr/>
        </p:nvSpPr>
        <p:spPr>
          <a:xfrm>
            <a:off x="6691313" y="5453062"/>
            <a:ext cx="241301" cy="266701"/>
          </a:xfrm>
          <a:prstGeom prst="rect">
            <a:avLst/>
          </a:prstGeom>
          <a:gradFill>
            <a:gsLst>
              <a:gs pos="0">
                <a:srgbClr val="404040"/>
              </a:gs>
              <a:gs pos="50000">
                <a:srgbClr val="AAAAAA"/>
              </a:gs>
              <a:gs pos="100000">
                <a:srgbClr val="404040"/>
              </a:gs>
            </a:gsLst>
            <a:lin ang="16200000"/>
          </a:gradFill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359" name="Rectangle 177"/>
          <p:cNvSpPr/>
          <p:nvPr/>
        </p:nvSpPr>
        <p:spPr>
          <a:xfrm>
            <a:off x="6638924" y="5413375"/>
            <a:ext cx="77790" cy="260350"/>
          </a:xfrm>
          <a:prstGeom prst="rect">
            <a:avLst/>
          </a:prstGeom>
          <a:gradFill>
            <a:gsLst>
              <a:gs pos="0">
                <a:srgbClr val="800000"/>
              </a:gs>
              <a:gs pos="50000">
                <a:srgbClr val="FF0000"/>
              </a:gs>
              <a:gs pos="100000">
                <a:srgbClr val="800000"/>
              </a:gs>
            </a:gsLst>
            <a:lin ang="16200000"/>
          </a:gradFill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60" name="Rectangle 179"/>
          <p:cNvSpPr/>
          <p:nvPr/>
        </p:nvSpPr>
        <p:spPr>
          <a:xfrm>
            <a:off x="6888163" y="5411787"/>
            <a:ext cx="127001" cy="265113"/>
          </a:xfrm>
          <a:prstGeom prst="rect">
            <a:avLst/>
          </a:prstGeom>
          <a:gradFill>
            <a:gsLst>
              <a:gs pos="0">
                <a:srgbClr val="013E22"/>
              </a:gs>
              <a:gs pos="50000">
                <a:srgbClr val="008000"/>
              </a:gs>
              <a:gs pos="100000">
                <a:srgbClr val="013E22"/>
              </a:gs>
            </a:gsLst>
            <a:lin ang="16260000"/>
          </a:gradFill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61" name="Conector recto de flecha 535"/>
          <p:cNvSpPr/>
          <p:nvPr/>
        </p:nvSpPr>
        <p:spPr>
          <a:xfrm>
            <a:off x="6635750" y="6151562"/>
            <a:ext cx="1549401" cy="1"/>
          </a:xfrm>
          <a:prstGeom prst="line">
            <a:avLst/>
          </a:prstGeom>
          <a:ln w="12700">
            <a:solidFill>
              <a:srgbClr val="020537"/>
            </a:solidFill>
            <a:miter/>
            <a:headEnd type="triangle"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62" name="Rectangle 60"/>
          <p:cNvSpPr txBox="1"/>
          <p:nvPr/>
        </p:nvSpPr>
        <p:spPr>
          <a:xfrm>
            <a:off x="1542132" y="6237287"/>
            <a:ext cx="408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852487">
              <a:defRPr b="1" sz="1400">
                <a:solidFill>
                  <a:srgbClr val="02053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3426</a:t>
            </a:r>
          </a:p>
        </p:txBody>
      </p:sp>
      <p:sp>
        <p:nvSpPr>
          <p:cNvPr id="363" name="Rectangle 60"/>
          <p:cNvSpPr txBox="1"/>
          <p:nvPr/>
        </p:nvSpPr>
        <p:spPr>
          <a:xfrm>
            <a:off x="2280320" y="6237287"/>
            <a:ext cx="408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852487">
              <a:defRPr b="1" sz="1400">
                <a:solidFill>
                  <a:srgbClr val="02053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4002</a:t>
            </a:r>
          </a:p>
        </p:txBody>
      </p:sp>
      <p:sp>
        <p:nvSpPr>
          <p:cNvPr id="364" name="Rectangle 60"/>
          <p:cNvSpPr txBox="1"/>
          <p:nvPr/>
        </p:nvSpPr>
        <p:spPr>
          <a:xfrm>
            <a:off x="3334420" y="6237287"/>
            <a:ext cx="408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852487">
              <a:defRPr b="1" sz="1400">
                <a:solidFill>
                  <a:srgbClr val="02053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6204</a:t>
            </a:r>
          </a:p>
        </p:txBody>
      </p:sp>
      <p:sp>
        <p:nvSpPr>
          <p:cNvPr id="365" name="Rectangle 60"/>
          <p:cNvSpPr txBox="1"/>
          <p:nvPr/>
        </p:nvSpPr>
        <p:spPr>
          <a:xfrm>
            <a:off x="4386138" y="6237287"/>
            <a:ext cx="408237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852487">
              <a:defRPr b="1" sz="1400">
                <a:solidFill>
                  <a:srgbClr val="02053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3873</a:t>
            </a:r>
          </a:p>
        </p:txBody>
      </p:sp>
      <p:sp>
        <p:nvSpPr>
          <p:cNvPr id="366" name="Rectangle 60"/>
          <p:cNvSpPr txBox="1"/>
          <p:nvPr/>
        </p:nvSpPr>
        <p:spPr>
          <a:xfrm>
            <a:off x="5584701" y="6237287"/>
            <a:ext cx="408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852487">
              <a:defRPr b="1" sz="1400">
                <a:solidFill>
                  <a:srgbClr val="02053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7859</a:t>
            </a:r>
          </a:p>
        </p:txBody>
      </p:sp>
      <p:sp>
        <p:nvSpPr>
          <p:cNvPr id="367" name="Rectangle 60"/>
          <p:cNvSpPr txBox="1"/>
          <p:nvPr/>
        </p:nvSpPr>
        <p:spPr>
          <a:xfrm>
            <a:off x="7206332" y="6237287"/>
            <a:ext cx="40823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852487">
              <a:defRPr b="1" sz="1400">
                <a:solidFill>
                  <a:srgbClr val="02053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3347</a:t>
            </a:r>
          </a:p>
        </p:txBody>
      </p:sp>
      <p:sp>
        <p:nvSpPr>
          <p:cNvPr id="368" name="Conector recto de flecha 7"/>
          <p:cNvSpPr/>
          <p:nvPr/>
        </p:nvSpPr>
        <p:spPr>
          <a:xfrm>
            <a:off x="1349375" y="6088062"/>
            <a:ext cx="793751" cy="1"/>
          </a:xfrm>
          <a:prstGeom prst="line">
            <a:avLst/>
          </a:prstGeom>
          <a:ln w="12700">
            <a:solidFill>
              <a:srgbClr val="020537"/>
            </a:solidFill>
            <a:miter/>
            <a:headEnd type="triangle"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69" name="Conector recto de flecha 531"/>
          <p:cNvSpPr/>
          <p:nvPr/>
        </p:nvSpPr>
        <p:spPr>
          <a:xfrm>
            <a:off x="2144713" y="6088062"/>
            <a:ext cx="677863" cy="1"/>
          </a:xfrm>
          <a:prstGeom prst="line">
            <a:avLst/>
          </a:prstGeom>
          <a:ln w="12700">
            <a:solidFill>
              <a:srgbClr val="020537"/>
            </a:solidFill>
            <a:miter/>
            <a:headEnd type="triangle"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70" name="Conector recto de flecha 532"/>
          <p:cNvSpPr/>
          <p:nvPr/>
        </p:nvSpPr>
        <p:spPr>
          <a:xfrm>
            <a:off x="2820988" y="6088062"/>
            <a:ext cx="1436688" cy="1"/>
          </a:xfrm>
          <a:prstGeom prst="line">
            <a:avLst/>
          </a:prstGeom>
          <a:ln w="12700">
            <a:solidFill>
              <a:srgbClr val="020537"/>
            </a:solidFill>
            <a:miter/>
            <a:headEnd type="triangle"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71" name="Conector recto de flecha 533"/>
          <p:cNvSpPr/>
          <p:nvPr/>
        </p:nvSpPr>
        <p:spPr>
          <a:xfrm>
            <a:off x="4251324" y="6088062"/>
            <a:ext cx="677864" cy="1"/>
          </a:xfrm>
          <a:prstGeom prst="line">
            <a:avLst/>
          </a:prstGeom>
          <a:ln w="12700">
            <a:solidFill>
              <a:srgbClr val="020537"/>
            </a:solidFill>
            <a:miter/>
            <a:headEnd type="triangle"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72" name="Conector recto de flecha 534"/>
          <p:cNvSpPr/>
          <p:nvPr/>
        </p:nvSpPr>
        <p:spPr>
          <a:xfrm>
            <a:off x="4941887" y="6088062"/>
            <a:ext cx="1693862" cy="1"/>
          </a:xfrm>
          <a:prstGeom prst="line">
            <a:avLst/>
          </a:prstGeom>
          <a:ln w="12700">
            <a:solidFill>
              <a:srgbClr val="020537"/>
            </a:solidFill>
            <a:miter/>
            <a:headEnd type="triangle"/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379" name="Agrupar 6"/>
          <p:cNvGrpSpPr/>
          <p:nvPr/>
        </p:nvGrpSpPr>
        <p:grpSpPr>
          <a:xfrm>
            <a:off x="1943100" y="5503862"/>
            <a:ext cx="5549725" cy="611087"/>
            <a:chOff x="0" y="0"/>
            <a:chExt cx="5549724" cy="611085"/>
          </a:xfrm>
        </p:grpSpPr>
        <p:sp>
          <p:nvSpPr>
            <p:cNvPr id="373" name="CuadroTexto 542"/>
            <p:cNvSpPr txBox="1"/>
            <p:nvPr/>
          </p:nvSpPr>
          <p:spPr>
            <a:xfrm>
              <a:off x="5340350" y="315912"/>
              <a:ext cx="209375" cy="295174"/>
            </a:xfrm>
            <a:prstGeom prst="rect">
              <a:avLst/>
            </a:prstGeom>
            <a:solidFill>
              <a:srgbClr val="020537"/>
            </a:solidFill>
            <a:ln w="6350" cap="flat">
              <a:solidFill>
                <a:srgbClr val="020537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sz="140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1</a:t>
              </a:r>
            </a:p>
          </p:txBody>
        </p:sp>
        <p:sp>
          <p:nvSpPr>
            <p:cNvPr id="374" name="CuadroTexto 543"/>
            <p:cNvSpPr txBox="1"/>
            <p:nvPr/>
          </p:nvSpPr>
          <p:spPr>
            <a:xfrm>
              <a:off x="0" y="0"/>
              <a:ext cx="209374" cy="295174"/>
            </a:xfrm>
            <a:prstGeom prst="rect">
              <a:avLst/>
            </a:prstGeom>
            <a:solidFill>
              <a:srgbClr val="020537"/>
            </a:solidFill>
            <a:ln w="6350" cap="flat">
              <a:solidFill>
                <a:srgbClr val="020537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sz="140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2</a:t>
              </a:r>
            </a:p>
          </p:txBody>
        </p:sp>
        <p:sp>
          <p:nvSpPr>
            <p:cNvPr id="375" name="CuadroTexto 544"/>
            <p:cNvSpPr txBox="1"/>
            <p:nvPr/>
          </p:nvSpPr>
          <p:spPr>
            <a:xfrm>
              <a:off x="4043362" y="0"/>
              <a:ext cx="209375" cy="295174"/>
            </a:xfrm>
            <a:prstGeom prst="rect">
              <a:avLst/>
            </a:prstGeom>
            <a:solidFill>
              <a:srgbClr val="020537"/>
            </a:solidFill>
            <a:ln w="6350" cap="flat">
              <a:solidFill>
                <a:srgbClr val="020537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sz="140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3</a:t>
              </a:r>
            </a:p>
          </p:txBody>
        </p:sp>
        <p:sp>
          <p:nvSpPr>
            <p:cNvPr id="376" name="CuadroTexto 545"/>
            <p:cNvSpPr txBox="1"/>
            <p:nvPr/>
          </p:nvSpPr>
          <p:spPr>
            <a:xfrm>
              <a:off x="2844799" y="315912"/>
              <a:ext cx="209375" cy="295174"/>
            </a:xfrm>
            <a:prstGeom prst="rect">
              <a:avLst/>
            </a:prstGeom>
            <a:solidFill>
              <a:srgbClr val="020537"/>
            </a:solidFill>
            <a:ln w="6350" cap="flat">
              <a:solidFill>
                <a:srgbClr val="020537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sz="140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4</a:t>
              </a:r>
            </a:p>
          </p:txBody>
        </p:sp>
        <p:sp>
          <p:nvSpPr>
            <p:cNvPr id="377" name="CuadroTexto 546"/>
            <p:cNvSpPr txBox="1"/>
            <p:nvPr/>
          </p:nvSpPr>
          <p:spPr>
            <a:xfrm>
              <a:off x="1792287" y="0"/>
              <a:ext cx="209375" cy="295174"/>
            </a:xfrm>
            <a:prstGeom prst="rect">
              <a:avLst/>
            </a:prstGeom>
            <a:solidFill>
              <a:srgbClr val="020537"/>
            </a:solidFill>
            <a:ln w="6350" cap="flat">
              <a:solidFill>
                <a:srgbClr val="020537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sz="140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5</a:t>
              </a:r>
            </a:p>
          </p:txBody>
        </p:sp>
        <p:sp>
          <p:nvSpPr>
            <p:cNvPr id="378" name="CuadroTexto 547"/>
            <p:cNvSpPr txBox="1"/>
            <p:nvPr/>
          </p:nvSpPr>
          <p:spPr>
            <a:xfrm>
              <a:off x="738187" y="315912"/>
              <a:ext cx="209375" cy="295174"/>
            </a:xfrm>
            <a:prstGeom prst="rect">
              <a:avLst/>
            </a:prstGeom>
            <a:solidFill>
              <a:srgbClr val="020537"/>
            </a:solidFill>
            <a:ln w="6350" cap="flat">
              <a:solidFill>
                <a:srgbClr val="020537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 sz="140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6</a:t>
              </a:r>
            </a:p>
          </p:txBody>
        </p:sp>
      </p:grpSp>
      <p:sp>
        <p:nvSpPr>
          <p:cNvPr id="380" name="Line 19"/>
          <p:cNvSpPr/>
          <p:nvPr/>
        </p:nvSpPr>
        <p:spPr>
          <a:xfrm>
            <a:off x="1062037" y="5157787"/>
            <a:ext cx="152401" cy="1"/>
          </a:xfrm>
          <a:prstGeom prst="line">
            <a:avLst/>
          </a:prstGeom>
          <a:ln w="17526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81" name="Rectangle 35"/>
          <p:cNvSpPr/>
          <p:nvPr/>
        </p:nvSpPr>
        <p:spPr>
          <a:xfrm>
            <a:off x="1216025" y="5038725"/>
            <a:ext cx="430213" cy="238125"/>
          </a:xfrm>
          <a:prstGeom prst="rect">
            <a:avLst/>
          </a:prstGeom>
          <a:solidFill>
            <a:srgbClr val="ADB9CA"/>
          </a:solidFill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382" name="Rectangle 46"/>
          <p:cNvSpPr txBox="1"/>
          <p:nvPr/>
        </p:nvSpPr>
        <p:spPr>
          <a:xfrm>
            <a:off x="1252537" y="5057775"/>
            <a:ext cx="351360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852487">
              <a:defRPr b="1"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CMV</a:t>
            </a:r>
          </a:p>
        </p:txBody>
      </p:sp>
      <p:sp>
        <p:nvSpPr>
          <p:cNvPr id="383" name="Conector recto 131"/>
          <p:cNvSpPr/>
          <p:nvPr/>
        </p:nvSpPr>
        <p:spPr>
          <a:xfrm>
            <a:off x="1214437" y="4803774"/>
            <a:ext cx="1" cy="322265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384" name="Rectangle 60"/>
          <p:cNvSpPr txBox="1"/>
          <p:nvPr/>
        </p:nvSpPr>
        <p:spPr>
          <a:xfrm>
            <a:off x="1049511" y="4638675"/>
            <a:ext cx="334616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852487">
              <a:defRPr b="1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AscI</a:t>
            </a:r>
          </a:p>
        </p:txBody>
      </p:sp>
      <p:sp>
        <p:nvSpPr>
          <p:cNvPr id="385" name="Rectangle 60"/>
          <p:cNvSpPr txBox="1"/>
          <p:nvPr/>
        </p:nvSpPr>
        <p:spPr>
          <a:xfrm>
            <a:off x="8164513" y="5080000"/>
            <a:ext cx="351508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852487">
              <a:defRPr b="1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RsrII</a:t>
            </a:r>
          </a:p>
        </p:txBody>
      </p:sp>
      <p:sp>
        <p:nvSpPr>
          <p:cNvPr id="386" name="Conector recto 134"/>
          <p:cNvSpPr/>
          <p:nvPr/>
        </p:nvSpPr>
        <p:spPr>
          <a:xfrm>
            <a:off x="8305800" y="5226049"/>
            <a:ext cx="0" cy="236539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387" name="Rectangle 41"/>
          <p:cNvSpPr/>
          <p:nvPr/>
        </p:nvSpPr>
        <p:spPr>
          <a:xfrm>
            <a:off x="7889875" y="5461000"/>
            <a:ext cx="234950" cy="238125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88" name="Rectangle 44"/>
          <p:cNvSpPr txBox="1"/>
          <p:nvPr/>
        </p:nvSpPr>
        <p:spPr>
          <a:xfrm>
            <a:off x="7912099" y="5486399"/>
            <a:ext cx="215852" cy="17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852487">
              <a:defRPr b="1"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pA</a:t>
            </a:r>
          </a:p>
        </p:txBody>
      </p:sp>
      <p:sp>
        <p:nvSpPr>
          <p:cNvPr id="389" name="Rectangle 41"/>
          <p:cNvSpPr/>
          <p:nvPr/>
        </p:nvSpPr>
        <p:spPr>
          <a:xfrm>
            <a:off x="8124825" y="5461000"/>
            <a:ext cx="247650" cy="238125"/>
          </a:xfrm>
          <a:prstGeom prst="rect">
            <a:avLst/>
          </a:prstGeom>
          <a:solidFill>
            <a:srgbClr val="00FF00"/>
          </a:solidFill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90" name="Rectangle 44"/>
          <p:cNvSpPr txBox="1"/>
          <p:nvPr/>
        </p:nvSpPr>
        <p:spPr>
          <a:xfrm>
            <a:off x="8147050" y="5483225"/>
            <a:ext cx="198959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852487">
              <a:defRPr b="1"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Rz</a:t>
            </a:r>
          </a:p>
        </p:txBody>
      </p:sp>
      <p:sp>
        <p:nvSpPr>
          <p:cNvPr id="391" name="Rectangle 41"/>
          <p:cNvSpPr/>
          <p:nvPr/>
        </p:nvSpPr>
        <p:spPr>
          <a:xfrm>
            <a:off x="8372474" y="5461000"/>
            <a:ext cx="363540" cy="238125"/>
          </a:xfrm>
          <a:prstGeom prst="rect">
            <a:avLst/>
          </a:prstGeom>
          <a:solidFill>
            <a:srgbClr val="00FFFF"/>
          </a:solidFill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92" name="Rectangle 44"/>
          <p:cNvSpPr txBox="1"/>
          <p:nvPr/>
        </p:nvSpPr>
        <p:spPr>
          <a:xfrm>
            <a:off x="8386763" y="5483224"/>
            <a:ext cx="351359" cy="17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852487">
              <a:defRPr b="1"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BGH</a:t>
            </a:r>
          </a:p>
        </p:txBody>
      </p:sp>
      <p:sp>
        <p:nvSpPr>
          <p:cNvPr id="393" name="Line 19"/>
          <p:cNvSpPr/>
          <p:nvPr/>
        </p:nvSpPr>
        <p:spPr>
          <a:xfrm>
            <a:off x="8732838" y="5576887"/>
            <a:ext cx="150813" cy="1"/>
          </a:xfrm>
          <a:prstGeom prst="line">
            <a:avLst/>
          </a:prstGeom>
          <a:ln w="17526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94" name="Rectangle 60"/>
          <p:cNvSpPr txBox="1"/>
          <p:nvPr/>
        </p:nvSpPr>
        <p:spPr>
          <a:xfrm>
            <a:off x="3343895" y="4668837"/>
            <a:ext cx="405161" cy="17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852487">
              <a:defRPr b="1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*AvrII</a:t>
            </a:r>
          </a:p>
        </p:txBody>
      </p:sp>
      <p:sp>
        <p:nvSpPr>
          <p:cNvPr id="395" name="Conector recto 167"/>
          <p:cNvSpPr/>
          <p:nvPr/>
        </p:nvSpPr>
        <p:spPr>
          <a:xfrm>
            <a:off x="3546475" y="4822825"/>
            <a:ext cx="0" cy="238126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396" name="CuadroTexto 1"/>
          <p:cNvSpPr txBox="1"/>
          <p:nvPr/>
        </p:nvSpPr>
        <p:spPr>
          <a:xfrm>
            <a:off x="367635" y="530109"/>
            <a:ext cx="3904329" cy="701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Создание коронавируса в лаборатории</a:t>
            </a:r>
          </a:p>
        </p:txBody>
      </p:sp>
      <p:sp>
        <p:nvSpPr>
          <p:cNvPr id="397" name="CuadroTexto 1"/>
          <p:cNvSpPr txBox="1"/>
          <p:nvPr/>
        </p:nvSpPr>
        <p:spPr>
          <a:xfrm>
            <a:off x="582612" y="1854200"/>
            <a:ext cx="4772969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b="1" sz="2000">
                <a:latin typeface="Arial"/>
                <a:ea typeface="Arial"/>
                <a:cs typeface="Arial"/>
                <a:sym typeface="Arial"/>
              </a:defRPr>
            </a:pPr>
            <a:r>
              <a:t>Строение генома коронавируса </a:t>
            </a:r>
            <a:r>
              <a:t>PEDV</a:t>
            </a:r>
          </a:p>
        </p:txBody>
      </p:sp>
      <p:sp>
        <p:nvSpPr>
          <p:cNvPr id="398" name="CuadroTexto 1"/>
          <p:cNvSpPr txBox="1"/>
          <p:nvPr/>
        </p:nvSpPr>
        <p:spPr>
          <a:xfrm>
            <a:off x="582612" y="4052887"/>
            <a:ext cx="5637164" cy="28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Схема синтеза коронавируса в лаборатории</a:t>
            </a:r>
          </a:p>
        </p:txBody>
      </p:sp>
      <p:pic>
        <p:nvPicPr>
          <p:cNvPr id="399" name="Рисунок 125" descr="Рисунок 12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81725" y="134937"/>
            <a:ext cx="2727325" cy="2192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TextBox 1"/>
          <p:cNvSpPr txBox="1"/>
          <p:nvPr/>
        </p:nvSpPr>
        <p:spPr>
          <a:xfrm>
            <a:off x="1522095" y="333375"/>
            <a:ext cx="667607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Luis Enjuanes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TextBox 1"/>
          <p:cNvSpPr txBox="1"/>
          <p:nvPr/>
        </p:nvSpPr>
        <p:spPr>
          <a:xfrm>
            <a:off x="981550" y="251819"/>
            <a:ext cx="7180897" cy="792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Так выглядит синтезированный в лаборатории коронавирус</a:t>
            </a:r>
          </a:p>
        </p:txBody>
      </p:sp>
      <p:pic>
        <p:nvPicPr>
          <p:cNvPr id="404" name="Рисунок 11" descr="Рисунок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1550" y="1238250"/>
            <a:ext cx="7369175" cy="50403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Прямоугольник 3"/>
          <p:cNvSpPr/>
          <p:nvPr/>
        </p:nvSpPr>
        <p:spPr>
          <a:xfrm>
            <a:off x="366383" y="1342238"/>
            <a:ext cx="8411234" cy="5402512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07" name="Rectángulo 3"/>
          <p:cNvSpPr txBox="1"/>
          <p:nvPr/>
        </p:nvSpPr>
        <p:spPr>
          <a:xfrm>
            <a:off x="500448" y="1539990"/>
            <a:ext cx="8136437" cy="4756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000">
                <a:latin typeface="Arial"/>
                <a:ea typeface="Arial"/>
                <a:cs typeface="Arial"/>
                <a:sym typeface="Arial"/>
              </a:defRPr>
            </a:pPr>
            <a:r>
              <a:t>Удаление «несущественного» гена, например, гена Е. Вирус будет реплицировать РНК, но не размножаться</a:t>
            </a:r>
          </a:p>
          <a:p>
            <a:pPr>
              <a:defRPr b="1" sz="2000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b="1" sz="2000">
                <a:latin typeface="Arial"/>
                <a:ea typeface="Arial"/>
                <a:cs typeface="Arial"/>
                <a:sym typeface="Arial"/>
              </a:defRPr>
            </a:pPr>
            <a:r>
              <a:t>Удаление генов факторов вирулентности, например, белков, противостоящих неспецифическим факторам иммунного ответа</a:t>
            </a:r>
          </a:p>
          <a:p>
            <a:pPr>
              <a:defRPr b="1" sz="2000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b="1" sz="2000">
                <a:latin typeface="Arial"/>
                <a:ea typeface="Arial"/>
                <a:cs typeface="Arial"/>
                <a:sym typeface="Arial"/>
              </a:defRPr>
            </a:pPr>
            <a:r>
              <a:t>Внесение множества мутаций с целью замедления репликации вирионной РНК</a:t>
            </a:r>
          </a:p>
          <a:p>
            <a:pPr>
              <a:defRPr b="1" sz="2000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b="1" sz="2000">
                <a:latin typeface="Arial"/>
                <a:ea typeface="Arial"/>
                <a:cs typeface="Arial"/>
                <a:sym typeface="Arial"/>
              </a:defRPr>
            </a:pPr>
            <a:r>
              <a:t>Внесение мутаций в регуляторные элементы генома с целью замедления транскрипционной активности</a:t>
            </a:r>
          </a:p>
          <a:p>
            <a:pPr>
              <a:defRPr b="1" sz="2000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b="1" sz="2000">
                <a:latin typeface="Arial"/>
                <a:ea typeface="Arial"/>
                <a:cs typeface="Arial"/>
                <a:sym typeface="Arial"/>
              </a:defRPr>
            </a:pPr>
            <a:r>
              <a:t>Перемена генов местами</a:t>
            </a:r>
          </a:p>
          <a:p>
            <a:pPr>
              <a:defRPr b="1" sz="2000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b="1" sz="2000">
                <a:latin typeface="Arial"/>
                <a:ea typeface="Arial"/>
                <a:cs typeface="Arial"/>
                <a:sym typeface="Arial"/>
              </a:defRPr>
            </a:pPr>
            <a:r>
              <a:t>Перекодирование белков методом изменения кодонов</a:t>
            </a:r>
          </a:p>
        </p:txBody>
      </p:sp>
      <p:sp>
        <p:nvSpPr>
          <p:cNvPr id="408" name="CuadroTexto 1"/>
          <p:cNvSpPr txBox="1"/>
          <p:nvPr/>
        </p:nvSpPr>
        <p:spPr>
          <a:xfrm>
            <a:off x="366382" y="477419"/>
            <a:ext cx="7565431" cy="1405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b="1" sz="2400">
                <a:solidFill>
                  <a:srgbClr val="C00000"/>
                </a:solidFill>
              </a:defRPr>
            </a:pPr>
            <a:r>
              <a:t>Коронавирус синтезирован в лаборатории. Что дальше? </a:t>
            </a:r>
          </a:p>
          <a:p>
            <a:pPr>
              <a:defRPr b="1" sz="2400">
                <a:solidFill>
                  <a:srgbClr val="C00000"/>
                </a:solidFill>
              </a:defRPr>
            </a:pPr>
            <a:r>
              <a:t>Способы создания аттенуированного штамма.</a:t>
            </a:r>
          </a:p>
          <a:p>
            <a:pPr>
              <a:defRPr b="1" sz="2400">
                <a:solidFill>
                  <a:srgbClr val="C00000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CuadroTexto 1"/>
          <p:cNvSpPr txBox="1"/>
          <p:nvPr/>
        </p:nvSpPr>
        <p:spPr>
          <a:xfrm>
            <a:off x="1253676" y="231452"/>
            <a:ext cx="5981353" cy="669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400">
                <a:solidFill>
                  <a:srgbClr val="C00000"/>
                </a:solidFill>
              </a:defRPr>
            </a:lvl1pPr>
          </a:lstStyle>
          <a:p>
            <a:pPr/>
            <a:r>
              <a:t>Коронавирус можно сделать постоянно аттенуированным путём удаления гена Е </a:t>
            </a:r>
          </a:p>
        </p:txBody>
      </p:sp>
      <p:grpSp>
        <p:nvGrpSpPr>
          <p:cNvPr id="424" name="Группа 21"/>
          <p:cNvGrpSpPr/>
          <p:nvPr/>
        </p:nvGrpSpPr>
        <p:grpSpPr>
          <a:xfrm>
            <a:off x="1203343" y="1352026"/>
            <a:ext cx="6737313" cy="5342389"/>
            <a:chOff x="0" y="0"/>
            <a:chExt cx="6737312" cy="5342388"/>
          </a:xfrm>
        </p:grpSpPr>
        <p:sp>
          <p:nvSpPr>
            <p:cNvPr id="411" name="Прямоугольник 20"/>
            <p:cNvSpPr/>
            <p:nvPr/>
          </p:nvSpPr>
          <p:spPr>
            <a:xfrm>
              <a:off x="0" y="-1"/>
              <a:ext cx="6737313" cy="5342389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grpSp>
          <p:nvGrpSpPr>
            <p:cNvPr id="422" name="Группа 17"/>
            <p:cNvGrpSpPr/>
            <p:nvPr/>
          </p:nvGrpSpPr>
          <p:grpSpPr>
            <a:xfrm>
              <a:off x="660756" y="136234"/>
              <a:ext cx="5202880" cy="4269383"/>
              <a:chOff x="0" y="0"/>
              <a:chExt cx="5202878" cy="4269381"/>
            </a:xfrm>
          </p:grpSpPr>
          <p:grpSp>
            <p:nvGrpSpPr>
              <p:cNvPr id="418" name="Группа 12"/>
              <p:cNvGrpSpPr/>
              <p:nvPr/>
            </p:nvGrpSpPr>
            <p:grpSpPr>
              <a:xfrm>
                <a:off x="-1" y="992782"/>
                <a:ext cx="5202880" cy="3276601"/>
                <a:chOff x="0" y="0"/>
                <a:chExt cx="5202879" cy="3276599"/>
              </a:xfrm>
            </p:grpSpPr>
            <p:pic>
              <p:nvPicPr>
                <p:cNvPr id="412" name="Picture 3" descr="Picture 3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1745756" y="6626"/>
                  <a:ext cx="1693161" cy="160903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413" name="Picture 4" descr="Picture 4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1730584" y="1646582"/>
                  <a:ext cx="1730585" cy="16256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414" name="Picture 5" descr="Picture 5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3475328" y="1646582"/>
                  <a:ext cx="1727551" cy="16256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415" name="Picture 6" descr="Picture 6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3464202" y="6626"/>
                  <a:ext cx="1727551" cy="162670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416" name="Picture 11" descr="Picture 11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-1" y="0"/>
                  <a:ext cx="1730586" cy="16256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417" name="Picture 12" descr="Picture 12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15171" y="1650999"/>
                  <a:ext cx="1703276" cy="16256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419" name="TextBox 13"/>
              <p:cNvSpPr txBox="1"/>
              <p:nvPr/>
            </p:nvSpPr>
            <p:spPr>
              <a:xfrm>
                <a:off x="187649" y="438783"/>
                <a:ext cx="1186345" cy="3330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b="1"/>
                </a:lvl1pPr>
              </a:lstStyle>
              <a:p>
                <a:pPr/>
                <a:r>
                  <a:t>Нет вируса</a:t>
                </a:r>
              </a:p>
            </p:txBody>
          </p:sp>
          <p:sp>
            <p:nvSpPr>
              <p:cNvPr id="420" name="TextBox 15"/>
              <p:cNvSpPr txBox="1"/>
              <p:nvPr/>
            </p:nvSpPr>
            <p:spPr>
              <a:xfrm>
                <a:off x="1931282" y="265037"/>
                <a:ext cx="1322106" cy="6251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b="1"/>
                </a:lvl1pPr>
              </a:lstStyle>
              <a:p>
                <a:pPr/>
                <a:r>
                  <a:t>Природный вирус </a:t>
                </a:r>
              </a:p>
            </p:txBody>
          </p:sp>
          <p:sp>
            <p:nvSpPr>
              <p:cNvPr id="421" name="TextBox 16"/>
              <p:cNvSpPr txBox="1"/>
              <p:nvPr/>
            </p:nvSpPr>
            <p:spPr>
              <a:xfrm>
                <a:off x="3835053" y="0"/>
                <a:ext cx="1322106" cy="9172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b="1"/>
                </a:lvl1pPr>
              </a:lstStyle>
              <a:p>
                <a:pPr/>
                <a:r>
                  <a:t>Вирус с удалённым геном Е</a:t>
                </a:r>
              </a:p>
            </p:txBody>
          </p:sp>
        </p:grpSp>
        <p:sp>
          <p:nvSpPr>
            <p:cNvPr id="423" name="TextBox 19"/>
            <p:cNvSpPr txBox="1"/>
            <p:nvPr/>
          </p:nvSpPr>
          <p:spPr>
            <a:xfrm>
              <a:off x="620366" y="4569600"/>
              <a:ext cx="5315265" cy="3330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/>
              </a:lvl1pPr>
            </a:lstStyle>
            <a:p>
              <a:pPr/>
              <a:r>
                <a:t>Вирус размножается в клетках, дефектных по гену Е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Прямоугольник 148"/>
          <p:cNvSpPr/>
          <p:nvPr/>
        </p:nvSpPr>
        <p:spPr>
          <a:xfrm>
            <a:off x="75500" y="2399251"/>
            <a:ext cx="8976222" cy="4018327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429" name="Agrupar 37"/>
          <p:cNvGrpSpPr/>
          <p:nvPr/>
        </p:nvGrpSpPr>
        <p:grpSpPr>
          <a:xfrm>
            <a:off x="1815270" y="3460377"/>
            <a:ext cx="540000" cy="325950"/>
            <a:chOff x="0" y="0"/>
            <a:chExt cx="539999" cy="325948"/>
          </a:xfrm>
        </p:grpSpPr>
        <p:sp>
          <p:nvSpPr>
            <p:cNvPr id="427" name="Rectángulo redondeado 4"/>
            <p:cNvSpPr/>
            <p:nvPr/>
          </p:nvSpPr>
          <p:spPr>
            <a:xfrm>
              <a:off x="0" y="0"/>
              <a:ext cx="540000" cy="325949"/>
            </a:xfrm>
            <a:prstGeom prst="roundRect">
              <a:avLst>
                <a:gd name="adj" fmla="val 16667"/>
              </a:avLst>
            </a:prstGeom>
            <a:solidFill>
              <a:srgbClr val="CC0A20"/>
            </a:solidFill>
            <a:ln w="6350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28" name="CuadroTexto 5"/>
            <p:cNvSpPr txBox="1"/>
            <p:nvPr/>
          </p:nvSpPr>
          <p:spPr>
            <a:xfrm>
              <a:off x="62215" y="24474"/>
              <a:ext cx="424248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FFFFFF"/>
                  </a:solidFill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pPr/>
              <a:r>
                <a:t>CAC</a:t>
              </a:r>
            </a:p>
          </p:txBody>
        </p:sp>
      </p:grpSp>
      <p:grpSp>
        <p:nvGrpSpPr>
          <p:cNvPr id="432" name="Agrupar 38"/>
          <p:cNvGrpSpPr/>
          <p:nvPr/>
        </p:nvGrpSpPr>
        <p:grpSpPr>
          <a:xfrm>
            <a:off x="2409031" y="3460377"/>
            <a:ext cx="540000" cy="325950"/>
            <a:chOff x="0" y="0"/>
            <a:chExt cx="539999" cy="325948"/>
          </a:xfrm>
        </p:grpSpPr>
        <p:sp>
          <p:nvSpPr>
            <p:cNvPr id="430" name="Rectángulo redondeado 6"/>
            <p:cNvSpPr/>
            <p:nvPr/>
          </p:nvSpPr>
          <p:spPr>
            <a:xfrm>
              <a:off x="0" y="0"/>
              <a:ext cx="540000" cy="325949"/>
            </a:xfrm>
            <a:prstGeom prst="roundRect">
              <a:avLst>
                <a:gd name="adj" fmla="val 16667"/>
              </a:avLst>
            </a:prstGeom>
            <a:solidFill>
              <a:srgbClr val="3366FF"/>
            </a:solidFill>
            <a:ln w="6350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31" name="CuadroTexto 7"/>
            <p:cNvSpPr txBox="1"/>
            <p:nvPr/>
          </p:nvSpPr>
          <p:spPr>
            <a:xfrm>
              <a:off x="62215" y="24474"/>
              <a:ext cx="424248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pPr/>
              <a:r>
                <a:t>GCC</a:t>
              </a:r>
            </a:p>
          </p:txBody>
        </p:sp>
      </p:grpSp>
      <p:grpSp>
        <p:nvGrpSpPr>
          <p:cNvPr id="435" name="Agrupar 39"/>
          <p:cNvGrpSpPr/>
          <p:nvPr/>
        </p:nvGrpSpPr>
        <p:grpSpPr>
          <a:xfrm>
            <a:off x="3002790" y="3460377"/>
            <a:ext cx="540000" cy="325950"/>
            <a:chOff x="0" y="0"/>
            <a:chExt cx="539999" cy="325948"/>
          </a:xfrm>
        </p:grpSpPr>
        <p:sp>
          <p:nvSpPr>
            <p:cNvPr id="433" name="Rectángulo redondeado 8"/>
            <p:cNvSpPr/>
            <p:nvPr/>
          </p:nvSpPr>
          <p:spPr>
            <a:xfrm>
              <a:off x="0" y="0"/>
              <a:ext cx="540000" cy="325949"/>
            </a:xfrm>
            <a:prstGeom prst="roundRect">
              <a:avLst>
                <a:gd name="adj" fmla="val 16667"/>
              </a:avLst>
            </a:prstGeom>
            <a:solidFill>
              <a:srgbClr val="FF6600"/>
            </a:solidFill>
            <a:ln w="6350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34" name="CuadroTexto 9"/>
            <p:cNvSpPr txBox="1"/>
            <p:nvPr/>
          </p:nvSpPr>
          <p:spPr>
            <a:xfrm>
              <a:off x="62215" y="24474"/>
              <a:ext cx="424248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pPr/>
              <a:r>
                <a:t>ACG</a:t>
              </a:r>
            </a:p>
          </p:txBody>
        </p:sp>
      </p:grpSp>
      <p:grpSp>
        <p:nvGrpSpPr>
          <p:cNvPr id="438" name="Agrupar 47"/>
          <p:cNvGrpSpPr/>
          <p:nvPr/>
        </p:nvGrpSpPr>
        <p:grpSpPr>
          <a:xfrm>
            <a:off x="7752873" y="3460377"/>
            <a:ext cx="540000" cy="325950"/>
            <a:chOff x="0" y="0"/>
            <a:chExt cx="539999" cy="325948"/>
          </a:xfrm>
        </p:grpSpPr>
        <p:sp>
          <p:nvSpPr>
            <p:cNvPr id="436" name="Rectángulo redondeado 10"/>
            <p:cNvSpPr/>
            <p:nvPr/>
          </p:nvSpPr>
          <p:spPr>
            <a:xfrm>
              <a:off x="0" y="0"/>
              <a:ext cx="540000" cy="325949"/>
            </a:xfrm>
            <a:prstGeom prst="roundRect">
              <a:avLst>
                <a:gd name="adj" fmla="val 16667"/>
              </a:avLst>
            </a:prstGeom>
            <a:solidFill>
              <a:srgbClr val="66FFFF"/>
            </a:solidFill>
            <a:ln w="6350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37" name="CuadroTexto 11"/>
            <p:cNvSpPr txBox="1"/>
            <p:nvPr/>
          </p:nvSpPr>
          <p:spPr>
            <a:xfrm>
              <a:off x="62215" y="24474"/>
              <a:ext cx="424248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pPr/>
              <a:r>
                <a:t>GAG</a:t>
              </a:r>
            </a:p>
          </p:txBody>
        </p:sp>
      </p:grpSp>
      <p:grpSp>
        <p:nvGrpSpPr>
          <p:cNvPr id="441" name="Agrupar 40"/>
          <p:cNvGrpSpPr/>
          <p:nvPr/>
        </p:nvGrpSpPr>
        <p:grpSpPr>
          <a:xfrm>
            <a:off x="3596551" y="3460377"/>
            <a:ext cx="540000" cy="325950"/>
            <a:chOff x="0" y="0"/>
            <a:chExt cx="539999" cy="325948"/>
          </a:xfrm>
        </p:grpSpPr>
        <p:sp>
          <p:nvSpPr>
            <p:cNvPr id="439" name="Rectángulo redondeado 12"/>
            <p:cNvSpPr/>
            <p:nvPr/>
          </p:nvSpPr>
          <p:spPr>
            <a:xfrm>
              <a:off x="0" y="0"/>
              <a:ext cx="540000" cy="325949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 w="6350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40" name="CuadroTexto 13"/>
            <p:cNvSpPr txBox="1"/>
            <p:nvPr/>
          </p:nvSpPr>
          <p:spPr>
            <a:xfrm>
              <a:off x="62215" y="24474"/>
              <a:ext cx="424248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pPr/>
              <a:r>
                <a:t>CTC</a:t>
              </a:r>
            </a:p>
          </p:txBody>
        </p:sp>
      </p:grpSp>
      <p:grpSp>
        <p:nvGrpSpPr>
          <p:cNvPr id="444" name="Agrupar 41"/>
          <p:cNvGrpSpPr/>
          <p:nvPr/>
        </p:nvGrpSpPr>
        <p:grpSpPr>
          <a:xfrm>
            <a:off x="4190310" y="3460377"/>
            <a:ext cx="540000" cy="325950"/>
            <a:chOff x="0" y="0"/>
            <a:chExt cx="539999" cy="325948"/>
          </a:xfrm>
        </p:grpSpPr>
        <p:sp>
          <p:nvSpPr>
            <p:cNvPr id="442" name="Rectángulo redondeado 14"/>
            <p:cNvSpPr/>
            <p:nvPr/>
          </p:nvSpPr>
          <p:spPr>
            <a:xfrm>
              <a:off x="0" y="0"/>
              <a:ext cx="540000" cy="325949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6350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43" name="CuadroTexto 15"/>
            <p:cNvSpPr txBox="1"/>
            <p:nvPr/>
          </p:nvSpPr>
          <p:spPr>
            <a:xfrm>
              <a:off x="62215" y="24474"/>
              <a:ext cx="424248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FFFFFF"/>
                  </a:solidFill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pPr/>
              <a:r>
                <a:t>CGC</a:t>
              </a:r>
            </a:p>
          </p:txBody>
        </p:sp>
      </p:grpSp>
      <p:grpSp>
        <p:nvGrpSpPr>
          <p:cNvPr id="447" name="Agrupar 42"/>
          <p:cNvGrpSpPr/>
          <p:nvPr/>
        </p:nvGrpSpPr>
        <p:grpSpPr>
          <a:xfrm>
            <a:off x="4784071" y="3460377"/>
            <a:ext cx="540000" cy="325950"/>
            <a:chOff x="0" y="0"/>
            <a:chExt cx="539999" cy="325948"/>
          </a:xfrm>
        </p:grpSpPr>
        <p:sp>
          <p:nvSpPr>
            <p:cNvPr id="445" name="Rectángulo redondeado 16"/>
            <p:cNvSpPr/>
            <p:nvPr/>
          </p:nvSpPr>
          <p:spPr>
            <a:xfrm>
              <a:off x="0" y="0"/>
              <a:ext cx="540000" cy="325949"/>
            </a:xfrm>
            <a:prstGeom prst="roundRect">
              <a:avLst>
                <a:gd name="adj" fmla="val 16667"/>
              </a:avLst>
            </a:prstGeom>
            <a:solidFill>
              <a:srgbClr val="FF00FF"/>
            </a:solidFill>
            <a:ln w="6350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46" name="CuadroTexto 17"/>
            <p:cNvSpPr txBox="1"/>
            <p:nvPr/>
          </p:nvSpPr>
          <p:spPr>
            <a:xfrm>
              <a:off x="62215" y="24474"/>
              <a:ext cx="424248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pPr/>
              <a:r>
                <a:t>TAT</a:t>
              </a:r>
            </a:p>
          </p:txBody>
        </p:sp>
      </p:grpSp>
      <p:grpSp>
        <p:nvGrpSpPr>
          <p:cNvPr id="450" name="Agrupar 43"/>
          <p:cNvGrpSpPr/>
          <p:nvPr/>
        </p:nvGrpSpPr>
        <p:grpSpPr>
          <a:xfrm>
            <a:off x="5377831" y="3460377"/>
            <a:ext cx="540000" cy="325950"/>
            <a:chOff x="0" y="0"/>
            <a:chExt cx="539999" cy="325948"/>
          </a:xfrm>
        </p:grpSpPr>
        <p:sp>
          <p:nvSpPr>
            <p:cNvPr id="448" name="Rectángulo redondeado 18"/>
            <p:cNvSpPr/>
            <p:nvPr/>
          </p:nvSpPr>
          <p:spPr>
            <a:xfrm>
              <a:off x="0" y="0"/>
              <a:ext cx="540000" cy="325949"/>
            </a:xfrm>
            <a:prstGeom prst="roundRect">
              <a:avLst>
                <a:gd name="adj" fmla="val 16667"/>
              </a:avLst>
            </a:prstGeom>
            <a:solidFill>
              <a:srgbClr val="660066"/>
            </a:solidFill>
            <a:ln w="6350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49" name="CuadroTexto 19"/>
            <p:cNvSpPr txBox="1"/>
            <p:nvPr/>
          </p:nvSpPr>
          <p:spPr>
            <a:xfrm>
              <a:off x="62215" y="24474"/>
              <a:ext cx="424248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FFFFFF"/>
                  </a:solidFill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pPr/>
              <a:r>
                <a:t>AGG</a:t>
              </a:r>
            </a:p>
          </p:txBody>
        </p:sp>
      </p:grpSp>
      <p:grpSp>
        <p:nvGrpSpPr>
          <p:cNvPr id="453" name="Agrupar 44"/>
          <p:cNvGrpSpPr/>
          <p:nvPr/>
        </p:nvGrpSpPr>
        <p:grpSpPr>
          <a:xfrm>
            <a:off x="5971590" y="3460377"/>
            <a:ext cx="540000" cy="325950"/>
            <a:chOff x="0" y="0"/>
            <a:chExt cx="539999" cy="325948"/>
          </a:xfrm>
        </p:grpSpPr>
        <p:sp>
          <p:nvSpPr>
            <p:cNvPr id="451" name="Rectángulo redondeado 20"/>
            <p:cNvSpPr/>
            <p:nvPr/>
          </p:nvSpPr>
          <p:spPr>
            <a:xfrm>
              <a:off x="0" y="0"/>
              <a:ext cx="540000" cy="325949"/>
            </a:xfrm>
            <a:prstGeom prst="roundRect">
              <a:avLst>
                <a:gd name="adj" fmla="val 16667"/>
              </a:avLst>
            </a:prstGeom>
            <a:solidFill>
              <a:srgbClr val="000090"/>
            </a:solidFill>
            <a:ln w="6350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52" name="CuadroTexto 21"/>
            <p:cNvSpPr txBox="1"/>
            <p:nvPr/>
          </p:nvSpPr>
          <p:spPr>
            <a:xfrm>
              <a:off x="62215" y="24474"/>
              <a:ext cx="424248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FFFF00"/>
                  </a:solidFill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pPr/>
              <a:r>
                <a:t>ACT</a:t>
              </a:r>
            </a:p>
          </p:txBody>
        </p:sp>
      </p:grpSp>
      <p:grpSp>
        <p:nvGrpSpPr>
          <p:cNvPr id="456" name="Agrupar 45"/>
          <p:cNvGrpSpPr/>
          <p:nvPr/>
        </p:nvGrpSpPr>
        <p:grpSpPr>
          <a:xfrm>
            <a:off x="6565351" y="3460377"/>
            <a:ext cx="540000" cy="325950"/>
            <a:chOff x="0" y="0"/>
            <a:chExt cx="539999" cy="325948"/>
          </a:xfrm>
        </p:grpSpPr>
        <p:sp>
          <p:nvSpPr>
            <p:cNvPr id="454" name="Rectángulo redondeado 22"/>
            <p:cNvSpPr/>
            <p:nvPr/>
          </p:nvSpPr>
          <p:spPr>
            <a:xfrm>
              <a:off x="0" y="0"/>
              <a:ext cx="540000" cy="32594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6350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55" name="CuadroTexto 23"/>
            <p:cNvSpPr txBox="1"/>
            <p:nvPr/>
          </p:nvSpPr>
          <p:spPr>
            <a:xfrm>
              <a:off x="62215" y="24474"/>
              <a:ext cx="424248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pPr/>
              <a:r>
                <a:t>CGT</a:t>
              </a:r>
            </a:p>
          </p:txBody>
        </p:sp>
      </p:grpSp>
      <p:grpSp>
        <p:nvGrpSpPr>
          <p:cNvPr id="459" name="Agrupar 46"/>
          <p:cNvGrpSpPr/>
          <p:nvPr/>
        </p:nvGrpSpPr>
        <p:grpSpPr>
          <a:xfrm>
            <a:off x="7159111" y="3460377"/>
            <a:ext cx="540000" cy="325950"/>
            <a:chOff x="0" y="0"/>
            <a:chExt cx="539999" cy="325948"/>
          </a:xfrm>
        </p:grpSpPr>
        <p:sp>
          <p:nvSpPr>
            <p:cNvPr id="457" name="Rectángulo redondeado 24"/>
            <p:cNvSpPr/>
            <p:nvPr/>
          </p:nvSpPr>
          <p:spPr>
            <a:xfrm>
              <a:off x="0" y="0"/>
              <a:ext cx="540000" cy="325949"/>
            </a:xfrm>
            <a:prstGeom prst="roundRect">
              <a:avLst>
                <a:gd name="adj" fmla="val 16667"/>
              </a:avLst>
            </a:prstGeom>
            <a:solidFill>
              <a:srgbClr val="000090"/>
            </a:solidFill>
            <a:ln w="6350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58" name="CuadroTexto 25"/>
            <p:cNvSpPr txBox="1"/>
            <p:nvPr/>
          </p:nvSpPr>
          <p:spPr>
            <a:xfrm>
              <a:off x="62215" y="24474"/>
              <a:ext cx="424248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FFFF00"/>
                  </a:solidFill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pPr/>
              <a:r>
                <a:t>ACT</a:t>
              </a:r>
            </a:p>
          </p:txBody>
        </p:sp>
      </p:grpSp>
      <p:sp>
        <p:nvSpPr>
          <p:cNvPr id="460" name="CuadroTexto 26"/>
          <p:cNvSpPr txBox="1"/>
          <p:nvPr/>
        </p:nvSpPr>
        <p:spPr>
          <a:xfrm>
            <a:off x="1905665" y="3912801"/>
            <a:ext cx="368437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His</a:t>
            </a:r>
          </a:p>
        </p:txBody>
      </p:sp>
      <p:sp>
        <p:nvSpPr>
          <p:cNvPr id="461" name="CuadroTexto 27"/>
          <p:cNvSpPr txBox="1"/>
          <p:nvPr/>
        </p:nvSpPr>
        <p:spPr>
          <a:xfrm>
            <a:off x="2499424" y="3912801"/>
            <a:ext cx="368438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Ala</a:t>
            </a:r>
          </a:p>
        </p:txBody>
      </p:sp>
      <p:sp>
        <p:nvSpPr>
          <p:cNvPr id="462" name="CuadroTexto 28"/>
          <p:cNvSpPr txBox="1"/>
          <p:nvPr/>
        </p:nvSpPr>
        <p:spPr>
          <a:xfrm>
            <a:off x="3086842" y="3912801"/>
            <a:ext cx="380938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Thr</a:t>
            </a:r>
          </a:p>
        </p:txBody>
      </p:sp>
      <p:sp>
        <p:nvSpPr>
          <p:cNvPr id="463" name="CuadroTexto 29"/>
          <p:cNvSpPr txBox="1"/>
          <p:nvPr/>
        </p:nvSpPr>
        <p:spPr>
          <a:xfrm>
            <a:off x="3661359" y="3912801"/>
            <a:ext cx="419114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Leu</a:t>
            </a:r>
          </a:p>
        </p:txBody>
      </p:sp>
      <p:sp>
        <p:nvSpPr>
          <p:cNvPr id="464" name="CuadroTexto 30"/>
          <p:cNvSpPr txBox="1"/>
          <p:nvPr/>
        </p:nvSpPr>
        <p:spPr>
          <a:xfrm>
            <a:off x="4262975" y="3912801"/>
            <a:ext cx="406388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CC0A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Arg</a:t>
            </a:r>
          </a:p>
        </p:txBody>
      </p:sp>
      <p:sp>
        <p:nvSpPr>
          <p:cNvPr id="465" name="CuadroTexto 31"/>
          <p:cNvSpPr txBox="1"/>
          <p:nvPr/>
        </p:nvSpPr>
        <p:spPr>
          <a:xfrm>
            <a:off x="4880945" y="3912801"/>
            <a:ext cx="351471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Tyr</a:t>
            </a:r>
          </a:p>
        </p:txBody>
      </p:sp>
      <p:sp>
        <p:nvSpPr>
          <p:cNvPr id="466" name="CuadroTexto 32"/>
          <p:cNvSpPr txBox="1"/>
          <p:nvPr/>
        </p:nvSpPr>
        <p:spPr>
          <a:xfrm>
            <a:off x="5449063" y="3912801"/>
            <a:ext cx="406389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CC0A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Arg</a:t>
            </a:r>
          </a:p>
        </p:txBody>
      </p:sp>
      <p:sp>
        <p:nvSpPr>
          <p:cNvPr id="467" name="CuadroTexto 33"/>
          <p:cNvSpPr txBox="1"/>
          <p:nvPr/>
        </p:nvSpPr>
        <p:spPr>
          <a:xfrm>
            <a:off x="6055642" y="3912801"/>
            <a:ext cx="380938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Thr</a:t>
            </a:r>
          </a:p>
        </p:txBody>
      </p:sp>
      <p:sp>
        <p:nvSpPr>
          <p:cNvPr id="468" name="CuadroTexto 34"/>
          <p:cNvSpPr txBox="1"/>
          <p:nvPr/>
        </p:nvSpPr>
        <p:spPr>
          <a:xfrm>
            <a:off x="6636584" y="3912801"/>
            <a:ext cx="406388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CC0A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Arg</a:t>
            </a:r>
          </a:p>
        </p:txBody>
      </p:sp>
      <p:sp>
        <p:nvSpPr>
          <p:cNvPr id="469" name="CuadroTexto 35"/>
          <p:cNvSpPr txBox="1"/>
          <p:nvPr/>
        </p:nvSpPr>
        <p:spPr>
          <a:xfrm>
            <a:off x="7244481" y="3912801"/>
            <a:ext cx="380939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Thr</a:t>
            </a:r>
          </a:p>
        </p:txBody>
      </p:sp>
      <p:sp>
        <p:nvSpPr>
          <p:cNvPr id="470" name="CuadroTexto 36"/>
          <p:cNvSpPr txBox="1"/>
          <p:nvPr/>
        </p:nvSpPr>
        <p:spPr>
          <a:xfrm>
            <a:off x="7830531" y="3912801"/>
            <a:ext cx="393664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Glu</a:t>
            </a:r>
          </a:p>
        </p:txBody>
      </p:sp>
      <p:grpSp>
        <p:nvGrpSpPr>
          <p:cNvPr id="473" name="Agrupar 48"/>
          <p:cNvGrpSpPr/>
          <p:nvPr/>
        </p:nvGrpSpPr>
        <p:grpSpPr>
          <a:xfrm>
            <a:off x="1815270" y="4584327"/>
            <a:ext cx="540000" cy="325950"/>
            <a:chOff x="0" y="0"/>
            <a:chExt cx="539999" cy="325948"/>
          </a:xfrm>
        </p:grpSpPr>
        <p:sp>
          <p:nvSpPr>
            <p:cNvPr id="471" name="Rectángulo redondeado 49"/>
            <p:cNvSpPr/>
            <p:nvPr/>
          </p:nvSpPr>
          <p:spPr>
            <a:xfrm>
              <a:off x="0" y="0"/>
              <a:ext cx="540000" cy="325949"/>
            </a:xfrm>
            <a:prstGeom prst="roundRect">
              <a:avLst>
                <a:gd name="adj" fmla="val 16667"/>
              </a:avLst>
            </a:prstGeom>
            <a:solidFill>
              <a:srgbClr val="CC0A20"/>
            </a:solidFill>
            <a:ln w="6350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72" name="CuadroTexto 50"/>
            <p:cNvSpPr txBox="1"/>
            <p:nvPr/>
          </p:nvSpPr>
          <p:spPr>
            <a:xfrm>
              <a:off x="62215" y="24474"/>
              <a:ext cx="424248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FFFFFF"/>
                  </a:solidFill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pPr/>
              <a:r>
                <a:t>CAC</a:t>
              </a:r>
            </a:p>
          </p:txBody>
        </p:sp>
      </p:grpSp>
      <p:grpSp>
        <p:nvGrpSpPr>
          <p:cNvPr id="476" name="Agrupar 51"/>
          <p:cNvGrpSpPr/>
          <p:nvPr/>
        </p:nvGrpSpPr>
        <p:grpSpPr>
          <a:xfrm>
            <a:off x="2409031" y="4584327"/>
            <a:ext cx="540000" cy="325950"/>
            <a:chOff x="0" y="0"/>
            <a:chExt cx="539999" cy="325948"/>
          </a:xfrm>
        </p:grpSpPr>
        <p:sp>
          <p:nvSpPr>
            <p:cNvPr id="474" name="Rectángulo redondeado 52"/>
            <p:cNvSpPr/>
            <p:nvPr/>
          </p:nvSpPr>
          <p:spPr>
            <a:xfrm>
              <a:off x="0" y="0"/>
              <a:ext cx="540000" cy="325949"/>
            </a:xfrm>
            <a:prstGeom prst="roundRect">
              <a:avLst>
                <a:gd name="adj" fmla="val 16667"/>
              </a:avLst>
            </a:prstGeom>
            <a:solidFill>
              <a:srgbClr val="3366FF"/>
            </a:solidFill>
            <a:ln w="6350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75" name="CuadroTexto 53"/>
            <p:cNvSpPr txBox="1"/>
            <p:nvPr/>
          </p:nvSpPr>
          <p:spPr>
            <a:xfrm>
              <a:off x="62215" y="24474"/>
              <a:ext cx="424248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pPr/>
              <a:r>
                <a:t>GCC</a:t>
              </a:r>
            </a:p>
          </p:txBody>
        </p:sp>
      </p:grpSp>
      <p:grpSp>
        <p:nvGrpSpPr>
          <p:cNvPr id="479" name="Agrupar 54"/>
          <p:cNvGrpSpPr/>
          <p:nvPr/>
        </p:nvGrpSpPr>
        <p:grpSpPr>
          <a:xfrm>
            <a:off x="7159111" y="4584327"/>
            <a:ext cx="540000" cy="325950"/>
            <a:chOff x="0" y="0"/>
            <a:chExt cx="539999" cy="325948"/>
          </a:xfrm>
        </p:grpSpPr>
        <p:sp>
          <p:nvSpPr>
            <p:cNvPr id="477" name="Rectángulo redondeado 55"/>
            <p:cNvSpPr/>
            <p:nvPr/>
          </p:nvSpPr>
          <p:spPr>
            <a:xfrm>
              <a:off x="0" y="0"/>
              <a:ext cx="540000" cy="325949"/>
            </a:xfrm>
            <a:prstGeom prst="roundRect">
              <a:avLst>
                <a:gd name="adj" fmla="val 16667"/>
              </a:avLst>
            </a:prstGeom>
            <a:solidFill>
              <a:srgbClr val="FF6600"/>
            </a:solidFill>
            <a:ln w="6350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78" name="CuadroTexto 56"/>
            <p:cNvSpPr txBox="1"/>
            <p:nvPr/>
          </p:nvSpPr>
          <p:spPr>
            <a:xfrm>
              <a:off x="62215" y="24474"/>
              <a:ext cx="424248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pPr/>
              <a:r>
                <a:t>ACG</a:t>
              </a:r>
            </a:p>
          </p:txBody>
        </p:sp>
      </p:grpSp>
      <p:grpSp>
        <p:nvGrpSpPr>
          <p:cNvPr id="482" name="Agrupar 57"/>
          <p:cNvGrpSpPr/>
          <p:nvPr/>
        </p:nvGrpSpPr>
        <p:grpSpPr>
          <a:xfrm>
            <a:off x="7752873" y="4584327"/>
            <a:ext cx="540000" cy="325950"/>
            <a:chOff x="0" y="0"/>
            <a:chExt cx="539999" cy="325948"/>
          </a:xfrm>
        </p:grpSpPr>
        <p:sp>
          <p:nvSpPr>
            <p:cNvPr id="480" name="Rectángulo redondeado 58"/>
            <p:cNvSpPr/>
            <p:nvPr/>
          </p:nvSpPr>
          <p:spPr>
            <a:xfrm>
              <a:off x="0" y="0"/>
              <a:ext cx="540000" cy="325949"/>
            </a:xfrm>
            <a:prstGeom prst="roundRect">
              <a:avLst>
                <a:gd name="adj" fmla="val 16667"/>
              </a:avLst>
            </a:prstGeom>
            <a:solidFill>
              <a:srgbClr val="66FFFF"/>
            </a:solidFill>
            <a:ln w="6350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81" name="CuadroTexto 59"/>
            <p:cNvSpPr txBox="1"/>
            <p:nvPr/>
          </p:nvSpPr>
          <p:spPr>
            <a:xfrm>
              <a:off x="62215" y="24474"/>
              <a:ext cx="424248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pPr/>
              <a:r>
                <a:t>GAG</a:t>
              </a:r>
            </a:p>
          </p:txBody>
        </p:sp>
      </p:grpSp>
      <p:grpSp>
        <p:nvGrpSpPr>
          <p:cNvPr id="485" name="Agrupar 60"/>
          <p:cNvGrpSpPr/>
          <p:nvPr/>
        </p:nvGrpSpPr>
        <p:grpSpPr>
          <a:xfrm>
            <a:off x="3596551" y="4584327"/>
            <a:ext cx="540000" cy="325950"/>
            <a:chOff x="0" y="0"/>
            <a:chExt cx="539999" cy="325948"/>
          </a:xfrm>
        </p:grpSpPr>
        <p:sp>
          <p:nvSpPr>
            <p:cNvPr id="483" name="Rectángulo redondeado 61"/>
            <p:cNvSpPr/>
            <p:nvPr/>
          </p:nvSpPr>
          <p:spPr>
            <a:xfrm>
              <a:off x="0" y="0"/>
              <a:ext cx="540000" cy="325949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 w="6350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84" name="CuadroTexto 62"/>
            <p:cNvSpPr txBox="1"/>
            <p:nvPr/>
          </p:nvSpPr>
          <p:spPr>
            <a:xfrm>
              <a:off x="62215" y="24474"/>
              <a:ext cx="424248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pPr/>
              <a:r>
                <a:t>CTC</a:t>
              </a:r>
            </a:p>
          </p:txBody>
        </p:sp>
      </p:grpSp>
      <p:grpSp>
        <p:nvGrpSpPr>
          <p:cNvPr id="488" name="Agrupar 63"/>
          <p:cNvGrpSpPr/>
          <p:nvPr/>
        </p:nvGrpSpPr>
        <p:grpSpPr>
          <a:xfrm>
            <a:off x="5377831" y="4584327"/>
            <a:ext cx="540000" cy="325950"/>
            <a:chOff x="0" y="0"/>
            <a:chExt cx="539999" cy="325948"/>
          </a:xfrm>
        </p:grpSpPr>
        <p:sp>
          <p:nvSpPr>
            <p:cNvPr id="486" name="Rectángulo redondeado 64"/>
            <p:cNvSpPr/>
            <p:nvPr/>
          </p:nvSpPr>
          <p:spPr>
            <a:xfrm>
              <a:off x="0" y="0"/>
              <a:ext cx="540000" cy="325949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6350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87" name="CuadroTexto 65"/>
            <p:cNvSpPr txBox="1"/>
            <p:nvPr/>
          </p:nvSpPr>
          <p:spPr>
            <a:xfrm>
              <a:off x="62215" y="24474"/>
              <a:ext cx="424248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FFFFFF"/>
                  </a:solidFill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pPr/>
              <a:r>
                <a:t>CGC</a:t>
              </a:r>
            </a:p>
          </p:txBody>
        </p:sp>
      </p:grpSp>
      <p:grpSp>
        <p:nvGrpSpPr>
          <p:cNvPr id="491" name="Agrupar 66"/>
          <p:cNvGrpSpPr/>
          <p:nvPr/>
        </p:nvGrpSpPr>
        <p:grpSpPr>
          <a:xfrm>
            <a:off x="4784071" y="4584327"/>
            <a:ext cx="540000" cy="325950"/>
            <a:chOff x="0" y="0"/>
            <a:chExt cx="539999" cy="325948"/>
          </a:xfrm>
        </p:grpSpPr>
        <p:sp>
          <p:nvSpPr>
            <p:cNvPr id="489" name="Rectángulo redondeado 67"/>
            <p:cNvSpPr/>
            <p:nvPr/>
          </p:nvSpPr>
          <p:spPr>
            <a:xfrm>
              <a:off x="0" y="0"/>
              <a:ext cx="540000" cy="325949"/>
            </a:xfrm>
            <a:prstGeom prst="roundRect">
              <a:avLst>
                <a:gd name="adj" fmla="val 16667"/>
              </a:avLst>
            </a:prstGeom>
            <a:solidFill>
              <a:srgbClr val="FF00FF"/>
            </a:solidFill>
            <a:ln w="6350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90" name="CuadroTexto 68"/>
            <p:cNvSpPr txBox="1"/>
            <p:nvPr/>
          </p:nvSpPr>
          <p:spPr>
            <a:xfrm>
              <a:off x="62215" y="24474"/>
              <a:ext cx="424248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pPr/>
              <a:r>
                <a:t>TAT</a:t>
              </a:r>
            </a:p>
          </p:txBody>
        </p:sp>
      </p:grpSp>
      <p:grpSp>
        <p:nvGrpSpPr>
          <p:cNvPr id="494" name="Agrupar 69"/>
          <p:cNvGrpSpPr/>
          <p:nvPr/>
        </p:nvGrpSpPr>
        <p:grpSpPr>
          <a:xfrm>
            <a:off x="4190310" y="4584327"/>
            <a:ext cx="540000" cy="325950"/>
            <a:chOff x="0" y="0"/>
            <a:chExt cx="539999" cy="325948"/>
          </a:xfrm>
        </p:grpSpPr>
        <p:sp>
          <p:nvSpPr>
            <p:cNvPr id="492" name="Rectángulo redondeado 70"/>
            <p:cNvSpPr/>
            <p:nvPr/>
          </p:nvSpPr>
          <p:spPr>
            <a:xfrm>
              <a:off x="0" y="0"/>
              <a:ext cx="540000" cy="325949"/>
            </a:xfrm>
            <a:prstGeom prst="roundRect">
              <a:avLst>
                <a:gd name="adj" fmla="val 16667"/>
              </a:avLst>
            </a:prstGeom>
            <a:solidFill>
              <a:srgbClr val="660066"/>
            </a:solidFill>
            <a:ln w="6350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93" name="CuadroTexto 71"/>
            <p:cNvSpPr txBox="1"/>
            <p:nvPr/>
          </p:nvSpPr>
          <p:spPr>
            <a:xfrm>
              <a:off x="62215" y="24474"/>
              <a:ext cx="424248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FFFFFF"/>
                  </a:solidFill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pPr/>
              <a:r>
                <a:t>AGG</a:t>
              </a:r>
            </a:p>
          </p:txBody>
        </p:sp>
      </p:grpSp>
      <p:grpSp>
        <p:nvGrpSpPr>
          <p:cNvPr id="497" name="Agrupar 72"/>
          <p:cNvGrpSpPr/>
          <p:nvPr/>
        </p:nvGrpSpPr>
        <p:grpSpPr>
          <a:xfrm>
            <a:off x="5971590" y="4584327"/>
            <a:ext cx="540000" cy="325950"/>
            <a:chOff x="0" y="0"/>
            <a:chExt cx="539999" cy="325948"/>
          </a:xfrm>
        </p:grpSpPr>
        <p:sp>
          <p:nvSpPr>
            <p:cNvPr id="495" name="Rectángulo redondeado 73"/>
            <p:cNvSpPr/>
            <p:nvPr/>
          </p:nvSpPr>
          <p:spPr>
            <a:xfrm>
              <a:off x="0" y="0"/>
              <a:ext cx="540000" cy="325949"/>
            </a:xfrm>
            <a:prstGeom prst="roundRect">
              <a:avLst>
                <a:gd name="adj" fmla="val 16667"/>
              </a:avLst>
            </a:prstGeom>
            <a:solidFill>
              <a:srgbClr val="000090"/>
            </a:solidFill>
            <a:ln w="6350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96" name="CuadroTexto 74"/>
            <p:cNvSpPr txBox="1"/>
            <p:nvPr/>
          </p:nvSpPr>
          <p:spPr>
            <a:xfrm>
              <a:off x="62215" y="24474"/>
              <a:ext cx="424248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FFFF00"/>
                  </a:solidFill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pPr/>
              <a:r>
                <a:t>ACT</a:t>
              </a:r>
            </a:p>
          </p:txBody>
        </p:sp>
      </p:grpSp>
      <p:grpSp>
        <p:nvGrpSpPr>
          <p:cNvPr id="500" name="Agrupar 75"/>
          <p:cNvGrpSpPr/>
          <p:nvPr/>
        </p:nvGrpSpPr>
        <p:grpSpPr>
          <a:xfrm>
            <a:off x="6565351" y="4584327"/>
            <a:ext cx="540000" cy="325950"/>
            <a:chOff x="0" y="0"/>
            <a:chExt cx="539999" cy="325948"/>
          </a:xfrm>
        </p:grpSpPr>
        <p:sp>
          <p:nvSpPr>
            <p:cNvPr id="498" name="Rectángulo redondeado 76"/>
            <p:cNvSpPr/>
            <p:nvPr/>
          </p:nvSpPr>
          <p:spPr>
            <a:xfrm>
              <a:off x="0" y="0"/>
              <a:ext cx="540000" cy="32594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6350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99" name="CuadroTexto 77"/>
            <p:cNvSpPr txBox="1"/>
            <p:nvPr/>
          </p:nvSpPr>
          <p:spPr>
            <a:xfrm>
              <a:off x="62215" y="24474"/>
              <a:ext cx="424248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pPr/>
              <a:r>
                <a:t>CGT</a:t>
              </a:r>
            </a:p>
          </p:txBody>
        </p:sp>
      </p:grpSp>
      <p:grpSp>
        <p:nvGrpSpPr>
          <p:cNvPr id="503" name="Agrupar 78"/>
          <p:cNvGrpSpPr/>
          <p:nvPr/>
        </p:nvGrpSpPr>
        <p:grpSpPr>
          <a:xfrm>
            <a:off x="3002790" y="4584327"/>
            <a:ext cx="540000" cy="325950"/>
            <a:chOff x="0" y="0"/>
            <a:chExt cx="539999" cy="325948"/>
          </a:xfrm>
        </p:grpSpPr>
        <p:sp>
          <p:nvSpPr>
            <p:cNvPr id="501" name="Rectángulo redondeado 79"/>
            <p:cNvSpPr/>
            <p:nvPr/>
          </p:nvSpPr>
          <p:spPr>
            <a:xfrm>
              <a:off x="0" y="0"/>
              <a:ext cx="540000" cy="325949"/>
            </a:xfrm>
            <a:prstGeom prst="roundRect">
              <a:avLst>
                <a:gd name="adj" fmla="val 16667"/>
              </a:avLst>
            </a:prstGeom>
            <a:solidFill>
              <a:srgbClr val="000090"/>
            </a:solidFill>
            <a:ln w="6350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02" name="CuadroTexto 80"/>
            <p:cNvSpPr txBox="1"/>
            <p:nvPr/>
          </p:nvSpPr>
          <p:spPr>
            <a:xfrm>
              <a:off x="62215" y="24474"/>
              <a:ext cx="424248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FFFF00"/>
                  </a:solidFill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pPr/>
              <a:r>
                <a:t>ACT</a:t>
              </a:r>
            </a:p>
          </p:txBody>
        </p:sp>
      </p:grpSp>
      <p:grpSp>
        <p:nvGrpSpPr>
          <p:cNvPr id="506" name="Agrupar 81"/>
          <p:cNvGrpSpPr/>
          <p:nvPr/>
        </p:nvGrpSpPr>
        <p:grpSpPr>
          <a:xfrm>
            <a:off x="1815270" y="5320927"/>
            <a:ext cx="540000" cy="325950"/>
            <a:chOff x="0" y="0"/>
            <a:chExt cx="539999" cy="325948"/>
          </a:xfrm>
        </p:grpSpPr>
        <p:sp>
          <p:nvSpPr>
            <p:cNvPr id="504" name="Rectángulo redondeado 82"/>
            <p:cNvSpPr/>
            <p:nvPr/>
          </p:nvSpPr>
          <p:spPr>
            <a:xfrm>
              <a:off x="0" y="0"/>
              <a:ext cx="540000" cy="325949"/>
            </a:xfrm>
            <a:prstGeom prst="roundRect">
              <a:avLst>
                <a:gd name="adj" fmla="val 16667"/>
              </a:avLst>
            </a:prstGeom>
            <a:solidFill>
              <a:srgbClr val="CC0A20"/>
            </a:solidFill>
            <a:ln w="6350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05" name="CuadroTexto 83"/>
            <p:cNvSpPr txBox="1"/>
            <p:nvPr/>
          </p:nvSpPr>
          <p:spPr>
            <a:xfrm>
              <a:off x="62215" y="24474"/>
              <a:ext cx="424248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FFFFFF"/>
                  </a:solidFill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pPr/>
              <a:r>
                <a:t>CAC</a:t>
              </a:r>
            </a:p>
          </p:txBody>
        </p:sp>
      </p:grpSp>
      <p:grpSp>
        <p:nvGrpSpPr>
          <p:cNvPr id="509" name="Agrupar 84"/>
          <p:cNvGrpSpPr/>
          <p:nvPr/>
        </p:nvGrpSpPr>
        <p:grpSpPr>
          <a:xfrm>
            <a:off x="2409031" y="5320927"/>
            <a:ext cx="540000" cy="325950"/>
            <a:chOff x="0" y="0"/>
            <a:chExt cx="539999" cy="325948"/>
          </a:xfrm>
        </p:grpSpPr>
        <p:sp>
          <p:nvSpPr>
            <p:cNvPr id="507" name="Rectángulo redondeado 85"/>
            <p:cNvSpPr/>
            <p:nvPr/>
          </p:nvSpPr>
          <p:spPr>
            <a:xfrm>
              <a:off x="0" y="0"/>
              <a:ext cx="540000" cy="325949"/>
            </a:xfrm>
            <a:prstGeom prst="roundRect">
              <a:avLst>
                <a:gd name="adj" fmla="val 16667"/>
              </a:avLst>
            </a:prstGeom>
            <a:solidFill>
              <a:srgbClr val="3366FF"/>
            </a:solidFill>
            <a:ln w="6350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08" name="CuadroTexto 86"/>
            <p:cNvSpPr txBox="1"/>
            <p:nvPr/>
          </p:nvSpPr>
          <p:spPr>
            <a:xfrm>
              <a:off x="62215" y="24474"/>
              <a:ext cx="424248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pPr/>
              <a:r>
                <a:t>GCC</a:t>
              </a:r>
            </a:p>
          </p:txBody>
        </p:sp>
      </p:grpSp>
      <p:grpSp>
        <p:nvGrpSpPr>
          <p:cNvPr id="512" name="Agrupar 87"/>
          <p:cNvGrpSpPr/>
          <p:nvPr/>
        </p:nvGrpSpPr>
        <p:grpSpPr>
          <a:xfrm>
            <a:off x="5971590" y="5320927"/>
            <a:ext cx="540000" cy="325950"/>
            <a:chOff x="0" y="0"/>
            <a:chExt cx="539999" cy="325948"/>
          </a:xfrm>
        </p:grpSpPr>
        <p:sp>
          <p:nvSpPr>
            <p:cNvPr id="510" name="Rectángulo redondeado 88"/>
            <p:cNvSpPr/>
            <p:nvPr/>
          </p:nvSpPr>
          <p:spPr>
            <a:xfrm>
              <a:off x="0" y="0"/>
              <a:ext cx="540000" cy="325949"/>
            </a:xfrm>
            <a:prstGeom prst="roundRect">
              <a:avLst>
                <a:gd name="adj" fmla="val 16667"/>
              </a:avLst>
            </a:prstGeom>
            <a:solidFill>
              <a:srgbClr val="FF6600"/>
            </a:solidFill>
            <a:ln w="6350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11" name="CuadroTexto 89"/>
            <p:cNvSpPr txBox="1"/>
            <p:nvPr/>
          </p:nvSpPr>
          <p:spPr>
            <a:xfrm>
              <a:off x="62215" y="24474"/>
              <a:ext cx="424248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pPr/>
              <a:r>
                <a:t>ACG</a:t>
              </a:r>
            </a:p>
          </p:txBody>
        </p:sp>
      </p:grpSp>
      <p:grpSp>
        <p:nvGrpSpPr>
          <p:cNvPr id="515" name="Agrupar 90"/>
          <p:cNvGrpSpPr/>
          <p:nvPr/>
        </p:nvGrpSpPr>
        <p:grpSpPr>
          <a:xfrm>
            <a:off x="7752873" y="5320927"/>
            <a:ext cx="540000" cy="325950"/>
            <a:chOff x="0" y="0"/>
            <a:chExt cx="539999" cy="325948"/>
          </a:xfrm>
        </p:grpSpPr>
        <p:sp>
          <p:nvSpPr>
            <p:cNvPr id="513" name="Rectángulo redondeado 91"/>
            <p:cNvSpPr/>
            <p:nvPr/>
          </p:nvSpPr>
          <p:spPr>
            <a:xfrm>
              <a:off x="0" y="0"/>
              <a:ext cx="540000" cy="325949"/>
            </a:xfrm>
            <a:prstGeom prst="roundRect">
              <a:avLst>
                <a:gd name="adj" fmla="val 16667"/>
              </a:avLst>
            </a:prstGeom>
            <a:solidFill>
              <a:srgbClr val="66FFFF"/>
            </a:solidFill>
            <a:ln w="6350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14" name="CuadroTexto 92"/>
            <p:cNvSpPr txBox="1"/>
            <p:nvPr/>
          </p:nvSpPr>
          <p:spPr>
            <a:xfrm>
              <a:off x="62215" y="24474"/>
              <a:ext cx="424248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pPr/>
              <a:r>
                <a:t>GAG</a:t>
              </a:r>
            </a:p>
          </p:txBody>
        </p:sp>
      </p:grpSp>
      <p:grpSp>
        <p:nvGrpSpPr>
          <p:cNvPr id="518" name="Agrupar 93"/>
          <p:cNvGrpSpPr/>
          <p:nvPr/>
        </p:nvGrpSpPr>
        <p:grpSpPr>
          <a:xfrm>
            <a:off x="3596551" y="5320927"/>
            <a:ext cx="540000" cy="325950"/>
            <a:chOff x="0" y="0"/>
            <a:chExt cx="539999" cy="325948"/>
          </a:xfrm>
        </p:grpSpPr>
        <p:sp>
          <p:nvSpPr>
            <p:cNvPr id="516" name="Rectángulo redondeado 94"/>
            <p:cNvSpPr/>
            <p:nvPr/>
          </p:nvSpPr>
          <p:spPr>
            <a:xfrm>
              <a:off x="0" y="0"/>
              <a:ext cx="540000" cy="325949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 w="6350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17" name="CuadroTexto 95"/>
            <p:cNvSpPr txBox="1"/>
            <p:nvPr/>
          </p:nvSpPr>
          <p:spPr>
            <a:xfrm>
              <a:off x="62215" y="24474"/>
              <a:ext cx="424248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pPr/>
              <a:r>
                <a:t>CTC</a:t>
              </a:r>
            </a:p>
          </p:txBody>
        </p:sp>
      </p:grpSp>
      <p:grpSp>
        <p:nvGrpSpPr>
          <p:cNvPr id="521" name="Agrupar 96"/>
          <p:cNvGrpSpPr/>
          <p:nvPr/>
        </p:nvGrpSpPr>
        <p:grpSpPr>
          <a:xfrm>
            <a:off x="6565351" y="5320927"/>
            <a:ext cx="540000" cy="325950"/>
            <a:chOff x="0" y="0"/>
            <a:chExt cx="539999" cy="325948"/>
          </a:xfrm>
        </p:grpSpPr>
        <p:sp>
          <p:nvSpPr>
            <p:cNvPr id="519" name="Rectángulo redondeado 97"/>
            <p:cNvSpPr/>
            <p:nvPr/>
          </p:nvSpPr>
          <p:spPr>
            <a:xfrm>
              <a:off x="0" y="0"/>
              <a:ext cx="540000" cy="325949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6350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20" name="CuadroTexto 98"/>
            <p:cNvSpPr txBox="1"/>
            <p:nvPr/>
          </p:nvSpPr>
          <p:spPr>
            <a:xfrm>
              <a:off x="62215" y="24474"/>
              <a:ext cx="424248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FFFFFF"/>
                  </a:solidFill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pPr/>
              <a:r>
                <a:t>CGC</a:t>
              </a:r>
            </a:p>
          </p:txBody>
        </p:sp>
      </p:grpSp>
      <p:grpSp>
        <p:nvGrpSpPr>
          <p:cNvPr id="524" name="Agrupar 99"/>
          <p:cNvGrpSpPr/>
          <p:nvPr/>
        </p:nvGrpSpPr>
        <p:grpSpPr>
          <a:xfrm>
            <a:off x="4784071" y="5320927"/>
            <a:ext cx="540000" cy="325950"/>
            <a:chOff x="0" y="0"/>
            <a:chExt cx="539999" cy="325948"/>
          </a:xfrm>
        </p:grpSpPr>
        <p:sp>
          <p:nvSpPr>
            <p:cNvPr id="522" name="Rectángulo redondeado 100"/>
            <p:cNvSpPr/>
            <p:nvPr/>
          </p:nvSpPr>
          <p:spPr>
            <a:xfrm>
              <a:off x="0" y="0"/>
              <a:ext cx="540000" cy="325949"/>
            </a:xfrm>
            <a:prstGeom prst="roundRect">
              <a:avLst>
                <a:gd name="adj" fmla="val 16667"/>
              </a:avLst>
            </a:prstGeom>
            <a:solidFill>
              <a:srgbClr val="FF00FF"/>
            </a:solidFill>
            <a:ln w="6350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23" name="CuadroTexto 101"/>
            <p:cNvSpPr txBox="1"/>
            <p:nvPr/>
          </p:nvSpPr>
          <p:spPr>
            <a:xfrm>
              <a:off x="62215" y="24474"/>
              <a:ext cx="424248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pPr/>
              <a:r>
                <a:t>TAT</a:t>
              </a:r>
            </a:p>
          </p:txBody>
        </p:sp>
      </p:grpSp>
      <p:grpSp>
        <p:nvGrpSpPr>
          <p:cNvPr id="527" name="Agrupar 102"/>
          <p:cNvGrpSpPr/>
          <p:nvPr/>
        </p:nvGrpSpPr>
        <p:grpSpPr>
          <a:xfrm>
            <a:off x="5377831" y="5320927"/>
            <a:ext cx="540000" cy="325950"/>
            <a:chOff x="0" y="0"/>
            <a:chExt cx="539999" cy="325948"/>
          </a:xfrm>
        </p:grpSpPr>
        <p:sp>
          <p:nvSpPr>
            <p:cNvPr id="525" name="Rectángulo redondeado 103"/>
            <p:cNvSpPr/>
            <p:nvPr/>
          </p:nvSpPr>
          <p:spPr>
            <a:xfrm>
              <a:off x="0" y="0"/>
              <a:ext cx="540000" cy="325949"/>
            </a:xfrm>
            <a:prstGeom prst="roundRect">
              <a:avLst>
                <a:gd name="adj" fmla="val 16667"/>
              </a:avLst>
            </a:prstGeom>
            <a:solidFill>
              <a:srgbClr val="660066"/>
            </a:solidFill>
            <a:ln w="6350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26" name="CuadroTexto 104"/>
            <p:cNvSpPr txBox="1"/>
            <p:nvPr/>
          </p:nvSpPr>
          <p:spPr>
            <a:xfrm>
              <a:off x="62215" y="24474"/>
              <a:ext cx="424248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FFFFFF"/>
                  </a:solidFill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pPr/>
              <a:r>
                <a:t>AGG</a:t>
              </a:r>
            </a:p>
          </p:txBody>
        </p:sp>
      </p:grpSp>
      <p:grpSp>
        <p:nvGrpSpPr>
          <p:cNvPr id="530" name="Agrupar 105"/>
          <p:cNvGrpSpPr/>
          <p:nvPr/>
        </p:nvGrpSpPr>
        <p:grpSpPr>
          <a:xfrm>
            <a:off x="3002790" y="5320927"/>
            <a:ext cx="540000" cy="325950"/>
            <a:chOff x="0" y="0"/>
            <a:chExt cx="539999" cy="325948"/>
          </a:xfrm>
        </p:grpSpPr>
        <p:sp>
          <p:nvSpPr>
            <p:cNvPr id="528" name="Rectángulo redondeado 106"/>
            <p:cNvSpPr/>
            <p:nvPr/>
          </p:nvSpPr>
          <p:spPr>
            <a:xfrm>
              <a:off x="0" y="0"/>
              <a:ext cx="540000" cy="325949"/>
            </a:xfrm>
            <a:prstGeom prst="roundRect">
              <a:avLst>
                <a:gd name="adj" fmla="val 16667"/>
              </a:avLst>
            </a:prstGeom>
            <a:solidFill>
              <a:srgbClr val="000090"/>
            </a:solidFill>
            <a:ln w="6350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29" name="CuadroTexto 107"/>
            <p:cNvSpPr txBox="1"/>
            <p:nvPr/>
          </p:nvSpPr>
          <p:spPr>
            <a:xfrm>
              <a:off x="62215" y="24474"/>
              <a:ext cx="424248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FFFF00"/>
                  </a:solidFill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pPr/>
              <a:r>
                <a:t>ACT</a:t>
              </a:r>
            </a:p>
          </p:txBody>
        </p:sp>
      </p:grpSp>
      <p:grpSp>
        <p:nvGrpSpPr>
          <p:cNvPr id="533" name="Agrupar 108"/>
          <p:cNvGrpSpPr/>
          <p:nvPr/>
        </p:nvGrpSpPr>
        <p:grpSpPr>
          <a:xfrm>
            <a:off x="4190310" y="5320927"/>
            <a:ext cx="540000" cy="325950"/>
            <a:chOff x="0" y="0"/>
            <a:chExt cx="539999" cy="325948"/>
          </a:xfrm>
        </p:grpSpPr>
        <p:sp>
          <p:nvSpPr>
            <p:cNvPr id="531" name="Rectángulo redondeado 109"/>
            <p:cNvSpPr/>
            <p:nvPr/>
          </p:nvSpPr>
          <p:spPr>
            <a:xfrm>
              <a:off x="0" y="0"/>
              <a:ext cx="540000" cy="32594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6350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32" name="CuadroTexto 110"/>
            <p:cNvSpPr txBox="1"/>
            <p:nvPr/>
          </p:nvSpPr>
          <p:spPr>
            <a:xfrm>
              <a:off x="62215" y="24474"/>
              <a:ext cx="424248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pPr/>
              <a:r>
                <a:t>CGT</a:t>
              </a:r>
            </a:p>
          </p:txBody>
        </p:sp>
      </p:grpSp>
      <p:grpSp>
        <p:nvGrpSpPr>
          <p:cNvPr id="536" name="Agrupar 111"/>
          <p:cNvGrpSpPr/>
          <p:nvPr/>
        </p:nvGrpSpPr>
        <p:grpSpPr>
          <a:xfrm>
            <a:off x="7159111" y="5320927"/>
            <a:ext cx="540000" cy="325950"/>
            <a:chOff x="0" y="0"/>
            <a:chExt cx="539999" cy="325948"/>
          </a:xfrm>
        </p:grpSpPr>
        <p:sp>
          <p:nvSpPr>
            <p:cNvPr id="534" name="Rectángulo redondeado 112"/>
            <p:cNvSpPr/>
            <p:nvPr/>
          </p:nvSpPr>
          <p:spPr>
            <a:xfrm>
              <a:off x="0" y="0"/>
              <a:ext cx="540000" cy="325949"/>
            </a:xfrm>
            <a:prstGeom prst="roundRect">
              <a:avLst>
                <a:gd name="adj" fmla="val 16667"/>
              </a:avLst>
            </a:prstGeom>
            <a:solidFill>
              <a:srgbClr val="000090"/>
            </a:solidFill>
            <a:ln w="6350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35" name="CuadroTexto 113"/>
            <p:cNvSpPr txBox="1"/>
            <p:nvPr/>
          </p:nvSpPr>
          <p:spPr>
            <a:xfrm>
              <a:off x="62215" y="24474"/>
              <a:ext cx="424248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FFFF00"/>
                  </a:solidFill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pPr/>
              <a:r>
                <a:t>ACT</a:t>
              </a:r>
            </a:p>
          </p:txBody>
        </p:sp>
      </p:grpSp>
      <p:sp>
        <p:nvSpPr>
          <p:cNvPr id="537" name="CuadroTexto 114"/>
          <p:cNvSpPr txBox="1"/>
          <p:nvPr/>
        </p:nvSpPr>
        <p:spPr>
          <a:xfrm>
            <a:off x="678208" y="3510253"/>
            <a:ext cx="100727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b="1" sz="1400">
                <a:latin typeface="Arial"/>
                <a:ea typeface="Arial"/>
                <a:cs typeface="Arial"/>
                <a:sym typeface="Arial"/>
              </a:defRPr>
            </a:pPr>
            <a:r>
              <a:t>Ген дикого </a:t>
            </a:r>
          </a:p>
          <a:p>
            <a:pPr>
              <a:defRPr b="1" sz="1400">
                <a:latin typeface="Arial"/>
                <a:ea typeface="Arial"/>
                <a:cs typeface="Arial"/>
                <a:sym typeface="Arial"/>
              </a:defRPr>
            </a:pPr>
            <a:r>
              <a:t>типа</a:t>
            </a:r>
          </a:p>
        </p:txBody>
      </p:sp>
      <p:sp>
        <p:nvSpPr>
          <p:cNvPr id="538" name="CuadroTexto 115"/>
          <p:cNvSpPr txBox="1"/>
          <p:nvPr/>
        </p:nvSpPr>
        <p:spPr>
          <a:xfrm>
            <a:off x="216494" y="4627379"/>
            <a:ext cx="152460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b="1" sz="1400">
                <a:latin typeface="Arial"/>
                <a:ea typeface="Arial"/>
                <a:cs typeface="Arial"/>
                <a:sym typeface="Arial"/>
              </a:defRPr>
            </a:pPr>
            <a:r>
              <a:t>Перекодировка</a:t>
            </a:r>
            <a:r>
              <a:t> 1</a:t>
            </a:r>
          </a:p>
        </p:txBody>
      </p:sp>
      <p:sp>
        <p:nvSpPr>
          <p:cNvPr id="539" name="CuadroTexto 116"/>
          <p:cNvSpPr txBox="1"/>
          <p:nvPr/>
        </p:nvSpPr>
        <p:spPr>
          <a:xfrm>
            <a:off x="208105" y="5370803"/>
            <a:ext cx="152460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b="1" sz="1400">
                <a:latin typeface="Arial"/>
                <a:ea typeface="Arial"/>
                <a:cs typeface="Arial"/>
                <a:sym typeface="Arial"/>
              </a:defRPr>
            </a:pPr>
            <a:r>
              <a:t>Перекодировка</a:t>
            </a:r>
            <a:r>
              <a:t> 2</a:t>
            </a:r>
          </a:p>
        </p:txBody>
      </p:sp>
      <p:sp>
        <p:nvSpPr>
          <p:cNvPr id="540" name="Abrir corchete 117"/>
          <p:cNvSpPr/>
          <p:nvPr/>
        </p:nvSpPr>
        <p:spPr>
          <a:xfrm rot="5400000">
            <a:off x="2347148" y="3122328"/>
            <a:ext cx="73153" cy="43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9671" y="21600"/>
                  <a:pt x="0" y="21464"/>
                  <a:pt x="0" y="21295"/>
                </a:cubicBezTo>
                <a:lnTo>
                  <a:pt x="0" y="305"/>
                </a:lnTo>
                <a:cubicBezTo>
                  <a:pt x="0" y="136"/>
                  <a:pt x="9671" y="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541" name="Abrir corchete 122"/>
          <p:cNvSpPr/>
          <p:nvPr/>
        </p:nvSpPr>
        <p:spPr>
          <a:xfrm rot="5400000">
            <a:off x="2941460" y="3122328"/>
            <a:ext cx="73153" cy="43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9671" y="21600"/>
                  <a:pt x="0" y="21464"/>
                  <a:pt x="0" y="21295"/>
                </a:cubicBezTo>
                <a:lnTo>
                  <a:pt x="0" y="305"/>
                </a:lnTo>
                <a:cubicBezTo>
                  <a:pt x="0" y="136"/>
                  <a:pt x="9671" y="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542" name="Abrir corchete 123"/>
          <p:cNvSpPr/>
          <p:nvPr/>
        </p:nvSpPr>
        <p:spPr>
          <a:xfrm rot="5400000">
            <a:off x="3535774" y="3122328"/>
            <a:ext cx="73153" cy="43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9671" y="21600"/>
                  <a:pt x="0" y="21464"/>
                  <a:pt x="0" y="21295"/>
                </a:cubicBezTo>
                <a:lnTo>
                  <a:pt x="0" y="305"/>
                </a:lnTo>
                <a:cubicBezTo>
                  <a:pt x="0" y="136"/>
                  <a:pt x="9671" y="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543" name="Abrir corchete 124"/>
          <p:cNvSpPr/>
          <p:nvPr/>
        </p:nvSpPr>
        <p:spPr>
          <a:xfrm rot="5400000">
            <a:off x="4130087" y="3122328"/>
            <a:ext cx="73153" cy="43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9671" y="21600"/>
                  <a:pt x="0" y="21464"/>
                  <a:pt x="0" y="21295"/>
                </a:cubicBezTo>
                <a:lnTo>
                  <a:pt x="0" y="305"/>
                </a:lnTo>
                <a:cubicBezTo>
                  <a:pt x="0" y="136"/>
                  <a:pt x="9671" y="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544" name="Abrir corchete 125"/>
          <p:cNvSpPr/>
          <p:nvPr/>
        </p:nvSpPr>
        <p:spPr>
          <a:xfrm rot="5400000">
            <a:off x="4724400" y="3122328"/>
            <a:ext cx="73153" cy="43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9671" y="21600"/>
                  <a:pt x="0" y="21464"/>
                  <a:pt x="0" y="21295"/>
                </a:cubicBezTo>
                <a:lnTo>
                  <a:pt x="0" y="305"/>
                </a:lnTo>
                <a:cubicBezTo>
                  <a:pt x="0" y="136"/>
                  <a:pt x="9671" y="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545" name="Abrir corchete 126"/>
          <p:cNvSpPr/>
          <p:nvPr/>
        </p:nvSpPr>
        <p:spPr>
          <a:xfrm rot="5400000">
            <a:off x="5318712" y="3122328"/>
            <a:ext cx="73153" cy="43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9671" y="21600"/>
                  <a:pt x="0" y="21464"/>
                  <a:pt x="0" y="21295"/>
                </a:cubicBezTo>
                <a:lnTo>
                  <a:pt x="0" y="305"/>
                </a:lnTo>
                <a:cubicBezTo>
                  <a:pt x="0" y="136"/>
                  <a:pt x="9671" y="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546" name="Abrir corchete 127"/>
          <p:cNvSpPr/>
          <p:nvPr/>
        </p:nvSpPr>
        <p:spPr>
          <a:xfrm rot="5400000">
            <a:off x="5913025" y="3122328"/>
            <a:ext cx="73153" cy="43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9671" y="21600"/>
                  <a:pt x="0" y="21464"/>
                  <a:pt x="0" y="21295"/>
                </a:cubicBezTo>
                <a:lnTo>
                  <a:pt x="0" y="305"/>
                </a:lnTo>
                <a:cubicBezTo>
                  <a:pt x="0" y="136"/>
                  <a:pt x="9671" y="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547" name="Abrir corchete 128"/>
          <p:cNvSpPr/>
          <p:nvPr/>
        </p:nvSpPr>
        <p:spPr>
          <a:xfrm rot="5400000">
            <a:off x="6507339" y="3122328"/>
            <a:ext cx="73153" cy="43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9671" y="21600"/>
                  <a:pt x="0" y="21464"/>
                  <a:pt x="0" y="21295"/>
                </a:cubicBezTo>
                <a:lnTo>
                  <a:pt x="0" y="305"/>
                </a:lnTo>
                <a:cubicBezTo>
                  <a:pt x="0" y="136"/>
                  <a:pt x="9671" y="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548" name="Abrir corchete 129"/>
          <p:cNvSpPr/>
          <p:nvPr/>
        </p:nvSpPr>
        <p:spPr>
          <a:xfrm rot="5400000">
            <a:off x="7101651" y="3122328"/>
            <a:ext cx="73153" cy="43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9671" y="21600"/>
                  <a:pt x="0" y="21464"/>
                  <a:pt x="0" y="21295"/>
                </a:cubicBezTo>
                <a:lnTo>
                  <a:pt x="0" y="305"/>
                </a:lnTo>
                <a:cubicBezTo>
                  <a:pt x="0" y="136"/>
                  <a:pt x="9671" y="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549" name="Abrir corchete 130"/>
          <p:cNvSpPr/>
          <p:nvPr/>
        </p:nvSpPr>
        <p:spPr>
          <a:xfrm rot="5400000">
            <a:off x="7695962" y="3122328"/>
            <a:ext cx="73153" cy="43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9671" y="21600"/>
                  <a:pt x="0" y="21464"/>
                  <a:pt x="0" y="21295"/>
                </a:cubicBezTo>
                <a:lnTo>
                  <a:pt x="0" y="305"/>
                </a:lnTo>
                <a:cubicBezTo>
                  <a:pt x="0" y="136"/>
                  <a:pt x="9671" y="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550" name="Abrir corchete 131"/>
          <p:cNvSpPr/>
          <p:nvPr/>
        </p:nvSpPr>
        <p:spPr>
          <a:xfrm rot="5400000">
            <a:off x="2947163" y="4279684"/>
            <a:ext cx="73153" cy="43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9671" y="21600"/>
                  <a:pt x="0" y="21464"/>
                  <a:pt x="0" y="21295"/>
                </a:cubicBezTo>
                <a:lnTo>
                  <a:pt x="0" y="305"/>
                </a:lnTo>
                <a:cubicBezTo>
                  <a:pt x="0" y="136"/>
                  <a:pt x="9671" y="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551" name="Abrir corchete 132"/>
          <p:cNvSpPr/>
          <p:nvPr/>
        </p:nvSpPr>
        <p:spPr>
          <a:xfrm rot="5400000">
            <a:off x="3541476" y="4279684"/>
            <a:ext cx="73153" cy="43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9671" y="21600"/>
                  <a:pt x="0" y="21464"/>
                  <a:pt x="0" y="21295"/>
                </a:cubicBezTo>
                <a:lnTo>
                  <a:pt x="0" y="305"/>
                </a:lnTo>
                <a:cubicBezTo>
                  <a:pt x="0" y="136"/>
                  <a:pt x="9671" y="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552" name="Abrir corchete 133"/>
          <p:cNvSpPr/>
          <p:nvPr/>
        </p:nvSpPr>
        <p:spPr>
          <a:xfrm rot="5400000">
            <a:off x="4135790" y="4279684"/>
            <a:ext cx="73153" cy="43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9671" y="21600"/>
                  <a:pt x="0" y="21464"/>
                  <a:pt x="0" y="21295"/>
                </a:cubicBezTo>
                <a:lnTo>
                  <a:pt x="0" y="305"/>
                </a:lnTo>
                <a:cubicBezTo>
                  <a:pt x="0" y="136"/>
                  <a:pt x="9671" y="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553" name="Abrir corchete 134"/>
          <p:cNvSpPr/>
          <p:nvPr/>
        </p:nvSpPr>
        <p:spPr>
          <a:xfrm rot="5400000">
            <a:off x="4730103" y="4279684"/>
            <a:ext cx="73153" cy="43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9671" y="21600"/>
                  <a:pt x="0" y="21464"/>
                  <a:pt x="0" y="21295"/>
                </a:cubicBezTo>
                <a:lnTo>
                  <a:pt x="0" y="305"/>
                </a:lnTo>
                <a:cubicBezTo>
                  <a:pt x="0" y="136"/>
                  <a:pt x="9671" y="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554" name="Abrir corchete 135"/>
          <p:cNvSpPr/>
          <p:nvPr/>
        </p:nvSpPr>
        <p:spPr>
          <a:xfrm rot="5400000">
            <a:off x="5324416" y="4279684"/>
            <a:ext cx="73153" cy="43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9671" y="21600"/>
                  <a:pt x="0" y="21464"/>
                  <a:pt x="0" y="21295"/>
                </a:cubicBezTo>
                <a:lnTo>
                  <a:pt x="0" y="305"/>
                </a:lnTo>
                <a:cubicBezTo>
                  <a:pt x="0" y="136"/>
                  <a:pt x="9671" y="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555" name="Abrir corchete 136"/>
          <p:cNvSpPr/>
          <p:nvPr/>
        </p:nvSpPr>
        <p:spPr>
          <a:xfrm rot="5400000">
            <a:off x="5918729" y="4279684"/>
            <a:ext cx="73153" cy="43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9671" y="21600"/>
                  <a:pt x="0" y="21464"/>
                  <a:pt x="0" y="21295"/>
                </a:cubicBezTo>
                <a:lnTo>
                  <a:pt x="0" y="305"/>
                </a:lnTo>
                <a:cubicBezTo>
                  <a:pt x="0" y="136"/>
                  <a:pt x="9671" y="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556" name="Abrir corchete 137"/>
          <p:cNvSpPr/>
          <p:nvPr/>
        </p:nvSpPr>
        <p:spPr>
          <a:xfrm rot="5400000">
            <a:off x="7115167" y="4279684"/>
            <a:ext cx="73153" cy="43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9671" y="21600"/>
                  <a:pt x="0" y="21464"/>
                  <a:pt x="0" y="21295"/>
                </a:cubicBezTo>
                <a:lnTo>
                  <a:pt x="0" y="305"/>
                </a:lnTo>
                <a:cubicBezTo>
                  <a:pt x="0" y="136"/>
                  <a:pt x="9671" y="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557" name="Abrir corchete 138"/>
          <p:cNvSpPr/>
          <p:nvPr/>
        </p:nvSpPr>
        <p:spPr>
          <a:xfrm rot="5400000">
            <a:off x="7709478" y="4279684"/>
            <a:ext cx="73153" cy="43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9671" y="21600"/>
                  <a:pt x="0" y="21464"/>
                  <a:pt x="0" y="21295"/>
                </a:cubicBezTo>
                <a:lnTo>
                  <a:pt x="0" y="305"/>
                </a:lnTo>
                <a:cubicBezTo>
                  <a:pt x="0" y="136"/>
                  <a:pt x="9671" y="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558" name="Abrir corchete 139"/>
          <p:cNvSpPr/>
          <p:nvPr/>
        </p:nvSpPr>
        <p:spPr>
          <a:xfrm rot="5400000">
            <a:off x="2947810" y="5046379"/>
            <a:ext cx="73153" cy="43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9671" y="21600"/>
                  <a:pt x="0" y="21464"/>
                  <a:pt x="0" y="21295"/>
                </a:cubicBezTo>
                <a:lnTo>
                  <a:pt x="0" y="305"/>
                </a:lnTo>
                <a:cubicBezTo>
                  <a:pt x="0" y="136"/>
                  <a:pt x="9671" y="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559" name="Abrir corchete 140"/>
          <p:cNvSpPr/>
          <p:nvPr/>
        </p:nvSpPr>
        <p:spPr>
          <a:xfrm rot="5400000">
            <a:off x="3542124" y="5046379"/>
            <a:ext cx="73153" cy="43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9671" y="21600"/>
                  <a:pt x="0" y="21464"/>
                  <a:pt x="0" y="21295"/>
                </a:cubicBezTo>
                <a:lnTo>
                  <a:pt x="0" y="305"/>
                </a:lnTo>
                <a:cubicBezTo>
                  <a:pt x="0" y="136"/>
                  <a:pt x="9671" y="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560" name="Abrir corchete 141"/>
          <p:cNvSpPr/>
          <p:nvPr/>
        </p:nvSpPr>
        <p:spPr>
          <a:xfrm rot="5400000">
            <a:off x="4136437" y="5046379"/>
            <a:ext cx="73153" cy="43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9671" y="21600"/>
                  <a:pt x="0" y="21464"/>
                  <a:pt x="0" y="21295"/>
                </a:cubicBezTo>
                <a:lnTo>
                  <a:pt x="0" y="305"/>
                </a:lnTo>
                <a:cubicBezTo>
                  <a:pt x="0" y="136"/>
                  <a:pt x="9671" y="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561" name="Abrir corchete 142"/>
          <p:cNvSpPr/>
          <p:nvPr/>
        </p:nvSpPr>
        <p:spPr>
          <a:xfrm rot="5400000">
            <a:off x="4730750" y="5046379"/>
            <a:ext cx="73153" cy="43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9671" y="21600"/>
                  <a:pt x="0" y="21464"/>
                  <a:pt x="0" y="21295"/>
                </a:cubicBezTo>
                <a:lnTo>
                  <a:pt x="0" y="305"/>
                </a:lnTo>
                <a:cubicBezTo>
                  <a:pt x="0" y="136"/>
                  <a:pt x="9671" y="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562" name="Abrir corchete 143"/>
          <p:cNvSpPr/>
          <p:nvPr/>
        </p:nvSpPr>
        <p:spPr>
          <a:xfrm rot="5400000">
            <a:off x="5919375" y="5046379"/>
            <a:ext cx="73153" cy="43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9671" y="21600"/>
                  <a:pt x="0" y="21464"/>
                  <a:pt x="0" y="21295"/>
                </a:cubicBezTo>
                <a:lnTo>
                  <a:pt x="0" y="305"/>
                </a:lnTo>
                <a:cubicBezTo>
                  <a:pt x="0" y="136"/>
                  <a:pt x="9671" y="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563" name="Abrir corchete 144"/>
          <p:cNvSpPr/>
          <p:nvPr/>
        </p:nvSpPr>
        <p:spPr>
          <a:xfrm rot="5400000">
            <a:off x="6513689" y="5046379"/>
            <a:ext cx="73153" cy="43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9671" y="21600"/>
                  <a:pt x="0" y="21464"/>
                  <a:pt x="0" y="21295"/>
                </a:cubicBezTo>
                <a:lnTo>
                  <a:pt x="0" y="305"/>
                </a:lnTo>
                <a:cubicBezTo>
                  <a:pt x="0" y="136"/>
                  <a:pt x="9671" y="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564" name="Abrir corchete 145"/>
          <p:cNvSpPr/>
          <p:nvPr/>
        </p:nvSpPr>
        <p:spPr>
          <a:xfrm rot="5400000">
            <a:off x="7108001" y="5046379"/>
            <a:ext cx="73153" cy="43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9671" y="21600"/>
                  <a:pt x="0" y="21464"/>
                  <a:pt x="0" y="21295"/>
                </a:cubicBezTo>
                <a:lnTo>
                  <a:pt x="0" y="305"/>
                </a:lnTo>
                <a:cubicBezTo>
                  <a:pt x="0" y="136"/>
                  <a:pt x="9671" y="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565" name="CuadroTexto 147"/>
          <p:cNvSpPr txBox="1"/>
          <p:nvPr/>
        </p:nvSpPr>
        <p:spPr>
          <a:xfrm>
            <a:off x="8444779" y="3463699"/>
            <a:ext cx="457635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0.128</a:t>
            </a:r>
          </a:p>
        </p:txBody>
      </p:sp>
      <p:sp>
        <p:nvSpPr>
          <p:cNvPr id="566" name="CuadroTexto 148"/>
          <p:cNvSpPr txBox="1"/>
          <p:nvPr/>
        </p:nvSpPr>
        <p:spPr>
          <a:xfrm>
            <a:off x="8382113" y="4621503"/>
            <a:ext cx="516844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-0.213</a:t>
            </a:r>
          </a:p>
        </p:txBody>
      </p:sp>
      <p:sp>
        <p:nvSpPr>
          <p:cNvPr id="567" name="CuadroTexto 149"/>
          <p:cNvSpPr txBox="1"/>
          <p:nvPr/>
        </p:nvSpPr>
        <p:spPr>
          <a:xfrm>
            <a:off x="8451036" y="5340025"/>
            <a:ext cx="457635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0.025</a:t>
            </a:r>
          </a:p>
        </p:txBody>
      </p:sp>
      <p:sp>
        <p:nvSpPr>
          <p:cNvPr id="568" name="Text Box 5"/>
          <p:cNvSpPr txBox="1"/>
          <p:nvPr/>
        </p:nvSpPr>
        <p:spPr>
          <a:xfrm>
            <a:off x="580797" y="2583369"/>
            <a:ext cx="4362479" cy="301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0000"/>
              </a:lnSpc>
              <a:defRPr b="1" sz="2400"/>
            </a:lvl1pPr>
          </a:lstStyle>
          <a:p>
            <a:pPr/>
            <a:r>
              <a:t>Все мутации – «молчащие»</a:t>
            </a:r>
          </a:p>
        </p:txBody>
      </p:sp>
      <p:sp>
        <p:nvSpPr>
          <p:cNvPr id="569" name="CuadroTexto 1"/>
          <p:cNvSpPr txBox="1"/>
          <p:nvPr/>
        </p:nvSpPr>
        <p:spPr>
          <a:xfrm>
            <a:off x="175214" y="654770"/>
            <a:ext cx="8574503" cy="1037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400">
                <a:solidFill>
                  <a:srgbClr val="C00000"/>
                </a:solidFill>
              </a:defRPr>
            </a:lvl1pPr>
          </a:lstStyle>
          <a:p>
            <a:pPr/>
            <a:r>
              <a:t>Вирус можно сделать постоянно аттенуированным путём «перекодирования» белков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3"/>
          <p:cNvSpPr txBox="1"/>
          <p:nvPr/>
        </p:nvSpPr>
        <p:spPr>
          <a:xfrm>
            <a:off x="146566" y="2890667"/>
            <a:ext cx="6343651" cy="33309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900"/>
              </a:spcBef>
              <a:defRPr b="1" sz="1600">
                <a:latin typeface="Arial"/>
                <a:ea typeface="Arial"/>
                <a:cs typeface="Arial"/>
                <a:sym typeface="Arial"/>
              </a:defRPr>
            </a:pPr>
            <a:r>
              <a:t>1979 – начало анализа первичной структуры генов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900"/>
              </a:spcBef>
              <a:defRPr b="1" sz="1600">
                <a:latin typeface="Arial"/>
                <a:ea typeface="Arial"/>
                <a:cs typeface="Arial"/>
                <a:sym typeface="Arial"/>
              </a:defRPr>
            </a:pPr>
            <a:r>
              <a:t>1980 – за расшифровку 1 гена дают ученую степень 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900"/>
              </a:spcBef>
              <a:defRPr b="1" sz="1600">
                <a:latin typeface="Arial"/>
                <a:ea typeface="Arial"/>
                <a:cs typeface="Arial"/>
                <a:sym typeface="Arial"/>
              </a:defRPr>
            </a:pPr>
            <a:r>
              <a:t>1990 – появилась ПЦР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900"/>
              </a:spcBef>
              <a:defRPr b="1" sz="1600">
                <a:latin typeface="Arial"/>
                <a:ea typeface="Arial"/>
                <a:cs typeface="Arial"/>
                <a:sym typeface="Arial"/>
              </a:defRPr>
            </a:pPr>
            <a:r>
              <a:t>1992 – расшифровка полного вирусного генома – обсуждаемое событие  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900"/>
              </a:spcBef>
              <a:defRPr b="1" sz="1600">
                <a:latin typeface="Arial"/>
                <a:ea typeface="Arial"/>
                <a:cs typeface="Arial"/>
                <a:sym typeface="Arial"/>
              </a:defRPr>
            </a:pPr>
            <a:r>
              <a:t>1995 – инфекционные ДНК- клоны и создание вирусов в лаборатории 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900"/>
              </a:spcBef>
              <a:defRPr b="1" sz="1600">
                <a:latin typeface="Arial"/>
                <a:ea typeface="Arial"/>
                <a:cs typeface="Arial"/>
                <a:sym typeface="Arial"/>
              </a:defRPr>
            </a:pPr>
            <a:r>
              <a:t>2000-2005 – включились суперкомпьютеры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900"/>
              </a:spcBef>
              <a:defRPr b="1" sz="1600">
                <a:latin typeface="Arial"/>
                <a:ea typeface="Arial"/>
                <a:cs typeface="Arial"/>
                <a:sym typeface="Arial"/>
              </a:defRPr>
            </a:pPr>
            <a:r>
              <a:t>2005 -  хорек, зараженный маркированным вирусом, созданным в лаборатории,  светится в ультрафиолетовых лучах, видно распределение вируса в органах и тканях</a:t>
            </a:r>
          </a:p>
        </p:txBody>
      </p:sp>
      <p:pic>
        <p:nvPicPr>
          <p:cNvPr id="10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61175" y="3502025"/>
            <a:ext cx="1766889" cy="1831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61175" y="1619250"/>
            <a:ext cx="1766889" cy="175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Picture 4" descr="Picture 4">
            <a:hlinkClick r:id="rId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1187" y="260350"/>
            <a:ext cx="1728788" cy="1206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Picture 12" descr="Picture 12">
            <a:hlinkClick r:id="rId6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851275" y="260350"/>
            <a:ext cx="1927225" cy="1281113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TextBox 2"/>
          <p:cNvSpPr txBox="1"/>
          <p:nvPr/>
        </p:nvSpPr>
        <p:spPr>
          <a:xfrm>
            <a:off x="192286" y="2033884"/>
            <a:ext cx="6155374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400"/>
              </a:spcBef>
              <a:defRPr b="1" sz="2400">
                <a:solidFill>
                  <a:srgbClr val="C00000"/>
                </a:solidFill>
              </a:defRPr>
            </a:lvl1pPr>
          </a:lstStyle>
          <a:p>
            <a:pPr/>
            <a:r>
              <a:t>Стремительный рост молекулярных методов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Прямоугольник 42"/>
          <p:cNvSpPr/>
          <p:nvPr/>
        </p:nvSpPr>
        <p:spPr>
          <a:xfrm>
            <a:off x="75500" y="1803631"/>
            <a:ext cx="8976222" cy="4018327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72" name="Rectangle 20"/>
          <p:cNvSpPr txBox="1"/>
          <p:nvPr/>
        </p:nvSpPr>
        <p:spPr>
          <a:xfrm>
            <a:off x="1791492" y="2772860"/>
            <a:ext cx="796392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852487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REP 1a</a:t>
            </a:r>
          </a:p>
        </p:txBody>
      </p:sp>
      <p:sp>
        <p:nvSpPr>
          <p:cNvPr id="573" name="Rectangle 21"/>
          <p:cNvSpPr txBox="1"/>
          <p:nvPr/>
        </p:nvSpPr>
        <p:spPr>
          <a:xfrm>
            <a:off x="4385355" y="2865516"/>
            <a:ext cx="808894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852487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REP 1b</a:t>
            </a:r>
          </a:p>
        </p:txBody>
      </p:sp>
      <p:sp>
        <p:nvSpPr>
          <p:cNvPr id="574" name="Rectangle 22"/>
          <p:cNvSpPr txBox="1"/>
          <p:nvPr/>
        </p:nvSpPr>
        <p:spPr>
          <a:xfrm>
            <a:off x="7312886" y="2883167"/>
            <a:ext cx="165175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852487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</a:t>
            </a:r>
          </a:p>
        </p:txBody>
      </p:sp>
      <p:sp>
        <p:nvSpPr>
          <p:cNvPr id="575" name="Rectangle 23"/>
          <p:cNvSpPr txBox="1"/>
          <p:nvPr/>
        </p:nvSpPr>
        <p:spPr>
          <a:xfrm>
            <a:off x="7554262" y="2883167"/>
            <a:ext cx="203127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852487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</a:t>
            </a:r>
          </a:p>
        </p:txBody>
      </p:sp>
      <p:sp>
        <p:nvSpPr>
          <p:cNvPr id="576" name="Rectangle 24"/>
          <p:cNvSpPr txBox="1"/>
          <p:nvPr/>
        </p:nvSpPr>
        <p:spPr>
          <a:xfrm>
            <a:off x="7967050" y="2883167"/>
            <a:ext cx="177789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852487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</a:t>
            </a:r>
          </a:p>
        </p:txBody>
      </p:sp>
      <p:sp>
        <p:nvSpPr>
          <p:cNvPr id="577" name="Rectangle 25"/>
          <p:cNvSpPr txBox="1"/>
          <p:nvPr/>
        </p:nvSpPr>
        <p:spPr>
          <a:xfrm>
            <a:off x="6271071" y="2896402"/>
            <a:ext cx="165176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852487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</a:t>
            </a:r>
          </a:p>
        </p:txBody>
      </p:sp>
      <p:sp>
        <p:nvSpPr>
          <p:cNvPr id="578" name="Rectangle 33"/>
          <p:cNvSpPr txBox="1"/>
          <p:nvPr/>
        </p:nvSpPr>
        <p:spPr>
          <a:xfrm>
            <a:off x="7025571" y="2883167"/>
            <a:ext cx="139837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852487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579" name="Rectangle 37"/>
          <p:cNvSpPr txBox="1"/>
          <p:nvPr/>
        </p:nvSpPr>
        <p:spPr>
          <a:xfrm>
            <a:off x="412745" y="2790510"/>
            <a:ext cx="152338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852487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</a:t>
            </a:r>
          </a:p>
        </p:txBody>
      </p:sp>
      <p:sp>
        <p:nvSpPr>
          <p:cNvPr id="580" name="Line 172"/>
          <p:cNvSpPr/>
          <p:nvPr/>
        </p:nvSpPr>
        <p:spPr>
          <a:xfrm>
            <a:off x="6549287" y="3361275"/>
            <a:ext cx="1818657" cy="4415"/>
          </a:xfrm>
          <a:prstGeom prst="line">
            <a:avLst/>
          </a:prstGeom>
          <a:ln w="28575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581" name="Line 173"/>
          <p:cNvSpPr/>
          <p:nvPr/>
        </p:nvSpPr>
        <p:spPr>
          <a:xfrm>
            <a:off x="5673521" y="3352451"/>
            <a:ext cx="90820" cy="1"/>
          </a:xfrm>
          <a:prstGeom prst="line">
            <a:avLst/>
          </a:prstGeom>
          <a:ln w="28575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582" name="Rectangle 175"/>
          <p:cNvSpPr/>
          <p:nvPr/>
        </p:nvSpPr>
        <p:spPr>
          <a:xfrm>
            <a:off x="652021" y="3092137"/>
            <a:ext cx="2931847" cy="379447"/>
          </a:xfrm>
          <a:prstGeom prst="rect">
            <a:avLst/>
          </a:prstGeom>
          <a:gradFill>
            <a:gsLst>
              <a:gs pos="0">
                <a:srgbClr val="000090"/>
              </a:gs>
              <a:gs pos="50000">
                <a:srgbClr val="0000CC"/>
              </a:gs>
              <a:gs pos="100000">
                <a:srgbClr val="000090"/>
              </a:gs>
            </a:gsLst>
            <a:lin ang="5400000"/>
          </a:gradFill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583" name="Rectangle 176"/>
          <p:cNvSpPr/>
          <p:nvPr/>
        </p:nvSpPr>
        <p:spPr>
          <a:xfrm>
            <a:off x="3519489" y="3162730"/>
            <a:ext cx="2156639" cy="392682"/>
          </a:xfrm>
          <a:prstGeom prst="rect">
            <a:avLst/>
          </a:prstGeom>
          <a:gradFill>
            <a:gsLst>
              <a:gs pos="0">
                <a:srgbClr val="3366FF"/>
              </a:gs>
              <a:gs pos="50000">
                <a:srgbClr val="0080FF"/>
              </a:gs>
              <a:gs pos="100000">
                <a:srgbClr val="3366FF"/>
              </a:gs>
            </a:gsLst>
            <a:lin ang="5400000"/>
          </a:gradFill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584" name="Rectangle 177"/>
          <p:cNvSpPr/>
          <p:nvPr/>
        </p:nvSpPr>
        <p:spPr>
          <a:xfrm>
            <a:off x="5761964" y="3162730"/>
            <a:ext cx="1137332" cy="392682"/>
          </a:xfrm>
          <a:prstGeom prst="rect">
            <a:avLst/>
          </a:prstGeom>
          <a:gradFill>
            <a:gsLst>
              <a:gs pos="0">
                <a:srgbClr val="800000"/>
              </a:gs>
              <a:gs pos="50000">
                <a:srgbClr val="FF0000"/>
              </a:gs>
              <a:gs pos="100000">
                <a:srgbClr val="800000"/>
              </a:gs>
            </a:gsLst>
            <a:lin ang="5400000"/>
          </a:gradFill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585" name="Rectangle 179"/>
          <p:cNvSpPr/>
          <p:nvPr/>
        </p:nvSpPr>
        <p:spPr>
          <a:xfrm>
            <a:off x="7297373" y="3162730"/>
            <a:ext cx="160945" cy="401506"/>
          </a:xfrm>
          <a:prstGeom prst="rect">
            <a:avLst/>
          </a:prstGeom>
          <a:gradFill>
            <a:gsLst>
              <a:gs pos="0">
                <a:srgbClr val="013E22"/>
              </a:gs>
              <a:gs pos="50000">
                <a:srgbClr val="008000"/>
              </a:gs>
              <a:gs pos="100000">
                <a:srgbClr val="013E22"/>
              </a:gs>
            </a:gsLst>
            <a:lin ang="16260000"/>
          </a:gradFill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586" name="Rectangle 180"/>
          <p:cNvSpPr/>
          <p:nvPr/>
        </p:nvSpPr>
        <p:spPr>
          <a:xfrm>
            <a:off x="7511926" y="3162730"/>
            <a:ext cx="276095" cy="392682"/>
          </a:xfrm>
          <a:prstGeom prst="rect">
            <a:avLst/>
          </a:prstGeom>
          <a:gradFill>
            <a:gsLst>
              <a:gs pos="0">
                <a:srgbClr val="FFFF00"/>
              </a:gs>
              <a:gs pos="50000">
                <a:srgbClr val="F8F397"/>
              </a:gs>
              <a:gs pos="100000">
                <a:srgbClr val="FFFF00"/>
              </a:gs>
            </a:gsLst>
            <a:lin ang="5400000"/>
          </a:gradFill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587" name="Rectangle 181"/>
          <p:cNvSpPr/>
          <p:nvPr/>
        </p:nvSpPr>
        <p:spPr>
          <a:xfrm>
            <a:off x="7833923" y="3162731"/>
            <a:ext cx="499505" cy="392682"/>
          </a:xfrm>
          <a:prstGeom prst="rect">
            <a:avLst/>
          </a:prstGeom>
          <a:gradFill>
            <a:gsLst>
              <a:gs pos="0">
                <a:srgbClr val="FF6600"/>
              </a:gs>
              <a:gs pos="50000">
                <a:srgbClr val="FF8000"/>
              </a:gs>
              <a:gs pos="100000">
                <a:srgbClr val="FF6600"/>
              </a:gs>
            </a:gsLst>
            <a:lin ang="5400000"/>
          </a:gradFill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588" name="Line 188"/>
          <p:cNvSpPr/>
          <p:nvPr/>
        </p:nvSpPr>
        <p:spPr>
          <a:xfrm>
            <a:off x="493762" y="3277444"/>
            <a:ext cx="181634" cy="1"/>
          </a:xfrm>
          <a:prstGeom prst="line">
            <a:avLst/>
          </a:prstGeom>
          <a:ln w="28575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589" name="Rectangle 189"/>
          <p:cNvSpPr/>
          <p:nvPr/>
        </p:nvSpPr>
        <p:spPr>
          <a:xfrm>
            <a:off x="437431" y="3145082"/>
            <a:ext cx="53647" cy="251492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590" name="Rectangle 192"/>
          <p:cNvSpPr txBox="1"/>
          <p:nvPr/>
        </p:nvSpPr>
        <p:spPr>
          <a:xfrm>
            <a:off x="8416266" y="3188465"/>
            <a:ext cx="317426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852487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An</a:t>
            </a:r>
          </a:p>
        </p:txBody>
      </p:sp>
      <p:sp>
        <p:nvSpPr>
          <p:cNvPr id="591" name="Rectangle 199"/>
          <p:cNvSpPr/>
          <p:nvPr/>
        </p:nvSpPr>
        <p:spPr>
          <a:xfrm>
            <a:off x="6948482" y="3163385"/>
            <a:ext cx="304801" cy="401639"/>
          </a:xfrm>
          <a:prstGeom prst="rect">
            <a:avLst/>
          </a:prstGeom>
          <a:gradFill>
            <a:gsLst>
              <a:gs pos="0">
                <a:srgbClr val="404040"/>
              </a:gs>
              <a:gs pos="50000">
                <a:srgbClr val="AAAAAA"/>
              </a:gs>
              <a:gs pos="100000">
                <a:srgbClr val="404040"/>
              </a:gs>
            </a:gsLst>
            <a:lin ang="16200000"/>
          </a:gradFill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592" name="Rectangle 20"/>
          <p:cNvSpPr txBox="1"/>
          <p:nvPr/>
        </p:nvSpPr>
        <p:spPr>
          <a:xfrm>
            <a:off x="1788570" y="4241839"/>
            <a:ext cx="796392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852487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REP 1a</a:t>
            </a:r>
          </a:p>
        </p:txBody>
      </p:sp>
      <p:sp>
        <p:nvSpPr>
          <p:cNvPr id="593" name="Rectangle 21"/>
          <p:cNvSpPr txBox="1"/>
          <p:nvPr/>
        </p:nvSpPr>
        <p:spPr>
          <a:xfrm>
            <a:off x="4382432" y="4334495"/>
            <a:ext cx="808895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852487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REP 1b</a:t>
            </a:r>
          </a:p>
        </p:txBody>
      </p:sp>
      <p:sp>
        <p:nvSpPr>
          <p:cNvPr id="594" name="Rectangle 22"/>
          <p:cNvSpPr txBox="1"/>
          <p:nvPr/>
        </p:nvSpPr>
        <p:spPr>
          <a:xfrm>
            <a:off x="7580907" y="4352144"/>
            <a:ext cx="165176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852487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</a:t>
            </a:r>
          </a:p>
        </p:txBody>
      </p:sp>
      <p:sp>
        <p:nvSpPr>
          <p:cNvPr id="595" name="Rectangle 23"/>
          <p:cNvSpPr txBox="1"/>
          <p:nvPr/>
        </p:nvSpPr>
        <p:spPr>
          <a:xfrm>
            <a:off x="7280396" y="4352144"/>
            <a:ext cx="203127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852487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</a:t>
            </a:r>
          </a:p>
        </p:txBody>
      </p:sp>
      <p:sp>
        <p:nvSpPr>
          <p:cNvPr id="596" name="Rectangle 24"/>
          <p:cNvSpPr txBox="1"/>
          <p:nvPr/>
        </p:nvSpPr>
        <p:spPr>
          <a:xfrm>
            <a:off x="7930260" y="4352144"/>
            <a:ext cx="177789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852487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</a:t>
            </a:r>
          </a:p>
        </p:txBody>
      </p:sp>
      <p:sp>
        <p:nvSpPr>
          <p:cNvPr id="597" name="Rectangle 25"/>
          <p:cNvSpPr txBox="1"/>
          <p:nvPr/>
        </p:nvSpPr>
        <p:spPr>
          <a:xfrm>
            <a:off x="6420556" y="4365380"/>
            <a:ext cx="165175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852487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</a:t>
            </a:r>
          </a:p>
        </p:txBody>
      </p:sp>
      <p:sp>
        <p:nvSpPr>
          <p:cNvPr id="598" name="Rectangle 33"/>
          <p:cNvSpPr txBox="1"/>
          <p:nvPr/>
        </p:nvSpPr>
        <p:spPr>
          <a:xfrm>
            <a:off x="5794933" y="4352144"/>
            <a:ext cx="139838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852487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599" name="Rectangle 37"/>
          <p:cNvSpPr txBox="1"/>
          <p:nvPr/>
        </p:nvSpPr>
        <p:spPr>
          <a:xfrm>
            <a:off x="409822" y="4259488"/>
            <a:ext cx="152339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852487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</a:t>
            </a:r>
          </a:p>
        </p:txBody>
      </p:sp>
      <p:sp>
        <p:nvSpPr>
          <p:cNvPr id="600" name="Line 172"/>
          <p:cNvSpPr/>
          <p:nvPr/>
        </p:nvSpPr>
        <p:spPr>
          <a:xfrm>
            <a:off x="6546366" y="4830254"/>
            <a:ext cx="1818657" cy="4415"/>
          </a:xfrm>
          <a:prstGeom prst="line">
            <a:avLst/>
          </a:prstGeom>
          <a:ln w="28575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01" name="Line 173"/>
          <p:cNvSpPr/>
          <p:nvPr/>
        </p:nvSpPr>
        <p:spPr>
          <a:xfrm>
            <a:off x="5636731" y="4821428"/>
            <a:ext cx="90820" cy="1"/>
          </a:xfrm>
          <a:prstGeom prst="line">
            <a:avLst/>
          </a:prstGeom>
          <a:ln w="28575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02" name="Rectangle 175"/>
          <p:cNvSpPr/>
          <p:nvPr/>
        </p:nvSpPr>
        <p:spPr>
          <a:xfrm>
            <a:off x="649099" y="4561115"/>
            <a:ext cx="2931847" cy="379447"/>
          </a:xfrm>
          <a:prstGeom prst="rect">
            <a:avLst/>
          </a:prstGeom>
          <a:gradFill>
            <a:gsLst>
              <a:gs pos="0">
                <a:srgbClr val="000090"/>
              </a:gs>
              <a:gs pos="50000">
                <a:srgbClr val="0000CC"/>
              </a:gs>
              <a:gs pos="100000">
                <a:srgbClr val="000090"/>
              </a:gs>
            </a:gsLst>
            <a:lin ang="5400000"/>
          </a:gradFill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603" name="Rectangle 176"/>
          <p:cNvSpPr/>
          <p:nvPr/>
        </p:nvSpPr>
        <p:spPr>
          <a:xfrm>
            <a:off x="3516567" y="4631709"/>
            <a:ext cx="2156639" cy="392682"/>
          </a:xfrm>
          <a:prstGeom prst="rect">
            <a:avLst/>
          </a:prstGeom>
          <a:gradFill>
            <a:gsLst>
              <a:gs pos="0">
                <a:srgbClr val="3366FF"/>
              </a:gs>
              <a:gs pos="50000">
                <a:srgbClr val="0080FF"/>
              </a:gs>
              <a:gs pos="100000">
                <a:srgbClr val="3366FF"/>
              </a:gs>
            </a:gsLst>
            <a:lin ang="5400000"/>
          </a:gradFill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604" name="Rectangle 177"/>
          <p:cNvSpPr/>
          <p:nvPr/>
        </p:nvSpPr>
        <p:spPr>
          <a:xfrm>
            <a:off x="6084168" y="4631709"/>
            <a:ext cx="1080121" cy="392682"/>
          </a:xfrm>
          <a:prstGeom prst="rect">
            <a:avLst/>
          </a:prstGeom>
          <a:gradFill>
            <a:gsLst>
              <a:gs pos="0">
                <a:srgbClr val="800000"/>
              </a:gs>
              <a:gs pos="50000">
                <a:srgbClr val="FF0000"/>
              </a:gs>
              <a:gs pos="100000">
                <a:srgbClr val="800000"/>
              </a:gs>
            </a:gsLst>
            <a:lin ang="5400000"/>
          </a:gradFill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605" name="Rectangle 179"/>
          <p:cNvSpPr/>
          <p:nvPr/>
        </p:nvSpPr>
        <p:spPr>
          <a:xfrm>
            <a:off x="7565396" y="4631709"/>
            <a:ext cx="160945" cy="401506"/>
          </a:xfrm>
          <a:prstGeom prst="rect">
            <a:avLst/>
          </a:prstGeom>
          <a:gradFill>
            <a:gsLst>
              <a:gs pos="0">
                <a:srgbClr val="013E22"/>
              </a:gs>
              <a:gs pos="50000">
                <a:srgbClr val="008000"/>
              </a:gs>
              <a:gs pos="100000">
                <a:srgbClr val="013E22"/>
              </a:gs>
            </a:gsLst>
            <a:lin ang="16260000"/>
          </a:gradFill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606" name="Rectangle 180"/>
          <p:cNvSpPr/>
          <p:nvPr/>
        </p:nvSpPr>
        <p:spPr>
          <a:xfrm>
            <a:off x="7238061" y="4631709"/>
            <a:ext cx="276095" cy="392682"/>
          </a:xfrm>
          <a:prstGeom prst="rect">
            <a:avLst/>
          </a:prstGeom>
          <a:gradFill>
            <a:gsLst>
              <a:gs pos="0">
                <a:srgbClr val="FFFF00"/>
              </a:gs>
              <a:gs pos="50000">
                <a:srgbClr val="F8F397"/>
              </a:gs>
              <a:gs pos="100000">
                <a:srgbClr val="FFFF00"/>
              </a:gs>
            </a:gsLst>
            <a:lin ang="5400000"/>
          </a:gradFill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607" name="Rectangle 181"/>
          <p:cNvSpPr/>
          <p:nvPr/>
        </p:nvSpPr>
        <p:spPr>
          <a:xfrm>
            <a:off x="7797133" y="4631709"/>
            <a:ext cx="499505" cy="392682"/>
          </a:xfrm>
          <a:prstGeom prst="rect">
            <a:avLst/>
          </a:prstGeom>
          <a:gradFill>
            <a:gsLst>
              <a:gs pos="0">
                <a:srgbClr val="FF6600"/>
              </a:gs>
              <a:gs pos="50000">
                <a:srgbClr val="FF8000"/>
              </a:gs>
              <a:gs pos="100000">
                <a:srgbClr val="FF6600"/>
              </a:gs>
            </a:gsLst>
            <a:lin ang="5400000"/>
          </a:gradFill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608" name="Line 188"/>
          <p:cNvSpPr/>
          <p:nvPr/>
        </p:nvSpPr>
        <p:spPr>
          <a:xfrm>
            <a:off x="490839" y="4746423"/>
            <a:ext cx="181635" cy="1"/>
          </a:xfrm>
          <a:prstGeom prst="line">
            <a:avLst/>
          </a:prstGeom>
          <a:ln w="28575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09" name="Rectangle 189"/>
          <p:cNvSpPr/>
          <p:nvPr/>
        </p:nvSpPr>
        <p:spPr>
          <a:xfrm>
            <a:off x="434508" y="4614059"/>
            <a:ext cx="53647" cy="251492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610" name="Rectangle 192"/>
          <p:cNvSpPr txBox="1"/>
          <p:nvPr/>
        </p:nvSpPr>
        <p:spPr>
          <a:xfrm>
            <a:off x="8413343" y="4657442"/>
            <a:ext cx="317427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852487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An</a:t>
            </a:r>
          </a:p>
        </p:txBody>
      </p:sp>
      <p:sp>
        <p:nvSpPr>
          <p:cNvPr id="611" name="Rectangle 199"/>
          <p:cNvSpPr/>
          <p:nvPr/>
        </p:nvSpPr>
        <p:spPr>
          <a:xfrm>
            <a:off x="5717845" y="4632364"/>
            <a:ext cx="304801" cy="401639"/>
          </a:xfrm>
          <a:prstGeom prst="rect">
            <a:avLst/>
          </a:prstGeom>
          <a:gradFill>
            <a:gsLst>
              <a:gs pos="0">
                <a:srgbClr val="404040"/>
              </a:gs>
              <a:gs pos="50000">
                <a:srgbClr val="AAAAAA"/>
              </a:gs>
              <a:gs pos="100000">
                <a:srgbClr val="404040"/>
              </a:gs>
            </a:gsLst>
            <a:lin ang="16200000"/>
          </a:gradFill>
          <a:ln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612" name="Line 173"/>
          <p:cNvSpPr/>
          <p:nvPr/>
        </p:nvSpPr>
        <p:spPr>
          <a:xfrm>
            <a:off x="6009273" y="4829890"/>
            <a:ext cx="90820" cy="1"/>
          </a:xfrm>
          <a:prstGeom prst="line">
            <a:avLst/>
          </a:prstGeom>
          <a:ln w="28575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13" name="Text Box 5"/>
          <p:cNvSpPr txBox="1"/>
          <p:nvPr/>
        </p:nvSpPr>
        <p:spPr>
          <a:xfrm>
            <a:off x="580797" y="2071640"/>
            <a:ext cx="4362479" cy="301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0000"/>
              </a:lnSpc>
              <a:defRPr b="1" sz="2400"/>
            </a:lvl1pPr>
          </a:lstStyle>
          <a:p>
            <a:pPr/>
            <a:r>
              <a:t>Замена местами генов Е и М</a:t>
            </a:r>
          </a:p>
        </p:txBody>
      </p:sp>
      <p:sp>
        <p:nvSpPr>
          <p:cNvPr id="614" name="CuadroTexto 1"/>
          <p:cNvSpPr txBox="1"/>
          <p:nvPr/>
        </p:nvSpPr>
        <p:spPr>
          <a:xfrm>
            <a:off x="175214" y="654770"/>
            <a:ext cx="8574503" cy="1037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400">
                <a:solidFill>
                  <a:srgbClr val="C00000"/>
                </a:solidFill>
              </a:defRPr>
            </a:lvl1pPr>
          </a:lstStyle>
          <a:p>
            <a:pPr/>
            <a:r>
              <a:t>Коронавирус можно сделать постоянно аттенуированным путём «перестановки» генов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8" name="Группа 81"/>
          <p:cNvGrpSpPr/>
          <p:nvPr/>
        </p:nvGrpSpPr>
        <p:grpSpPr>
          <a:xfrm>
            <a:off x="230188" y="1049337"/>
            <a:ext cx="3657601" cy="4594226"/>
            <a:chOff x="0" y="0"/>
            <a:chExt cx="3657600" cy="4594225"/>
          </a:xfrm>
        </p:grpSpPr>
        <p:grpSp>
          <p:nvGrpSpPr>
            <p:cNvPr id="618" name="Группа 61"/>
            <p:cNvGrpSpPr/>
            <p:nvPr/>
          </p:nvGrpSpPr>
          <p:grpSpPr>
            <a:xfrm>
              <a:off x="1816252" y="2196777"/>
              <a:ext cx="1603539" cy="583594"/>
              <a:chOff x="0" y="0"/>
              <a:chExt cx="1603538" cy="583593"/>
            </a:xfrm>
          </p:grpSpPr>
          <p:sp>
            <p:nvSpPr>
              <p:cNvPr id="616" name="TextBox 12"/>
              <p:cNvSpPr txBox="1"/>
              <p:nvPr/>
            </p:nvSpPr>
            <p:spPr>
              <a:xfrm>
                <a:off x="623417" y="101922"/>
                <a:ext cx="980122" cy="3936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b="1" sz="1000"/>
                </a:lvl1pPr>
              </a:lstStyle>
              <a:p>
                <a:pPr/>
                <a:r>
                  <a:t>Древесные землеройки</a:t>
                </a:r>
              </a:p>
            </p:txBody>
          </p:sp>
          <p:pic>
            <p:nvPicPr>
              <p:cNvPr id="617" name="Рисунок 14" descr="Рисунок 14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604345" cy="5835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21" name="Группа 62"/>
            <p:cNvGrpSpPr/>
            <p:nvPr/>
          </p:nvGrpSpPr>
          <p:grpSpPr>
            <a:xfrm>
              <a:off x="1696492" y="2933338"/>
              <a:ext cx="1828077" cy="575697"/>
              <a:chOff x="0" y="0"/>
              <a:chExt cx="1828075" cy="575695"/>
            </a:xfrm>
          </p:grpSpPr>
          <p:sp>
            <p:nvSpPr>
              <p:cNvPr id="619" name="TextBox 15"/>
              <p:cNvSpPr txBox="1"/>
              <p:nvPr/>
            </p:nvSpPr>
            <p:spPr>
              <a:xfrm>
                <a:off x="847953" y="89260"/>
                <a:ext cx="980123" cy="3936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b="1" sz="1000"/>
                </a:lvl1pPr>
              </a:lstStyle>
              <a:p>
                <a:pPr/>
                <a:r>
                  <a:t>Оленьковые мыши</a:t>
                </a:r>
              </a:p>
            </p:txBody>
          </p:sp>
          <p:pic>
            <p:nvPicPr>
              <p:cNvPr id="620" name="Рисунок 17" descr="Рисунок 17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837791" cy="5756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24" name="Группа 60"/>
            <p:cNvGrpSpPr/>
            <p:nvPr/>
          </p:nvGrpSpPr>
          <p:grpSpPr>
            <a:xfrm>
              <a:off x="447870" y="3795636"/>
              <a:ext cx="1339973" cy="567804"/>
              <a:chOff x="0" y="0"/>
              <a:chExt cx="1339971" cy="567803"/>
            </a:xfrm>
          </p:grpSpPr>
          <p:pic>
            <p:nvPicPr>
              <p:cNvPr id="622" name="Рисунок 11" descr="Рисунок 11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604344" cy="5678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23" name="TextBox 46"/>
              <p:cNvSpPr txBox="1"/>
              <p:nvPr/>
            </p:nvSpPr>
            <p:spPr>
              <a:xfrm>
                <a:off x="605911" y="184224"/>
                <a:ext cx="734061" cy="2285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b="1" sz="1000"/>
                </a:lvl1pPr>
              </a:lstStyle>
              <a:p>
                <a:pPr/>
                <a:r>
                  <a:t>Приматы</a:t>
                </a:r>
              </a:p>
            </p:txBody>
          </p:sp>
        </p:grpSp>
        <p:grpSp>
          <p:nvGrpSpPr>
            <p:cNvPr id="627" name="Группа 59"/>
            <p:cNvGrpSpPr/>
            <p:nvPr/>
          </p:nvGrpSpPr>
          <p:grpSpPr>
            <a:xfrm>
              <a:off x="2057412" y="646134"/>
              <a:ext cx="1554469" cy="513892"/>
              <a:chOff x="0" y="0"/>
              <a:chExt cx="1554468" cy="513890"/>
            </a:xfrm>
          </p:grpSpPr>
          <p:pic>
            <p:nvPicPr>
              <p:cNvPr id="625" name="Рисунок 7" descr="Рисунок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635469" cy="5138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26" name="TextBox 47"/>
              <p:cNvSpPr txBox="1"/>
              <p:nvPr/>
            </p:nvSpPr>
            <p:spPr>
              <a:xfrm>
                <a:off x="650545" y="57128"/>
                <a:ext cx="903924" cy="3936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b="1" sz="1000"/>
                </a:lvl1pPr>
              </a:lstStyle>
              <a:p>
                <a:pPr/>
                <a:r>
                  <a:t>Золотистые хомячки</a:t>
                </a:r>
              </a:p>
            </p:txBody>
          </p:sp>
        </p:grpSp>
        <p:grpSp>
          <p:nvGrpSpPr>
            <p:cNvPr id="630" name="Группа 63"/>
            <p:cNvGrpSpPr/>
            <p:nvPr/>
          </p:nvGrpSpPr>
          <p:grpSpPr>
            <a:xfrm>
              <a:off x="1846170" y="3713970"/>
              <a:ext cx="1572034" cy="654358"/>
              <a:chOff x="0" y="0"/>
              <a:chExt cx="1572032" cy="654357"/>
            </a:xfrm>
          </p:grpSpPr>
          <p:pic>
            <p:nvPicPr>
              <p:cNvPr id="628" name="Рисунок 19" descr="Рисунок 19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0"/>
                <a:ext cx="876976" cy="65435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29" name="TextBox 48"/>
              <p:cNvSpPr txBox="1"/>
              <p:nvPr/>
            </p:nvSpPr>
            <p:spPr>
              <a:xfrm>
                <a:off x="895123" y="200803"/>
                <a:ext cx="676910" cy="2285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b="1" sz="1000"/>
                </a:lvl1pPr>
              </a:lstStyle>
              <a:p>
                <a:pPr/>
                <a:r>
                  <a:t>Кролики</a:t>
                </a:r>
              </a:p>
            </p:txBody>
          </p:sp>
        </p:grpSp>
        <p:grpSp>
          <p:nvGrpSpPr>
            <p:cNvPr id="633" name="Группа 54"/>
            <p:cNvGrpSpPr/>
            <p:nvPr/>
          </p:nvGrpSpPr>
          <p:grpSpPr>
            <a:xfrm>
              <a:off x="477557" y="591759"/>
              <a:ext cx="1534122" cy="568465"/>
              <a:chOff x="0" y="0"/>
              <a:chExt cx="1534120" cy="568463"/>
            </a:xfrm>
          </p:grpSpPr>
          <p:pic>
            <p:nvPicPr>
              <p:cNvPr id="631" name="Рисунок 2" descr="Рисунок 2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0"/>
                <a:ext cx="884361" cy="5684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32" name="TextBox 49"/>
              <p:cNvSpPr txBox="1"/>
              <p:nvPr/>
            </p:nvSpPr>
            <p:spPr>
              <a:xfrm>
                <a:off x="904836" y="121026"/>
                <a:ext cx="629285" cy="2285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b="1" sz="1000"/>
                </a:lvl1pPr>
              </a:lstStyle>
              <a:p>
                <a:pPr/>
                <a:r>
                  <a:t>Кошки</a:t>
                </a:r>
              </a:p>
            </p:txBody>
          </p:sp>
        </p:grpSp>
        <p:grpSp>
          <p:nvGrpSpPr>
            <p:cNvPr id="636" name="Группа 55"/>
            <p:cNvGrpSpPr/>
            <p:nvPr/>
          </p:nvGrpSpPr>
          <p:grpSpPr>
            <a:xfrm>
              <a:off x="317126" y="1285599"/>
              <a:ext cx="1313554" cy="751475"/>
              <a:chOff x="0" y="0"/>
              <a:chExt cx="1313552" cy="751473"/>
            </a:xfrm>
          </p:grpSpPr>
          <p:pic>
            <p:nvPicPr>
              <p:cNvPr id="634" name="Рисунок 3" descr="Рисунок 3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0"/>
                <a:ext cx="635469" cy="75147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35" name="TextBox 50"/>
              <p:cNvSpPr txBox="1"/>
              <p:nvPr/>
            </p:nvSpPr>
            <p:spPr>
              <a:xfrm>
                <a:off x="646168" y="214588"/>
                <a:ext cx="667385" cy="3936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b="1" sz="1000"/>
                </a:lvl1pPr>
              </a:lstStyle>
              <a:p>
                <a:pPr/>
                <a:r>
                  <a:t>Норки и хорьки</a:t>
                </a:r>
              </a:p>
            </p:txBody>
          </p:sp>
        </p:grpSp>
        <p:grpSp>
          <p:nvGrpSpPr>
            <p:cNvPr id="639" name="Группа 56"/>
            <p:cNvGrpSpPr/>
            <p:nvPr/>
          </p:nvGrpSpPr>
          <p:grpSpPr>
            <a:xfrm>
              <a:off x="275312" y="2196776"/>
              <a:ext cx="1512530" cy="575697"/>
              <a:chOff x="0" y="0"/>
              <a:chExt cx="1512528" cy="575695"/>
            </a:xfrm>
          </p:grpSpPr>
          <p:pic>
            <p:nvPicPr>
              <p:cNvPr id="637" name="Рисунок 5" descr="Рисунок 5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flipH="1">
                <a:off x="0" y="0"/>
                <a:ext cx="797120" cy="5756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38" name="TextBox 51"/>
              <p:cNvSpPr txBox="1"/>
              <p:nvPr/>
            </p:nvSpPr>
            <p:spPr>
              <a:xfrm>
                <a:off x="807043" y="55884"/>
                <a:ext cx="705486" cy="3936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b="1" sz="1000"/>
                </a:lvl1pPr>
              </a:lstStyle>
              <a:p>
                <a:pPr/>
                <a:r>
                  <a:t>Большие кошки</a:t>
                </a:r>
              </a:p>
            </p:txBody>
          </p:sp>
        </p:grpSp>
        <p:grpSp>
          <p:nvGrpSpPr>
            <p:cNvPr id="642" name="Группа 57"/>
            <p:cNvGrpSpPr/>
            <p:nvPr/>
          </p:nvGrpSpPr>
          <p:grpSpPr>
            <a:xfrm>
              <a:off x="235520" y="2993695"/>
              <a:ext cx="1390396" cy="594571"/>
              <a:chOff x="0" y="0"/>
              <a:chExt cx="1390394" cy="594570"/>
            </a:xfrm>
          </p:grpSpPr>
          <p:pic>
            <p:nvPicPr>
              <p:cNvPr id="640" name="Рисунок 9" descr="Рисунок 9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0" y="0"/>
                <a:ext cx="763772" cy="5945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41" name="TextBox 52"/>
              <p:cNvSpPr txBox="1"/>
              <p:nvPr/>
            </p:nvSpPr>
            <p:spPr>
              <a:xfrm>
                <a:off x="789685" y="173365"/>
                <a:ext cx="600710" cy="2285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b="1" sz="1000"/>
                </a:lvl1pPr>
              </a:lstStyle>
              <a:p>
                <a:pPr/>
                <a:r>
                  <a:t>Олени</a:t>
                </a:r>
              </a:p>
            </p:txBody>
          </p:sp>
        </p:grpSp>
        <p:grpSp>
          <p:nvGrpSpPr>
            <p:cNvPr id="645" name="Группа 58"/>
            <p:cNvGrpSpPr/>
            <p:nvPr/>
          </p:nvGrpSpPr>
          <p:grpSpPr>
            <a:xfrm>
              <a:off x="1696492" y="1337631"/>
              <a:ext cx="1951901" cy="638615"/>
              <a:chOff x="0" y="0"/>
              <a:chExt cx="1951899" cy="638613"/>
            </a:xfrm>
          </p:grpSpPr>
          <p:pic>
            <p:nvPicPr>
              <p:cNvPr id="643" name="Рисунок 41" descr="Рисунок 41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0" y="0"/>
                <a:ext cx="965214" cy="63861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44" name="TextBox 53"/>
              <p:cNvSpPr txBox="1"/>
              <p:nvPr/>
            </p:nvSpPr>
            <p:spPr>
              <a:xfrm>
                <a:off x="971777" y="95880"/>
                <a:ext cx="980123" cy="3936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b="1" sz="1000"/>
                </a:lvl1pPr>
              </a:lstStyle>
              <a:p>
                <a:pPr/>
                <a:r>
                  <a:t>Трансгенные мыши</a:t>
                </a:r>
              </a:p>
            </p:txBody>
          </p:sp>
        </p:grpSp>
        <p:sp>
          <p:nvSpPr>
            <p:cNvPr id="646" name="Прямоугольник: скругленные углы 71"/>
            <p:cNvSpPr/>
            <p:nvPr/>
          </p:nvSpPr>
          <p:spPr>
            <a:xfrm>
              <a:off x="0" y="0"/>
              <a:ext cx="3657601" cy="4594225"/>
            </a:xfrm>
            <a:prstGeom prst="roundRect">
              <a:avLst>
                <a:gd name="adj" fmla="val 16667"/>
              </a:avLst>
            </a:prstGeom>
            <a:noFill/>
            <a:ln w="38100" cap="flat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47" name="TextBox 79"/>
            <p:cNvSpPr txBox="1"/>
            <p:nvPr/>
          </p:nvSpPr>
          <p:spPr>
            <a:xfrm>
              <a:off x="370128" y="151413"/>
              <a:ext cx="2847577" cy="2888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b="1" sz="140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Чувствительны к </a:t>
              </a:r>
              <a:r>
                <a:t>SARS CoV-2</a:t>
              </a:r>
            </a:p>
          </p:txBody>
        </p:sp>
      </p:grpSp>
      <p:grpSp>
        <p:nvGrpSpPr>
          <p:cNvPr id="651" name="Группа 66"/>
          <p:cNvGrpSpPr/>
          <p:nvPr/>
        </p:nvGrpSpPr>
        <p:grpSpPr>
          <a:xfrm>
            <a:off x="4603749" y="3368675"/>
            <a:ext cx="2222819" cy="790575"/>
            <a:chOff x="0" y="0"/>
            <a:chExt cx="2222818" cy="790575"/>
          </a:xfrm>
        </p:grpSpPr>
        <p:sp>
          <p:nvSpPr>
            <p:cNvPr id="649" name="TextBox 21"/>
            <p:cNvSpPr txBox="1"/>
            <p:nvPr/>
          </p:nvSpPr>
          <p:spPr>
            <a:xfrm>
              <a:off x="955358" y="120649"/>
              <a:ext cx="1267461" cy="3936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b="1" sz="1000"/>
              </a:pPr>
              <a:r>
                <a:t>Енотовидные </a:t>
              </a:r>
            </a:p>
            <a:p>
              <a:pPr>
                <a:defRPr b="1" sz="1000"/>
              </a:pPr>
              <a:r>
                <a:t>собаки</a:t>
              </a:r>
            </a:p>
          </p:txBody>
        </p:sp>
        <p:pic>
          <p:nvPicPr>
            <p:cNvPr id="650" name="Рисунок 23" descr="Рисунок 23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929451" cy="7905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54" name="Группа 65"/>
          <p:cNvGrpSpPr/>
          <p:nvPr/>
        </p:nvGrpSpPr>
        <p:grpSpPr>
          <a:xfrm>
            <a:off x="4251325" y="4279900"/>
            <a:ext cx="1595755" cy="744538"/>
            <a:chOff x="0" y="0"/>
            <a:chExt cx="1595754" cy="744537"/>
          </a:xfrm>
        </p:grpSpPr>
        <p:sp>
          <p:nvSpPr>
            <p:cNvPr id="652" name="TextBox 25"/>
            <p:cNvSpPr txBox="1"/>
            <p:nvPr/>
          </p:nvSpPr>
          <p:spPr>
            <a:xfrm>
              <a:off x="945832" y="215900"/>
              <a:ext cx="649923" cy="2285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b="1" sz="1000"/>
              </a:pPr>
              <a:r>
                <a:t>C</a:t>
              </a:r>
              <a:r>
                <a:t>обаки</a:t>
              </a:r>
            </a:p>
          </p:txBody>
        </p:sp>
        <p:pic>
          <p:nvPicPr>
            <p:cNvPr id="653" name="Рисунок 27" descr="Рисунок 27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924405" cy="7445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57" name="Группа 64"/>
          <p:cNvGrpSpPr/>
          <p:nvPr/>
        </p:nvGrpSpPr>
        <p:grpSpPr>
          <a:xfrm>
            <a:off x="4341812" y="2598738"/>
            <a:ext cx="2133918" cy="647701"/>
            <a:chOff x="0" y="0"/>
            <a:chExt cx="2133916" cy="647700"/>
          </a:xfrm>
        </p:grpSpPr>
        <p:sp>
          <p:nvSpPr>
            <p:cNvPr id="655" name="TextBox 29"/>
            <p:cNvSpPr txBox="1"/>
            <p:nvPr/>
          </p:nvSpPr>
          <p:spPr>
            <a:xfrm>
              <a:off x="864869" y="53975"/>
              <a:ext cx="1269048" cy="5587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000"/>
              </a:lvl1pPr>
            </a:lstStyle>
            <a:p>
              <a:pPr/>
              <a:r>
                <a:t>Египетские фруктовые летучие мыши</a:t>
              </a:r>
            </a:p>
          </p:txBody>
        </p:sp>
        <p:pic>
          <p:nvPicPr>
            <p:cNvPr id="656" name="Рисунок 31" descr="Рисунок 31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846575" cy="647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60" name="Группа 67"/>
          <p:cNvGrpSpPr/>
          <p:nvPr/>
        </p:nvGrpSpPr>
        <p:grpSpPr>
          <a:xfrm>
            <a:off x="5321300" y="4824412"/>
            <a:ext cx="1827530" cy="752476"/>
            <a:chOff x="0" y="0"/>
            <a:chExt cx="1827529" cy="752475"/>
          </a:xfrm>
        </p:grpSpPr>
        <p:pic>
          <p:nvPicPr>
            <p:cNvPr id="658" name="Рисунок 33" descr="Рисунок 33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877282" cy="7524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59" name="TextBox 42"/>
            <p:cNvSpPr txBox="1"/>
            <p:nvPr/>
          </p:nvSpPr>
          <p:spPr>
            <a:xfrm>
              <a:off x="922020" y="200024"/>
              <a:ext cx="905510" cy="3936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b="1" sz="1000"/>
              </a:pPr>
              <a:r>
                <a:t>КРС </a:t>
              </a:r>
            </a:p>
            <a:p>
              <a:pPr>
                <a:defRPr b="1" sz="1000"/>
              </a:pPr>
              <a:r>
                <a:t>и МРС</a:t>
              </a:r>
            </a:p>
          </p:txBody>
        </p:sp>
      </p:grpSp>
      <p:sp>
        <p:nvSpPr>
          <p:cNvPr id="661" name="Прямоугольник: скругленные углы 73"/>
          <p:cNvSpPr/>
          <p:nvPr/>
        </p:nvSpPr>
        <p:spPr>
          <a:xfrm>
            <a:off x="4143375" y="1876425"/>
            <a:ext cx="2703514" cy="3865563"/>
          </a:xfrm>
          <a:prstGeom prst="roundRect">
            <a:avLst>
              <a:gd name="adj" fmla="val 16667"/>
            </a:avLst>
          </a:prstGeom>
          <a:ln w="38100">
            <a:solidFill>
              <a:srgbClr val="C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62" name="TextBox 80"/>
          <p:cNvSpPr txBox="1"/>
          <p:nvPr/>
        </p:nvSpPr>
        <p:spPr>
          <a:xfrm>
            <a:off x="4387532" y="1943100"/>
            <a:ext cx="2226311" cy="442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1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Мало чувствительны к </a:t>
            </a:r>
            <a:r>
              <a:t>SARS CoV-2</a:t>
            </a:r>
          </a:p>
        </p:txBody>
      </p:sp>
      <p:grpSp>
        <p:nvGrpSpPr>
          <p:cNvPr id="674" name="Группа 84"/>
          <p:cNvGrpSpPr/>
          <p:nvPr/>
        </p:nvGrpSpPr>
        <p:grpSpPr>
          <a:xfrm>
            <a:off x="7175499" y="2652713"/>
            <a:ext cx="1857376" cy="3144837"/>
            <a:chOff x="0" y="0"/>
            <a:chExt cx="1857375" cy="3144836"/>
          </a:xfrm>
        </p:grpSpPr>
        <p:grpSp>
          <p:nvGrpSpPr>
            <p:cNvPr id="665" name="Группа 68"/>
            <p:cNvGrpSpPr/>
            <p:nvPr/>
          </p:nvGrpSpPr>
          <p:grpSpPr>
            <a:xfrm>
              <a:off x="376023" y="2336403"/>
              <a:ext cx="1435632" cy="654468"/>
              <a:chOff x="0" y="0"/>
              <a:chExt cx="1435630" cy="654466"/>
            </a:xfrm>
          </p:grpSpPr>
          <p:pic>
            <p:nvPicPr>
              <p:cNvPr id="663" name="Рисунок 37" descr="Рисунок 37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0" y="0"/>
                <a:ext cx="742735" cy="6544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64" name="TextBox 43"/>
              <p:cNvSpPr txBox="1"/>
              <p:nvPr/>
            </p:nvSpPr>
            <p:spPr>
              <a:xfrm>
                <a:off x="787296" y="117871"/>
                <a:ext cx="648335" cy="2285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b="1" sz="1000"/>
                </a:lvl1pPr>
              </a:lstStyle>
              <a:p>
                <a:pPr/>
                <a:r>
                  <a:t>Птицы</a:t>
                </a:r>
              </a:p>
            </p:txBody>
          </p:sp>
        </p:grpSp>
        <p:grpSp>
          <p:nvGrpSpPr>
            <p:cNvPr id="668" name="Группа 69"/>
            <p:cNvGrpSpPr/>
            <p:nvPr/>
          </p:nvGrpSpPr>
          <p:grpSpPr>
            <a:xfrm>
              <a:off x="248552" y="1493934"/>
              <a:ext cx="1566279" cy="575793"/>
              <a:chOff x="0" y="0"/>
              <a:chExt cx="1566278" cy="575792"/>
            </a:xfrm>
          </p:grpSpPr>
          <p:pic>
            <p:nvPicPr>
              <p:cNvPr id="666" name="Рисунок 35" descr="Рисунок 35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tretch>
                <a:fillRect/>
              </a:stretch>
            </p:blipFill>
            <p:spPr>
              <a:xfrm>
                <a:off x="0" y="0"/>
                <a:ext cx="995771" cy="57579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67" name="TextBox 44"/>
              <p:cNvSpPr txBox="1"/>
              <p:nvPr/>
            </p:nvSpPr>
            <p:spPr>
              <a:xfrm>
                <a:off x="1041768" y="169765"/>
                <a:ext cx="524511" cy="2285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b="1" sz="1000"/>
                </a:lvl1pPr>
              </a:lstStyle>
              <a:p>
                <a:pPr/>
                <a:r>
                  <a:t>Мыши</a:t>
                </a:r>
              </a:p>
            </p:txBody>
          </p:sp>
        </p:grpSp>
        <p:grpSp>
          <p:nvGrpSpPr>
            <p:cNvPr id="671" name="Группа 70"/>
            <p:cNvGrpSpPr/>
            <p:nvPr/>
          </p:nvGrpSpPr>
          <p:grpSpPr>
            <a:xfrm>
              <a:off x="217455" y="727978"/>
              <a:ext cx="1571974" cy="638721"/>
              <a:chOff x="0" y="0"/>
              <a:chExt cx="1571973" cy="638720"/>
            </a:xfrm>
          </p:grpSpPr>
          <p:pic>
            <p:nvPicPr>
              <p:cNvPr id="669" name="Рисунок 39" descr="Рисунок 39"/>
              <p:cNvPicPr>
                <a:picLocks noChangeAspect="1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0" y="0"/>
                <a:ext cx="899414" cy="63872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70" name="TextBox 45"/>
              <p:cNvSpPr txBox="1"/>
              <p:nvPr/>
            </p:nvSpPr>
            <p:spPr>
              <a:xfrm>
                <a:off x="931577" y="173721"/>
                <a:ext cx="640397" cy="2285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b="1" sz="1000"/>
                </a:lvl1pPr>
              </a:lstStyle>
              <a:p>
                <a:pPr/>
                <a:r>
                  <a:t>Свиньи</a:t>
                </a:r>
              </a:p>
            </p:txBody>
          </p:sp>
        </p:grpSp>
        <p:sp>
          <p:nvSpPr>
            <p:cNvPr id="672" name="Прямоугольник: скругленные углы 75"/>
            <p:cNvSpPr/>
            <p:nvPr/>
          </p:nvSpPr>
          <p:spPr>
            <a:xfrm>
              <a:off x="0" y="0"/>
              <a:ext cx="1857375" cy="3144837"/>
            </a:xfrm>
            <a:prstGeom prst="roundRect">
              <a:avLst>
                <a:gd name="adj" fmla="val 16667"/>
              </a:avLst>
            </a:prstGeom>
            <a:noFill/>
            <a:ln w="38100" cap="flat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73" name="TextBox 83"/>
            <p:cNvSpPr txBox="1"/>
            <p:nvPr/>
          </p:nvSpPr>
          <p:spPr>
            <a:xfrm>
              <a:off x="107256" y="130036"/>
              <a:ext cx="1728212" cy="442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b="1" sz="120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Не чувствительны к </a:t>
              </a:r>
              <a:r>
                <a:t>SARS CoV-2</a:t>
              </a:r>
            </a:p>
          </p:txBody>
        </p:sp>
      </p:grpSp>
      <p:sp>
        <p:nvSpPr>
          <p:cNvPr id="675" name="TextBox 1"/>
          <p:cNvSpPr txBox="1"/>
          <p:nvPr/>
        </p:nvSpPr>
        <p:spPr>
          <a:xfrm>
            <a:off x="1142682" y="393699"/>
            <a:ext cx="5313999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Чувствительность к </a:t>
            </a:r>
            <a:r>
              <a:t>SARS CoV-2</a:t>
            </a:r>
            <a:r>
              <a:t> у животных</a:t>
            </a:r>
          </a:p>
        </p:txBody>
      </p:sp>
      <p:pic>
        <p:nvPicPr>
          <p:cNvPr id="676" name="Рисунок 4" descr="Рисунок 4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7213600" y="495300"/>
            <a:ext cx="1700214" cy="939800"/>
          </a:xfrm>
          <a:prstGeom prst="rect">
            <a:avLst/>
          </a:prstGeom>
          <a:ln w="12700">
            <a:miter lim="400000"/>
          </a:ln>
        </p:spPr>
      </p:pic>
      <p:sp>
        <p:nvSpPr>
          <p:cNvPr id="677" name="TextBox 6"/>
          <p:cNvSpPr txBox="1"/>
          <p:nvPr/>
        </p:nvSpPr>
        <p:spPr>
          <a:xfrm>
            <a:off x="7197408" y="1508125"/>
            <a:ext cx="1943736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Апрель 2021 г., Латвия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TextBox 2"/>
          <p:cNvSpPr txBox="1"/>
          <p:nvPr/>
        </p:nvSpPr>
        <p:spPr>
          <a:xfrm>
            <a:off x="5712632" y="360851"/>
            <a:ext cx="2961106" cy="280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1400"/>
            </a:pPr>
            <a:r>
              <a:t>J.Virol. </a:t>
            </a:r>
            <a:r>
              <a:t>2020 Jul 16;94(15):e00831-20</a:t>
            </a:r>
          </a:p>
        </p:txBody>
      </p:sp>
      <p:sp>
        <p:nvSpPr>
          <p:cNvPr id="680" name="TextBox 3"/>
          <p:cNvSpPr txBox="1"/>
          <p:nvPr/>
        </p:nvSpPr>
        <p:spPr>
          <a:xfrm>
            <a:off x="361580" y="977613"/>
            <a:ext cx="8633112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400">
                <a:solidFill>
                  <a:srgbClr val="C00000"/>
                </a:solidFill>
              </a:defRPr>
            </a:pPr>
            <a:r>
              <a:t>Почему</a:t>
            </a:r>
            <a:r>
              <a:t> SARS CoV</a:t>
            </a:r>
            <a:r>
              <a:t> – 2 заражает разных животных по-разному?</a:t>
            </a:r>
          </a:p>
        </p:txBody>
      </p:sp>
      <p:sp>
        <p:nvSpPr>
          <p:cNvPr id="681" name="TextBox 4"/>
          <p:cNvSpPr txBox="1"/>
          <p:nvPr/>
        </p:nvSpPr>
        <p:spPr>
          <a:xfrm>
            <a:off x="615192" y="2160390"/>
            <a:ext cx="8296714" cy="29705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400"/>
            </a:pPr>
            <a:r>
              <a:t>Вирус узнаёт свой рецептор - ангиотензин-превращающий фермент-2      </a:t>
            </a:r>
            <a:r>
              <a:t>ACE-2</a:t>
            </a:r>
          </a:p>
          <a:p>
            <a:pPr>
              <a:defRPr b="1" sz="2400"/>
            </a:pPr>
          </a:p>
          <a:p>
            <a:pPr>
              <a:defRPr b="1" sz="2400"/>
            </a:pPr>
            <a:r>
              <a:t>Связывающий участок </a:t>
            </a:r>
            <a:r>
              <a:t>ACE-2</a:t>
            </a:r>
            <a:r>
              <a:t> – 20 аминокислот – из них 7 можно заменить без ущерба</a:t>
            </a:r>
          </a:p>
          <a:p>
            <a:pPr>
              <a:defRPr b="1" sz="2400"/>
            </a:pPr>
          </a:p>
          <a:p>
            <a:pPr>
              <a:defRPr b="1" sz="2400"/>
            </a:pPr>
            <a:r>
              <a:t>У собак и свиней рецептор нормальный – но его очень мало в респираторном тракте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TextBox 41"/>
          <p:cNvSpPr txBox="1"/>
          <p:nvPr/>
        </p:nvSpPr>
        <p:spPr>
          <a:xfrm>
            <a:off x="34801" y="758162"/>
            <a:ext cx="8952436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400">
                <a:solidFill>
                  <a:srgbClr val="C00000"/>
                </a:solidFill>
              </a:defRPr>
            </a:lvl1pPr>
          </a:lstStyle>
          <a:p>
            <a:pPr/>
            <a:r>
              <a:t>Рецепторы АСЕ-2 в эпителии трахеи и бронхов КРС, овец и свиней</a:t>
            </a:r>
          </a:p>
        </p:txBody>
      </p:sp>
      <p:sp>
        <p:nvSpPr>
          <p:cNvPr id="684" name="TextBox 39"/>
          <p:cNvSpPr txBox="1"/>
          <p:nvPr/>
        </p:nvSpPr>
        <p:spPr>
          <a:xfrm>
            <a:off x="4263676" y="186052"/>
            <a:ext cx="4612239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400">
                <a:latin typeface="BlinkMacSystemFont"/>
                <a:ea typeface="BlinkMacSystemFont"/>
                <a:cs typeface="BlinkMacSystemFont"/>
                <a:sym typeface="BlinkMacSystemFont"/>
              </a:defRPr>
            </a:lvl1pPr>
          </a:lstStyle>
          <a:p>
            <a:pPr/>
            <a:r>
              <a:t>Veterinary Microbiology 2021 Jan;252:108933</a:t>
            </a:r>
          </a:p>
        </p:txBody>
      </p:sp>
      <p:sp>
        <p:nvSpPr>
          <p:cNvPr id="685" name="Прямоугольник 33"/>
          <p:cNvSpPr/>
          <p:nvPr/>
        </p:nvSpPr>
        <p:spPr>
          <a:xfrm>
            <a:off x="318478" y="2116023"/>
            <a:ext cx="1578546" cy="1056443"/>
          </a:xfrm>
          <a:prstGeom prst="rect">
            <a:avLst/>
          </a:prstGeom>
          <a:solidFill>
            <a:srgbClr val="FFFFFF"/>
          </a:solidFill>
          <a:ln w="38100">
            <a:solidFill>
              <a:srgbClr val="C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86" name="Прямоугольник 34"/>
          <p:cNvSpPr/>
          <p:nvPr/>
        </p:nvSpPr>
        <p:spPr>
          <a:xfrm>
            <a:off x="318478" y="3656065"/>
            <a:ext cx="1578546" cy="1056443"/>
          </a:xfrm>
          <a:prstGeom prst="rect">
            <a:avLst/>
          </a:prstGeom>
          <a:solidFill>
            <a:srgbClr val="FFFFFF"/>
          </a:solidFill>
          <a:ln w="38100">
            <a:solidFill>
              <a:srgbClr val="C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87" name="Прямоугольник 35"/>
          <p:cNvSpPr/>
          <p:nvPr/>
        </p:nvSpPr>
        <p:spPr>
          <a:xfrm>
            <a:off x="318478" y="5099856"/>
            <a:ext cx="1578546" cy="1056443"/>
          </a:xfrm>
          <a:prstGeom prst="rect">
            <a:avLst/>
          </a:prstGeom>
          <a:solidFill>
            <a:srgbClr val="FFFFFF"/>
          </a:solidFill>
          <a:ln w="38100">
            <a:solidFill>
              <a:srgbClr val="C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688" name="Рисунок 2" descr="Рисунок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859" y="2143250"/>
            <a:ext cx="1097282" cy="956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689" name="Рисунок 4" descr="Рисунок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3547" y="3725112"/>
            <a:ext cx="1068407" cy="918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690" name="Рисунок 6" descr="Рисунок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9859" y="5229414"/>
            <a:ext cx="1193033" cy="7973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09" name="Группа 32"/>
          <p:cNvGrpSpPr/>
          <p:nvPr/>
        </p:nvGrpSpPr>
        <p:grpSpPr>
          <a:xfrm>
            <a:off x="5307024" y="1923524"/>
            <a:ext cx="3634817" cy="4363346"/>
            <a:chOff x="0" y="0"/>
            <a:chExt cx="3634815" cy="4363345"/>
          </a:xfrm>
        </p:grpSpPr>
        <p:grpSp>
          <p:nvGrpSpPr>
            <p:cNvPr id="693" name="Группа 26"/>
            <p:cNvGrpSpPr/>
            <p:nvPr/>
          </p:nvGrpSpPr>
          <p:grpSpPr>
            <a:xfrm>
              <a:off x="10943" y="0"/>
              <a:ext cx="1650759" cy="1359448"/>
              <a:chOff x="0" y="0"/>
              <a:chExt cx="1650757" cy="1359447"/>
            </a:xfrm>
          </p:grpSpPr>
          <p:pic>
            <p:nvPicPr>
              <p:cNvPr id="691" name="Рисунок 8" descr="Рисунок 8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1650758" cy="135944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92" name="Прямоугольник 20"/>
              <p:cNvSpPr/>
              <p:nvPr/>
            </p:nvSpPr>
            <p:spPr>
              <a:xfrm>
                <a:off x="0" y="-1"/>
                <a:ext cx="1650758" cy="1359449"/>
              </a:xfrm>
              <a:prstGeom prst="rect">
                <a:avLst/>
              </a:prstGeom>
              <a:noFill/>
              <a:ln w="38100" cap="flat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</p:grpSp>
        <p:grpSp>
          <p:nvGrpSpPr>
            <p:cNvPr id="696" name="Группа 27"/>
            <p:cNvGrpSpPr/>
            <p:nvPr/>
          </p:nvGrpSpPr>
          <p:grpSpPr>
            <a:xfrm>
              <a:off x="1963853" y="192500"/>
              <a:ext cx="1670964" cy="1133634"/>
              <a:chOff x="0" y="0"/>
              <a:chExt cx="1670962" cy="1133633"/>
            </a:xfrm>
          </p:grpSpPr>
          <p:pic>
            <p:nvPicPr>
              <p:cNvPr id="694" name="Рисунок 10" descr="Рисунок 10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0"/>
                <a:ext cx="1670963" cy="11336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95" name="Прямоугольник 21"/>
              <p:cNvSpPr/>
              <p:nvPr/>
            </p:nvSpPr>
            <p:spPr>
              <a:xfrm>
                <a:off x="0" y="-1"/>
                <a:ext cx="1650758" cy="1133635"/>
              </a:xfrm>
              <a:prstGeom prst="rect">
                <a:avLst/>
              </a:prstGeom>
              <a:noFill/>
              <a:ln w="38100" cap="flat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</p:grpSp>
        <p:grpSp>
          <p:nvGrpSpPr>
            <p:cNvPr id="699" name="Группа 28"/>
            <p:cNvGrpSpPr/>
            <p:nvPr/>
          </p:nvGrpSpPr>
          <p:grpSpPr>
            <a:xfrm>
              <a:off x="10943" y="1543977"/>
              <a:ext cx="1650760" cy="1275391"/>
              <a:chOff x="0" y="0"/>
              <a:chExt cx="1650758" cy="1275390"/>
            </a:xfrm>
          </p:grpSpPr>
          <p:pic>
            <p:nvPicPr>
              <p:cNvPr id="697" name="Рисунок 12" descr="Рисунок 12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-1"/>
                <a:ext cx="1650759" cy="12570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98" name="Прямоугольник 22"/>
              <p:cNvSpPr/>
              <p:nvPr/>
            </p:nvSpPr>
            <p:spPr>
              <a:xfrm>
                <a:off x="0" y="18327"/>
                <a:ext cx="1650758" cy="1257063"/>
              </a:xfrm>
              <a:prstGeom prst="rect">
                <a:avLst/>
              </a:prstGeom>
              <a:noFill/>
              <a:ln w="38100" cap="flat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</p:grpSp>
        <p:grpSp>
          <p:nvGrpSpPr>
            <p:cNvPr id="702" name="Группа 29"/>
            <p:cNvGrpSpPr/>
            <p:nvPr/>
          </p:nvGrpSpPr>
          <p:grpSpPr>
            <a:xfrm>
              <a:off x="1954328" y="1717228"/>
              <a:ext cx="1672842" cy="1145356"/>
              <a:chOff x="0" y="0"/>
              <a:chExt cx="1672841" cy="1145355"/>
            </a:xfrm>
          </p:grpSpPr>
          <p:pic>
            <p:nvPicPr>
              <p:cNvPr id="700" name="Рисунок 14" descr="Рисунок 14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21516"/>
                <a:ext cx="1672842" cy="112384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01" name="Прямоугольник 23"/>
              <p:cNvSpPr/>
              <p:nvPr/>
            </p:nvSpPr>
            <p:spPr>
              <a:xfrm>
                <a:off x="9524" y="0"/>
                <a:ext cx="1650759" cy="1145355"/>
              </a:xfrm>
              <a:prstGeom prst="rect">
                <a:avLst/>
              </a:prstGeom>
              <a:noFill/>
              <a:ln w="38100" cap="flat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</p:grpSp>
        <p:grpSp>
          <p:nvGrpSpPr>
            <p:cNvPr id="705" name="Группа 30"/>
            <p:cNvGrpSpPr/>
            <p:nvPr/>
          </p:nvGrpSpPr>
          <p:grpSpPr>
            <a:xfrm>
              <a:off x="0" y="2985570"/>
              <a:ext cx="1661701" cy="1377776"/>
              <a:chOff x="0" y="0"/>
              <a:chExt cx="1661700" cy="1377775"/>
            </a:xfrm>
          </p:grpSpPr>
          <p:pic>
            <p:nvPicPr>
              <p:cNvPr id="703" name="Рисунок 16" descr="Рисунок 16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0" y="-1"/>
                <a:ext cx="1636998" cy="13594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04" name="Прямоугольник 24"/>
              <p:cNvSpPr/>
              <p:nvPr/>
            </p:nvSpPr>
            <p:spPr>
              <a:xfrm>
                <a:off x="10943" y="18327"/>
                <a:ext cx="1650759" cy="1359449"/>
              </a:xfrm>
              <a:prstGeom prst="rect">
                <a:avLst/>
              </a:prstGeom>
              <a:noFill/>
              <a:ln w="38100" cap="flat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</p:grpSp>
        <p:grpSp>
          <p:nvGrpSpPr>
            <p:cNvPr id="708" name="Группа 31"/>
            <p:cNvGrpSpPr/>
            <p:nvPr/>
          </p:nvGrpSpPr>
          <p:grpSpPr>
            <a:xfrm>
              <a:off x="1976411" y="3196398"/>
              <a:ext cx="1650759" cy="1097752"/>
              <a:chOff x="0" y="0"/>
              <a:chExt cx="1650758" cy="1097750"/>
            </a:xfrm>
          </p:grpSpPr>
          <p:pic>
            <p:nvPicPr>
              <p:cNvPr id="706" name="Рисунок 18" descr="Рисунок 18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14569" y="-1"/>
                <a:ext cx="1636190" cy="109079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07" name="Прямоугольник 25"/>
              <p:cNvSpPr/>
              <p:nvPr/>
            </p:nvSpPr>
            <p:spPr>
              <a:xfrm>
                <a:off x="0" y="6959"/>
                <a:ext cx="1650758" cy="1090792"/>
              </a:xfrm>
              <a:prstGeom prst="rect">
                <a:avLst/>
              </a:prstGeom>
              <a:noFill/>
              <a:ln w="38100" cap="flat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</p:grpSp>
      </p:grpSp>
      <p:sp>
        <p:nvSpPr>
          <p:cNvPr id="710" name="TextBox 37"/>
          <p:cNvSpPr txBox="1"/>
          <p:nvPr/>
        </p:nvSpPr>
        <p:spPr>
          <a:xfrm>
            <a:off x="5673311" y="1387989"/>
            <a:ext cx="866929" cy="3330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/>
            </a:lvl1pPr>
          </a:lstStyle>
          <a:p>
            <a:pPr/>
            <a:r>
              <a:t>Трахея</a:t>
            </a:r>
          </a:p>
        </p:txBody>
      </p:sp>
      <p:sp>
        <p:nvSpPr>
          <p:cNvPr id="711" name="TextBox 38"/>
          <p:cNvSpPr txBox="1"/>
          <p:nvPr/>
        </p:nvSpPr>
        <p:spPr>
          <a:xfrm>
            <a:off x="7482861" y="1584545"/>
            <a:ext cx="943932" cy="3330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/>
            </a:lvl1pPr>
          </a:lstStyle>
          <a:p>
            <a:pPr/>
            <a:r>
              <a:t>Бронхи</a:t>
            </a:r>
          </a:p>
        </p:txBody>
      </p:sp>
      <p:sp>
        <p:nvSpPr>
          <p:cNvPr id="712" name="TextBox 42"/>
          <p:cNvSpPr txBox="1"/>
          <p:nvPr/>
        </p:nvSpPr>
        <p:spPr>
          <a:xfrm>
            <a:off x="1991702" y="3993572"/>
            <a:ext cx="3037756" cy="3401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000"/>
            </a:lvl1pPr>
          </a:lstStyle>
          <a:p>
            <a:pPr/>
            <a:r>
              <a:t>Рецептор окрашивается</a:t>
            </a:r>
          </a:p>
        </p:txBody>
      </p:sp>
      <p:sp>
        <p:nvSpPr>
          <p:cNvPr id="713" name="TextBox 43"/>
          <p:cNvSpPr txBox="1"/>
          <p:nvPr/>
        </p:nvSpPr>
        <p:spPr>
          <a:xfrm>
            <a:off x="1954270" y="5504741"/>
            <a:ext cx="3286106" cy="3401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000"/>
            </a:lvl1pPr>
          </a:lstStyle>
          <a:p>
            <a:pPr/>
            <a:r>
              <a:t>Рецептор не окрашивается</a:t>
            </a:r>
          </a:p>
        </p:txBody>
      </p:sp>
      <p:sp>
        <p:nvSpPr>
          <p:cNvPr id="714" name="TextBox 45"/>
          <p:cNvSpPr txBox="1"/>
          <p:nvPr/>
        </p:nvSpPr>
        <p:spPr>
          <a:xfrm>
            <a:off x="1991702" y="2453528"/>
            <a:ext cx="2924248" cy="3401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000"/>
            </a:lvl1pPr>
          </a:lstStyle>
          <a:p>
            <a:pPr/>
            <a:r>
              <a:t>Рецептор окрашивается</a:t>
            </a:r>
          </a:p>
        </p:txBody>
      </p:sp>
      <p:sp>
        <p:nvSpPr>
          <p:cNvPr id="715" name="TextBox 9"/>
          <p:cNvSpPr txBox="1"/>
          <p:nvPr/>
        </p:nvSpPr>
        <p:spPr>
          <a:xfrm rot="19668521">
            <a:off x="2591536" y="1605407"/>
            <a:ext cx="1300584" cy="494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F0000"/>
                </a:solidFill>
                <a:latin typeface="Lucida Handwriting"/>
                <a:ea typeface="Lucida Handwriting"/>
                <a:cs typeface="Lucida Handwriting"/>
                <a:sym typeface="Lucida Handwriting"/>
              </a:defRPr>
            </a:lvl1pPr>
          </a:lstStyle>
          <a:p>
            <a:pPr/>
            <a:r>
              <a:t>Ex vivo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TextBox 41"/>
          <p:cNvSpPr txBox="1"/>
          <p:nvPr/>
        </p:nvSpPr>
        <p:spPr>
          <a:xfrm>
            <a:off x="538018" y="563959"/>
            <a:ext cx="6446744" cy="760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400">
                <a:solidFill>
                  <a:srgbClr val="C00000"/>
                </a:solidFill>
              </a:defRPr>
            </a:pPr>
            <a:r>
              <a:t>Антиген вируса </a:t>
            </a:r>
            <a:r>
              <a:t>SARS 2 CoV </a:t>
            </a:r>
            <a:r>
              <a:t>в эпителии трахеи </a:t>
            </a:r>
          </a:p>
          <a:p>
            <a:pPr>
              <a:defRPr b="1" sz="2400">
                <a:solidFill>
                  <a:srgbClr val="C00000"/>
                </a:solidFill>
              </a:defRPr>
            </a:pPr>
            <a:r>
              <a:t>и бронхов КРС, овец и свиней</a:t>
            </a:r>
          </a:p>
        </p:txBody>
      </p:sp>
      <p:sp>
        <p:nvSpPr>
          <p:cNvPr id="718" name="TextBox 42"/>
          <p:cNvSpPr txBox="1"/>
          <p:nvPr/>
        </p:nvSpPr>
        <p:spPr>
          <a:xfrm>
            <a:off x="5245730" y="145420"/>
            <a:ext cx="3569505" cy="280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400"/>
            </a:lvl1pPr>
          </a:lstStyle>
          <a:p>
            <a:pPr/>
            <a:r>
              <a:t>Veterinary Microbiology 2021 Jan;252:108933</a:t>
            </a:r>
          </a:p>
        </p:txBody>
      </p:sp>
      <p:sp>
        <p:nvSpPr>
          <p:cNvPr id="719" name="TextBox 37"/>
          <p:cNvSpPr txBox="1"/>
          <p:nvPr/>
        </p:nvSpPr>
        <p:spPr>
          <a:xfrm>
            <a:off x="5582842" y="1470078"/>
            <a:ext cx="866929" cy="3330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/>
            </a:lvl1pPr>
          </a:lstStyle>
          <a:p>
            <a:pPr/>
            <a:r>
              <a:t>Трахея</a:t>
            </a:r>
          </a:p>
        </p:txBody>
      </p:sp>
      <p:sp>
        <p:nvSpPr>
          <p:cNvPr id="720" name="TextBox 38"/>
          <p:cNvSpPr txBox="1"/>
          <p:nvPr/>
        </p:nvSpPr>
        <p:spPr>
          <a:xfrm>
            <a:off x="7400938" y="1546992"/>
            <a:ext cx="943932" cy="3330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/>
            </a:lvl1pPr>
          </a:lstStyle>
          <a:p>
            <a:pPr/>
            <a:r>
              <a:t>Бронхи</a:t>
            </a:r>
          </a:p>
        </p:txBody>
      </p:sp>
      <p:sp>
        <p:nvSpPr>
          <p:cNvPr id="721" name="TextBox 45"/>
          <p:cNvSpPr txBox="1"/>
          <p:nvPr/>
        </p:nvSpPr>
        <p:spPr>
          <a:xfrm>
            <a:off x="1836299" y="2491632"/>
            <a:ext cx="2827980" cy="3401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000"/>
            </a:pPr>
            <a:r>
              <a:t>SARS</a:t>
            </a:r>
            <a:r>
              <a:t> </a:t>
            </a:r>
            <a:r>
              <a:t>CoV</a:t>
            </a:r>
            <a:r>
              <a:t>-2</a:t>
            </a:r>
            <a:r>
              <a:t> </a:t>
            </a:r>
            <a:r>
              <a:t>выявляется</a:t>
            </a:r>
          </a:p>
        </p:txBody>
      </p:sp>
      <p:grpSp>
        <p:nvGrpSpPr>
          <p:cNvPr id="724" name="Группа 5"/>
          <p:cNvGrpSpPr/>
          <p:nvPr/>
        </p:nvGrpSpPr>
        <p:grpSpPr>
          <a:xfrm>
            <a:off x="5227496" y="2037127"/>
            <a:ext cx="1650759" cy="1133635"/>
            <a:chOff x="0" y="0"/>
            <a:chExt cx="1650757" cy="1133634"/>
          </a:xfrm>
        </p:grpSpPr>
        <p:sp>
          <p:nvSpPr>
            <p:cNvPr id="722" name="Прямоугольник 20"/>
            <p:cNvSpPr/>
            <p:nvPr/>
          </p:nvSpPr>
          <p:spPr>
            <a:xfrm>
              <a:off x="0" y="-1"/>
              <a:ext cx="1650758" cy="1133636"/>
            </a:xfrm>
            <a:prstGeom prst="rect">
              <a:avLst/>
            </a:prstGeom>
            <a:noFill/>
            <a:ln w="38100" cap="flat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723" name="Рисунок 3" descr="Рисунок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235" y="37577"/>
              <a:ext cx="1606288" cy="10564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27" name="Группа 11"/>
          <p:cNvGrpSpPr/>
          <p:nvPr/>
        </p:nvGrpSpPr>
        <p:grpSpPr>
          <a:xfrm>
            <a:off x="7180406" y="2087015"/>
            <a:ext cx="1650759" cy="1133635"/>
            <a:chOff x="0" y="0"/>
            <a:chExt cx="1650757" cy="1133634"/>
          </a:xfrm>
        </p:grpSpPr>
        <p:sp>
          <p:nvSpPr>
            <p:cNvPr id="725" name="Прямоугольник 21"/>
            <p:cNvSpPr/>
            <p:nvPr/>
          </p:nvSpPr>
          <p:spPr>
            <a:xfrm>
              <a:off x="0" y="-1"/>
              <a:ext cx="1650758" cy="1133636"/>
            </a:xfrm>
            <a:prstGeom prst="rect">
              <a:avLst/>
            </a:prstGeom>
            <a:noFill/>
            <a:ln w="38100" cap="flat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726" name="Рисунок 9" descr="Рисунок 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0781" y="29764"/>
              <a:ext cx="1586936" cy="1084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30" name="Группа 8"/>
          <p:cNvGrpSpPr/>
          <p:nvPr/>
        </p:nvGrpSpPr>
        <p:grpSpPr>
          <a:xfrm>
            <a:off x="5227496" y="3414719"/>
            <a:ext cx="1650759" cy="1257064"/>
            <a:chOff x="0" y="0"/>
            <a:chExt cx="1650757" cy="1257062"/>
          </a:xfrm>
        </p:grpSpPr>
        <p:sp>
          <p:nvSpPr>
            <p:cNvPr id="728" name="Прямоугольник 22"/>
            <p:cNvSpPr/>
            <p:nvPr/>
          </p:nvSpPr>
          <p:spPr>
            <a:xfrm>
              <a:off x="0" y="0"/>
              <a:ext cx="1650758" cy="1257063"/>
            </a:xfrm>
            <a:prstGeom prst="rect">
              <a:avLst/>
            </a:prstGeom>
            <a:noFill/>
            <a:ln w="38100" cap="flat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729" name="Рисунок 7" descr="Рисунок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512" y="21745"/>
              <a:ext cx="1605010" cy="12049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33" name="Группа 19"/>
          <p:cNvGrpSpPr/>
          <p:nvPr/>
        </p:nvGrpSpPr>
        <p:grpSpPr>
          <a:xfrm>
            <a:off x="7180406" y="3536241"/>
            <a:ext cx="1650759" cy="1145356"/>
            <a:chOff x="0" y="0"/>
            <a:chExt cx="1650757" cy="1145354"/>
          </a:xfrm>
        </p:grpSpPr>
        <p:sp>
          <p:nvSpPr>
            <p:cNvPr id="731" name="Прямоугольник 23"/>
            <p:cNvSpPr/>
            <p:nvPr/>
          </p:nvSpPr>
          <p:spPr>
            <a:xfrm>
              <a:off x="0" y="0"/>
              <a:ext cx="1650758" cy="1145356"/>
            </a:xfrm>
            <a:prstGeom prst="rect">
              <a:avLst/>
            </a:prstGeom>
            <a:noFill/>
            <a:ln w="38100" cap="flat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732" name="Рисунок 12" descr="Рисунок 12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6360" y="39047"/>
              <a:ext cx="1581356" cy="10714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36" name="Группа 18"/>
          <p:cNvGrpSpPr/>
          <p:nvPr/>
        </p:nvGrpSpPr>
        <p:grpSpPr>
          <a:xfrm>
            <a:off x="5227496" y="4898414"/>
            <a:ext cx="1650759" cy="1359449"/>
            <a:chOff x="0" y="0"/>
            <a:chExt cx="1650757" cy="1359448"/>
          </a:xfrm>
        </p:grpSpPr>
        <p:sp>
          <p:nvSpPr>
            <p:cNvPr id="734" name="Прямоугольник 24"/>
            <p:cNvSpPr/>
            <p:nvPr/>
          </p:nvSpPr>
          <p:spPr>
            <a:xfrm>
              <a:off x="0" y="-1"/>
              <a:ext cx="1650758" cy="1359450"/>
            </a:xfrm>
            <a:prstGeom prst="rect">
              <a:avLst/>
            </a:prstGeom>
            <a:noFill/>
            <a:ln w="38100" cap="flat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735" name="Рисунок 14" descr="Рисунок 14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1915" y="13376"/>
              <a:ext cx="1596607" cy="13292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39" name="Группа 17"/>
          <p:cNvGrpSpPr/>
          <p:nvPr/>
        </p:nvGrpSpPr>
        <p:grpSpPr>
          <a:xfrm>
            <a:off x="7192964" y="5030132"/>
            <a:ext cx="1650759" cy="1090793"/>
            <a:chOff x="0" y="0"/>
            <a:chExt cx="1650757" cy="1090792"/>
          </a:xfrm>
        </p:grpSpPr>
        <p:sp>
          <p:nvSpPr>
            <p:cNvPr id="737" name="Прямоугольник 25"/>
            <p:cNvSpPr/>
            <p:nvPr/>
          </p:nvSpPr>
          <p:spPr>
            <a:xfrm>
              <a:off x="0" y="-1"/>
              <a:ext cx="1650758" cy="1090794"/>
            </a:xfrm>
            <a:prstGeom prst="rect">
              <a:avLst/>
            </a:prstGeom>
            <a:noFill/>
            <a:ln w="38100" cap="flat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738" name="Рисунок 16" descr="Рисунок 16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4115" y="27816"/>
              <a:ext cx="1623281" cy="10344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40" name="Прямоугольник 44"/>
          <p:cNvSpPr/>
          <p:nvPr/>
        </p:nvSpPr>
        <p:spPr>
          <a:xfrm>
            <a:off x="117142" y="2116023"/>
            <a:ext cx="1578546" cy="1056443"/>
          </a:xfrm>
          <a:prstGeom prst="rect">
            <a:avLst/>
          </a:prstGeom>
          <a:solidFill>
            <a:srgbClr val="FFFFFF"/>
          </a:solidFill>
          <a:ln w="38100">
            <a:solidFill>
              <a:srgbClr val="C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41" name="Прямоугольник 46"/>
          <p:cNvSpPr/>
          <p:nvPr/>
        </p:nvSpPr>
        <p:spPr>
          <a:xfrm>
            <a:off x="117142" y="3656065"/>
            <a:ext cx="1578546" cy="1056443"/>
          </a:xfrm>
          <a:prstGeom prst="rect">
            <a:avLst/>
          </a:prstGeom>
          <a:solidFill>
            <a:srgbClr val="FFFFFF"/>
          </a:solidFill>
          <a:ln w="38100">
            <a:solidFill>
              <a:srgbClr val="C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42" name="Прямоугольник 47"/>
          <p:cNvSpPr/>
          <p:nvPr/>
        </p:nvSpPr>
        <p:spPr>
          <a:xfrm>
            <a:off x="117142" y="5099856"/>
            <a:ext cx="1578546" cy="1056443"/>
          </a:xfrm>
          <a:prstGeom prst="rect">
            <a:avLst/>
          </a:prstGeom>
          <a:solidFill>
            <a:srgbClr val="FFFFFF"/>
          </a:solidFill>
          <a:ln w="38100">
            <a:solidFill>
              <a:srgbClr val="C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743" name="Рисунок 48" descr="Рисунок 48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38522" y="2143250"/>
            <a:ext cx="1097283" cy="956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744" name="Рисунок 49" descr="Рисунок 49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72211" y="3725112"/>
            <a:ext cx="1068408" cy="918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745" name="Рисунок 50" descr="Рисунок 50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38522" y="5229414"/>
            <a:ext cx="1193034" cy="797324"/>
          </a:xfrm>
          <a:prstGeom prst="rect">
            <a:avLst/>
          </a:prstGeom>
          <a:ln w="12700">
            <a:miter lim="400000"/>
          </a:ln>
        </p:spPr>
      </p:pic>
      <p:sp>
        <p:nvSpPr>
          <p:cNvPr id="746" name="TextBox 51"/>
          <p:cNvSpPr txBox="1"/>
          <p:nvPr/>
        </p:nvSpPr>
        <p:spPr>
          <a:xfrm>
            <a:off x="1853556" y="3867425"/>
            <a:ext cx="2827982" cy="3401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000"/>
            </a:pPr>
            <a:r>
              <a:t>SARS</a:t>
            </a:r>
            <a:r>
              <a:t> </a:t>
            </a:r>
            <a:r>
              <a:t>CoV</a:t>
            </a:r>
            <a:r>
              <a:t>-2</a:t>
            </a:r>
            <a:r>
              <a:t> </a:t>
            </a:r>
            <a:r>
              <a:t>выявляется</a:t>
            </a:r>
          </a:p>
        </p:txBody>
      </p:sp>
      <p:sp>
        <p:nvSpPr>
          <p:cNvPr id="747" name="TextBox 52"/>
          <p:cNvSpPr txBox="1"/>
          <p:nvPr/>
        </p:nvSpPr>
        <p:spPr>
          <a:xfrm>
            <a:off x="1836301" y="5310332"/>
            <a:ext cx="3171929" cy="3401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000"/>
            </a:pPr>
            <a:r>
              <a:t>SARS</a:t>
            </a:r>
            <a:r>
              <a:t> </a:t>
            </a:r>
            <a:r>
              <a:t>CoV</a:t>
            </a:r>
            <a:r>
              <a:t>-2</a:t>
            </a:r>
            <a:r>
              <a:t> </a:t>
            </a:r>
            <a:r>
              <a:t>не выявляется</a:t>
            </a:r>
          </a:p>
        </p:txBody>
      </p:sp>
      <p:sp>
        <p:nvSpPr>
          <p:cNvPr id="748" name="TextBox 33"/>
          <p:cNvSpPr txBox="1"/>
          <p:nvPr/>
        </p:nvSpPr>
        <p:spPr>
          <a:xfrm rot="19668521">
            <a:off x="6601099" y="912492"/>
            <a:ext cx="1300584" cy="494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F0000"/>
                </a:solidFill>
                <a:latin typeface="Lucida Handwriting"/>
                <a:ea typeface="Lucida Handwriting"/>
                <a:cs typeface="Lucida Handwriting"/>
                <a:sym typeface="Lucida Handwriting"/>
              </a:defRPr>
            </a:lvl1pPr>
          </a:lstStyle>
          <a:p>
            <a:pPr/>
            <a:r>
              <a:t>Ex vivo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Прямоугольник 31"/>
          <p:cNvSpPr/>
          <p:nvPr/>
        </p:nvSpPr>
        <p:spPr>
          <a:xfrm>
            <a:off x="677635" y="1036863"/>
            <a:ext cx="6074230" cy="272935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51" name="Прямоугольник 12"/>
          <p:cNvSpPr/>
          <p:nvPr/>
        </p:nvSpPr>
        <p:spPr>
          <a:xfrm>
            <a:off x="677635" y="3951507"/>
            <a:ext cx="6074230" cy="2767695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752" name="Рисунок 2" descr="Рисунок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29718" y="1141091"/>
            <a:ext cx="4187653" cy="11890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55" name="Группа 9"/>
          <p:cNvGrpSpPr/>
          <p:nvPr/>
        </p:nvGrpSpPr>
        <p:grpSpPr>
          <a:xfrm>
            <a:off x="6192669" y="1802256"/>
            <a:ext cx="1578546" cy="1056443"/>
            <a:chOff x="0" y="0"/>
            <a:chExt cx="1578544" cy="1056442"/>
          </a:xfrm>
        </p:grpSpPr>
        <p:sp>
          <p:nvSpPr>
            <p:cNvPr id="753" name="Прямоугольник 3"/>
            <p:cNvSpPr/>
            <p:nvPr/>
          </p:nvSpPr>
          <p:spPr>
            <a:xfrm>
              <a:off x="-1" y="-1"/>
              <a:ext cx="1578545" cy="1056444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754" name="Рисунок 6" descr="Рисунок 6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21379" y="27227"/>
              <a:ext cx="1097284" cy="9566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56" name="Рисунок 13" descr="Рисунок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29717" y="2415745"/>
            <a:ext cx="4187655" cy="1248173"/>
          </a:xfrm>
          <a:prstGeom prst="rect">
            <a:avLst/>
          </a:prstGeom>
          <a:ln w="12700">
            <a:miter lim="400000"/>
          </a:ln>
        </p:spPr>
      </p:pic>
      <p:sp>
        <p:nvSpPr>
          <p:cNvPr id="757" name="TextBox 14"/>
          <p:cNvSpPr txBox="1"/>
          <p:nvPr/>
        </p:nvSpPr>
        <p:spPr>
          <a:xfrm>
            <a:off x="808244" y="1617590"/>
            <a:ext cx="866929" cy="3330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/>
            </a:lvl1pPr>
          </a:lstStyle>
          <a:p>
            <a:pPr/>
            <a:r>
              <a:t>Трахея</a:t>
            </a:r>
          </a:p>
        </p:txBody>
      </p:sp>
      <p:sp>
        <p:nvSpPr>
          <p:cNvPr id="758" name="TextBox 15"/>
          <p:cNvSpPr txBox="1"/>
          <p:nvPr/>
        </p:nvSpPr>
        <p:spPr>
          <a:xfrm>
            <a:off x="742813" y="3031668"/>
            <a:ext cx="943933" cy="3330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/>
            </a:lvl1pPr>
          </a:lstStyle>
          <a:p>
            <a:pPr/>
            <a:r>
              <a:t>Бронхи</a:t>
            </a:r>
          </a:p>
        </p:txBody>
      </p:sp>
      <p:sp>
        <p:nvSpPr>
          <p:cNvPr id="759" name="TextBox 22"/>
          <p:cNvSpPr txBox="1"/>
          <p:nvPr/>
        </p:nvSpPr>
        <p:spPr>
          <a:xfrm>
            <a:off x="1736053" y="2213436"/>
            <a:ext cx="1669412" cy="3330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C00000"/>
                </a:solidFill>
              </a:defRPr>
            </a:pPr>
            <a:r>
              <a:t>Рецептор </a:t>
            </a:r>
            <a:r>
              <a:t>ACE2</a:t>
            </a:r>
          </a:p>
        </p:txBody>
      </p:sp>
      <p:sp>
        <p:nvSpPr>
          <p:cNvPr id="760" name="TextBox 23"/>
          <p:cNvSpPr txBox="1"/>
          <p:nvPr/>
        </p:nvSpPr>
        <p:spPr>
          <a:xfrm>
            <a:off x="3338352" y="2213436"/>
            <a:ext cx="1348565" cy="3330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0B050"/>
                </a:solidFill>
              </a:defRPr>
            </a:pPr>
            <a:r>
              <a:t>SARS</a:t>
            </a:r>
            <a:r>
              <a:t> </a:t>
            </a:r>
            <a:r>
              <a:t>CoV</a:t>
            </a:r>
            <a:r>
              <a:t>-2</a:t>
            </a:r>
          </a:p>
        </p:txBody>
      </p:sp>
      <p:sp>
        <p:nvSpPr>
          <p:cNvPr id="761" name="TextBox 24"/>
          <p:cNvSpPr txBox="1"/>
          <p:nvPr/>
        </p:nvSpPr>
        <p:spPr>
          <a:xfrm>
            <a:off x="4638646" y="2213436"/>
            <a:ext cx="1278725" cy="3330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070C0"/>
                </a:solidFill>
              </a:defRPr>
            </a:lvl1pPr>
          </a:lstStyle>
          <a:p>
            <a:pPr/>
            <a:r>
              <a:t>Все клетки</a:t>
            </a:r>
          </a:p>
        </p:txBody>
      </p:sp>
      <p:sp>
        <p:nvSpPr>
          <p:cNvPr id="762" name="TextBox 27"/>
          <p:cNvSpPr txBox="1"/>
          <p:nvPr/>
        </p:nvSpPr>
        <p:spPr>
          <a:xfrm>
            <a:off x="4860624" y="169722"/>
            <a:ext cx="3990703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400">
                <a:latin typeface="BlinkMacSystemFont"/>
                <a:ea typeface="BlinkMacSystemFont"/>
                <a:cs typeface="BlinkMacSystemFont"/>
                <a:sym typeface="BlinkMacSystemFont"/>
              </a:defRPr>
            </a:lvl1pPr>
          </a:lstStyle>
          <a:p>
            <a:pPr/>
            <a:r>
              <a:t>Veterinary Microbiology 2021 Jan;252:108933</a:t>
            </a:r>
          </a:p>
        </p:txBody>
      </p:sp>
      <p:sp>
        <p:nvSpPr>
          <p:cNvPr id="763" name="TextBox 28"/>
          <p:cNvSpPr txBox="1"/>
          <p:nvPr/>
        </p:nvSpPr>
        <p:spPr>
          <a:xfrm>
            <a:off x="915134" y="494996"/>
            <a:ext cx="7799539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400">
                <a:solidFill>
                  <a:srgbClr val="C00000"/>
                </a:solidFill>
              </a:defRPr>
            </a:lvl1pPr>
          </a:lstStyle>
          <a:p>
            <a:pPr/>
            <a:r>
              <a:t>Конфокальная микроскопия трахеи и бронхов КРС и овец</a:t>
            </a:r>
          </a:p>
        </p:txBody>
      </p:sp>
      <p:grpSp>
        <p:nvGrpSpPr>
          <p:cNvPr id="766" name="Группа 10"/>
          <p:cNvGrpSpPr/>
          <p:nvPr/>
        </p:nvGrpSpPr>
        <p:grpSpPr>
          <a:xfrm>
            <a:off x="6229829" y="4767557"/>
            <a:ext cx="1578545" cy="1056443"/>
            <a:chOff x="0" y="0"/>
            <a:chExt cx="1578544" cy="1056442"/>
          </a:xfrm>
        </p:grpSpPr>
        <p:sp>
          <p:nvSpPr>
            <p:cNvPr id="764" name="Прямоугольник 4"/>
            <p:cNvSpPr/>
            <p:nvPr/>
          </p:nvSpPr>
          <p:spPr>
            <a:xfrm>
              <a:off x="-1" y="-1"/>
              <a:ext cx="1578545" cy="1056444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765" name="Рисунок 7" descr="Рисунок 7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55068" y="69046"/>
              <a:ext cx="1068407" cy="9183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67" name="Рисунок 17" descr="Рисунок 1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29714" y="4096151"/>
            <a:ext cx="4187656" cy="1199628"/>
          </a:xfrm>
          <a:prstGeom prst="rect">
            <a:avLst/>
          </a:prstGeom>
          <a:ln w="12700">
            <a:miter lim="400000"/>
          </a:ln>
        </p:spPr>
      </p:pic>
      <p:pic>
        <p:nvPicPr>
          <p:cNvPr id="768" name="Рисунок 19" descr="Рисунок 19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29714" y="5412330"/>
            <a:ext cx="4187657" cy="1192268"/>
          </a:xfrm>
          <a:prstGeom prst="rect">
            <a:avLst/>
          </a:prstGeom>
          <a:ln w="12700">
            <a:miter lim="400000"/>
          </a:ln>
        </p:spPr>
      </p:pic>
      <p:sp>
        <p:nvSpPr>
          <p:cNvPr id="769" name="TextBox 20"/>
          <p:cNvSpPr txBox="1"/>
          <p:nvPr/>
        </p:nvSpPr>
        <p:spPr>
          <a:xfrm>
            <a:off x="827405" y="4409483"/>
            <a:ext cx="866929" cy="3330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/>
            </a:lvl1pPr>
          </a:lstStyle>
          <a:p>
            <a:pPr/>
            <a:r>
              <a:t>Трахея</a:t>
            </a:r>
          </a:p>
        </p:txBody>
      </p:sp>
      <p:sp>
        <p:nvSpPr>
          <p:cNvPr id="770" name="TextBox 21"/>
          <p:cNvSpPr txBox="1"/>
          <p:nvPr/>
        </p:nvSpPr>
        <p:spPr>
          <a:xfrm>
            <a:off x="790646" y="5759393"/>
            <a:ext cx="912427" cy="3330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/>
            </a:lvl1pPr>
          </a:lstStyle>
          <a:p>
            <a:pPr/>
            <a:r>
              <a:t>Бронхи</a:t>
            </a:r>
          </a:p>
        </p:txBody>
      </p:sp>
      <p:sp>
        <p:nvSpPr>
          <p:cNvPr id="771" name="TextBox 18"/>
          <p:cNvSpPr txBox="1"/>
          <p:nvPr/>
        </p:nvSpPr>
        <p:spPr>
          <a:xfrm>
            <a:off x="1745093" y="5185276"/>
            <a:ext cx="1728134" cy="3330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C00000"/>
                </a:solidFill>
              </a:defRPr>
            </a:pPr>
            <a:r>
              <a:t>Рецептор</a:t>
            </a:r>
            <a:r>
              <a:t> ACE2</a:t>
            </a:r>
          </a:p>
        </p:txBody>
      </p:sp>
      <p:sp>
        <p:nvSpPr>
          <p:cNvPr id="772" name="TextBox 26"/>
          <p:cNvSpPr txBox="1"/>
          <p:nvPr/>
        </p:nvSpPr>
        <p:spPr>
          <a:xfrm>
            <a:off x="4647684" y="5185276"/>
            <a:ext cx="1267626" cy="3330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070C0"/>
                </a:solidFill>
              </a:defRPr>
            </a:lvl1pPr>
          </a:lstStyle>
          <a:p>
            <a:pPr/>
            <a:r>
              <a:t>Все клетки</a:t>
            </a:r>
          </a:p>
        </p:txBody>
      </p:sp>
      <p:sp>
        <p:nvSpPr>
          <p:cNvPr id="773" name="TextBox 29"/>
          <p:cNvSpPr txBox="1"/>
          <p:nvPr/>
        </p:nvSpPr>
        <p:spPr>
          <a:xfrm>
            <a:off x="3338474" y="5186233"/>
            <a:ext cx="1348565" cy="3330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0B050"/>
                </a:solidFill>
              </a:defRPr>
            </a:pPr>
            <a:r>
              <a:t>SARS</a:t>
            </a:r>
            <a:r>
              <a:t> </a:t>
            </a:r>
            <a:r>
              <a:t>CoV</a:t>
            </a:r>
            <a:r>
              <a:t>-2</a:t>
            </a:r>
          </a:p>
        </p:txBody>
      </p:sp>
      <p:sp>
        <p:nvSpPr>
          <p:cNvPr id="774" name="TextBox 30"/>
          <p:cNvSpPr txBox="1"/>
          <p:nvPr/>
        </p:nvSpPr>
        <p:spPr>
          <a:xfrm rot="19668521">
            <a:off x="164938" y="401028"/>
            <a:ext cx="1202089" cy="456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0000"/>
                </a:solidFill>
                <a:latin typeface="Lucida Handwriting"/>
                <a:ea typeface="Lucida Handwriting"/>
                <a:cs typeface="Lucida Handwriting"/>
                <a:sym typeface="Lucida Handwriting"/>
              </a:defRPr>
            </a:lvl1pPr>
          </a:lstStyle>
          <a:p>
            <a:pPr/>
            <a:r>
              <a:t>Ex vivo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" name="Рисунок 6" descr="Рисунок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46041" y="887365"/>
            <a:ext cx="1140700" cy="1553805"/>
          </a:xfrm>
          <a:prstGeom prst="rect">
            <a:avLst/>
          </a:prstGeom>
          <a:ln w="12700">
            <a:miter lim="400000"/>
          </a:ln>
        </p:spPr>
      </p:pic>
      <p:sp>
        <p:nvSpPr>
          <p:cNvPr id="777" name="TextBox 4"/>
          <p:cNvSpPr txBox="1"/>
          <p:nvPr/>
        </p:nvSpPr>
        <p:spPr>
          <a:xfrm>
            <a:off x="7864169" y="2551052"/>
            <a:ext cx="1048483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600"/>
            </a:lvl1pPr>
          </a:lstStyle>
          <a:p>
            <a:pPr/>
            <a:r>
              <a:t>Kelly Lager</a:t>
            </a:r>
          </a:p>
        </p:txBody>
      </p:sp>
      <p:sp>
        <p:nvSpPr>
          <p:cNvPr id="778" name="TextBox 7"/>
          <p:cNvSpPr txBox="1"/>
          <p:nvPr/>
        </p:nvSpPr>
        <p:spPr>
          <a:xfrm>
            <a:off x="3842438" y="205532"/>
            <a:ext cx="4679798" cy="280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1400"/>
            </a:pPr>
            <a:r>
              <a:t>Viruses</a:t>
            </a:r>
            <a:r>
              <a:t>, </a:t>
            </a:r>
            <a:r>
              <a:t>2021, 13, 441. https://doi.org/10.3390/v13030441</a:t>
            </a:r>
          </a:p>
        </p:txBody>
      </p:sp>
      <p:sp>
        <p:nvSpPr>
          <p:cNvPr id="779" name="TextBox 9"/>
          <p:cNvSpPr txBox="1"/>
          <p:nvPr/>
        </p:nvSpPr>
        <p:spPr>
          <a:xfrm>
            <a:off x="1017270" y="887365"/>
            <a:ext cx="5325486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400">
                <a:solidFill>
                  <a:srgbClr val="C00000"/>
                </a:solidFill>
              </a:defRPr>
            </a:pPr>
            <a:r>
              <a:t>Заражение телят вирусом </a:t>
            </a:r>
            <a:r>
              <a:t>SARS 2 CoV </a:t>
            </a:r>
          </a:p>
        </p:txBody>
      </p:sp>
      <p:sp>
        <p:nvSpPr>
          <p:cNvPr id="780" name="TextBox 10"/>
          <p:cNvSpPr txBox="1"/>
          <p:nvPr/>
        </p:nvSpPr>
        <p:spPr>
          <a:xfrm>
            <a:off x="7858264" y="2807952"/>
            <a:ext cx="1485692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C00000"/>
                </a:solidFill>
              </a:defRPr>
            </a:pPr>
            <a:r>
              <a:t>202</a:t>
            </a:r>
            <a:r>
              <a:t>1</a:t>
            </a:r>
          </a:p>
        </p:txBody>
      </p:sp>
      <p:sp>
        <p:nvSpPr>
          <p:cNvPr id="781" name="TextBox 1"/>
          <p:cNvSpPr txBox="1"/>
          <p:nvPr/>
        </p:nvSpPr>
        <p:spPr>
          <a:xfrm>
            <a:off x="1017269" y="1912690"/>
            <a:ext cx="6335340" cy="1793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/>
            </a:pPr>
            <a:r>
              <a:t>Заражали интратрахеально и внутривенно с целью доставки вируса к скоплению вирусных рецепторов</a:t>
            </a:r>
          </a:p>
          <a:p>
            <a:pPr>
              <a:defRPr b="1"/>
            </a:pPr>
          </a:p>
          <a:p>
            <a:pPr>
              <a:defRPr b="1"/>
            </a:pPr>
            <a:r>
              <a:t>Нет клинических проявлений болезни</a:t>
            </a:r>
          </a:p>
          <a:p>
            <a:pPr>
              <a:defRPr b="1"/>
            </a:pPr>
          </a:p>
          <a:p>
            <a:pPr>
              <a:defRPr b="1"/>
            </a:pPr>
            <a:r>
              <a:t>РНК вируса практически не выявляется</a:t>
            </a:r>
          </a:p>
        </p:txBody>
      </p:sp>
      <p:sp>
        <p:nvSpPr>
          <p:cNvPr id="782" name="TextBox 11"/>
          <p:cNvSpPr txBox="1"/>
          <p:nvPr/>
        </p:nvSpPr>
        <p:spPr>
          <a:xfrm>
            <a:off x="7722852" y="5793502"/>
            <a:ext cx="1485692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C00000"/>
                </a:solidFill>
              </a:defRPr>
            </a:pPr>
            <a:r>
              <a:t>202</a:t>
            </a:r>
            <a:r>
              <a:t>1</a:t>
            </a:r>
          </a:p>
        </p:txBody>
      </p:sp>
      <p:pic>
        <p:nvPicPr>
          <p:cNvPr id="783" name="Рисунок 12" descr="Рисунок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06213" y="4143731"/>
            <a:ext cx="1281764" cy="1266744"/>
          </a:xfrm>
          <a:prstGeom prst="rect">
            <a:avLst/>
          </a:prstGeom>
          <a:ln w="12700">
            <a:miter lim="400000"/>
          </a:ln>
        </p:spPr>
      </p:pic>
      <p:sp>
        <p:nvSpPr>
          <p:cNvPr id="784" name="TextBox 13"/>
          <p:cNvSpPr txBox="1"/>
          <p:nvPr/>
        </p:nvSpPr>
        <p:spPr>
          <a:xfrm>
            <a:off x="7722852" y="5488935"/>
            <a:ext cx="1048483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600"/>
            </a:lvl1pPr>
          </a:lstStyle>
          <a:p>
            <a:pPr/>
            <a:r>
              <a:t>Linda Saif</a:t>
            </a:r>
          </a:p>
        </p:txBody>
      </p:sp>
      <p:sp>
        <p:nvSpPr>
          <p:cNvPr id="785" name="TextBox 14"/>
          <p:cNvSpPr txBox="1"/>
          <p:nvPr/>
        </p:nvSpPr>
        <p:spPr>
          <a:xfrm>
            <a:off x="1170618" y="5081813"/>
            <a:ext cx="6003163" cy="917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/>
            </a:pPr>
            <a:r>
              <a:t>Нет клинических проявлений болезни</a:t>
            </a:r>
          </a:p>
          <a:p>
            <a:pPr>
              <a:defRPr b="1"/>
            </a:pPr>
          </a:p>
          <a:p>
            <a:pPr>
              <a:defRPr b="1"/>
            </a:pPr>
            <a:r>
              <a:t>Размножение вируса не обнаружено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Text Box 7"/>
          <p:cNvSpPr txBox="1"/>
          <p:nvPr/>
        </p:nvSpPr>
        <p:spPr>
          <a:xfrm>
            <a:off x="188594" y="642937"/>
            <a:ext cx="8695375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400">
                <a:solidFill>
                  <a:srgbClr val="C00000"/>
                </a:solidFill>
                <a:latin typeface="Circe Bold"/>
                <a:ea typeface="Circe Bold"/>
                <a:cs typeface="Circe Bold"/>
                <a:sym typeface="Circe Bold"/>
              </a:defRPr>
            </a:lvl1pPr>
          </a:lstStyle>
          <a:p>
            <a:pPr/>
            <a:r>
              <a:t>Респираторный и репродуктивный синдром свиней </a:t>
            </a:r>
          </a:p>
        </p:txBody>
      </p:sp>
      <p:sp>
        <p:nvSpPr>
          <p:cNvPr id="788" name="Прямоугольник 6"/>
          <p:cNvSpPr txBox="1"/>
          <p:nvPr/>
        </p:nvSpPr>
        <p:spPr>
          <a:xfrm>
            <a:off x="188594" y="1428750"/>
            <a:ext cx="8695375" cy="808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1600"/>
            </a:pPr>
            <a:r>
              <a:t>«Загадочная болезнь свиней» появилась на 2 континентах одновременно в 1986 г.</a:t>
            </a:r>
            <a:endParaRPr sz="3200"/>
          </a:p>
          <a:p>
            <a:pPr>
              <a:defRPr b="1" sz="1600"/>
            </a:pPr>
          </a:p>
        </p:txBody>
      </p:sp>
      <p:pic>
        <p:nvPicPr>
          <p:cNvPr id="789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90838" y="4516437"/>
            <a:ext cx="1609726" cy="1236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790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87900" y="4516437"/>
            <a:ext cx="1231900" cy="1276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91" name="Picture 1" descr="Pictur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00787" y="4516437"/>
            <a:ext cx="1176338" cy="1236663"/>
          </a:xfrm>
          <a:prstGeom prst="rect">
            <a:avLst/>
          </a:prstGeom>
          <a:ln w="12700">
            <a:miter lim="400000"/>
          </a:ln>
        </p:spPr>
      </p:pic>
      <p:sp>
        <p:nvSpPr>
          <p:cNvPr id="792" name="Прямоугольник 12"/>
          <p:cNvSpPr/>
          <p:nvPr/>
        </p:nvSpPr>
        <p:spPr>
          <a:xfrm>
            <a:off x="214313" y="6081712"/>
            <a:ext cx="8429626" cy="24830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200"/>
            </a:lvl1pPr>
          </a:lstStyle>
          <a:p>
            <a:pPr/>
            <a:r>
              <a:t>Макрофаг 6-недельного поросёнка                  0 ч                                          24 ч                                       48 ч</a:t>
            </a:r>
          </a:p>
        </p:txBody>
      </p:sp>
      <p:pic>
        <p:nvPicPr>
          <p:cNvPr id="793" name="Рисунок 14" descr="Рисунок 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1500" y="4232275"/>
            <a:ext cx="1560513" cy="1560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794" name="Picture 4" descr="Picture 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85812" y="2000250"/>
            <a:ext cx="2457451" cy="1843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795" name="Picture 12" descr="Picture 1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348037" y="1928813"/>
            <a:ext cx="1785938" cy="2119312"/>
          </a:xfrm>
          <a:prstGeom prst="rect">
            <a:avLst/>
          </a:prstGeom>
          <a:ln w="12700">
            <a:miter lim="400000"/>
          </a:ln>
        </p:spPr>
      </p:pic>
      <p:pic>
        <p:nvPicPr>
          <p:cNvPr id="796" name="Picture 1" descr="Picture 1"/>
          <p:cNvPicPr>
            <a:picLocks noChangeAspect="1"/>
          </p:cNvPicPr>
          <p:nvPr/>
        </p:nvPicPr>
        <p:blipFill>
          <a:blip r:embed="rId8">
            <a:extLst/>
          </a:blip>
          <a:srcRect l="29117" t="7571" r="16713" b="21704"/>
          <a:stretch>
            <a:fillRect/>
          </a:stretch>
        </p:blipFill>
        <p:spPr>
          <a:xfrm>
            <a:off x="5435600" y="1928813"/>
            <a:ext cx="2233614" cy="2057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97" name="Рисунок 1" descr="Рисунок 1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69213" y="4005262"/>
            <a:ext cx="1257301" cy="1755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Рисунок 10" descr="Рисунок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6887" y="3305175"/>
            <a:ext cx="3097213" cy="2355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00" name="Рисунок 12" descr="Рисунок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6887" y="1195387"/>
            <a:ext cx="2182813" cy="15208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27" name="Group 107"/>
          <p:cNvGrpSpPr/>
          <p:nvPr/>
        </p:nvGrpSpPr>
        <p:grpSpPr>
          <a:xfrm>
            <a:off x="3203575" y="2630488"/>
            <a:ext cx="5318126" cy="387127"/>
            <a:chOff x="0" y="0"/>
            <a:chExt cx="5318125" cy="387126"/>
          </a:xfrm>
        </p:grpSpPr>
        <p:sp>
          <p:nvSpPr>
            <p:cNvPr id="801" name="Rectangle 87"/>
            <p:cNvSpPr/>
            <p:nvPr/>
          </p:nvSpPr>
          <p:spPr>
            <a:xfrm>
              <a:off x="182562" y="0"/>
              <a:ext cx="1830388" cy="184150"/>
            </a:xfrm>
            <a:prstGeom prst="rect">
              <a:avLst/>
            </a:prstGeom>
            <a:solidFill>
              <a:srgbClr val="F7FC3C"/>
            </a:solidFill>
            <a:ln w="12700" cap="flat">
              <a:solidFill>
                <a:srgbClr val="EC581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2" name="Rectangle 88"/>
            <p:cNvSpPr/>
            <p:nvPr/>
          </p:nvSpPr>
          <p:spPr>
            <a:xfrm>
              <a:off x="2011362" y="182562"/>
              <a:ext cx="1098551" cy="184150"/>
            </a:xfrm>
            <a:prstGeom prst="rect">
              <a:avLst/>
            </a:prstGeom>
            <a:solidFill>
              <a:srgbClr val="F7FC3C"/>
            </a:solidFill>
            <a:ln w="12700" cap="flat">
              <a:solidFill>
                <a:srgbClr val="EC581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3" name="Oval 89"/>
            <p:cNvSpPr/>
            <p:nvPr/>
          </p:nvSpPr>
          <p:spPr>
            <a:xfrm>
              <a:off x="1920874" y="92074"/>
              <a:ext cx="182564" cy="182563"/>
            </a:xfrm>
            <a:prstGeom prst="ellipse">
              <a:avLst/>
            </a:prstGeom>
            <a:solidFill>
              <a:srgbClr val="F7FC3C"/>
            </a:solidFill>
            <a:ln w="12700" cap="flat">
              <a:solidFill>
                <a:srgbClr val="EC581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4" name="Rectangle 90"/>
            <p:cNvSpPr/>
            <p:nvPr/>
          </p:nvSpPr>
          <p:spPr>
            <a:xfrm>
              <a:off x="3108325" y="0"/>
              <a:ext cx="549275" cy="184150"/>
            </a:xfrm>
            <a:prstGeom prst="rect">
              <a:avLst/>
            </a:prstGeom>
            <a:solidFill>
              <a:srgbClr val="F7FC3C"/>
            </a:solidFill>
            <a:ln w="12700" cap="flat">
              <a:solidFill>
                <a:srgbClr val="EC581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5" name="Rectangle 91"/>
            <p:cNvSpPr/>
            <p:nvPr/>
          </p:nvSpPr>
          <p:spPr>
            <a:xfrm>
              <a:off x="3840162" y="0"/>
              <a:ext cx="274638" cy="184150"/>
            </a:xfrm>
            <a:prstGeom prst="rect">
              <a:avLst/>
            </a:prstGeom>
            <a:solidFill>
              <a:srgbClr val="F7FC3C"/>
            </a:solidFill>
            <a:ln w="12700" cap="flat">
              <a:solidFill>
                <a:srgbClr val="EC581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6" name="Rectangle 92"/>
            <p:cNvSpPr/>
            <p:nvPr/>
          </p:nvSpPr>
          <p:spPr>
            <a:xfrm>
              <a:off x="3565524" y="182562"/>
              <a:ext cx="366714" cy="184150"/>
            </a:xfrm>
            <a:prstGeom prst="rect">
              <a:avLst/>
            </a:prstGeom>
            <a:solidFill>
              <a:srgbClr val="F7FC3C"/>
            </a:solidFill>
            <a:ln w="12700" cap="flat">
              <a:solidFill>
                <a:srgbClr val="EC581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7" name="Rectangle 93"/>
            <p:cNvSpPr/>
            <p:nvPr/>
          </p:nvSpPr>
          <p:spPr>
            <a:xfrm>
              <a:off x="4114800" y="182562"/>
              <a:ext cx="457200" cy="184150"/>
            </a:xfrm>
            <a:prstGeom prst="rect">
              <a:avLst/>
            </a:prstGeom>
            <a:solidFill>
              <a:srgbClr val="F7FC3C"/>
            </a:solidFill>
            <a:ln w="12700" cap="flat">
              <a:solidFill>
                <a:srgbClr val="EC581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8" name="Rectangle 94"/>
            <p:cNvSpPr/>
            <p:nvPr/>
          </p:nvSpPr>
          <p:spPr>
            <a:xfrm>
              <a:off x="4571999" y="0"/>
              <a:ext cx="274639" cy="184150"/>
            </a:xfrm>
            <a:prstGeom prst="rect">
              <a:avLst/>
            </a:prstGeom>
            <a:solidFill>
              <a:srgbClr val="F7FC3C"/>
            </a:solidFill>
            <a:ln w="12700" cap="flat">
              <a:solidFill>
                <a:srgbClr val="EC581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09" name="Rectangle 95"/>
            <p:cNvSpPr/>
            <p:nvPr/>
          </p:nvSpPr>
          <p:spPr>
            <a:xfrm>
              <a:off x="4846637" y="182562"/>
              <a:ext cx="274638" cy="184150"/>
            </a:xfrm>
            <a:prstGeom prst="rect">
              <a:avLst/>
            </a:prstGeom>
            <a:solidFill>
              <a:srgbClr val="F7FC3C"/>
            </a:solidFill>
            <a:ln w="12700" cap="flat">
              <a:solidFill>
                <a:srgbClr val="EC581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0" name="Line 96"/>
            <p:cNvSpPr/>
            <p:nvPr/>
          </p:nvSpPr>
          <p:spPr>
            <a:xfrm flipH="1">
              <a:off x="92075" y="182562"/>
              <a:ext cx="182563" cy="1588"/>
            </a:xfrm>
            <a:prstGeom prst="line">
              <a:avLst/>
            </a:prstGeom>
            <a:noFill/>
            <a:ln w="12700" cap="flat">
              <a:solidFill>
                <a:srgbClr val="EC581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11" name="Rectangle 97"/>
            <p:cNvSpPr/>
            <p:nvPr/>
          </p:nvSpPr>
          <p:spPr>
            <a:xfrm>
              <a:off x="0" y="92074"/>
              <a:ext cx="92075" cy="92075"/>
            </a:xfrm>
            <a:prstGeom prst="rect">
              <a:avLst/>
            </a:prstGeom>
            <a:solidFill>
              <a:srgbClr val="F7FC3C"/>
            </a:solidFill>
            <a:ln w="12700" cap="flat">
              <a:solidFill>
                <a:srgbClr val="EC581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2" name="Rectangle 98"/>
            <p:cNvSpPr txBox="1"/>
            <p:nvPr/>
          </p:nvSpPr>
          <p:spPr>
            <a:xfrm>
              <a:off x="914399" y="0"/>
              <a:ext cx="274639" cy="198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700" tIns="12700" rIns="12700" bIns="12700" numCol="1" anchor="t">
              <a:spAutoFit/>
            </a:bodyPr>
            <a:lstStyle>
              <a:lvl1pPr algn="ctr">
                <a:defRPr b="1"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1а</a:t>
              </a:r>
            </a:p>
          </p:txBody>
        </p:sp>
        <p:sp>
          <p:nvSpPr>
            <p:cNvPr id="813" name="Rectangle 99"/>
            <p:cNvSpPr txBox="1"/>
            <p:nvPr/>
          </p:nvSpPr>
          <p:spPr>
            <a:xfrm>
              <a:off x="2378074" y="182562"/>
              <a:ext cx="274639" cy="198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700" tIns="12700" rIns="12700" bIns="12700" numCol="1" anchor="t">
              <a:spAutoFit/>
            </a:bodyPr>
            <a:lstStyle>
              <a:lvl1pPr algn="ctr">
                <a:defRPr b="1"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1b</a:t>
              </a:r>
            </a:p>
          </p:txBody>
        </p:sp>
        <p:sp>
          <p:nvSpPr>
            <p:cNvPr id="814" name="Rectangle 100"/>
            <p:cNvSpPr txBox="1"/>
            <p:nvPr/>
          </p:nvSpPr>
          <p:spPr>
            <a:xfrm>
              <a:off x="3292474" y="0"/>
              <a:ext cx="274639" cy="198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700" tIns="12700" rIns="12700" bIns="12700" numCol="1" anchor="t">
              <a:spAutoFit/>
            </a:bodyPr>
            <a:lstStyle>
              <a:lvl1pPr algn="ctr">
                <a:defRPr b="1"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2</a:t>
              </a:r>
            </a:p>
          </p:txBody>
        </p:sp>
        <p:sp>
          <p:nvSpPr>
            <p:cNvPr id="815" name="Rectangle 101"/>
            <p:cNvSpPr txBox="1"/>
            <p:nvPr/>
          </p:nvSpPr>
          <p:spPr>
            <a:xfrm>
              <a:off x="3611562" y="182562"/>
              <a:ext cx="276226" cy="198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700" tIns="12700" rIns="12700" bIns="12700" numCol="1" anchor="t">
              <a:spAutoFit/>
            </a:bodyPr>
            <a:lstStyle>
              <a:lvl1pPr algn="ctr">
                <a:defRPr b="1"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3</a:t>
              </a:r>
            </a:p>
          </p:txBody>
        </p:sp>
        <p:grpSp>
          <p:nvGrpSpPr>
            <p:cNvPr id="818" name="Rectangle 102"/>
            <p:cNvGrpSpPr/>
            <p:nvPr/>
          </p:nvGrpSpPr>
          <p:grpSpPr>
            <a:xfrm>
              <a:off x="3840162" y="0"/>
              <a:ext cx="274638" cy="204565"/>
              <a:chOff x="0" y="0"/>
              <a:chExt cx="274637" cy="204564"/>
            </a:xfrm>
          </p:grpSpPr>
          <p:sp>
            <p:nvSpPr>
              <p:cNvPr id="816" name="Прямоугольник"/>
              <p:cNvSpPr/>
              <p:nvPr/>
            </p:nvSpPr>
            <p:spPr>
              <a:xfrm>
                <a:off x="0" y="0"/>
                <a:ext cx="274638" cy="184150"/>
              </a:xfrm>
              <a:prstGeom prst="rect">
                <a:avLst/>
              </a:prstGeom>
              <a:solidFill>
                <a:srgbClr val="F7FC3C"/>
              </a:solidFill>
              <a:ln w="12700" cap="flat">
                <a:solidFill>
                  <a:srgbClr val="EC581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>
                  <a:defRPr sz="3200"/>
                </a:pPr>
              </a:p>
            </p:txBody>
          </p:sp>
          <p:sp>
            <p:nvSpPr>
              <p:cNvPr id="817" name="4"/>
              <p:cNvSpPr txBox="1"/>
              <p:nvPr/>
            </p:nvSpPr>
            <p:spPr>
              <a:xfrm>
                <a:off x="6350" y="6350"/>
                <a:ext cx="261938" cy="1982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700" tIns="12700" rIns="12700" bIns="12700" numCol="1" anchor="t">
                <a:spAutoFit/>
              </a:bodyPr>
              <a:lstStyle>
                <a:lvl1pPr algn="ctr">
                  <a:defRPr b="1" sz="12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4</a:t>
                </a:r>
              </a:p>
            </p:txBody>
          </p:sp>
        </p:grpSp>
        <p:sp>
          <p:nvSpPr>
            <p:cNvPr id="819" name="Rectangle 103"/>
            <p:cNvSpPr txBox="1"/>
            <p:nvPr/>
          </p:nvSpPr>
          <p:spPr>
            <a:xfrm>
              <a:off x="4205287" y="182562"/>
              <a:ext cx="276226" cy="198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700" tIns="12700" rIns="12700" bIns="12700" numCol="1" anchor="t">
              <a:spAutoFit/>
            </a:bodyPr>
            <a:lstStyle>
              <a:lvl1pPr algn="ctr">
                <a:defRPr b="1"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5</a:t>
              </a:r>
            </a:p>
          </p:txBody>
        </p:sp>
        <p:grpSp>
          <p:nvGrpSpPr>
            <p:cNvPr id="822" name="Rectangle 104"/>
            <p:cNvGrpSpPr/>
            <p:nvPr/>
          </p:nvGrpSpPr>
          <p:grpSpPr>
            <a:xfrm>
              <a:off x="4571999" y="0"/>
              <a:ext cx="274639" cy="204565"/>
              <a:chOff x="0" y="0"/>
              <a:chExt cx="274637" cy="204564"/>
            </a:xfrm>
          </p:grpSpPr>
          <p:sp>
            <p:nvSpPr>
              <p:cNvPr id="820" name="Прямоугольник"/>
              <p:cNvSpPr/>
              <p:nvPr/>
            </p:nvSpPr>
            <p:spPr>
              <a:xfrm>
                <a:off x="0" y="0"/>
                <a:ext cx="274638" cy="184150"/>
              </a:xfrm>
              <a:prstGeom prst="rect">
                <a:avLst/>
              </a:prstGeom>
              <a:solidFill>
                <a:srgbClr val="F7FC3C"/>
              </a:solidFill>
              <a:ln w="12700" cap="flat">
                <a:solidFill>
                  <a:srgbClr val="EC581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>
                  <a:defRPr sz="3200"/>
                </a:pPr>
              </a:p>
            </p:txBody>
          </p:sp>
          <p:sp>
            <p:nvSpPr>
              <p:cNvPr id="821" name="6"/>
              <p:cNvSpPr txBox="1"/>
              <p:nvPr/>
            </p:nvSpPr>
            <p:spPr>
              <a:xfrm>
                <a:off x="6350" y="6350"/>
                <a:ext cx="261938" cy="1982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700" tIns="12700" rIns="12700" bIns="12700" numCol="1" anchor="t">
                <a:spAutoFit/>
              </a:bodyPr>
              <a:lstStyle>
                <a:lvl1pPr algn="ctr">
                  <a:defRPr b="1" sz="12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6</a:t>
                </a:r>
              </a:p>
            </p:txBody>
          </p:sp>
        </p:grpSp>
        <p:grpSp>
          <p:nvGrpSpPr>
            <p:cNvPr id="825" name="Rectangle 105"/>
            <p:cNvGrpSpPr/>
            <p:nvPr/>
          </p:nvGrpSpPr>
          <p:grpSpPr>
            <a:xfrm>
              <a:off x="4846637" y="182562"/>
              <a:ext cx="274638" cy="204565"/>
              <a:chOff x="0" y="0"/>
              <a:chExt cx="274637" cy="204564"/>
            </a:xfrm>
          </p:grpSpPr>
          <p:sp>
            <p:nvSpPr>
              <p:cNvPr id="823" name="Прямоугольник"/>
              <p:cNvSpPr/>
              <p:nvPr/>
            </p:nvSpPr>
            <p:spPr>
              <a:xfrm>
                <a:off x="0" y="0"/>
                <a:ext cx="274638" cy="184150"/>
              </a:xfrm>
              <a:prstGeom prst="rect">
                <a:avLst/>
              </a:prstGeom>
              <a:solidFill>
                <a:srgbClr val="F7FC3C"/>
              </a:solidFill>
              <a:ln w="12700" cap="flat">
                <a:solidFill>
                  <a:srgbClr val="EC581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>
                  <a:defRPr sz="3200"/>
                </a:pPr>
              </a:p>
            </p:txBody>
          </p:sp>
          <p:sp>
            <p:nvSpPr>
              <p:cNvPr id="824" name="7"/>
              <p:cNvSpPr txBox="1"/>
              <p:nvPr/>
            </p:nvSpPr>
            <p:spPr>
              <a:xfrm>
                <a:off x="6350" y="6350"/>
                <a:ext cx="261938" cy="1982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700" tIns="12700" rIns="12700" bIns="12700" numCol="1" anchor="t">
                <a:spAutoFit/>
              </a:bodyPr>
              <a:lstStyle>
                <a:lvl1pPr algn="ctr">
                  <a:defRPr b="1" sz="12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7</a:t>
                </a:r>
              </a:p>
            </p:txBody>
          </p:sp>
        </p:grpSp>
        <p:sp>
          <p:nvSpPr>
            <p:cNvPr id="826" name="Line 106"/>
            <p:cNvSpPr/>
            <p:nvPr/>
          </p:nvSpPr>
          <p:spPr>
            <a:xfrm>
              <a:off x="4937125" y="182562"/>
              <a:ext cx="381001" cy="1"/>
            </a:xfrm>
            <a:prstGeom prst="line">
              <a:avLst/>
            </a:prstGeom>
            <a:noFill/>
            <a:ln w="12700" cap="flat">
              <a:solidFill>
                <a:srgbClr val="EC581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828" name="Text Box 19"/>
          <p:cNvSpPr txBox="1"/>
          <p:nvPr/>
        </p:nvSpPr>
        <p:spPr>
          <a:xfrm>
            <a:off x="3466782" y="282575"/>
            <a:ext cx="2226311" cy="992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900"/>
              </a:spcBef>
              <a:defRPr sz="3200">
                <a:solidFill>
                  <a:srgbClr val="C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Отряд</a:t>
            </a:r>
            <a:r>
              <a:t> Nidovirales</a:t>
            </a:r>
          </a:p>
        </p:txBody>
      </p:sp>
      <p:sp>
        <p:nvSpPr>
          <p:cNvPr id="829" name="TextBox 32"/>
          <p:cNvSpPr txBox="1"/>
          <p:nvPr/>
        </p:nvSpPr>
        <p:spPr>
          <a:xfrm>
            <a:off x="5049520" y="2124075"/>
            <a:ext cx="3710623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Вирус РРСС </a:t>
            </a:r>
            <a:r>
              <a:t> - 15 тыс. нуклеотидов</a:t>
            </a:r>
          </a:p>
        </p:txBody>
      </p:sp>
      <p:grpSp>
        <p:nvGrpSpPr>
          <p:cNvPr id="843" name="Группа 5"/>
          <p:cNvGrpSpPr/>
          <p:nvPr/>
        </p:nvGrpSpPr>
        <p:grpSpPr>
          <a:xfrm>
            <a:off x="714374" y="5949949"/>
            <a:ext cx="7632701" cy="647701"/>
            <a:chOff x="0" y="0"/>
            <a:chExt cx="7632698" cy="647699"/>
          </a:xfrm>
        </p:grpSpPr>
        <p:sp>
          <p:nvSpPr>
            <p:cNvPr id="830" name="Line 172"/>
            <p:cNvSpPr/>
            <p:nvPr/>
          </p:nvSpPr>
          <p:spPr>
            <a:xfrm>
              <a:off x="5954100" y="357429"/>
              <a:ext cx="1678600" cy="2404"/>
            </a:xfrm>
            <a:prstGeom prst="line">
              <a:avLst/>
            </a:prstGeom>
            <a:noFill/>
            <a:ln w="17526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31" name="Line 173"/>
            <p:cNvSpPr/>
            <p:nvPr/>
          </p:nvSpPr>
          <p:spPr>
            <a:xfrm>
              <a:off x="4904753" y="333916"/>
              <a:ext cx="66847" cy="4807"/>
            </a:xfrm>
            <a:prstGeom prst="line">
              <a:avLst/>
            </a:prstGeom>
            <a:noFill/>
            <a:ln w="17526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32" name="Rectangle 176"/>
            <p:cNvSpPr/>
            <p:nvPr/>
          </p:nvSpPr>
          <p:spPr>
            <a:xfrm>
              <a:off x="2915928" y="307352"/>
              <a:ext cx="1990553" cy="268381"/>
            </a:xfrm>
            <a:prstGeom prst="rect">
              <a:avLst/>
            </a:prstGeom>
            <a:solidFill>
              <a:srgbClr val="FFFF00"/>
            </a:solidFill>
            <a:ln w="952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3" name="Rectangle 178"/>
            <p:cNvSpPr/>
            <p:nvPr/>
          </p:nvSpPr>
          <p:spPr>
            <a:xfrm>
              <a:off x="6032860" y="359833"/>
              <a:ext cx="118839" cy="273187"/>
            </a:xfrm>
            <a:prstGeom prst="rect">
              <a:avLst/>
            </a:prstGeom>
            <a:solidFill>
              <a:srgbClr val="FFFF00"/>
            </a:solidFill>
            <a:ln w="952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4" name="Rectangle 179"/>
            <p:cNvSpPr/>
            <p:nvPr/>
          </p:nvSpPr>
          <p:spPr>
            <a:xfrm>
              <a:off x="6609028" y="374513"/>
              <a:ext cx="148549" cy="273187"/>
            </a:xfrm>
            <a:prstGeom prst="rect">
              <a:avLst/>
            </a:prstGeom>
            <a:solidFill>
              <a:srgbClr val="FFFF00"/>
            </a:solidFill>
            <a:ln w="952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5" name="Rectangle 180"/>
            <p:cNvSpPr/>
            <p:nvPr/>
          </p:nvSpPr>
          <p:spPr>
            <a:xfrm>
              <a:off x="6820387" y="91452"/>
              <a:ext cx="212920" cy="268381"/>
            </a:xfrm>
            <a:prstGeom prst="rect">
              <a:avLst/>
            </a:prstGeom>
            <a:solidFill>
              <a:srgbClr val="FFFF00"/>
            </a:solidFill>
            <a:ln w="952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6" name="Rectangle 181"/>
            <p:cNvSpPr/>
            <p:nvPr/>
          </p:nvSpPr>
          <p:spPr>
            <a:xfrm>
              <a:off x="7085300" y="359833"/>
              <a:ext cx="326807" cy="268381"/>
            </a:xfrm>
            <a:prstGeom prst="rect">
              <a:avLst/>
            </a:prstGeom>
            <a:solidFill>
              <a:srgbClr val="FFFF00"/>
            </a:solidFill>
            <a:ln w="952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7" name="Line 188"/>
            <p:cNvSpPr/>
            <p:nvPr/>
          </p:nvSpPr>
          <p:spPr>
            <a:xfrm>
              <a:off x="59401" y="284087"/>
              <a:ext cx="247527" cy="3779"/>
            </a:xfrm>
            <a:prstGeom prst="line">
              <a:avLst/>
            </a:prstGeom>
            <a:noFill/>
            <a:ln w="17526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38" name="Rectangle 189"/>
            <p:cNvSpPr/>
            <p:nvPr/>
          </p:nvSpPr>
          <p:spPr>
            <a:xfrm>
              <a:off x="0" y="83265"/>
              <a:ext cx="129507" cy="200823"/>
            </a:xfrm>
            <a:prstGeom prst="rect">
              <a:avLst/>
            </a:prstGeom>
            <a:solidFill>
              <a:srgbClr val="FFFF00"/>
            </a:solidFill>
            <a:ln w="952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9" name="Rectangle 199"/>
            <p:cNvSpPr/>
            <p:nvPr/>
          </p:nvSpPr>
          <p:spPr>
            <a:xfrm>
              <a:off x="6191531" y="86647"/>
              <a:ext cx="393011" cy="273187"/>
            </a:xfrm>
            <a:prstGeom prst="rect">
              <a:avLst/>
            </a:prstGeom>
            <a:solidFill>
              <a:srgbClr val="FFFF00"/>
            </a:solidFill>
            <a:ln w="952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0" name="Rectangle 47"/>
            <p:cNvSpPr/>
            <p:nvPr/>
          </p:nvSpPr>
          <p:spPr>
            <a:xfrm>
              <a:off x="271761" y="-1"/>
              <a:ext cx="2706063" cy="272488"/>
            </a:xfrm>
            <a:prstGeom prst="rect">
              <a:avLst/>
            </a:prstGeom>
            <a:solidFill>
              <a:srgbClr val="FFFF00"/>
            </a:solidFill>
            <a:ln w="952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1" name="Rectangle 181"/>
            <p:cNvSpPr/>
            <p:nvPr/>
          </p:nvSpPr>
          <p:spPr>
            <a:xfrm>
              <a:off x="4936495" y="87345"/>
              <a:ext cx="1088515" cy="272488"/>
            </a:xfrm>
            <a:prstGeom prst="rect">
              <a:avLst/>
            </a:prstGeom>
            <a:solidFill>
              <a:srgbClr val="FFFF00"/>
            </a:solidFill>
            <a:ln w="952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2" name="Овал 3"/>
            <p:cNvSpPr/>
            <p:nvPr/>
          </p:nvSpPr>
          <p:spPr>
            <a:xfrm>
              <a:off x="2863849" y="182563"/>
              <a:ext cx="228601" cy="192087"/>
            </a:xfrm>
            <a:prstGeom prst="ellipse">
              <a:avLst/>
            </a:prstGeom>
            <a:solidFill>
              <a:srgbClr val="FFFF00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844" name="Rectangle 22"/>
          <p:cNvSpPr txBox="1"/>
          <p:nvPr/>
        </p:nvSpPr>
        <p:spPr>
          <a:xfrm>
            <a:off x="7361238" y="6340475"/>
            <a:ext cx="127001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852487">
              <a:defRPr b="1"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</a:t>
            </a:r>
          </a:p>
        </p:txBody>
      </p:sp>
      <p:sp>
        <p:nvSpPr>
          <p:cNvPr id="845" name="Rectangle 23"/>
          <p:cNvSpPr txBox="1"/>
          <p:nvPr/>
        </p:nvSpPr>
        <p:spPr>
          <a:xfrm>
            <a:off x="7591425" y="6084887"/>
            <a:ext cx="139651" cy="17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852487">
              <a:defRPr b="1"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</a:t>
            </a:r>
          </a:p>
        </p:txBody>
      </p:sp>
      <p:sp>
        <p:nvSpPr>
          <p:cNvPr id="846" name="Rectangle 24"/>
          <p:cNvSpPr txBox="1"/>
          <p:nvPr/>
        </p:nvSpPr>
        <p:spPr>
          <a:xfrm>
            <a:off x="7907338" y="6340475"/>
            <a:ext cx="127001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852487">
              <a:defRPr b="1"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</a:t>
            </a:r>
          </a:p>
        </p:txBody>
      </p:sp>
      <p:sp>
        <p:nvSpPr>
          <p:cNvPr id="847" name="Rectangle 25"/>
          <p:cNvSpPr txBox="1"/>
          <p:nvPr/>
        </p:nvSpPr>
        <p:spPr>
          <a:xfrm>
            <a:off x="6175375" y="6084887"/>
            <a:ext cx="127000" cy="17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852487">
              <a:defRPr b="1"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</a:t>
            </a:r>
          </a:p>
        </p:txBody>
      </p:sp>
      <p:sp>
        <p:nvSpPr>
          <p:cNvPr id="848" name="Rectangle 32"/>
          <p:cNvSpPr txBox="1"/>
          <p:nvPr/>
        </p:nvSpPr>
        <p:spPr>
          <a:xfrm>
            <a:off x="6721475" y="6375400"/>
            <a:ext cx="182216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852487">
              <a:defRPr b="1"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3a</a:t>
            </a:r>
          </a:p>
        </p:txBody>
      </p:sp>
      <p:sp>
        <p:nvSpPr>
          <p:cNvPr id="849" name="Rectangle 33"/>
          <p:cNvSpPr txBox="1"/>
          <p:nvPr/>
        </p:nvSpPr>
        <p:spPr>
          <a:xfrm>
            <a:off x="6975474" y="6078537"/>
            <a:ext cx="190551" cy="17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852487">
              <a:defRPr b="1"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3b</a:t>
            </a:r>
          </a:p>
        </p:txBody>
      </p:sp>
      <p:sp>
        <p:nvSpPr>
          <p:cNvPr id="850" name="Rectangle 34"/>
          <p:cNvSpPr txBox="1"/>
          <p:nvPr/>
        </p:nvSpPr>
        <p:spPr>
          <a:xfrm>
            <a:off x="7877175" y="6483350"/>
            <a:ext cx="182216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852487">
              <a:defRPr b="1"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7a</a:t>
            </a:r>
          </a:p>
        </p:txBody>
      </p:sp>
      <p:sp>
        <p:nvSpPr>
          <p:cNvPr id="851" name="Rectangle 32"/>
          <p:cNvSpPr txBox="1"/>
          <p:nvPr/>
        </p:nvSpPr>
        <p:spPr>
          <a:xfrm>
            <a:off x="2052638" y="5992812"/>
            <a:ext cx="182216" cy="17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defTabSz="852487"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1</a:t>
            </a:r>
            <a:r>
              <a:t>a</a:t>
            </a:r>
          </a:p>
        </p:txBody>
      </p:sp>
      <p:sp>
        <p:nvSpPr>
          <p:cNvPr id="852" name="Rectangle 32"/>
          <p:cNvSpPr txBox="1"/>
          <p:nvPr/>
        </p:nvSpPr>
        <p:spPr>
          <a:xfrm>
            <a:off x="4571999" y="6294437"/>
            <a:ext cx="190551" cy="17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defTabSz="852487"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1</a:t>
            </a:r>
            <a:r>
              <a:t>b</a:t>
            </a:r>
          </a:p>
        </p:txBody>
      </p:sp>
      <p:sp>
        <p:nvSpPr>
          <p:cNvPr id="853" name="TextBox 66"/>
          <p:cNvSpPr txBox="1"/>
          <p:nvPr/>
        </p:nvSpPr>
        <p:spPr>
          <a:xfrm>
            <a:off x="4108132" y="5494337"/>
            <a:ext cx="4652011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SARS CoV-2</a:t>
            </a:r>
            <a:r>
              <a:t> </a:t>
            </a:r>
            <a:r>
              <a:t>(</a:t>
            </a:r>
            <a:r>
              <a:t>Ковид 19) - 30 тыс. нуклеотидов</a:t>
            </a:r>
          </a:p>
        </p:txBody>
      </p:sp>
      <p:pic>
        <p:nvPicPr>
          <p:cNvPr id="854" name="Рисунок 2" descr="Рисунок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15213" y="369888"/>
            <a:ext cx="1390651" cy="9890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Прямоугольник 1"/>
          <p:cNvSpPr/>
          <p:nvPr/>
        </p:nvSpPr>
        <p:spPr>
          <a:xfrm>
            <a:off x="547007" y="3385699"/>
            <a:ext cx="8147957" cy="24873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857" name="Рисунок 2" descr="Рисунок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33206" y="329351"/>
            <a:ext cx="3125522" cy="2487329"/>
          </a:xfrm>
          <a:prstGeom prst="rect">
            <a:avLst/>
          </a:prstGeom>
          <a:ln w="12700">
            <a:miter lim="400000"/>
          </a:ln>
        </p:spPr>
      </p:pic>
      <p:sp>
        <p:nvSpPr>
          <p:cNvPr id="858" name="TextBox 3"/>
          <p:cNvSpPr txBox="1"/>
          <p:nvPr/>
        </p:nvSpPr>
        <p:spPr>
          <a:xfrm>
            <a:off x="821784" y="3706123"/>
            <a:ext cx="7500432" cy="1806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400"/>
            </a:pPr>
            <a:r>
              <a:t>«Если вирус РРСС придёт к нам, мало никому не покажется»</a:t>
            </a:r>
          </a:p>
          <a:p>
            <a:pPr>
              <a:defRPr b="1" sz="2400"/>
            </a:pPr>
          </a:p>
          <a:p>
            <a:pPr algn="r">
              <a:defRPr b="1" sz="2400"/>
            </a:pPr>
            <a:r>
              <a:t>Проф. В.А. Сергеев</a:t>
            </a:r>
          </a:p>
          <a:p>
            <a:pPr algn="r">
              <a:defRPr b="1"/>
            </a:pPr>
            <a:r>
              <a:t>(1927-2020)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Группа 8"/>
          <p:cNvGrpSpPr/>
          <p:nvPr/>
        </p:nvGrpSpPr>
        <p:grpSpPr>
          <a:xfrm>
            <a:off x="998287" y="1385681"/>
            <a:ext cx="7194523" cy="5138945"/>
            <a:chOff x="0" y="0"/>
            <a:chExt cx="7194521" cy="5138944"/>
          </a:xfrm>
        </p:grpSpPr>
        <p:pic>
          <p:nvPicPr>
            <p:cNvPr id="107" name="Рисунок 6" descr="Рисунок 6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194522" cy="51389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" name="TextBox 1"/>
            <p:cNvSpPr txBox="1"/>
            <p:nvPr/>
          </p:nvSpPr>
          <p:spPr>
            <a:xfrm>
              <a:off x="4278387" y="485063"/>
              <a:ext cx="2416031" cy="564120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1600"/>
              </a:pPr>
              <a:r>
                <a:t>Прогноз</a:t>
              </a:r>
            </a:p>
            <a:p>
              <a:pPr>
                <a:defRPr sz="1600"/>
              </a:pPr>
              <a:r>
                <a:t>Реальность</a:t>
              </a:r>
            </a:p>
          </p:txBody>
        </p:sp>
        <p:sp>
          <p:nvSpPr>
            <p:cNvPr id="109" name="TextBox 2"/>
            <p:cNvSpPr txBox="1"/>
            <p:nvPr/>
          </p:nvSpPr>
          <p:spPr>
            <a:xfrm>
              <a:off x="1308683" y="3624973"/>
              <a:ext cx="2323752" cy="1072119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1600"/>
              </a:pPr>
              <a:r>
                <a:t>Появление секвенирования нового поколения </a:t>
              </a:r>
              <a:r>
                <a:t>NGS</a:t>
              </a:r>
            </a:p>
          </p:txBody>
        </p:sp>
        <p:sp>
          <p:nvSpPr>
            <p:cNvPr id="110" name="Прямая со стрелкой 4"/>
            <p:cNvSpPr/>
            <p:nvPr/>
          </p:nvSpPr>
          <p:spPr>
            <a:xfrm flipV="1">
              <a:off x="3070372" y="2229975"/>
              <a:ext cx="1" cy="1610686"/>
            </a:xfrm>
            <a:prstGeom prst="line">
              <a:avLst/>
            </a:prstGeom>
            <a:noFill/>
            <a:ln w="57150" cap="flat">
              <a:solidFill>
                <a:srgbClr val="A6A6A6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12" name="TextBox 7"/>
          <p:cNvSpPr txBox="1"/>
          <p:nvPr/>
        </p:nvSpPr>
        <p:spPr>
          <a:xfrm>
            <a:off x="742007" y="233662"/>
            <a:ext cx="7618043" cy="760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400">
                <a:solidFill>
                  <a:srgbClr val="C00000"/>
                </a:solidFill>
              </a:defRPr>
            </a:lvl1pPr>
          </a:lstStyle>
          <a:p>
            <a:pPr/>
            <a:r>
              <a:t>Стоимость определения полноразмерного генома человека в долларах США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Rectangle 2"/>
          <p:cNvSpPr txBox="1"/>
          <p:nvPr>
            <p:ph type="title"/>
          </p:nvPr>
        </p:nvSpPr>
        <p:spPr>
          <a:xfrm>
            <a:off x="755650" y="160337"/>
            <a:ext cx="5494543" cy="527051"/>
          </a:xfrm>
          <a:prstGeom prst="rect">
            <a:avLst/>
          </a:prstGeom>
        </p:spPr>
        <p:txBody>
          <a:bodyPr/>
          <a:lstStyle/>
          <a:p>
            <a:pPr>
              <a:defRPr b="1" sz="1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Дремлющие вулканы иногда просыпаются</a:t>
            </a:r>
            <a:r>
              <a:rPr b="0" sz="2800"/>
              <a:t> </a:t>
            </a:r>
          </a:p>
        </p:txBody>
      </p:sp>
      <p:pic>
        <p:nvPicPr>
          <p:cNvPr id="86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5650" y="765175"/>
            <a:ext cx="7632700" cy="5405438"/>
          </a:xfrm>
          <a:prstGeom prst="rect">
            <a:avLst/>
          </a:prstGeom>
          <a:ln w="12700">
            <a:miter lim="400000"/>
          </a:ln>
        </p:spPr>
      </p:pic>
      <p:sp>
        <p:nvSpPr>
          <p:cNvPr id="862" name="Text Box 4"/>
          <p:cNvSpPr txBox="1"/>
          <p:nvPr/>
        </p:nvSpPr>
        <p:spPr>
          <a:xfrm>
            <a:off x="828358" y="6308725"/>
            <a:ext cx="7514271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Брюллов К.П. Последний день Помпеи (холст, масло, 1833 г.)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Rectangle 3"/>
          <p:cNvSpPr txBox="1"/>
          <p:nvPr>
            <p:ph type="title"/>
          </p:nvPr>
        </p:nvSpPr>
        <p:spPr>
          <a:xfrm>
            <a:off x="0" y="0"/>
            <a:ext cx="9144000" cy="765175"/>
          </a:xfrm>
          <a:prstGeom prst="rect">
            <a:avLst/>
          </a:prstGeom>
        </p:spPr>
        <p:txBody>
          <a:bodyPr/>
          <a:lstStyle>
            <a:lvl1pPr>
              <a:defRPr b="1"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Вирус  гриппа А  в биосфере</a:t>
            </a:r>
          </a:p>
        </p:txBody>
      </p:sp>
      <p:sp>
        <p:nvSpPr>
          <p:cNvPr id="865" name="Text Box 4"/>
          <p:cNvSpPr txBox="1"/>
          <p:nvPr/>
        </p:nvSpPr>
        <p:spPr>
          <a:xfrm>
            <a:off x="4330382" y="2420938"/>
            <a:ext cx="773748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000"/>
              </a:spcBef>
              <a:defRPr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вода</a:t>
            </a:r>
          </a:p>
        </p:txBody>
      </p:sp>
      <p:sp>
        <p:nvSpPr>
          <p:cNvPr id="866" name="Text Box 5"/>
          <p:cNvSpPr txBox="1"/>
          <p:nvPr/>
        </p:nvSpPr>
        <p:spPr>
          <a:xfrm>
            <a:off x="4330382" y="3428999"/>
            <a:ext cx="773748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000"/>
              </a:spcBef>
              <a:defRPr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вода</a:t>
            </a:r>
          </a:p>
        </p:txBody>
      </p:sp>
      <p:sp>
        <p:nvSpPr>
          <p:cNvPr id="867" name="Text Box 6"/>
          <p:cNvSpPr txBox="1"/>
          <p:nvPr/>
        </p:nvSpPr>
        <p:spPr>
          <a:xfrm>
            <a:off x="5122545" y="2924174"/>
            <a:ext cx="773748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000"/>
              </a:spcBef>
              <a:defRPr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вода</a:t>
            </a:r>
          </a:p>
        </p:txBody>
      </p:sp>
      <p:sp>
        <p:nvSpPr>
          <p:cNvPr id="868" name="Text Box 7"/>
          <p:cNvSpPr txBox="1"/>
          <p:nvPr/>
        </p:nvSpPr>
        <p:spPr>
          <a:xfrm>
            <a:off x="3393757" y="2924174"/>
            <a:ext cx="773748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000"/>
              </a:spcBef>
              <a:defRPr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вода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TextBox 5"/>
          <p:cNvSpPr txBox="1"/>
          <p:nvPr/>
        </p:nvSpPr>
        <p:spPr>
          <a:xfrm>
            <a:off x="185363" y="141287"/>
            <a:ext cx="8262924" cy="792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>
              <a:defRPr b="1"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Высокая концентрация вируса гриппа птиц приводит к заражению человека</a:t>
            </a:r>
          </a:p>
        </p:txBody>
      </p:sp>
      <p:pic>
        <p:nvPicPr>
          <p:cNvPr id="871" name="Picture 2" descr="Picture 2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87900" y="2026623"/>
            <a:ext cx="3360738" cy="2735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872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8312" y="1882161"/>
            <a:ext cx="2962276" cy="1765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3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5288" y="4619011"/>
            <a:ext cx="4152901" cy="1847851"/>
          </a:xfrm>
          <a:prstGeom prst="rect">
            <a:avLst/>
          </a:prstGeom>
          <a:ln w="12700">
            <a:miter lim="400000"/>
          </a:ln>
        </p:spPr>
      </p:pic>
      <p:sp>
        <p:nvSpPr>
          <p:cNvPr id="874" name="Полилиния 10"/>
          <p:cNvSpPr/>
          <p:nvPr/>
        </p:nvSpPr>
        <p:spPr>
          <a:xfrm>
            <a:off x="2843213" y="1174790"/>
            <a:ext cx="3584576" cy="8153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52" fill="norm" stroke="1" extrusionOk="0">
                <a:moveTo>
                  <a:pt x="0" y="19137"/>
                </a:moveTo>
                <a:cubicBezTo>
                  <a:pt x="791" y="15160"/>
                  <a:pt x="1582" y="11182"/>
                  <a:pt x="2363" y="8866"/>
                </a:cubicBezTo>
                <a:cubicBezTo>
                  <a:pt x="3145" y="6550"/>
                  <a:pt x="3317" y="6449"/>
                  <a:pt x="4689" y="5241"/>
                </a:cubicBezTo>
                <a:cubicBezTo>
                  <a:pt x="6062" y="4032"/>
                  <a:pt x="8412" y="2472"/>
                  <a:pt x="10597" y="1616"/>
                </a:cubicBezTo>
                <a:cubicBezTo>
                  <a:pt x="12782" y="760"/>
                  <a:pt x="16203" y="-348"/>
                  <a:pt x="17797" y="105"/>
                </a:cubicBezTo>
                <a:cubicBezTo>
                  <a:pt x="19391" y="558"/>
                  <a:pt x="19618" y="2321"/>
                  <a:pt x="20160" y="4335"/>
                </a:cubicBezTo>
                <a:cubicBezTo>
                  <a:pt x="20702" y="6349"/>
                  <a:pt x="20806" y="9369"/>
                  <a:pt x="21046" y="12189"/>
                </a:cubicBezTo>
                <a:cubicBezTo>
                  <a:pt x="21286" y="15009"/>
                  <a:pt x="21443" y="18130"/>
                  <a:pt x="21600" y="21252"/>
                </a:cubicBezTo>
              </a:path>
            </a:pathLst>
          </a:custGeom>
          <a:ln w="38100">
            <a:solidFill>
              <a:srgbClr val="000000"/>
            </a:solidFill>
            <a:miter/>
            <a:tailEnd type="triangle"/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875" name="Полилиния 14"/>
          <p:cNvSpPr/>
          <p:nvPr/>
        </p:nvSpPr>
        <p:spPr>
          <a:xfrm>
            <a:off x="1619250" y="3682386"/>
            <a:ext cx="4220797" cy="12712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1" h="21172" fill="norm" stroke="1" extrusionOk="0">
                <a:moveTo>
                  <a:pt x="0" y="0"/>
                </a:moveTo>
                <a:cubicBezTo>
                  <a:pt x="260" y="997"/>
                  <a:pt x="520" y="1994"/>
                  <a:pt x="1310" y="3630"/>
                </a:cubicBezTo>
                <a:cubicBezTo>
                  <a:pt x="2101" y="5266"/>
                  <a:pt x="3432" y="7910"/>
                  <a:pt x="4742" y="9814"/>
                </a:cubicBezTo>
                <a:cubicBezTo>
                  <a:pt x="6053" y="11719"/>
                  <a:pt x="7280" y="13242"/>
                  <a:pt x="9172" y="15057"/>
                </a:cubicBezTo>
                <a:cubicBezTo>
                  <a:pt x="11065" y="16872"/>
                  <a:pt x="14403" y="19807"/>
                  <a:pt x="16099" y="20704"/>
                </a:cubicBezTo>
                <a:cubicBezTo>
                  <a:pt x="17794" y="21600"/>
                  <a:pt x="18480" y="21040"/>
                  <a:pt x="19343" y="20435"/>
                </a:cubicBezTo>
                <a:cubicBezTo>
                  <a:pt x="20206" y="19830"/>
                  <a:pt x="20955" y="18172"/>
                  <a:pt x="21278" y="17074"/>
                </a:cubicBezTo>
                <a:cubicBezTo>
                  <a:pt x="21600" y="15976"/>
                  <a:pt x="21278" y="13847"/>
                  <a:pt x="21278" y="13847"/>
                </a:cubicBezTo>
                <a:lnTo>
                  <a:pt x="21278" y="12503"/>
                </a:lnTo>
              </a:path>
            </a:pathLst>
          </a:custGeom>
          <a:ln w="38100">
            <a:solidFill>
              <a:srgbClr val="000000"/>
            </a:solidFill>
            <a:miter/>
            <a:tailEnd type="triangle"/>
          </a:ln>
        </p:spPr>
        <p:txBody>
          <a:bodyPr lIns="45719" rIns="45719" anchor="ctr"/>
          <a:lstStyle/>
          <a:p>
            <a:pPr algn="ctr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7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5175" y="2276475"/>
            <a:ext cx="6962775" cy="4400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78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91438" y="188912"/>
            <a:ext cx="1281113" cy="1538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879" name="Picture 13" descr="Picture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11862" y="1246187"/>
            <a:ext cx="981076" cy="962026"/>
          </a:xfrm>
          <a:prstGeom prst="rect">
            <a:avLst/>
          </a:prstGeom>
          <a:ln w="12700">
            <a:miter lim="400000"/>
          </a:ln>
        </p:spPr>
      </p:pic>
      <p:sp>
        <p:nvSpPr>
          <p:cNvPr id="880" name="TextBox 3"/>
          <p:cNvSpPr txBox="1"/>
          <p:nvPr/>
        </p:nvSpPr>
        <p:spPr>
          <a:xfrm>
            <a:off x="5801994" y="904874"/>
            <a:ext cx="1851662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400">
                <a:solidFill>
                  <a:srgbClr val="002060"/>
                </a:solidFill>
              </a:defRPr>
            </a:lvl1pPr>
          </a:lstStyle>
          <a:p>
            <a:pPr/>
            <a:r>
              <a:t>Йошихиро Каваока</a:t>
            </a:r>
          </a:p>
        </p:txBody>
      </p:sp>
      <p:sp>
        <p:nvSpPr>
          <p:cNvPr id="881" name="TextBox 1"/>
          <p:cNvSpPr txBox="1"/>
          <p:nvPr/>
        </p:nvSpPr>
        <p:spPr>
          <a:xfrm>
            <a:off x="2241233" y="192087"/>
            <a:ext cx="4877436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3 ноября 2019 г.  Съёмки фагоцитоза</a:t>
            </a:r>
          </a:p>
        </p:txBody>
      </p:sp>
      <p:pic>
        <p:nvPicPr>
          <p:cNvPr id="882" name="Picture 7" descr="Picture 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788" y="106362"/>
            <a:ext cx="2117726" cy="28400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4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85113" y="809625"/>
            <a:ext cx="869951" cy="1335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885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94337" y="947737"/>
            <a:ext cx="1990726" cy="904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886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81938" y="2257425"/>
            <a:ext cx="925513" cy="1209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887" name="Picture 7" descr="Picture 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19762" y="2441575"/>
            <a:ext cx="2152651" cy="738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888" name="Picture 9" descr="Picture 9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885113" y="3611562"/>
            <a:ext cx="1223963" cy="1223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889" name="Picture 10" descr="Picture 10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068887" y="3844925"/>
            <a:ext cx="2771776" cy="609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90" name="Picture 12" descr="Picture 12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885113" y="5051425"/>
            <a:ext cx="1122363" cy="1347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891" name="Picture 13" descr="Picture 13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249987" y="5222875"/>
            <a:ext cx="981076" cy="962025"/>
          </a:xfrm>
          <a:prstGeom prst="rect">
            <a:avLst/>
          </a:prstGeom>
          <a:ln w="12700">
            <a:miter lim="400000"/>
          </a:ln>
        </p:spPr>
      </p:pic>
      <p:sp>
        <p:nvSpPr>
          <p:cNvPr id="892" name="TextBox 3"/>
          <p:cNvSpPr txBox="1"/>
          <p:nvPr/>
        </p:nvSpPr>
        <p:spPr>
          <a:xfrm>
            <a:off x="5765482" y="6218237"/>
            <a:ext cx="1851661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400">
                <a:solidFill>
                  <a:srgbClr val="002060"/>
                </a:solidFill>
              </a:defRPr>
            </a:lvl1pPr>
          </a:lstStyle>
          <a:p>
            <a:pPr/>
            <a:r>
              <a:t>Йошихиро Каваока</a:t>
            </a:r>
          </a:p>
        </p:txBody>
      </p:sp>
      <p:sp>
        <p:nvSpPr>
          <p:cNvPr id="893" name="TextBox 14"/>
          <p:cNvSpPr txBox="1"/>
          <p:nvPr/>
        </p:nvSpPr>
        <p:spPr>
          <a:xfrm>
            <a:off x="5765482" y="4522787"/>
            <a:ext cx="1851661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400">
                <a:solidFill>
                  <a:srgbClr val="002060"/>
                </a:solidFill>
              </a:defRPr>
            </a:lvl1pPr>
          </a:lstStyle>
          <a:p>
            <a:pPr/>
            <a:r>
              <a:t>Альберт Остерхауз</a:t>
            </a:r>
          </a:p>
        </p:txBody>
      </p:sp>
      <p:sp>
        <p:nvSpPr>
          <p:cNvPr id="894" name="TextBox 15"/>
          <p:cNvSpPr txBox="1"/>
          <p:nvPr/>
        </p:nvSpPr>
        <p:spPr>
          <a:xfrm>
            <a:off x="5765482" y="3151188"/>
            <a:ext cx="1851661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400">
                <a:solidFill>
                  <a:srgbClr val="002060"/>
                </a:solidFill>
              </a:defRPr>
            </a:lvl1pPr>
          </a:lstStyle>
          <a:p>
            <a:pPr/>
            <a:r>
              <a:t>Петер Палезе</a:t>
            </a:r>
          </a:p>
        </p:txBody>
      </p:sp>
      <p:sp>
        <p:nvSpPr>
          <p:cNvPr id="895" name="TextBox 16"/>
          <p:cNvSpPr txBox="1"/>
          <p:nvPr/>
        </p:nvSpPr>
        <p:spPr>
          <a:xfrm>
            <a:off x="5765482" y="1806575"/>
            <a:ext cx="1851661" cy="280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400">
                <a:solidFill>
                  <a:srgbClr val="002060"/>
                </a:solidFill>
              </a:defRPr>
            </a:lvl1pPr>
          </a:lstStyle>
          <a:p>
            <a:pPr/>
            <a:r>
              <a:t>Роберт Вебстер</a:t>
            </a:r>
          </a:p>
        </p:txBody>
      </p:sp>
      <p:sp>
        <p:nvSpPr>
          <p:cNvPr id="896" name="TextBox 4"/>
          <p:cNvSpPr txBox="1"/>
          <p:nvPr/>
        </p:nvSpPr>
        <p:spPr>
          <a:xfrm>
            <a:off x="153670" y="1052512"/>
            <a:ext cx="5294948" cy="2916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1600">
                <a:solidFill>
                  <a:srgbClr val="44546A"/>
                </a:solidFill>
              </a:defRPr>
            </a:pPr>
            <a:r>
              <a:t>Обратная генетика гриппа была разработана в 2000-е годы в 4 независимых центрах </a:t>
            </a:r>
            <a:endParaRPr sz="3200"/>
          </a:p>
          <a:p>
            <a:pPr>
              <a:defRPr b="1" sz="1600">
                <a:solidFill>
                  <a:srgbClr val="44546A"/>
                </a:solidFill>
              </a:defRPr>
            </a:pPr>
          </a:p>
          <a:p>
            <a:pPr>
              <a:defRPr b="1" sz="1600">
                <a:solidFill>
                  <a:srgbClr val="44546A"/>
                </a:solidFill>
              </a:defRPr>
            </a:pPr>
          </a:p>
          <a:p>
            <a:pPr>
              <a:defRPr b="1" sz="1600">
                <a:solidFill>
                  <a:srgbClr val="44546A"/>
                </a:solidFill>
              </a:defRPr>
            </a:pPr>
          </a:p>
          <a:p>
            <a:pPr>
              <a:defRPr b="1" sz="1600">
                <a:solidFill>
                  <a:srgbClr val="44546A"/>
                </a:solidFill>
              </a:defRPr>
            </a:pPr>
            <a:r>
              <a:t>Лаборатории уполномочены Всемирной Организацией Здравоохранения на разработку вакцин для третьих стран.</a:t>
            </a:r>
            <a:endParaRPr sz="3200"/>
          </a:p>
          <a:p>
            <a:pPr>
              <a:defRPr b="1" sz="1100">
                <a:solidFill>
                  <a:srgbClr val="44546A"/>
                </a:solidFill>
              </a:defRPr>
            </a:pPr>
          </a:p>
          <a:p>
            <a:pPr>
              <a:defRPr b="1" sz="1000">
                <a:solidFill>
                  <a:srgbClr val="44546A"/>
                </a:solidFill>
              </a:defRPr>
            </a:pPr>
          </a:p>
          <a:p>
            <a:pPr>
              <a:defRPr b="1" sz="1600">
                <a:solidFill>
                  <a:srgbClr val="44546A"/>
                </a:solidFill>
              </a:defRPr>
            </a:pPr>
          </a:p>
        </p:txBody>
      </p:sp>
      <p:grpSp>
        <p:nvGrpSpPr>
          <p:cNvPr id="929" name="Group 128"/>
          <p:cNvGrpSpPr/>
          <p:nvPr/>
        </p:nvGrpSpPr>
        <p:grpSpPr>
          <a:xfrm>
            <a:off x="433371" y="3581400"/>
            <a:ext cx="1151051" cy="2368550"/>
            <a:chOff x="0" y="0"/>
            <a:chExt cx="1151050" cy="2368549"/>
          </a:xfrm>
        </p:grpSpPr>
        <p:grpSp>
          <p:nvGrpSpPr>
            <p:cNvPr id="899" name="Group 7"/>
            <p:cNvGrpSpPr/>
            <p:nvPr/>
          </p:nvGrpSpPr>
          <p:grpSpPr>
            <a:xfrm>
              <a:off x="0" y="0"/>
              <a:ext cx="519009" cy="508213"/>
              <a:chOff x="0" y="0"/>
              <a:chExt cx="519008" cy="508212"/>
            </a:xfrm>
          </p:grpSpPr>
          <p:sp>
            <p:nvSpPr>
              <p:cNvPr id="897" name="Oval 4"/>
              <p:cNvSpPr/>
              <p:nvPr/>
            </p:nvSpPr>
            <p:spPr>
              <a:xfrm>
                <a:off x="0" y="0"/>
                <a:ext cx="519009" cy="508213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b="1" sz="1400"/>
                </a:pPr>
              </a:p>
            </p:txBody>
          </p:sp>
          <p:sp>
            <p:nvSpPr>
              <p:cNvPr id="898" name="Freeform 6"/>
              <p:cNvSpPr/>
              <p:nvPr/>
            </p:nvSpPr>
            <p:spPr>
              <a:xfrm>
                <a:off x="115853" y="0"/>
                <a:ext cx="249108" cy="428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3332" y="10681"/>
                    </a:lnTo>
                    <a:lnTo>
                      <a:pt x="8311" y="0"/>
                    </a:lnTo>
                    <a:lnTo>
                      <a:pt x="14974" y="0"/>
                    </a:lnTo>
                    <a:lnTo>
                      <a:pt x="21600" y="10681"/>
                    </a:lnTo>
                  </a:path>
                </a:pathLst>
              </a:custGeom>
              <a:noFill/>
              <a:ln w="76200" cap="flat">
                <a:solidFill>
                  <a:schemeClr val="accent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02" name="Group 8"/>
            <p:cNvGrpSpPr/>
            <p:nvPr/>
          </p:nvGrpSpPr>
          <p:grpSpPr>
            <a:xfrm>
              <a:off x="0" y="592137"/>
              <a:ext cx="519009" cy="508213"/>
              <a:chOff x="0" y="0"/>
              <a:chExt cx="519008" cy="508212"/>
            </a:xfrm>
          </p:grpSpPr>
          <p:sp>
            <p:nvSpPr>
              <p:cNvPr id="900" name="Oval 9"/>
              <p:cNvSpPr/>
              <p:nvPr/>
            </p:nvSpPr>
            <p:spPr>
              <a:xfrm>
                <a:off x="0" y="0"/>
                <a:ext cx="519009" cy="508213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b="1" sz="1400"/>
                </a:pPr>
              </a:p>
            </p:txBody>
          </p:sp>
          <p:sp>
            <p:nvSpPr>
              <p:cNvPr id="901" name="Freeform 10"/>
              <p:cNvSpPr/>
              <p:nvPr/>
            </p:nvSpPr>
            <p:spPr>
              <a:xfrm>
                <a:off x="115853" y="0"/>
                <a:ext cx="249108" cy="428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3332" y="10681"/>
                    </a:lnTo>
                    <a:lnTo>
                      <a:pt x="8311" y="0"/>
                    </a:lnTo>
                    <a:lnTo>
                      <a:pt x="14974" y="0"/>
                    </a:lnTo>
                    <a:lnTo>
                      <a:pt x="21600" y="10681"/>
                    </a:lnTo>
                  </a:path>
                </a:pathLst>
              </a:custGeom>
              <a:noFill/>
              <a:ln w="76200" cap="flat">
                <a:solidFill>
                  <a:schemeClr val="accent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05" name="Group 11"/>
            <p:cNvGrpSpPr/>
            <p:nvPr/>
          </p:nvGrpSpPr>
          <p:grpSpPr>
            <a:xfrm>
              <a:off x="0" y="1227169"/>
              <a:ext cx="519009" cy="508213"/>
              <a:chOff x="0" y="0"/>
              <a:chExt cx="519008" cy="508212"/>
            </a:xfrm>
          </p:grpSpPr>
          <p:sp>
            <p:nvSpPr>
              <p:cNvPr id="903" name="Oval 12"/>
              <p:cNvSpPr/>
              <p:nvPr/>
            </p:nvSpPr>
            <p:spPr>
              <a:xfrm>
                <a:off x="0" y="0"/>
                <a:ext cx="519009" cy="508213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b="1" sz="1400"/>
                </a:pPr>
              </a:p>
            </p:txBody>
          </p:sp>
          <p:sp>
            <p:nvSpPr>
              <p:cNvPr id="904" name="Freeform 13"/>
              <p:cNvSpPr/>
              <p:nvPr/>
            </p:nvSpPr>
            <p:spPr>
              <a:xfrm>
                <a:off x="115853" y="0"/>
                <a:ext cx="249108" cy="428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3332" y="10681"/>
                    </a:lnTo>
                    <a:lnTo>
                      <a:pt x="8311" y="0"/>
                    </a:lnTo>
                    <a:lnTo>
                      <a:pt x="14974" y="0"/>
                    </a:lnTo>
                    <a:lnTo>
                      <a:pt x="21600" y="10681"/>
                    </a:lnTo>
                  </a:path>
                </a:pathLst>
              </a:custGeom>
              <a:noFill/>
              <a:ln w="76200" cap="flat">
                <a:solidFill>
                  <a:schemeClr val="accent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08" name="Group 14"/>
            <p:cNvGrpSpPr/>
            <p:nvPr/>
          </p:nvGrpSpPr>
          <p:grpSpPr>
            <a:xfrm>
              <a:off x="0" y="1819307"/>
              <a:ext cx="519009" cy="508213"/>
              <a:chOff x="0" y="0"/>
              <a:chExt cx="519008" cy="508212"/>
            </a:xfrm>
          </p:grpSpPr>
          <p:sp>
            <p:nvSpPr>
              <p:cNvPr id="906" name="Oval 15"/>
              <p:cNvSpPr/>
              <p:nvPr/>
            </p:nvSpPr>
            <p:spPr>
              <a:xfrm>
                <a:off x="0" y="0"/>
                <a:ext cx="519009" cy="508213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b="1" sz="1400"/>
                </a:pPr>
              </a:p>
            </p:txBody>
          </p:sp>
          <p:sp>
            <p:nvSpPr>
              <p:cNvPr id="907" name="Freeform 16"/>
              <p:cNvSpPr/>
              <p:nvPr/>
            </p:nvSpPr>
            <p:spPr>
              <a:xfrm>
                <a:off x="115853" y="0"/>
                <a:ext cx="249108" cy="428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3332" y="10681"/>
                    </a:lnTo>
                    <a:lnTo>
                      <a:pt x="8311" y="0"/>
                    </a:lnTo>
                    <a:lnTo>
                      <a:pt x="14974" y="0"/>
                    </a:lnTo>
                    <a:lnTo>
                      <a:pt x="21600" y="10681"/>
                    </a:lnTo>
                  </a:path>
                </a:pathLst>
              </a:custGeom>
              <a:noFill/>
              <a:ln w="76200" cap="flat">
                <a:solidFill>
                  <a:schemeClr val="accent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11" name="Group 17"/>
            <p:cNvGrpSpPr/>
            <p:nvPr/>
          </p:nvGrpSpPr>
          <p:grpSpPr>
            <a:xfrm>
              <a:off x="630346" y="0"/>
              <a:ext cx="520705" cy="508213"/>
              <a:chOff x="0" y="0"/>
              <a:chExt cx="520704" cy="508212"/>
            </a:xfrm>
          </p:grpSpPr>
          <p:sp>
            <p:nvSpPr>
              <p:cNvPr id="909" name="Oval 18"/>
              <p:cNvSpPr/>
              <p:nvPr/>
            </p:nvSpPr>
            <p:spPr>
              <a:xfrm>
                <a:off x="0" y="0"/>
                <a:ext cx="520705" cy="508213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b="1" sz="1400"/>
                </a:pPr>
              </a:p>
            </p:txBody>
          </p:sp>
          <p:sp>
            <p:nvSpPr>
              <p:cNvPr id="910" name="Freeform 19"/>
              <p:cNvSpPr/>
              <p:nvPr/>
            </p:nvSpPr>
            <p:spPr>
              <a:xfrm>
                <a:off x="115853" y="0"/>
                <a:ext cx="250805" cy="428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3332" y="10681"/>
                    </a:lnTo>
                    <a:lnTo>
                      <a:pt x="8311" y="0"/>
                    </a:lnTo>
                    <a:lnTo>
                      <a:pt x="14974" y="0"/>
                    </a:lnTo>
                    <a:lnTo>
                      <a:pt x="21600" y="10681"/>
                    </a:lnTo>
                  </a:path>
                </a:pathLst>
              </a:custGeom>
              <a:noFill/>
              <a:ln w="76200" cap="flat">
                <a:solidFill>
                  <a:schemeClr val="accent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14" name="Group 20"/>
            <p:cNvGrpSpPr/>
            <p:nvPr/>
          </p:nvGrpSpPr>
          <p:grpSpPr>
            <a:xfrm>
              <a:off x="630346" y="1860337"/>
              <a:ext cx="520705" cy="508213"/>
              <a:chOff x="0" y="0"/>
              <a:chExt cx="520704" cy="508212"/>
            </a:xfrm>
          </p:grpSpPr>
          <p:sp>
            <p:nvSpPr>
              <p:cNvPr id="912" name="Oval 21"/>
              <p:cNvSpPr/>
              <p:nvPr/>
            </p:nvSpPr>
            <p:spPr>
              <a:xfrm>
                <a:off x="0" y="0"/>
                <a:ext cx="520705" cy="508213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b="1" sz="1400"/>
                </a:pPr>
              </a:p>
            </p:txBody>
          </p:sp>
          <p:sp>
            <p:nvSpPr>
              <p:cNvPr id="913" name="Freeform 22"/>
              <p:cNvSpPr/>
              <p:nvPr/>
            </p:nvSpPr>
            <p:spPr>
              <a:xfrm>
                <a:off x="115853" y="0"/>
                <a:ext cx="250805" cy="428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3332" y="10681"/>
                    </a:lnTo>
                    <a:lnTo>
                      <a:pt x="8311" y="0"/>
                    </a:lnTo>
                    <a:lnTo>
                      <a:pt x="14974" y="0"/>
                    </a:lnTo>
                    <a:lnTo>
                      <a:pt x="21600" y="10681"/>
                    </a:lnTo>
                  </a:path>
                </a:pathLst>
              </a:custGeom>
              <a:noFill/>
              <a:ln w="76200" cap="flat">
                <a:solidFill>
                  <a:schemeClr val="accent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17" name="Group 23"/>
            <p:cNvGrpSpPr/>
            <p:nvPr/>
          </p:nvGrpSpPr>
          <p:grpSpPr>
            <a:xfrm>
              <a:off x="630346" y="635032"/>
              <a:ext cx="520705" cy="508213"/>
              <a:chOff x="0" y="0"/>
              <a:chExt cx="520704" cy="508212"/>
            </a:xfrm>
          </p:grpSpPr>
          <p:sp>
            <p:nvSpPr>
              <p:cNvPr id="915" name="Oval 24"/>
              <p:cNvSpPr/>
              <p:nvPr/>
            </p:nvSpPr>
            <p:spPr>
              <a:xfrm>
                <a:off x="0" y="0"/>
                <a:ext cx="520705" cy="508213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b="1" sz="1400"/>
                </a:pPr>
              </a:p>
            </p:txBody>
          </p:sp>
          <p:sp>
            <p:nvSpPr>
              <p:cNvPr id="916" name="Freeform 25"/>
              <p:cNvSpPr/>
              <p:nvPr/>
            </p:nvSpPr>
            <p:spPr>
              <a:xfrm>
                <a:off x="115853" y="0"/>
                <a:ext cx="250805" cy="428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3332" y="10681"/>
                    </a:lnTo>
                    <a:lnTo>
                      <a:pt x="8311" y="0"/>
                    </a:lnTo>
                    <a:lnTo>
                      <a:pt x="14974" y="0"/>
                    </a:lnTo>
                    <a:lnTo>
                      <a:pt x="21600" y="10681"/>
                    </a:lnTo>
                  </a:path>
                </a:pathLst>
              </a:custGeom>
              <a:noFill/>
              <a:ln w="76200" cap="flat">
                <a:solidFill>
                  <a:schemeClr val="accent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20" name="Group 26"/>
            <p:cNvGrpSpPr/>
            <p:nvPr/>
          </p:nvGrpSpPr>
          <p:grpSpPr>
            <a:xfrm>
              <a:off x="630346" y="1227169"/>
              <a:ext cx="520705" cy="508213"/>
              <a:chOff x="0" y="0"/>
              <a:chExt cx="520704" cy="508212"/>
            </a:xfrm>
          </p:grpSpPr>
          <p:sp>
            <p:nvSpPr>
              <p:cNvPr id="918" name="Oval 27"/>
              <p:cNvSpPr/>
              <p:nvPr/>
            </p:nvSpPr>
            <p:spPr>
              <a:xfrm>
                <a:off x="0" y="0"/>
                <a:ext cx="520705" cy="508213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b="1" sz="1400"/>
                </a:pPr>
              </a:p>
            </p:txBody>
          </p:sp>
          <p:sp>
            <p:nvSpPr>
              <p:cNvPr id="919" name="Freeform 28"/>
              <p:cNvSpPr/>
              <p:nvPr/>
            </p:nvSpPr>
            <p:spPr>
              <a:xfrm>
                <a:off x="115853" y="0"/>
                <a:ext cx="250805" cy="428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3332" y="10681"/>
                    </a:lnTo>
                    <a:lnTo>
                      <a:pt x="8311" y="0"/>
                    </a:lnTo>
                    <a:lnTo>
                      <a:pt x="14974" y="0"/>
                    </a:lnTo>
                    <a:lnTo>
                      <a:pt x="21600" y="10681"/>
                    </a:lnTo>
                  </a:path>
                </a:pathLst>
              </a:custGeom>
              <a:noFill/>
              <a:ln w="76200" cap="flat">
                <a:solidFill>
                  <a:schemeClr val="accent2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921" name="Text Box 120"/>
            <p:cNvSpPr txBox="1"/>
            <p:nvPr/>
          </p:nvSpPr>
          <p:spPr>
            <a:xfrm>
              <a:off x="46114" y="126819"/>
              <a:ext cx="502097" cy="280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800"/>
                </a:spcBef>
                <a:defRPr b="1" sz="1400"/>
              </a:lvl1pPr>
            </a:lstStyle>
            <a:p>
              <a:pPr/>
              <a:r>
                <a:t>PB2</a:t>
              </a:r>
            </a:p>
          </p:txBody>
        </p:sp>
        <p:sp>
          <p:nvSpPr>
            <p:cNvPr id="922" name="Text Box 121"/>
            <p:cNvSpPr txBox="1"/>
            <p:nvPr/>
          </p:nvSpPr>
          <p:spPr>
            <a:xfrm>
              <a:off x="7636" y="716160"/>
              <a:ext cx="502097" cy="2807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800"/>
                </a:spcBef>
                <a:defRPr b="1" sz="1400"/>
              </a:lvl1pPr>
            </a:lstStyle>
            <a:p>
              <a:pPr/>
              <a:r>
                <a:t>PB1</a:t>
              </a:r>
            </a:p>
          </p:txBody>
        </p:sp>
        <p:sp>
          <p:nvSpPr>
            <p:cNvPr id="923" name="Text Box 122"/>
            <p:cNvSpPr txBox="1"/>
            <p:nvPr/>
          </p:nvSpPr>
          <p:spPr>
            <a:xfrm>
              <a:off x="7636" y="1392222"/>
              <a:ext cx="502097" cy="280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800"/>
                </a:spcBef>
                <a:defRPr b="1" sz="1400"/>
              </a:lvl1pPr>
            </a:lstStyle>
            <a:p>
              <a:pPr/>
              <a:r>
                <a:t>PA</a:t>
              </a:r>
            </a:p>
          </p:txBody>
        </p:sp>
        <p:sp>
          <p:nvSpPr>
            <p:cNvPr id="924" name="Text Box 123"/>
            <p:cNvSpPr txBox="1"/>
            <p:nvPr/>
          </p:nvSpPr>
          <p:spPr>
            <a:xfrm>
              <a:off x="7636" y="1943329"/>
              <a:ext cx="502097" cy="280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800"/>
                </a:spcBef>
                <a:defRPr b="1" sz="1400"/>
              </a:lvl1pPr>
            </a:lstStyle>
            <a:p>
              <a:pPr/>
              <a:r>
                <a:t>HA</a:t>
              </a:r>
            </a:p>
          </p:txBody>
        </p:sp>
        <p:sp>
          <p:nvSpPr>
            <p:cNvPr id="925" name="Text Box 124"/>
            <p:cNvSpPr txBox="1"/>
            <p:nvPr/>
          </p:nvSpPr>
          <p:spPr>
            <a:xfrm>
              <a:off x="639650" y="1987157"/>
              <a:ext cx="502097" cy="280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800"/>
                </a:spcBef>
                <a:defRPr b="1" sz="1400"/>
              </a:lvl1pPr>
            </a:lstStyle>
            <a:p>
              <a:pPr/>
              <a:r>
                <a:t>NS</a:t>
              </a:r>
            </a:p>
          </p:txBody>
        </p:sp>
        <p:sp>
          <p:nvSpPr>
            <p:cNvPr id="926" name="Text Box 125"/>
            <p:cNvSpPr txBox="1"/>
            <p:nvPr/>
          </p:nvSpPr>
          <p:spPr>
            <a:xfrm>
              <a:off x="621639" y="1353989"/>
              <a:ext cx="502097" cy="280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800"/>
                </a:spcBef>
                <a:defRPr b="1" sz="1400"/>
              </a:lvl1pPr>
            </a:lstStyle>
            <a:p>
              <a:pPr/>
              <a:r>
                <a:t>M</a:t>
              </a:r>
            </a:p>
          </p:txBody>
        </p:sp>
        <p:sp>
          <p:nvSpPr>
            <p:cNvPr id="927" name="Text Box 126"/>
            <p:cNvSpPr txBox="1"/>
            <p:nvPr/>
          </p:nvSpPr>
          <p:spPr>
            <a:xfrm>
              <a:off x="621639" y="809409"/>
              <a:ext cx="502097" cy="280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800"/>
                </a:spcBef>
                <a:defRPr b="1" sz="1400"/>
              </a:lvl1pPr>
            </a:lstStyle>
            <a:p>
              <a:pPr/>
              <a:r>
                <a:t>NA</a:t>
              </a:r>
            </a:p>
          </p:txBody>
        </p:sp>
        <p:sp>
          <p:nvSpPr>
            <p:cNvPr id="928" name="Text Box 127"/>
            <p:cNvSpPr txBox="1"/>
            <p:nvPr/>
          </p:nvSpPr>
          <p:spPr>
            <a:xfrm>
              <a:off x="639650" y="169714"/>
              <a:ext cx="502097" cy="280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800"/>
                </a:spcBef>
                <a:defRPr b="1" sz="1400"/>
              </a:lvl1pPr>
            </a:lstStyle>
            <a:p>
              <a:pPr/>
              <a:r>
                <a:t>NP</a:t>
              </a:r>
            </a:p>
          </p:txBody>
        </p:sp>
      </p:grpSp>
      <p:grpSp>
        <p:nvGrpSpPr>
          <p:cNvPr id="934" name="Группа 50"/>
          <p:cNvGrpSpPr/>
          <p:nvPr/>
        </p:nvGrpSpPr>
        <p:grpSpPr>
          <a:xfrm>
            <a:off x="1979613" y="4195762"/>
            <a:ext cx="958850" cy="1306514"/>
            <a:chOff x="0" y="0"/>
            <a:chExt cx="958849" cy="1306512"/>
          </a:xfrm>
        </p:grpSpPr>
        <p:sp>
          <p:nvSpPr>
            <p:cNvPr id="930" name="Oval 130"/>
            <p:cNvSpPr/>
            <p:nvPr/>
          </p:nvSpPr>
          <p:spPr>
            <a:xfrm>
              <a:off x="154391" y="-1"/>
              <a:ext cx="804459" cy="738861"/>
            </a:xfrm>
            <a:prstGeom prst="ellipse">
              <a:avLst/>
            </a:prstGeom>
            <a:solidFill>
              <a:srgbClr val="FFFFFF"/>
            </a:solidFill>
            <a:ln w="76200" cap="flat">
              <a:solidFill>
                <a:srgbClr val="9933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31" name="Oval 131"/>
            <p:cNvSpPr/>
            <p:nvPr/>
          </p:nvSpPr>
          <p:spPr>
            <a:xfrm>
              <a:off x="0" y="458374"/>
              <a:ext cx="922440" cy="848139"/>
            </a:xfrm>
            <a:prstGeom prst="ellipse">
              <a:avLst/>
            </a:prstGeom>
            <a:solidFill>
              <a:srgbClr val="FFFFFF"/>
            </a:solidFill>
            <a:ln w="76200" cap="flat">
              <a:solidFill>
                <a:srgbClr val="9933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32" name="Прямоугольник 3"/>
            <p:cNvSpPr txBox="1"/>
            <p:nvPr/>
          </p:nvSpPr>
          <p:spPr>
            <a:xfrm>
              <a:off x="333786" y="88161"/>
              <a:ext cx="451729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>
                  <a:solidFill>
                    <a:srgbClr val="002060"/>
                  </a:solidFill>
                </a:defRPr>
              </a:lvl1pPr>
            </a:lstStyle>
            <a:p>
              <a:pPr/>
              <a:r>
                <a:t>293</a:t>
              </a:r>
            </a:p>
          </p:txBody>
        </p:sp>
        <p:sp>
          <p:nvSpPr>
            <p:cNvPr id="933" name="Прямоугольник 54"/>
            <p:cNvSpPr txBox="1"/>
            <p:nvPr/>
          </p:nvSpPr>
          <p:spPr>
            <a:xfrm>
              <a:off x="117736" y="696235"/>
              <a:ext cx="694059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>
                  <a:solidFill>
                    <a:srgbClr val="002060"/>
                  </a:solidFill>
                </a:defRPr>
              </a:lvl1pPr>
            </a:lstStyle>
            <a:p>
              <a:pPr/>
              <a:r>
                <a:t>MDCK</a:t>
              </a:r>
            </a:p>
          </p:txBody>
        </p:sp>
      </p:grpSp>
      <p:sp>
        <p:nvSpPr>
          <p:cNvPr id="935" name="Стрелка вправо 55"/>
          <p:cNvSpPr/>
          <p:nvPr/>
        </p:nvSpPr>
        <p:spPr>
          <a:xfrm>
            <a:off x="1692275" y="4446587"/>
            <a:ext cx="241300" cy="42703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36" name="Стрелка вправо 56"/>
          <p:cNvSpPr/>
          <p:nvPr/>
        </p:nvSpPr>
        <p:spPr>
          <a:xfrm>
            <a:off x="3090863" y="4446587"/>
            <a:ext cx="241301" cy="42703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37" name="TextBox 57"/>
          <p:cNvSpPr txBox="1"/>
          <p:nvPr/>
        </p:nvSpPr>
        <p:spPr>
          <a:xfrm>
            <a:off x="695007" y="5886450"/>
            <a:ext cx="976948" cy="280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400">
                <a:solidFill>
                  <a:srgbClr val="002060"/>
                </a:solidFill>
              </a:defRPr>
            </a:lvl1pPr>
          </a:lstStyle>
          <a:p>
            <a:pPr/>
            <a:r>
              <a:t>плазмиды</a:t>
            </a:r>
          </a:p>
        </p:txBody>
      </p:sp>
      <p:sp>
        <p:nvSpPr>
          <p:cNvPr id="938" name="Прямоугольник 58"/>
          <p:cNvSpPr txBox="1"/>
          <p:nvPr/>
        </p:nvSpPr>
        <p:spPr>
          <a:xfrm>
            <a:off x="2228533" y="3841750"/>
            <a:ext cx="1872764" cy="280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400">
                <a:solidFill>
                  <a:srgbClr val="002060"/>
                </a:solidFill>
              </a:defRPr>
            </a:lvl1pPr>
          </a:lstStyle>
          <a:p>
            <a:pPr/>
            <a:r>
              <a:t>клетки                    вирус</a:t>
            </a:r>
          </a:p>
        </p:txBody>
      </p:sp>
      <p:sp>
        <p:nvSpPr>
          <p:cNvPr id="939" name="Скругленный прямоугольник 59"/>
          <p:cNvSpPr/>
          <p:nvPr/>
        </p:nvSpPr>
        <p:spPr>
          <a:xfrm>
            <a:off x="179387" y="3429000"/>
            <a:ext cx="4283076" cy="2809875"/>
          </a:xfrm>
          <a:prstGeom prst="roundRect">
            <a:avLst>
              <a:gd name="adj" fmla="val 16667"/>
            </a:avLst>
          </a:prstGeom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940" name="Picture 2" descr="Picture 2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392487" y="4257675"/>
            <a:ext cx="963613" cy="890588"/>
          </a:xfrm>
          <a:prstGeom prst="rect">
            <a:avLst/>
          </a:prstGeom>
          <a:ln w="12700">
            <a:miter lim="400000"/>
          </a:ln>
        </p:spPr>
      </p:pic>
      <p:sp>
        <p:nvSpPr>
          <p:cNvPr id="941" name="Прямоугольник 60"/>
          <p:cNvSpPr txBox="1"/>
          <p:nvPr/>
        </p:nvSpPr>
        <p:spPr>
          <a:xfrm>
            <a:off x="545782" y="188912"/>
            <a:ext cx="4444049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400">
                <a:solidFill>
                  <a:srgbClr val="C00000"/>
                </a:solidFill>
                <a:latin typeface="Circe Bold"/>
                <a:ea typeface="Circe Bold"/>
                <a:cs typeface="Circe Bold"/>
                <a:sym typeface="Circe Bold"/>
              </a:defRPr>
            </a:lvl1pPr>
          </a:lstStyle>
          <a:p>
            <a:pPr/>
            <a:r>
              <a:t>Грипп 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3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5288" y="835124"/>
            <a:ext cx="1373188" cy="1584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944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8312" y="2635349"/>
            <a:ext cx="1379538" cy="1419226"/>
          </a:xfrm>
          <a:prstGeom prst="rect">
            <a:avLst/>
          </a:prstGeom>
          <a:ln w="12700">
            <a:miter lim="400000"/>
          </a:ln>
        </p:spPr>
      </p:pic>
      <p:sp>
        <p:nvSpPr>
          <p:cNvPr id="945" name="TextBox 4"/>
          <p:cNvSpPr txBox="1"/>
          <p:nvPr/>
        </p:nvSpPr>
        <p:spPr>
          <a:xfrm>
            <a:off x="5362069" y="798176"/>
            <a:ext cx="3366136" cy="2377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00066"/>
                </a:solidFill>
              </a:defRPr>
            </a:pPr>
          </a:p>
          <a:p>
            <a:pPr>
              <a:defRPr b="1">
                <a:solidFill>
                  <a:srgbClr val="000066"/>
                </a:solidFill>
              </a:defRPr>
            </a:pPr>
          </a:p>
          <a:p>
            <a:pPr>
              <a:defRPr b="1">
                <a:solidFill>
                  <a:srgbClr val="000066"/>
                </a:solidFill>
              </a:defRPr>
            </a:pPr>
            <a:r>
              <a:t>Технология обратной генетики вируса гриппа была успешно применена отечественными исследователями в сотрудничестве с коллегами из ветеринарных центров США</a:t>
            </a:r>
          </a:p>
        </p:txBody>
      </p:sp>
      <p:sp>
        <p:nvSpPr>
          <p:cNvPr id="946" name="TextBox 5"/>
          <p:cNvSpPr txBox="1"/>
          <p:nvPr/>
        </p:nvSpPr>
        <p:spPr>
          <a:xfrm>
            <a:off x="1953894" y="1411386"/>
            <a:ext cx="2716850" cy="96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1400">
                <a:solidFill>
                  <a:srgbClr val="000066"/>
                </a:solidFill>
              </a:defRPr>
            </a:pPr>
            <a:r>
              <a:t>David Suarez</a:t>
            </a:r>
          </a:p>
          <a:p>
            <a:pPr>
              <a:defRPr b="1" sz="1400">
                <a:solidFill>
                  <a:srgbClr val="000066"/>
                </a:solidFill>
              </a:defRPr>
            </a:pPr>
          </a:p>
          <a:p>
            <a:pPr>
              <a:defRPr b="1" sz="1400">
                <a:solidFill>
                  <a:srgbClr val="000066"/>
                </a:solidFill>
              </a:defRPr>
            </a:pPr>
            <a:r>
              <a:t>South East Poultry Research Laboratory, Athens, GA</a:t>
            </a:r>
          </a:p>
        </p:txBody>
      </p:sp>
      <p:sp>
        <p:nvSpPr>
          <p:cNvPr id="947" name="TextBox 6"/>
          <p:cNvSpPr txBox="1"/>
          <p:nvPr/>
        </p:nvSpPr>
        <p:spPr>
          <a:xfrm>
            <a:off x="1953894" y="3097310"/>
            <a:ext cx="2716850" cy="96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1400">
                <a:solidFill>
                  <a:srgbClr val="000066"/>
                </a:solidFill>
              </a:defRPr>
            </a:pPr>
            <a:r>
              <a:t>Kelly Lager</a:t>
            </a:r>
          </a:p>
          <a:p>
            <a:pPr>
              <a:defRPr b="1" sz="1400">
                <a:solidFill>
                  <a:srgbClr val="000066"/>
                </a:solidFill>
              </a:defRPr>
            </a:pPr>
          </a:p>
          <a:p>
            <a:pPr>
              <a:defRPr b="1" sz="1400">
                <a:solidFill>
                  <a:srgbClr val="000066"/>
                </a:solidFill>
              </a:defRPr>
            </a:pPr>
            <a:r>
              <a:t>National Animal Disease Center, Ames, IA</a:t>
            </a:r>
          </a:p>
        </p:txBody>
      </p:sp>
      <p:sp>
        <p:nvSpPr>
          <p:cNvPr id="948" name="TextBox 2"/>
          <p:cNvSpPr txBox="1"/>
          <p:nvPr/>
        </p:nvSpPr>
        <p:spPr>
          <a:xfrm>
            <a:off x="2331719" y="100705"/>
            <a:ext cx="6515736" cy="760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400">
                <a:solidFill>
                  <a:srgbClr val="C00000"/>
                </a:solidFill>
              </a:defRPr>
            </a:lvl1pPr>
          </a:lstStyle>
          <a:p>
            <a:pPr/>
            <a:r>
              <a:t>Создание вакцинного штамма вируса гриппа А методами обратной генетики</a:t>
            </a:r>
          </a:p>
        </p:txBody>
      </p:sp>
      <p:sp>
        <p:nvSpPr>
          <p:cNvPr id="949" name="Прямоугольник 1"/>
          <p:cNvSpPr txBox="1"/>
          <p:nvPr/>
        </p:nvSpPr>
        <p:spPr>
          <a:xfrm>
            <a:off x="2488282" y="4595933"/>
            <a:ext cx="3040317" cy="19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800"/>
              </a:spcBef>
              <a:defRPr b="1" sz="1400">
                <a:solidFill>
                  <a:srgbClr val="000066"/>
                </a:solidFill>
              </a:defRPr>
            </a:pPr>
            <a:r>
              <a:t>Алипер Тарас Иванович</a:t>
            </a:r>
          </a:p>
          <a:p>
            <a:pPr>
              <a:spcBef>
                <a:spcPts val="800"/>
              </a:spcBef>
              <a:defRPr b="1" sz="1400">
                <a:solidFill>
                  <a:srgbClr val="000066"/>
                </a:solidFill>
              </a:defRPr>
            </a:pPr>
            <a:r>
              <a:t>Гребенникова Татьяна Владимировна</a:t>
            </a:r>
          </a:p>
          <a:p>
            <a:pPr>
              <a:spcBef>
                <a:spcPts val="800"/>
              </a:spcBef>
              <a:defRPr b="1" sz="1400">
                <a:solidFill>
                  <a:srgbClr val="000066"/>
                </a:solidFill>
              </a:defRPr>
            </a:pPr>
            <a:r>
              <a:t>Воркунова Галина Константиновна</a:t>
            </a:r>
          </a:p>
          <a:p>
            <a:pPr>
              <a:spcBef>
                <a:spcPts val="800"/>
              </a:spcBef>
              <a:defRPr b="1" sz="1400">
                <a:solidFill>
                  <a:srgbClr val="000066"/>
                </a:solidFill>
              </a:defRPr>
            </a:pPr>
            <a:r>
              <a:t>Южаков Антон Геннадиевич</a:t>
            </a:r>
          </a:p>
          <a:p>
            <a:pPr>
              <a:spcBef>
                <a:spcPts val="800"/>
              </a:spcBef>
              <a:defRPr b="1" sz="1400">
                <a:solidFill>
                  <a:srgbClr val="000066"/>
                </a:solidFill>
              </a:defRPr>
            </a:pPr>
            <a:r>
              <a:t>Костина Людмила Владимировна</a:t>
            </a:r>
          </a:p>
          <a:p>
            <a:pPr>
              <a:spcBef>
                <a:spcPts val="800"/>
              </a:spcBef>
              <a:defRPr b="1" sz="1400">
                <a:solidFill>
                  <a:srgbClr val="000066"/>
                </a:solidFill>
              </a:defRPr>
            </a:pPr>
            <a:r>
              <a:t>Норкина Светлана Николаевна</a:t>
            </a:r>
          </a:p>
        </p:txBody>
      </p:sp>
      <p:pic>
        <p:nvPicPr>
          <p:cNvPr id="950" name="Picture 24" descr="Picture 2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5749737" y="3895530"/>
            <a:ext cx="2590801" cy="2922587"/>
          </a:xfrm>
          <a:prstGeom prst="rect">
            <a:avLst/>
          </a:prstGeom>
          <a:ln w="12700">
            <a:miter lim="400000"/>
          </a:ln>
        </p:spPr>
      </p:pic>
      <p:sp>
        <p:nvSpPr>
          <p:cNvPr id="951" name="Text Box 25"/>
          <p:cNvSpPr txBox="1"/>
          <p:nvPr/>
        </p:nvSpPr>
        <p:spPr>
          <a:xfrm>
            <a:off x="6258212" y="3556599"/>
            <a:ext cx="257238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000"/>
              </a:spcBef>
              <a:defRPr b="1">
                <a:solidFill>
                  <a:srgbClr val="44546A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MDCK/PR8</a:t>
            </a:r>
          </a:p>
        </p:txBody>
      </p:sp>
      <p:sp>
        <p:nvSpPr>
          <p:cNvPr id="952" name="Text Box 26"/>
          <p:cNvSpPr txBox="1"/>
          <p:nvPr/>
        </p:nvSpPr>
        <p:spPr>
          <a:xfrm>
            <a:off x="8561674" y="4799612"/>
            <a:ext cx="1203961" cy="1336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800"/>
              </a:spcBef>
              <a:defRPr sz="1400">
                <a:latin typeface="Tahoma"/>
                <a:ea typeface="Tahoma"/>
                <a:cs typeface="Tahoma"/>
                <a:sym typeface="Tahoma"/>
              </a:defRPr>
            </a:pPr>
            <a:r>
              <a:t>DAPI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1000"/>
              </a:spcBef>
              <a:defRPr sz="1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spcBef>
                <a:spcPts val="1000"/>
              </a:spcBef>
              <a:defRPr sz="1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spcBef>
                <a:spcPts val="800"/>
              </a:spcBef>
              <a:defRPr sz="1400">
                <a:latin typeface="Tahoma"/>
                <a:ea typeface="Tahoma"/>
                <a:cs typeface="Tahoma"/>
                <a:sym typeface="Tahoma"/>
              </a:defRPr>
            </a:pPr>
            <a:r>
              <a:t>NS-1</a:t>
            </a:r>
          </a:p>
        </p:txBody>
      </p:sp>
      <p:pic>
        <p:nvPicPr>
          <p:cNvPr id="953" name="Picture 3" descr="Picture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2523" y="4669232"/>
            <a:ext cx="2073476" cy="15547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TextBox 19"/>
          <p:cNvSpPr txBox="1"/>
          <p:nvPr/>
        </p:nvSpPr>
        <p:spPr>
          <a:xfrm>
            <a:off x="402908" y="2246313"/>
            <a:ext cx="2429511" cy="1557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Н</a:t>
            </a:r>
            <a:r>
              <a:t>5N1 </a:t>
            </a:r>
            <a:r>
              <a:rPr b="0">
                <a:solidFill>
                  <a:srgbClr val="002060"/>
                </a:solidFill>
              </a:rPr>
              <a:t>+ </a:t>
            </a:r>
            <a:r>
              <a:rPr>
                <a:solidFill>
                  <a:srgbClr val="002060"/>
                </a:solidFill>
              </a:rPr>
              <a:t>H1N1 =</a:t>
            </a:r>
            <a:r>
              <a:rPr>
                <a:solidFill>
                  <a:srgbClr val="002060"/>
                </a:solidFill>
              </a:rPr>
              <a:t> </a:t>
            </a:r>
            <a:r>
              <a:rPr>
                <a:solidFill>
                  <a:srgbClr val="002060"/>
                </a:solidFill>
              </a:rPr>
              <a:t> </a:t>
            </a:r>
            <a:r>
              <a:t>H5</a:t>
            </a:r>
            <a:r>
              <a:rPr>
                <a:solidFill>
                  <a:srgbClr val="002060"/>
                </a:solidFill>
              </a:rPr>
              <a:t>N1</a:t>
            </a:r>
            <a:endParaRPr sz="3200"/>
          </a:p>
          <a:p>
            <a:pPr>
              <a:defRPr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b="1" sz="1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Готов и испытан </a:t>
            </a:r>
            <a:endParaRPr sz="3200"/>
          </a:p>
          <a:p>
            <a:pPr>
              <a:defRPr b="1" sz="1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на животных</a:t>
            </a:r>
            <a:r>
              <a:rPr b="0"/>
              <a:t> </a:t>
            </a:r>
          </a:p>
          <a:p>
            <a:pPr>
              <a:defRPr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56" name="Овал 20"/>
          <p:cNvSpPr/>
          <p:nvPr/>
        </p:nvSpPr>
        <p:spPr>
          <a:xfrm>
            <a:off x="2085974" y="2133600"/>
            <a:ext cx="792166" cy="768350"/>
          </a:xfrm>
          <a:prstGeom prst="ellipse">
            <a:avLst/>
          </a:prstGeom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57" name="Прямая со стрелкой 21"/>
          <p:cNvSpPr/>
          <p:nvPr/>
        </p:nvSpPr>
        <p:spPr>
          <a:xfrm flipV="1">
            <a:off x="2085974" y="3044825"/>
            <a:ext cx="230189" cy="431801"/>
          </a:xfrm>
          <a:prstGeom prst="line">
            <a:avLst/>
          </a:prstGeom>
          <a:ln w="28575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58" name="TextBox 22"/>
          <p:cNvSpPr txBox="1"/>
          <p:nvPr/>
        </p:nvSpPr>
        <p:spPr>
          <a:xfrm>
            <a:off x="371158" y="3903662"/>
            <a:ext cx="2429511" cy="822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Н7</a:t>
            </a:r>
            <a:r>
              <a:t>N</a:t>
            </a:r>
            <a:r>
              <a:t>9</a:t>
            </a:r>
            <a:r>
              <a:rPr>
                <a:solidFill>
                  <a:srgbClr val="002060"/>
                </a:solidFill>
              </a:rPr>
              <a:t> </a:t>
            </a:r>
            <a:r>
              <a:rPr b="0">
                <a:solidFill>
                  <a:srgbClr val="002060"/>
                </a:solidFill>
              </a:rPr>
              <a:t>+ </a:t>
            </a:r>
            <a:r>
              <a:rPr>
                <a:solidFill>
                  <a:srgbClr val="002060"/>
                </a:solidFill>
              </a:rPr>
              <a:t>H1N1 =</a:t>
            </a:r>
            <a:r>
              <a:rPr>
                <a:solidFill>
                  <a:srgbClr val="002060"/>
                </a:solidFill>
              </a:rPr>
              <a:t> </a:t>
            </a:r>
            <a:r>
              <a:rPr>
                <a:solidFill>
                  <a:srgbClr val="002060"/>
                </a:solidFill>
              </a:rPr>
              <a:t> </a:t>
            </a:r>
            <a:r>
              <a:t>H</a:t>
            </a:r>
            <a:r>
              <a:t>7</a:t>
            </a:r>
            <a:r>
              <a:rPr>
                <a:solidFill>
                  <a:srgbClr val="002060"/>
                </a:solidFill>
              </a:rPr>
              <a:t>N1</a:t>
            </a:r>
            <a:endParaRPr sz="3200"/>
          </a:p>
          <a:p>
            <a:pPr>
              <a:defRPr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b="1" sz="1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Изготовлен</a:t>
            </a:r>
          </a:p>
        </p:txBody>
      </p:sp>
      <p:sp>
        <p:nvSpPr>
          <p:cNvPr id="959" name="Овал 23"/>
          <p:cNvSpPr/>
          <p:nvPr/>
        </p:nvSpPr>
        <p:spPr>
          <a:xfrm>
            <a:off x="2065338" y="3709987"/>
            <a:ext cx="792163" cy="768351"/>
          </a:xfrm>
          <a:prstGeom prst="ellipse">
            <a:avLst/>
          </a:prstGeom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60" name="Прямая со стрелкой 24"/>
          <p:cNvSpPr/>
          <p:nvPr/>
        </p:nvSpPr>
        <p:spPr>
          <a:xfrm flipV="1">
            <a:off x="2143125" y="4589463"/>
            <a:ext cx="155576" cy="239712"/>
          </a:xfrm>
          <a:prstGeom prst="line">
            <a:avLst/>
          </a:prstGeom>
          <a:ln w="28575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961" name="TextBox 32"/>
          <p:cNvSpPr txBox="1"/>
          <p:nvPr/>
        </p:nvSpPr>
        <p:spPr>
          <a:xfrm>
            <a:off x="3465195" y="584200"/>
            <a:ext cx="5374323" cy="5788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1" marL="285750" indent="-285750">
              <a:defRPr b="1" sz="2000"/>
            </a:pPr>
          </a:p>
          <a:p>
            <a:pPr>
              <a:defRPr b="1"/>
            </a:pPr>
            <a:r>
              <a:t>По антигенному составу новые вирусы будут точно соответствовать наиболее опасным штамма вируса гриппа птиц </a:t>
            </a:r>
            <a:r>
              <a:t>H5N1 </a:t>
            </a:r>
            <a:r>
              <a:t>и </a:t>
            </a:r>
            <a:r>
              <a:t>H7N9</a:t>
            </a:r>
            <a:r>
              <a:t>: </a:t>
            </a:r>
          </a:p>
          <a:p>
            <a:pPr>
              <a:defRPr b="1" sz="2000"/>
            </a:pPr>
          </a:p>
          <a:p>
            <a:pPr marL="285750" indent="-285750">
              <a:buSzPct val="100000"/>
              <a:buFont typeface="Arial"/>
              <a:buChar char="•"/>
              <a:defRPr b="1" sz="2000"/>
            </a:pPr>
          </a:p>
          <a:p>
            <a:pPr>
              <a:defRPr b="1" sz="2000"/>
            </a:pPr>
            <a:r>
              <a:t>А/Chicken/Novosibirsk/64/05 (H5N1); </a:t>
            </a:r>
          </a:p>
          <a:p>
            <a:pPr>
              <a:defRPr b="1" sz="2000"/>
            </a:pPr>
          </a:p>
          <a:p>
            <a:pPr>
              <a:defRPr b="1" sz="2000"/>
            </a:pPr>
          </a:p>
          <a:p>
            <a:pPr>
              <a:defRPr b="1" sz="2000"/>
            </a:pPr>
          </a:p>
          <a:p>
            <a:pPr>
              <a:defRPr b="1" sz="2000"/>
            </a:pPr>
          </a:p>
          <a:p>
            <a:pPr>
              <a:defRPr b="1" sz="2000"/>
            </a:pPr>
            <a:r>
              <a:t>А/</a:t>
            </a:r>
            <a:r>
              <a:t>Anhui</a:t>
            </a:r>
            <a:r>
              <a:t>/</a:t>
            </a:r>
            <a:r>
              <a:t>2013</a:t>
            </a:r>
            <a:r>
              <a:t>  (H</a:t>
            </a:r>
            <a:r>
              <a:t>7</a:t>
            </a:r>
            <a:r>
              <a:t>N</a:t>
            </a:r>
            <a:r>
              <a:t>9</a:t>
            </a:r>
            <a:r>
              <a:t>)</a:t>
            </a:r>
          </a:p>
          <a:p>
            <a:pPr>
              <a:defRPr b="1" sz="2000"/>
            </a:pPr>
          </a:p>
          <a:p>
            <a:pPr>
              <a:defRPr b="1" sz="2000"/>
            </a:pPr>
          </a:p>
          <a:p>
            <a:pPr>
              <a:defRPr b="1" sz="2000"/>
            </a:pPr>
          </a:p>
          <a:p>
            <a:pPr>
              <a:defRPr b="1" sz="2000"/>
            </a:pPr>
          </a:p>
          <a:p>
            <a:pPr>
              <a:defRPr b="1" sz="2000"/>
            </a:pPr>
            <a:r>
              <a:t>А/ Richmond/1/07 (H3N8)</a:t>
            </a:r>
          </a:p>
          <a:p>
            <a:pPr>
              <a:defRPr b="1" sz="2000"/>
            </a:pPr>
          </a:p>
        </p:txBody>
      </p:sp>
      <p:sp>
        <p:nvSpPr>
          <p:cNvPr id="962" name="Прямоугольник 36"/>
          <p:cNvSpPr txBox="1"/>
          <p:nvPr/>
        </p:nvSpPr>
        <p:spPr>
          <a:xfrm>
            <a:off x="656907" y="257175"/>
            <a:ext cx="6684011" cy="792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Создание новых вакцинных штаммов гриппа А</a:t>
            </a:r>
          </a:p>
        </p:txBody>
      </p:sp>
      <p:sp>
        <p:nvSpPr>
          <p:cNvPr id="963" name="TextBox 22"/>
          <p:cNvSpPr txBox="1"/>
          <p:nvPr/>
        </p:nvSpPr>
        <p:spPr>
          <a:xfrm>
            <a:off x="371158" y="5351462"/>
            <a:ext cx="2429511" cy="822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Н3</a:t>
            </a:r>
            <a:r>
              <a:t>N</a:t>
            </a:r>
            <a:r>
              <a:t>8</a:t>
            </a:r>
            <a:r>
              <a:rPr>
                <a:solidFill>
                  <a:srgbClr val="002060"/>
                </a:solidFill>
              </a:rPr>
              <a:t> </a:t>
            </a:r>
            <a:r>
              <a:rPr b="0">
                <a:solidFill>
                  <a:srgbClr val="002060"/>
                </a:solidFill>
              </a:rPr>
              <a:t>+ </a:t>
            </a:r>
            <a:r>
              <a:rPr>
                <a:solidFill>
                  <a:srgbClr val="002060"/>
                </a:solidFill>
              </a:rPr>
              <a:t>H1N1 =</a:t>
            </a:r>
            <a:r>
              <a:rPr>
                <a:solidFill>
                  <a:srgbClr val="002060"/>
                </a:solidFill>
              </a:rPr>
              <a:t> </a:t>
            </a:r>
            <a:r>
              <a:rPr>
                <a:solidFill>
                  <a:srgbClr val="002060"/>
                </a:solidFill>
              </a:rPr>
              <a:t> </a:t>
            </a:r>
            <a:r>
              <a:t>H</a:t>
            </a:r>
            <a:r>
              <a:t>3</a:t>
            </a:r>
            <a:r>
              <a:rPr>
                <a:solidFill>
                  <a:srgbClr val="002060"/>
                </a:solidFill>
              </a:rPr>
              <a:t>N1</a:t>
            </a:r>
            <a:endParaRPr sz="3200"/>
          </a:p>
          <a:p>
            <a:pPr>
              <a:defRPr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b="1" sz="1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Изготовлен</a:t>
            </a:r>
          </a:p>
        </p:txBody>
      </p:sp>
      <p:sp>
        <p:nvSpPr>
          <p:cNvPr id="964" name="Овал 10"/>
          <p:cNvSpPr/>
          <p:nvPr/>
        </p:nvSpPr>
        <p:spPr>
          <a:xfrm>
            <a:off x="2065338" y="5157787"/>
            <a:ext cx="792163" cy="768351"/>
          </a:xfrm>
          <a:prstGeom prst="ellipse">
            <a:avLst/>
          </a:prstGeom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65" name="Прямая со стрелкой 11"/>
          <p:cNvSpPr/>
          <p:nvPr/>
        </p:nvSpPr>
        <p:spPr>
          <a:xfrm flipV="1">
            <a:off x="2143125" y="6037263"/>
            <a:ext cx="155576" cy="239712"/>
          </a:xfrm>
          <a:prstGeom prst="line">
            <a:avLst/>
          </a:prstGeom>
          <a:ln w="28575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pic>
        <p:nvPicPr>
          <p:cNvPr id="966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16688" y="4765675"/>
            <a:ext cx="2533651" cy="1390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Прямоугольник 1"/>
          <p:cNvSpPr/>
          <p:nvPr/>
        </p:nvSpPr>
        <p:spPr>
          <a:xfrm>
            <a:off x="439738" y="2506663"/>
            <a:ext cx="8475662" cy="3832226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69" name="TextBox 1"/>
          <p:cNvSpPr txBox="1"/>
          <p:nvPr/>
        </p:nvSpPr>
        <p:spPr>
          <a:xfrm>
            <a:off x="656907" y="2814638"/>
            <a:ext cx="7973061" cy="492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Вирусы лежат на границе "живого" и "неживого", это внеклеточные формы жизни, способные проникать в живые клетки и размножаться только внутри них.</a:t>
            </a:r>
          </a:p>
        </p:txBody>
      </p:sp>
      <p:sp>
        <p:nvSpPr>
          <p:cNvPr id="970" name="TextBox 2"/>
          <p:cNvSpPr txBox="1"/>
          <p:nvPr/>
        </p:nvSpPr>
        <p:spPr>
          <a:xfrm>
            <a:off x="729933" y="806450"/>
            <a:ext cx="7180896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Вирусы – живые?</a:t>
            </a:r>
          </a:p>
        </p:txBody>
      </p:sp>
      <p:sp>
        <p:nvSpPr>
          <p:cNvPr id="971" name="TextBox 3"/>
          <p:cNvSpPr txBox="1"/>
          <p:nvPr/>
        </p:nvSpPr>
        <p:spPr>
          <a:xfrm>
            <a:off x="729932" y="3932237"/>
            <a:ext cx="7684136" cy="2376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1400">
                <a:latin typeface="Arial"/>
                <a:ea typeface="Arial"/>
                <a:cs typeface="Arial"/>
                <a:sym typeface="Arial"/>
              </a:defRPr>
            </a:pPr>
            <a:r>
              <a:t>Собрать инфекционный вирус «в пробирке» сегодня не составляет труда (методами обратной генетики)</a:t>
            </a:r>
            <a:endParaRPr sz="3200"/>
          </a:p>
          <a:p>
            <a:pPr>
              <a:defRPr b="1" sz="1400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b="1" sz="1400">
                <a:latin typeface="Arial"/>
                <a:ea typeface="Arial"/>
                <a:cs typeface="Arial"/>
                <a:sym typeface="Arial"/>
              </a:defRPr>
            </a:pPr>
            <a:r>
              <a:t>Если вирусы – формы жизни, то создание вирусов– Акт Творения (</a:t>
            </a:r>
            <a:r>
              <a:rPr i="1"/>
              <a:t>Creatio ex Nihilo</a:t>
            </a:r>
            <a:r>
              <a:t>)?</a:t>
            </a:r>
            <a:endParaRPr sz="3200"/>
          </a:p>
          <a:p>
            <a:pPr>
              <a:defRPr b="1" sz="1400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b="1" i="1" sz="1400">
                <a:latin typeface="Arial"/>
                <a:ea typeface="Arial"/>
                <a:cs typeface="Arial"/>
                <a:sym typeface="Arial"/>
              </a:defRPr>
            </a:pPr>
            <a:r>
              <a:t>P</a:t>
            </a:r>
            <a:r>
              <a:t>roductio totius substantiâ ex nihilo sui et subjecti</a:t>
            </a:r>
            <a:r>
              <a:rPr i="0"/>
              <a:t> - творение «из ничего» есть акт Божественной воли.</a:t>
            </a:r>
            <a:endParaRPr sz="3200"/>
          </a:p>
          <a:p>
            <a:pPr>
              <a:defRPr b="1" sz="1400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b="1" sz="1400">
                <a:latin typeface="Arial"/>
                <a:ea typeface="Arial"/>
                <a:cs typeface="Arial"/>
                <a:sym typeface="Arial"/>
              </a:defRPr>
            </a:pPr>
            <a:r>
              <a:t>Можно ли «синтезировать» живую клетку?</a:t>
            </a:r>
            <a:endParaRPr sz="3200"/>
          </a:p>
        </p:txBody>
      </p:sp>
      <p:pic>
        <p:nvPicPr>
          <p:cNvPr id="97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6462" y="188912"/>
            <a:ext cx="3176588" cy="19065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Прямоугольник 1"/>
          <p:cNvSpPr/>
          <p:nvPr/>
        </p:nvSpPr>
        <p:spPr>
          <a:xfrm>
            <a:off x="3048000" y="838200"/>
            <a:ext cx="5130800" cy="1439863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75" name="Прямоугольник 2"/>
          <p:cNvSpPr/>
          <p:nvPr/>
        </p:nvSpPr>
        <p:spPr>
          <a:xfrm>
            <a:off x="3175000" y="3927475"/>
            <a:ext cx="4970463" cy="1439863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76" name="Прямоугольник 2"/>
          <p:cNvSpPr txBox="1"/>
          <p:nvPr/>
        </p:nvSpPr>
        <p:spPr>
          <a:xfrm>
            <a:off x="225107" y="2463800"/>
            <a:ext cx="1492886" cy="438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1200"/>
            </a:pPr>
            <a:r>
              <a:t>Парацельс </a:t>
            </a:r>
            <a:endParaRPr sz="3200"/>
          </a:p>
          <a:p>
            <a:pPr algn="ctr">
              <a:defRPr b="1" sz="1200"/>
            </a:pPr>
            <a:r>
              <a:t>1493-1541</a:t>
            </a:r>
          </a:p>
        </p:txBody>
      </p:sp>
      <p:pic>
        <p:nvPicPr>
          <p:cNvPr id="977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5288" y="219075"/>
            <a:ext cx="1512888" cy="2043114"/>
          </a:xfrm>
          <a:prstGeom prst="rect">
            <a:avLst/>
          </a:prstGeom>
          <a:ln w="12700">
            <a:miter lim="400000"/>
          </a:ln>
        </p:spPr>
      </p:pic>
      <p:sp>
        <p:nvSpPr>
          <p:cNvPr id="978" name="TextBox 4"/>
          <p:cNvSpPr txBox="1"/>
          <p:nvPr/>
        </p:nvSpPr>
        <p:spPr>
          <a:xfrm>
            <a:off x="3322320" y="947737"/>
            <a:ext cx="4732973" cy="1101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«Дали ли природа и наука нам в руки средство, с помощью которого можно было бы произвести на свет человека без участия в том женщины. По-моему, это не противоречит законам природы и действительно возможно..."</a:t>
            </a:r>
          </a:p>
        </p:txBody>
      </p:sp>
      <p:pic>
        <p:nvPicPr>
          <p:cNvPr id="979" name="Picture 2" descr="Picture 2">
            <a:hlinkClick r:id="rId3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2912" y="3589337"/>
            <a:ext cx="1643063" cy="1836738"/>
          </a:xfrm>
          <a:prstGeom prst="rect">
            <a:avLst/>
          </a:prstGeom>
          <a:ln w="12700">
            <a:miter lim="400000"/>
          </a:ln>
        </p:spPr>
      </p:pic>
      <p:sp>
        <p:nvSpPr>
          <p:cNvPr id="980" name="Прямоугольник 6"/>
          <p:cNvSpPr txBox="1"/>
          <p:nvPr/>
        </p:nvSpPr>
        <p:spPr>
          <a:xfrm>
            <a:off x="3363594" y="4141787"/>
            <a:ext cx="4480562" cy="898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«Клетки не только могут, но закономерно в любом организме, и в особенности в начальных стадиях его развития, зарождаются из вещества, не имеющего структуры клетки…»</a:t>
            </a:r>
          </a:p>
        </p:txBody>
      </p:sp>
      <p:sp>
        <p:nvSpPr>
          <p:cNvPr id="981" name="Прямоугольник 1"/>
          <p:cNvSpPr txBox="1"/>
          <p:nvPr/>
        </p:nvSpPr>
        <p:spPr>
          <a:xfrm>
            <a:off x="488632" y="5629275"/>
            <a:ext cx="1273410" cy="438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 sz="1200"/>
            </a:pPr>
            <a:r>
              <a:t>О.Б.Лепешинская</a:t>
            </a:r>
            <a:endParaRPr sz="3200"/>
          </a:p>
          <a:p>
            <a:pPr>
              <a:defRPr b="1" sz="1200"/>
            </a:pPr>
            <a:r>
              <a:t>1871 - 1963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TextBox 1"/>
          <p:cNvSpPr txBox="1"/>
          <p:nvPr/>
        </p:nvSpPr>
        <p:spPr>
          <a:xfrm>
            <a:off x="349249" y="1341437"/>
            <a:ext cx="8424865" cy="482477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1400">
                <a:latin typeface="Arial"/>
                <a:ea typeface="Arial"/>
                <a:cs typeface="Arial"/>
                <a:sym typeface="Arial"/>
              </a:defRPr>
            </a:pPr>
            <a:r>
              <a:t>Микоплазмы отличаются от остальных бактерий отсутствием жёсткой клеточной стенки </a:t>
            </a:r>
            <a:endParaRPr sz="3200"/>
          </a:p>
          <a:p>
            <a:pPr>
              <a:defRPr b="1" sz="1400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b="1" sz="1400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b="1" sz="1400">
                <a:latin typeface="Arial"/>
                <a:ea typeface="Arial"/>
                <a:cs typeface="Arial"/>
                <a:sym typeface="Arial"/>
              </a:defRPr>
            </a:pPr>
            <a:r>
              <a:t> От вирусов микоплазмы отличаются способностью расти на бесклеточных средах и способностью метаболизировать ряд субстратов. </a:t>
            </a:r>
            <a:endParaRPr sz="3200"/>
          </a:p>
          <a:p>
            <a:pPr>
              <a:defRPr b="1" sz="1400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b="1" sz="1400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b="1" sz="1400">
                <a:latin typeface="Arial"/>
                <a:ea typeface="Arial"/>
                <a:cs typeface="Arial"/>
                <a:sym typeface="Arial"/>
              </a:defRPr>
            </a:pPr>
            <a:r>
              <a:t>Микоплазмы являются наиболее простыми живыми организмами, объём их генетической информации в 4 раза меньше, чем у </a:t>
            </a:r>
            <a:r>
              <a:t>E. coli</a:t>
            </a:r>
            <a:endParaRPr sz="3200"/>
          </a:p>
          <a:p>
            <a:pPr>
              <a:defRPr b="1" sz="1400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b="1" sz="1400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b="1" sz="1400">
                <a:latin typeface="Arial"/>
                <a:ea typeface="Arial"/>
                <a:cs typeface="Arial"/>
                <a:sym typeface="Arial"/>
              </a:defRPr>
            </a:pPr>
            <a:r>
              <a:t>Геном</a:t>
            </a:r>
            <a:r>
              <a:rPr i="1"/>
              <a:t> </a:t>
            </a:r>
            <a:r>
              <a:rPr i="1"/>
              <a:t>M. genitalium</a:t>
            </a:r>
            <a:r>
              <a:t>, </a:t>
            </a:r>
            <a:r>
              <a:t>содержит </a:t>
            </a:r>
            <a:r>
              <a:t>482</a:t>
            </a:r>
            <a:r>
              <a:t> гена</a:t>
            </a:r>
            <a:r>
              <a:t> </a:t>
            </a:r>
            <a:r>
              <a:t>и имеет размер</a:t>
            </a:r>
            <a:r>
              <a:t> 582,970 </a:t>
            </a:r>
            <a:r>
              <a:t> т.п.н. в виде одной кольцевой хромосомы – в 2 раза меньше, чем у крупного ДНК-вируса</a:t>
            </a:r>
            <a:endParaRPr sz="3200"/>
          </a:p>
          <a:p>
            <a:pPr>
              <a:defRPr b="1" sz="1400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b="1" sz="1400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b="1" sz="1400">
                <a:latin typeface="Arial"/>
                <a:ea typeface="Arial"/>
                <a:cs typeface="Arial"/>
                <a:sym typeface="Arial"/>
              </a:defRPr>
            </a:pPr>
            <a:r>
              <a:t>Синтезирован полный геном микоплазмы и на его основе получены воспроизводящиеся в бесклеточной среде бактерии.</a:t>
            </a:r>
            <a:endParaRPr sz="3200"/>
          </a:p>
          <a:p>
            <a:pPr>
              <a:defRPr b="1" sz="1400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b="1" sz="1400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b="1" sz="1400">
                <a:latin typeface="Arial"/>
                <a:ea typeface="Arial"/>
                <a:cs typeface="Arial"/>
                <a:sym typeface="Arial"/>
              </a:defRPr>
            </a:pPr>
            <a:r>
              <a:t>Синтезирован минимальный  геном микоплазмы  из 382 генов и на его основе получены воспроизводящиеся в бесклеточной среде бактерии.</a:t>
            </a:r>
            <a:endParaRPr sz="3200"/>
          </a:p>
        </p:txBody>
      </p:sp>
      <p:sp>
        <p:nvSpPr>
          <p:cNvPr id="984" name="TextBox 2"/>
          <p:cNvSpPr txBox="1"/>
          <p:nvPr/>
        </p:nvSpPr>
        <p:spPr>
          <a:xfrm>
            <a:off x="656908" y="476250"/>
            <a:ext cx="7901621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Создание искусственных микоплазм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Box 3"/>
          <p:cNvSpPr txBox="1"/>
          <p:nvPr/>
        </p:nvSpPr>
        <p:spPr>
          <a:xfrm>
            <a:off x="632950" y="820893"/>
            <a:ext cx="7618043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400">
                <a:solidFill>
                  <a:srgbClr val="C00000"/>
                </a:solidFill>
              </a:defRPr>
            </a:lvl1pPr>
          </a:lstStyle>
          <a:p>
            <a:pPr/>
            <a:r>
              <a:t>Стоимость синтеза ДНК в рублях РФ</a:t>
            </a:r>
          </a:p>
        </p:txBody>
      </p:sp>
      <p:grpSp>
        <p:nvGrpSpPr>
          <p:cNvPr id="124" name="Группа 15"/>
          <p:cNvGrpSpPr/>
          <p:nvPr/>
        </p:nvGrpSpPr>
        <p:grpSpPr>
          <a:xfrm>
            <a:off x="906010" y="1803632"/>
            <a:ext cx="7633984" cy="3931704"/>
            <a:chOff x="0" y="0"/>
            <a:chExt cx="7633982" cy="3931702"/>
          </a:xfrm>
        </p:grpSpPr>
        <p:sp>
          <p:nvSpPr>
            <p:cNvPr id="115" name="Прямоугольник 14"/>
            <p:cNvSpPr/>
            <p:nvPr/>
          </p:nvSpPr>
          <p:spPr>
            <a:xfrm>
              <a:off x="0" y="0"/>
              <a:ext cx="7633983" cy="3867326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grpSp>
          <p:nvGrpSpPr>
            <p:cNvPr id="123" name="Группа 13"/>
            <p:cNvGrpSpPr/>
            <p:nvPr/>
          </p:nvGrpSpPr>
          <p:grpSpPr>
            <a:xfrm>
              <a:off x="100667" y="83889"/>
              <a:ext cx="7424258" cy="3847814"/>
              <a:chOff x="0" y="0"/>
              <a:chExt cx="7424256" cy="3847812"/>
            </a:xfrm>
          </p:grpSpPr>
          <p:sp>
            <p:nvSpPr>
              <p:cNvPr id="116" name="TextBox 4"/>
              <p:cNvSpPr txBox="1"/>
              <p:nvPr/>
            </p:nvSpPr>
            <p:spPr>
              <a:xfrm>
                <a:off x="0" y="0"/>
                <a:ext cx="7424257" cy="3847813"/>
              </a:xfrm>
              <a:prstGeom prst="rect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>
                  <a:defRPr b="1"/>
                </a:pPr>
                <a:r>
                  <a:t>Длина олигонуклеотида, нт                      Стоимость за шаг, руб (1-3 ОЕ)</a:t>
                </a:r>
              </a:p>
              <a:p>
                <a:pPr>
                  <a:defRPr b="1"/>
                </a:pPr>
              </a:p>
              <a:p>
                <a:pPr>
                  <a:defRPr b="1"/>
                </a:pPr>
                <a:r>
                  <a:t>	70-150   									40</a:t>
                </a:r>
              </a:p>
              <a:p>
                <a:pPr>
                  <a:defRPr b="1"/>
                </a:pPr>
              </a:p>
              <a:p>
                <a:pPr>
                  <a:defRPr b="1"/>
                </a:pPr>
                <a:r>
                  <a:t>	150-250   								45</a:t>
                </a:r>
              </a:p>
              <a:p>
                <a:pPr>
                  <a:defRPr b="1"/>
                </a:pPr>
              </a:p>
              <a:p>
                <a:pPr>
                  <a:defRPr b="1"/>
                </a:pPr>
                <a:r>
                  <a:t>	250-350  									48</a:t>
                </a:r>
              </a:p>
              <a:p>
                <a:pPr>
                  <a:defRPr b="1"/>
                </a:pPr>
              </a:p>
              <a:p>
                <a:pPr>
                  <a:defRPr b="1"/>
                </a:pPr>
                <a:r>
                  <a:t>	350-400  									50  </a:t>
                </a:r>
              </a:p>
              <a:p>
                <a:pPr>
                  <a:defRPr b="1"/>
                </a:pPr>
              </a:p>
              <a:p>
                <a:pPr>
                  <a:defRPr b="1"/>
                </a:pPr>
                <a:r>
                  <a:t>	400-500  									53</a:t>
                </a:r>
              </a:p>
              <a:p>
                <a:pPr>
                  <a:defRPr b="1"/>
                </a:pPr>
              </a:p>
              <a:p>
                <a:pPr>
                  <a:defRPr b="1"/>
                </a:pPr>
                <a:r>
                  <a:t>	более 500  							договорная</a:t>
                </a:r>
              </a:p>
            </p:txBody>
          </p:sp>
          <p:sp>
            <p:nvSpPr>
              <p:cNvPr id="117" name="Прямая соединительная линия 6"/>
              <p:cNvSpPr/>
              <p:nvPr/>
            </p:nvSpPr>
            <p:spPr>
              <a:xfrm>
                <a:off x="310393" y="956345"/>
                <a:ext cx="6778305" cy="1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8" name="Прямая соединительная линия 7"/>
              <p:cNvSpPr/>
              <p:nvPr/>
            </p:nvSpPr>
            <p:spPr>
              <a:xfrm>
                <a:off x="310393" y="1568741"/>
                <a:ext cx="6778305" cy="1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9" name="Прямая соединительная линия 8"/>
              <p:cNvSpPr/>
              <p:nvPr/>
            </p:nvSpPr>
            <p:spPr>
              <a:xfrm>
                <a:off x="310393" y="2122415"/>
                <a:ext cx="6778305" cy="1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0" name="Прямая соединительная линия 9"/>
              <p:cNvSpPr/>
              <p:nvPr/>
            </p:nvSpPr>
            <p:spPr>
              <a:xfrm>
                <a:off x="310393" y="2667699"/>
                <a:ext cx="6778305" cy="1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1" name="Прямая соединительная линия 10"/>
              <p:cNvSpPr/>
              <p:nvPr/>
            </p:nvSpPr>
            <p:spPr>
              <a:xfrm>
                <a:off x="310393" y="3229761"/>
                <a:ext cx="6778305" cy="1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2" name="Прямая соединительная линия 12"/>
              <p:cNvSpPr/>
              <p:nvPr/>
            </p:nvSpPr>
            <p:spPr>
              <a:xfrm flipH="1">
                <a:off x="3565321" y="167780"/>
                <a:ext cx="1" cy="338915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Text Box 3"/>
          <p:cNvSpPr txBox="1"/>
          <p:nvPr/>
        </p:nvSpPr>
        <p:spPr>
          <a:xfrm>
            <a:off x="1017270" y="404813"/>
            <a:ext cx="7038023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500"/>
              </a:spcBef>
              <a:defRPr b="1"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Микробиом</a:t>
            </a:r>
          </a:p>
        </p:txBody>
      </p:sp>
      <p:sp>
        <p:nvSpPr>
          <p:cNvPr id="987" name="TextBox 3"/>
          <p:cNvSpPr txBox="1"/>
          <p:nvPr/>
        </p:nvSpPr>
        <p:spPr>
          <a:xfrm>
            <a:off x="971549" y="1989138"/>
            <a:ext cx="7561265" cy="356058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В результате расшифровки генома человека обнаружили 20-25 тысяч активных генов</a:t>
            </a:r>
            <a:endParaRPr sz="3200"/>
          </a:p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У плодовой мушки дрозофилы их 13600</a:t>
            </a:r>
            <a:endParaRPr sz="3200"/>
          </a:p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У нематоды Caenorhabditis elegans, не превышающей в длину 1 мм, их оказалось 19500</a:t>
            </a:r>
            <a:endParaRPr sz="3200"/>
          </a:p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По сложности своей организации человек должен бы иметь не менее 100 тысяч активных генов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9" name="Picture 2" descr="Picture 2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1187" y="106362"/>
            <a:ext cx="3455989" cy="2303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990" name="Picture 4" descr="Picture 4">
            <a:hlinkClick r:id="rId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03800" y="188912"/>
            <a:ext cx="3340100" cy="2220913"/>
          </a:xfrm>
          <a:prstGeom prst="rect">
            <a:avLst/>
          </a:prstGeom>
          <a:ln w="12700">
            <a:miter lim="400000"/>
          </a:ln>
        </p:spPr>
      </p:pic>
      <p:sp>
        <p:nvSpPr>
          <p:cNvPr id="991" name="TextBox 1"/>
          <p:cNvSpPr txBox="1"/>
          <p:nvPr/>
        </p:nvSpPr>
        <p:spPr>
          <a:xfrm>
            <a:off x="656907" y="2636838"/>
            <a:ext cx="3724911" cy="412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C00000"/>
                </a:solidFill>
              </a:defRPr>
            </a:pPr>
            <a:r>
              <a:t>Амиши</a:t>
            </a:r>
            <a:endParaRPr sz="3200"/>
          </a:p>
          <a:p>
            <a:pPr>
              <a:defRPr b="1"/>
            </a:pPr>
          </a:p>
          <a:p>
            <a:pPr>
              <a:defRPr b="1" sz="1400"/>
            </a:pPr>
            <a:r>
              <a:t>Мигрировали из Швейцарии на восток США</a:t>
            </a:r>
            <a:endParaRPr sz="3200"/>
          </a:p>
          <a:p>
            <a:pPr>
              <a:defRPr b="1"/>
            </a:pPr>
          </a:p>
          <a:p>
            <a:pPr>
              <a:defRPr b="1" sz="1400"/>
            </a:pPr>
            <a:r>
              <a:t>Численность на сегодня 270 тысяч человек</a:t>
            </a:r>
            <a:endParaRPr sz="3200"/>
          </a:p>
          <a:p>
            <a:pPr>
              <a:defRPr b="1" sz="1400"/>
            </a:pPr>
          </a:p>
          <a:p>
            <a:pPr>
              <a:defRPr b="1" sz="1400"/>
            </a:pPr>
            <a:r>
              <a:t>Животных держат на своих дворах</a:t>
            </a:r>
            <a:endParaRPr sz="3200"/>
          </a:p>
          <a:p>
            <a:pPr>
              <a:defRPr b="1" sz="1400"/>
            </a:pPr>
          </a:p>
          <a:p>
            <a:pPr>
              <a:defRPr b="1" sz="1400"/>
            </a:pPr>
            <a:r>
              <a:t>Передвигаются гужевым транспортом</a:t>
            </a:r>
            <a:endParaRPr sz="3200"/>
          </a:p>
          <a:p>
            <a:pPr>
              <a:defRPr b="1" sz="1400"/>
            </a:pPr>
          </a:p>
          <a:p>
            <a:pPr>
              <a:defRPr b="1" sz="1400"/>
            </a:pPr>
            <a:r>
              <a:t>Не используют электроэнергию</a:t>
            </a:r>
            <a:endParaRPr sz="3200"/>
          </a:p>
          <a:p>
            <a:pPr>
              <a:defRPr b="1" sz="1400"/>
            </a:pPr>
          </a:p>
          <a:p>
            <a:pPr>
              <a:defRPr b="1" sz="1400"/>
            </a:pPr>
            <a:r>
              <a:t>Женщины и дети ухаживают за животными</a:t>
            </a:r>
            <a:endParaRPr sz="3200"/>
          </a:p>
          <a:p>
            <a:pPr>
              <a:defRPr b="1" sz="1400"/>
            </a:pPr>
          </a:p>
          <a:p>
            <a:pPr>
              <a:defRPr b="1" sz="1400">
                <a:solidFill>
                  <a:srgbClr val="C00000"/>
                </a:solidFill>
              </a:defRPr>
            </a:pPr>
            <a:r>
              <a:t>У детей частота заболеваемости</a:t>
            </a:r>
            <a:endParaRPr sz="3200"/>
          </a:p>
          <a:p>
            <a:pPr>
              <a:defRPr b="1" sz="1400">
                <a:solidFill>
                  <a:srgbClr val="C00000"/>
                </a:solidFill>
              </a:defRPr>
            </a:pPr>
            <a:r>
              <a:t>астмой – 5,2% </a:t>
            </a:r>
            <a:endParaRPr sz="3200"/>
          </a:p>
          <a:p>
            <a:pPr>
              <a:defRPr b="1" sz="1400">
                <a:solidFill>
                  <a:srgbClr val="C00000"/>
                </a:solidFill>
              </a:defRPr>
            </a:pPr>
            <a:r>
              <a:t>аллергией – 7,2%</a:t>
            </a:r>
          </a:p>
        </p:txBody>
      </p:sp>
      <p:sp>
        <p:nvSpPr>
          <p:cNvPr id="992" name="TextBox 4"/>
          <p:cNvSpPr txBox="1"/>
          <p:nvPr/>
        </p:nvSpPr>
        <p:spPr>
          <a:xfrm>
            <a:off x="4978082" y="2647950"/>
            <a:ext cx="4372611" cy="4510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C00000"/>
                </a:solidFill>
              </a:defRPr>
            </a:pPr>
            <a:r>
              <a:t>Хуттериты</a:t>
            </a:r>
            <a:endParaRPr sz="3200"/>
          </a:p>
          <a:p>
            <a:pPr>
              <a:defRPr b="1"/>
            </a:pPr>
          </a:p>
          <a:p>
            <a:pPr>
              <a:defRPr b="1" sz="1400"/>
            </a:pPr>
            <a:r>
              <a:t>Мигрировали из Южного Тироля на запад США</a:t>
            </a:r>
            <a:endParaRPr sz="3200"/>
          </a:p>
          <a:p>
            <a:pPr>
              <a:defRPr b="1" sz="1400"/>
            </a:pPr>
          </a:p>
          <a:p>
            <a:pPr>
              <a:defRPr b="1" sz="1400"/>
            </a:pPr>
            <a:r>
              <a:t>Численность на сегодня около  45 тысяч человек</a:t>
            </a:r>
            <a:endParaRPr sz="3200"/>
          </a:p>
          <a:p>
            <a:pPr>
              <a:defRPr b="1" sz="1400"/>
            </a:pPr>
          </a:p>
          <a:p>
            <a:pPr>
              <a:defRPr b="1" sz="1400"/>
            </a:pPr>
            <a:r>
              <a:t>Мужчины работают на современных фермах</a:t>
            </a:r>
            <a:endParaRPr sz="3200"/>
          </a:p>
          <a:p>
            <a:pPr>
              <a:defRPr b="1" sz="1400"/>
            </a:pPr>
          </a:p>
          <a:p>
            <a:pPr>
              <a:defRPr b="1" sz="1400"/>
            </a:pPr>
            <a:r>
              <a:t>Передвигаются на автомобилях</a:t>
            </a:r>
            <a:endParaRPr sz="3200"/>
          </a:p>
          <a:p>
            <a:pPr>
              <a:defRPr b="1" sz="1400"/>
            </a:pPr>
          </a:p>
          <a:p>
            <a:pPr>
              <a:defRPr b="1" sz="1400"/>
            </a:pPr>
            <a:r>
              <a:t>Пользуются современными технологиями в быту</a:t>
            </a:r>
            <a:endParaRPr sz="3200"/>
          </a:p>
          <a:p>
            <a:pPr>
              <a:defRPr b="1" sz="1400"/>
            </a:pPr>
          </a:p>
          <a:p>
            <a:pPr>
              <a:defRPr b="1" sz="1400"/>
            </a:pPr>
            <a:r>
              <a:t>Женщины и дети не имеют контакта с животными</a:t>
            </a:r>
            <a:endParaRPr sz="3200"/>
          </a:p>
          <a:p>
            <a:pPr>
              <a:defRPr b="1" sz="1400"/>
            </a:pPr>
          </a:p>
          <a:p>
            <a:pPr>
              <a:defRPr b="1" sz="1400">
                <a:solidFill>
                  <a:srgbClr val="C00000"/>
                </a:solidFill>
              </a:defRPr>
            </a:pPr>
            <a:r>
              <a:t>У детей частота заболеваемости</a:t>
            </a:r>
            <a:endParaRPr sz="3200"/>
          </a:p>
          <a:p>
            <a:pPr>
              <a:defRPr b="1" sz="1400">
                <a:solidFill>
                  <a:srgbClr val="C00000"/>
                </a:solidFill>
              </a:defRPr>
            </a:pPr>
            <a:r>
              <a:t>астмой –21,3% </a:t>
            </a:r>
            <a:endParaRPr sz="3200"/>
          </a:p>
          <a:p>
            <a:pPr>
              <a:defRPr b="1" sz="1400">
                <a:solidFill>
                  <a:srgbClr val="C00000"/>
                </a:solidFill>
              </a:defRPr>
            </a:pPr>
            <a:r>
              <a:t>аллергией –33,3%. </a:t>
            </a:r>
            <a:endParaRPr sz="32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Прямоугольник 2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995" name="Рисунок 6" descr="Рисунок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939" y="23812"/>
            <a:ext cx="3768728" cy="2166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996" name="Рисунок 7" descr="Рисунок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98975" y="38100"/>
            <a:ext cx="2422525" cy="2468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997" name="Рисунок 9" descr="Рисунок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68638" y="23812"/>
            <a:ext cx="2082801" cy="2119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998" name="Рисунок 11" descr="Рисунок 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43675" y="41275"/>
            <a:ext cx="2570164" cy="1766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999" name="Рисунок 17" descr="Рисунок 1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914900" y="5084762"/>
            <a:ext cx="2471739" cy="1773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0" name="Рисунок 4" descr="Рисунок 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297612" y="2941638"/>
            <a:ext cx="2865438" cy="1882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1" name="Рисунок 1" descr="Рисунок 1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386638" y="4414837"/>
            <a:ext cx="1766888" cy="2466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2" name="Рисунок 23" descr="Рисунок 23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778000" y="4770437"/>
            <a:ext cx="3206750" cy="2006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3" name="Рисунок 8" descr="Рисунок 8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963612" y="1938338"/>
            <a:ext cx="2697163" cy="1495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4" name="Рисунок 6" descr="Рисунок 6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-9525" y="3948112"/>
            <a:ext cx="1847850" cy="2886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5" name="Рисунок 4" descr="Рисунок 4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0" y="1708150"/>
            <a:ext cx="1265238" cy="2405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6" name="Picture 4" descr="Picture 4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446462" y="2019300"/>
            <a:ext cx="2973388" cy="1928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7" name="Рисунок 10" descr="Рисунок 10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265237" y="3122613"/>
            <a:ext cx="1360488" cy="172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8" name="Рисунок 14" descr="Рисунок 14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2616200" y="3443287"/>
            <a:ext cx="2316164" cy="1390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9" name="Рисунок 16" descr="Рисунок 16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7399338" y="1582737"/>
            <a:ext cx="1730376" cy="1558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0" name="Рисунок 18" descr="Рисунок 18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6194425" y="1755775"/>
            <a:ext cx="1454150" cy="1327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1" name="Рисунок 12" descr="Рисунок 12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4949825" y="3559175"/>
            <a:ext cx="1579563" cy="1544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2" name="Рисунок 25" descr="Рисунок 25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6150769" y="4144505"/>
            <a:ext cx="1408114" cy="11634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6875" y="0"/>
            <a:ext cx="11571289" cy="6945314"/>
          </a:xfrm>
          <a:prstGeom prst="rect">
            <a:avLst/>
          </a:prstGeom>
          <a:ln w="12700">
            <a:miter lim="400000"/>
          </a:ln>
        </p:spPr>
      </p:pic>
      <p:sp>
        <p:nvSpPr>
          <p:cNvPr id="1015" name="TextBox 3"/>
          <p:cNvSpPr txBox="1"/>
          <p:nvPr/>
        </p:nvSpPr>
        <p:spPr>
          <a:xfrm>
            <a:off x="3322319" y="333374"/>
            <a:ext cx="4804412" cy="54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600">
                <a:solidFill>
                  <a:srgbClr val="FFFFFF"/>
                </a:solidFill>
              </a:defRPr>
            </a:lvl1pPr>
          </a:lstStyle>
          <a:p>
            <a:pPr/>
            <a:r>
              <a:t>Спасибо за внимание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Прямоугольник 2"/>
          <p:cNvSpPr/>
          <p:nvPr/>
        </p:nvSpPr>
        <p:spPr>
          <a:xfrm>
            <a:off x="2357305" y="2550253"/>
            <a:ext cx="5008229" cy="1912691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7" name="TextBox 3"/>
          <p:cNvSpPr txBox="1"/>
          <p:nvPr/>
        </p:nvSpPr>
        <p:spPr>
          <a:xfrm>
            <a:off x="632950" y="820893"/>
            <a:ext cx="7618043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400">
                <a:solidFill>
                  <a:srgbClr val="C00000"/>
                </a:solidFill>
              </a:defRPr>
            </a:lvl1pPr>
          </a:lstStyle>
          <a:p>
            <a:pPr/>
            <a:r>
              <a:t>Стоимость синтеза гена размером 1000 нуклеотидов</a:t>
            </a:r>
          </a:p>
        </p:txBody>
      </p:sp>
      <p:sp>
        <p:nvSpPr>
          <p:cNvPr id="128" name="TextBox 1"/>
          <p:cNvSpPr txBox="1"/>
          <p:nvPr/>
        </p:nvSpPr>
        <p:spPr>
          <a:xfrm>
            <a:off x="3451650" y="3105834"/>
            <a:ext cx="3071211" cy="549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600"/>
            </a:lvl1pPr>
          </a:lstStyle>
          <a:p>
            <a:pPr/>
            <a:r>
              <a:t>50 000 рублей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5913" y="4470400"/>
            <a:ext cx="1976437" cy="1978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13187" y="4992687"/>
            <a:ext cx="1547813" cy="1641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Picture 1" descr="Pictur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19637" y="160337"/>
            <a:ext cx="1978026" cy="1296989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TextBox 1"/>
          <p:cNvSpPr txBox="1"/>
          <p:nvPr/>
        </p:nvSpPr>
        <p:spPr>
          <a:xfrm>
            <a:off x="1283969" y="765175"/>
            <a:ext cx="7469825" cy="3506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800">
                <a:solidFill>
                  <a:srgbClr val="C00000"/>
                </a:solidFill>
              </a:defRPr>
            </a:pPr>
            <a:r>
              <a:t>Царство </a:t>
            </a:r>
            <a:r>
              <a:t>Virae</a:t>
            </a:r>
          </a:p>
          <a:p>
            <a:pPr>
              <a:defRPr sz="2400"/>
            </a:pPr>
          </a:p>
          <a:p>
            <a:pPr>
              <a:defRPr b="1" sz="2400"/>
            </a:pPr>
            <a:r>
              <a:t>3694 видов вирусов</a:t>
            </a:r>
            <a:endParaRPr sz="3200"/>
          </a:p>
          <a:p>
            <a:pPr>
              <a:defRPr b="1" sz="2400"/>
            </a:pPr>
          </a:p>
          <a:p>
            <a:pPr>
              <a:defRPr b="1" sz="2400"/>
            </a:pPr>
            <a:r>
              <a:t>641 род, </a:t>
            </a:r>
            <a:endParaRPr sz="3200"/>
          </a:p>
          <a:p>
            <a:pPr>
              <a:defRPr b="1" sz="2400"/>
            </a:pPr>
            <a:r>
              <a:t>27 подсемейств, </a:t>
            </a:r>
            <a:endParaRPr sz="3200"/>
          </a:p>
          <a:p>
            <a:pPr>
              <a:defRPr b="1" sz="2400"/>
            </a:pPr>
            <a:r>
              <a:t>114 семейств  </a:t>
            </a:r>
            <a:endParaRPr sz="3200"/>
          </a:p>
          <a:p>
            <a:pPr>
              <a:defRPr b="1" sz="2400"/>
            </a:pPr>
            <a:r>
              <a:t>7 отрядов. </a:t>
            </a:r>
            <a:endParaRPr sz="3200"/>
          </a:p>
        </p:txBody>
      </p:sp>
      <p:pic>
        <p:nvPicPr>
          <p:cNvPr id="134" name="Picture 3" descr="Picture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59375" y="1214437"/>
            <a:ext cx="1670050" cy="1949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Picture 2" descr="Picture 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802438" y="4071937"/>
            <a:ext cx="1584326" cy="1557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Picture 2" descr="Picture 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148262" y="3143250"/>
            <a:ext cx="1797051" cy="1412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Picture 2" descr="Picture 2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659563" y="857250"/>
            <a:ext cx="1700213" cy="1700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Picture 2" descr="Picture 2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731000" y="2524125"/>
            <a:ext cx="1619250" cy="1619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Picture 2" descr="Picture 2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289550" y="4551362"/>
            <a:ext cx="1584325" cy="1584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Picture 2" descr="Picture 2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262188" y="4470400"/>
            <a:ext cx="1655762" cy="16557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Box 12"/>
          <p:cNvSpPr txBox="1"/>
          <p:nvPr/>
        </p:nvSpPr>
        <p:spPr>
          <a:xfrm>
            <a:off x="79057" y="373063"/>
            <a:ext cx="552672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Хромосомы животных и растений</a:t>
            </a:r>
          </a:p>
        </p:txBody>
      </p:sp>
      <p:grpSp>
        <p:nvGrpSpPr>
          <p:cNvPr id="147" name="Группа 8208"/>
          <p:cNvGrpSpPr/>
          <p:nvPr/>
        </p:nvGrpSpPr>
        <p:grpSpPr>
          <a:xfrm>
            <a:off x="179387" y="1228725"/>
            <a:ext cx="3816351" cy="2271714"/>
            <a:chOff x="0" y="0"/>
            <a:chExt cx="3816350" cy="2271713"/>
          </a:xfrm>
        </p:grpSpPr>
        <p:sp>
          <p:nvSpPr>
            <p:cNvPr id="143" name="TextBox 18"/>
            <p:cNvSpPr txBox="1"/>
            <p:nvPr/>
          </p:nvSpPr>
          <p:spPr>
            <a:xfrm>
              <a:off x="229667" y="82162"/>
              <a:ext cx="2131967" cy="4920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b="1" sz="1400">
                  <a:latin typeface="Arial"/>
                  <a:ea typeface="Arial"/>
                  <a:cs typeface="Arial"/>
                  <a:sym typeface="Arial"/>
                </a:defRPr>
              </a:pPr>
              <a:r>
                <a:t>Кариотип мухи </a:t>
              </a:r>
              <a:r>
                <a:rPr i="1"/>
                <a:t>Drosofilla melanogaster</a:t>
              </a:r>
            </a:p>
          </p:txBody>
        </p:sp>
        <p:pic>
          <p:nvPicPr>
            <p:cNvPr id="144" name="Рисунок 15" descr="Рисунок 1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83947" y="720077"/>
              <a:ext cx="2280790" cy="13684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5" name="Рисунок 28" descr="Рисунок 28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507259" y="1046180"/>
              <a:ext cx="1100502" cy="10423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6" name="Прямоугольник: скругленные углы 8193"/>
            <p:cNvSpPr/>
            <p:nvPr/>
          </p:nvSpPr>
          <p:spPr>
            <a:xfrm>
              <a:off x="0" y="0"/>
              <a:ext cx="3816350" cy="2271714"/>
            </a:xfrm>
            <a:prstGeom prst="roundRect">
              <a:avLst>
                <a:gd name="adj" fmla="val 16667"/>
              </a:avLst>
            </a:prstGeom>
            <a:noFill/>
            <a:ln w="12700" cap="flat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grpSp>
        <p:nvGrpSpPr>
          <p:cNvPr id="152" name="Группа 8210"/>
          <p:cNvGrpSpPr/>
          <p:nvPr/>
        </p:nvGrpSpPr>
        <p:grpSpPr>
          <a:xfrm>
            <a:off x="5719762" y="4683125"/>
            <a:ext cx="3240088" cy="1871664"/>
            <a:chOff x="0" y="0"/>
            <a:chExt cx="3240086" cy="1871663"/>
          </a:xfrm>
        </p:grpSpPr>
        <p:pic>
          <p:nvPicPr>
            <p:cNvPr id="148" name="Рисунок 56" descr="Рисунок 56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0499" y="491144"/>
              <a:ext cx="1237611" cy="11927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9" name="TextBox 23"/>
            <p:cNvSpPr txBox="1"/>
            <p:nvPr/>
          </p:nvSpPr>
          <p:spPr>
            <a:xfrm>
              <a:off x="116240" y="119040"/>
              <a:ext cx="2925647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b="1" sz="1400">
                  <a:latin typeface="Arial"/>
                  <a:ea typeface="Arial"/>
                  <a:cs typeface="Arial"/>
                  <a:sym typeface="Arial"/>
                </a:defRPr>
              </a:pPr>
              <a:r>
                <a:t>Кариотип жабы </a:t>
              </a:r>
              <a:r>
                <a:rPr i="1"/>
                <a:t>Bufo arenarum</a:t>
              </a:r>
            </a:p>
          </p:txBody>
        </p:sp>
        <p:pic>
          <p:nvPicPr>
            <p:cNvPr id="150" name="Рисунок 8192" descr="Рисунок 8192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flipH="1">
              <a:off x="1537265" y="791857"/>
              <a:ext cx="1299340" cy="888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1" name="Прямоугольник: скругленные углы 8194"/>
            <p:cNvSpPr/>
            <p:nvPr/>
          </p:nvSpPr>
          <p:spPr>
            <a:xfrm>
              <a:off x="0" y="0"/>
              <a:ext cx="3240087" cy="1871664"/>
            </a:xfrm>
            <a:prstGeom prst="roundRect">
              <a:avLst>
                <a:gd name="adj" fmla="val 16667"/>
              </a:avLst>
            </a:prstGeom>
            <a:noFill/>
            <a:ln w="12700" cap="flat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grpSp>
        <p:nvGrpSpPr>
          <p:cNvPr id="157" name="Группа 8209"/>
          <p:cNvGrpSpPr/>
          <p:nvPr/>
        </p:nvGrpSpPr>
        <p:grpSpPr>
          <a:xfrm>
            <a:off x="395288" y="4279900"/>
            <a:ext cx="3024187" cy="2389189"/>
            <a:chOff x="0" y="0"/>
            <a:chExt cx="3024186" cy="2389188"/>
          </a:xfrm>
        </p:grpSpPr>
        <p:pic>
          <p:nvPicPr>
            <p:cNvPr id="153" name="Рисунок 47" descr="Рисунок 47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83665" y="779728"/>
              <a:ext cx="1516448" cy="14104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4" name="TextBox 23"/>
            <p:cNvSpPr txBox="1"/>
            <p:nvPr/>
          </p:nvSpPr>
          <p:spPr>
            <a:xfrm>
              <a:off x="185723" y="133431"/>
              <a:ext cx="2377001" cy="4920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b="1" sz="1400">
                  <a:latin typeface="Arial"/>
                  <a:ea typeface="Arial"/>
                  <a:cs typeface="Arial"/>
                  <a:sym typeface="Arial"/>
                </a:defRPr>
              </a:pPr>
              <a:r>
                <a:t>Кариотип чернушки </a:t>
              </a:r>
              <a:r>
                <a:rPr i="1"/>
                <a:t>Nigella orientalis</a:t>
              </a:r>
            </a:p>
          </p:txBody>
        </p:sp>
        <p:pic>
          <p:nvPicPr>
            <p:cNvPr id="155" name="Рисунок 50" descr="Рисунок 50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960725" y="855193"/>
              <a:ext cx="852782" cy="11930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6" name="Прямоугольник: скругленные углы 8196"/>
            <p:cNvSpPr/>
            <p:nvPr/>
          </p:nvSpPr>
          <p:spPr>
            <a:xfrm>
              <a:off x="0" y="0"/>
              <a:ext cx="3024187" cy="2389189"/>
            </a:xfrm>
            <a:prstGeom prst="roundRect">
              <a:avLst>
                <a:gd name="adj" fmla="val 16667"/>
              </a:avLst>
            </a:prstGeom>
            <a:noFill/>
            <a:ln w="12700" cap="flat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grpSp>
        <p:nvGrpSpPr>
          <p:cNvPr id="163" name="Группа 8203"/>
          <p:cNvGrpSpPr/>
          <p:nvPr/>
        </p:nvGrpSpPr>
        <p:grpSpPr>
          <a:xfrm>
            <a:off x="5483225" y="549275"/>
            <a:ext cx="3384550" cy="3167064"/>
            <a:chOff x="0" y="0"/>
            <a:chExt cx="3384550" cy="3167063"/>
          </a:xfrm>
        </p:grpSpPr>
        <p:sp>
          <p:nvSpPr>
            <p:cNvPr id="158" name="TextBox 23"/>
            <p:cNvSpPr txBox="1"/>
            <p:nvPr/>
          </p:nvSpPr>
          <p:spPr>
            <a:xfrm>
              <a:off x="240620" y="124900"/>
              <a:ext cx="2377249" cy="4920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b="1" sz="1400">
                  <a:latin typeface="Arial"/>
                  <a:ea typeface="Arial"/>
                  <a:cs typeface="Arial"/>
                  <a:sym typeface="Arial"/>
                </a:defRPr>
              </a:pPr>
              <a:r>
                <a:t>Кариотип человека </a:t>
              </a:r>
              <a:r>
                <a:rPr i="1"/>
                <a:t>Homo sapiens</a:t>
              </a:r>
            </a:p>
          </p:txBody>
        </p:sp>
        <p:pic>
          <p:nvPicPr>
            <p:cNvPr id="159" name="Рисунок 41" descr="Рисунок 41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23851" y="689044"/>
              <a:ext cx="2026035" cy="22059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Рисунок 52" descr="Рисунок 52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370663" y="832206"/>
              <a:ext cx="863671" cy="20609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Рисунок 54" descr="Рисунок 54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2410385">
              <a:off x="2424709" y="836180"/>
              <a:ext cx="218442" cy="2475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2" name="Прямоугольник: скругленные углы 8198"/>
            <p:cNvSpPr/>
            <p:nvPr/>
          </p:nvSpPr>
          <p:spPr>
            <a:xfrm>
              <a:off x="0" y="0"/>
              <a:ext cx="3384550" cy="3167064"/>
            </a:xfrm>
            <a:prstGeom prst="roundRect">
              <a:avLst>
                <a:gd name="adj" fmla="val 16667"/>
              </a:avLst>
            </a:prstGeom>
            <a:noFill/>
            <a:ln w="12700" cap="flat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pic>
        <p:nvPicPr>
          <p:cNvPr id="164" name="Рисунок 8235" descr="Рисунок 8235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308475" y="3463925"/>
            <a:ext cx="706438" cy="1768475"/>
          </a:xfrm>
          <a:prstGeom prst="rect">
            <a:avLst/>
          </a:prstGeom>
          <a:ln w="28575">
            <a:solidFill>
              <a:srgbClr val="C00000"/>
            </a:solidFill>
            <a:miter/>
          </a:ln>
        </p:spPr>
      </p:pic>
      <p:sp>
        <p:nvSpPr>
          <p:cNvPr id="165" name="Стрелка: вниз 8236"/>
          <p:cNvSpPr/>
          <p:nvPr/>
        </p:nvSpPr>
        <p:spPr>
          <a:xfrm rot="19193818">
            <a:off x="5272087" y="4595812"/>
            <a:ext cx="190501" cy="461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7146"/>
                </a:moveTo>
                <a:lnTo>
                  <a:pt x="5400" y="17146"/>
                </a:lnTo>
                <a:lnTo>
                  <a:pt x="5400" y="0"/>
                </a:lnTo>
                <a:lnTo>
                  <a:pt x="16200" y="0"/>
                </a:lnTo>
                <a:lnTo>
                  <a:pt x="16200" y="17146"/>
                </a:lnTo>
                <a:lnTo>
                  <a:pt x="21600" y="17146"/>
                </a:lnTo>
                <a:lnTo>
                  <a:pt x="10800" y="21600"/>
                </a:lnTo>
                <a:close/>
              </a:path>
            </a:pathLst>
          </a:custGeom>
          <a:ln w="28575">
            <a:solidFill>
              <a:srgbClr val="C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6" name="Стрелка: вниз 8237"/>
          <p:cNvSpPr/>
          <p:nvPr/>
        </p:nvSpPr>
        <p:spPr>
          <a:xfrm rot="2966723">
            <a:off x="3807619" y="4631532"/>
            <a:ext cx="190501" cy="461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7146"/>
                </a:moveTo>
                <a:lnTo>
                  <a:pt x="5400" y="17146"/>
                </a:lnTo>
                <a:lnTo>
                  <a:pt x="5400" y="0"/>
                </a:lnTo>
                <a:lnTo>
                  <a:pt x="16200" y="0"/>
                </a:lnTo>
                <a:lnTo>
                  <a:pt x="16200" y="17146"/>
                </a:lnTo>
                <a:lnTo>
                  <a:pt x="21600" y="17146"/>
                </a:lnTo>
                <a:lnTo>
                  <a:pt x="10800" y="21600"/>
                </a:lnTo>
                <a:close/>
              </a:path>
            </a:pathLst>
          </a:custGeom>
          <a:ln w="28575">
            <a:solidFill>
              <a:srgbClr val="C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7" name="Стрелка: вниз 8240"/>
          <p:cNvSpPr/>
          <p:nvPr/>
        </p:nvSpPr>
        <p:spPr>
          <a:xfrm rot="13903827">
            <a:off x="5293519" y="3631407"/>
            <a:ext cx="190501" cy="461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7146"/>
                </a:moveTo>
                <a:lnTo>
                  <a:pt x="5400" y="17146"/>
                </a:lnTo>
                <a:lnTo>
                  <a:pt x="5400" y="0"/>
                </a:lnTo>
                <a:lnTo>
                  <a:pt x="16200" y="0"/>
                </a:lnTo>
                <a:lnTo>
                  <a:pt x="16200" y="17146"/>
                </a:lnTo>
                <a:lnTo>
                  <a:pt x="21600" y="17146"/>
                </a:lnTo>
                <a:lnTo>
                  <a:pt x="10800" y="21600"/>
                </a:lnTo>
                <a:close/>
              </a:path>
            </a:pathLst>
          </a:custGeom>
          <a:ln w="28575">
            <a:solidFill>
              <a:srgbClr val="C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8" name="Стрелка: вниз 8241"/>
          <p:cNvSpPr/>
          <p:nvPr/>
        </p:nvSpPr>
        <p:spPr>
          <a:xfrm rot="8053427">
            <a:off x="3812382" y="3715542"/>
            <a:ext cx="190501" cy="4619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7146"/>
                </a:moveTo>
                <a:lnTo>
                  <a:pt x="5400" y="17146"/>
                </a:lnTo>
                <a:lnTo>
                  <a:pt x="5400" y="0"/>
                </a:lnTo>
                <a:lnTo>
                  <a:pt x="16200" y="0"/>
                </a:lnTo>
                <a:lnTo>
                  <a:pt x="16200" y="17146"/>
                </a:lnTo>
                <a:lnTo>
                  <a:pt x="21600" y="17146"/>
                </a:lnTo>
                <a:lnTo>
                  <a:pt x="10800" y="21600"/>
                </a:lnTo>
                <a:close/>
              </a:path>
            </a:pathLst>
          </a:custGeom>
          <a:ln w="28575">
            <a:solidFill>
              <a:srgbClr val="C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Прямоугольник: скругленные углы 9"/>
          <p:cNvSpPr/>
          <p:nvPr/>
        </p:nvSpPr>
        <p:spPr>
          <a:xfrm>
            <a:off x="179387" y="820737"/>
            <a:ext cx="4248151" cy="5776914"/>
          </a:xfrm>
          <a:prstGeom prst="roundRect">
            <a:avLst>
              <a:gd name="adj" fmla="val 16667"/>
            </a:avLst>
          </a:prstGeom>
          <a:solidFill>
            <a:srgbClr val="FEF4EC"/>
          </a:solidFill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173" name="Группа 11"/>
          <p:cNvGrpSpPr/>
          <p:nvPr/>
        </p:nvGrpSpPr>
        <p:grpSpPr>
          <a:xfrm>
            <a:off x="619124" y="1773238"/>
            <a:ext cx="2808290" cy="79376"/>
            <a:chOff x="0" y="0"/>
            <a:chExt cx="2808288" cy="79375"/>
          </a:xfrm>
        </p:grpSpPr>
        <p:sp>
          <p:nvSpPr>
            <p:cNvPr id="171" name="Прямая соединительная линия 2"/>
            <p:cNvSpPr/>
            <p:nvPr/>
          </p:nvSpPr>
          <p:spPr>
            <a:xfrm>
              <a:off x="-1" y="-1"/>
              <a:ext cx="280829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72" name="Прямая соединительная линия 3"/>
            <p:cNvSpPr/>
            <p:nvPr/>
          </p:nvSpPr>
          <p:spPr>
            <a:xfrm>
              <a:off x="-1" y="79375"/>
              <a:ext cx="280829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74" name="Прямая соединительная линия 4"/>
          <p:cNvSpPr/>
          <p:nvPr/>
        </p:nvSpPr>
        <p:spPr>
          <a:xfrm>
            <a:off x="1042987" y="2636838"/>
            <a:ext cx="2808288" cy="1"/>
          </a:xfrm>
          <a:prstGeom prst="line">
            <a:avLst/>
          </a:prstGeom>
          <a:ln w="381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77" name="Группа 8"/>
          <p:cNvGrpSpPr/>
          <p:nvPr/>
        </p:nvGrpSpPr>
        <p:grpSpPr>
          <a:xfrm>
            <a:off x="712787" y="2997200"/>
            <a:ext cx="979489" cy="936626"/>
            <a:chOff x="0" y="0"/>
            <a:chExt cx="979487" cy="936625"/>
          </a:xfrm>
        </p:grpSpPr>
        <p:sp>
          <p:nvSpPr>
            <p:cNvPr id="175" name="Овал 5"/>
            <p:cNvSpPr/>
            <p:nvPr/>
          </p:nvSpPr>
          <p:spPr>
            <a:xfrm>
              <a:off x="0" y="0"/>
              <a:ext cx="979488" cy="936626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76" name="Овал 6"/>
            <p:cNvSpPr/>
            <p:nvPr/>
          </p:nvSpPr>
          <p:spPr>
            <a:xfrm>
              <a:off x="115887" y="109538"/>
              <a:ext cx="754065" cy="722313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178" name="Овал 7"/>
          <p:cNvSpPr/>
          <p:nvPr/>
        </p:nvSpPr>
        <p:spPr>
          <a:xfrm>
            <a:off x="592138" y="5143500"/>
            <a:ext cx="955676" cy="863600"/>
          </a:xfrm>
          <a:prstGeom prst="ellipse">
            <a:avLst/>
          </a:prstGeom>
          <a:ln w="381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181" name="Группа 23"/>
          <p:cNvGrpSpPr/>
          <p:nvPr/>
        </p:nvGrpSpPr>
        <p:grpSpPr>
          <a:xfrm>
            <a:off x="1420812" y="3924300"/>
            <a:ext cx="1190628" cy="1187450"/>
            <a:chOff x="0" y="0"/>
            <a:chExt cx="1190626" cy="1187450"/>
          </a:xfrm>
        </p:grpSpPr>
        <p:sp>
          <p:nvSpPr>
            <p:cNvPr id="179" name="Овал 24"/>
            <p:cNvSpPr/>
            <p:nvPr/>
          </p:nvSpPr>
          <p:spPr>
            <a:xfrm>
              <a:off x="-1" y="0"/>
              <a:ext cx="1190628" cy="1187450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0" name="Овал 25"/>
            <p:cNvSpPr/>
            <p:nvPr/>
          </p:nvSpPr>
          <p:spPr>
            <a:xfrm>
              <a:off x="139700" y="139700"/>
              <a:ext cx="919163" cy="915989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182" name="Прямоугольник 26"/>
          <p:cNvSpPr/>
          <p:nvPr/>
        </p:nvSpPr>
        <p:spPr>
          <a:xfrm>
            <a:off x="1924050" y="3860800"/>
            <a:ext cx="193675" cy="144463"/>
          </a:xfrm>
          <a:prstGeom prst="rect">
            <a:avLst/>
          </a:prstGeom>
          <a:solidFill>
            <a:srgbClr val="E2F0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185" name="Группа 28"/>
          <p:cNvGrpSpPr/>
          <p:nvPr/>
        </p:nvGrpSpPr>
        <p:grpSpPr>
          <a:xfrm>
            <a:off x="2376488" y="3252787"/>
            <a:ext cx="647701" cy="619127"/>
            <a:chOff x="0" y="0"/>
            <a:chExt cx="647700" cy="619126"/>
          </a:xfrm>
        </p:grpSpPr>
        <p:sp>
          <p:nvSpPr>
            <p:cNvPr id="183" name="Овал 29"/>
            <p:cNvSpPr/>
            <p:nvPr/>
          </p:nvSpPr>
          <p:spPr>
            <a:xfrm>
              <a:off x="0" y="-1"/>
              <a:ext cx="647700" cy="619128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4" name="Овал 30"/>
            <p:cNvSpPr/>
            <p:nvPr/>
          </p:nvSpPr>
          <p:spPr>
            <a:xfrm>
              <a:off x="76200" y="73025"/>
              <a:ext cx="500063" cy="477837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grpSp>
        <p:nvGrpSpPr>
          <p:cNvPr id="188" name="Группа 31"/>
          <p:cNvGrpSpPr/>
          <p:nvPr/>
        </p:nvGrpSpPr>
        <p:grpSpPr>
          <a:xfrm>
            <a:off x="2700338" y="3405187"/>
            <a:ext cx="647701" cy="619127"/>
            <a:chOff x="0" y="0"/>
            <a:chExt cx="647700" cy="619126"/>
          </a:xfrm>
        </p:grpSpPr>
        <p:sp>
          <p:nvSpPr>
            <p:cNvPr id="186" name="Овал 32"/>
            <p:cNvSpPr/>
            <p:nvPr/>
          </p:nvSpPr>
          <p:spPr>
            <a:xfrm>
              <a:off x="0" y="-1"/>
              <a:ext cx="647700" cy="619128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7" name="Овал 33"/>
            <p:cNvSpPr/>
            <p:nvPr/>
          </p:nvSpPr>
          <p:spPr>
            <a:xfrm>
              <a:off x="76200" y="73025"/>
              <a:ext cx="500063" cy="477837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grpSp>
        <p:nvGrpSpPr>
          <p:cNvPr id="191" name="Группа 34"/>
          <p:cNvGrpSpPr/>
          <p:nvPr/>
        </p:nvGrpSpPr>
        <p:grpSpPr>
          <a:xfrm>
            <a:off x="3422650" y="3332162"/>
            <a:ext cx="647700" cy="619127"/>
            <a:chOff x="0" y="0"/>
            <a:chExt cx="647700" cy="619126"/>
          </a:xfrm>
        </p:grpSpPr>
        <p:sp>
          <p:nvSpPr>
            <p:cNvPr id="189" name="Овал 35"/>
            <p:cNvSpPr/>
            <p:nvPr/>
          </p:nvSpPr>
          <p:spPr>
            <a:xfrm>
              <a:off x="0" y="-1"/>
              <a:ext cx="647700" cy="619128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0" name="Овал 36"/>
            <p:cNvSpPr/>
            <p:nvPr/>
          </p:nvSpPr>
          <p:spPr>
            <a:xfrm>
              <a:off x="76200" y="73025"/>
              <a:ext cx="500063" cy="477837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grpSp>
        <p:nvGrpSpPr>
          <p:cNvPr id="194" name="Группа 37"/>
          <p:cNvGrpSpPr/>
          <p:nvPr/>
        </p:nvGrpSpPr>
        <p:grpSpPr>
          <a:xfrm>
            <a:off x="3095625" y="3673474"/>
            <a:ext cx="647700" cy="620716"/>
            <a:chOff x="0" y="0"/>
            <a:chExt cx="647700" cy="620714"/>
          </a:xfrm>
        </p:grpSpPr>
        <p:sp>
          <p:nvSpPr>
            <p:cNvPr id="192" name="Овал 38"/>
            <p:cNvSpPr/>
            <p:nvPr/>
          </p:nvSpPr>
          <p:spPr>
            <a:xfrm>
              <a:off x="0" y="-1"/>
              <a:ext cx="647700" cy="620716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3" name="Овал 39"/>
            <p:cNvSpPr/>
            <p:nvPr/>
          </p:nvSpPr>
          <p:spPr>
            <a:xfrm>
              <a:off x="76200" y="73024"/>
              <a:ext cx="500063" cy="479427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195" name="Овал 40"/>
          <p:cNvSpPr/>
          <p:nvPr/>
        </p:nvSpPr>
        <p:spPr>
          <a:xfrm>
            <a:off x="2628899" y="5173662"/>
            <a:ext cx="658816" cy="603251"/>
          </a:xfrm>
          <a:prstGeom prst="ellipse">
            <a:avLst/>
          </a:prstGeom>
          <a:ln w="381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96" name="Овал 42"/>
          <p:cNvSpPr/>
          <p:nvPr/>
        </p:nvSpPr>
        <p:spPr>
          <a:xfrm>
            <a:off x="2774949" y="5526087"/>
            <a:ext cx="657228" cy="603251"/>
          </a:xfrm>
          <a:prstGeom prst="ellipse">
            <a:avLst/>
          </a:prstGeom>
          <a:ln w="381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97" name="Овал 43"/>
          <p:cNvSpPr/>
          <p:nvPr/>
        </p:nvSpPr>
        <p:spPr>
          <a:xfrm>
            <a:off x="3338512" y="5356224"/>
            <a:ext cx="657227" cy="601666"/>
          </a:xfrm>
          <a:prstGeom prst="ellipse">
            <a:avLst/>
          </a:prstGeom>
          <a:ln w="381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98" name="TextBox 1"/>
          <p:cNvSpPr txBox="1"/>
          <p:nvPr/>
        </p:nvSpPr>
        <p:spPr>
          <a:xfrm>
            <a:off x="712469" y="1393825"/>
            <a:ext cx="284800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199" name="TextBox 46"/>
          <p:cNvSpPr txBox="1"/>
          <p:nvPr/>
        </p:nvSpPr>
        <p:spPr>
          <a:xfrm>
            <a:off x="1072832" y="2278063"/>
            <a:ext cx="284798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200" name="TextBox 48"/>
          <p:cNvSpPr txBox="1"/>
          <p:nvPr/>
        </p:nvSpPr>
        <p:spPr>
          <a:xfrm>
            <a:off x="1101407" y="3265487"/>
            <a:ext cx="284798" cy="28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201" name="TextBox 49"/>
          <p:cNvSpPr txBox="1"/>
          <p:nvPr/>
        </p:nvSpPr>
        <p:spPr>
          <a:xfrm>
            <a:off x="3663632" y="3482975"/>
            <a:ext cx="286386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4</a:t>
            </a:r>
          </a:p>
        </p:txBody>
      </p:sp>
      <p:sp>
        <p:nvSpPr>
          <p:cNvPr id="202" name="TextBox 50"/>
          <p:cNvSpPr txBox="1"/>
          <p:nvPr/>
        </p:nvSpPr>
        <p:spPr>
          <a:xfrm>
            <a:off x="1880869" y="4371975"/>
            <a:ext cx="286387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5</a:t>
            </a:r>
          </a:p>
        </p:txBody>
      </p:sp>
      <p:sp>
        <p:nvSpPr>
          <p:cNvPr id="203" name="TextBox 51"/>
          <p:cNvSpPr txBox="1"/>
          <p:nvPr/>
        </p:nvSpPr>
        <p:spPr>
          <a:xfrm>
            <a:off x="918844" y="5380037"/>
            <a:ext cx="284800" cy="28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6</a:t>
            </a:r>
          </a:p>
        </p:txBody>
      </p:sp>
      <p:sp>
        <p:nvSpPr>
          <p:cNvPr id="204" name="TextBox 52"/>
          <p:cNvSpPr txBox="1"/>
          <p:nvPr/>
        </p:nvSpPr>
        <p:spPr>
          <a:xfrm>
            <a:off x="3600132" y="5489575"/>
            <a:ext cx="284798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7</a:t>
            </a:r>
          </a:p>
        </p:txBody>
      </p:sp>
      <p:sp>
        <p:nvSpPr>
          <p:cNvPr id="205" name="TextBox 55"/>
          <p:cNvSpPr txBox="1"/>
          <p:nvPr/>
        </p:nvSpPr>
        <p:spPr>
          <a:xfrm>
            <a:off x="847407" y="4824412"/>
            <a:ext cx="611823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+</a:t>
            </a:r>
            <a:r>
              <a:t>/-</a:t>
            </a:r>
          </a:p>
        </p:txBody>
      </p:sp>
      <p:sp>
        <p:nvSpPr>
          <p:cNvPr id="206" name="TextBox 56"/>
          <p:cNvSpPr txBox="1"/>
          <p:nvPr/>
        </p:nvSpPr>
        <p:spPr>
          <a:xfrm>
            <a:off x="3338194" y="5040312"/>
            <a:ext cx="611825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+</a:t>
            </a:r>
            <a:r>
              <a:t>/-</a:t>
            </a:r>
          </a:p>
        </p:txBody>
      </p:sp>
      <p:sp>
        <p:nvSpPr>
          <p:cNvPr id="207" name="TextBox 12"/>
          <p:cNvSpPr txBox="1"/>
          <p:nvPr/>
        </p:nvSpPr>
        <p:spPr>
          <a:xfrm>
            <a:off x="2395220" y="134937"/>
            <a:ext cx="4447223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Известные</a:t>
            </a:r>
            <a:r>
              <a:t> </a:t>
            </a:r>
            <a:r>
              <a:t>геномы вирусов</a:t>
            </a:r>
          </a:p>
        </p:txBody>
      </p:sp>
      <p:sp>
        <p:nvSpPr>
          <p:cNvPr id="208" name="TextBox 18"/>
          <p:cNvSpPr txBox="1"/>
          <p:nvPr/>
        </p:nvSpPr>
        <p:spPr>
          <a:xfrm>
            <a:off x="1618932" y="1098549"/>
            <a:ext cx="1591311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ДНК</a:t>
            </a:r>
          </a:p>
        </p:txBody>
      </p:sp>
      <p:sp>
        <p:nvSpPr>
          <p:cNvPr id="209" name="TextBox 11"/>
          <p:cNvSpPr txBox="1"/>
          <p:nvPr/>
        </p:nvSpPr>
        <p:spPr>
          <a:xfrm>
            <a:off x="1449069" y="2287588"/>
            <a:ext cx="2504125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1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Кодирующие</a:t>
            </a:r>
            <a:r>
              <a:rPr>
                <a:solidFill>
                  <a:srgbClr val="000000"/>
                </a:solidFill>
              </a:rPr>
              <a:t> / </a:t>
            </a:r>
            <a:r>
              <a:rPr>
                <a:solidFill>
                  <a:srgbClr val="0070C0"/>
                </a:solidFill>
              </a:rPr>
              <a:t>некодирующие</a:t>
            </a:r>
          </a:p>
        </p:txBody>
      </p:sp>
      <p:sp>
        <p:nvSpPr>
          <p:cNvPr id="210" name="TextBox 11"/>
          <p:cNvSpPr txBox="1"/>
          <p:nvPr/>
        </p:nvSpPr>
        <p:spPr>
          <a:xfrm>
            <a:off x="1017269" y="6192837"/>
            <a:ext cx="2504125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1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Кодирующие</a:t>
            </a:r>
            <a:r>
              <a:rPr>
                <a:solidFill>
                  <a:srgbClr val="000000"/>
                </a:solidFill>
              </a:rPr>
              <a:t> / </a:t>
            </a:r>
            <a:r>
              <a:rPr>
                <a:solidFill>
                  <a:srgbClr val="0070C0"/>
                </a:solidFill>
              </a:rPr>
              <a:t>некодирующие</a:t>
            </a:r>
          </a:p>
        </p:txBody>
      </p:sp>
      <p:grpSp>
        <p:nvGrpSpPr>
          <p:cNvPr id="256" name="Группа 8"/>
          <p:cNvGrpSpPr/>
          <p:nvPr/>
        </p:nvGrpSpPr>
        <p:grpSpPr>
          <a:xfrm>
            <a:off x="4675187" y="820737"/>
            <a:ext cx="4248151" cy="5776914"/>
            <a:chOff x="0" y="0"/>
            <a:chExt cx="4248150" cy="5776912"/>
          </a:xfrm>
        </p:grpSpPr>
        <p:sp>
          <p:nvSpPr>
            <p:cNvPr id="211" name="Прямоугольник: скругленные углы 10"/>
            <p:cNvSpPr/>
            <p:nvPr/>
          </p:nvSpPr>
          <p:spPr>
            <a:xfrm>
              <a:off x="0" y="0"/>
              <a:ext cx="4248150" cy="5776913"/>
            </a:xfrm>
            <a:prstGeom prst="roundRect">
              <a:avLst>
                <a:gd name="adj" fmla="val 16667"/>
              </a:avLst>
            </a:prstGeom>
            <a:solidFill>
              <a:srgbClr val="FEF4EC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12" name="Прямая соединительная линия 11"/>
            <p:cNvSpPr/>
            <p:nvPr/>
          </p:nvSpPr>
          <p:spPr>
            <a:xfrm>
              <a:off x="147636" y="2490787"/>
              <a:ext cx="1368427" cy="1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13" name="Прямая соединительная линия 12"/>
            <p:cNvSpPr/>
            <p:nvPr/>
          </p:nvSpPr>
          <p:spPr>
            <a:xfrm>
              <a:off x="144461" y="3524250"/>
              <a:ext cx="1368427" cy="1"/>
            </a:xfrm>
            <a:prstGeom prst="line">
              <a:avLst/>
            </a:prstGeom>
            <a:noFill/>
            <a:ln w="38100" cap="flat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grpSp>
          <p:nvGrpSpPr>
            <p:cNvPr id="216" name="Группа 2"/>
            <p:cNvGrpSpPr/>
            <p:nvPr/>
          </p:nvGrpSpPr>
          <p:grpSpPr>
            <a:xfrm>
              <a:off x="1377950" y="4146550"/>
              <a:ext cx="1368426" cy="350662"/>
              <a:chOff x="0" y="0"/>
              <a:chExt cx="1368425" cy="350661"/>
            </a:xfrm>
          </p:grpSpPr>
          <p:sp>
            <p:nvSpPr>
              <p:cNvPr id="214" name="Прямая соединительная линия 8239"/>
              <p:cNvSpPr/>
              <p:nvPr/>
            </p:nvSpPr>
            <p:spPr>
              <a:xfrm>
                <a:off x="0" y="333375"/>
                <a:ext cx="1368426" cy="1"/>
              </a:xfrm>
              <a:prstGeom prst="line">
                <a:avLst/>
              </a:prstGeom>
              <a:noFill/>
              <a:ln w="3810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5" name="TextBox 1"/>
              <p:cNvSpPr txBox="1"/>
              <p:nvPr/>
            </p:nvSpPr>
            <p:spPr>
              <a:xfrm>
                <a:off x="522143" y="0"/>
                <a:ext cx="440374" cy="3506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от</a:t>
                </a:r>
              </a:p>
            </p:txBody>
          </p:sp>
        </p:grpSp>
        <p:grpSp>
          <p:nvGrpSpPr>
            <p:cNvPr id="220" name="Группа 5"/>
            <p:cNvGrpSpPr/>
            <p:nvPr/>
          </p:nvGrpSpPr>
          <p:grpSpPr>
            <a:xfrm>
              <a:off x="2016125" y="2359025"/>
              <a:ext cx="1673226" cy="304801"/>
              <a:chOff x="0" y="0"/>
              <a:chExt cx="1673225" cy="304800"/>
            </a:xfrm>
          </p:grpSpPr>
          <p:sp>
            <p:nvSpPr>
              <p:cNvPr id="217" name="Прямая соединительная линия 8236"/>
              <p:cNvSpPr/>
              <p:nvPr/>
            </p:nvSpPr>
            <p:spPr>
              <a:xfrm>
                <a:off x="-1" y="-1"/>
                <a:ext cx="1368427" cy="1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8" name="Прямая соединительная линия 8237"/>
              <p:cNvSpPr/>
              <p:nvPr/>
            </p:nvSpPr>
            <p:spPr>
              <a:xfrm>
                <a:off x="152400" y="152400"/>
                <a:ext cx="1368426" cy="0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9" name="Прямая соединительная линия 8238"/>
              <p:cNvSpPr/>
              <p:nvPr/>
            </p:nvSpPr>
            <p:spPr>
              <a:xfrm>
                <a:off x="304800" y="304800"/>
                <a:ext cx="1368426" cy="1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29" name="Группа 42"/>
            <p:cNvGrpSpPr/>
            <p:nvPr/>
          </p:nvGrpSpPr>
          <p:grpSpPr>
            <a:xfrm>
              <a:off x="1584324" y="3282950"/>
              <a:ext cx="2617789" cy="481013"/>
              <a:chOff x="0" y="0"/>
              <a:chExt cx="2617787" cy="481012"/>
            </a:xfrm>
          </p:grpSpPr>
          <p:sp>
            <p:nvSpPr>
              <p:cNvPr id="221" name="Прямая соединительная линия 8203"/>
              <p:cNvSpPr/>
              <p:nvPr/>
            </p:nvSpPr>
            <p:spPr>
              <a:xfrm>
                <a:off x="-1" y="25400"/>
                <a:ext cx="1008063" cy="1"/>
              </a:xfrm>
              <a:prstGeom prst="line">
                <a:avLst/>
              </a:prstGeom>
              <a:noFill/>
              <a:ln w="38100" cap="flat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22" name="Прямая соединительная линия 8208"/>
              <p:cNvSpPr/>
              <p:nvPr/>
            </p:nvSpPr>
            <p:spPr>
              <a:xfrm>
                <a:off x="112712" y="177799"/>
                <a:ext cx="1008063" cy="1"/>
              </a:xfrm>
              <a:prstGeom prst="line">
                <a:avLst/>
              </a:prstGeom>
              <a:noFill/>
              <a:ln w="38100" cap="flat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23" name="Прямая соединительная линия 8209"/>
              <p:cNvSpPr/>
              <p:nvPr/>
            </p:nvSpPr>
            <p:spPr>
              <a:xfrm>
                <a:off x="223836" y="328611"/>
                <a:ext cx="1008063" cy="1"/>
              </a:xfrm>
              <a:prstGeom prst="line">
                <a:avLst/>
              </a:prstGeom>
              <a:noFill/>
              <a:ln w="38100" cap="flat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24" name="Прямая соединительная линия 8210"/>
              <p:cNvSpPr/>
              <p:nvPr/>
            </p:nvSpPr>
            <p:spPr>
              <a:xfrm>
                <a:off x="336550" y="481012"/>
                <a:ext cx="1008063" cy="1"/>
              </a:xfrm>
              <a:prstGeom prst="line">
                <a:avLst/>
              </a:prstGeom>
              <a:noFill/>
              <a:ln w="38100" cap="flat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25" name="Прямая соединительная линия 8232"/>
              <p:cNvSpPr/>
              <p:nvPr/>
            </p:nvSpPr>
            <p:spPr>
              <a:xfrm>
                <a:off x="1273174" y="0"/>
                <a:ext cx="1008063" cy="1"/>
              </a:xfrm>
              <a:prstGeom prst="line">
                <a:avLst/>
              </a:prstGeom>
              <a:noFill/>
              <a:ln w="38100" cap="flat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26" name="Прямая соединительная линия 8233"/>
              <p:cNvSpPr/>
              <p:nvPr/>
            </p:nvSpPr>
            <p:spPr>
              <a:xfrm>
                <a:off x="1385886" y="152400"/>
                <a:ext cx="1008063" cy="1"/>
              </a:xfrm>
              <a:prstGeom prst="line">
                <a:avLst/>
              </a:prstGeom>
              <a:noFill/>
              <a:ln w="38100" cap="flat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27" name="Прямая соединительная линия 8234"/>
              <p:cNvSpPr/>
              <p:nvPr/>
            </p:nvSpPr>
            <p:spPr>
              <a:xfrm>
                <a:off x="1497012" y="303212"/>
                <a:ext cx="1008063" cy="1"/>
              </a:xfrm>
              <a:prstGeom prst="line">
                <a:avLst/>
              </a:prstGeom>
              <a:noFill/>
              <a:ln w="38100" cap="flat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28" name="Прямая соединительная линия 8235"/>
              <p:cNvSpPr/>
              <p:nvPr/>
            </p:nvSpPr>
            <p:spPr>
              <a:xfrm>
                <a:off x="1609725" y="455611"/>
                <a:ext cx="1008063" cy="1"/>
              </a:xfrm>
              <a:prstGeom prst="line">
                <a:avLst/>
              </a:prstGeom>
              <a:noFill/>
              <a:ln w="38100" cap="flat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3" name="Группа 4"/>
            <p:cNvGrpSpPr/>
            <p:nvPr/>
          </p:nvGrpSpPr>
          <p:grpSpPr>
            <a:xfrm>
              <a:off x="320674" y="5075237"/>
              <a:ext cx="1800226" cy="295276"/>
              <a:chOff x="0" y="0"/>
              <a:chExt cx="1800224" cy="295275"/>
            </a:xfrm>
          </p:grpSpPr>
          <p:sp>
            <p:nvSpPr>
              <p:cNvPr id="230" name="Прямая соединительная линия 8194"/>
              <p:cNvSpPr/>
              <p:nvPr/>
            </p:nvSpPr>
            <p:spPr>
              <a:xfrm>
                <a:off x="0" y="-1"/>
                <a:ext cx="1368426" cy="1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1" name="Прямая соединительная линия 8196"/>
              <p:cNvSpPr/>
              <p:nvPr/>
            </p:nvSpPr>
            <p:spPr>
              <a:xfrm>
                <a:off x="279399" y="142874"/>
                <a:ext cx="1368427" cy="1"/>
              </a:xfrm>
              <a:prstGeom prst="line">
                <a:avLst/>
              </a:prstGeom>
              <a:noFill/>
              <a:ln w="38100" cap="flat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2" name="Прямая соединительная линия 8198"/>
              <p:cNvSpPr/>
              <p:nvPr/>
            </p:nvSpPr>
            <p:spPr>
              <a:xfrm>
                <a:off x="431799" y="295275"/>
                <a:ext cx="1368427" cy="1"/>
              </a:xfrm>
              <a:prstGeom prst="line">
                <a:avLst/>
              </a:prstGeom>
              <a:noFill/>
              <a:ln w="38100" cap="flat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6" name="Группа 37"/>
            <p:cNvGrpSpPr/>
            <p:nvPr/>
          </p:nvGrpSpPr>
          <p:grpSpPr>
            <a:xfrm>
              <a:off x="258761" y="1374775"/>
              <a:ext cx="1368426" cy="57151"/>
              <a:chOff x="0" y="0"/>
              <a:chExt cx="1368425" cy="57150"/>
            </a:xfrm>
          </p:grpSpPr>
          <p:sp>
            <p:nvSpPr>
              <p:cNvPr id="234" name="Прямая соединительная линия 8192"/>
              <p:cNvSpPr/>
              <p:nvPr/>
            </p:nvSpPr>
            <p:spPr>
              <a:xfrm>
                <a:off x="0" y="-1"/>
                <a:ext cx="1368426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5" name="Прямая соединительная линия 8193"/>
              <p:cNvSpPr/>
              <p:nvPr/>
            </p:nvSpPr>
            <p:spPr>
              <a:xfrm>
                <a:off x="0" y="57150"/>
                <a:ext cx="1368426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6" name="Группа 7"/>
            <p:cNvGrpSpPr/>
            <p:nvPr/>
          </p:nvGrpSpPr>
          <p:grpSpPr>
            <a:xfrm>
              <a:off x="2160587" y="1374775"/>
              <a:ext cx="1673226" cy="361951"/>
              <a:chOff x="0" y="0"/>
              <a:chExt cx="1673225" cy="361949"/>
            </a:xfrm>
          </p:grpSpPr>
          <p:grpSp>
            <p:nvGrpSpPr>
              <p:cNvPr id="239" name="Группа 40"/>
              <p:cNvGrpSpPr/>
              <p:nvPr/>
            </p:nvGrpSpPr>
            <p:grpSpPr>
              <a:xfrm>
                <a:off x="0" y="0"/>
                <a:ext cx="1368426" cy="57151"/>
                <a:chOff x="0" y="0"/>
                <a:chExt cx="1368425" cy="57149"/>
              </a:xfrm>
            </p:grpSpPr>
            <p:sp>
              <p:nvSpPr>
                <p:cNvPr id="237" name="Прямая соединительная линия 62"/>
                <p:cNvSpPr/>
                <p:nvPr/>
              </p:nvSpPr>
              <p:spPr>
                <a:xfrm>
                  <a:off x="0" y="0"/>
                  <a:ext cx="1368426" cy="0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8" name="Прямая соединительная линия 8191"/>
                <p:cNvSpPr/>
                <p:nvPr/>
              </p:nvSpPr>
              <p:spPr>
                <a:xfrm>
                  <a:off x="0" y="57149"/>
                  <a:ext cx="1368426" cy="1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242" name="Группа 48"/>
              <p:cNvGrpSpPr/>
              <p:nvPr/>
            </p:nvGrpSpPr>
            <p:grpSpPr>
              <a:xfrm>
                <a:off x="152400" y="152400"/>
                <a:ext cx="1368426" cy="57152"/>
                <a:chOff x="0" y="0"/>
                <a:chExt cx="1368425" cy="57151"/>
              </a:xfrm>
            </p:grpSpPr>
            <p:sp>
              <p:nvSpPr>
                <p:cNvPr id="240" name="Прямая соединительная линия 57"/>
                <p:cNvSpPr/>
                <p:nvPr/>
              </p:nvSpPr>
              <p:spPr>
                <a:xfrm>
                  <a:off x="0" y="0"/>
                  <a:ext cx="1368426" cy="0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1" name="Прямая соединительная линия 61"/>
                <p:cNvSpPr/>
                <p:nvPr/>
              </p:nvSpPr>
              <p:spPr>
                <a:xfrm>
                  <a:off x="0" y="57151"/>
                  <a:ext cx="1368426" cy="1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245" name="Группа 51"/>
              <p:cNvGrpSpPr/>
              <p:nvPr/>
            </p:nvGrpSpPr>
            <p:grpSpPr>
              <a:xfrm>
                <a:off x="304800" y="304799"/>
                <a:ext cx="1368426" cy="57151"/>
                <a:chOff x="0" y="0"/>
                <a:chExt cx="1368425" cy="57149"/>
              </a:xfrm>
            </p:grpSpPr>
            <p:sp>
              <p:nvSpPr>
                <p:cNvPr id="243" name="Прямая соединительная линия 55"/>
                <p:cNvSpPr/>
                <p:nvPr/>
              </p:nvSpPr>
              <p:spPr>
                <a:xfrm>
                  <a:off x="0" y="0"/>
                  <a:ext cx="1368426" cy="0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4" name="Прямая соединительная линия 56"/>
                <p:cNvSpPr/>
                <p:nvPr/>
              </p:nvSpPr>
              <p:spPr>
                <a:xfrm>
                  <a:off x="0" y="57149"/>
                  <a:ext cx="1368426" cy="1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247" name="TextBox 71"/>
            <p:cNvSpPr txBox="1"/>
            <p:nvPr/>
          </p:nvSpPr>
          <p:spPr>
            <a:xfrm>
              <a:off x="637856" y="1101725"/>
              <a:ext cx="284799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1</a:t>
              </a:r>
            </a:p>
          </p:txBody>
        </p:sp>
        <p:sp>
          <p:nvSpPr>
            <p:cNvPr id="248" name="TextBox 72"/>
            <p:cNvSpPr txBox="1"/>
            <p:nvPr/>
          </p:nvSpPr>
          <p:spPr>
            <a:xfrm>
              <a:off x="2588894" y="1095375"/>
              <a:ext cx="284799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2</a:t>
              </a:r>
            </a:p>
          </p:txBody>
        </p:sp>
        <p:sp>
          <p:nvSpPr>
            <p:cNvPr id="249" name="TextBox 73"/>
            <p:cNvSpPr txBox="1"/>
            <p:nvPr/>
          </p:nvSpPr>
          <p:spPr>
            <a:xfrm>
              <a:off x="688656" y="2182812"/>
              <a:ext cx="284799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3</a:t>
              </a:r>
            </a:p>
          </p:txBody>
        </p:sp>
        <p:sp>
          <p:nvSpPr>
            <p:cNvPr id="250" name="TextBox 74"/>
            <p:cNvSpPr txBox="1"/>
            <p:nvPr/>
          </p:nvSpPr>
          <p:spPr>
            <a:xfrm>
              <a:off x="2709545" y="2055812"/>
              <a:ext cx="286386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4</a:t>
              </a:r>
            </a:p>
          </p:txBody>
        </p:sp>
        <p:sp>
          <p:nvSpPr>
            <p:cNvPr id="251" name="TextBox 75"/>
            <p:cNvSpPr txBox="1"/>
            <p:nvPr/>
          </p:nvSpPr>
          <p:spPr>
            <a:xfrm>
              <a:off x="637856" y="3209925"/>
              <a:ext cx="284799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5</a:t>
              </a:r>
            </a:p>
          </p:txBody>
        </p:sp>
        <p:sp>
          <p:nvSpPr>
            <p:cNvPr id="252" name="TextBox 76"/>
            <p:cNvSpPr txBox="1"/>
            <p:nvPr/>
          </p:nvSpPr>
          <p:spPr>
            <a:xfrm>
              <a:off x="2592070" y="3036887"/>
              <a:ext cx="286386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6</a:t>
              </a:r>
            </a:p>
          </p:txBody>
        </p:sp>
        <p:sp>
          <p:nvSpPr>
            <p:cNvPr id="253" name="TextBox 77"/>
            <p:cNvSpPr txBox="1"/>
            <p:nvPr/>
          </p:nvSpPr>
          <p:spPr>
            <a:xfrm>
              <a:off x="1109344" y="4237037"/>
              <a:ext cx="284798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7</a:t>
              </a:r>
            </a:p>
          </p:txBody>
        </p:sp>
        <p:sp>
          <p:nvSpPr>
            <p:cNvPr id="254" name="TextBox 78"/>
            <p:cNvSpPr txBox="1"/>
            <p:nvPr/>
          </p:nvSpPr>
          <p:spPr>
            <a:xfrm>
              <a:off x="680719" y="4722812"/>
              <a:ext cx="286386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1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8</a:t>
              </a:r>
            </a:p>
          </p:txBody>
        </p:sp>
        <p:sp>
          <p:nvSpPr>
            <p:cNvPr id="255" name="TextBox 4"/>
            <p:cNvSpPr txBox="1"/>
            <p:nvPr/>
          </p:nvSpPr>
          <p:spPr>
            <a:xfrm>
              <a:off x="1439545" y="277812"/>
              <a:ext cx="1591311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РНК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extBox 1"/>
          <p:cNvSpPr txBox="1"/>
          <p:nvPr/>
        </p:nvSpPr>
        <p:spPr>
          <a:xfrm>
            <a:off x="539749" y="1159640"/>
            <a:ext cx="7524599" cy="48329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>
                <a:latin typeface="Calibri Light"/>
                <a:ea typeface="Calibri Light"/>
                <a:cs typeface="Calibri Light"/>
                <a:sym typeface="Calibri Light"/>
              </a:defRPr>
            </a:pPr>
          </a:p>
          <a:p>
            <a:pPr>
              <a:defRPr b="1" sz="2000">
                <a:latin typeface="Arial"/>
                <a:ea typeface="Arial"/>
                <a:cs typeface="Arial"/>
                <a:sym typeface="Arial"/>
              </a:defRPr>
            </a:pPr>
            <a:r>
              <a:t>вирусы позвоночных 		(145 родов)</a:t>
            </a:r>
          </a:p>
          <a:p>
            <a:pPr>
              <a:defRPr b="1" sz="2000">
                <a:latin typeface="Arial"/>
                <a:ea typeface="Arial"/>
                <a:cs typeface="Arial"/>
                <a:sym typeface="Arial"/>
              </a:defRPr>
            </a:pPr>
            <a:r>
              <a:t>вирусы растений 				(89 родов)</a:t>
            </a:r>
          </a:p>
          <a:p>
            <a:pPr>
              <a:defRPr b="1" sz="2000">
                <a:latin typeface="Arial"/>
                <a:ea typeface="Arial"/>
                <a:cs typeface="Arial"/>
                <a:sym typeface="Arial"/>
              </a:defRPr>
            </a:pPr>
            <a:r>
              <a:t>вирусы беспозвоночных 	(57 родов)</a:t>
            </a:r>
          </a:p>
          <a:p>
            <a:pPr>
              <a:defRPr b="1" sz="2000">
                <a:latin typeface="Arial"/>
                <a:ea typeface="Arial"/>
                <a:cs typeface="Arial"/>
                <a:sym typeface="Arial"/>
              </a:defRPr>
            </a:pPr>
            <a:r>
              <a:t>бактериофаги 				(38 родов)</a:t>
            </a:r>
          </a:p>
          <a:p>
            <a:pPr>
              <a:defRPr b="1" sz="2000">
                <a:latin typeface="Arial"/>
                <a:ea typeface="Arial"/>
                <a:cs typeface="Arial"/>
                <a:sym typeface="Arial"/>
              </a:defRPr>
            </a:pPr>
            <a:r>
              <a:t>вирусы грибов 				(16 родов)</a:t>
            </a:r>
          </a:p>
          <a:p>
            <a:pPr>
              <a:defRPr b="1" sz="2000">
                <a:latin typeface="Arial"/>
                <a:ea typeface="Arial"/>
                <a:cs typeface="Arial"/>
                <a:sym typeface="Arial"/>
              </a:defRPr>
            </a:pPr>
            <a:r>
              <a:t>вирусы архей 					(13 родов)</a:t>
            </a:r>
          </a:p>
          <a:p>
            <a:pPr>
              <a:defRPr b="1" sz="2000">
                <a:latin typeface="Arial"/>
                <a:ea typeface="Arial"/>
                <a:cs typeface="Arial"/>
                <a:sym typeface="Arial"/>
              </a:defRPr>
            </a:pPr>
            <a:r>
              <a:t>вирусы водорослей  			(9 родов) </a:t>
            </a:r>
          </a:p>
          <a:p>
            <a:pPr>
              <a:defRPr b="1" sz="2000">
                <a:latin typeface="Arial"/>
                <a:ea typeface="Arial"/>
                <a:cs typeface="Arial"/>
                <a:sym typeface="Arial"/>
              </a:defRPr>
            </a:pPr>
            <a:r>
              <a:t>вирусы простейших 			(6 родов) </a:t>
            </a:r>
          </a:p>
          <a:p>
            <a:pPr>
              <a:defRPr b="1" sz="2000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b="1" sz="2000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b="1" sz="2000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b="1" sz="2000">
                <a:latin typeface="Arial"/>
                <a:ea typeface="Arial"/>
                <a:cs typeface="Arial"/>
                <a:sym typeface="Arial"/>
              </a:defRPr>
            </a:pPr>
            <a:r>
              <a:t>Подавляющее большинство представителей царства </a:t>
            </a:r>
            <a:r>
              <a:t>Virae</a:t>
            </a:r>
            <a:r>
              <a:t> находится в мировом океане и размножаются именно в морском планктоне.</a:t>
            </a:r>
          </a:p>
        </p:txBody>
      </p:sp>
      <p:sp>
        <p:nvSpPr>
          <p:cNvPr id="259" name="TextBox 2"/>
          <p:cNvSpPr txBox="1"/>
          <p:nvPr/>
        </p:nvSpPr>
        <p:spPr>
          <a:xfrm>
            <a:off x="491903" y="404602"/>
            <a:ext cx="6612323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800">
                <a:solidFill>
                  <a:srgbClr val="C00000"/>
                </a:solidFill>
              </a:defRPr>
            </a:lvl1pPr>
          </a:lstStyle>
          <a:p>
            <a:pPr/>
            <a:r>
              <a:t>Большинство известных нам вирусов: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