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1" r:id="rId2"/>
    <p:sldId id="286" r:id="rId3"/>
    <p:sldId id="313" r:id="rId4"/>
    <p:sldId id="307" r:id="rId5"/>
    <p:sldId id="315" r:id="rId6"/>
    <p:sldId id="287" r:id="rId7"/>
    <p:sldId id="285" r:id="rId8"/>
    <p:sldId id="312" r:id="rId9"/>
    <p:sldId id="293" r:id="rId10"/>
    <p:sldId id="292" r:id="rId11"/>
    <p:sldId id="325" r:id="rId12"/>
    <p:sldId id="291" r:id="rId13"/>
    <p:sldId id="290" r:id="rId14"/>
    <p:sldId id="283" r:id="rId15"/>
    <p:sldId id="298" r:id="rId16"/>
    <p:sldId id="297" r:id="rId17"/>
    <p:sldId id="296" r:id="rId18"/>
    <p:sldId id="316" r:id="rId19"/>
    <p:sldId id="317" r:id="rId20"/>
    <p:sldId id="295" r:id="rId21"/>
    <p:sldId id="321" r:id="rId22"/>
    <p:sldId id="322" r:id="rId23"/>
    <p:sldId id="324" r:id="rId24"/>
    <p:sldId id="326" r:id="rId25"/>
    <p:sldId id="302" r:id="rId26"/>
    <p:sldId id="301" r:id="rId27"/>
    <p:sldId id="299" r:id="rId28"/>
    <p:sldId id="318" r:id="rId29"/>
    <p:sldId id="257" r:id="rId30"/>
    <p:sldId id="305" r:id="rId31"/>
    <p:sldId id="308" r:id="rId32"/>
    <p:sldId id="327" r:id="rId33"/>
    <p:sldId id="32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ИФА</c:v>
                </c:pt>
              </c:strCache>
            </c:strRef>
          </c:tx>
          <c:spPr>
            <a:solidFill>
              <a:srgbClr val="0000F5">
                <a:alpha val="51000"/>
              </a:srgbClr>
            </a:solidFill>
          </c:spPr>
          <c:cat>
            <c:strRef>
              <c:f>Лист1!$A$2:$A$18</c:f>
              <c:strCache>
                <c:ptCount val="17"/>
                <c:pt idx="0">
                  <c:v>0 w</c:v>
                </c:pt>
                <c:pt idx="1">
                  <c:v>1 w</c:v>
                </c:pt>
                <c:pt idx="2">
                  <c:v>2 w</c:v>
                </c:pt>
                <c:pt idx="3">
                  <c:v>3 w</c:v>
                </c:pt>
                <c:pt idx="4">
                  <c:v>4 w</c:v>
                </c:pt>
                <c:pt idx="5">
                  <c:v>5 w</c:v>
                </c:pt>
                <c:pt idx="6">
                  <c:v>6 w</c:v>
                </c:pt>
                <c:pt idx="7">
                  <c:v>7 w</c:v>
                </c:pt>
                <c:pt idx="8">
                  <c:v>8 w</c:v>
                </c:pt>
                <c:pt idx="9">
                  <c:v>9 w</c:v>
                </c:pt>
                <c:pt idx="10">
                  <c:v>10 w</c:v>
                </c:pt>
                <c:pt idx="11">
                  <c:v>11 w</c:v>
                </c:pt>
                <c:pt idx="12">
                  <c:v>12 w</c:v>
                </c:pt>
                <c:pt idx="13">
                  <c:v>13 w</c:v>
                </c:pt>
                <c:pt idx="14">
                  <c:v>14 w</c:v>
                </c:pt>
                <c:pt idx="15">
                  <c:v>15 w</c:v>
                </c:pt>
                <c:pt idx="16">
                  <c:v>16 w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ПЦР</c:v>
                </c:pt>
              </c:strCache>
            </c:strRef>
          </c:tx>
          <c:spPr>
            <a:solidFill>
              <a:srgbClr val="FF0000">
                <a:alpha val="53000"/>
              </a:srgbClr>
            </a:solidFill>
          </c:spPr>
          <c:cat>
            <c:strRef>
              <c:f>Лист1!$A$2:$A$18</c:f>
              <c:strCache>
                <c:ptCount val="17"/>
                <c:pt idx="0">
                  <c:v>0 w</c:v>
                </c:pt>
                <c:pt idx="1">
                  <c:v>1 w</c:v>
                </c:pt>
                <c:pt idx="2">
                  <c:v>2 w</c:v>
                </c:pt>
                <c:pt idx="3">
                  <c:v>3 w</c:v>
                </c:pt>
                <c:pt idx="4">
                  <c:v>4 w</c:v>
                </c:pt>
                <c:pt idx="5">
                  <c:v>5 w</c:v>
                </c:pt>
                <c:pt idx="6">
                  <c:v>6 w</c:v>
                </c:pt>
                <c:pt idx="7">
                  <c:v>7 w</c:v>
                </c:pt>
                <c:pt idx="8">
                  <c:v>8 w</c:v>
                </c:pt>
                <c:pt idx="9">
                  <c:v>9 w</c:v>
                </c:pt>
                <c:pt idx="10">
                  <c:v>10 w</c:v>
                </c:pt>
                <c:pt idx="11">
                  <c:v>11 w</c:v>
                </c:pt>
                <c:pt idx="12">
                  <c:v>12 w</c:v>
                </c:pt>
                <c:pt idx="13">
                  <c:v>13 w</c:v>
                </c:pt>
                <c:pt idx="14">
                  <c:v>14 w</c:v>
                </c:pt>
                <c:pt idx="15">
                  <c:v>15 w</c:v>
                </c:pt>
                <c:pt idx="16">
                  <c:v>16 w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0</c:v>
                </c:pt>
                <c:pt idx="1">
                  <c:v>0.6</c:v>
                </c:pt>
                <c:pt idx="2">
                  <c:v>0.8</c:v>
                </c:pt>
                <c:pt idx="3">
                  <c:v>0.8</c:v>
                </c:pt>
                <c:pt idx="4">
                  <c:v>1</c:v>
                </c:pt>
                <c:pt idx="5">
                  <c:v>0.8</c:v>
                </c:pt>
                <c:pt idx="6">
                  <c:v>0.6</c:v>
                </c:pt>
                <c:pt idx="7">
                  <c:v>0.4</c:v>
                </c:pt>
                <c:pt idx="8">
                  <c:v>0.3</c:v>
                </c:pt>
                <c:pt idx="9">
                  <c:v>0.4</c:v>
                </c:pt>
                <c:pt idx="10">
                  <c:v>0.3</c:v>
                </c:pt>
                <c:pt idx="11">
                  <c:v>0.4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64032"/>
        <c:axId val="33971520"/>
      </c:areaChart>
      <c:catAx>
        <c:axId val="37164032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33971520"/>
        <c:crosses val="autoZero"/>
        <c:auto val="1"/>
        <c:lblAlgn val="ctr"/>
        <c:lblOffset val="100"/>
        <c:noMultiLvlLbl val="0"/>
      </c:catAx>
      <c:valAx>
        <c:axId val="33971520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164032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ИФА</c:v>
                </c:pt>
              </c:strCache>
            </c:strRef>
          </c:tx>
          <c:spPr>
            <a:solidFill>
              <a:srgbClr val="0000F5">
                <a:alpha val="51000"/>
              </a:srgbClr>
            </a:solidFill>
          </c:spPr>
          <c:cat>
            <c:strRef>
              <c:f>Лист1!$A$2:$A$18</c:f>
              <c:strCache>
                <c:ptCount val="17"/>
                <c:pt idx="0">
                  <c:v>0 w</c:v>
                </c:pt>
                <c:pt idx="1">
                  <c:v>1 w</c:v>
                </c:pt>
                <c:pt idx="2">
                  <c:v>2 w</c:v>
                </c:pt>
                <c:pt idx="3">
                  <c:v>3 w</c:v>
                </c:pt>
                <c:pt idx="4">
                  <c:v>4 w</c:v>
                </c:pt>
                <c:pt idx="5">
                  <c:v>5 w</c:v>
                </c:pt>
                <c:pt idx="6">
                  <c:v>6 w</c:v>
                </c:pt>
                <c:pt idx="7">
                  <c:v>7 w</c:v>
                </c:pt>
                <c:pt idx="8">
                  <c:v>8 w</c:v>
                </c:pt>
                <c:pt idx="9">
                  <c:v>9 w</c:v>
                </c:pt>
                <c:pt idx="10">
                  <c:v>10 w</c:v>
                </c:pt>
                <c:pt idx="11">
                  <c:v>11 w</c:v>
                </c:pt>
                <c:pt idx="12">
                  <c:v>12 w</c:v>
                </c:pt>
                <c:pt idx="13">
                  <c:v>13 w</c:v>
                </c:pt>
                <c:pt idx="14">
                  <c:v>14 w</c:v>
                </c:pt>
                <c:pt idx="15">
                  <c:v>15 w</c:v>
                </c:pt>
                <c:pt idx="16">
                  <c:v>16 w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ПЦР</c:v>
                </c:pt>
              </c:strCache>
            </c:strRef>
          </c:tx>
          <c:spPr>
            <a:solidFill>
              <a:srgbClr val="FF0000">
                <a:alpha val="53000"/>
              </a:srgbClr>
            </a:solidFill>
          </c:spPr>
          <c:cat>
            <c:strRef>
              <c:f>Лист1!$A$2:$A$18</c:f>
              <c:strCache>
                <c:ptCount val="17"/>
                <c:pt idx="0">
                  <c:v>0 w</c:v>
                </c:pt>
                <c:pt idx="1">
                  <c:v>1 w</c:v>
                </c:pt>
                <c:pt idx="2">
                  <c:v>2 w</c:v>
                </c:pt>
                <c:pt idx="3">
                  <c:v>3 w</c:v>
                </c:pt>
                <c:pt idx="4">
                  <c:v>4 w</c:v>
                </c:pt>
                <c:pt idx="5">
                  <c:v>5 w</c:v>
                </c:pt>
                <c:pt idx="6">
                  <c:v>6 w</c:v>
                </c:pt>
                <c:pt idx="7">
                  <c:v>7 w</c:v>
                </c:pt>
                <c:pt idx="8">
                  <c:v>8 w</c:v>
                </c:pt>
                <c:pt idx="9">
                  <c:v>9 w</c:v>
                </c:pt>
                <c:pt idx="10">
                  <c:v>10 w</c:v>
                </c:pt>
                <c:pt idx="11">
                  <c:v>11 w</c:v>
                </c:pt>
                <c:pt idx="12">
                  <c:v>12 w</c:v>
                </c:pt>
                <c:pt idx="13">
                  <c:v>13 w</c:v>
                </c:pt>
                <c:pt idx="14">
                  <c:v>14 w</c:v>
                </c:pt>
                <c:pt idx="15">
                  <c:v>15 w</c:v>
                </c:pt>
                <c:pt idx="16">
                  <c:v>16 w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30912"/>
        <c:axId val="33995520"/>
      </c:areaChart>
      <c:catAx>
        <c:axId val="38630912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33995520"/>
        <c:crosses val="autoZero"/>
        <c:auto val="1"/>
        <c:lblAlgn val="ctr"/>
        <c:lblOffset val="100"/>
        <c:noMultiLvlLbl val="0"/>
      </c:catAx>
      <c:valAx>
        <c:axId val="339955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8630912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/>
              <a:t>титр антител к </a:t>
            </a:r>
            <a:r>
              <a:rPr lang="en-US" sz="1400"/>
              <a:t>gp 7</a:t>
            </a:r>
            <a:r>
              <a:rPr lang="ru-RU" sz="1400"/>
              <a:t>0</a:t>
            </a:r>
            <a:r>
              <a:rPr lang="ru-RU" sz="1400" baseline="0"/>
              <a:t> у кошек, вакцинированных вакциной "ЛЕОМИНОР"</a:t>
            </a:r>
            <a:endParaRPr lang="en-US" sz="14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титр антител к gp 70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до вакцинации</c:v>
                </c:pt>
                <c:pt idx="1">
                  <c:v>после 1 вакцинации </c:v>
                </c:pt>
                <c:pt idx="2">
                  <c:v>после 2 вакцинации</c:v>
                </c:pt>
                <c:pt idx="3">
                  <c:v>через 6 месяцев</c:v>
                </c:pt>
                <c:pt idx="4">
                  <c:v>через 12 месяцев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156</c:v>
                </c:pt>
                <c:pt idx="2">
                  <c:v>810</c:v>
                </c:pt>
                <c:pt idx="3">
                  <c:v>630</c:v>
                </c:pt>
                <c:pt idx="4">
                  <c:v>355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53504"/>
        <c:axId val="33985600"/>
      </c:lineChart>
      <c:catAx>
        <c:axId val="44053504"/>
        <c:scaling>
          <c:orientation val="minMax"/>
        </c:scaling>
        <c:delete val="0"/>
        <c:axPos val="b"/>
        <c:majorTickMark val="out"/>
        <c:minorTickMark val="none"/>
        <c:tickLblPos val="nextTo"/>
        <c:crossAx val="33985600"/>
        <c:crosses val="autoZero"/>
        <c:auto val="1"/>
        <c:lblAlgn val="ctr"/>
        <c:lblOffset val="100"/>
        <c:noMultiLvlLbl val="0"/>
      </c:catAx>
      <c:valAx>
        <c:axId val="33985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053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0.26786</cdr:x>
      <cdr:y>0.10526</cdr:y>
    </cdr:from>
    <cdr:to>
      <cdr:x>0.26786</cdr:x>
      <cdr:y>0.80702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2160240" y="432048"/>
          <a:ext cx="0" cy="288032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0.26786</cdr:x>
      <cdr:y>0.10526</cdr:y>
    </cdr:from>
    <cdr:to>
      <cdr:x>0.38393</cdr:x>
      <cdr:y>0.10526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2160240" y="432048"/>
          <a:ext cx="936104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0000"/>
          </a:solidFill>
          <a:headEnd type="arrow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0.28571</cdr:x>
      <cdr:y>0.03509</cdr:y>
    </cdr:from>
    <cdr:to>
      <cdr:x>0.38393</cdr:x>
      <cdr:y>0.10526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304256" y="144016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ИФА +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0.08929</cdr:x>
      <cdr:y>0.50877</cdr:y>
    </cdr:from>
    <cdr:to>
      <cdr:x>0.08929</cdr:x>
      <cdr:y>0.80702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720080" y="2088232"/>
          <a:ext cx="0" cy="122413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0.05357</cdr:x>
      <cdr:y>0.10526</cdr:y>
    </cdr:from>
    <cdr:to>
      <cdr:x>0.25</cdr:x>
      <cdr:y>0.22807</cdr:y>
    </cdr:to>
    <cdr:sp macro="" textlink="">
      <cdr:nvSpPr>
        <cdr:cNvPr id="14" name="Выноска 1 13"/>
        <cdr:cNvSpPr/>
      </cdr:nvSpPr>
      <cdr:spPr>
        <a:xfrm xmlns:a="http://schemas.openxmlformats.org/drawingml/2006/main">
          <a:off x="432048" y="432048"/>
          <a:ext cx="1584176" cy="504056"/>
        </a:xfrm>
        <a:prstGeom xmlns:a="http://schemas.openxmlformats.org/drawingml/2006/main" prst="borderCallout1">
          <a:avLst>
            <a:gd name="adj1" fmla="val 103496"/>
            <a:gd name="adj2" fmla="val -735"/>
            <a:gd name="adj3" fmla="val 577941"/>
            <a:gd name="adj4" fmla="val -4198"/>
          </a:avLst>
        </a:prstGeom>
        <a:noFill xmlns:a="http://schemas.openxmlformats.org/drawingml/2006/main"/>
        <a:ln xmlns:a="http://schemas.openxmlformats.org/drawingml/2006/main" w="38100" cmpd="sng">
          <a:solidFill>
            <a:srgbClr val="0000F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1"/>
              </a:solidFill>
            </a:rPr>
            <a:t>Заражение </a:t>
          </a:r>
          <a:r>
            <a:rPr lang="en-US" sz="1600" dirty="0" err="1" smtClean="0">
              <a:solidFill>
                <a:schemeClr val="tx1"/>
              </a:solidFill>
            </a:rPr>
            <a:t>FeLV</a:t>
          </a:r>
          <a:endParaRPr lang="ru-RU" sz="1600" dirty="0" smtClean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0.26786</cdr:x>
      <cdr:y>0.10526</cdr:y>
    </cdr:from>
    <cdr:to>
      <cdr:x>0.26786</cdr:x>
      <cdr:y>0.80702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2160240" y="432048"/>
          <a:ext cx="0" cy="288032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0.26786</cdr:x>
      <cdr:y>0.10526</cdr:y>
    </cdr:from>
    <cdr:to>
      <cdr:x>0.96429</cdr:x>
      <cdr:y>0.10526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2160263" y="432035"/>
          <a:ext cx="5616601" cy="1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0000"/>
          </a:solidFill>
          <a:headEnd type="arrow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0.28571</cdr:x>
      <cdr:y>0.03509</cdr:y>
    </cdr:from>
    <cdr:to>
      <cdr:x>0.95536</cdr:x>
      <cdr:y>0.10526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304221" y="144025"/>
          <a:ext cx="5400635" cy="288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ИФА +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0.08929</cdr:x>
      <cdr:y>0.50877</cdr:y>
    </cdr:from>
    <cdr:to>
      <cdr:x>0.08929</cdr:x>
      <cdr:y>0.80702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720080" y="2088232"/>
          <a:ext cx="0" cy="122413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0.05357</cdr:x>
      <cdr:y>0.10526</cdr:y>
    </cdr:from>
    <cdr:to>
      <cdr:x>0.25</cdr:x>
      <cdr:y>0.22807</cdr:y>
    </cdr:to>
    <cdr:sp macro="" textlink="">
      <cdr:nvSpPr>
        <cdr:cNvPr id="14" name="Выноска 1 13"/>
        <cdr:cNvSpPr/>
      </cdr:nvSpPr>
      <cdr:spPr>
        <a:xfrm xmlns:a="http://schemas.openxmlformats.org/drawingml/2006/main">
          <a:off x="432048" y="432048"/>
          <a:ext cx="1584176" cy="504056"/>
        </a:xfrm>
        <a:prstGeom xmlns:a="http://schemas.openxmlformats.org/drawingml/2006/main" prst="borderCallout1">
          <a:avLst>
            <a:gd name="adj1" fmla="val 103496"/>
            <a:gd name="adj2" fmla="val -735"/>
            <a:gd name="adj3" fmla="val 573401"/>
            <a:gd name="adj4" fmla="val -9253"/>
          </a:avLst>
        </a:prstGeom>
        <a:noFill xmlns:a="http://schemas.openxmlformats.org/drawingml/2006/main"/>
        <a:ln xmlns:a="http://schemas.openxmlformats.org/drawingml/2006/main" w="38100" cmpd="sng">
          <a:solidFill>
            <a:srgbClr val="00009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1"/>
              </a:solidFill>
            </a:rPr>
            <a:t>Заражение </a:t>
          </a:r>
          <a:r>
            <a:rPr lang="en-US" sz="1600" dirty="0" err="1" smtClean="0">
              <a:solidFill>
                <a:schemeClr val="tx1"/>
              </a:solidFill>
            </a:rPr>
            <a:t>FeLV</a:t>
          </a:r>
          <a:endParaRPr lang="ru-RU" sz="1600" dirty="0" smtClean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0.06758</cdr:x>
      <cdr:y>0.70506</cdr:y>
    </cdr:from>
    <cdr:to>
      <cdr:x>0.96862</cdr:x>
      <cdr:y>0.71102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409255" y="2448272"/>
          <a:ext cx="5456309" cy="20696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2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4D8E3-57FA-423E-B795-2F3FF0B764A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65931-1F92-477B-B511-E567EE62F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1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7E9A-9D34-41D6-B899-61287FAC4C2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CDEB-D8A7-49B8-93BC-BD91558B8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0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7E9A-9D34-41D6-B899-61287FAC4C2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CDEB-D8A7-49B8-93BC-BD91558B8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7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7E9A-9D34-41D6-B899-61287FAC4C2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CDEB-D8A7-49B8-93BC-BD91558B8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7E9A-9D34-41D6-B899-61287FAC4C2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CDEB-D8A7-49B8-93BC-BD91558B8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2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7E9A-9D34-41D6-B899-61287FAC4C2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CDEB-D8A7-49B8-93BC-BD91558B8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2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7E9A-9D34-41D6-B899-61287FAC4C2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CDEB-D8A7-49B8-93BC-BD91558B8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02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7E9A-9D34-41D6-B899-61287FAC4C2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CDEB-D8A7-49B8-93BC-BD91558B8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1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7E9A-9D34-41D6-B899-61287FAC4C2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CDEB-D8A7-49B8-93BC-BD91558B8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6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7E9A-9D34-41D6-B899-61287FAC4C2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CDEB-D8A7-49B8-93BC-BD91558B8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9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7E9A-9D34-41D6-B899-61287FAC4C2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CDEB-D8A7-49B8-93BC-BD91558B8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7E9A-9D34-41D6-B899-61287FAC4C2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CDEB-D8A7-49B8-93BC-BD91558B8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9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07E9A-9D34-41D6-B899-61287FAC4C2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ECDEB-D8A7-49B8-93BC-BD91558B8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6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DB-SRV\Documents\Reklama\CDP\prezentatsia\ano_nii_prezent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2" y="-171400"/>
            <a:ext cx="937253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7"/>
            <a:ext cx="7776864" cy="2592288"/>
          </a:xfrm>
        </p:spPr>
        <p:txBody>
          <a:bodyPr>
            <a:noAutofit/>
          </a:bodyPr>
          <a:lstStyle/>
          <a:p>
            <a:r>
              <a:rPr lang="ru-RU" altLang="ru-RU" sz="2800" dirty="0" smtClean="0">
                <a:solidFill>
                  <a:srgbClr val="000000"/>
                </a:solidFill>
              </a:rPr>
              <a:t>Вирусная лейкемия кошек </a:t>
            </a:r>
            <a:br>
              <a:rPr lang="ru-RU" altLang="ru-RU" sz="2800" dirty="0" smtClean="0">
                <a:solidFill>
                  <a:srgbClr val="000000"/>
                </a:solidFill>
              </a:rPr>
            </a:br>
            <a:r>
              <a:rPr lang="ru-RU" altLang="ru-RU" sz="2800" dirty="0" smtClean="0">
                <a:solidFill>
                  <a:srgbClr val="000000"/>
                </a:solidFill>
              </a:rPr>
              <a:t>Лабораторная диагностика </a:t>
            </a:r>
            <a:r>
              <a:rPr lang="ru-RU" altLang="ru-RU" sz="2800" dirty="0">
                <a:solidFill>
                  <a:srgbClr val="000000"/>
                </a:solidFill>
              </a:rPr>
              <a:t>и </a:t>
            </a:r>
            <a:r>
              <a:rPr lang="ru-RU" altLang="ru-RU" sz="2800" dirty="0" smtClean="0">
                <a:solidFill>
                  <a:srgbClr val="000000"/>
                </a:solidFill>
              </a:rPr>
              <a:t/>
            </a:r>
            <a:br>
              <a:rPr lang="ru-RU" altLang="ru-RU" sz="2800" dirty="0" smtClean="0">
                <a:solidFill>
                  <a:srgbClr val="000000"/>
                </a:solidFill>
              </a:rPr>
            </a:br>
            <a:r>
              <a:rPr lang="ru-RU" altLang="ru-RU" sz="2800" dirty="0" smtClean="0">
                <a:solidFill>
                  <a:srgbClr val="000000"/>
                </a:solidFill>
              </a:rPr>
              <a:t>специфическая профилактика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941168"/>
            <a:ext cx="914400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4205" y="474587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Мухин А.Н. к.б.н., </a:t>
            </a:r>
            <a:r>
              <a:rPr lang="ru-RU" dirty="0" err="1" smtClean="0"/>
              <a:t>ст.н.с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950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1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3024336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Патогенез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7" descr="C:\Users\SRaev\Desktop\image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49911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5436096" y="2492896"/>
            <a:ext cx="3456384" cy="3024336"/>
          </a:xfrm>
          <a:prstGeom prst="roundRect">
            <a:avLst>
              <a:gd name="adj" fmla="val 16667"/>
            </a:avLst>
          </a:prstGeom>
          <a:solidFill>
            <a:srgbClr val="92D050">
              <a:alpha val="4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kumimoji="0" lang="ru-RU" altLang="ru-RU" sz="1100" dirty="0" smtClean="0"/>
              <a:t>1. Репликация вируса в лимфоидной ткани ротовой полости и глотки      абортивная инфекция или </a:t>
            </a:r>
            <a:r>
              <a:rPr kumimoji="0" lang="ru-RU" altLang="ru-RU" sz="1100" dirty="0" err="1" smtClean="0"/>
              <a:t>транзиетная</a:t>
            </a:r>
            <a:r>
              <a:rPr kumimoji="0" lang="ru-RU" altLang="ru-RU" sz="1100" dirty="0" smtClean="0"/>
              <a:t> </a:t>
            </a:r>
            <a:r>
              <a:rPr kumimoji="0" lang="ru-RU" altLang="ru-RU" sz="1100" dirty="0" err="1" smtClean="0"/>
              <a:t>виремия</a:t>
            </a:r>
            <a:r>
              <a:rPr kumimoji="0" lang="ru-RU" altLang="ru-RU" sz="1100" dirty="0" smtClean="0"/>
              <a:t>;</a:t>
            </a:r>
          </a:p>
          <a:p>
            <a:pPr eaLnBrk="1" hangingPunct="1">
              <a:spcBef>
                <a:spcPct val="0"/>
              </a:spcBef>
              <a:buNone/>
            </a:pPr>
            <a:endParaRPr kumimoji="0" lang="ru-RU" altLang="ru-RU" sz="11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kumimoji="0" lang="ru-RU" altLang="ru-RU" sz="1100" dirty="0" smtClean="0"/>
              <a:t>2. Репликация вируса в  лимфоцитах и моноцитах      тимус, селезенка, л. </a:t>
            </a:r>
            <a:r>
              <a:rPr kumimoji="0" lang="ru-RU" altLang="ru-RU" sz="1100" dirty="0"/>
              <a:t>у</a:t>
            </a:r>
            <a:r>
              <a:rPr kumimoji="0" lang="ru-RU" altLang="ru-RU" sz="1100" dirty="0" smtClean="0"/>
              <a:t>злы, сл. железы (</a:t>
            </a:r>
            <a:r>
              <a:rPr kumimoji="0" lang="ru-RU" altLang="ru-RU" sz="1100" dirty="0" err="1"/>
              <a:t>транзиетная</a:t>
            </a:r>
            <a:r>
              <a:rPr kumimoji="0" lang="ru-RU" altLang="ru-RU" sz="1100" dirty="0"/>
              <a:t> </a:t>
            </a:r>
            <a:r>
              <a:rPr kumimoji="0" lang="ru-RU" altLang="ru-RU" sz="1100" dirty="0" err="1" smtClean="0"/>
              <a:t>виремия</a:t>
            </a:r>
            <a:r>
              <a:rPr kumimoji="0" lang="ru-RU" altLang="ru-RU" sz="1100" dirty="0" smtClean="0"/>
              <a:t> 3 (до 13) недели;</a:t>
            </a:r>
          </a:p>
          <a:p>
            <a:pPr eaLnBrk="1" hangingPunct="1">
              <a:spcBef>
                <a:spcPct val="0"/>
              </a:spcBef>
              <a:buNone/>
            </a:pPr>
            <a:endParaRPr kumimoji="0" lang="ru-RU" altLang="ru-RU" sz="11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kumimoji="0" lang="ru-RU" altLang="ru-RU" sz="1100" dirty="0" smtClean="0"/>
              <a:t>3. Заражение костного мозга         </a:t>
            </a:r>
            <a:r>
              <a:rPr kumimoji="0" lang="ru-RU" altLang="ru-RU" sz="1100" dirty="0" err="1" smtClean="0"/>
              <a:t>персистетная</a:t>
            </a:r>
            <a:r>
              <a:rPr kumimoji="0" lang="ru-RU" altLang="ru-RU" sz="1100" dirty="0" smtClean="0"/>
              <a:t> </a:t>
            </a:r>
            <a:r>
              <a:rPr kumimoji="0" lang="ru-RU" altLang="ru-RU" sz="1100" dirty="0" err="1"/>
              <a:t>виремия</a:t>
            </a:r>
            <a:r>
              <a:rPr kumimoji="0" lang="ru-RU" altLang="ru-RU" sz="1100" dirty="0" smtClean="0"/>
              <a:t>  или латентная инфекция;</a:t>
            </a:r>
          </a:p>
          <a:p>
            <a:pPr eaLnBrk="1" hangingPunct="1">
              <a:spcBef>
                <a:spcPct val="0"/>
              </a:spcBef>
              <a:buNone/>
            </a:pPr>
            <a:endParaRPr kumimoji="0" lang="ru-RU" altLang="ru-RU" sz="1100" dirty="0"/>
          </a:p>
          <a:p>
            <a:pPr eaLnBrk="1" hangingPunct="1">
              <a:spcBef>
                <a:spcPct val="0"/>
              </a:spcBef>
              <a:buNone/>
            </a:pPr>
            <a:r>
              <a:rPr kumimoji="0" lang="ru-RU" altLang="ru-RU" sz="1100" dirty="0" smtClean="0"/>
              <a:t>4. </a:t>
            </a:r>
            <a:r>
              <a:rPr kumimoji="0" lang="ru-RU" altLang="ru-RU" sz="1100" dirty="0" err="1" smtClean="0"/>
              <a:t>Персистетная</a:t>
            </a:r>
            <a:r>
              <a:rPr kumimoji="0" lang="ru-RU" altLang="ru-RU" sz="1100" dirty="0" smtClean="0"/>
              <a:t> </a:t>
            </a:r>
            <a:r>
              <a:rPr kumimoji="0" lang="ru-RU" altLang="ru-RU" sz="1100" dirty="0" err="1"/>
              <a:t>виремия</a:t>
            </a:r>
            <a:r>
              <a:rPr kumimoji="0" lang="ru-RU" altLang="ru-RU" sz="1100" dirty="0"/>
              <a:t>  &gt;13 </a:t>
            </a:r>
            <a:r>
              <a:rPr kumimoji="0" lang="ru-RU" altLang="ru-RU" sz="1100" dirty="0" smtClean="0"/>
              <a:t>недель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kumimoji="0" lang="ru-RU" altLang="ru-RU" sz="1100" dirty="0"/>
              <a:t>гибель в течение 3 лет</a:t>
            </a:r>
          </a:p>
          <a:p>
            <a:pPr eaLnBrk="1" hangingPunct="1">
              <a:spcBef>
                <a:spcPct val="0"/>
              </a:spcBef>
              <a:buNone/>
            </a:pPr>
            <a:endParaRPr kumimoji="0" lang="ru-RU" altLang="ru-RU" sz="1100" dirty="0"/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5785842" y="1356323"/>
            <a:ext cx="2422149" cy="838200"/>
          </a:xfrm>
          <a:prstGeom prst="roundRect">
            <a:avLst>
              <a:gd name="adj" fmla="val 16667"/>
            </a:avLst>
          </a:prstGeom>
          <a:solidFill>
            <a:srgbClr val="FFFF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kumimoji="0" lang="ru-RU" altLang="ru-RU" sz="1100" dirty="0" smtClean="0"/>
              <a:t>Абортивная инфекция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kumimoji="0" lang="ru-RU" altLang="ru-RU" sz="1100" dirty="0" smtClean="0"/>
              <a:t>Регрессивная инфекция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kumimoji="0" lang="ru-RU" altLang="ru-RU" sz="1100" dirty="0" smtClean="0"/>
              <a:t>Латентная инфекция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kumimoji="0" lang="ru-RU" altLang="ru-RU" sz="1100" dirty="0"/>
              <a:t>Прогрессивная инфекция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kumimoji="0" lang="ru-RU" altLang="ru-RU" sz="11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393657" y="3616672"/>
            <a:ext cx="1646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376038" y="2924944"/>
            <a:ext cx="1646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657076" y="4293096"/>
            <a:ext cx="1646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207991" y="4941168"/>
            <a:ext cx="1646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80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3878" y="116632"/>
            <a:ext cx="92170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Выделение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FeLV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SRaev\Desktop\л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68" y="2132791"/>
            <a:ext cx="8040664" cy="196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115616" y="2924944"/>
            <a:ext cx="1512168" cy="28803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59832" y="2924944"/>
            <a:ext cx="151216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04048" y="2826016"/>
            <a:ext cx="1512168" cy="28803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948264" y="3127276"/>
            <a:ext cx="1512168" cy="28803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67544" y="4797152"/>
            <a:ext cx="8280920" cy="646331"/>
          </a:xfrm>
          <a:prstGeom prst="rect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Значительное снижение выделения вируса у животных с регрессивной формой инфекции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2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Репликация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FeLV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10" descr="C:\Users\SRaev\Desktop\05-FeLV-Fig_-2_-Retrovirus-life-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980728"/>
            <a:ext cx="6934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6912" y="5228878"/>
            <a:ext cx="89916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</a:rPr>
              <a:t>Молекулярная основа латентной формы инфекции- интеграция генома </a:t>
            </a:r>
            <a:r>
              <a:rPr lang="en-US" altLang="ru-RU" sz="2000" dirty="0" err="1" smtClean="0">
                <a:solidFill>
                  <a:srgbClr val="000000"/>
                </a:solidFill>
              </a:rPr>
              <a:t>FeLV</a:t>
            </a:r>
            <a:r>
              <a:rPr lang="en-US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</a:rPr>
              <a:t>в ДНК клетки костного мозга</a:t>
            </a:r>
          </a:p>
        </p:txBody>
      </p:sp>
    </p:spTree>
    <p:extLst>
      <p:ext uri="{BB962C8B-B14F-4D97-AF65-F5344CB8AC3E}">
        <p14:creationId xmlns:p14="http://schemas.microsoft.com/office/powerpoint/2010/main" val="84201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Диагностика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8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800" dirty="0" smtClean="0">
                <a:solidFill>
                  <a:srgbClr val="000000"/>
                </a:solidFill>
              </a:rPr>
              <a:t>Метод </a:t>
            </a:r>
            <a:r>
              <a:rPr lang="ru-RU" altLang="ru-RU" sz="1800" dirty="0" err="1">
                <a:solidFill>
                  <a:srgbClr val="000000"/>
                </a:solidFill>
              </a:rPr>
              <a:t>иммуннофлуоресценции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</a:rPr>
              <a:t> 1973 </a:t>
            </a:r>
            <a:r>
              <a:rPr lang="ru-RU" altLang="ru-RU" sz="1800" dirty="0">
                <a:solidFill>
                  <a:srgbClr val="000000"/>
                </a:solidFill>
              </a:rPr>
              <a:t>г</a:t>
            </a:r>
            <a:r>
              <a:rPr lang="ru-RU" altLang="ru-RU" sz="1800" dirty="0" smtClean="0">
                <a:solidFill>
                  <a:srgbClr val="000000"/>
                </a:solidFill>
              </a:rPr>
              <a:t>.  </a:t>
            </a:r>
            <a:r>
              <a:rPr lang="ru-RU" altLang="ru-RU" sz="1600" dirty="0" smtClean="0">
                <a:solidFill>
                  <a:srgbClr val="000000"/>
                </a:solidFill>
              </a:rPr>
              <a:t>(</a:t>
            </a:r>
            <a:r>
              <a:rPr lang="en-US" altLang="ru-RU" sz="1600" i="1" dirty="0">
                <a:solidFill>
                  <a:srgbClr val="000000"/>
                </a:solidFill>
              </a:rPr>
              <a:t>Hardy W., et al., 1973</a:t>
            </a:r>
            <a:r>
              <a:rPr lang="ru-RU" altLang="ru-RU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838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800" dirty="0">
                <a:solidFill>
                  <a:srgbClr val="000000"/>
                </a:solidFill>
              </a:rPr>
              <a:t>Первая ИФА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>
                <a:solidFill>
                  <a:srgbClr val="000000"/>
                </a:solidFill>
              </a:rPr>
              <a:t>коммерческая тест-система 1979 </a:t>
            </a:r>
            <a:r>
              <a:rPr lang="ru-RU" altLang="ru-RU" sz="1800" dirty="0" smtClean="0">
                <a:solidFill>
                  <a:srgbClr val="000000"/>
                </a:solidFill>
              </a:rPr>
              <a:t>г. </a:t>
            </a:r>
            <a:r>
              <a:rPr lang="en-US" altLang="ru-RU" sz="1600" i="1" dirty="0">
                <a:solidFill>
                  <a:srgbClr val="000000"/>
                </a:solidFill>
              </a:rPr>
              <a:t>(Lopez N.A., 1989) </a:t>
            </a:r>
            <a:endParaRPr lang="ru-RU" altLang="ru-RU" sz="1600" i="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                 ↑чувствительность    ↓ </a:t>
            </a:r>
            <a:r>
              <a:rPr lang="ru-RU" altLang="ru-RU" sz="1800" dirty="0">
                <a:solidFill>
                  <a:srgbClr val="000000"/>
                </a:solidFill>
              </a:rPr>
              <a:t>специфичность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2958108"/>
            <a:ext cx="838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800" dirty="0" smtClean="0">
                <a:solidFill>
                  <a:srgbClr val="000000"/>
                </a:solidFill>
              </a:rPr>
              <a:t> </a:t>
            </a:r>
            <a:r>
              <a:rPr lang="ru-RU" altLang="ru-RU" sz="1800" dirty="0">
                <a:solidFill>
                  <a:srgbClr val="000000"/>
                </a:solidFill>
              </a:rPr>
              <a:t>ИФА тест-система на основе МАТ к 3 антигенным детерминантам </a:t>
            </a:r>
            <a:r>
              <a:rPr lang="ru-RU" altLang="ru-RU" sz="1800" dirty="0" smtClean="0">
                <a:solidFill>
                  <a:srgbClr val="000000"/>
                </a:solidFill>
              </a:rPr>
              <a:t>р27 1983 г. </a:t>
            </a:r>
            <a:r>
              <a:rPr lang="ru-RU" altLang="ru-RU" sz="1600" dirty="0" smtClean="0">
                <a:solidFill>
                  <a:srgbClr val="000000"/>
                </a:solidFill>
              </a:rPr>
              <a:t>(</a:t>
            </a:r>
            <a:r>
              <a:rPr lang="en-US" altLang="ru-RU" sz="1600" i="1" dirty="0">
                <a:solidFill>
                  <a:srgbClr val="000000"/>
                </a:solidFill>
              </a:rPr>
              <a:t>Lutz et. Al., 1983</a:t>
            </a:r>
            <a:r>
              <a:rPr lang="ru-RU" altLang="ru-RU" sz="1600" dirty="0">
                <a:solidFill>
                  <a:srgbClr val="000000"/>
                </a:solidFill>
              </a:rPr>
              <a:t>) </a:t>
            </a:r>
            <a:r>
              <a:rPr lang="ru-RU" altLang="ru-RU" sz="1600" dirty="0" smtClean="0">
                <a:solidFill>
                  <a:srgbClr val="000000"/>
                </a:solidFill>
              </a:rPr>
              <a:t>           </a:t>
            </a:r>
            <a:r>
              <a:rPr lang="ru-RU" altLang="ru-RU" sz="1800" dirty="0" smtClean="0">
                <a:solidFill>
                  <a:srgbClr val="000000"/>
                </a:solidFill>
              </a:rPr>
              <a:t>↑</a:t>
            </a:r>
            <a:r>
              <a:rPr lang="ru-RU" altLang="ru-RU" sz="1800" dirty="0">
                <a:solidFill>
                  <a:srgbClr val="000000"/>
                </a:solidFill>
              </a:rPr>
              <a:t>специфичность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077072"/>
            <a:ext cx="83820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800" dirty="0" err="1">
                <a:solidFill>
                  <a:srgbClr val="000000"/>
                </a:solidFill>
              </a:rPr>
              <a:t>Иммунохроматографические</a:t>
            </a:r>
            <a:r>
              <a:rPr lang="ru-RU" altLang="ru-RU" sz="1800" dirty="0">
                <a:solidFill>
                  <a:srgbClr val="000000"/>
                </a:solidFill>
              </a:rPr>
              <a:t> методы – самый распространенный метод (</a:t>
            </a:r>
            <a:r>
              <a:rPr lang="ru-RU" altLang="ru-RU" sz="1800" dirty="0" err="1">
                <a:solidFill>
                  <a:srgbClr val="000000"/>
                </a:solidFill>
              </a:rPr>
              <a:t>транзиентная</a:t>
            </a:r>
            <a:r>
              <a:rPr lang="ru-RU" altLang="ru-RU" sz="1800" dirty="0">
                <a:solidFill>
                  <a:srgbClr val="000000"/>
                </a:solidFill>
              </a:rPr>
              <a:t>, персистентная формы)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600" dirty="0">
                <a:solidFill>
                  <a:srgbClr val="000000"/>
                </a:solidFill>
              </a:rPr>
              <a:t>(</a:t>
            </a:r>
            <a:r>
              <a:rPr lang="nl-NL" altLang="ru-RU" sz="1600" i="1" dirty="0">
                <a:solidFill>
                  <a:srgbClr val="000000"/>
                </a:solidFill>
              </a:rPr>
              <a:t>Weijer K, van Herwijnen R., 1995</a:t>
            </a:r>
            <a:r>
              <a:rPr lang="en-US" altLang="ru-RU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556" y="5105772"/>
            <a:ext cx="83820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800" dirty="0">
                <a:solidFill>
                  <a:srgbClr val="000000"/>
                </a:solidFill>
              </a:rPr>
              <a:t>ПЦР – наиболее чувствительный метод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endParaRPr lang="ru-RU" altLang="ru-RU" sz="1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      обнаружение </a:t>
            </a:r>
            <a:r>
              <a:rPr lang="ru-RU" altLang="ru-RU" sz="1800" dirty="0" err="1">
                <a:solidFill>
                  <a:srgbClr val="000000"/>
                </a:solidFill>
              </a:rPr>
              <a:t>провирусной</a:t>
            </a:r>
            <a:r>
              <a:rPr lang="ru-RU" altLang="ru-RU" sz="1800" dirty="0">
                <a:solidFill>
                  <a:srgbClr val="000000"/>
                </a:solidFill>
              </a:rPr>
              <a:t> ДНК </a:t>
            </a:r>
            <a:r>
              <a:rPr lang="en-US" altLang="ru-RU" sz="1600" dirty="0">
                <a:solidFill>
                  <a:srgbClr val="000000"/>
                </a:solidFill>
              </a:rPr>
              <a:t>(</a:t>
            </a:r>
            <a:r>
              <a:rPr lang="en-US" altLang="ru-RU" sz="1600" i="1" dirty="0">
                <a:solidFill>
                  <a:srgbClr val="000000"/>
                </a:solidFill>
              </a:rPr>
              <a:t>Hofmann-Lehmann R., et. Al., 2001</a:t>
            </a:r>
            <a:r>
              <a:rPr lang="en-US" altLang="ru-RU" sz="16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931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6048672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иммунострипов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457200" y="1219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ru-RU" altLang="ru-RU" sz="2000" dirty="0">
                <a:solidFill>
                  <a:srgbClr val="000000"/>
                </a:solidFill>
              </a:rPr>
              <a:t>Быстрый, удобный метод обнаружения р27 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altLang="ru-RU" sz="2000" dirty="0" smtClean="0">
                <a:solidFill>
                  <a:srgbClr val="000000"/>
                </a:solidFill>
              </a:rPr>
              <a:t>антигена </a:t>
            </a:r>
            <a:r>
              <a:rPr lang="ru-RU" altLang="ru-RU" sz="2000" dirty="0">
                <a:solidFill>
                  <a:srgbClr val="000000"/>
                </a:solidFill>
              </a:rPr>
              <a:t>в сыворотке крови\плазме</a:t>
            </a:r>
          </a:p>
        </p:txBody>
      </p:sp>
      <p:pic>
        <p:nvPicPr>
          <p:cNvPr id="6" name="Picture 4" descr="C:\Users\SRaev\Desktop\feline-leukemia-virus-_felv_-antigen-on-whole-blood-one-step_143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76475"/>
            <a:ext cx="57245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SRaev\Desktop\shop_items_catalog_image3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526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2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541" y="188640"/>
            <a:ext cx="8568952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Интерпретация результатов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иммунострипы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3048000" y="1268760"/>
            <a:ext cx="304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Положительный результат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608884" y="1786833"/>
            <a:ext cx="208823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6 недель</a:t>
            </a: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4716016" y="2132856"/>
            <a:ext cx="1558845" cy="100811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Прямая со стрелкой 7"/>
          <p:cNvCxnSpPr>
            <a:endCxn id="9" idx="0"/>
          </p:cNvCxnSpPr>
          <p:nvPr/>
        </p:nvCxnSpPr>
        <p:spPr bwMode="auto">
          <a:xfrm flipH="1">
            <a:off x="2218234" y="2132856"/>
            <a:ext cx="1390651" cy="103815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Объект 2"/>
          <p:cNvSpPr txBox="1">
            <a:spLocks/>
          </p:cNvSpPr>
          <p:nvPr/>
        </p:nvSpPr>
        <p:spPr bwMode="auto">
          <a:xfrm>
            <a:off x="827584" y="3171013"/>
            <a:ext cx="2781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О</a:t>
            </a:r>
            <a:r>
              <a:rPr lang="ru-RU" altLang="ru-RU" sz="1600" dirty="0" smtClean="0">
                <a:solidFill>
                  <a:srgbClr val="000000"/>
                </a:solidFill>
              </a:rPr>
              <a:t>трицательный </a:t>
            </a:r>
            <a:r>
              <a:rPr lang="ru-RU" altLang="ru-RU" sz="1600" dirty="0">
                <a:solidFill>
                  <a:srgbClr val="000000"/>
                </a:solidFill>
              </a:rPr>
              <a:t>результат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5244408" y="3166999"/>
            <a:ext cx="3162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Положительный результат 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907704" y="3629365"/>
            <a:ext cx="0" cy="88509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588224" y="3629366"/>
            <a:ext cx="0" cy="88509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2"/>
          <p:cNvSpPr txBox="1">
            <a:spLocks/>
          </p:cNvSpPr>
          <p:nvPr/>
        </p:nvSpPr>
        <p:spPr bwMode="auto">
          <a:xfrm>
            <a:off x="568152" y="4791151"/>
            <a:ext cx="2707704" cy="43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800" dirty="0" err="1">
                <a:solidFill>
                  <a:srgbClr val="000000"/>
                </a:solidFill>
              </a:rPr>
              <a:t>Транзиентная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виремия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5364088" y="4827153"/>
            <a:ext cx="3170584" cy="5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Персистентная </a:t>
            </a:r>
            <a:r>
              <a:rPr lang="ru-RU" altLang="ru-RU" sz="1800" dirty="0" err="1">
                <a:solidFill>
                  <a:srgbClr val="000000"/>
                </a:solidFill>
              </a:rPr>
              <a:t>виремия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5381492" y="5401136"/>
            <a:ext cx="3170584" cy="5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Неблагоприятный прогноз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19" y="260648"/>
            <a:ext cx="6577485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Полимеразная цепная реакция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C:\Users\SRaev\Desktop\eLib_PC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55776" y="1052736"/>
            <a:ext cx="3733800" cy="2679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3794483"/>
            <a:ext cx="373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Обнаружение </a:t>
            </a:r>
            <a:r>
              <a:rPr lang="ru-RU" altLang="ru-RU" sz="1800" dirty="0" err="1">
                <a:solidFill>
                  <a:srgbClr val="000000"/>
                </a:solidFill>
              </a:rPr>
              <a:t>провирусной</a:t>
            </a:r>
            <a:r>
              <a:rPr lang="ru-RU" altLang="ru-RU" sz="1800" dirty="0">
                <a:solidFill>
                  <a:srgbClr val="000000"/>
                </a:solidFill>
              </a:rPr>
              <a:t> ДНК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292080" y="3794483"/>
            <a:ext cx="373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Обнаружение РНК вируса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5263108"/>
            <a:ext cx="489654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Персистентная/</a:t>
            </a:r>
            <a:r>
              <a:rPr lang="ru-RU" altLang="ru-RU" sz="1800" dirty="0" err="1" smtClean="0">
                <a:solidFill>
                  <a:srgbClr val="000000"/>
                </a:solidFill>
              </a:rPr>
              <a:t>транзиентная</a:t>
            </a:r>
            <a:r>
              <a:rPr lang="ru-RU" altLang="ru-RU" sz="1800" dirty="0" smtClean="0">
                <a:solidFill>
                  <a:srgbClr val="000000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или латентная </a:t>
            </a:r>
            <a:r>
              <a:rPr lang="ru-RU" altLang="ru-RU" sz="1800" dirty="0">
                <a:solidFill>
                  <a:srgbClr val="000000"/>
                </a:solidFill>
              </a:rPr>
              <a:t>инфекция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48064" y="5301208"/>
            <a:ext cx="373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Персистентная/</a:t>
            </a:r>
            <a:r>
              <a:rPr lang="ru-RU" altLang="ru-RU" sz="1800" dirty="0" err="1" smtClean="0">
                <a:solidFill>
                  <a:srgbClr val="000000"/>
                </a:solidFill>
              </a:rPr>
              <a:t>транзиентная</a:t>
            </a:r>
            <a:r>
              <a:rPr lang="ru-RU" altLang="ru-RU" sz="1800" dirty="0" smtClean="0">
                <a:solidFill>
                  <a:srgbClr val="000000"/>
                </a:solidFill>
              </a:rPr>
              <a:t> </a:t>
            </a:r>
            <a:r>
              <a:rPr lang="ru-RU" altLang="ru-RU" sz="1800" dirty="0">
                <a:solidFill>
                  <a:srgbClr val="000000"/>
                </a:solidFill>
              </a:rPr>
              <a:t>инфекция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982842" y="4221088"/>
            <a:ext cx="0" cy="88509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829005" y="4229500"/>
            <a:ext cx="0" cy="88509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76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244205"/>
            <a:ext cx="61206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Виды инфекции/интерпретация результатов диагностики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383636"/>
              </p:ext>
            </p:extLst>
          </p:nvPr>
        </p:nvGraphicFramePr>
        <p:xfrm>
          <a:off x="539553" y="1353075"/>
          <a:ext cx="8064893" cy="41244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56183"/>
                <a:gridCol w="1281742"/>
                <a:gridCol w="1281742"/>
                <a:gridCol w="1281742"/>
                <a:gridCol w="1051318"/>
                <a:gridCol w="1512166"/>
              </a:tblGrid>
              <a:tr h="82489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Виды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инфекции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р27 антиген в крови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ДНК вируса в крови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РНК вируса в крови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вируса в слюне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Развитие патологии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82489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Абортивная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маловероятно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82489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Регрессивная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+→ -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 (+→ -)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+→ 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+\- → 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маловероятно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82489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Латентная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маловероятно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82489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Прогрессивная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вероятно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1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Регрессивная инфекция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02409811"/>
              </p:ext>
            </p:extLst>
          </p:nvPr>
        </p:nvGraphicFramePr>
        <p:xfrm>
          <a:off x="683568" y="1628800"/>
          <a:ext cx="80648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3779912" y="2060848"/>
            <a:ext cx="0" cy="28803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460432" y="3717032"/>
            <a:ext cx="0" cy="12241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403648" y="3717032"/>
            <a:ext cx="705678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4008" y="328498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ПЦР +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9474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Прогрессивная инфекция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725060"/>
              </p:ext>
            </p:extLst>
          </p:nvPr>
        </p:nvGraphicFramePr>
        <p:xfrm>
          <a:off x="683568" y="1628800"/>
          <a:ext cx="80648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8460432" y="2060848"/>
            <a:ext cx="0" cy="2808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460432" y="3717032"/>
            <a:ext cx="0" cy="12241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403648" y="3717032"/>
            <a:ext cx="705678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6056" y="335699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ПЦР +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297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Актуальность проблемы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0763" y="2050910"/>
            <a:ext cx="8839200" cy="226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742950" indent="-7429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kumimoji="0" lang="ru-RU" altLang="ru-RU" sz="1600" dirty="0">
                <a:solidFill>
                  <a:srgbClr val="000000"/>
                </a:solidFill>
              </a:rPr>
              <a:t>Один из наиболее значимых возбудителей инфекционных болезней кошек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kumimoji="0" lang="ru-RU" altLang="ru-RU" sz="1600" dirty="0">
                <a:solidFill>
                  <a:srgbClr val="000000"/>
                </a:solidFill>
              </a:rPr>
              <a:t>Возбудитель, ассоциированный с проявлением самой разнообразной клинической симптоматики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kumimoji="0" lang="ru-RU" altLang="ru-RU" sz="1600" dirty="0">
                <a:solidFill>
                  <a:srgbClr val="000000"/>
                </a:solidFill>
              </a:rPr>
              <a:t>Является основной причиной смертности у больных </a:t>
            </a:r>
            <a:r>
              <a:rPr kumimoji="0" lang="ru-RU" altLang="ru-RU" sz="1600" dirty="0" smtClean="0">
                <a:solidFill>
                  <a:srgbClr val="000000"/>
                </a:solidFill>
              </a:rPr>
              <a:t>кошек</a:t>
            </a:r>
            <a:endParaRPr kumimoji="0" lang="en-US" altLang="ru-RU" sz="16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ru-RU" sz="1600" dirty="0" smtClean="0">
                <a:solidFill>
                  <a:srgbClr val="000000"/>
                </a:solidFill>
              </a:rPr>
              <a:t>                                                                                                                       </a:t>
            </a:r>
            <a:r>
              <a:rPr kumimoji="0" lang="en-US" altLang="ru-RU" sz="1600" i="1" dirty="0" smtClean="0">
                <a:solidFill>
                  <a:srgbClr val="000000"/>
                </a:solidFill>
              </a:rPr>
              <a:t>WSAVA</a:t>
            </a:r>
            <a:endParaRPr kumimoji="0" lang="ru-RU" altLang="ru-RU" sz="1600" i="1" dirty="0" smtClean="0">
              <a:solidFill>
                <a:srgbClr val="000000"/>
              </a:solidFill>
            </a:endParaRPr>
          </a:p>
          <a:p>
            <a:pPr marL="0" indent="0" algn="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kumimoji="0"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19675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Вирусная лейкемия кошек – хронически протекающая болезнь, характеризующаяся анемией, перитонитом,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гломерулонефритом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фибросаркомой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а так же иммунодепрессивным синдромом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320142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Распространение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FLV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-инфекции: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среди клинически здоровых кошек 1-8%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среди больных кошек 20%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 75%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лимфом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 лейкемий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Кого необходимо проверять?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457200" y="1600201"/>
            <a:ext cx="8229600" cy="36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Больные животные (независимо от предыдущих результатов тестирования)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Новые животные перед поступлением (для питомников\приютов)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Подтверждение отрицательных результатов – повторное тестирование через 28 дней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Животные, которые находятся в контакте с инфицированными – ежегодное тестирование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Животные, которые могут вступать в контакт с кошками, </a:t>
            </a:r>
            <a:r>
              <a:rPr kumimoji="1" lang="en-US" alt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FeLV</a:t>
            </a:r>
            <a:r>
              <a:rPr kumimoji="1" lang="en-US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r>
              <a:rPr kumimoji="1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статус которых неизвестен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Животные перед вакцинацией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6336704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Специфическая профилактика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2" descr="C:\Users\SRaev\AppData\Local\Temp\Rar$DIa0.850\507811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380312" cy="481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3878" y="116632"/>
            <a:ext cx="92170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Вакцины против вирусной лейкемии кошек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73968" y="1772816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Первая лицензированная вакцина - 1985 год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Ни одна вакцина не дает 100% защиты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Вакцинация не препятствует минимальной репликации вируса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3878" y="116632"/>
            <a:ext cx="92170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Научное обоснование эффективности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вакцинации против ВЛК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SRaev\Desktop\смвс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6" y="1340768"/>
            <a:ext cx="858464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5517232"/>
            <a:ext cx="8171156" cy="369332"/>
          </a:xfrm>
          <a:prstGeom prst="rect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Нейтрализующие антитела – маркер устойчивости к инфекции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6066" y="2852936"/>
            <a:ext cx="8584642" cy="792088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6066" y="3645024"/>
            <a:ext cx="8584642" cy="864096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73024" y="116632"/>
            <a:ext cx="92170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Факторы, влияющие на эффективность вакцин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420688" y="1844824"/>
            <a:ext cx="8229600" cy="143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000" kern="0" dirty="0" smtClean="0">
                <a:solidFill>
                  <a:srgbClr val="000000"/>
                </a:solidFill>
                <a:latin typeface="Arial"/>
              </a:rPr>
              <a:t>Иммунный статус животного</a:t>
            </a:r>
            <a:endParaRPr kumimoji="1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Возраст животного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Доза вируса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000" kern="0" dirty="0" smtClean="0">
                <a:solidFill>
                  <a:srgbClr val="000000"/>
                </a:solidFill>
                <a:latin typeface="Arial"/>
              </a:rPr>
              <a:t>Штамм (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Arial"/>
              </a:rPr>
              <a:t>изолят</a:t>
            </a:r>
            <a:r>
              <a:rPr lang="ru-RU" altLang="ru-RU" sz="2000" kern="0" dirty="0" smtClean="0">
                <a:solidFill>
                  <a:srgbClr val="000000"/>
                </a:solidFill>
                <a:latin typeface="Arial"/>
              </a:rPr>
              <a:t> вируса)</a:t>
            </a:r>
            <a:endParaRPr kumimoji="1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Разработка вакцины «ЛЕОМИНОР»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9269" y="1700808"/>
            <a:ext cx="815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Высокая концентрация антигена + безопасный адъювант + 2-кратная иммунизация</a:t>
            </a:r>
          </a:p>
        </p:txBody>
      </p:sp>
      <p:pic>
        <p:nvPicPr>
          <p:cNvPr id="7" name="Picture 2" descr="C:\Users\SRaev\Desktop\untitledкака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2828304" cy="14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SRaev\Desktop\psep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44" y="3250784"/>
            <a:ext cx="2346796" cy="151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3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Состав вакцины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19672" y="1052736"/>
            <a:ext cx="516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Высокая концентрация антигена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0080" y="1509936"/>
            <a:ext cx="525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ru-RU" sz="1600" dirty="0">
                <a:solidFill>
                  <a:srgbClr val="000000"/>
                </a:solidFill>
              </a:rPr>
              <a:t>gp70 </a:t>
            </a:r>
            <a:r>
              <a:rPr lang="ru-RU" altLang="ru-RU" sz="1600" dirty="0">
                <a:solidFill>
                  <a:srgbClr val="000000"/>
                </a:solidFill>
              </a:rPr>
              <a:t>оболочечный  гликопротеин вируса</a:t>
            </a:r>
            <a:endParaRPr lang="en-US" altLang="ru-RU" sz="16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Функция: прикрепление вируса к клетке</a:t>
            </a:r>
          </a:p>
        </p:txBody>
      </p:sp>
      <p:pic>
        <p:nvPicPr>
          <p:cNvPr id="7" name="Picture 3" descr="C:\Users\SRaev\Desktop\hivstructure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094344"/>
            <a:ext cx="3211549" cy="250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3" descr="r0-9sYEFqHavPmGSUdX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1600" y="2208386"/>
            <a:ext cx="2281544" cy="1418084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877" y="3599716"/>
            <a:ext cx="3672052" cy="62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ru-RU" sz="1400" dirty="0">
                <a:solidFill>
                  <a:srgbClr val="000000"/>
                </a:solidFill>
              </a:rPr>
              <a:t>F-422 – </a:t>
            </a:r>
            <a:r>
              <a:rPr lang="ru-RU" altLang="ru-RU" sz="1400" dirty="0">
                <a:solidFill>
                  <a:srgbClr val="000000"/>
                </a:solidFill>
              </a:rPr>
              <a:t>хронически инфицированная </a:t>
            </a:r>
            <a:endParaRPr lang="ru-RU" altLang="ru-RU" sz="1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</a:rPr>
              <a:t>вирусом </a:t>
            </a:r>
            <a:r>
              <a:rPr lang="ru-RU" altLang="ru-RU" sz="1400" dirty="0">
                <a:solidFill>
                  <a:srgbClr val="000000"/>
                </a:solidFill>
              </a:rPr>
              <a:t>лейкемии кошек культура клеток</a:t>
            </a:r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7380312" y="2708920"/>
            <a:ext cx="792088" cy="825053"/>
          </a:xfrm>
          <a:prstGeom prst="ellipse">
            <a:avLst/>
          </a:prstGeom>
          <a:solidFill>
            <a:srgbClr val="FFFF0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91680" y="4221088"/>
            <a:ext cx="4683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Безопасный </a:t>
            </a:r>
            <a:r>
              <a:rPr lang="ru-RU" altLang="ru-RU" sz="1800" dirty="0">
                <a:solidFill>
                  <a:srgbClr val="000000"/>
                </a:solidFill>
              </a:rPr>
              <a:t>и эффективный адъювант</a:t>
            </a:r>
          </a:p>
        </p:txBody>
      </p:sp>
      <p:pic>
        <p:nvPicPr>
          <p:cNvPr id="12" name="Picture 4" descr="C:\Users\SRaev\Desktop\psepp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63" y="4879281"/>
            <a:ext cx="1542105" cy="9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SRaev\Desktop\ExccarbomerC001_defaul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222" y="4732190"/>
            <a:ext cx="1650965" cy="131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39752" y="4911068"/>
            <a:ext cx="435648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</a:rPr>
              <a:t>синтетический адъювант нового поколения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0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Эффективность вакцины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25508916"/>
              </p:ext>
            </p:extLst>
          </p:nvPr>
        </p:nvGraphicFramePr>
        <p:xfrm>
          <a:off x="1544216" y="1484784"/>
          <a:ext cx="6055568" cy="34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79251" y="5157192"/>
            <a:ext cx="535806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</a:rPr>
              <a:t>Формирование защитного уровня антител (1:270) после двукратной вакцинации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solidFill>
            <a:schemeClr val="tx2">
              <a:lumMod val="75000"/>
            </a:schemeClr>
          </a:solidFill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mtClean="0">
                <a:solidFill>
                  <a:schemeClr val="accent1">
                    <a:lumMod val="75000"/>
                  </a:schemeClr>
                </a:solidFill>
              </a:rPr>
              <a:t>Иммуногенность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вакцины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55776" y="330061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332844" cy="44644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976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Рекомендации по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применению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492781" y="4149080"/>
            <a:ext cx="7696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Схема применения:</a:t>
            </a:r>
          </a:p>
          <a:p>
            <a:pPr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Первичная вакцинация котят (с 8-12 недельного возраста) -двукратно, с интервалом в 3-4 недели</a:t>
            </a:r>
          </a:p>
          <a:p>
            <a:pPr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Ревакцинацию - ежегодно. </a:t>
            </a:r>
          </a:p>
        </p:txBody>
      </p:sp>
      <p:pic>
        <p:nvPicPr>
          <p:cNvPr id="7" name="Picture 2" descr="C:\Users\SRaev\Desktop\Leomin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798"/>
            <a:ext cx="4597896" cy="225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3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15684" y="116632"/>
            <a:ext cx="85324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</a:rPr>
              <a:t>FeLV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в России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0478" y="1196752"/>
            <a:ext cx="846169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742950" indent="-7429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ru-RU" altLang="ru-RU" sz="2000" dirty="0" smtClean="0">
                <a:solidFill>
                  <a:srgbClr val="000000"/>
                </a:solidFill>
              </a:rPr>
              <a:t>12% исследованных животных были инфицированы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ru-RU" altLang="ru-RU" sz="2000" dirty="0" smtClean="0">
                <a:solidFill>
                  <a:srgbClr val="000000"/>
                </a:solidFill>
              </a:rPr>
              <a:t> летальность – 30%</a:t>
            </a:r>
            <a:endParaRPr kumimoji="0"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503548" y="5291685"/>
            <a:ext cx="81369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600" i="1" dirty="0" smtClean="0">
                <a:solidFill>
                  <a:srgbClr val="000000"/>
                </a:solidFill>
              </a:rPr>
              <a:t>Е.Б. </a:t>
            </a:r>
            <a:r>
              <a:rPr lang="ru-RU" altLang="ru-RU" sz="1600" i="1" dirty="0" err="1" smtClean="0">
                <a:solidFill>
                  <a:srgbClr val="000000"/>
                </a:solidFill>
              </a:rPr>
              <a:t>Бажибина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, Ю.Б. Соколова «Лейкемия и иммунодефицит – скрытые вирусные инфекции кошек . – РВЖ МДЖ. – 2010. - №1.- с. 14-17</a:t>
            </a:r>
            <a:endParaRPr lang="ru-RU" altLang="ru-RU" sz="1600" i="1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0" y="2492896"/>
            <a:ext cx="2812727" cy="210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62254" y="4601782"/>
            <a:ext cx="2812727" cy="2883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</a:rPr>
              <a:t>Хронический гингивит. Кот, 2 года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65" y="1959512"/>
            <a:ext cx="3096344" cy="293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716016" y="4890135"/>
            <a:ext cx="3240359" cy="40154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ru-RU" altLang="ru-RU" sz="4000" dirty="0" smtClean="0">
                <a:solidFill>
                  <a:srgbClr val="000000"/>
                </a:solidFill>
              </a:rPr>
              <a:t>Ринит, </a:t>
            </a:r>
            <a:r>
              <a:rPr lang="ru-RU" altLang="ru-RU" sz="4000" dirty="0" err="1" smtClean="0">
                <a:solidFill>
                  <a:srgbClr val="000000"/>
                </a:solidFill>
              </a:rPr>
              <a:t>конъюктивит</a:t>
            </a:r>
            <a:r>
              <a:rPr lang="ru-RU" altLang="ru-RU" sz="4000" dirty="0" smtClean="0">
                <a:solidFill>
                  <a:srgbClr val="000000"/>
                </a:solidFill>
              </a:rPr>
              <a:t>. Кошка, 6 мес. (</a:t>
            </a:r>
            <a:r>
              <a:rPr lang="en-US" altLang="ru-RU" sz="4000" dirty="0" smtClean="0">
                <a:solidFill>
                  <a:srgbClr val="000000"/>
                </a:solidFill>
              </a:rPr>
              <a:t>FIV +</a:t>
            </a:r>
            <a:r>
              <a:rPr lang="ru-RU" altLang="ru-RU" sz="4000" dirty="0" smtClean="0">
                <a:solidFill>
                  <a:srgbClr val="000000"/>
                </a:solidFill>
              </a:rPr>
              <a:t>)</a:t>
            </a:r>
          </a:p>
          <a:p>
            <a:pPr>
              <a:buFontTx/>
              <a:buNone/>
            </a:pPr>
            <a:endParaRPr lang="ru-RU" altLang="ru-RU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 bwMode="auto">
          <a:xfrm>
            <a:off x="533400" y="1524000"/>
            <a:ext cx="77724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Тестирование животных до вакцинации на наличие </a:t>
            </a:r>
            <a:r>
              <a:rPr lang="ru-RU" altLang="ru-RU" sz="1800" dirty="0" smtClean="0">
                <a:solidFill>
                  <a:srgbClr val="000000"/>
                </a:solidFill>
              </a:rPr>
              <a:t>р27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533400" y="4293096"/>
            <a:ext cx="7696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Вакцинация НЕ содержит живого вируса</a:t>
            </a:r>
          </a:p>
          <a:p>
            <a:pPr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Вакцинация НЕ изменяет хода инфекционного процесса</a:t>
            </a:r>
          </a:p>
          <a:p>
            <a:pPr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Вакцинация НЕ индуцирует реактивацию латентной формы инфекции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39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Рекомендации по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применению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 bwMode="auto">
          <a:xfrm>
            <a:off x="533400" y="2348880"/>
            <a:ext cx="7696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ru-RU" sz="1800" dirty="0" smtClean="0"/>
              <a:t>вакцина </a:t>
            </a:r>
            <a:r>
              <a:rPr lang="ru-RU" sz="1800" dirty="0"/>
              <a:t>«ЛЕОМИНОР» может применяться одновременно с вакциной против панлейкопении, </a:t>
            </a:r>
            <a:r>
              <a:rPr lang="ru-RU" sz="1800" dirty="0" err="1"/>
              <a:t>ринотрахеита</a:t>
            </a:r>
            <a:r>
              <a:rPr lang="ru-RU" sz="1800" dirty="0"/>
              <a:t>, </a:t>
            </a:r>
            <a:r>
              <a:rPr lang="ru-RU" sz="1800" dirty="0" err="1"/>
              <a:t>калицивирусной</a:t>
            </a:r>
            <a:r>
              <a:rPr lang="ru-RU" sz="1800" dirty="0"/>
              <a:t> инфекции и хламидиоза кошек «Мультифел-4</a:t>
            </a:r>
            <a:r>
              <a:rPr lang="ru-RU" sz="1800" dirty="0" smtClean="0"/>
              <a:t>» и вакциной против бешенства «</a:t>
            </a:r>
            <a:r>
              <a:rPr lang="ru-RU" sz="1800" dirty="0" err="1" smtClean="0"/>
              <a:t>Рабифел</a:t>
            </a:r>
            <a:r>
              <a:rPr lang="ru-RU" sz="1800" dirty="0" smtClean="0"/>
              <a:t>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744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612068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Сравнение эффективности вакцин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SRaev\Desktop\уау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560" y="1628800"/>
            <a:ext cx="8212066" cy="30243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4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177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7056784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Сравнение эффективности вакцин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6120680" cy="472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SRaev\Desktop\апкп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5"/>
            <a:ext cx="3935321" cy="117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4"/>
          <p:cNvSpPr txBox="1">
            <a:spLocks/>
          </p:cNvSpPr>
          <p:nvPr/>
        </p:nvSpPr>
        <p:spPr bwMode="auto">
          <a:xfrm>
            <a:off x="7287666" y="4006211"/>
            <a:ext cx="1532806" cy="15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</a:rPr>
              <a:t>Инактивированные вакцины</a:t>
            </a:r>
          </a:p>
        </p:txBody>
      </p:sp>
      <p:sp>
        <p:nvSpPr>
          <p:cNvPr id="7" name="Объект 4"/>
          <p:cNvSpPr txBox="1">
            <a:spLocks/>
          </p:cNvSpPr>
          <p:nvPr/>
        </p:nvSpPr>
        <p:spPr bwMode="auto">
          <a:xfrm>
            <a:off x="7308304" y="4218611"/>
            <a:ext cx="1368152" cy="16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</a:rPr>
              <a:t>Субъединичная вакцина</a:t>
            </a:r>
          </a:p>
        </p:txBody>
      </p:sp>
      <p:sp>
        <p:nvSpPr>
          <p:cNvPr id="8" name="Объект 4"/>
          <p:cNvSpPr txBox="1">
            <a:spLocks/>
          </p:cNvSpPr>
          <p:nvPr/>
        </p:nvSpPr>
        <p:spPr bwMode="auto">
          <a:xfrm>
            <a:off x="7340495" y="4395759"/>
            <a:ext cx="1122079" cy="19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</a:rPr>
              <a:t>Векторная вакцина</a:t>
            </a:r>
          </a:p>
        </p:txBody>
      </p:sp>
    </p:spTree>
    <p:extLst>
      <p:ext uri="{BB962C8B-B14F-4D97-AF65-F5344CB8AC3E}">
        <p14:creationId xmlns:p14="http://schemas.microsoft.com/office/powerpoint/2010/main" val="42142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\\DB-SRV\Documents\Reklama\CDP\prezentatsia\ano_nii_prezent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50"/>
            <a:ext cx="9144001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7683" y="2644705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53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Роль вируса в патологии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47664" y="1268760"/>
            <a:ext cx="5616624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742950" indent="-7429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ru-RU" sz="2800" dirty="0" err="1">
                <a:solidFill>
                  <a:srgbClr val="00B0F0"/>
                </a:solidFill>
              </a:rPr>
              <a:t>FeLV</a:t>
            </a:r>
            <a:r>
              <a:rPr kumimoji="0" lang="ru-RU" altLang="ru-RU" sz="2800" dirty="0">
                <a:solidFill>
                  <a:srgbClr val="00B0F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dirty="0">
                <a:solidFill>
                  <a:srgbClr val="00B0F0"/>
                </a:solidFill>
              </a:rPr>
              <a:t>≠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dirty="0" smtClean="0">
                <a:solidFill>
                  <a:srgbClr val="00B0F0"/>
                </a:solidFill>
              </a:rPr>
              <a:t>Злокачественное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dirty="0" smtClean="0">
                <a:solidFill>
                  <a:srgbClr val="00B0F0"/>
                </a:solidFill>
              </a:rPr>
              <a:t>новообразование</a:t>
            </a:r>
            <a:endParaRPr kumimoji="0" lang="ru-RU" altLang="ru-RU" sz="2800" dirty="0">
              <a:solidFill>
                <a:srgbClr val="00B0F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9692" y="3573016"/>
            <a:ext cx="5544616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742950" indent="-7429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dirty="0" smtClean="0">
                <a:solidFill>
                  <a:srgbClr val="FF0000"/>
                </a:solidFill>
              </a:rPr>
              <a:t>Злокачественное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dirty="0" smtClean="0">
                <a:solidFill>
                  <a:srgbClr val="FF0000"/>
                </a:solidFill>
              </a:rPr>
              <a:t>новообразование</a:t>
            </a:r>
            <a:endParaRPr kumimoji="0" lang="ru-RU" altLang="ru-RU" sz="2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dirty="0">
                <a:solidFill>
                  <a:srgbClr val="FF0000"/>
                </a:solidFill>
              </a:rPr>
              <a:t> 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dirty="0">
                <a:solidFill>
                  <a:srgbClr val="FF0000"/>
                </a:solidFill>
              </a:rPr>
              <a:t> </a:t>
            </a:r>
            <a:r>
              <a:rPr kumimoji="0" lang="en-US" altLang="ru-RU" sz="2800" dirty="0" err="1">
                <a:solidFill>
                  <a:srgbClr val="FF0000"/>
                </a:solidFill>
              </a:rPr>
              <a:t>FeLV</a:t>
            </a:r>
            <a:r>
              <a:rPr kumimoji="0" lang="en-US" altLang="ru-RU" sz="2800" dirty="0">
                <a:solidFill>
                  <a:srgbClr val="FF0000"/>
                </a:solidFill>
              </a:rPr>
              <a:t> </a:t>
            </a:r>
            <a:endParaRPr kumimoji="0" lang="ru-RU" alt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Клинические признаки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28600" y="1008980"/>
            <a:ext cx="8153400" cy="414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r>
              <a:rPr lang="ru-RU" altLang="ru-RU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Злокачественные новообразования: </a:t>
            </a:r>
            <a:r>
              <a:rPr lang="ru-RU" altLang="ru-RU" sz="1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лимфомы</a:t>
            </a:r>
            <a:r>
              <a:rPr lang="ru-RU" altLang="ru-RU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и лейкемии,  </a:t>
            </a:r>
            <a:r>
              <a:rPr lang="ru-RU" altLang="ru-RU" sz="1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фибросаркомы</a:t>
            </a:r>
            <a:r>
              <a:rPr lang="ru-RU" altLang="ru-RU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и др.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Гематологические нарушения: анемии, </a:t>
            </a:r>
            <a:r>
              <a:rPr lang="ru-RU" altLang="ru-RU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тромбоцито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-, </a:t>
            </a:r>
            <a:r>
              <a:rPr lang="ru-RU" altLang="ru-RU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лимфо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-, </a:t>
            </a:r>
            <a:r>
              <a:rPr lang="ru-RU" altLang="ru-RU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нейтро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-, </a:t>
            </a:r>
            <a:r>
              <a:rPr lang="ru-RU" altLang="ru-RU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панцитопении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  <a:r>
              <a:rPr lang="en-US" altLang="ru-RU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FeLV</a:t>
            </a:r>
            <a:r>
              <a:rPr lang="en-US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ассоциированный энтерит кошек</a:t>
            </a:r>
            <a:endParaRPr lang="en-US" altLang="ru-RU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Иммуносупрессия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(</a:t>
            </a:r>
            <a:r>
              <a:rPr lang="en-US" altLang="ru-RU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FeLV</a:t>
            </a:r>
            <a:r>
              <a:rPr lang="en-US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-T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) </a:t>
            </a:r>
            <a:r>
              <a:rPr lang="en-US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CD4+↓, CD8+↓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, атрофия тимуса. Отсутствие адекватного иммунного ответа на вакцинацию</a:t>
            </a:r>
          </a:p>
          <a:p>
            <a:pPr>
              <a:buAutoNum type="arabicPeriod"/>
            </a:pPr>
            <a:r>
              <a:rPr lang="ru-RU" altLang="ru-RU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Иммуноопосредованные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заболевания: гемолитическая анемия, </a:t>
            </a:r>
            <a:r>
              <a:rPr lang="ru-RU" altLang="ru-RU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гломерулонефрит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ru-RU" altLang="ru-RU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увеит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ru-RU" altLang="ru-RU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полиартрит</a:t>
            </a:r>
          </a:p>
          <a:p>
            <a:pPr>
              <a:buAutoNum type="arabicPeriod"/>
            </a:pPr>
            <a:r>
              <a:rPr lang="ru-RU" altLang="ru-RU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FeLV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-ассоциированные заболевания: сальмонеллез, микоплазмоз,      </a:t>
            </a:r>
            <a:r>
              <a:rPr lang="ru-RU" altLang="ru-RU" sz="1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криптококкоз</a:t>
            </a:r>
            <a:r>
              <a:rPr lang="ru-RU" altLang="ru-RU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стоматит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, хронический </a:t>
            </a:r>
            <a:r>
              <a:rPr lang="ru-RU" altLang="ru-RU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ринит,</a:t>
            </a:r>
            <a:r>
              <a:rPr lang="en-US" altLang="ru-RU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FeLV</a:t>
            </a:r>
            <a:r>
              <a:rPr lang="en-US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ассоциированный энтерит кошек</a:t>
            </a:r>
            <a:endParaRPr lang="ru-RU" altLang="ru-RU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Заболевания 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печени, ЦНС, нарушения репродуктивной формы, «синдром увядающего котенка»</a:t>
            </a:r>
            <a:endParaRPr lang="ru-RU" altLang="ru-RU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ru-RU" altLang="ru-RU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AutoNum type="arabicPeriod"/>
            </a:pPr>
            <a:endParaRPr lang="ru-RU" altLang="ru-RU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AutoNum type="arabicPeriod"/>
            </a:pPr>
            <a:endParaRPr lang="ru-RU" altLang="ru-RU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Открытие вируса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96" y="1196752"/>
            <a:ext cx="22860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30076"/>
            <a:ext cx="181133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96" y="3733577"/>
            <a:ext cx="2517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02204"/>
            <a:ext cx="3657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323528" y="4173679"/>
            <a:ext cx="86868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ru-RU" sz="1800" dirty="0" smtClean="0">
                <a:solidFill>
                  <a:srgbClr val="000000"/>
                </a:solidFill>
              </a:rPr>
              <a:t>William Jarrett </a:t>
            </a:r>
            <a:r>
              <a:rPr lang="ru-RU" altLang="ru-RU" sz="1800" dirty="0" smtClean="0">
                <a:solidFill>
                  <a:srgbClr val="000000"/>
                </a:solidFill>
              </a:rPr>
              <a:t>с сотрудниками при помощи электронного микроскопа обнаруживают </a:t>
            </a:r>
            <a:r>
              <a:rPr lang="en-US" altLang="ru-RU" sz="1800" dirty="0" smtClean="0">
                <a:solidFill>
                  <a:srgbClr val="000000"/>
                </a:solidFill>
              </a:rPr>
              <a:t>VLPs</a:t>
            </a:r>
            <a:r>
              <a:rPr lang="ru-RU" altLang="ru-RU" sz="1800" dirty="0" smtClean="0">
                <a:solidFill>
                  <a:srgbClr val="000000"/>
                </a:solidFill>
              </a:rPr>
              <a:t> у кошки</a:t>
            </a:r>
            <a:r>
              <a:rPr lang="en-US" altLang="ru-RU" sz="1800" dirty="0" smtClean="0">
                <a:solidFill>
                  <a:srgbClr val="000000"/>
                </a:solidFill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</a:rPr>
              <a:t>с </a:t>
            </a:r>
            <a:r>
              <a:rPr lang="ru-RU" altLang="ru-RU" sz="1800" dirty="0" err="1" smtClean="0">
                <a:solidFill>
                  <a:srgbClr val="000000"/>
                </a:solidFill>
              </a:rPr>
              <a:t>лимфомой</a:t>
            </a:r>
            <a:r>
              <a:rPr lang="ru-RU" altLang="ru-RU" sz="18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ru-RU" altLang="ru-RU" sz="1800" dirty="0" smtClean="0">
                <a:solidFill>
                  <a:srgbClr val="000000"/>
                </a:solidFill>
              </a:rPr>
              <a:t>Успешное воспроизведение инфекции при экспериментальном заражении</a:t>
            </a:r>
          </a:p>
          <a:p>
            <a:pPr>
              <a:lnSpc>
                <a:spcPct val="125000"/>
              </a:lnSpc>
            </a:pPr>
            <a:r>
              <a:rPr lang="ru-RU" altLang="ru-RU" sz="1800" dirty="0" smtClean="0">
                <a:solidFill>
                  <a:srgbClr val="000000"/>
                </a:solidFill>
              </a:rPr>
              <a:t>1964-1980-</a:t>
            </a:r>
            <a:r>
              <a:rPr lang="en-US" altLang="ru-RU" sz="1800" dirty="0" err="1" smtClean="0">
                <a:solidFill>
                  <a:srgbClr val="000000"/>
                </a:solidFill>
              </a:rPr>
              <a:t>FeLV</a:t>
            </a:r>
            <a:r>
              <a:rPr lang="ru-RU" altLang="ru-RU" sz="1800" dirty="0" smtClean="0">
                <a:solidFill>
                  <a:srgbClr val="000000"/>
                </a:solidFill>
              </a:rPr>
              <a:t> рассматривается как</a:t>
            </a:r>
            <a:r>
              <a:rPr lang="en-US" altLang="ru-RU" sz="1800" dirty="0" smtClean="0">
                <a:solidFill>
                  <a:srgbClr val="000000"/>
                </a:solidFill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</a:rPr>
              <a:t>причина всех гемопоэтических опухолей (</a:t>
            </a:r>
            <a:r>
              <a:rPr lang="en-US" altLang="ru-RU" sz="1800" i="1" dirty="0" smtClean="0">
                <a:solidFill>
                  <a:srgbClr val="000000"/>
                </a:solidFill>
              </a:rPr>
              <a:t>Hardy W</a:t>
            </a:r>
            <a:r>
              <a:rPr lang="ru-RU" altLang="ru-RU" sz="1800" i="1" dirty="0" smtClean="0">
                <a:solidFill>
                  <a:srgbClr val="000000"/>
                </a:solidFill>
              </a:rPr>
              <a:t>.,</a:t>
            </a:r>
            <a:r>
              <a:rPr lang="en-US" altLang="ru-RU" sz="1800" i="1" dirty="0" smtClean="0">
                <a:solidFill>
                  <a:srgbClr val="000000"/>
                </a:solidFill>
              </a:rPr>
              <a:t> 1981</a:t>
            </a:r>
            <a:r>
              <a:rPr lang="ru-RU" altLang="ru-RU" sz="1800" i="1" dirty="0" smtClean="0">
                <a:solidFill>
                  <a:srgbClr val="000000"/>
                </a:solidFill>
              </a:rPr>
              <a:t>)</a:t>
            </a:r>
            <a:endParaRPr lang="ru-RU" altLang="ru-RU" sz="2400" dirty="0" smtClean="0">
              <a:solidFill>
                <a:srgbClr val="000000"/>
              </a:solidFill>
            </a:endParaRPr>
          </a:p>
          <a:p>
            <a:endParaRPr lang="ru-RU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184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Характеристика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FeLV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6" descr="C:\Users\SRaev\Desktop\chapter-10-lecture-54-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32766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SRaev\Desktop\05-FeLV-cartoon-FeLV-©SciAm-e14451605177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1206277"/>
            <a:ext cx="24050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438200" y="3789040"/>
            <a:ext cx="4343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2000" smtClean="0">
                <a:solidFill>
                  <a:srgbClr val="000000"/>
                </a:solidFill>
              </a:rPr>
              <a:t>Семейство </a:t>
            </a:r>
            <a:r>
              <a:rPr lang="en-US" altLang="ru-RU" sz="2000" i="1" smtClean="0">
                <a:solidFill>
                  <a:srgbClr val="000000"/>
                </a:solidFill>
              </a:rPr>
              <a:t>Retroviridae</a:t>
            </a:r>
            <a:endParaRPr lang="ru-RU" altLang="ru-RU" sz="200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ru-RU" sz="2000" smtClean="0">
                <a:solidFill>
                  <a:srgbClr val="000000"/>
                </a:solidFill>
              </a:rPr>
              <a:t>Род</a:t>
            </a:r>
            <a:r>
              <a:rPr lang="ru-RU" altLang="ru-RU" sz="2000" i="1" smtClean="0">
                <a:solidFill>
                  <a:srgbClr val="000000"/>
                </a:solidFill>
              </a:rPr>
              <a:t> </a:t>
            </a:r>
            <a:r>
              <a:rPr lang="en-US" altLang="ru-RU" sz="2000" i="1" smtClean="0">
                <a:solidFill>
                  <a:srgbClr val="000000"/>
                </a:solidFill>
              </a:rPr>
              <a:t>gammaretroviruses</a:t>
            </a:r>
            <a:endParaRPr lang="ru-RU" altLang="ru-RU" sz="2000" i="1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ru-RU" sz="2000" smtClean="0">
                <a:solidFill>
                  <a:srgbClr val="000000"/>
                </a:solidFill>
              </a:rPr>
              <a:t>Размер вириона: </a:t>
            </a:r>
            <a:r>
              <a:rPr lang="en-US" altLang="ru-RU" sz="2000" smtClean="0">
                <a:solidFill>
                  <a:srgbClr val="000000"/>
                </a:solidFill>
              </a:rPr>
              <a:t>100</a:t>
            </a:r>
            <a:r>
              <a:rPr lang="ru-RU" altLang="ru-RU" sz="2000" smtClean="0">
                <a:solidFill>
                  <a:srgbClr val="000000"/>
                </a:solidFill>
              </a:rPr>
              <a:t> нм</a:t>
            </a:r>
            <a:endParaRPr lang="en-US" altLang="ru-RU" sz="200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sv-SE" altLang="ru-RU" sz="2000" smtClean="0">
                <a:solidFill>
                  <a:srgbClr val="000000"/>
                </a:solidFill>
              </a:rPr>
              <a:t>Геном: 2 ss RNA 8 kb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4495800" y="4005064"/>
            <a:ext cx="434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ru-RU" sz="2000" dirty="0">
                <a:solidFill>
                  <a:srgbClr val="000000"/>
                </a:solidFill>
              </a:rPr>
              <a:t>g</a:t>
            </a:r>
            <a:r>
              <a:rPr kumimoji="0" lang="en-US" altLang="ru-RU" sz="2000" dirty="0" smtClean="0">
                <a:solidFill>
                  <a:srgbClr val="000000"/>
                </a:solidFill>
              </a:rPr>
              <a:t>p70</a:t>
            </a:r>
            <a:r>
              <a:rPr kumimoji="0" lang="ru-RU" altLang="ru-RU" sz="2000" dirty="0" smtClean="0">
                <a:solidFill>
                  <a:srgbClr val="000000"/>
                </a:solidFill>
              </a:rPr>
              <a:t> – </a:t>
            </a:r>
            <a:r>
              <a:rPr kumimoji="0" lang="ru-RU" altLang="ru-RU" sz="2000" dirty="0">
                <a:solidFill>
                  <a:srgbClr val="000000"/>
                </a:solidFill>
              </a:rPr>
              <a:t>маркер иммунитета</a:t>
            </a:r>
          </a:p>
          <a:p>
            <a:pPr eaLnBrk="1" hangingPunct="1">
              <a:lnSpc>
                <a:spcPct val="150000"/>
              </a:lnSpc>
            </a:pPr>
            <a:r>
              <a:rPr kumimoji="0" lang="ru-RU" altLang="ru-RU" sz="2000" dirty="0">
                <a:solidFill>
                  <a:srgbClr val="000000"/>
                </a:solidFill>
              </a:rPr>
              <a:t>р</a:t>
            </a:r>
            <a:r>
              <a:rPr kumimoji="0" lang="en-US" altLang="ru-RU" sz="2000" dirty="0">
                <a:solidFill>
                  <a:srgbClr val="000000"/>
                </a:solidFill>
              </a:rPr>
              <a:t>27 – </a:t>
            </a:r>
            <a:r>
              <a:rPr kumimoji="0" lang="ru-RU" altLang="ru-RU" sz="2000" dirty="0">
                <a:solidFill>
                  <a:srgbClr val="000000"/>
                </a:solidFill>
              </a:rPr>
              <a:t>маркер виремии</a:t>
            </a:r>
            <a:endParaRPr kumimoji="0" lang="ru-RU" altLang="ru-RU" sz="2000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kumimoji="0" lang="en-US" alt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solidFill>
                  <a:schemeClr val="tx2"/>
                </a:solidFill>
              </a:rPr>
              <a:t>FeLV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SRaev\Desktop\картинки для сбоника\вирусная лейкемия кошек\структу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47775"/>
            <a:ext cx="76200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B-SRV\Documents\Reklama\CDP\prezentatsia\ano_nii_preze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5326360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Эпизоотология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6" descr="C:\Users\SRaev\Desktop\Domestic-Cat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0" y="1052736"/>
            <a:ext cx="22066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SRaev\Desktop\wild-cat-felis-silvestris-parent-konrad-woth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28765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Users\SRaev\Desktop\image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49091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Users\SRaev\Desktop\4cb6d1b0dd78d8f31e773cfdc349287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51" y="3284984"/>
            <a:ext cx="188595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42504" y="3050034"/>
            <a:ext cx="2587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Felis</a:t>
            </a:r>
            <a:r>
              <a:rPr kumimoji="0" lang="en-US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ru-RU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catus</a:t>
            </a:r>
            <a:r>
              <a:rPr kumimoji="0" lang="en-US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altLang="ru-RU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W.Jarret</a:t>
            </a:r>
            <a:r>
              <a:rPr kumimoji="0" lang="en-US" altLang="ru-RU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</a:t>
            </a:r>
            <a:r>
              <a:rPr kumimoji="0" lang="en-US" alt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1964</a:t>
            </a:r>
            <a:r>
              <a:rPr kumimoji="0" lang="en-US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42" y="2922811"/>
            <a:ext cx="30051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21927" y="5845024"/>
            <a:ext cx="35925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Acinonyx</a:t>
            </a:r>
            <a:r>
              <a:rPr kumimoji="0" lang="en-US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ru-RU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jubatus</a:t>
            </a:r>
            <a:r>
              <a:rPr kumimoji="0" lang="en-US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(Marker L., et al., 2003)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762742" y="5705632"/>
            <a:ext cx="35925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kumimoji="0" lang="en-US" altLang="ru-RU" sz="1400" i="1" kern="0" dirty="0" err="1">
                <a:solidFill>
                  <a:srgbClr val="000000"/>
                </a:solidFill>
              </a:rPr>
              <a:t>Felis</a:t>
            </a:r>
            <a:r>
              <a:rPr kumimoji="0" lang="en-US" altLang="ru-RU" sz="1400" i="1" kern="0" dirty="0">
                <a:solidFill>
                  <a:srgbClr val="000000"/>
                </a:solidFill>
              </a:rPr>
              <a:t> </a:t>
            </a:r>
            <a:r>
              <a:rPr kumimoji="0" lang="en-US" altLang="ru-RU" sz="1400" i="1" kern="0" dirty="0" err="1">
                <a:solidFill>
                  <a:srgbClr val="000000"/>
                </a:solidFill>
              </a:rPr>
              <a:t>rufus</a:t>
            </a:r>
            <a:r>
              <a:rPr kumimoji="0" lang="en-US" altLang="ru-RU" sz="1400" i="1" kern="0" dirty="0">
                <a:solidFill>
                  <a:srgbClr val="000000"/>
                </a:solidFill>
              </a:rPr>
              <a:t> (</a:t>
            </a:r>
            <a:r>
              <a:rPr kumimoji="0" lang="en-US" altLang="ru-RU" sz="1400" i="1" kern="0" dirty="0" err="1">
                <a:solidFill>
                  <a:srgbClr val="000000"/>
                </a:solidFill>
              </a:rPr>
              <a:t>Sleepman</a:t>
            </a:r>
            <a:r>
              <a:rPr kumimoji="0" lang="en-US" altLang="ru-RU" sz="1400" i="1" kern="0" dirty="0">
                <a:solidFill>
                  <a:srgbClr val="000000"/>
                </a:solidFill>
              </a:rPr>
              <a:t> JM et al., 2001)</a:t>
            </a:r>
            <a:endParaRPr kumimoji="0" lang="ru-RU" altLang="ru-RU" sz="1400" i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962</Words>
  <Application>Microsoft Office PowerPoint</Application>
  <PresentationFormat>Экран (4:3)</PresentationFormat>
  <Paragraphs>183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Вирусная лейкемия кошек  Лабораторная диагностика и  специфическая профилактика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Колотилов Петр Валентинович</dc:creator>
  <cp:lastModifiedBy>Мухин Алексей Николаевич</cp:lastModifiedBy>
  <cp:revision>106</cp:revision>
  <dcterms:created xsi:type="dcterms:W3CDTF">2016-11-23T08:18:25Z</dcterms:created>
  <dcterms:modified xsi:type="dcterms:W3CDTF">2022-11-15T06:49:16Z</dcterms:modified>
</cp:coreProperties>
</file>