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4"/>
  </p:notesMasterIdLst>
  <p:handoutMasterIdLst>
    <p:handoutMasterId r:id="rId45"/>
  </p:handoutMasterIdLst>
  <p:sldIdLst>
    <p:sldId id="430" r:id="rId9"/>
    <p:sldId id="451" r:id="rId10"/>
    <p:sldId id="450" r:id="rId11"/>
    <p:sldId id="510" r:id="rId12"/>
    <p:sldId id="427" r:id="rId13"/>
    <p:sldId id="382" r:id="rId14"/>
    <p:sldId id="505" r:id="rId15"/>
    <p:sldId id="386" r:id="rId16"/>
    <p:sldId id="387" r:id="rId17"/>
    <p:sldId id="506" r:id="rId18"/>
    <p:sldId id="393" r:id="rId19"/>
    <p:sldId id="394" r:id="rId20"/>
    <p:sldId id="507" r:id="rId21"/>
    <p:sldId id="398" r:id="rId22"/>
    <p:sldId id="508" r:id="rId23"/>
    <p:sldId id="400" r:id="rId24"/>
    <p:sldId id="401" r:id="rId25"/>
    <p:sldId id="426" r:id="rId26"/>
    <p:sldId id="402" r:id="rId27"/>
    <p:sldId id="403" r:id="rId28"/>
    <p:sldId id="404" r:id="rId29"/>
    <p:sldId id="428" r:id="rId30"/>
    <p:sldId id="429" r:id="rId31"/>
    <p:sldId id="405" r:id="rId32"/>
    <p:sldId id="406" r:id="rId33"/>
    <p:sldId id="475" r:id="rId34"/>
    <p:sldId id="497" r:id="rId35"/>
    <p:sldId id="498" r:id="rId36"/>
    <p:sldId id="499" r:id="rId37"/>
    <p:sldId id="500" r:id="rId38"/>
    <p:sldId id="501" r:id="rId39"/>
    <p:sldId id="509" r:id="rId40"/>
    <p:sldId id="503" r:id="rId41"/>
    <p:sldId id="511" r:id="rId42"/>
    <p:sldId id="272" r:id="rId43"/>
  </p:sldIdLst>
  <p:sldSz cx="9144000" cy="5143500" type="screen16x9"/>
  <p:notesSz cx="7099300" cy="10234613"/>
  <p:custDataLst>
    <p:tags r:id="rId46"/>
  </p:custDataLst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1pPr>
    <a:lvl2pPr marL="4572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2pPr>
    <a:lvl3pPr marL="9144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3pPr>
    <a:lvl4pPr marL="13716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4pPr>
    <a:lvl5pPr marL="18288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01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95B"/>
    <a:srgbClr val="0A30AA"/>
    <a:srgbClr val="FFFF99"/>
    <a:srgbClr val="FFFF66"/>
    <a:srgbClr val="032E5D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3826" autoAdjust="0"/>
  </p:normalViewPr>
  <p:slideViewPr>
    <p:cSldViewPr showGuides="1">
      <p:cViewPr varScale="1">
        <p:scale>
          <a:sx n="114" d="100"/>
          <a:sy n="114" d="100"/>
        </p:scale>
        <p:origin x="9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330"/>
    </p:cViewPr>
  </p:sorterViewPr>
  <p:notesViewPr>
    <p:cSldViewPr>
      <p:cViewPr varScale="1">
        <p:scale>
          <a:sx n="58" d="100"/>
          <a:sy n="58" d="100"/>
        </p:scale>
        <p:origin x="0" y="0"/>
      </p:cViewPr>
      <p:guideLst>
        <p:guide orient="horz" pos="3501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gs" Target="tags/tag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eChat%20Files\wxid_6xdph1xhczqv21\FileStorage\File\2022-10\PPT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eChat%20Files\wxid_6xdph1xhczqv21\FileStorage\File\2022-10\PPT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432162199694"/>
          <c:y val="0.140117054345822"/>
          <c:w val="0.66405911056414602"/>
          <c:h val="0.77477080229836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Sheet1!$K$4</c:f>
              <c:strCache>
                <c:ptCount val="1"/>
                <c:pt idx="0">
                  <c:v>包涵体</c:v>
                </c:pt>
              </c:strCache>
            </c:strRef>
          </c:tx>
          <c:spPr>
            <a:solidFill>
              <a:srgbClr val="9DC8F3"/>
            </a:solidFill>
          </c:spPr>
          <c:invertIfNegative val="0"/>
          <c:cat>
            <c:strRef>
              <c:f>Sheet1!$M$3:$O$3</c:f>
              <c:strCache>
                <c:ptCount val="3"/>
                <c:pt idx="0">
                  <c:v>PCV3 Cap</c:v>
                </c:pt>
                <c:pt idx="1">
                  <c:v>FMDV VP</c:v>
                </c:pt>
                <c:pt idx="2">
                  <c:v>rPMT</c:v>
                </c:pt>
              </c:strCache>
            </c:strRef>
          </c:cat>
          <c:val>
            <c:numRef>
              <c:f>Sheet1!$L$4:$O$4</c:f>
              <c:numCache>
                <c:formatCode>0.0_ </c:formatCode>
                <c:ptCount val="4"/>
                <c:pt idx="0">
                  <c:v>7.5</c:v>
                </c:pt>
                <c:pt idx="1">
                  <c:v>7.6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B-4FC4-A66A-3CB6C569CD1C}"/>
            </c:ext>
          </c:extLst>
        </c:ser>
        <c:ser>
          <c:idx val="1"/>
          <c:order val="1"/>
          <c:tx>
            <c:strRef>
              <c:f>Sheet1!$K$5</c:f>
              <c:strCache>
                <c:ptCount val="1"/>
                <c:pt idx="0">
                  <c:v>可溶性蛋白</c:v>
                </c:pt>
              </c:strCache>
            </c:strRef>
          </c:tx>
          <c:spPr>
            <a:solidFill>
              <a:srgbClr val="84FBE5"/>
            </a:solidFill>
          </c:spPr>
          <c:invertIfNegative val="0"/>
          <c:cat>
            <c:strRef>
              <c:f>Sheet1!$M$3:$O$3</c:f>
              <c:strCache>
                <c:ptCount val="3"/>
                <c:pt idx="0">
                  <c:v>PCV3 Cap</c:v>
                </c:pt>
                <c:pt idx="1">
                  <c:v>FMDV VP</c:v>
                </c:pt>
                <c:pt idx="2">
                  <c:v>rPMT</c:v>
                </c:pt>
              </c:strCache>
            </c:strRef>
          </c:cat>
          <c:val>
            <c:numRef>
              <c:f>Sheet1!$L$5:$O$5</c:f>
              <c:numCache>
                <c:formatCode>0.0_ </c:formatCode>
                <c:ptCount val="4"/>
                <c:pt idx="0">
                  <c:v>92.5</c:v>
                </c:pt>
                <c:pt idx="1">
                  <c:v>92.4</c:v>
                </c:pt>
                <c:pt idx="2">
                  <c:v>97</c:v>
                </c:pt>
                <c:pt idx="3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3B-4FC4-A66A-3CB6C569C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359622144"/>
        <c:axId val="359623680"/>
      </c:barChart>
      <c:catAx>
        <c:axId val="3596221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9623680"/>
        <c:crosses val="autoZero"/>
        <c:auto val="1"/>
        <c:lblAlgn val="ctr"/>
        <c:lblOffset val="100"/>
        <c:noMultiLvlLbl val="0"/>
      </c:catAx>
      <c:valAx>
        <c:axId val="359623680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/>
              </a:solidFill>
              <a:prstDash val="dashDot"/>
              <a:round/>
            </a:ln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zh-CN" altLang="en-US"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900" b="1" i="0" u="none" strike="noStrike" kern="1200" baseline="0" dirty="0" smtClean="0">
                    <a:solidFill>
                      <a:sysClr val="windowText" lastClr="000000"/>
                    </a:solidFill>
                    <a:latin typeface="Times New Roman" panose="02020603050405020304" charset="0"/>
                    <a:ea typeface="+mn-ea"/>
                    <a:cs typeface="Times New Roman" panose="02020603050405020304" charset="0"/>
                  </a:rPr>
                  <a:t>Коэффициент экспрессии/%</a:t>
                </a:r>
                <a:endParaRPr lang="zh-CN" altLang="en-US" sz="900" b="1" i="0" u="none" strike="noStrike" kern="1200" baseline="0" dirty="0">
                  <a:solidFill>
                    <a:sysClr val="windowText" lastClr="000000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endParaRPr>
              </a:p>
            </c:rich>
          </c:tx>
          <c:layout>
            <c:manualLayout>
              <c:xMode val="edge"/>
              <c:yMode val="edge"/>
              <c:x val="5.0941200695305703E-3"/>
              <c:y val="0.32283831116661699"/>
            </c:manualLayout>
          </c:layout>
          <c:overlay val="0"/>
        </c:title>
        <c:numFmt formatCode="0_ " sourceLinked="0"/>
        <c:majorTickMark val="out"/>
        <c:minorTickMark val="none"/>
        <c:tickLblPos val="nextTo"/>
        <c:spPr>
          <a:ln w="9525" cap="flat" cmpd="sng" algn="ctr">
            <a:solidFill>
              <a:schemeClr val="tx1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962214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lang="zh-CN"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94412717007536"/>
          <c:y val="0.10511961345995681"/>
          <c:w val="0.64128150568612996"/>
          <c:h val="0.77477080229836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Sheet1!$K$4</c:f>
              <c:strCache>
                <c:ptCount val="1"/>
              </c:strCache>
            </c:strRef>
          </c:tx>
          <c:spPr>
            <a:solidFill>
              <a:srgbClr val="489BC1"/>
            </a:solidFill>
          </c:spPr>
          <c:invertIfNegative val="0"/>
          <c:cat>
            <c:strRef>
              <c:f>Sheet1!$L$3:$N$3</c:f>
              <c:strCache>
                <c:ptCount val="2"/>
                <c:pt idx="0">
                  <c:v>FMDV-VP</c:v>
                </c:pt>
                <c:pt idx="1">
                  <c:v>PCV2-Cap</c:v>
                </c:pt>
              </c:strCache>
            </c:strRef>
          </c:cat>
          <c:val>
            <c:numRef>
              <c:f>Sheet1!$L$4:$N$4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B73D-435B-9EEC-2B704FE9FFDE}"/>
            </c:ext>
          </c:extLst>
        </c:ser>
        <c:ser>
          <c:idx val="1"/>
          <c:order val="1"/>
          <c:tx>
            <c:strRef>
              <c:f>Sheet1!$K$5</c:f>
              <c:strCache>
                <c:ptCount val="1"/>
                <c:pt idx="0">
                  <c:v>可溶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Sheet1!$L$3:$N$3</c:f>
              <c:strCache>
                <c:ptCount val="2"/>
                <c:pt idx="0">
                  <c:v>FMDV-VP</c:v>
                </c:pt>
                <c:pt idx="1">
                  <c:v>PCV2-Cap</c:v>
                </c:pt>
              </c:strCache>
            </c:strRef>
          </c:cat>
          <c:val>
            <c:numRef>
              <c:f>Sheet1!$L$5:$N$5</c:f>
              <c:numCache>
                <c:formatCode>0.0_ </c:formatCode>
                <c:ptCount val="3"/>
                <c:pt idx="0">
                  <c:v>1.2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3D-435B-9EEC-2B704FE9F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61763328"/>
        <c:axId val="161764864"/>
      </c:barChart>
      <c:catAx>
        <c:axId val="1617633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61764864"/>
        <c:crosses val="autoZero"/>
        <c:auto val="1"/>
        <c:lblAlgn val="ctr"/>
        <c:lblOffset val="100"/>
        <c:noMultiLvlLbl val="0"/>
      </c:catAx>
      <c:valAx>
        <c:axId val="161764864"/>
        <c:scaling>
          <c:orientation val="minMax"/>
          <c:max val="2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/>
              </a:solidFill>
              <a:prstDash val="dashDot"/>
              <a:round/>
            </a:ln>
          </c:spPr>
        </c:majorGridlines>
        <c:numFmt formatCode="0_ " sourceLinked="0"/>
        <c:majorTickMark val="out"/>
        <c:minorTickMark val="none"/>
        <c:tickLblPos val="nextTo"/>
        <c:spPr>
          <a:ln w="6350" cap="flat" cmpd="sng" algn="ctr">
            <a:solidFill>
              <a:schemeClr val="tx1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17633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38489307167"/>
          <c:y val="0.12225440092649401"/>
          <c:w val="0.72018912194199303"/>
          <c:h val="0.8012465646005040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Sheet1!$K$5</c:f>
              <c:strCache>
                <c:ptCount val="1"/>
                <c:pt idx="0">
                  <c:v>可溶</c:v>
                </c:pt>
              </c:strCache>
            </c:strRef>
          </c:tx>
          <c:spPr>
            <a:solidFill>
              <a:srgbClr val="4CC4C6"/>
            </a:solidFill>
          </c:spPr>
          <c:invertIfNegative val="0"/>
          <c:cat>
            <c:strRef>
              <c:f>Sheet1!$K$3:$M$3</c:f>
              <c:strCache>
                <c:ptCount val="3"/>
                <c:pt idx="0">
                  <c:v>表达量比重</c:v>
                </c:pt>
                <c:pt idx="1">
                  <c:v>FMDV-VP</c:v>
                </c:pt>
                <c:pt idx="2">
                  <c:v>PCV2-Cap</c:v>
                </c:pt>
              </c:strCache>
            </c:strRef>
          </c:cat>
          <c:val>
            <c:numRef>
              <c:f>Sheet1!$L$5:$M$5</c:f>
              <c:numCache>
                <c:formatCode>0.0_ </c:formatCode>
                <c:ptCount val="2"/>
                <c:pt idx="0">
                  <c:v>0.36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84-4DCF-80C1-148071CB3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61794688"/>
        <c:axId val="161804672"/>
      </c:barChart>
      <c:catAx>
        <c:axId val="1617946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61804672"/>
        <c:crossesAt val="0"/>
        <c:auto val="1"/>
        <c:lblAlgn val="ctr"/>
        <c:lblOffset val="100"/>
        <c:noMultiLvlLbl val="0"/>
      </c:catAx>
      <c:valAx>
        <c:axId val="161804672"/>
        <c:scaling>
          <c:orientation val="minMax"/>
          <c:max val="0.6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/>
              </a:solidFill>
              <a:prstDash val="dashDot"/>
              <a:round/>
            </a:ln>
          </c:spPr>
        </c:majorGridlines>
        <c:numFmt formatCode="0_ " sourceLinked="0"/>
        <c:majorTickMark val="out"/>
        <c:minorTickMark val="none"/>
        <c:tickLblPos val="nextTo"/>
        <c:spPr>
          <a:ln w="6350" cap="flat" cmpd="sng" algn="ctr">
            <a:solidFill>
              <a:schemeClr val="tx1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17946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cat>
            <c:strRef>
              <c:f>Sheet1!$B$3:$B$5</c:f>
              <c:strCache>
                <c:ptCount val="3"/>
                <c:pt idx="0">
                  <c:v>AIV-H5 Re-11</c:v>
                </c:pt>
                <c:pt idx="1">
                  <c:v>AIV-H5 Re-12</c:v>
                </c:pt>
                <c:pt idx="2">
                  <c:v>AIV-H7 Re-2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A2-4972-B34D-967CD21D5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9893736"/>
        <c:axId val="387367272"/>
      </c:barChart>
      <c:catAx>
        <c:axId val="389893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7367272"/>
        <c:crosses val="autoZero"/>
        <c:auto val="1"/>
        <c:lblAlgn val="ctr"/>
        <c:lblOffset val="100"/>
        <c:noMultiLvlLbl val="0"/>
      </c:catAx>
      <c:valAx>
        <c:axId val="3873672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9893736"/>
        <c:crosses val="autoZero"/>
        <c:crossBetween val="between"/>
        <c:majorUnit val="4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"/>
          <p:cNvSpPr>
            <a:spLocks noGrp="1"/>
          </p:cNvSpPr>
          <p:nvPr>
            <p:ph type="hdr"/>
          </p:nvPr>
        </p:nvSpPr>
        <p:spPr>
          <a:xfrm>
            <a:off x="1" y="0"/>
            <a:ext cx="3076362" cy="5561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34" tIns="49517" rIns="99034" bIns="49517" anchor="t" anchorCtr="0"/>
          <a:lstStyle/>
          <a:p>
            <a:pPr fontAlgn="auto"/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561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34" tIns="49517" rIns="99034" bIns="49517" anchor="t" anchorCtr="0"/>
          <a:lstStyle/>
          <a:p>
            <a:pPr algn="r" fontAlgn="auto"/>
            <a:fld id="{CAD2D6BD-DE1B-4B5F-8B41-2702339687B9}" type="datetime1">
              <a:rPr lang="zh-CN" altLang="en-US" sz="1300">
                <a:latin typeface="Calibri" panose="020F0502020204030204" charset="0"/>
                <a:cs typeface="Calibri" panose="020F0502020204030204" charset="0"/>
              </a:rPr>
              <a:pPr algn="r" fontAlgn="auto"/>
              <a:t>2023/9/18</a:t>
            </a:fld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5" name="文本框"/>
          <p:cNvSpPr>
            <a:spLocks noGrp="1"/>
          </p:cNvSpPr>
          <p:nvPr>
            <p:ph type="ftr" idx="2"/>
          </p:nvPr>
        </p:nvSpPr>
        <p:spPr>
          <a:xfrm>
            <a:off x="1" y="10575767"/>
            <a:ext cx="3076362" cy="5561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34" tIns="49517" rIns="99034" bIns="49517" anchor="b" anchorCtr="0"/>
          <a:lstStyle/>
          <a:p>
            <a:pPr fontAlgn="auto"/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文本框"/>
          <p:cNvSpPr>
            <a:spLocks noGrp="1"/>
          </p:cNvSpPr>
          <p:nvPr>
            <p:ph type="sldNum" idx="3"/>
          </p:nvPr>
        </p:nvSpPr>
        <p:spPr>
          <a:xfrm>
            <a:off x="4021294" y="10575767"/>
            <a:ext cx="3076363" cy="5561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34" tIns="49517" rIns="99034" bIns="49517" anchor="b" anchorCtr="0"/>
          <a:lstStyle/>
          <a:p>
            <a:pPr algn="r" fontAlgn="auto"/>
            <a:fld id="{CAD2D6BD-DE1B-4B5F-8B41-2702339687B9}" type="slidenum">
              <a:rPr lang="en-US" altLang="zh-CN" sz="1300">
                <a:latin typeface="Calibri" panose="020F0502020204030204" charset="0"/>
                <a:cs typeface="Calibri" panose="020F0502020204030204" charset="0"/>
              </a:rPr>
              <a:pPr algn="r" fontAlgn="auto"/>
              <a:t>‹#›</a:t>
            </a:fld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4021294" y="10575767"/>
            <a:ext cx="3076363" cy="5561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48" tIns="49524" rIns="99048" bIns="49524" anchor="b" anchorCtr="0"/>
          <a:lstStyle/>
          <a:p>
            <a:pPr algn="r" fontAlgn="auto"/>
            <a:fld id="{CAD2D6BD-DE1B-4B5F-8B41-2702339687B9}" type="slidenum">
              <a:rPr lang="en-US" altLang="zh-CN" sz="1300" smtClean="0">
                <a:latin typeface="Calibri" panose="020F0502020204030204" charset="0"/>
                <a:cs typeface="Calibri" panose="020F0502020204030204" charset="0"/>
              </a:rPr>
              <a:pPr algn="r" fontAlgn="auto"/>
              <a:t>‹#›</a:t>
            </a:fld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"/>
          <p:cNvSpPr>
            <a:spLocks noGrp="1"/>
          </p:cNvSpPr>
          <p:nvPr>
            <p:ph type="hdr"/>
          </p:nvPr>
        </p:nvSpPr>
        <p:spPr>
          <a:xfrm>
            <a:off x="1" y="0"/>
            <a:ext cx="3076362" cy="5561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48" tIns="49524" rIns="99048" bIns="49524" anchor="t" anchorCtr="0"/>
          <a:lstStyle/>
          <a:p>
            <a:pPr fontAlgn="auto"/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561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48" tIns="49524" rIns="99048" bIns="49524" anchor="t" anchorCtr="0"/>
          <a:lstStyle/>
          <a:p>
            <a:pPr algn="r" fontAlgn="auto"/>
            <a:fld id="{CAD2D6BD-DE1B-4B5F-8B41-2702339687B9}" type="datetime1">
              <a:rPr lang="zh-CN" altLang="en-US" sz="1300" smtClean="0">
                <a:latin typeface="Calibri" panose="020F0502020204030204" charset="0"/>
                <a:cs typeface="Calibri" panose="020F0502020204030204" charset="0"/>
              </a:rPr>
              <a:pPr algn="r" fontAlgn="auto"/>
              <a:t>2023/9/18</a:t>
            </a:fld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对象"/>
          <p:cNvSpPr>
            <a:spLocks noGrp="1" noRot="1" noChangeAspect="1"/>
          </p:cNvSpPr>
          <p:nvPr>
            <p:ph type="sldImg" idx="2"/>
          </p:nvPr>
        </p:nvSpPr>
        <p:spPr>
          <a:xfrm>
            <a:off x="-160338" y="835025"/>
            <a:ext cx="7419976" cy="41751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0" name="文本框"/>
          <p:cNvSpPr>
            <a:spLocks noGrp="1"/>
          </p:cNvSpPr>
          <p:nvPr>
            <p:ph type="body" idx="3"/>
          </p:nvPr>
        </p:nvSpPr>
        <p:spPr>
          <a:xfrm>
            <a:off x="709930" y="5287883"/>
            <a:ext cx="5679440" cy="501069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48" tIns="49524" rIns="99048" bIns="49524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框"/>
          <p:cNvSpPr>
            <a:spLocks noGrp="1"/>
          </p:cNvSpPr>
          <p:nvPr>
            <p:ph type="ftr" idx="4"/>
          </p:nvPr>
        </p:nvSpPr>
        <p:spPr>
          <a:xfrm>
            <a:off x="1" y="10575767"/>
            <a:ext cx="3076362" cy="5561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48" tIns="49524" rIns="99048" bIns="49524" anchor="b" anchorCtr="0"/>
          <a:lstStyle/>
          <a:p>
            <a:pPr fontAlgn="auto"/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4400" eaLnBrk="0" fontAlgn="base" hangingPunct="0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1pPr>
    <a:lvl2pPr marL="457200" indent="0" algn="l" defTabSz="914400" eaLnBrk="0" fontAlgn="base" hangingPunct="0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2pPr>
    <a:lvl3pPr marL="914400" indent="0" algn="l" defTabSz="914400" eaLnBrk="0" fontAlgn="base" hangingPunct="0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3pPr>
    <a:lvl4pPr marL="1371600" indent="0" algn="l" defTabSz="914400" eaLnBrk="0" fontAlgn="base" hangingPunct="0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4pPr>
    <a:lvl5pPr marL="1828800" indent="0" algn="l" defTabSz="914400" eaLnBrk="0" fontAlgn="base" hangingPunct="0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5pPr>
    <a:lvl6pPr marL="22860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6pPr>
    <a:lvl7pPr marL="27432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7pPr>
    <a:lvl8pPr marL="32004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8pPr>
    <a:lvl9pPr marL="32004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90478" rtl="0" fontAlgn="auto">
              <a:defRPr/>
            </a:pPr>
            <a:fld id="{E05382FF-799C-42B9-8102-C1FC6F16BB7A}" type="slidenum">
              <a:rPr lang="zh-CN" altLang="en-US" sz="130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pPr algn="r" defTabSz="990478" rtl="0" fontAlgn="auto">
                <a:defRPr/>
              </a:pPr>
              <a:t>6</a:t>
            </a:fld>
            <a:endParaRPr lang="zh-CN" altLang="en-US" sz="130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82FF-799C-42B9-8102-C1FC6F16BB7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82FF-799C-42B9-8102-C1FC6F16BB7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82FF-799C-42B9-8102-C1FC6F16BB7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82FF-799C-42B9-8102-C1FC6F16BB7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>
          <a:xfrm>
            <a:off x="-160338" y="835025"/>
            <a:ext cx="7419976" cy="4175125"/>
          </a:xfrm>
        </p:spPr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4021294" y="10575767"/>
            <a:ext cx="3076363" cy="5561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9048" tIns="49524" rIns="99048" bIns="49524" anchor="b" anchorCtr="0"/>
          <a:lstStyle/>
          <a:p>
            <a:pPr algn="r" fontAlgn="auto"/>
            <a:fld id="{CAD2D6BD-DE1B-4B5F-8B41-2702339687B9}" type="slidenum">
              <a:rPr lang="en-US" altLang="zh-CN" sz="1300">
                <a:latin typeface="Calibri" panose="020F0502020204030204" charset="0"/>
                <a:cs typeface="Calibri" panose="020F0502020204030204" charset="0"/>
              </a:rPr>
              <a:pPr algn="r" fontAlgn="auto"/>
              <a:t>35</a:t>
            </a:fld>
            <a:endParaRPr lang="zh-CN" altLang="en-US" sz="130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371600" y="2914649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371600" y="2914649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idx="2"/>
          </p:nvPr>
        </p:nvSpPr>
        <p:spPr>
          <a:xfrm>
            <a:off x="457200" y="4767262"/>
            <a:ext cx="2133600" cy="273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CAD2D6BD-DE1B-4B5F-8B41-2702339687B9}" type="datetime1">
              <a:rPr lang="zh-CN" altLang="en-US" sz="120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2023/9/18</a:t>
            </a:fld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" name="文本框"/>
          <p:cNvSpPr>
            <a:spLocks noGrp="1"/>
          </p:cNvSpPr>
          <p:nvPr>
            <p:ph type="ftr" idx="3"/>
          </p:nvPr>
        </p:nvSpPr>
        <p:spPr>
          <a:xfrm>
            <a:off x="3124200" y="4767262"/>
            <a:ext cx="2895600" cy="273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" name="文本框"/>
          <p:cNvSpPr>
            <a:spLocks noGrp="1"/>
          </p:cNvSpPr>
          <p:nvPr>
            <p:ph type="sldNum" idx="4"/>
          </p:nvPr>
        </p:nvSpPr>
        <p:spPr>
          <a:xfrm>
            <a:off x="6553200" y="4767262"/>
            <a:ext cx="2133600" cy="273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eaLnBrk="0" fontAlgn="base" hangingPunct="0">
        <a:spcBef>
          <a:spcPts val="0"/>
        </a:spcBef>
        <a:spcAft>
          <a:spcPts val="0"/>
        </a:spcAft>
        <a:buNone/>
        <a:defRPr sz="4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</p:titleStyle>
    <p:bodyStyle>
      <a:lvl1pPr marL="342900" indent="-3429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  <a:lvl2pPr marL="742950" indent="-28575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2pPr>
      <a:lvl3pPr marL="11430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3pPr>
      <a:lvl4pPr marL="16002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4pPr>
      <a:lvl5pPr marL="20574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5pPr>
      <a:lvl6pPr marL="25146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6pPr>
      <a:lvl7pPr marL="29718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7pPr>
      <a:lvl8pPr marL="34290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8pPr>
      <a:lvl9pPr marL="34290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"/>
          <p:cNvSpPr>
            <a:spLocks noGrp="1"/>
          </p:cNvSpPr>
          <p:nvPr>
            <p:ph type="dt" idx="10"/>
          </p:nvPr>
        </p:nvSpPr>
        <p:spPr>
          <a:xfrm>
            <a:off x="457200" y="4767262"/>
            <a:ext cx="2133600" cy="273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03" name="文本框"/>
          <p:cNvSpPr>
            <a:spLocks noGrp="1"/>
          </p:cNvSpPr>
          <p:nvPr>
            <p:ph type="ftr"/>
          </p:nvPr>
        </p:nvSpPr>
        <p:spPr>
          <a:xfrm>
            <a:off x="3124200" y="4767262"/>
            <a:ext cx="2895600" cy="273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04" name="文本框"/>
          <p:cNvSpPr>
            <a:spLocks noGrp="1"/>
          </p:cNvSpPr>
          <p:nvPr>
            <p:ph type="sldNum"/>
          </p:nvPr>
        </p:nvSpPr>
        <p:spPr>
          <a:xfrm>
            <a:off x="6553200" y="4767262"/>
            <a:ext cx="2133600" cy="273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eaLnBrk="0" fontAlgn="base" hangingPunct="0">
        <a:spcBef>
          <a:spcPts val="0"/>
        </a:spcBef>
        <a:spcAft>
          <a:spcPts val="0"/>
        </a:spcAft>
        <a:buNone/>
        <a:defRPr sz="4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</p:titleStyle>
    <p:bodyStyle>
      <a:lvl1pPr marL="342900" indent="-3429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  <a:lvl2pPr marL="742950" indent="-28575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2pPr>
      <a:lvl3pPr marL="11430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3pPr>
      <a:lvl4pPr marL="16002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4pPr>
      <a:lvl5pPr marL="20574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5pPr>
      <a:lvl6pPr marL="25146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6pPr>
      <a:lvl7pPr marL="29718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7pPr>
      <a:lvl8pPr marL="34290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8pPr>
      <a:lvl9pPr marL="3429000" indent="-228600" algn="l" defTabSz="914400" eaLnBrk="1" fontAlgn="auto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DF04BB80-8DA2-42CF-AAB6-BA5F37BA7D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 fontAlgn="auto"/>
            <a:fld id="{8C629F8C-609A-4010-8C71-5EE4BEFD83A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6.png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9.wmf"/><Relationship Id="rId10" Type="http://schemas.microsoft.com/office/2007/relationships/hdphoto" Target="../media/hdphoto1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tiff"/><Relationship Id="rId9" Type="http://schemas.openxmlformats.org/officeDocument/2006/relationships/image" Target="../media/image5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9" Type="http://schemas.openxmlformats.org/officeDocument/2006/relationships/image" Target="../media/image98.jpeg"/><Relationship Id="rId21" Type="http://schemas.openxmlformats.org/officeDocument/2006/relationships/image" Target="../media/image80.png"/><Relationship Id="rId34" Type="http://schemas.openxmlformats.org/officeDocument/2006/relationships/image" Target="../media/image93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jpeg"/><Relationship Id="rId38" Type="http://schemas.openxmlformats.org/officeDocument/2006/relationships/image" Target="../media/image97.jpe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32" Type="http://schemas.openxmlformats.org/officeDocument/2006/relationships/image" Target="../media/image91.jpeg"/><Relationship Id="rId37" Type="http://schemas.openxmlformats.org/officeDocument/2006/relationships/image" Target="../media/image96.png"/><Relationship Id="rId40" Type="http://schemas.openxmlformats.org/officeDocument/2006/relationships/image" Target="../media/image99.jpe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jpe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31" Type="http://schemas.openxmlformats.org/officeDocument/2006/relationships/image" Target="../media/image90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Relationship Id="rId35" Type="http://schemas.openxmlformats.org/officeDocument/2006/relationships/image" Target="../media/image94.jpeg"/><Relationship Id="rId8" Type="http://schemas.openxmlformats.org/officeDocument/2006/relationships/image" Target="../media/image67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5.xml"/><Relationship Id="rId7" Type="http://schemas.openxmlformats.org/officeDocument/2006/relationships/image" Target="../media/image10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67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49345" y="1151942"/>
            <a:ext cx="78751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rtl="0" fontAlgn="auto"/>
            <a:r>
              <a:rPr lang="zh-CN" altLang="en-US" sz="3000" b="1" spc="338" dirty="0">
                <a:solidFill>
                  <a:srgbClr val="ED7D3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兽用新型基因工程疫苗研发及</a:t>
            </a:r>
            <a:r>
              <a:rPr lang="zh-CN" altLang="en-US" sz="3000" b="1" spc="338" dirty="0" smtClean="0">
                <a:solidFill>
                  <a:srgbClr val="ED7D3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产业</a:t>
            </a:r>
            <a:endParaRPr lang="ru-RU" altLang="zh-CN" sz="3000" b="1" spc="338" dirty="0" smtClean="0">
              <a:solidFill>
                <a:srgbClr val="ED7D31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defTabSz="514350" rtl="0" fontAlgn="auto"/>
            <a:r>
              <a:rPr lang="ru-RU" altLang="zh-CN" b="1" dirty="0" smtClean="0">
                <a:latin typeface="Times New Roman" panose="02020603050405020304" charset="0"/>
                <a:cs typeface="Times New Roman" panose="02020603050405020304" charset="0"/>
              </a:rPr>
              <a:t>Направления исследований и достижения в разработке новых ветеринарных вакцин</a:t>
            </a:r>
            <a:endParaRPr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-16727" y="2347357"/>
            <a:ext cx="918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251407" y="4388624"/>
            <a:ext cx="3971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 rtl="0" fontAlgn="auto"/>
            <a:r>
              <a:rPr lang="en-US" altLang="zh-CN" sz="1350" b="1" spc="28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2023.09 </a:t>
            </a:r>
            <a:r>
              <a:rPr lang="zh-CN" altLang="en-US" sz="1350" b="1" spc="28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圣彼得堡</a:t>
            </a:r>
            <a:r>
              <a:rPr lang="ru-RU" altLang="zh-CN" sz="1350" b="1" spc="28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zh-CN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Санкт-Петербург</a:t>
            </a:r>
            <a:endParaRPr lang="zh-CN" altLang="en-US" b="1" kern="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484"/>
            <a:ext cx="4493184" cy="66505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203810" y="2355720"/>
            <a:ext cx="22991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rtl="0" fontAlgn="auto"/>
            <a:r>
              <a:rPr lang="zh-CN" altLang="en-US" sz="2100" b="1" spc="28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田克</a:t>
            </a:r>
            <a:r>
              <a:rPr lang="zh-CN" altLang="en-US" sz="2100" b="1" spc="28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恭</a:t>
            </a:r>
            <a:r>
              <a:rPr lang="ru-RU" altLang="zh-CN" b="1" dirty="0" err="1">
                <a:latin typeface="Times New Roman" panose="02020603050405020304" charset="0"/>
                <a:cs typeface="Times New Roman" panose="02020603050405020304" charset="0"/>
              </a:rPr>
              <a:t>Тянь</a:t>
            </a:r>
            <a:r>
              <a:rPr lang="ru-RU" altLang="zh-CN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zh-CN" b="1" dirty="0" err="1">
                <a:latin typeface="Times New Roman" panose="02020603050405020304" charset="0"/>
                <a:cs typeface="Times New Roman" panose="02020603050405020304" charset="0"/>
              </a:rPr>
              <a:t>Кэгун</a:t>
            </a:r>
            <a:endParaRPr lang="ru-RU" altLang="zh-CN" sz="2100" b="1" spc="281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464" y="2762925"/>
            <a:ext cx="7705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俄罗斯工程院</a:t>
            </a:r>
            <a:r>
              <a:rPr lang="ru-RU" altLang="zh-CN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外籍院士</a:t>
            </a:r>
            <a:endParaRPr lang="ru-RU" altLang="zh-CN" sz="16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ru-RU" altLang="zh-CN" sz="1600" b="1" dirty="0" smtClean="0">
                <a:latin typeface="Times New Roman" panose="02020603050405020304" charset="0"/>
              </a:rPr>
              <a:t>Иностранный член(Академик) </a:t>
            </a:r>
            <a:r>
              <a:rPr lang="en-US" altLang="zh-CN" sz="1600" b="1" dirty="0" smtClean="0">
                <a:latin typeface="Times New Roman" panose="02020603050405020304" charset="0"/>
              </a:rPr>
              <a:t>  </a:t>
            </a:r>
            <a:r>
              <a:rPr lang="ru-RU" altLang="zh-CN" sz="1600" b="1" dirty="0" smtClean="0">
                <a:latin typeface="Times New Roman" panose="02020603050405020304" charset="0"/>
              </a:rPr>
              <a:t>Российской</a:t>
            </a:r>
            <a:r>
              <a:rPr lang="ru-RU" altLang="zh-CN" sz="1600" dirty="0" smtClean="0">
                <a:latin typeface="Times New Roman" panose="02020603050405020304" charset="0"/>
              </a:rPr>
              <a:t> </a:t>
            </a:r>
            <a:r>
              <a:rPr lang="ru-RU" altLang="zh-CN" sz="1600" b="1" dirty="0" smtClean="0">
                <a:latin typeface="Times New Roman" panose="02020603050405020304" charset="0"/>
              </a:rPr>
              <a:t>Инженерной</a:t>
            </a:r>
            <a:r>
              <a:rPr lang="ru-RU" altLang="zh-CN" sz="1600" dirty="0" smtClean="0">
                <a:latin typeface="Times New Roman" panose="02020603050405020304" charset="0"/>
              </a:rPr>
              <a:t> </a:t>
            </a:r>
            <a:r>
              <a:rPr lang="ru-RU" altLang="zh-CN" sz="1600" b="1" dirty="0" smtClean="0">
                <a:latin typeface="Times New Roman" panose="02020603050405020304" charset="0"/>
              </a:rPr>
              <a:t>Академии</a:t>
            </a:r>
          </a:p>
          <a:p>
            <a:pPr algn="ctr"/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国家兽用药品工程技术研究中心</a:t>
            </a:r>
            <a:r>
              <a:rPr lang="ru-RU" altLang="zh-CN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主任</a:t>
            </a:r>
            <a:r>
              <a:rPr lang="ru-RU" altLang="zh-CN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ru-RU" altLang="zh-CN" sz="1600" b="1" dirty="0" smtClean="0">
                <a:latin typeface="Times New Roman" panose="02020603050405020304" charset="0"/>
              </a:rPr>
              <a:t>Начальник Национального исследовательского центра ветеринарной</a:t>
            </a:r>
            <a:r>
              <a:rPr lang="en-US" altLang="zh-CN" sz="1600" b="1" dirty="0" smtClean="0">
                <a:latin typeface="Times New Roman" panose="02020603050405020304" charset="0"/>
              </a:rPr>
              <a:t> </a:t>
            </a:r>
            <a:r>
              <a:rPr lang="ru-RU" altLang="zh-CN" sz="1600" b="1" dirty="0" smtClean="0">
                <a:latin typeface="Times New Roman" panose="02020603050405020304" charset="0"/>
              </a:rPr>
              <a:t>медицины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ru-RU" altLang="zh-CN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</a:t>
            </a:r>
          </a:p>
          <a:p>
            <a:pPr algn="ctr"/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普莱柯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生物工程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股份有限公司</a:t>
            </a:r>
            <a:r>
              <a:rPr lang="ru-RU" altLang="zh-CN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副总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经理</a:t>
            </a:r>
            <a:endParaRPr lang="ru-RU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ru-RU" altLang="zh-CN" sz="1600" b="1" dirty="0">
                <a:latin typeface="Times New Roman" panose="02020603050405020304" charset="0"/>
              </a:rPr>
              <a:t>Заместитель генерального директора</a:t>
            </a:r>
            <a:r>
              <a:rPr lang="zh-CN" altLang="en-US" sz="1600" b="1" dirty="0">
                <a:latin typeface="Times New Roman" panose="02020603050405020304" charset="0"/>
              </a:rPr>
              <a:t> </a:t>
            </a:r>
            <a:r>
              <a:rPr lang="en-US" altLang="zh-CN" sz="1600" b="1" dirty="0" err="1" smtClean="0">
                <a:latin typeface="Times New Roman" panose="02020603050405020304" charset="0"/>
              </a:rPr>
              <a:t>Pulike</a:t>
            </a:r>
            <a:r>
              <a:rPr lang="en-US" altLang="zh-CN" sz="1600" b="1" dirty="0" smtClean="0">
                <a:latin typeface="Times New Roman" panose="02020603050405020304" charset="0"/>
              </a:rPr>
              <a:t> </a:t>
            </a:r>
            <a:r>
              <a:rPr lang="en-US" altLang="zh-CN" sz="1600" b="1" dirty="0">
                <a:latin typeface="Times New Roman" panose="02020603050405020304" charset="0"/>
              </a:rPr>
              <a:t>Biological Engineering, Inc.</a:t>
            </a:r>
            <a:r>
              <a:rPr lang="ru-RU" altLang="zh-CN" sz="1600" b="1" dirty="0">
                <a:latin typeface="Times New Roman" panose="02020603050405020304" charset="0"/>
              </a:rPr>
              <a:t> </a:t>
            </a:r>
            <a:endParaRPr lang="zh-CN" altLang="en-US" sz="1600" b="1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89188"/>
              </p:ext>
            </p:extLst>
          </p:nvPr>
        </p:nvGraphicFramePr>
        <p:xfrm>
          <a:off x="360726" y="1517878"/>
          <a:ext cx="8171823" cy="280687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41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238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Патоген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rtl="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Экспрессия антигенов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Прогресс исследования</a:t>
                      </a:r>
                      <a:endParaRPr lang="zh-CN" altLang="zh-CN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23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PCV2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Растворимая экспрессия 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белка </a:t>
                      </a:r>
                      <a:r>
                        <a:rPr lang="ru-RU" altLang="zh-CN" sz="900" b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Cap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и </a:t>
                      </a:r>
                      <a:r>
                        <a:rPr lang="ru-RU" altLang="zh-CN" sz="900" b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криоэлектронно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-микроскопический анализ 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структуры VLP</a:t>
                      </a:r>
                      <a:r>
                        <a:rPr lang="en-US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.</a:t>
                      </a:r>
                      <a:endParaRPr lang="zh-CN" altLang="en-US" sz="900" b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9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1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Bb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indent="0" algn="ctr" eaLnBrk="1" hangingPunct="1">
                        <a:lnSpc>
                          <a:spcPts val="12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Рекомбинантный белок </a:t>
                      </a:r>
                      <a:r>
                        <a:rPr lang="ru-RU" altLang="zh-CN" sz="900" b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rPMT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, содержащий 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рецептор-связывающий домен</a:t>
                      </a:r>
                      <a:r>
                        <a:rPr lang="en-US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 множество функциональных/структурных областей</a:t>
                      </a:r>
                      <a:endParaRPr lang="zh-CN" altLang="zh-CN" sz="900" b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9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1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IBDV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Достичь эффективной экспрессии и сборки VLP на основе анализа 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ключевых аминокислотных участков иммуногенности</a:t>
                      </a: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белка VP2.</a:t>
                      </a:r>
                      <a:endParaRPr lang="zh-CN" altLang="en-US" sz="900" b="0" dirty="0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9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433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FAdV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altLang="zh-CN" sz="900" b="0" noProof="1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Скрининг для определения </a:t>
                      </a:r>
                      <a:r>
                        <a:rPr lang="ru-RU" altLang="zh-CN" sz="900" b="0" noProof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Fiber-2 </a:t>
                      </a:r>
                      <a:r>
                        <a:rPr lang="ru-RU" altLang="zh-CN" sz="900" b="0" noProof="1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как иммуногенного доминантного белка и достижения растворимой экспрессии.</a:t>
                      </a:r>
                      <a:endParaRPr lang="zh-CN" altLang="en-US" sz="900" b="0" dirty="0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13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EDS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По данным 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структурного анализа функционального домена </a:t>
                      </a: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белка </a:t>
                      </a:r>
                      <a:r>
                        <a:rPr lang="ru-RU" altLang="zh-CN" sz="900" b="0" dirty="0" err="1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Fiber</a:t>
                      </a: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, </a:t>
                      </a:r>
                      <a:r>
                        <a:rPr lang="ru-RU" altLang="zh-CN" sz="900" b="0" dirty="0" err="1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экспрессированный</a:t>
                      </a: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рекомбинантный белок обладает чрезвычайно высокой активностью HA.</a:t>
                      </a:r>
                      <a:endParaRPr lang="zh-CN" altLang="en-US" sz="9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1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IC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Первая экспрессия химерного белка Hmtp210 (типы A, B, C), способного образовывать </a:t>
                      </a:r>
                      <a:r>
                        <a:rPr lang="ru-RU" altLang="zh-CN" sz="900" b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тримеры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ru-RU" altLang="zh-CN" sz="900" b="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 обладающего </a:t>
                      </a:r>
                      <a:r>
                        <a:rPr lang="ru-RU" altLang="zh-CN" sz="900" b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гемагглютинационной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активностью</a:t>
                      </a:r>
                      <a:endParaRPr lang="zh-CN" altLang="en-US" sz="9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99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PCV3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Высокоэффективная экспрессия белка 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PCV3 </a:t>
                      </a:r>
                      <a:r>
                        <a:rPr lang="ru-RU" altLang="zh-CN" sz="900" b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Cap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, сборка VLP</a:t>
                      </a:r>
                      <a:r>
                        <a:rPr lang="en-US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и </a:t>
                      </a:r>
                      <a:r>
                        <a:rPr lang="ru-RU" altLang="zh-CN" sz="900" b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анализ структуры </a:t>
                      </a:r>
                      <a:r>
                        <a:rPr lang="ru-RU" altLang="zh-CN" sz="900" b="0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методами криоэлектронной микроскопии</a:t>
                      </a:r>
                      <a:endParaRPr lang="zh-CN" altLang="en-US" sz="900" b="0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02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FMDV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Совместная экспрессия </a:t>
                      </a:r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белков VP4, VP2, VP3, VP1 и </a:t>
                      </a: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сборка VLP</a:t>
                      </a:r>
                      <a:r>
                        <a:rPr lang="en-US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.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251398" y="474178"/>
            <a:ext cx="635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1400" y="784943"/>
            <a:ext cx="691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</a:t>
            </a:r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251398" y="1114323"/>
            <a:ext cx="8281152" cy="428320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>
              <a:lnSpc>
                <a:spcPts val="1400"/>
              </a:lnSpc>
            </a:pPr>
            <a:r>
              <a:rPr lang="zh-CN" altLang="en-US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亚单位疫苗（大肠杆菌源）研究进展</a:t>
            </a:r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汇总</a:t>
            </a:r>
            <a:endParaRPr lang="ru-RU" altLang="zh-CN" sz="14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>
              <a:lnSpc>
                <a:spcPts val="1400"/>
              </a:lnSpc>
            </a:pP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Краткие 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сведения прогресса исследований 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субъединичных вакцин (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E. </a:t>
            </a:r>
            <a:r>
              <a:rPr lang="ru-RU" altLang="zh-CN" sz="1400" b="1" dirty="0" err="1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coli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Origin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0" name="TextBox 20"/>
          <p:cNvSpPr txBox="1"/>
          <p:nvPr/>
        </p:nvSpPr>
        <p:spPr>
          <a:xfrm>
            <a:off x="323410" y="4299990"/>
            <a:ext cx="8209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通过大肠杆菌表达了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FMDV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PCV2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PCV3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IBDV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等病原的保护性抗原蛋白，多数已完成产品注册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Защитные антигенные белки вируса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FMDV, PCV2, PCV3, IBDV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других патогенов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экспрессируются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coli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большинство из которых прошли регистрацию продукта.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65272" y="454632"/>
            <a:ext cx="67710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lnSpc>
                <a:spcPct val="150000"/>
              </a:lnSpc>
              <a:buClr>
                <a:srgbClr val="C00000"/>
              </a:buClr>
              <a:buSzPct val="80000"/>
              <a:defRPr/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</a:t>
            </a: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759112" y="1148181"/>
            <a:ext cx="79931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hangingPunct="1"/>
            <a:r>
              <a:rPr lang="zh-CN" altLang="en-US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重组蛋白表达</a:t>
            </a:r>
            <a:r>
              <a:rPr lang="en-US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-- </a:t>
            </a:r>
            <a:r>
              <a:rPr lang="zh-CN" altLang="en-US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杆状病毒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Экспрессия 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рекомбинантного белка - </a:t>
            </a:r>
            <a:r>
              <a:rPr lang="ru-RU" altLang="zh-CN" sz="1400" b="1" dirty="0" err="1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бакуловирус</a:t>
            </a:r>
            <a:endParaRPr lang="zh-CN" altLang="en-US" sz="14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1" name="矩形 26"/>
          <p:cNvSpPr>
            <a:spLocks noChangeArrowheads="1"/>
          </p:cNvSpPr>
          <p:nvPr/>
        </p:nvSpPr>
        <p:spPr bwMode="auto">
          <a:xfrm>
            <a:off x="552356" y="1403494"/>
            <a:ext cx="7567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3995" indent="-213995" defTabSz="685800" rtl="0" fontAlgn="auto">
              <a:buFont typeface="Wingdings" panose="05000000000000000000" pitchFamily="2" charset="2"/>
              <a:buChar char="l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构建技术一：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目的基因序列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优化</a:t>
            </a:r>
            <a:endParaRPr lang="en-US" altLang="zh-CN" sz="1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13995" indent="-213995" defTabSz="685800" rtl="0" fontAlgn="auto">
              <a:buFont typeface="Wingdings" panose="05000000000000000000" pitchFamily="2" charset="2"/>
              <a:buChar char="l"/>
            </a:pP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</a:rPr>
              <a:t>Технология конструирования </a:t>
            </a: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pitchFamily="34" charset="-122"/>
              </a:rPr>
              <a:t>I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</a:rPr>
              <a:t>: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оптимизация целевой последовательности генов</a:t>
            </a:r>
            <a:endParaRPr lang="zh-CN" altLang="zh-CN" sz="12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1589584" y="4549140"/>
            <a:ext cx="223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 fontAlgn="auto"/>
            <a:r>
              <a:rPr lang="ru-RU" altLang="zh-CN" sz="9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Анализ структуры целевого </a:t>
            </a:r>
            <a:r>
              <a:rPr lang="ru-RU" altLang="zh-CN" sz="9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гена и физических </a:t>
            </a:r>
            <a:r>
              <a:rPr lang="ru-RU" altLang="zh-CN" sz="9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химических свойств</a:t>
            </a:r>
            <a:r>
              <a:rPr lang="ru-RU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  <a:endParaRPr lang="zh-CN" altLang="en-US" sz="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4755667" y="4474070"/>
            <a:ext cx="265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 fontAlgn="auto"/>
            <a:r>
              <a:rPr lang="ru-RU" altLang="zh-CN" sz="9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Смещение кодонов и стабильность вторичной структуры РНК</a:t>
            </a:r>
            <a:endParaRPr lang="zh-CN" altLang="en-US" sz="9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2356" y="1839969"/>
            <a:ext cx="8281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995" indent="-213995" defTabSz="685800" rtl="0" fontAlgn="auto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根据蛋白二级、三级结构以及理化特性、翻译后修饰特性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选择免疫优势结构域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进行表达</a:t>
            </a:r>
            <a:r>
              <a:rPr lang="zh-CN" altLang="en-US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en-US" altLang="zh-CN" sz="12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13995" indent="-213995" defTabSz="685800" rtl="0" fontAlgn="auto">
              <a:buFont typeface="Arial" panose="020B0604020202020204" pitchFamily="34" charset="0"/>
              <a:buChar char="•"/>
            </a:pPr>
            <a:r>
              <a:rPr lang="ru-RU" altLang="zh-CN" sz="12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Иммунодоминантные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домены выбираются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для экспрессии на основе вторичной и третичной структуры белка, физико-химических свойств и свойств </a:t>
            </a:r>
            <a:r>
              <a:rPr lang="ru-RU" altLang="zh-CN" sz="1200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посттрансляционной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модификации.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213995" indent="-213995" defTabSz="685800" rtl="0" fontAlgn="auto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优化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GC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含量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密码子使用频率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RNA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酶的剪接位点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RNA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稳定反式作用元件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等影响基因表达的关键因素，提高表达量</a:t>
            </a:r>
            <a:r>
              <a:rPr lang="zh-CN" altLang="en-US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en-US" altLang="zh-CN" sz="12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13995" indent="-213995" defTabSz="685800" rtl="0" fontAlgn="auto">
              <a:buFont typeface="Arial" panose="020B0604020202020204" pitchFamily="34" charset="0"/>
              <a:buChar char="•"/>
            </a:pP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Оптимизируют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ключевые факторы, влияющие на экспрессию генов, такие как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содержание GC, частота использования кодонов, сайт </a:t>
            </a:r>
            <a:r>
              <a:rPr lang="ru-RU" altLang="zh-CN" sz="12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сплайсинга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РНКазы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и транс-действующие элементы, стабилизирующие РНК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, чтобы повысить экспрессию.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93390" y="3243099"/>
            <a:ext cx="2376330" cy="1241765"/>
            <a:chOff x="5222897" y="2828568"/>
            <a:chExt cx="3450947" cy="1658855"/>
          </a:xfrm>
        </p:grpSpPr>
        <p:pic>
          <p:nvPicPr>
            <p:cNvPr id="18" name="Picture 5" descr="https://qinqianshan.com/img/bioinformatics/primer/codon-optimization-critical-analysis-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7" t="1580" r="36655" b="48112"/>
            <a:stretch>
              <a:fillRect/>
            </a:stretch>
          </p:blipFill>
          <p:spPr bwMode="auto">
            <a:xfrm>
              <a:off x="5222897" y="2828568"/>
              <a:ext cx="1677528" cy="165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admin\Desktop\微信图片_20201121141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053" y="2828569"/>
              <a:ext cx="1840791" cy="1650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77" y="3244096"/>
            <a:ext cx="1730124" cy="133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圆角矩形 20"/>
          <p:cNvSpPr/>
          <p:nvPr/>
        </p:nvSpPr>
        <p:spPr>
          <a:xfrm>
            <a:off x="1589584" y="3215420"/>
            <a:ext cx="2232310" cy="1676306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677360" y="3192720"/>
            <a:ext cx="2808390" cy="163278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5271" y="856120"/>
            <a:ext cx="6935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</a:t>
            </a:r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67428" y="454241"/>
            <a:ext cx="656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buClr>
                <a:srgbClr val="C00000"/>
              </a:buClr>
              <a:buSzPct val="80000"/>
              <a:defRPr/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</a:t>
            </a: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539439" y="1131550"/>
            <a:ext cx="7921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hangingPunct="1"/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重组蛋白表达</a:t>
            </a:r>
            <a:r>
              <a:rPr lang="en-US" altLang="zh-CN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杆状病毒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Экспрессия рекомбинантного белка - </a:t>
            </a:r>
            <a:r>
              <a:rPr lang="ru-RU" altLang="zh-CN" sz="1400" b="1" dirty="0" err="1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бакуловирус</a:t>
            </a:r>
            <a:endParaRPr lang="zh-CN" altLang="en-US" sz="14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26"/>
          <p:cNvSpPr>
            <a:spLocks noChangeArrowheads="1"/>
          </p:cNvSpPr>
          <p:nvPr/>
        </p:nvSpPr>
        <p:spPr bwMode="auto">
          <a:xfrm>
            <a:off x="467428" y="1442244"/>
            <a:ext cx="7561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 defTabSz="685800" rtl="0" fontAlgn="auto">
              <a:buFont typeface="Wingdings" panose="05000000000000000000" pitchFamily="2" charset="2"/>
              <a:buChar char="l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构建技术二：杆状病毒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表达载体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改造</a:t>
            </a:r>
            <a:endParaRPr lang="ru-RU" altLang="zh-CN" sz="1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57175" indent="-257175" defTabSz="685800" rtl="0" fontAlgn="auto">
              <a:buFont typeface="Wingdings" panose="05000000000000000000" pitchFamily="2" charset="2"/>
              <a:buChar char="l"/>
            </a:pP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</a:rPr>
              <a:t>Технология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</a:rPr>
              <a:t>конструирования </a:t>
            </a:r>
            <a:r>
              <a:rPr lang="en-US" altLang="zh-CN" sz="1200" b="1" dirty="0">
                <a:latin typeface="Times New Roman" panose="02020603050405020304" charset="0"/>
                <a:ea typeface="微软雅黑" panose="020B0503020204020204" pitchFamily="34" charset="-122"/>
              </a:rPr>
              <a:t>I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:Трансформация вектора экспрессии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b="1" dirty="0" err="1">
                <a:latin typeface="Times New Roman" panose="02020603050405020304" charset="0"/>
                <a:ea typeface="微软雅黑" panose="020B0503020204020204" pitchFamily="34" charset="-122"/>
              </a:rPr>
              <a:t>бакуловируса</a:t>
            </a:r>
            <a:endParaRPr lang="zh-CN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539438" y="3914232"/>
            <a:ext cx="7777082" cy="109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995" indent="-213995" defTabSz="685800" rtl="0" fontAlgn="auto">
              <a:lnSpc>
                <a:spcPts val="2025"/>
              </a:lnSpc>
              <a:buFont typeface="Wingdings" panose="05000000000000000000" pitchFamily="2" charset="2"/>
              <a:buChar char="p"/>
            </a:pP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同时敲除杆状病毒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竞争表达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基因</a:t>
            </a:r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P10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、阻碍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蛋白分泌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的基因</a:t>
            </a:r>
            <a:r>
              <a:rPr lang="en-US" altLang="zh-CN" sz="10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ChiA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</a:t>
            </a:r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v-</a:t>
            </a:r>
            <a:r>
              <a:rPr lang="en-US" altLang="zh-CN" sz="10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cath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、影响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遗传稳定性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</a:t>
            </a:r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FP25K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</a:t>
            </a:r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DA26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基因转座子整合位点，</a:t>
            </a:r>
            <a:endParaRPr lang="en-US" altLang="zh-CN" sz="1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defTabSz="685800" rtl="0" fontAlgn="auto">
              <a:lnSpc>
                <a:spcPts val="2025"/>
              </a:lnSpc>
            </a:pPr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构建稳定高效载体病毒，基因转录与蛋白分泌效率提升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以上</a:t>
            </a:r>
            <a:r>
              <a:rPr lang="zh-CN" altLang="en-US" sz="1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ru-RU" altLang="zh-CN" sz="10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defTabSz="685800" rtl="0" fontAlgn="auto"/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     </a:t>
            </a:r>
            <a:r>
              <a:rPr lang="ru-RU" altLang="zh-CN" sz="10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 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то же время ген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конкурентной экспрессии </a:t>
            </a:r>
            <a:r>
              <a:rPr lang="ru-RU" altLang="zh-CN" sz="1000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бакуловируса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P10, гены </a:t>
            </a:r>
            <a:r>
              <a:rPr lang="ru-RU" altLang="zh-CN" sz="1000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ChiA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и v-</a:t>
            </a:r>
            <a:r>
              <a:rPr lang="ru-RU" altLang="zh-CN" sz="1000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cath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, которые препятствуют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секреции белка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, а также сайты интеграции 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 </a:t>
            </a:r>
            <a:r>
              <a:rPr lang="ru-RU" altLang="zh-CN" sz="1000" dirty="0" err="1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транспозонов</a:t>
            </a:r>
            <a:r>
              <a:rPr lang="ru-RU" altLang="zh-CN" sz="10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генов FP25K и DA26, которые влияют на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генетическую стабильность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, были удалены, чтобы создать стабильный и эффективный векторный </a:t>
            </a:r>
            <a:r>
              <a:rPr lang="ru-RU" altLang="zh-CN" sz="10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вирус, эффективность 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транскрипции и секреции белка Улучшена более чем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 4 раза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</a:t>
            </a:r>
            <a:endParaRPr lang="zh-CN" altLang="en-US" sz="10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051648" y="1914423"/>
            <a:ext cx="5533967" cy="204262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58922" y="4773827"/>
            <a:ext cx="15824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rtl="0" fontAlgn="auto"/>
            <a:r>
              <a:rPr lang="zh-CN" altLang="en-US" sz="900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ZL201710633480.9（中国）</a:t>
            </a:r>
          </a:p>
        </p:txBody>
      </p:sp>
      <p:sp>
        <p:nvSpPr>
          <p:cNvPr id="18" name="矩形 17"/>
          <p:cNvSpPr/>
          <p:nvPr/>
        </p:nvSpPr>
        <p:spPr>
          <a:xfrm>
            <a:off x="467428" y="792996"/>
            <a:ext cx="6984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82" y="1980604"/>
            <a:ext cx="5040700" cy="1933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98740"/>
              </p:ext>
            </p:extLst>
          </p:nvPr>
        </p:nvGraphicFramePr>
        <p:xfrm>
          <a:off x="342027" y="1504729"/>
          <a:ext cx="8478564" cy="267463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42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014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Патоген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Экспрессия антигенов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Прогресс исследования</a:t>
                      </a:r>
                      <a:endParaRPr lang="zh-CN" altLang="zh-CN" sz="10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677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CSFV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1000" b="1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Экспрессируемый</a:t>
                      </a:r>
                      <a:r>
                        <a:rPr lang="ru-RU" altLang="zh-CN" sz="10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белок Е2 </a:t>
                      </a:r>
                      <a:r>
                        <a:rPr lang="ru-RU" altLang="zh-CN" sz="1000" b="1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экспрессируется</a:t>
                      </a:r>
                      <a:r>
                        <a:rPr lang="ru-RU" altLang="zh-CN" sz="10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в виде </a:t>
                      </a:r>
                      <a:r>
                        <a:rPr lang="ru-RU" altLang="zh-CN" sz="1000" b="1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димера</a:t>
                      </a:r>
                      <a:r>
                        <a:rPr lang="ru-RU" altLang="zh-CN" sz="10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, который индуцирует высокие нейтрализующие антитела</a:t>
                      </a:r>
                      <a:endParaRPr lang="zh-CN" altLang="en-US" sz="10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10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6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PPV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000" b="1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Титр НА </a:t>
                      </a:r>
                      <a:r>
                        <a:rPr lang="ru-RU" altLang="zh-CN" sz="1000" b="1" dirty="0" err="1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экспрессируемого</a:t>
                      </a:r>
                      <a:r>
                        <a:rPr lang="ru-RU" altLang="zh-CN" sz="1000" b="1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белка VP2 может достигать </a:t>
                      </a:r>
                      <a:r>
                        <a:rPr lang="ru-RU" altLang="zh-CN" sz="10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17log2</a:t>
                      </a:r>
                      <a:r>
                        <a:rPr lang="ru-RU" altLang="zh-CN" sz="1000" b="1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и может образовывать полноценные VLP</a:t>
                      </a:r>
                      <a:r>
                        <a:rPr lang="en-US" altLang="zh-CN" sz="1000" b="1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</a:t>
                      </a:r>
                      <a:endParaRPr lang="zh-CN" altLang="en-US" sz="1000" b="1" dirty="0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10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677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RHDV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1000" b="1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Титр НА </a:t>
                      </a:r>
                      <a:r>
                        <a:rPr lang="ru-RU" altLang="zh-CN" sz="1000" b="1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экспрессируемого</a:t>
                      </a:r>
                      <a:r>
                        <a:rPr lang="ru-RU" altLang="zh-CN" sz="1000" b="1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белка VP60 может достигать </a:t>
                      </a:r>
                      <a:r>
                        <a:rPr lang="ru-RU" altLang="zh-CN" sz="10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15log2</a:t>
                      </a:r>
                      <a:r>
                        <a:rPr lang="ru-RU" altLang="zh-CN" sz="1000" b="1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, и могут образовываться полноценные </a:t>
                      </a:r>
                      <a:r>
                        <a:rPr lang="ru-RU" altLang="zh-CN" sz="1000" b="1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VLP</a:t>
                      </a:r>
                      <a:r>
                        <a:rPr lang="en-US" altLang="zh-CN" sz="1000" b="1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</a:t>
                      </a:r>
                      <a:endParaRPr lang="zh-CN" altLang="en-US" sz="1000" b="1" dirty="0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10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MEV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Титр </a:t>
                      </a:r>
                      <a:r>
                        <a:rPr lang="ru-RU" altLang="zh-CN" sz="10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экспрессируемого</a:t>
                      </a:r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белка MEV-VP2 HA может достигать </a:t>
                      </a: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18log2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10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422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PRV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10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Впервые выяснена структура </a:t>
                      </a:r>
                      <a:r>
                        <a:rPr lang="ru-RU" altLang="zh-CN" sz="1000" b="1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экспрессируемого</a:t>
                      </a:r>
                      <a:r>
                        <a:rPr lang="ru-RU" altLang="zh-CN" sz="10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белка </a:t>
                      </a:r>
                      <a:r>
                        <a:rPr lang="ru-RU" altLang="zh-CN" sz="1000" b="1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gB</a:t>
                      </a:r>
                      <a:r>
                        <a:rPr lang="ru-RU" altLang="zh-CN" sz="10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мутантного штамма PRV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AIV</a:t>
                      </a:r>
                      <a:r>
                        <a:rPr lang="zh-CN" altLang="en-US" sz="10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H9</a:t>
                      </a:r>
                      <a:r>
                        <a:rPr lang="zh-CN" altLang="en-US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H5</a:t>
                      </a:r>
                      <a:r>
                        <a:rPr lang="zh-CN" altLang="en-US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H7 </a:t>
                      </a:r>
                      <a:r>
                        <a:rPr lang="zh-CN" altLang="en-US" sz="10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）</a:t>
                      </a: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Достичь совместной экспрессии генов </a:t>
                      </a: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HA, NA и M1</a:t>
                      </a:r>
                      <a:endParaRPr lang="en-US" altLang="zh-CN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716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IBV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Успешно </a:t>
                      </a:r>
                      <a:r>
                        <a:rPr lang="ru-RU" altLang="zh-CN" sz="1000" b="1" kern="12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экспрессировали</a:t>
                      </a:r>
                      <a:r>
                        <a:rPr lang="ru-RU" altLang="zh-CN" sz="10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ru-RU" altLang="zh-CN" sz="1000" b="1" kern="12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иммунодоминантный</a:t>
                      </a:r>
                      <a:r>
                        <a:rPr lang="ru-RU" altLang="zh-CN" sz="10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домен и получили </a:t>
                      </a:r>
                      <a:r>
                        <a:rPr lang="ru-RU" altLang="zh-CN" sz="10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тримерный</a:t>
                      </a: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белок с </a:t>
                      </a:r>
                      <a:r>
                        <a:rPr lang="ru-RU" altLang="zh-CN" sz="10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гемагглютинационной</a:t>
                      </a: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активностью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14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ILTV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Успешно </a:t>
                      </a:r>
                      <a:r>
                        <a:rPr lang="ru-RU" altLang="zh-CN" sz="1000" b="1" kern="12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экспрессировали</a:t>
                      </a:r>
                      <a:r>
                        <a:rPr lang="ru-RU" altLang="zh-CN" sz="10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белки </a:t>
                      </a:r>
                      <a:r>
                        <a:rPr lang="en-US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ILTV-</a:t>
                      </a:r>
                      <a:r>
                        <a:rPr lang="en-US" altLang="zh-CN" sz="10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gB</a:t>
                      </a:r>
                      <a:r>
                        <a:rPr lang="en-US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 </a:t>
                      </a:r>
                      <a:r>
                        <a:rPr lang="en-US" altLang="zh-CN" sz="10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gD</a:t>
                      </a:r>
                      <a:endParaRPr lang="en-US" altLang="zh-CN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342027" y="495449"/>
            <a:ext cx="635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2027" y="896513"/>
            <a:ext cx="8029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363361" y="1262570"/>
            <a:ext cx="8281150" cy="229741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rtl="0" eaLnBrk="1" fontAlgn="auto" hangingPunct="1">
              <a:lnSpc>
                <a:spcPts val="1200"/>
              </a:lnSpc>
            </a:pP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Краткие сведения прогресса исследований субъединичной вакцины 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(</a:t>
            </a:r>
            <a:r>
              <a:rPr lang="ru-RU" altLang="zh-CN" sz="1400" b="1" dirty="0" err="1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бакуловирус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Origin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340900" y="4210332"/>
            <a:ext cx="842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通过杆状病毒表达了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CSFV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等病原的保护性抗原蛋白，多数已完成产品注册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Защитные антигенные белки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вируса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CSFV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,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PRV, PPV, AIV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других патогенов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экспрессируются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посредством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бакуловируса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и большинство из них прошли регистрацию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продукта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30390" y="462662"/>
            <a:ext cx="638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buClr>
                <a:srgbClr val="C00000"/>
              </a:buClr>
              <a:buSzPct val="80000"/>
              <a:defRPr/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</a:t>
            </a: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265453" y="1074784"/>
            <a:ext cx="68268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hangingPunct="1">
              <a:lnSpc>
                <a:spcPct val="150000"/>
              </a:lnSpc>
            </a:pPr>
            <a:r>
              <a:rPr lang="zh-CN" altLang="en-US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重组蛋白表达</a:t>
            </a:r>
            <a:r>
              <a:rPr lang="en-US" altLang="zh-CN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CHO</a:t>
            </a:r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Экспрессия рекомбинантного белка - клетки </a:t>
            </a:r>
            <a:r>
              <a:rPr lang="en-US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CHO</a:t>
            </a:r>
            <a:endParaRPr lang="zh-CN" altLang="en-US" sz="14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26"/>
          <p:cNvSpPr>
            <a:spLocks noChangeArrowheads="1"/>
          </p:cNvSpPr>
          <p:nvPr/>
        </p:nvSpPr>
        <p:spPr bwMode="auto">
          <a:xfrm>
            <a:off x="281822" y="1417238"/>
            <a:ext cx="7860254" cy="3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 defTabSz="685800" rtl="0" fontAlgn="auto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CHO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稳定细胞株</a:t>
            </a:r>
            <a:r>
              <a:rPr lang="zh-CN" altLang="en-US" sz="1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</a:t>
            </a:r>
            <a:r>
              <a:rPr lang="ru-RU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конструирование стабильной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клеточной линии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CHO</a:t>
            </a:r>
            <a:endParaRPr lang="zh-CN" altLang="zh-CN" sz="120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81821" y="2000495"/>
            <a:ext cx="3786109" cy="2558706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 rtl="0">
              <a:defRPr/>
            </a:pPr>
            <a:endParaRPr lang="zh-CN" altLang="en-US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92907" y="2030848"/>
            <a:ext cx="4292280" cy="2492990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建立</a:t>
            </a:r>
            <a:r>
              <a:rPr lang="zh-CN" alt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启动子</a:t>
            </a: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强内含子元件</a:t>
            </a: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优化策略库，构建高效的瞬转</a:t>
            </a:r>
            <a:r>
              <a:rPr lang="en-US" altLang="zh-CN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稳转载</a:t>
            </a:r>
            <a:r>
              <a:rPr lang="zh-CN" altLang="en-US" sz="1200" kern="0" dirty="0" smtClea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体</a:t>
            </a:r>
            <a:endParaRPr lang="ru-RU" altLang="zh-CN" sz="1200" kern="0" dirty="0" smtClean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Создать библиотеку стратегий оптимизации для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промоторов и сильных </a:t>
            </a:r>
            <a:r>
              <a:rPr lang="ru-RU" altLang="zh-CN" sz="1200" kern="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интронных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элементов </a:t>
            </a: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для создания эффективных переходных/стабильных </a:t>
            </a:r>
            <a:r>
              <a:rPr lang="ru-RU" altLang="zh-CN" sz="1200" kern="0" dirty="0" smtClean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векторов</a:t>
            </a:r>
            <a:endParaRPr lang="en-US" altLang="zh-CN" sz="1200" kern="0" dirty="0">
              <a:solidFill>
                <a:srgbClr val="080808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建立可提高蛋白</a:t>
            </a:r>
            <a:r>
              <a:rPr lang="zh-CN" alt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分泌表达的信号肽</a:t>
            </a:r>
            <a:r>
              <a:rPr lang="zh-CN" altLang="en-US" sz="1200" kern="0" dirty="0" smtClea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库</a:t>
            </a:r>
            <a:endParaRPr lang="ru-RU" altLang="zh-CN" sz="1200" kern="0" dirty="0" smtClean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kern="0" dirty="0" smtClean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Создать </a:t>
            </a: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библиотеки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сигнальных пептидов</a:t>
            </a: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которая может улучшить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секрецию и экспрессию </a:t>
            </a: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белков</a:t>
            </a:r>
            <a:endParaRPr lang="en-US" altLang="zh-CN" sz="1200" kern="0" dirty="0">
              <a:solidFill>
                <a:srgbClr val="080808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稳定的生物反应器培养工艺实现</a:t>
            </a:r>
            <a:r>
              <a:rPr lang="zh-CN" alt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工艺可放大</a:t>
            </a:r>
            <a:r>
              <a:rPr lang="zh-CN" altLang="en-US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</a:t>
            </a:r>
            <a:endParaRPr lang="ru-RU" altLang="zh-CN" sz="1200" b="1" kern="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Стабильный процесс культивирования в </a:t>
            </a:r>
            <a:r>
              <a:rPr lang="ru-RU" altLang="zh-CN" sz="1200" kern="0" dirty="0" err="1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биореакторе</a:t>
            </a: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обеспечивает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масштабируемость процесса</a:t>
            </a:r>
            <a:endParaRPr lang="en-US" altLang="zh-CN" sz="1200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工业化授权</a:t>
            </a:r>
            <a:r>
              <a:rPr lang="zh-CN" altLang="en-US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</a:t>
            </a:r>
            <a:r>
              <a:rPr lang="en-US" altLang="zh-CN" sz="12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CHO</a:t>
            </a:r>
            <a:r>
              <a:rPr lang="zh-CN" altLang="en-US" sz="1200" kern="0" dirty="0" smtClea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细胞</a:t>
            </a:r>
            <a:endParaRPr lang="ru-RU" altLang="zh-CN" sz="1200" kern="0" dirty="0" smtClean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Промышленные лицензированные </a:t>
            </a:r>
            <a:r>
              <a:rPr lang="ru-RU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клетки </a:t>
            </a:r>
            <a:r>
              <a:rPr lang="en-US" altLang="zh-CN" sz="1200" kern="0" dirty="0">
                <a:solidFill>
                  <a:srgbClr val="08080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CHO</a:t>
            </a:r>
          </a:p>
        </p:txBody>
      </p:sp>
      <p:sp>
        <p:nvSpPr>
          <p:cNvPr id="18" name="矩形 17"/>
          <p:cNvSpPr/>
          <p:nvPr/>
        </p:nvSpPr>
        <p:spPr>
          <a:xfrm>
            <a:off x="7092350" y="4083960"/>
            <a:ext cx="15842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/>
            <a:r>
              <a:rPr lang="en-US" altLang="zh-CN" sz="900" dirty="0" smtClean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ZL202010055178.1（</a:t>
            </a:r>
            <a:r>
              <a:rPr lang="ru-RU" altLang="zh-CN" sz="900" dirty="0" smtClean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Китае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）</a:t>
            </a:r>
            <a:endParaRPr lang="zh-CN" altLang="en-US" sz="900" dirty="0">
              <a:solidFill>
                <a:prstClr val="black"/>
              </a:solidFill>
              <a:latin typeface="Times New Roman" panose="02020603050405020304" charset="0"/>
              <a:ea typeface="等线" panose="02010600030101010101" charset="-122"/>
              <a:cs typeface="Times New Roman" panose="0202060305040502030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30392" y="831994"/>
            <a:ext cx="691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</a:t>
            </a:r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20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0" y="2072204"/>
            <a:ext cx="3446220" cy="22425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486278"/>
              </p:ext>
            </p:extLst>
          </p:nvPr>
        </p:nvGraphicFramePr>
        <p:xfrm>
          <a:off x="461400" y="1572245"/>
          <a:ext cx="8143160" cy="215754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28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7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660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Патоген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Экспрессия антигенов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r>
                        <a:rPr lang="ru-RU" altLang="zh-CN" sz="10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Прогресс исследования</a:t>
                      </a:r>
                      <a:endParaRPr lang="zh-CN" altLang="zh-CN" sz="10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51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CSFV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10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Экспрессия белка E2 превышает 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2 г/л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10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26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PRV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ru-RU" altLang="zh-CN" sz="10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Экспрессия белка </a:t>
                      </a:r>
                      <a:r>
                        <a:rPr lang="ru-RU" altLang="zh-CN" sz="10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gD</a:t>
                      </a:r>
                      <a:r>
                        <a:rPr lang="ru-RU" altLang="zh-CN" sz="10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превышает 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1 г/л</a:t>
                      </a:r>
                      <a:endParaRPr lang="zh-CN" altLang="en-US" sz="10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PEDV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00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Экспрессированные</a:t>
                      </a:r>
                      <a:r>
                        <a:rPr lang="ru-RU" altLang="zh-CN" sz="100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S-белки, содержащие 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разные функциональные домены и разные </a:t>
                      </a:r>
                      <a:r>
                        <a:rPr lang="ru-RU" altLang="zh-CN" sz="10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конформации</a:t>
                      </a:r>
                      <a:endParaRPr lang="zh-CN" altLang="en-US" sz="10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25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IBV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1000" noProof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На основании </a:t>
                      </a:r>
                      <a:r>
                        <a:rPr lang="ru-RU" altLang="zh-CN" sz="1000" noProof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конформационного соответствия</a:t>
                      </a:r>
                      <a:r>
                        <a:rPr lang="ru-RU" altLang="zh-CN" sz="1000" noProof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 между S</a:t>
                      </a:r>
                      <a:r>
                        <a:rPr lang="en-US" altLang="zh-CN" sz="1000" noProof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 </a:t>
                      </a:r>
                      <a:r>
                        <a:rPr lang="ru-RU" altLang="zh-CN" sz="1000" noProof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белком IBV и S</a:t>
                      </a:r>
                      <a:r>
                        <a:rPr lang="en-US" altLang="zh-CN" sz="1000" noProof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 </a:t>
                      </a:r>
                      <a:r>
                        <a:rPr lang="ru-RU" altLang="zh-CN" sz="1000" noProof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белком 2019-nCoV был проведен скрининг доминирующих антигенов</a:t>
                      </a:r>
                      <a:endParaRPr lang="zh-CN" altLang="en-US" sz="1000" dirty="0">
                        <a:solidFill>
                          <a:prstClr val="black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110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CPV IgG 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10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Экспрессирует</a:t>
                      </a:r>
                      <a:r>
                        <a:rPr lang="ru-RU" altLang="zh-CN" sz="10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химерное </a:t>
                      </a:r>
                      <a:r>
                        <a:rPr lang="ru-RU" altLang="zh-CN" sz="10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моноклональное</a:t>
                      </a:r>
                      <a:r>
                        <a:rPr lang="ru-RU" altLang="zh-CN" sz="10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антитело «мышь-собака» с высокой нейтрализующей активностью</a:t>
                      </a:r>
                      <a:endParaRPr lang="zh-CN" altLang="en-US" sz="100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1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ASFV</a:t>
                      </a:r>
                      <a:endParaRPr lang="zh-CN" altLang="en-US" sz="10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100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С использованием трех систем экспрессии 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E. </a:t>
                      </a:r>
                      <a:r>
                        <a:rPr lang="ru-RU" altLang="zh-CN" sz="10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coli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ru-RU" altLang="zh-CN" sz="10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бакуловируса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и клеток CHO</a:t>
                      </a:r>
                      <a:r>
                        <a:rPr lang="ru-RU" altLang="zh-CN" sz="100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было </a:t>
                      </a:r>
                      <a:r>
                        <a:rPr lang="ru-RU" altLang="zh-CN" sz="1000" dirty="0" err="1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экспрессировано</a:t>
                      </a:r>
                      <a:r>
                        <a:rPr lang="ru-RU" altLang="zh-CN" sz="100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в общей сложности </a:t>
                      </a:r>
                      <a:r>
                        <a:rPr lang="ru-RU" altLang="zh-CN" sz="10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103 </a:t>
                      </a:r>
                      <a:r>
                        <a:rPr lang="ru-RU" altLang="zh-CN" sz="10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белка</a:t>
                      </a:r>
                      <a:r>
                        <a:rPr lang="ru-RU" altLang="zh-CN" sz="1000" dirty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включая структурные белки ASFV, белки, связанные с репликацией, и белки, связанные с уклонением от иммунного ответа.</a:t>
                      </a:r>
                      <a:endParaRPr lang="zh-CN" altLang="en-US" sz="100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1000" b="1" kern="1200" dirty="0" smtClean="0">
                          <a:solidFill>
                            <a:srgbClr val="2D2D8A">
                              <a:lumMod val="50000"/>
                            </a:srgbClr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 процессе регистрации</a:t>
                      </a:r>
                      <a:endParaRPr lang="zh-CN" altLang="en-US" sz="1000" b="1" kern="1200" dirty="0">
                        <a:solidFill>
                          <a:srgbClr val="2D2D8A">
                            <a:lumMod val="50000"/>
                          </a:srgbClr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360049" y="518595"/>
            <a:ext cx="635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0051" y="841386"/>
            <a:ext cx="6876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467429" y="1131550"/>
            <a:ext cx="6912961" cy="438580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/>
            <a:r>
              <a:rPr lang="zh-CN" altLang="en-US" sz="12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亚单位疫苗（</a:t>
            </a:r>
            <a:r>
              <a:rPr lang="en-US" altLang="zh-CN" sz="12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CHO</a:t>
            </a:r>
            <a:r>
              <a:rPr lang="zh-CN" altLang="en-US" sz="12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细胞源）研究进展</a:t>
            </a:r>
            <a:r>
              <a:rPr lang="zh-CN" altLang="en-US" sz="12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汇总</a:t>
            </a:r>
            <a:endParaRPr lang="en-US" altLang="zh-CN" sz="12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/>
            <a:r>
              <a:rPr lang="ru-RU" altLang="zh-CN" sz="12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Краткие сведения прогресса исследований </a:t>
            </a:r>
            <a:r>
              <a:rPr lang="ru-RU" altLang="zh-CN" sz="12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субъединичных вакцин </a:t>
            </a:r>
            <a:r>
              <a:rPr lang="ru-RU" altLang="zh-CN" sz="12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(клеток </a:t>
            </a:r>
            <a:r>
              <a:rPr lang="en-US" altLang="zh-CN" sz="12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CHO</a:t>
            </a:r>
            <a:r>
              <a:rPr lang="ru-RU" altLang="zh-CN" sz="12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Origin</a:t>
            </a:r>
            <a:r>
              <a:rPr lang="ru-RU" altLang="zh-CN" sz="12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)</a:t>
            </a:r>
            <a:endParaRPr lang="ru-RU" altLang="zh-CN" sz="12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360049" y="3941699"/>
            <a:ext cx="8316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CHO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细胞表达了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ASFV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CSFV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PEDV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IBV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等病原的保护性抗原蛋白，多数蛋白的表达量达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g/L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Белки защитных антигенов таких патогенов, как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ASFV, CSFV, PRV, PEDV и IBV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экспрессировались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клетками CHO, причем уровень экспрессии большинства белков достигал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более 1 г/л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91" name="组合 13"/>
          <p:cNvGrpSpPr/>
          <p:nvPr/>
        </p:nvGrpSpPr>
        <p:grpSpPr>
          <a:xfrm>
            <a:off x="1442028" y="1919669"/>
            <a:ext cx="677108" cy="2646633"/>
            <a:chOff x="3682964" y="1401486"/>
            <a:chExt cx="918598" cy="2604339"/>
          </a:xfrm>
        </p:grpSpPr>
        <p:sp>
          <p:nvSpPr>
            <p:cNvPr id="92" name="矩形 91"/>
            <p:cNvSpPr/>
            <p:nvPr/>
          </p:nvSpPr>
          <p:spPr>
            <a:xfrm>
              <a:off x="3739986" y="1401486"/>
              <a:ext cx="815292" cy="2304256"/>
            </a:xfrm>
            <a:prstGeom prst="rect">
              <a:avLst/>
            </a:prstGeom>
            <a:gradFill rotWithShape="1">
              <a:gsLst>
                <a:gs pos="0">
                  <a:srgbClr val="B88472">
                    <a:tint val="45000"/>
                    <a:satMod val="200000"/>
                  </a:srgbClr>
                </a:gs>
                <a:gs pos="30000">
                  <a:srgbClr val="B88472">
                    <a:tint val="61000"/>
                    <a:satMod val="200000"/>
                  </a:srgbClr>
                </a:gs>
                <a:gs pos="45000">
                  <a:srgbClr val="B88472">
                    <a:tint val="66000"/>
                    <a:satMod val="200000"/>
                  </a:srgbClr>
                </a:gs>
                <a:gs pos="55000">
                  <a:srgbClr val="B88472">
                    <a:tint val="66000"/>
                    <a:satMod val="200000"/>
                  </a:srgbClr>
                </a:gs>
                <a:gs pos="73000">
                  <a:srgbClr val="B88472">
                    <a:tint val="61000"/>
                    <a:satMod val="200000"/>
                  </a:srgbClr>
                </a:gs>
                <a:gs pos="100000">
                  <a:srgbClr val="B88472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B88472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3" name="文本框 18"/>
            <p:cNvSpPr txBox="1"/>
            <p:nvPr/>
          </p:nvSpPr>
          <p:spPr>
            <a:xfrm>
              <a:off x="3682964" y="1401486"/>
              <a:ext cx="918598" cy="26043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defTabSz="685800" rtl="0" fontAlgn="auto">
                <a:defRPr/>
              </a:pPr>
              <a:r>
                <a:rPr lang="zh-CN" altLang="en-US" sz="16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关键工艺</a:t>
              </a:r>
              <a:endParaRPr lang="ru-RU" altLang="zh-CN" sz="16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defTabSz="685800" rtl="0" fontAlgn="auto">
                <a:defRPr/>
              </a:pPr>
              <a:r>
                <a:rPr lang="ru-RU" altLang="zh-CN" sz="16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Ключевая технология</a:t>
              </a:r>
              <a:endParaRPr lang="zh-CN" altLang="en-US" sz="16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17"/>
          <p:cNvGrpSpPr/>
          <p:nvPr/>
        </p:nvGrpSpPr>
        <p:grpSpPr>
          <a:xfrm>
            <a:off x="2738323" y="2114525"/>
            <a:ext cx="5472759" cy="492443"/>
            <a:chOff x="1340299" y="2570980"/>
            <a:chExt cx="1943680" cy="494494"/>
          </a:xfrm>
        </p:grpSpPr>
        <p:sp>
          <p:nvSpPr>
            <p:cNvPr id="95" name="矩形 94"/>
            <p:cNvSpPr/>
            <p:nvPr/>
          </p:nvSpPr>
          <p:spPr>
            <a:xfrm>
              <a:off x="1340299" y="2600054"/>
              <a:ext cx="1943680" cy="447422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6" name="文本框 24"/>
            <p:cNvSpPr txBox="1"/>
            <p:nvPr/>
          </p:nvSpPr>
          <p:spPr>
            <a:xfrm>
              <a:off x="1340299" y="2570980"/>
              <a:ext cx="1943680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>
                <a:defRPr/>
              </a:pPr>
              <a:r>
                <a:rPr lang="zh-CN" altLang="en-US" sz="130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重组工程菌高密度</a:t>
              </a:r>
              <a:r>
                <a:rPr lang="zh-CN" altLang="en-US" sz="13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发酵</a:t>
              </a:r>
              <a:endParaRPr lang="ru-RU" altLang="zh-CN" sz="13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defTabSz="685800" rtl="0" fontAlgn="auto">
                <a:defRPr/>
              </a:pPr>
              <a:r>
                <a:rPr lang="ru-RU" altLang="zh-CN" sz="13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Высокоплотная ферментация рекомбинантно-инженерных бактерий</a:t>
              </a:r>
              <a:endParaRPr lang="zh-CN" altLang="en-US" sz="13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20"/>
          <p:cNvGrpSpPr/>
          <p:nvPr/>
        </p:nvGrpSpPr>
        <p:grpSpPr>
          <a:xfrm>
            <a:off x="2721289" y="2940944"/>
            <a:ext cx="5544769" cy="483081"/>
            <a:chOff x="1326857" y="3269897"/>
            <a:chExt cx="1845051" cy="514662"/>
          </a:xfrm>
        </p:grpSpPr>
        <p:sp>
          <p:nvSpPr>
            <p:cNvPr id="98" name="矩形 97"/>
            <p:cNvSpPr/>
            <p:nvPr/>
          </p:nvSpPr>
          <p:spPr>
            <a:xfrm>
              <a:off x="1340298" y="3269897"/>
              <a:ext cx="1831610" cy="447422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9" name="文本框 28"/>
            <p:cNvSpPr txBox="1"/>
            <p:nvPr/>
          </p:nvSpPr>
          <p:spPr>
            <a:xfrm>
              <a:off x="1326857" y="3269897"/>
              <a:ext cx="1845051" cy="514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>
                <a:lnSpc>
                  <a:spcPts val="1500"/>
                </a:lnSpc>
                <a:defRPr/>
              </a:pPr>
              <a:r>
                <a:rPr lang="zh-CN" altLang="en-US" sz="130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细胞悬浮培养</a:t>
              </a:r>
              <a:r>
                <a:rPr lang="zh-CN" altLang="en-US" sz="13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工艺</a:t>
              </a:r>
              <a:endParaRPr lang="ru-RU" altLang="zh-CN" sz="13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defTabSz="685800" rtl="0" fontAlgn="auto">
                <a:lnSpc>
                  <a:spcPts val="1500"/>
                </a:lnSpc>
                <a:defRPr/>
              </a:pPr>
              <a:r>
                <a:rPr lang="ru-RU" altLang="zh-CN" sz="13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Т</a:t>
              </a:r>
              <a:r>
                <a:rPr lang="ru-RU" altLang="zh-CN" sz="13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ехнология </a:t>
              </a:r>
              <a:r>
                <a:rPr lang="ru-RU" altLang="zh-CN" sz="13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культивирования </a:t>
              </a:r>
              <a:r>
                <a:rPr lang="ru-RU" altLang="zh-CN" sz="1300" b="1" dirty="0">
                  <a:latin typeface="Times New Roman" panose="02020603050405020304" charset="0"/>
                </a:rPr>
                <a:t>клеточной суспензии</a:t>
              </a:r>
              <a:endParaRPr lang="zh-CN" altLang="en-US" sz="13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1142998" y="595725"/>
            <a:ext cx="7123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0" fontAlgn="auto">
              <a:lnSpc>
                <a:spcPct val="150000"/>
              </a:lnSpc>
              <a:buClr>
                <a:srgbClr val="C00000"/>
              </a:buClr>
              <a:buSzPct val="80000"/>
              <a:defRPr/>
            </a:pPr>
            <a:r>
              <a:rPr lang="zh-CN" altLang="en-US" sz="2400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二、新型工艺技术</a:t>
            </a:r>
            <a:r>
              <a:rPr lang="zh-CN" altLang="en-US" sz="2400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突破</a:t>
            </a:r>
            <a:endParaRPr lang="ru-RU" altLang="zh-CN" sz="2400" b="1" kern="0" dirty="0" smtClean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 defTabSz="685800" rtl="0" fontAlgn="auto">
              <a:lnSpc>
                <a:spcPct val="150000"/>
              </a:lnSpc>
              <a:buClr>
                <a:srgbClr val="C00000"/>
              </a:buClr>
              <a:buSzPct val="80000"/>
              <a:defRPr/>
            </a:pPr>
            <a:r>
              <a:rPr lang="ru-RU" altLang="zh-CN" sz="2400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</a:t>
            </a:r>
            <a:r>
              <a:rPr lang="ru-RU" altLang="zh-CN" sz="2400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 Прорывы в новых технологических процессах</a:t>
            </a:r>
            <a:endParaRPr lang="zh-CN" altLang="en-US" sz="2400" b="1" kern="0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grpSp>
        <p:nvGrpSpPr>
          <p:cNvPr id="101" name="组合 20"/>
          <p:cNvGrpSpPr/>
          <p:nvPr/>
        </p:nvGrpSpPr>
        <p:grpSpPr>
          <a:xfrm>
            <a:off x="2721289" y="3698490"/>
            <a:ext cx="5510788" cy="477054"/>
            <a:chOff x="1334619" y="3006740"/>
            <a:chExt cx="1837289" cy="561870"/>
          </a:xfrm>
        </p:grpSpPr>
        <p:sp>
          <p:nvSpPr>
            <p:cNvPr id="102" name="矩形 101"/>
            <p:cNvSpPr/>
            <p:nvPr/>
          </p:nvSpPr>
          <p:spPr>
            <a:xfrm>
              <a:off x="1340298" y="3040579"/>
              <a:ext cx="1831610" cy="447422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3" name="文本框 28"/>
            <p:cNvSpPr txBox="1"/>
            <p:nvPr/>
          </p:nvSpPr>
          <p:spPr>
            <a:xfrm>
              <a:off x="1334619" y="3006740"/>
              <a:ext cx="1819833" cy="561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>
                <a:lnSpc>
                  <a:spcPts val="1500"/>
                </a:lnSpc>
                <a:defRPr/>
              </a:pPr>
              <a:r>
                <a:rPr lang="zh-CN" altLang="en-US" sz="130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蛋白纯化与病毒样颗粒</a:t>
              </a:r>
              <a:r>
                <a:rPr lang="zh-CN" altLang="en-US" sz="13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组装</a:t>
              </a:r>
              <a:endParaRPr lang="ru-RU" altLang="zh-CN" sz="13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defTabSz="685800" rtl="0" fontAlgn="auto">
                <a:lnSpc>
                  <a:spcPts val="1500"/>
                </a:lnSpc>
                <a:defRPr/>
              </a:pPr>
              <a:r>
                <a:rPr lang="ru-RU" altLang="zh-CN" sz="13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Очистка белков и сборка вирусоподобных частиц</a:t>
              </a:r>
              <a:endParaRPr lang="zh-CN" altLang="en-US" sz="13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箭头: 右 5"/>
          <p:cNvSpPr/>
          <p:nvPr/>
        </p:nvSpPr>
        <p:spPr>
          <a:xfrm flipV="1">
            <a:off x="2286970" y="2274546"/>
            <a:ext cx="266490" cy="186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5" name="箭头: 右 5"/>
          <p:cNvSpPr/>
          <p:nvPr/>
        </p:nvSpPr>
        <p:spPr>
          <a:xfrm flipV="1">
            <a:off x="2286970" y="2980108"/>
            <a:ext cx="266490" cy="186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6" name="箭头: 右 5"/>
          <p:cNvSpPr/>
          <p:nvPr/>
        </p:nvSpPr>
        <p:spPr>
          <a:xfrm flipV="1">
            <a:off x="2286970" y="3797196"/>
            <a:ext cx="266490" cy="186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68062" y="530083"/>
            <a:ext cx="7344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 новых технологических 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26"/>
          <p:cNvSpPr>
            <a:spLocks noChangeArrowheads="1"/>
          </p:cNvSpPr>
          <p:nvPr/>
        </p:nvSpPr>
        <p:spPr bwMode="auto">
          <a:xfrm>
            <a:off x="514653" y="951732"/>
            <a:ext cx="7297798" cy="5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>
              <a:lnSpc>
                <a:spcPts val="1600"/>
              </a:lnSpc>
            </a:pP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重组工程菌高密度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发酵</a:t>
            </a:r>
            <a:endParaRPr lang="en-US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>
              <a:lnSpc>
                <a:spcPts val="1600"/>
              </a:lnSpc>
            </a:pP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2.1. Высокоплотная ферментация рекомбинантно-инженерных бактерий</a:t>
            </a:r>
            <a:endParaRPr lang="zh-CN" altLang="en-US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3" name="TextBox 177"/>
          <p:cNvSpPr txBox="1"/>
          <p:nvPr/>
        </p:nvSpPr>
        <p:spPr>
          <a:xfrm>
            <a:off x="5292100" y="1529803"/>
            <a:ext cx="3024419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 rtl="0" fontAlgn="auto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突破重组菌高密度发酵过程中</a:t>
            </a:r>
            <a:r>
              <a:rPr lang="zh-CN" altLang="en-US" sz="12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质粒不稳定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与</a:t>
            </a:r>
            <a:r>
              <a:rPr lang="zh-CN" altLang="en-US" sz="12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蛋白表达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-</a:t>
            </a:r>
            <a:r>
              <a:rPr lang="zh-CN" altLang="en-US" sz="12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折叠速率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难平衡，实现重组蛋白在大肠杆菌中的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高效表达</a:t>
            </a:r>
            <a:r>
              <a:rPr lang="zh-CN" altLang="en-US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。</a:t>
            </a:r>
            <a:endParaRPr lang="en-US" altLang="zh-CN" sz="1200" b="1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342900" indent="-342900" defTabSz="685800" rtl="0" fontAlgn="auto"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Преодолеть</a:t>
            </a:r>
            <a:r>
              <a:rPr lang="ru-RU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сложный баланс между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нестабильностью </a:t>
            </a:r>
            <a:r>
              <a:rPr lang="ru-RU" altLang="zh-CN" sz="1200" b="1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плазмиды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скоростью сворачивания экспрессии белка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 процессе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ферментации </a:t>
            </a:r>
            <a:r>
              <a:rPr lang="en-US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 </a:t>
            </a:r>
            <a:r>
              <a:rPr lang="ru-RU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высокой плотностью</a:t>
            </a:r>
            <a:r>
              <a:rPr lang="en-US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рекомбинантных бактерий и добиваться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высокоэффективной экспрессии 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рекомбинантных белков в E. </a:t>
            </a:r>
            <a:r>
              <a:rPr lang="ru-RU" altLang="zh-CN" sz="1200" b="1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coli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5" y="1635620"/>
            <a:ext cx="4760885" cy="2957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95420" y="483984"/>
            <a:ext cx="75244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lnSpc>
                <a:spcPct val="150000"/>
              </a:lnSpc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новых технологических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26"/>
          <p:cNvSpPr>
            <a:spLocks noChangeArrowheads="1"/>
          </p:cNvSpPr>
          <p:nvPr/>
        </p:nvSpPr>
        <p:spPr bwMode="auto">
          <a:xfrm>
            <a:off x="602957" y="931692"/>
            <a:ext cx="7209493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>
              <a:lnSpc>
                <a:spcPts val="1600"/>
              </a:lnSpc>
            </a:pP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重组工程菌高密度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发酵</a:t>
            </a:r>
            <a:endParaRPr lang="ru-RU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>
              <a:lnSpc>
                <a:spcPts val="1600"/>
              </a:lnSpc>
            </a:pPr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2.1. Высокоплотная ферментация рекомбинантно-инженерных </a:t>
            </a: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бактерий</a:t>
            </a:r>
            <a:endParaRPr lang="zh-CN" altLang="en-US" sz="16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Picture 2" descr="C:\Users\Administrator\Desktop\惠中菌苗线照片\IMG_20160413_105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24213"/>
          <a:stretch>
            <a:fillRect/>
          </a:stretch>
        </p:blipFill>
        <p:spPr bwMode="auto">
          <a:xfrm>
            <a:off x="712211" y="2164265"/>
            <a:ext cx="1559353" cy="138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惠中菌苗线照片\IMG_20160413_104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21896"/>
          <a:stretch>
            <a:fillRect/>
          </a:stretch>
        </p:blipFill>
        <p:spPr bwMode="auto">
          <a:xfrm>
            <a:off x="2862197" y="2179846"/>
            <a:ext cx="1543204" cy="138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istrator\Desktop\惠中菌苗线照片\IMG_20160413_105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8" r="3745" b="18657"/>
          <a:stretch>
            <a:fillRect/>
          </a:stretch>
        </p:blipFill>
        <p:spPr bwMode="auto">
          <a:xfrm>
            <a:off x="4996034" y="2207827"/>
            <a:ext cx="1351169" cy="138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istrator\Desktop\惠中菌苗线照片\IMG_20160413_103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31313"/>
          <a:stretch>
            <a:fillRect/>
          </a:stretch>
        </p:blipFill>
        <p:spPr bwMode="auto">
          <a:xfrm>
            <a:off x="6844176" y="2273649"/>
            <a:ext cx="1488460" cy="138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32"/>
          <p:cNvSpPr txBox="1">
            <a:spLocks noChangeArrowheads="1"/>
          </p:cNvSpPr>
          <p:nvPr/>
        </p:nvSpPr>
        <p:spPr bwMode="auto">
          <a:xfrm>
            <a:off x="3323866" y="3921284"/>
            <a:ext cx="1447662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Подготовка </a:t>
            </a:r>
            <a:r>
              <a:rPr lang="ru-RU" altLang="zh-CN" sz="10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вторичного </a:t>
            </a:r>
            <a:r>
              <a:rPr lang="ru-RU" altLang="zh-CN" sz="10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посевного вируса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5641779" y="4002992"/>
            <a:ext cx="2079404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noProof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Бактериальная ферментация, экспрессия белка, система </a:t>
            </a:r>
            <a:r>
              <a:rPr lang="ru-RU" altLang="zh-CN" sz="1000" b="1" dirty="0" smtClean="0">
                <a:latin typeface="Times New Roman" panose="02020603050405020304" charset="0"/>
                <a:cs typeface="Times New Roman" panose="02020603050405020304" charset="0"/>
              </a:rPr>
              <a:t>подпитки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1" name="文本框 32"/>
          <p:cNvSpPr txBox="1">
            <a:spLocks noChangeArrowheads="1"/>
          </p:cNvSpPr>
          <p:nvPr/>
        </p:nvSpPr>
        <p:spPr bwMode="auto">
          <a:xfrm>
            <a:off x="732000" y="3963921"/>
            <a:ext cx="177474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Подготовка первичного посевного вируса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4996034" y="4052478"/>
            <a:ext cx="486735" cy="27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15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712211" y="3644303"/>
            <a:ext cx="15958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3л ферментер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3024680" y="3650278"/>
            <a:ext cx="13807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70л </a:t>
            </a:r>
            <a:r>
              <a:rPr lang="ru-RU" altLang="zh-CN" sz="10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ферментер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4930537" y="3669868"/>
            <a:ext cx="1454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700л </a:t>
            </a:r>
            <a:r>
              <a:rPr lang="ru-RU" altLang="zh-CN" sz="10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ферментер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6844176" y="3682448"/>
            <a:ext cx="14884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zh-CN" sz="10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Система </a:t>
            </a:r>
            <a:r>
              <a:rPr lang="ru-RU" altLang="zh-CN" sz="1000" b="1" dirty="0" smtClean="0">
                <a:latin typeface="Times New Roman" panose="02020603050405020304" charset="0"/>
                <a:cs typeface="Times New Roman" panose="02020603050405020304" charset="0"/>
              </a:rPr>
              <a:t>подпитки</a:t>
            </a:r>
            <a:endParaRPr lang="zh-CN" altLang="en-US" sz="1000" b="1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732000" y="3946031"/>
            <a:ext cx="1791728" cy="493279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1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3330447" y="3913705"/>
            <a:ext cx="1427389" cy="594113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1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圆角矩形 28"/>
          <p:cNvSpPr/>
          <p:nvPr/>
        </p:nvSpPr>
        <p:spPr bwMode="auto">
          <a:xfrm>
            <a:off x="5720150" y="4028935"/>
            <a:ext cx="2001033" cy="55429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21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2"/>
          <p:cNvSpPr txBox="1">
            <a:spLocks noChangeArrowheads="1"/>
          </p:cNvSpPr>
          <p:nvPr/>
        </p:nvSpPr>
        <p:spPr bwMode="auto">
          <a:xfrm>
            <a:off x="679437" y="4495793"/>
            <a:ext cx="7781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62673"/>
              </a:buClr>
            </a:pP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Реализовать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полностью автоматическую экспрессию растворимого целевого белка высокой плотности в масштабе 700 л.</a:t>
            </a:r>
            <a:endParaRPr lang="zh-CN" altLang="zh-CN" sz="1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2770934" y="4075243"/>
            <a:ext cx="486735" cy="27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15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29"/>
          <p:cNvSpPr txBox="1"/>
          <p:nvPr/>
        </p:nvSpPr>
        <p:spPr>
          <a:xfrm>
            <a:off x="467430" y="1385436"/>
            <a:ext cx="799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建立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反应动力学和流体学耦合的控制模型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，逐级放大，实现了重组菌的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大规模全自动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发酵</a:t>
            </a:r>
            <a:endParaRPr lang="ru-RU" altLang="zh-CN" sz="12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57175" indent="-257175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Создать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модель управления в сочетании с кинетикой реакций и жидкостной механикой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постепенно 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увеличивать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масштаб и 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реализовать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крупномасштабную полностью автоматическую ферментацию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рекомбинантных 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бактерий</a:t>
            </a:r>
            <a:endParaRPr lang="zh-CN" altLang="en-US" sz="12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2374842" y="2529343"/>
            <a:ext cx="298433" cy="643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右箭头 33"/>
          <p:cNvSpPr/>
          <p:nvPr/>
        </p:nvSpPr>
        <p:spPr>
          <a:xfrm>
            <a:off x="4586129" y="2585826"/>
            <a:ext cx="298433" cy="643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 flipH="1">
            <a:off x="6442644" y="2729653"/>
            <a:ext cx="294592" cy="643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61" y="1459639"/>
            <a:ext cx="3677370" cy="207118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30835" y="590637"/>
            <a:ext cx="7355216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lnSpc>
                <a:spcPts val="2000"/>
              </a:lnSpc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突破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 новых технологических 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395419" y="3662851"/>
            <a:ext cx="8281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rtl="0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工艺优化后，重组工程菌高密度发酵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FMDV VP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、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PCV2 Cap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、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PCV3 Cap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、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IBDV VP2</a:t>
            </a: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等蛋白，均实现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90%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以上</a:t>
            </a: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可溶性表达</a:t>
            </a:r>
            <a:r>
              <a:rPr lang="zh-CN" altLang="en-US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。</a:t>
            </a:r>
            <a:endParaRPr lang="ru-RU" altLang="zh-CN" sz="1200" b="1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После оптимизации процесса рекомбинантно-инженерные бактерии ферментировали 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VP FMDV, </a:t>
            </a:r>
            <a:r>
              <a:rPr lang="ru-RU" altLang="zh-CN" sz="1200" b="1" dirty="0" err="1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Cap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PCV2, </a:t>
            </a:r>
            <a:r>
              <a:rPr lang="ru-RU" altLang="zh-CN" sz="1200" b="1" dirty="0" err="1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Cap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PCV3, 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VP2 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IBDV </a:t>
            </a:r>
            <a:r>
              <a:rPr lang="ru-RU" altLang="zh-CN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и другие белки с высокой плотностью, причем все из них достигли более 90% растворимой экспрессии.</a:t>
            </a:r>
            <a:endParaRPr lang="en-US" altLang="zh-CN" sz="1200" b="1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62407" y="1491600"/>
            <a:ext cx="4254113" cy="2036382"/>
            <a:chOff x="2027344" y="1721146"/>
            <a:chExt cx="4426857" cy="2150294"/>
          </a:xfrm>
        </p:grpSpPr>
        <p:graphicFrame>
          <p:nvGraphicFramePr>
            <p:cNvPr id="15" name="图表 14"/>
            <p:cNvGraphicFramePr/>
            <p:nvPr>
              <p:extLst>
                <p:ext uri="{D42A27DB-BD31-4B8C-83A1-F6EECF244321}">
                  <p14:modId xmlns:p14="http://schemas.microsoft.com/office/powerpoint/2010/main" val="1995536417"/>
                </p:ext>
              </p:extLst>
            </p:nvPr>
          </p:nvGraphicFramePr>
          <p:xfrm>
            <a:off x="2027344" y="1721146"/>
            <a:ext cx="4176580" cy="20450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文本框 16"/>
            <p:cNvSpPr txBox="1"/>
            <p:nvPr/>
          </p:nvSpPr>
          <p:spPr>
            <a:xfrm rot="19281434">
              <a:off x="2246662" y="3473487"/>
              <a:ext cx="1224170" cy="24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IBDV VP2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 rot="19281434">
              <a:off x="2840473" y="3568700"/>
              <a:ext cx="1224170" cy="24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FAdV4 Fiber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19281434">
              <a:off x="3560573" y="3509876"/>
              <a:ext cx="1224170" cy="24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EDSV Fiber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 rot="19281434">
              <a:off x="4324480" y="3627696"/>
              <a:ext cx="1037967" cy="24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AC Hmtp210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677047" y="2839192"/>
              <a:ext cx="777154" cy="38999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 rtl="0" fontAlgn="auto"/>
              <a:r>
                <a:rPr lang="ru-RU" altLang="zh-CN" sz="900" b="1" dirty="0">
                  <a:solidFill>
                    <a:srgbClr val="0A30AA"/>
                  </a:solidFill>
                  <a:latin typeface="Times New Roman" panose="02020603050405020304" charset="0"/>
                  <a:ea typeface="等线" panose="02010600030101010101" charset="-122"/>
                  <a:cs typeface="Times New Roman" panose="02020603050405020304" charset="0"/>
                </a:rPr>
                <a:t>Растворимый белок</a:t>
              </a:r>
              <a:endParaRPr lang="zh-CN" altLang="en-US" sz="900" b="1" dirty="0">
                <a:solidFill>
                  <a:srgbClr val="0A30AA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401541" y="3297465"/>
              <a:ext cx="856163" cy="38999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 rtl="0" fontAlgn="auto"/>
              <a:r>
                <a:rPr lang="ru-RU" altLang="zh-CN" sz="900" b="1" dirty="0">
                  <a:solidFill>
                    <a:srgbClr val="0A30AA"/>
                  </a:solidFill>
                  <a:latin typeface="Times New Roman" panose="02020603050405020304" charset="0"/>
                  <a:ea typeface="等线" panose="02010600030101010101" charset="-122"/>
                  <a:cs typeface="Times New Roman" panose="02020603050405020304" charset="0"/>
                </a:rPr>
                <a:t>белок телец включения</a:t>
              </a:r>
              <a:endParaRPr lang="zh-CN" altLang="en-US" sz="900" b="1" dirty="0">
                <a:solidFill>
                  <a:srgbClr val="0A30AA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11" name="矩形 26"/>
          <p:cNvSpPr>
            <a:spLocks noChangeArrowheads="1"/>
          </p:cNvSpPr>
          <p:nvPr/>
        </p:nvSpPr>
        <p:spPr bwMode="auto">
          <a:xfrm>
            <a:off x="330835" y="984668"/>
            <a:ext cx="73552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/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重组工程菌高密度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发酵</a:t>
            </a:r>
            <a:endParaRPr lang="ru-RU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/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2.1. Высокоплотная ферментация рекомбинантно-инженерных </a:t>
            </a: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бактерий</a:t>
            </a:r>
            <a:endParaRPr lang="zh-CN" altLang="en-US" sz="16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94" name="矩形"/>
          <p:cNvSpPr/>
          <p:nvPr/>
        </p:nvSpPr>
        <p:spPr>
          <a:xfrm>
            <a:off x="899490" y="771500"/>
            <a:ext cx="7128990" cy="11383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ctr"/>
            <a:r>
              <a:rPr lang="zh-CN" altLang="en-US" sz="2400" b="1" u="none" strike="noStrike" kern="1200" cap="none" spc="0" baseline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主 要 内 </a:t>
            </a:r>
            <a:r>
              <a:rPr lang="zh-CN" altLang="en-US" sz="2400" b="1" u="none" strike="noStrike" kern="1200" cap="none" spc="0" baseline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容</a:t>
            </a:r>
            <a:endParaRPr lang="ru-RU" altLang="zh-CN" sz="2400" b="1" u="none" strike="noStrike" kern="1200" cap="none" spc="0" baseline="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algn="ctr"/>
            <a:r>
              <a:rPr lang="ru-RU" altLang="zh-CN" sz="24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Основное </a:t>
            </a:r>
            <a:r>
              <a:rPr lang="ru-RU" altLang="zh-CN" sz="2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содержание</a:t>
            </a:r>
            <a:endParaRPr lang="zh-CN" altLang="en-US" sz="2400" b="1" u="none" strike="noStrike" kern="1200" cap="none" spc="0" baseline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95" name="矩形"/>
          <p:cNvSpPr/>
          <p:nvPr/>
        </p:nvSpPr>
        <p:spPr>
          <a:xfrm>
            <a:off x="755470" y="2211700"/>
            <a:ext cx="7489040" cy="133882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一、新型疫苗研发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  <a:r>
              <a:rPr lang="ru-RU" altLang="zh-CN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разработки новых вакцин</a:t>
            </a:r>
            <a:endParaRPr lang="en-US" altLang="zh-CN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二、新型工艺技术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突破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новых технологических процессах</a:t>
            </a:r>
            <a:endParaRPr lang="en-US" altLang="zh-CN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 разработка генно-инженерных вакцин</a:t>
            </a:r>
            <a:endParaRPr lang="en-US" altLang="zh-CN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72951" y="567374"/>
            <a:ext cx="8820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новых технологических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9" name="right-arrowheads_44810"/>
          <p:cNvSpPr>
            <a:spLocks noChangeAspect="1"/>
          </p:cNvSpPr>
          <p:nvPr/>
        </p:nvSpPr>
        <p:spPr bwMode="auto">
          <a:xfrm>
            <a:off x="4661718" y="2309343"/>
            <a:ext cx="809854" cy="481340"/>
          </a:xfrm>
          <a:custGeom>
            <a:avLst/>
            <a:gdLst>
              <a:gd name="connsiteX0" fmla="*/ 293671 w 607609"/>
              <a:gd name="connsiteY0" fmla="*/ 0 h 323613"/>
              <a:gd name="connsiteX1" fmla="*/ 455681 w 607609"/>
              <a:gd name="connsiteY1" fmla="*/ 0 h 323613"/>
              <a:gd name="connsiteX2" fmla="*/ 463069 w 607609"/>
              <a:gd name="connsiteY2" fmla="*/ 3200 h 323613"/>
              <a:gd name="connsiteX3" fmla="*/ 604872 w 607609"/>
              <a:gd name="connsiteY3" fmla="*/ 154918 h 323613"/>
              <a:gd name="connsiteX4" fmla="*/ 604872 w 607609"/>
              <a:gd name="connsiteY4" fmla="*/ 168695 h 323613"/>
              <a:gd name="connsiteX5" fmla="*/ 463069 w 607609"/>
              <a:gd name="connsiteY5" fmla="*/ 320413 h 323613"/>
              <a:gd name="connsiteX6" fmla="*/ 455681 w 607609"/>
              <a:gd name="connsiteY6" fmla="*/ 323613 h 323613"/>
              <a:gd name="connsiteX7" fmla="*/ 293671 w 607609"/>
              <a:gd name="connsiteY7" fmla="*/ 323613 h 323613"/>
              <a:gd name="connsiteX8" fmla="*/ 284324 w 607609"/>
              <a:gd name="connsiteY8" fmla="*/ 317391 h 323613"/>
              <a:gd name="connsiteX9" fmla="*/ 286461 w 607609"/>
              <a:gd name="connsiteY9" fmla="*/ 306370 h 323613"/>
              <a:gd name="connsiteX10" fmla="*/ 431201 w 607609"/>
              <a:gd name="connsiteY10" fmla="*/ 161762 h 323613"/>
              <a:gd name="connsiteX11" fmla="*/ 286461 w 607609"/>
              <a:gd name="connsiteY11" fmla="*/ 17243 h 323613"/>
              <a:gd name="connsiteX12" fmla="*/ 284324 w 607609"/>
              <a:gd name="connsiteY12" fmla="*/ 6222 h 323613"/>
              <a:gd name="connsiteX13" fmla="*/ 293671 w 607609"/>
              <a:gd name="connsiteY13" fmla="*/ 0 h 323613"/>
              <a:gd name="connsiteX14" fmla="*/ 10137 w 607609"/>
              <a:gd name="connsiteY14" fmla="*/ 0 h 323613"/>
              <a:gd name="connsiteX15" fmla="*/ 172112 w 607609"/>
              <a:gd name="connsiteY15" fmla="*/ 0 h 323613"/>
              <a:gd name="connsiteX16" fmla="*/ 179499 w 607609"/>
              <a:gd name="connsiteY16" fmla="*/ 3200 h 323613"/>
              <a:gd name="connsiteX17" fmla="*/ 321271 w 607609"/>
              <a:gd name="connsiteY17" fmla="*/ 154918 h 323613"/>
              <a:gd name="connsiteX18" fmla="*/ 321271 w 607609"/>
              <a:gd name="connsiteY18" fmla="*/ 168695 h 323613"/>
              <a:gd name="connsiteX19" fmla="*/ 179499 w 607609"/>
              <a:gd name="connsiteY19" fmla="*/ 320413 h 323613"/>
              <a:gd name="connsiteX20" fmla="*/ 172112 w 607609"/>
              <a:gd name="connsiteY20" fmla="*/ 323613 h 323613"/>
              <a:gd name="connsiteX21" fmla="*/ 10137 w 607609"/>
              <a:gd name="connsiteY21" fmla="*/ 323613 h 323613"/>
              <a:gd name="connsiteX22" fmla="*/ 792 w 607609"/>
              <a:gd name="connsiteY22" fmla="*/ 317391 h 323613"/>
              <a:gd name="connsiteX23" fmla="*/ 2928 w 607609"/>
              <a:gd name="connsiteY23" fmla="*/ 306370 h 323613"/>
              <a:gd name="connsiteX24" fmla="*/ 147727 w 607609"/>
              <a:gd name="connsiteY24" fmla="*/ 161762 h 323613"/>
              <a:gd name="connsiteX25" fmla="*/ 2928 w 607609"/>
              <a:gd name="connsiteY25" fmla="*/ 17243 h 323613"/>
              <a:gd name="connsiteX26" fmla="*/ 792 w 607609"/>
              <a:gd name="connsiteY26" fmla="*/ 6222 h 323613"/>
              <a:gd name="connsiteX27" fmla="*/ 10137 w 607609"/>
              <a:gd name="connsiteY27" fmla="*/ 0 h 32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7609" h="323613">
                <a:moveTo>
                  <a:pt x="293671" y="0"/>
                </a:moveTo>
                <a:lnTo>
                  <a:pt x="455681" y="0"/>
                </a:lnTo>
                <a:cubicBezTo>
                  <a:pt x="458529" y="0"/>
                  <a:pt x="461200" y="1155"/>
                  <a:pt x="463069" y="3200"/>
                </a:cubicBezTo>
                <a:lnTo>
                  <a:pt x="604872" y="154918"/>
                </a:lnTo>
                <a:cubicBezTo>
                  <a:pt x="608522" y="158740"/>
                  <a:pt x="608522" y="164784"/>
                  <a:pt x="604872" y="168695"/>
                </a:cubicBezTo>
                <a:lnTo>
                  <a:pt x="463069" y="320413"/>
                </a:lnTo>
                <a:cubicBezTo>
                  <a:pt x="461200" y="322458"/>
                  <a:pt x="458529" y="323613"/>
                  <a:pt x="455681" y="323613"/>
                </a:cubicBezTo>
                <a:lnTo>
                  <a:pt x="293671" y="323613"/>
                </a:lnTo>
                <a:cubicBezTo>
                  <a:pt x="289576" y="323613"/>
                  <a:pt x="285838" y="321124"/>
                  <a:pt x="284324" y="317391"/>
                </a:cubicBezTo>
                <a:cubicBezTo>
                  <a:pt x="282722" y="313570"/>
                  <a:pt x="283612" y="309214"/>
                  <a:pt x="286461" y="306370"/>
                </a:cubicBezTo>
                <a:lnTo>
                  <a:pt x="431201" y="161762"/>
                </a:lnTo>
                <a:lnTo>
                  <a:pt x="286461" y="17243"/>
                </a:lnTo>
                <a:cubicBezTo>
                  <a:pt x="283612" y="14399"/>
                  <a:pt x="282722" y="10043"/>
                  <a:pt x="284324" y="6222"/>
                </a:cubicBezTo>
                <a:cubicBezTo>
                  <a:pt x="285838" y="2489"/>
                  <a:pt x="289576" y="0"/>
                  <a:pt x="293671" y="0"/>
                </a:cubicBezTo>
                <a:close/>
                <a:moveTo>
                  <a:pt x="10137" y="0"/>
                </a:moveTo>
                <a:lnTo>
                  <a:pt x="172112" y="0"/>
                </a:lnTo>
                <a:cubicBezTo>
                  <a:pt x="174960" y="0"/>
                  <a:pt x="177630" y="1155"/>
                  <a:pt x="179499" y="3200"/>
                </a:cubicBezTo>
                <a:lnTo>
                  <a:pt x="321271" y="154918"/>
                </a:lnTo>
                <a:cubicBezTo>
                  <a:pt x="324920" y="158740"/>
                  <a:pt x="324920" y="164784"/>
                  <a:pt x="321271" y="168695"/>
                </a:cubicBezTo>
                <a:lnTo>
                  <a:pt x="179499" y="320413"/>
                </a:lnTo>
                <a:cubicBezTo>
                  <a:pt x="177630" y="322458"/>
                  <a:pt x="174960" y="323613"/>
                  <a:pt x="172112" y="323613"/>
                </a:cubicBezTo>
                <a:lnTo>
                  <a:pt x="10137" y="323613"/>
                </a:lnTo>
                <a:cubicBezTo>
                  <a:pt x="6043" y="323613"/>
                  <a:pt x="2305" y="321124"/>
                  <a:pt x="792" y="317391"/>
                </a:cubicBezTo>
                <a:cubicBezTo>
                  <a:pt x="-810" y="313570"/>
                  <a:pt x="80" y="309214"/>
                  <a:pt x="2928" y="306370"/>
                </a:cubicBezTo>
                <a:lnTo>
                  <a:pt x="147727" y="161762"/>
                </a:lnTo>
                <a:lnTo>
                  <a:pt x="2928" y="17243"/>
                </a:lnTo>
                <a:cubicBezTo>
                  <a:pt x="80" y="14399"/>
                  <a:pt x="-810" y="10043"/>
                  <a:pt x="792" y="6222"/>
                </a:cubicBezTo>
                <a:cubicBezTo>
                  <a:pt x="2305" y="2489"/>
                  <a:pt x="6043" y="0"/>
                  <a:pt x="101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defTabSz="685800" rtl="0" fontAlgn="auto"/>
            <a:endParaRPr lang="zh-CN" altLang="en-US">
              <a:solidFill>
                <a:prstClr val="black"/>
              </a:solidFill>
              <a:latin typeface="Times New Roman" panose="02020603050405020304" charset="0"/>
              <a:ea typeface="等线" panose="02010600030101010101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868181" y="1664316"/>
            <a:ext cx="2592359" cy="1828310"/>
            <a:chOff x="6938872" y="2224454"/>
            <a:chExt cx="2680033" cy="2041046"/>
          </a:xfrm>
        </p:grpSpPr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1897" y="2224454"/>
              <a:ext cx="1845818" cy="183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7"/>
            <p:cNvSpPr txBox="1"/>
            <p:nvPr/>
          </p:nvSpPr>
          <p:spPr>
            <a:xfrm>
              <a:off x="6938872" y="4007934"/>
              <a:ext cx="2680033" cy="25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ru-RU" altLang="zh-CN" sz="100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+mn-cs"/>
                </a:rPr>
                <a:t>Высокоэффективная экспрессия белка</a:t>
              </a:r>
              <a:endParaRPr lang="zh-CN" altLang="en-US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矩形 26"/>
          <p:cNvSpPr>
            <a:spLocks noChangeArrowheads="1"/>
          </p:cNvSpPr>
          <p:nvPr/>
        </p:nvSpPr>
        <p:spPr bwMode="auto">
          <a:xfrm>
            <a:off x="454469" y="944877"/>
            <a:ext cx="8360841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>
              <a:lnSpc>
                <a:spcPts val="1600"/>
              </a:lnSpc>
            </a:pPr>
            <a:r>
              <a:rPr lang="en-US" altLang="zh-CN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zh-CN" altLang="en-US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细胞悬浮培养工艺</a:t>
            </a:r>
            <a:r>
              <a:rPr lang="en-US" altLang="zh-CN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</a:t>
            </a:r>
            <a:r>
              <a:rPr lang="zh-CN" altLang="en-US" sz="15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表达</a:t>
            </a:r>
            <a:endParaRPr lang="en-US" altLang="zh-CN" sz="15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>
              <a:lnSpc>
                <a:spcPts val="1600"/>
              </a:lnSpc>
            </a:pPr>
            <a:r>
              <a:rPr lang="ru-RU" altLang="zh-CN" sz="15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2.2 </a:t>
            </a:r>
            <a:r>
              <a:rPr lang="ru-RU" altLang="zh-CN" sz="15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Технология суспензионного культивирования клеток – экспрессия рекомбинантного белка</a:t>
            </a:r>
            <a:endParaRPr lang="zh-CN" altLang="en-US" sz="15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2951" y="3611714"/>
            <a:ext cx="8059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创建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定向调节通气模式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与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半连续渗透压动态平衡补料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工艺，精确调控培养过程营养代谢平衡，解决了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副产物乳酸</a:t>
            </a:r>
            <a:endParaRPr lang="en-US" altLang="zh-CN" sz="1200" b="1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defTabSz="685800" rtl="0" fontAlgn="auto"/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      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和氨过度积累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导致细胞活力下降的问题，提升重组蛋白表达量</a:t>
            </a: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。</a:t>
            </a:r>
            <a:endParaRPr lang="en-US" altLang="zh-CN" sz="1200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defTabSz="685800" rtl="0" fontAlgn="auto"/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Создать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режим вентиляции с направленной регулировкой и </a:t>
            </a:r>
            <a:r>
              <a:rPr lang="ru-RU" altLang="zh-CN" sz="1200" b="1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полунепрерывный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процесс подпитки с динамическим балансом осмотического давления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для точного контроля пищевого и метаболического баланса в процессе культивирования, решить проблему снижения жизнеспособности клеток, вызванную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чрезмерным накоплением побочных продуктов молочной кислоты и аммиака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, и увеличить экспрессию рекомбинантных белков.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8181" y="1602231"/>
            <a:ext cx="2664369" cy="193218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>
              <a:solidFill>
                <a:prstClr val="white"/>
              </a:solidFill>
              <a:latin typeface="Times New Roman" panose="02020603050405020304" charset="0"/>
              <a:ea typeface="等线" panose="02010600030101010101" charset="-122"/>
            </a:endParaRPr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0" y="1602231"/>
            <a:ext cx="3816530" cy="1947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2" name="TextBox 13"/>
          <p:cNvSpPr txBox="1"/>
          <p:nvPr/>
        </p:nvSpPr>
        <p:spPr>
          <a:xfrm>
            <a:off x="420291" y="3767951"/>
            <a:ext cx="825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工艺优化后，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AIV VLPs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在杆状病毒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昆虫细胞中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HA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效价达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1:2</a:t>
            </a:r>
            <a:r>
              <a:rPr lang="en-US" altLang="zh-CN" sz="1200" baseline="30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11-12</a:t>
            </a: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。</a:t>
            </a:r>
            <a:endParaRPr lang="ru-RU" altLang="zh-CN" sz="1200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После оптимизации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технологии,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титр НА </a:t>
            </a:r>
            <a:r>
              <a:rPr lang="ru-RU" altLang="zh-CN" sz="12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вирусоподобных частиц вируса гриппа птиц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в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клетках насекомых </a:t>
            </a:r>
            <a:r>
              <a:rPr lang="ru-RU" altLang="zh-CN" sz="1200" dirty="0" err="1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бакуловирусом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достиг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1:2</a:t>
            </a:r>
            <a:r>
              <a:rPr lang="ru-RU" altLang="zh-CN" sz="1200" baseline="30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11-12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在悬浮培养的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CHO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细胞中，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CSFV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E2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PRV </a:t>
            </a:r>
            <a:r>
              <a:rPr lang="en-US" altLang="zh-CN" sz="1200" b="1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gD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PEDV S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IBV S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等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蛋白的表达量均达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1g/L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以上</a:t>
            </a: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。</a:t>
            </a:r>
            <a:endParaRPr lang="ru-RU" altLang="zh-CN" sz="1200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В </a:t>
            </a:r>
            <a:r>
              <a:rPr lang="ru-RU" altLang="zh-CN" sz="1200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суспензионно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культивируемых клетках CHO уровни экспрессии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CSFV E2, PRV </a:t>
            </a:r>
            <a:r>
              <a:rPr lang="ru-RU" altLang="zh-CN" sz="12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gD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, PEDV S, IBV S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и других белков достигали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более 1 г/л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211460" y="1595037"/>
            <a:ext cx="2089674" cy="2007774"/>
            <a:chOff x="2864708" y="1042270"/>
            <a:chExt cx="3191377" cy="2946158"/>
          </a:xfrm>
        </p:grpSpPr>
        <p:graphicFrame>
          <p:nvGraphicFramePr>
            <p:cNvPr id="24" name="图表 23"/>
            <p:cNvGraphicFramePr/>
            <p:nvPr>
              <p:extLst>
                <p:ext uri="{D42A27DB-BD31-4B8C-83A1-F6EECF244321}">
                  <p14:modId xmlns:p14="http://schemas.microsoft.com/office/powerpoint/2010/main" val="607760230"/>
                </p:ext>
              </p:extLst>
            </p:nvPr>
          </p:nvGraphicFramePr>
          <p:xfrm>
            <a:off x="2864708" y="1042270"/>
            <a:ext cx="3191377" cy="29461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文本框 24"/>
            <p:cNvSpPr txBox="1"/>
            <p:nvPr/>
          </p:nvSpPr>
          <p:spPr>
            <a:xfrm rot="19281434">
              <a:off x="3446791" y="3372558"/>
              <a:ext cx="748928" cy="318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</a:rPr>
                <a:t>IBV S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 rot="19281434">
              <a:off x="4070134" y="3423993"/>
              <a:ext cx="921406" cy="318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</a:rPr>
                <a:t>ILTV</a:t>
              </a:r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 </a:t>
              </a:r>
              <a:r>
                <a:rPr lang="en-US" altLang="zh-CN" sz="900" b="1" dirty="0" err="1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gD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20291" y="1595037"/>
            <a:ext cx="6590840" cy="2100997"/>
            <a:chOff x="129322" y="1189423"/>
            <a:chExt cx="7252352" cy="2730490"/>
          </a:xfrm>
        </p:grpSpPr>
        <p:graphicFrame>
          <p:nvGraphicFramePr>
            <p:cNvPr id="29" name="图表 28"/>
            <p:cNvGraphicFramePr/>
            <p:nvPr/>
          </p:nvGraphicFramePr>
          <p:xfrm>
            <a:off x="275376" y="1189423"/>
            <a:ext cx="2664370" cy="27304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文本框 29"/>
            <p:cNvSpPr txBox="1"/>
            <p:nvPr/>
          </p:nvSpPr>
          <p:spPr>
            <a:xfrm>
              <a:off x="201737" y="2144848"/>
              <a:ext cx="4137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105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0.6</a:t>
              </a:r>
              <a:endParaRPr lang="zh-CN" altLang="en-US" sz="105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60560" y="3187883"/>
              <a:ext cx="4137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105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0</a:t>
              </a:r>
              <a:endParaRPr lang="zh-CN" altLang="en-US" sz="105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04452" y="2810442"/>
              <a:ext cx="4137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105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0.2</a:t>
              </a:r>
              <a:endParaRPr lang="zh-CN" altLang="en-US" sz="105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02754" y="2476323"/>
              <a:ext cx="4137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105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0.4</a:t>
              </a:r>
              <a:endParaRPr lang="zh-CN" altLang="en-US" sz="105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rot="19281434">
              <a:off x="707851" y="3283184"/>
              <a:ext cx="772047" cy="249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rPr>
                <a:t>IBV S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19281434">
              <a:off x="1560354" y="3293502"/>
              <a:ext cx="877070" cy="249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en-US" altLang="zh-CN" sz="900" b="1" dirty="0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</a:rPr>
                <a:t>ILTV </a:t>
              </a:r>
              <a:r>
                <a:rPr lang="en-US" altLang="zh-CN" sz="900" b="1" dirty="0" err="1">
                  <a:solidFill>
                    <a:prstClr val="black"/>
                  </a:solidFill>
                  <a:latin typeface="等线" panose="02010600030101010101" charset="-122"/>
                  <a:ea typeface="等线" panose="02010600030101010101" charset="-122"/>
                </a:rPr>
                <a:t>gD</a:t>
              </a:r>
              <a:endParaRPr lang="zh-CN" altLang="en-US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 rot="16200000">
              <a:off x="-591674" y="2520797"/>
              <a:ext cx="1695153" cy="25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ru-RU" altLang="zh-CN" sz="900" b="1" dirty="0">
                  <a:solidFill>
                    <a:prstClr val="black"/>
                  </a:solidFill>
                  <a:latin typeface="Times New Roman" panose="02020603050405020304" charset="0"/>
                  <a:ea typeface="等线" panose="02010600030101010101" charset="-122"/>
                  <a:cs typeface="Times New Roman" panose="02020603050405020304" charset="0"/>
                </a:rPr>
                <a:t>Экспрессия белка (г/л)</a:t>
              </a:r>
              <a:endParaRPr lang="zh-CN" altLang="en-US" sz="900" b="1" dirty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rot="16200000">
              <a:off x="4096681" y="2522613"/>
              <a:ext cx="1939703" cy="284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ru-RU" altLang="zh-CN" sz="1100" b="1" dirty="0">
                  <a:solidFill>
                    <a:prstClr val="black"/>
                  </a:solidFill>
                  <a:latin typeface="Times New Roman" panose="02020603050405020304" charset="0"/>
                  <a:ea typeface="等线" panose="02010600030101010101" charset="-122"/>
                  <a:cs typeface="Times New Roman" panose="02020603050405020304" charset="0"/>
                </a:rPr>
                <a:t>Экспрессия белка (г/л)</a:t>
              </a:r>
              <a:endParaRPr lang="zh-CN" altLang="en-US" sz="1100" b="1" dirty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 rot="16200000">
              <a:off x="6308799" y="2641961"/>
              <a:ext cx="1892588" cy="25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ru-RU" altLang="zh-CN" sz="900" b="1" dirty="0">
                  <a:solidFill>
                    <a:prstClr val="black"/>
                  </a:solidFill>
                  <a:latin typeface="Times New Roman" panose="02020603050405020304" charset="0"/>
                  <a:ea typeface="等线" panose="02010600030101010101" charset="-122"/>
                  <a:cs typeface="Times New Roman" panose="02020603050405020304" charset="0"/>
                </a:rPr>
                <a:t>Экспрессия белка (г/л)</a:t>
              </a:r>
              <a:endParaRPr lang="zh-CN" altLang="en-US" sz="900" b="1" dirty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 rot="16200000">
            <a:off x="4004096" y="2405501"/>
            <a:ext cx="1512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rtl="0" fontAlgn="auto"/>
            <a:r>
              <a:rPr lang="zh-CN" altLang="en-US" sz="11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蛋白表达量（</a:t>
            </a:r>
            <a:r>
              <a:rPr lang="en-US" altLang="zh-CN" sz="11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g/L</a:t>
            </a:r>
            <a:r>
              <a:rPr lang="zh-CN" altLang="en-US" sz="11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</a:p>
        </p:txBody>
      </p:sp>
      <p:sp>
        <p:nvSpPr>
          <p:cNvPr id="38" name="矩形 37"/>
          <p:cNvSpPr/>
          <p:nvPr/>
        </p:nvSpPr>
        <p:spPr>
          <a:xfrm>
            <a:off x="629313" y="3523185"/>
            <a:ext cx="45021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/>
            <a:r>
              <a:rPr lang="ru-RU" altLang="zh-CN" sz="1000" b="1" dirty="0">
                <a:latin typeface="Times New Roman" panose="02020603050405020304" charset="0"/>
                <a:cs typeface="Times New Roman" panose="02020603050405020304" charset="0"/>
              </a:rPr>
              <a:t>Экспрессия рекомбинантных белков </a:t>
            </a:r>
            <a:r>
              <a:rPr lang="ru-RU" altLang="zh-CN" sz="1000" b="1" dirty="0" smtClean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zh-CN" sz="1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zh-CN" sz="1000" b="1" dirty="0" smtClean="0">
                <a:latin typeface="Times New Roman" panose="02020603050405020304" charset="0"/>
                <a:cs typeface="Times New Roman" panose="02020603050405020304" charset="0"/>
              </a:rPr>
              <a:t>клетках</a:t>
            </a:r>
            <a:r>
              <a:rPr lang="ru-RU" altLang="zh-CN" sz="100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ru-RU" altLang="zh-CN" sz="1000" b="1" dirty="0">
                <a:latin typeface="Times New Roman" panose="02020603050405020304" charset="0"/>
                <a:cs typeface="Times New Roman" panose="02020603050405020304" charset="0"/>
              </a:rPr>
              <a:t>насекомых</a:t>
            </a:r>
            <a:r>
              <a:rPr lang="ru-RU" altLang="zh-CN" sz="100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ru-RU" altLang="zh-CN" sz="1000" b="1" dirty="0" err="1">
                <a:latin typeface="Times New Roman" panose="02020603050405020304" charset="0"/>
                <a:cs typeface="Times New Roman" panose="02020603050405020304" charset="0"/>
              </a:rPr>
              <a:t>бакуловирусом</a:t>
            </a:r>
            <a:endParaRPr lang="zh-CN" altLang="en-US" sz="1000" b="1" dirty="0">
              <a:solidFill>
                <a:srgbClr val="002060"/>
              </a:solidFill>
              <a:latin typeface="Times New Roman" panose="02020603050405020304" charset="0"/>
              <a:ea typeface="等线" panose="02010600030101010101" charset="-122"/>
              <a:cs typeface="Times New Roman" panose="0202060305040502030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54694" y="3527871"/>
            <a:ext cx="32218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/>
            <a:r>
              <a:rPr lang="ru-RU" altLang="zh-CN" sz="1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Экспрессия рекомбинантного белка в клетках CHO</a:t>
            </a:r>
            <a:endParaRPr lang="zh-CN" altLang="en-US" sz="1000" b="1" dirty="0">
              <a:solidFill>
                <a:srgbClr val="002060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矩形 26"/>
          <p:cNvSpPr>
            <a:spLocks noChangeArrowheads="1"/>
          </p:cNvSpPr>
          <p:nvPr/>
        </p:nvSpPr>
        <p:spPr bwMode="auto">
          <a:xfrm>
            <a:off x="513895" y="793582"/>
            <a:ext cx="83066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>
              <a:lnSpc>
                <a:spcPts val="1800"/>
              </a:lnSpc>
            </a:pPr>
            <a:r>
              <a:rPr lang="en-US" altLang="zh-CN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zh-CN" altLang="en-US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细胞悬浮培养工艺</a:t>
            </a:r>
            <a:r>
              <a:rPr lang="en-US" altLang="zh-CN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5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</a:t>
            </a:r>
            <a:r>
              <a:rPr lang="zh-CN" altLang="en-US" sz="15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表达</a:t>
            </a:r>
            <a:endParaRPr lang="en-US" altLang="zh-CN" sz="15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>
              <a:lnSpc>
                <a:spcPts val="1800"/>
              </a:lnSpc>
            </a:pPr>
            <a:r>
              <a:rPr lang="ru-RU" altLang="zh-CN" sz="15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2.2 </a:t>
            </a:r>
            <a:r>
              <a:rPr lang="ru-RU" altLang="zh-CN" sz="15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Технология суспензионного культивирования клеток – </a:t>
            </a:r>
            <a:r>
              <a:rPr lang="ru-RU" altLang="zh-CN" sz="15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экспрессия</a:t>
            </a:r>
            <a:r>
              <a:rPr lang="en-US" altLang="zh-CN" sz="15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5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рекомбинантного белка</a:t>
            </a:r>
            <a:endParaRPr lang="zh-CN" altLang="en-US" sz="15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0291" y="504216"/>
            <a:ext cx="73992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lnSpc>
                <a:spcPts val="1800"/>
              </a:lnSpc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突破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новых технологических 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graphicFrame>
        <p:nvGraphicFramePr>
          <p:cNvPr id="40" name="图表 39"/>
          <p:cNvGraphicFramePr/>
          <p:nvPr>
            <p:extLst>
              <p:ext uri="{D42A27DB-BD31-4B8C-83A1-F6EECF244321}">
                <p14:modId xmlns:p14="http://schemas.microsoft.com/office/powerpoint/2010/main" val="4245012226"/>
              </p:ext>
            </p:extLst>
          </p:nvPr>
        </p:nvGraphicFramePr>
        <p:xfrm>
          <a:off x="2516891" y="1822086"/>
          <a:ext cx="2414664" cy="140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矩形 1"/>
          <p:cNvSpPr/>
          <p:nvPr/>
        </p:nvSpPr>
        <p:spPr>
          <a:xfrm rot="19027136">
            <a:off x="2784651" y="3040582"/>
            <a:ext cx="635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AIV-H5 </a:t>
            </a:r>
          </a:p>
          <a:p>
            <a:r>
              <a:rPr lang="en-US" altLang="zh-CN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Re-11 </a:t>
            </a:r>
            <a:endParaRPr lang="zh-CN" altLang="en-US" sz="900" b="1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1" name="矩形 40"/>
          <p:cNvSpPr/>
          <p:nvPr/>
        </p:nvSpPr>
        <p:spPr>
          <a:xfrm rot="19027136">
            <a:off x="3431803" y="304982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AIV-H5 </a:t>
            </a:r>
          </a:p>
          <a:p>
            <a:r>
              <a:rPr lang="en-US" altLang="zh-CN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Re-12 </a:t>
            </a:r>
            <a:endParaRPr lang="zh-CN" altLang="en-US" sz="900" b="1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 rot="19027136">
            <a:off x="4045529" y="3101321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AIV-H7</a:t>
            </a:r>
          </a:p>
          <a:p>
            <a:r>
              <a:rPr lang="en-US" altLang="zh-CN" sz="900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 Re-2 </a:t>
            </a:r>
            <a:endParaRPr lang="zh-CN" altLang="en-US" sz="900" b="1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2987" y="2083898"/>
            <a:ext cx="323165" cy="99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ru-RU" altLang="zh-CN" sz="900" b="1" dirty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Титр </a:t>
            </a:r>
            <a:r>
              <a:rPr lang="en-US" altLang="zh-CN" sz="900" b="1" dirty="0">
                <a:solidFill>
                  <a:prstClr val="black"/>
                </a:solidFill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</a:rPr>
              <a:t>HA (1:2X)</a:t>
            </a:r>
            <a:endParaRPr lang="zh-CN" altLang="en-US" sz="9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r="16214" b="9145"/>
          <a:stretch>
            <a:fillRect/>
          </a:stretch>
        </p:blipFill>
        <p:spPr>
          <a:xfrm>
            <a:off x="6960262" y="1714731"/>
            <a:ext cx="1647355" cy="179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05559" y="443029"/>
            <a:ext cx="73387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lnSpc>
                <a:spcPct val="150000"/>
              </a:lnSpc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новых технологических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26"/>
          <p:cNvSpPr>
            <a:spLocks noChangeArrowheads="1"/>
          </p:cNvSpPr>
          <p:nvPr/>
        </p:nvSpPr>
        <p:spPr bwMode="auto">
          <a:xfrm>
            <a:off x="625634" y="824121"/>
            <a:ext cx="74028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/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细胞悬浮培养工艺</a:t>
            </a: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病毒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</a:t>
            </a:r>
            <a:endParaRPr lang="en-US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/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2.2 </a:t>
            </a:r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Технология суспензионного культивирования клеток- культура вируса</a:t>
            </a:r>
            <a:endParaRPr lang="zh-CN" altLang="en-US" sz="16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5470" y="4217918"/>
            <a:ext cx="7510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流式细胞仪对细胞表面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病毒受体类型和丰度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进行分选，筛选病毒增殖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细胞株，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提升病毒滴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度</a:t>
            </a:r>
            <a:endParaRPr lang="ru-RU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</a:rPr>
              <a:t>проточный </a:t>
            </a:r>
            <a:r>
              <a:rPr lang="ru-RU" altLang="zh-CN" sz="1200" b="1" dirty="0" err="1">
                <a:latin typeface="Times New Roman" panose="02020603050405020304" charset="0"/>
                <a:ea typeface="微软雅黑" panose="020B0503020204020204" pitchFamily="34" charset="-122"/>
              </a:rPr>
              <a:t>цитометр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сортирует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тип и количество вирусных рецепторов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 поверхности клеток, отбирает клеточные линии с эффективной пролиферацией вируса и улучшает титры вируса.</a:t>
            </a:r>
            <a:endParaRPr lang="en-US" altLang="zh-CN" sz="1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4" y="1408896"/>
            <a:ext cx="1519348" cy="14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29" y="1465081"/>
            <a:ext cx="1504334" cy="145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28" y="1469128"/>
            <a:ext cx="1483698" cy="14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07" y="1465575"/>
            <a:ext cx="1504147" cy="145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右箭头 25"/>
          <p:cNvSpPr/>
          <p:nvPr/>
        </p:nvSpPr>
        <p:spPr>
          <a:xfrm rot="587841">
            <a:off x="2263521" y="1856027"/>
            <a:ext cx="686557" cy="102174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右箭头 26"/>
          <p:cNvSpPr/>
          <p:nvPr/>
        </p:nvSpPr>
        <p:spPr>
          <a:xfrm rot="587841">
            <a:off x="4149471" y="2437052"/>
            <a:ext cx="686557" cy="102174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右箭头 27"/>
          <p:cNvSpPr/>
          <p:nvPr/>
        </p:nvSpPr>
        <p:spPr>
          <a:xfrm rot="587841">
            <a:off x="6083046" y="2427527"/>
            <a:ext cx="686557" cy="102174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2" y="2923286"/>
            <a:ext cx="1242347" cy="12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96" y="2961937"/>
            <a:ext cx="1242347" cy="12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03" y="2996337"/>
            <a:ext cx="1242347" cy="12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14" y="2965219"/>
            <a:ext cx="1242347" cy="12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74" y="2974931"/>
            <a:ext cx="1242347" cy="12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直接连接符 33"/>
          <p:cNvCxnSpPr/>
          <p:nvPr/>
        </p:nvCxnSpPr>
        <p:spPr>
          <a:xfrm>
            <a:off x="1619590" y="3020788"/>
            <a:ext cx="0" cy="1094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575783" y="3024182"/>
            <a:ext cx="0" cy="1094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234182" y="3003810"/>
            <a:ext cx="0" cy="1094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834344" y="3012825"/>
            <a:ext cx="0" cy="1094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737838" y="3030313"/>
            <a:ext cx="0" cy="1094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7258264" y="3147867"/>
            <a:ext cx="79846" cy="1094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7262518" y="3334996"/>
            <a:ext cx="79846" cy="109402"/>
          </a:xfrm>
          <a:prstGeom prst="rect">
            <a:avLst/>
          </a:prstGeom>
          <a:solidFill>
            <a:srgbClr val="F98275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9"/>
          <p:cNvSpPr txBox="1"/>
          <p:nvPr/>
        </p:nvSpPr>
        <p:spPr>
          <a:xfrm>
            <a:off x="7345393" y="3125372"/>
            <a:ext cx="598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MAL-I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50"/>
          <p:cNvSpPr txBox="1"/>
          <p:nvPr/>
        </p:nvSpPr>
        <p:spPr>
          <a:xfrm>
            <a:off x="7345393" y="3315872"/>
            <a:ext cx="598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SNA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62" y="1799396"/>
            <a:ext cx="2082395" cy="12641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" y="1769013"/>
            <a:ext cx="2290673" cy="133811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75690" y="524828"/>
            <a:ext cx="738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 новых технологических 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26"/>
          <p:cNvSpPr>
            <a:spLocks noChangeArrowheads="1"/>
          </p:cNvSpPr>
          <p:nvPr/>
        </p:nvSpPr>
        <p:spPr bwMode="auto">
          <a:xfrm>
            <a:off x="490397" y="918783"/>
            <a:ext cx="7336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/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细胞悬浮培养工艺</a:t>
            </a: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病毒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</a:t>
            </a:r>
            <a:endParaRPr lang="en-US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/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2.2 Технология суспензионного культивирования клеток- культура </a:t>
            </a: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вируса</a:t>
            </a:r>
            <a:endParaRPr lang="zh-CN" altLang="en-US" sz="16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118744" y="1972703"/>
            <a:ext cx="1370961" cy="350344"/>
            <a:chOff x="3974306" y="2410724"/>
            <a:chExt cx="1370961" cy="350344"/>
          </a:xfrm>
        </p:grpSpPr>
        <p:sp>
          <p:nvSpPr>
            <p:cNvPr id="50" name="TextBox 39"/>
            <p:cNvSpPr txBox="1"/>
            <p:nvPr/>
          </p:nvSpPr>
          <p:spPr>
            <a:xfrm>
              <a:off x="3974306" y="2458224"/>
              <a:ext cx="400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8.0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40"/>
            <p:cNvSpPr txBox="1"/>
            <p:nvPr/>
          </p:nvSpPr>
          <p:spPr>
            <a:xfrm>
              <a:off x="4253257" y="2410724"/>
              <a:ext cx="400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4610474" y="2514847"/>
              <a:ext cx="494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7.59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42"/>
            <p:cNvSpPr txBox="1"/>
            <p:nvPr/>
          </p:nvSpPr>
          <p:spPr>
            <a:xfrm>
              <a:off x="4878542" y="2483744"/>
              <a:ext cx="466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7.81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TextBox 32"/>
          <p:cNvSpPr txBox="1"/>
          <p:nvPr/>
        </p:nvSpPr>
        <p:spPr>
          <a:xfrm>
            <a:off x="910725" y="1783477"/>
            <a:ext cx="438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35"/>
          <p:cNvSpPr txBox="1"/>
          <p:nvPr/>
        </p:nvSpPr>
        <p:spPr>
          <a:xfrm>
            <a:off x="1208725" y="1922938"/>
            <a:ext cx="389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36"/>
          <p:cNvSpPr txBox="1"/>
          <p:nvPr/>
        </p:nvSpPr>
        <p:spPr>
          <a:xfrm>
            <a:off x="1611977" y="1834409"/>
            <a:ext cx="400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38"/>
          <p:cNvSpPr txBox="1"/>
          <p:nvPr/>
        </p:nvSpPr>
        <p:spPr>
          <a:xfrm>
            <a:off x="1880441" y="1802256"/>
            <a:ext cx="400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Box 13"/>
          <p:cNvSpPr txBox="1"/>
          <p:nvPr/>
        </p:nvSpPr>
        <p:spPr>
          <a:xfrm>
            <a:off x="617116" y="3519065"/>
            <a:ext cx="8209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rtl="0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悬浮培养的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AIV H9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NDV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的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HA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效价和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TCID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50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均不低于鸡胚增殖</a:t>
            </a:r>
            <a:r>
              <a:rPr lang="zh-CN" altLang="en-US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水平</a:t>
            </a:r>
            <a:endParaRPr lang="en-US" altLang="zh-CN" sz="1200" dirty="0" smtClean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  <a:p>
            <a:pPr marL="285750" indent="-285750" defTabSz="685800" rtl="0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Титр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НА и TCID</a:t>
            </a:r>
            <a:r>
              <a:rPr lang="ru-RU" altLang="zh-CN" sz="1200" b="1" baseline="-25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50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 AIV H9 и NDV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, адаптированный к суспензионной культуре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,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были не ниже уровня пролиферации куриных эмбрионов.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460" y="3165172"/>
            <a:ext cx="3390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Суспензионная культура вируса AIV H9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95260" y="3165172"/>
            <a:ext cx="290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Суспензионная культура вируса 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NDV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08" y="1648597"/>
            <a:ext cx="3760848" cy="1417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51839" y="437204"/>
            <a:ext cx="8388530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lnSpc>
                <a:spcPct val="150000"/>
              </a:lnSpc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новых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технологических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557292" y="920517"/>
            <a:ext cx="7128990" cy="5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hangingPunct="1">
              <a:lnSpc>
                <a:spcPts val="1600"/>
              </a:lnSpc>
            </a:pP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2.3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蛋白纯化与病毒样颗粒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组装</a:t>
            </a:r>
            <a:endParaRPr lang="ru-RU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hangingPunct="1">
              <a:lnSpc>
                <a:spcPts val="1600"/>
              </a:lnSpc>
            </a:pP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2.3 </a:t>
            </a:r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Очистка белков и сборка вирусоподобных частиц</a:t>
            </a:r>
            <a:endParaRPr lang="zh-CN" altLang="en-US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52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43" y="1677624"/>
            <a:ext cx="1157243" cy="89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25"/>
          <p:cNvSpPr txBox="1">
            <a:spLocks noChangeArrowheads="1"/>
          </p:cNvSpPr>
          <p:nvPr/>
        </p:nvSpPr>
        <p:spPr bwMode="auto">
          <a:xfrm>
            <a:off x="3371697" y="2996965"/>
            <a:ext cx="1125471" cy="2154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rtl="0" fontAlgn="auto"/>
            <a:r>
              <a:rPr lang="ru-RU" altLang="zh-CN" sz="800" b="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1.Ц</a:t>
            </a:r>
            <a:r>
              <a:rPr lang="ru-RU" altLang="zh-CN" sz="800" b="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ентрифугировани</a:t>
            </a:r>
            <a:endParaRPr lang="zh-CN" altLang="en-US" sz="800" b="0" dirty="0">
              <a:solidFill>
                <a:schemeClr val="tx1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54" name="TextBox 26"/>
          <p:cNvSpPr txBox="1">
            <a:spLocks noChangeArrowheads="1"/>
          </p:cNvSpPr>
          <p:nvPr/>
        </p:nvSpPr>
        <p:spPr bwMode="auto">
          <a:xfrm>
            <a:off x="4596258" y="3020864"/>
            <a:ext cx="936748" cy="2154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rtl="0" fontAlgn="auto"/>
            <a:r>
              <a:rPr lang="ru-RU" altLang="zh-CN" sz="800" b="0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2. </a:t>
            </a:r>
            <a:r>
              <a:rPr lang="ru-RU" altLang="zh-CN" sz="800" b="0" dirty="0" err="1">
                <a:solidFill>
                  <a:prstClr val="black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Высаливание</a:t>
            </a:r>
            <a:endParaRPr lang="zh-CN" altLang="en-US" sz="800" b="0" dirty="0">
              <a:solidFill>
                <a:prstClr val="black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/>
        </p:nvSpPr>
        <p:spPr bwMode="auto">
          <a:xfrm>
            <a:off x="4507331" y="3547199"/>
            <a:ext cx="1361237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rtl="0" fontAlgn="auto"/>
            <a:r>
              <a:rPr lang="ru-RU" altLang="zh-CN" sz="800" b="0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4. Двухэтапная белковая хроматография.</a:t>
            </a:r>
            <a:endParaRPr lang="zh-CN" altLang="en-US" sz="800" b="0" dirty="0">
              <a:solidFill>
                <a:prstClr val="black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56" name="TextBox 25"/>
          <p:cNvSpPr txBox="1">
            <a:spLocks noChangeArrowheads="1"/>
          </p:cNvSpPr>
          <p:nvPr/>
        </p:nvSpPr>
        <p:spPr bwMode="auto">
          <a:xfrm>
            <a:off x="3384079" y="3592780"/>
            <a:ext cx="132450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rtl="0" fontAlgn="auto"/>
            <a:r>
              <a:rPr lang="ru-RU" altLang="zh-CN" sz="800" b="0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3.Микрофильтрация </a:t>
            </a:r>
            <a:r>
              <a:rPr lang="ru-RU" altLang="zh-CN" sz="800" b="0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с тангенциальным потоком.</a:t>
            </a:r>
            <a:endParaRPr lang="zh-CN" altLang="en-US" sz="800" b="0" dirty="0">
              <a:solidFill>
                <a:prstClr val="black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061901" y="1489971"/>
            <a:ext cx="2020893" cy="1178418"/>
            <a:chOff x="5466564" y="2964158"/>
            <a:chExt cx="2694525" cy="1571225"/>
          </a:xfrm>
        </p:grpSpPr>
        <p:sp>
          <p:nvSpPr>
            <p:cNvPr id="58" name="矩形 10"/>
            <p:cNvSpPr>
              <a:spLocks noChangeArrowheads="1"/>
            </p:cNvSpPr>
            <p:nvPr/>
          </p:nvSpPr>
          <p:spPr bwMode="auto">
            <a:xfrm>
              <a:off x="5466564" y="4121595"/>
              <a:ext cx="2694525" cy="413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defTabSz="685800" rtl="0" fontAlgn="auto">
                <a:lnSpc>
                  <a:spcPts val="1690"/>
                </a:lnSpc>
              </a:pPr>
              <a:r>
                <a:rPr lang="ru-RU" altLang="zh-CN" sz="1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Эндотоксин всего 500 </a:t>
              </a:r>
              <a:r>
                <a:rPr lang="en-US" altLang="zh-CN" sz="1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EU/</a:t>
              </a:r>
              <a:r>
                <a:rPr lang="ru-RU" altLang="zh-CN" sz="1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мл</a:t>
              </a:r>
              <a:endParaRPr lang="en-US" altLang="zh-CN" sz="100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5662614" y="2964158"/>
              <a:ext cx="1969793" cy="1334096"/>
              <a:chOff x="5262507" y="2874598"/>
              <a:chExt cx="3628172" cy="2528785"/>
            </a:xfrm>
          </p:grpSpPr>
          <p:sp>
            <p:nvSpPr>
              <p:cNvPr id="60" name="TextBox 7"/>
              <p:cNvSpPr txBox="1">
                <a:spLocks noChangeArrowheads="1"/>
              </p:cNvSpPr>
              <p:nvPr/>
            </p:nvSpPr>
            <p:spPr bwMode="auto">
              <a:xfrm>
                <a:off x="6287091" y="4839260"/>
                <a:ext cx="1218821" cy="42782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 defTabSz="685800" rtl="0" fontAlgn="auto"/>
                <a:r>
                  <a:rPr lang="ru-RU" altLang="zh-CN" sz="500" dirty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До очистки</a:t>
                </a:r>
                <a:endParaRPr lang="zh-CN" altLang="en-US" sz="500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61" name="TextBox 42"/>
              <p:cNvSpPr txBox="1">
                <a:spLocks noChangeArrowheads="1"/>
              </p:cNvSpPr>
              <p:nvPr/>
            </p:nvSpPr>
            <p:spPr bwMode="auto">
              <a:xfrm>
                <a:off x="7361106" y="4839254"/>
                <a:ext cx="1529573" cy="42782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 defTabSz="685800" rtl="0" fontAlgn="auto"/>
                <a:r>
                  <a:rPr lang="ru-RU" altLang="zh-CN" sz="500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После  </a:t>
                </a:r>
                <a:r>
                  <a:rPr lang="ru-RU" altLang="zh-CN" sz="500" dirty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очистки</a:t>
                </a:r>
                <a:endParaRPr lang="zh-CN" altLang="en-US" sz="500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62" name="TextBox 10"/>
              <p:cNvSpPr txBox="1">
                <a:spLocks noChangeArrowheads="1"/>
              </p:cNvSpPr>
              <p:nvPr/>
            </p:nvSpPr>
            <p:spPr bwMode="auto">
              <a:xfrm>
                <a:off x="5262507" y="3160564"/>
                <a:ext cx="708621" cy="224281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eaVert" wrap="none">
                <a:spAutoFit/>
              </a:bodyPr>
              <a:lstStyle/>
              <a:p>
                <a:pPr defTabSz="685800" rtl="0" fontAlgn="auto"/>
                <a:r>
                  <a:rPr lang="ru-RU" altLang="zh-CN" sz="675" dirty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Эндотоксин (</a:t>
                </a:r>
                <a:r>
                  <a:rPr lang="ru-RU" altLang="zh-CN" sz="675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Е</a:t>
                </a:r>
                <a:r>
                  <a:rPr lang="en-US" altLang="zh-CN" sz="675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U</a:t>
                </a:r>
                <a:r>
                  <a:rPr lang="ru-RU" altLang="zh-CN" sz="675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/доза</a:t>
                </a:r>
                <a:endParaRPr lang="zh-CN" altLang="en-US" sz="675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graphicFrame>
            <p:nvGraphicFramePr>
              <p:cNvPr id="63" name="对象 62"/>
              <p:cNvGraphicFramePr>
                <a:graphicFrameLocks noChangeAspect="1"/>
              </p:cNvGraphicFramePr>
              <p:nvPr/>
            </p:nvGraphicFramePr>
            <p:xfrm>
              <a:off x="5734870" y="2874598"/>
              <a:ext cx="2838898" cy="21473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6" name="图表" r:id="rId4" imgW="29489400" imgH="22298025" progId="">
                      <p:embed/>
                    </p:oleObj>
                  </mc:Choice>
                  <mc:Fallback>
                    <p:oleObj name="图表" r:id="rId4" imgW="29489400" imgH="22298025" progId="">
                      <p:embed/>
                      <p:pic>
                        <p:nvPicPr>
                          <p:cNvPr id="0" name="对象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34870" y="2874598"/>
                            <a:ext cx="2838898" cy="214738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64" name="Picture 22" descr="E:\PCV2\PCV2疫苗上市宣传\ppt勾图\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14" y="2662420"/>
            <a:ext cx="558132" cy="3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3" descr="E:\PCV2\PCV2疫苗上市宣传\ppt勾图\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02" y="3223724"/>
            <a:ext cx="434704" cy="4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4" descr="E:\PCV2\PCV2疫苗上市宣传\ppt勾图\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98" y="2671436"/>
            <a:ext cx="550701" cy="3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右箭头 66"/>
          <p:cNvSpPr/>
          <p:nvPr/>
        </p:nvSpPr>
        <p:spPr>
          <a:xfrm>
            <a:off x="5668221" y="2044289"/>
            <a:ext cx="408963" cy="1134158"/>
          </a:xfrm>
          <a:prstGeom prst="rightArrow">
            <a:avLst>
              <a:gd name="adj1" fmla="val 50337"/>
              <a:gd name="adj2" fmla="val 70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010" noProof="1">
              <a:solidFill>
                <a:prstClr val="white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8" name="TextBox 31"/>
          <p:cNvSpPr txBox="1"/>
          <p:nvPr/>
        </p:nvSpPr>
        <p:spPr>
          <a:xfrm>
            <a:off x="557292" y="3888682"/>
            <a:ext cx="7831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3040" indent="-193040" defTabSz="685800" rtl="0" fontAlgn="auto"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首创温度调控相变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双水相萃取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蛋白纯化工艺，结合无机盐多步盐析沉淀、复合层析纯化技术，蛋白纯度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提高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倍，达到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95%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以上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en-US" altLang="zh-CN" sz="12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93040" indent="-193040" defTabSz="685800" rtl="0" fontAlgn="auto"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</a:rPr>
              <a:t>Самым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</a:rPr>
              <a:t>первым с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оздали технологию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очистки белка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водной </a:t>
            </a:r>
            <a:r>
              <a:rPr lang="ru-RU" altLang="zh-CN" sz="12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двухфазной экстракцией 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контролируемой температурой, в сочетании с технологией очистки 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многоступенчатым </a:t>
            </a:r>
            <a:r>
              <a:rPr lang="ru-RU" altLang="zh-CN" sz="1200" dirty="0" err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высаливанием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неорганических </a:t>
            </a:r>
            <a:r>
              <a:rPr lang="ru-RU" altLang="zh-CN" sz="1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солей и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композитной хроматографии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Чистота белка увеличилась в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60 раз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составила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более 95%.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6105937" y="2537848"/>
            <a:ext cx="2393899" cy="1395602"/>
            <a:chOff x="5000463" y="1309633"/>
            <a:chExt cx="2971328" cy="1591173"/>
          </a:xfrm>
        </p:grpSpPr>
        <p:grpSp>
          <p:nvGrpSpPr>
            <p:cNvPr id="70" name="组合 69"/>
            <p:cNvGrpSpPr/>
            <p:nvPr/>
          </p:nvGrpSpPr>
          <p:grpSpPr>
            <a:xfrm>
              <a:off x="5349652" y="1309633"/>
              <a:ext cx="2187202" cy="1281768"/>
              <a:chOff x="1993651" y="599741"/>
              <a:chExt cx="4704036" cy="3050240"/>
            </a:xfrm>
          </p:grpSpPr>
          <p:pic>
            <p:nvPicPr>
              <p:cNvPr id="72" name="Picture 2" descr="C:\Users\Administrator\Desktop\QQ图片20171102152737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38000" contrast="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62" t="23540" r="21481" b="35204"/>
              <a:stretch>
                <a:fillRect/>
              </a:stretch>
            </p:blipFill>
            <p:spPr bwMode="auto">
              <a:xfrm>
                <a:off x="2198426" y="1268762"/>
                <a:ext cx="3309680" cy="2381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Box 69"/>
              <p:cNvSpPr txBox="1"/>
              <p:nvPr/>
            </p:nvSpPr>
            <p:spPr>
              <a:xfrm>
                <a:off x="1993651" y="860940"/>
                <a:ext cx="1063962" cy="51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rtl="0" fontAlgn="auto"/>
                <a:r>
                  <a:rPr lang="en-US" altLang="zh-CN" sz="450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Marker</a:t>
                </a:r>
                <a:endParaRPr lang="zh-CN" altLang="en-US" sz="45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" name="TextBox 70"/>
              <p:cNvSpPr txBox="1"/>
              <p:nvPr/>
            </p:nvSpPr>
            <p:spPr>
              <a:xfrm>
                <a:off x="2652289" y="732706"/>
                <a:ext cx="1058291" cy="417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rtl="0" fontAlgn="auto"/>
                <a:r>
                  <a:rPr lang="ru-RU" altLang="zh-CN" sz="400" dirty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До очистки</a:t>
                </a:r>
                <a:endParaRPr lang="zh-CN" altLang="en-US" sz="400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75" name="TextBox 71"/>
              <p:cNvSpPr txBox="1"/>
              <p:nvPr/>
            </p:nvSpPr>
            <p:spPr>
              <a:xfrm>
                <a:off x="3376867" y="599741"/>
                <a:ext cx="1166106" cy="62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rtl="0" fontAlgn="auto"/>
                <a:r>
                  <a:rPr lang="ru-RU" altLang="zh-CN" sz="450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Пред. очистка</a:t>
                </a:r>
                <a:endParaRPr lang="zh-CN" altLang="en-US" sz="450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76" name="TextBox 72"/>
              <p:cNvSpPr txBox="1"/>
              <p:nvPr/>
            </p:nvSpPr>
            <p:spPr>
              <a:xfrm>
                <a:off x="4050114" y="730007"/>
                <a:ext cx="1557253" cy="41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rtl="0" fontAlgn="auto"/>
                <a:r>
                  <a:rPr lang="en-US" altLang="zh-CN" sz="395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I </a:t>
                </a:r>
                <a:r>
                  <a:rPr lang="ru-RU" altLang="zh-CN" sz="395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Хроматография</a:t>
                </a:r>
                <a:endParaRPr lang="zh-CN" altLang="en-US" sz="395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sp>
            <p:nvSpPr>
              <p:cNvPr id="77" name="TextBox 73"/>
              <p:cNvSpPr txBox="1"/>
              <p:nvPr/>
            </p:nvSpPr>
            <p:spPr>
              <a:xfrm>
                <a:off x="5143354" y="771516"/>
                <a:ext cx="1554333" cy="4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rtl="0" fontAlgn="auto"/>
                <a:r>
                  <a:rPr lang="en-US" altLang="zh-CN" sz="395" dirty="0" smtClean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II </a:t>
                </a:r>
                <a:r>
                  <a:rPr lang="ru-RU" altLang="zh-CN" sz="395" dirty="0">
                    <a:solidFill>
                      <a:prstClr val="black"/>
                    </a:solidFill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</a:rPr>
                  <a:t>Хроматография</a:t>
                </a:r>
                <a:endParaRPr lang="zh-CN" altLang="en-US" sz="395" dirty="0">
                  <a:solidFill>
                    <a:prstClr val="black"/>
                  </a:solidFill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</a:endParaRPr>
              </a:p>
            </p:txBody>
          </p:sp>
          <p:cxnSp>
            <p:nvCxnSpPr>
              <p:cNvPr id="78" name="直接箭头连接符 77"/>
              <p:cNvCxnSpPr/>
              <p:nvPr/>
            </p:nvCxnSpPr>
            <p:spPr>
              <a:xfrm flipH="1">
                <a:off x="5508104" y="2803788"/>
                <a:ext cx="211832" cy="0"/>
              </a:xfrm>
              <a:prstGeom prst="straightConnector1">
                <a:avLst/>
              </a:prstGeom>
              <a:ln w="127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矩形 10"/>
            <p:cNvSpPr>
              <a:spLocks noChangeArrowheads="1"/>
            </p:cNvSpPr>
            <p:nvPr/>
          </p:nvSpPr>
          <p:spPr bwMode="auto">
            <a:xfrm>
              <a:off x="5000463" y="2578264"/>
              <a:ext cx="2971328" cy="3225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defTabSz="685800" rtl="0" fontAlgn="auto">
                <a:lnSpc>
                  <a:spcPts val="1690"/>
                </a:lnSpc>
              </a:pPr>
              <a:r>
                <a:rPr lang="ru-RU" altLang="zh-CN" sz="900" b="1" dirty="0">
                  <a:solidFill>
                    <a:srgbClr val="FF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Чистота белка достигает более 95%</a:t>
              </a:r>
              <a:endParaRPr lang="en-US" altLang="zh-CN" sz="9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8" t="30300" r="5822"/>
          <a:stretch>
            <a:fillRect/>
          </a:stretch>
        </p:blipFill>
        <p:spPr bwMode="auto">
          <a:xfrm>
            <a:off x="3495385" y="3175177"/>
            <a:ext cx="872690" cy="4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矩形 26"/>
          <p:cNvSpPr>
            <a:spLocks noChangeArrowheads="1"/>
          </p:cNvSpPr>
          <p:nvPr/>
        </p:nvSpPr>
        <p:spPr bwMode="auto">
          <a:xfrm>
            <a:off x="470406" y="1396535"/>
            <a:ext cx="40942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57175" indent="-257175" defTabSz="685800" rtl="0" eaLnBrk="1" fontAlgn="auto" hangingPunct="1">
              <a:buFont typeface="Wingdings" panose="05000000000000000000" pitchFamily="2" charset="2"/>
              <a:buChar char="l"/>
            </a:pP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重组蛋白的</a:t>
            </a:r>
            <a:r>
              <a:rPr lang="zh-CN" altLang="en-US" sz="1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纯化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Очистка рекомбинантных белков</a:t>
            </a:r>
            <a:endParaRPr lang="zh-CN" altLang="zh-CN" sz="1200" b="1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3381059" y="1680523"/>
            <a:ext cx="2114861" cy="887271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3381059" y="2602163"/>
            <a:ext cx="2124577" cy="128359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905799" y="1707135"/>
            <a:ext cx="1344349" cy="4819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</a:t>
            </a:r>
            <a:r>
              <a:rPr lang="ru-RU" altLang="zh-CN" sz="10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одная </a:t>
            </a:r>
            <a:r>
              <a:rPr lang="ru-RU" altLang="zh-CN" sz="10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двухфазная экстракция</a:t>
            </a:r>
            <a:endParaRPr lang="zh-CN" altLang="en-US" sz="10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2296075" y="2819926"/>
            <a:ext cx="699906" cy="609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>
              <a:lnSpc>
                <a:spcPts val="1200"/>
              </a:lnSpc>
            </a:pPr>
            <a:r>
              <a:rPr lang="ru-RU" altLang="zh-CN" sz="8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Композитная хроматография</a:t>
            </a:r>
            <a:endParaRPr lang="zh-CN" altLang="en-US" sz="8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5" name="十字形 84"/>
          <p:cNvSpPr/>
          <p:nvPr/>
        </p:nvSpPr>
        <p:spPr>
          <a:xfrm>
            <a:off x="1315309" y="2264961"/>
            <a:ext cx="399386" cy="402167"/>
          </a:xfrm>
          <a:prstGeom prst="plus">
            <a:avLst>
              <a:gd name="adj" fmla="val 40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右箭头 85"/>
          <p:cNvSpPr/>
          <p:nvPr/>
        </p:nvSpPr>
        <p:spPr>
          <a:xfrm>
            <a:off x="3090022" y="1751848"/>
            <a:ext cx="240292" cy="471603"/>
          </a:xfrm>
          <a:prstGeom prst="rightArrow">
            <a:avLst>
              <a:gd name="adj1" fmla="val 38426"/>
              <a:gd name="adj2" fmla="val 70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010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7" name="右箭头 86"/>
          <p:cNvSpPr/>
          <p:nvPr/>
        </p:nvSpPr>
        <p:spPr>
          <a:xfrm>
            <a:off x="3095071" y="2929141"/>
            <a:ext cx="240292" cy="471603"/>
          </a:xfrm>
          <a:prstGeom prst="rightArrow">
            <a:avLst>
              <a:gd name="adj1" fmla="val 38426"/>
              <a:gd name="adj2" fmla="val 70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010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290465" y="2806498"/>
            <a:ext cx="881462" cy="6225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>
              <a:lnSpc>
                <a:spcPts val="1200"/>
              </a:lnSpc>
            </a:pPr>
            <a:r>
              <a:rPr lang="ru-RU" altLang="zh-CN" sz="8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Многоэтапное </a:t>
            </a:r>
            <a:r>
              <a:rPr lang="ru-RU" altLang="zh-CN" sz="800" dirty="0" err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высаливание</a:t>
            </a:r>
            <a:endParaRPr lang="zh-CN" altLang="en-US" sz="8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1208261" y="2819926"/>
            <a:ext cx="1037222" cy="609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>
              <a:lnSpc>
                <a:spcPts val="1200"/>
              </a:lnSpc>
            </a:pPr>
            <a:r>
              <a:rPr lang="ru-RU" altLang="zh-CN" sz="8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Тангенциальная поточная микрофильтрация</a:t>
            </a:r>
            <a:endParaRPr lang="zh-CN" altLang="en-US" sz="8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18382" y="628710"/>
            <a:ext cx="7327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 fontAlgn="auto">
              <a:buClr>
                <a:prstClr val="black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突破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новых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технологических 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Picture 2" descr="https://ss3.bdstatic.com/70cFv8Sh_Q1YnxGkpoWK1HF6hhy/it/u=2806503404,847166167&amp;fm=26&amp;gp=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09" y="2321864"/>
            <a:ext cx="158071" cy="1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/>
          <a:stretch>
            <a:fillRect/>
          </a:stretch>
        </p:blipFill>
        <p:spPr bwMode="auto">
          <a:xfrm>
            <a:off x="634269" y="1510846"/>
            <a:ext cx="1770707" cy="18137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 bwMode="auto">
          <a:xfrm>
            <a:off x="2686196" y="1620244"/>
            <a:ext cx="2825696" cy="1602388"/>
            <a:chOff x="422" y="1771"/>
            <a:chExt cx="7094" cy="2713"/>
          </a:xfrm>
        </p:grpSpPr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454" y="1771"/>
              <a:ext cx="7028" cy="4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rgbClr val="D9D9D9"/>
              </a:solidFill>
              <a:prstDash val="dot"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 rtl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000" dirty="0">
                  <a:solidFill>
                    <a:srgbClr val="2D2D89">
                      <a:lumMod val="75000"/>
                    </a:srgb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Структурный анализ белка</a:t>
              </a:r>
              <a:endParaRPr lang="zh-CN" altLang="en-US" sz="1000" dirty="0">
                <a:solidFill>
                  <a:srgbClr val="2D2D89">
                    <a:lumMod val="75000"/>
                  </a:srgb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454" y="2475"/>
              <a:ext cx="7000" cy="4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rgbClr val="D9D9D9"/>
              </a:solidFill>
              <a:prstDash val="dot"/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 rtl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000" dirty="0">
                  <a:solidFill>
                    <a:srgbClr val="2D2D89">
                      <a:lumMod val="75000"/>
                    </a:srgb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Определение раствора для сборки частиц</a:t>
              </a:r>
              <a:endParaRPr lang="zh-CN" altLang="en-US" sz="1000" dirty="0">
                <a:solidFill>
                  <a:srgbClr val="2D2D89">
                    <a:lumMod val="75000"/>
                  </a:srgb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422" y="3271"/>
              <a:ext cx="7079" cy="4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rgbClr val="D9D9D9"/>
              </a:solidFill>
              <a:prstDash val="dot"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 rtl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000" dirty="0">
                  <a:solidFill>
                    <a:srgbClr val="2D2D89">
                      <a:lumMod val="75000"/>
                    </a:srgb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Выбор концентрации белка сборки частиц</a:t>
              </a:r>
              <a:endParaRPr lang="zh-CN" altLang="en-US" sz="1000" dirty="0">
                <a:solidFill>
                  <a:srgbClr val="2D2D89">
                    <a:lumMod val="75000"/>
                  </a:srgb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449" y="4067"/>
              <a:ext cx="7067" cy="41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rgbClr val="D9D9D9"/>
              </a:solidFill>
              <a:prstDash val="dot"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 rtl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000" dirty="0">
                  <a:solidFill>
                    <a:srgbClr val="2D2D89">
                      <a:lumMod val="75000"/>
                    </a:srgb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Выбор скорости потока сборки частиц</a:t>
              </a:r>
              <a:endParaRPr lang="zh-CN" altLang="en-US" sz="1000" dirty="0">
                <a:solidFill>
                  <a:srgbClr val="2D2D89">
                    <a:lumMod val="75000"/>
                  </a:srgb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22" name="TextBox 17"/>
          <p:cNvSpPr txBox="1"/>
          <p:nvPr/>
        </p:nvSpPr>
        <p:spPr>
          <a:xfrm>
            <a:off x="634269" y="3638975"/>
            <a:ext cx="7777080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3995" indent="-213995" defTabSz="685800" rtl="0" fontAlgn="auto">
              <a:lnSpc>
                <a:spcPts val="1650"/>
              </a:lnSpc>
              <a:buFont typeface="Wingdings" panose="05000000000000000000" pitchFamily="2" charset="2"/>
              <a:buChar char="p"/>
            </a:pPr>
            <a:r>
              <a:rPr lang="zh-CN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通过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对病毒和蛋白结构分析，找到合适的</a:t>
            </a:r>
            <a:r>
              <a:rPr lang="zh-CN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切向流超滤</a:t>
            </a:r>
            <a:r>
              <a:rPr lang="zh-CN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组装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条件</a:t>
            </a:r>
            <a:r>
              <a:rPr lang="zh-CN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调整蛋白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表面电荷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分布、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界面作用力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</a:t>
            </a:r>
            <a:r>
              <a:rPr lang="zh-CN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蛋白</a:t>
            </a:r>
            <a:r>
              <a:rPr lang="zh-CN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100%</a:t>
            </a:r>
            <a:r>
              <a:rPr lang="zh-CN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组装成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VLPs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  <a:p>
            <a:pPr marL="213995" indent="-213995" defTabSz="685800" rtl="0" fontAlgn="auto">
              <a:lnSpc>
                <a:spcPts val="1650"/>
              </a:lnSpc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Путем анализа структуры вируса и белка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найти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подходящие условия сборки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ультрафильтрации с тангенциальным потоком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,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отрегулировать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распределение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поверхностного заряда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силу взаимодействия белка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, 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100%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 белка будет собрано в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VLP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s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宋体" panose="02010600030101010101" pitchFamily="2" charset="-122"/>
              </a:rPr>
              <a:t>.</a:t>
            </a:r>
            <a:endParaRPr lang="zh-CN" altLang="zh-CN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3953" r="3686" b="5741"/>
          <a:stretch>
            <a:fillRect/>
          </a:stretch>
        </p:blipFill>
        <p:spPr bwMode="auto">
          <a:xfrm>
            <a:off x="5868180" y="1533528"/>
            <a:ext cx="2367085" cy="168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5796170" y="3280407"/>
            <a:ext cx="2439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defTabSz="685800" rtl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900" b="1" noProof="1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Для контроля </a:t>
            </a:r>
            <a:r>
              <a:rPr lang="ru-RU" altLang="zh-CN" sz="900" b="1" noProof="1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эффективности сборки VLP методом динамического светорассеяния</a:t>
            </a:r>
            <a:endParaRPr lang="zh-CN" altLang="en-US" sz="900" b="1" noProof="1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25" name="Picture 19" descr="https://ss3.baidu.com/-rVXeDTa2gU2pMbgoY3K/it/u=1228942833,772809815&amp;fm=202&amp;mola=new&amp;crop=v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66" y="3093841"/>
            <a:ext cx="288617" cy="14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ss3.bdstatic.com/70cFv8Sh_Q1YnxGkpoWK1HF6hhy/it/u=2806503404,847166167&amp;fm=26&amp;gp=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00" y="1885282"/>
            <a:ext cx="146979" cy="14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26"/>
          <p:cNvSpPr>
            <a:spLocks noChangeArrowheads="1"/>
          </p:cNvSpPr>
          <p:nvPr/>
        </p:nvSpPr>
        <p:spPr bwMode="auto">
          <a:xfrm>
            <a:off x="611450" y="1030183"/>
            <a:ext cx="7128990" cy="5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hangingPunct="1">
              <a:lnSpc>
                <a:spcPts val="1600"/>
              </a:lnSpc>
            </a:pP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2.3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蛋白纯化与病毒样颗粒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组装</a:t>
            </a:r>
            <a:endParaRPr lang="ru-RU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hangingPunct="1">
              <a:lnSpc>
                <a:spcPts val="1600"/>
              </a:lnSpc>
            </a:pPr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2.3 Очистка белков и сборка вирусоподобных </a:t>
            </a: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частиц</a:t>
            </a:r>
            <a:endParaRPr lang="zh-CN" altLang="en-US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26" name="Picture 2" descr="https://ss3.bdstatic.com/70cFv8Sh_Q1YnxGkpoWK1HF6hhy/it/u=2806503404,847166167&amp;fm=26&amp;gp=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09" y="2800773"/>
            <a:ext cx="158071" cy="1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28" y="2886321"/>
            <a:ext cx="1516717" cy="111623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/>
          <a:srcRect l="6208" r="3666"/>
          <a:stretch>
            <a:fillRect/>
          </a:stretch>
        </p:blipFill>
        <p:spPr>
          <a:xfrm>
            <a:off x="2382863" y="2838724"/>
            <a:ext cx="1610415" cy="12227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19" y="2886352"/>
            <a:ext cx="1469349" cy="111714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517" y="2942334"/>
            <a:ext cx="1347603" cy="99697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/>
          <a:srcRect r="18897"/>
          <a:stretch>
            <a:fillRect/>
          </a:stretch>
        </p:blipFill>
        <p:spPr>
          <a:xfrm>
            <a:off x="3976497" y="2836438"/>
            <a:ext cx="1318388" cy="118513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88154" y="450014"/>
            <a:ext cx="74683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二、新型工艺技术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突破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Прорывы в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новых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технологических процессах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22" name="矩形 26"/>
          <p:cNvSpPr>
            <a:spLocks noChangeArrowheads="1"/>
          </p:cNvSpPr>
          <p:nvPr/>
        </p:nvSpPr>
        <p:spPr bwMode="auto">
          <a:xfrm>
            <a:off x="528390" y="890910"/>
            <a:ext cx="7208759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0" eaLnBrk="1" hangingPunct="1">
              <a:lnSpc>
                <a:spcPts val="1600"/>
              </a:lnSpc>
            </a:pPr>
            <a:r>
              <a:rPr lang="en-US" altLang="zh-CN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2.3 </a:t>
            </a:r>
            <a:r>
              <a:rPr lang="zh-CN" altLang="en-US" sz="16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蛋白纯化与病毒样颗粒</a:t>
            </a:r>
            <a:r>
              <a:rPr lang="zh-CN" altLang="en-US" sz="16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组装</a:t>
            </a:r>
            <a:endParaRPr lang="en-US" altLang="zh-CN" sz="1600" b="1" dirty="0" smtClean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rtl="0" eaLnBrk="1" hangingPunct="1">
              <a:lnSpc>
                <a:spcPts val="1600"/>
              </a:lnSpc>
            </a:pP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2.3 </a:t>
            </a:r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Очистка белков и сборка вирусоподобных </a:t>
            </a:r>
            <a:r>
              <a:rPr lang="ru-RU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частиц</a:t>
            </a:r>
            <a:endParaRPr lang="zh-CN" altLang="en-US" sz="16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491187" y="4279044"/>
            <a:ext cx="7882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3995" indent="-213995">
              <a:buFont typeface="Wingdings" panose="05000000000000000000" pitchFamily="2" charset="2"/>
              <a:buChar char="p"/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FMDV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PCV2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PCV3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PPV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IBDV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CPV 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FPV VLPs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12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</a:t>
            </a:r>
            <a:r>
              <a:rPr lang="zh-CN" altLang="en-US" sz="12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组装</a:t>
            </a:r>
            <a:endParaRPr lang="ru-RU" altLang="zh-CN" sz="1200" b="1" noProof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13995" indent="-213995">
              <a:buFont typeface="Wingdings" panose="05000000000000000000" pitchFamily="2" charset="2"/>
              <a:buChar char="p"/>
            </a:pPr>
            <a:r>
              <a:rPr lang="ru-RU" altLang="zh-CN" sz="1200" b="1" noProof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Выполнили </a:t>
            </a:r>
            <a:r>
              <a:rPr lang="ru-RU" altLang="zh-CN" sz="1200" b="1" noProof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эффективную сборку </a:t>
            </a:r>
            <a:r>
              <a:rPr lang="en-US" altLang="zh-CN" sz="1200" b="1" noProof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VLPs FMDV</a:t>
            </a:r>
            <a:r>
              <a:rPr lang="ru-RU" altLang="zh-CN" sz="1200" b="1" noProof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zh-CN" sz="1200" b="1" noProof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PCV2, PCV3, PPV, IBDV, CPV, </a:t>
            </a:r>
            <a:r>
              <a:rPr lang="en-US" altLang="zh-CN" sz="1200" b="1" noProof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FPV</a:t>
            </a:r>
            <a:endParaRPr lang="zh-CN" altLang="en-US" sz="1200" b="1" noProof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矩形 26"/>
          <p:cNvSpPr>
            <a:spLocks noChangeArrowheads="1"/>
          </p:cNvSpPr>
          <p:nvPr/>
        </p:nvSpPr>
        <p:spPr bwMode="auto">
          <a:xfrm>
            <a:off x="516998" y="1356539"/>
            <a:ext cx="68192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57175" indent="-257175" eaLnBrk="1" hangingPunct="1">
              <a:buFont typeface="Wingdings" panose="05000000000000000000" pitchFamily="2" charset="2"/>
              <a:buChar char="l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病毒样颗粒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组装</a:t>
            </a:r>
            <a:r>
              <a:rPr lang="ru-RU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</a:rPr>
              <a:t>Сборка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</a:rPr>
              <a:t>вирусоподобных частиц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7896" y="3923089"/>
            <a:ext cx="1141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PCV2 VLPs</a:t>
            </a:r>
            <a:endParaRPr lang="zh-CN" alt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2856574" y="3961516"/>
            <a:ext cx="1131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FMDV VLPs</a:t>
            </a:r>
            <a:endParaRPr lang="zh-CN" altLang="en-US" sz="1200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5934"/>
          <a:stretch>
            <a:fillRect/>
          </a:stretch>
        </p:blipFill>
        <p:spPr bwMode="auto">
          <a:xfrm>
            <a:off x="2517710" y="1764337"/>
            <a:ext cx="1418552" cy="118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15433" y="3939312"/>
            <a:ext cx="1172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IBDV VP2</a:t>
            </a:r>
            <a:endParaRPr lang="zh-CN" altLang="en-US" sz="1200" dirty="0"/>
          </a:p>
        </p:txBody>
      </p:sp>
      <p:sp>
        <p:nvSpPr>
          <p:cNvPr id="31" name="TextBox 31"/>
          <p:cNvSpPr txBox="1"/>
          <p:nvPr/>
        </p:nvSpPr>
        <p:spPr>
          <a:xfrm>
            <a:off x="5666253" y="3925669"/>
            <a:ext cx="1131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PPV VLPs</a:t>
            </a:r>
            <a:endParaRPr lang="zh-CN" altLang="en-US" sz="1200" dirty="0"/>
          </a:p>
        </p:txBody>
      </p:sp>
      <p:sp>
        <p:nvSpPr>
          <p:cNvPr id="33" name="文本框 32"/>
          <p:cNvSpPr txBox="1"/>
          <p:nvPr/>
        </p:nvSpPr>
        <p:spPr>
          <a:xfrm>
            <a:off x="488155" y="2317081"/>
            <a:ext cx="58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TEM</a:t>
            </a:r>
            <a:endParaRPr lang="zh-CN" altLang="en-US" sz="1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488154" y="3306632"/>
            <a:ext cx="58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DLS</a:t>
            </a:r>
            <a:endParaRPr lang="zh-CN" altLang="en-US" sz="1400" dirty="0"/>
          </a:p>
        </p:txBody>
      </p:sp>
      <p:sp>
        <p:nvSpPr>
          <p:cNvPr id="36" name="圆角矩形 35"/>
          <p:cNvSpPr/>
          <p:nvPr/>
        </p:nvSpPr>
        <p:spPr>
          <a:xfrm>
            <a:off x="528390" y="1711264"/>
            <a:ext cx="7856821" cy="2507244"/>
          </a:xfrm>
          <a:prstGeom prst="roundRect">
            <a:avLst>
              <a:gd name="adj" fmla="val 9806"/>
            </a:avLst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zh-CN" altLang="en-US" sz="1125" kern="0">
              <a:solidFill>
                <a:prstClr val="white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8124" y="1764337"/>
            <a:ext cx="1168652" cy="1182848"/>
          </a:xfrm>
          <a:prstGeom prst="rect">
            <a:avLst/>
          </a:prstGeom>
        </p:spPr>
      </p:pic>
      <p:sp>
        <p:nvSpPr>
          <p:cNvPr id="40" name="TextBox 31"/>
          <p:cNvSpPr txBox="1"/>
          <p:nvPr/>
        </p:nvSpPr>
        <p:spPr>
          <a:xfrm>
            <a:off x="4209751" y="3951512"/>
            <a:ext cx="1245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PCV3 VLPs</a:t>
            </a:r>
            <a:endParaRPr lang="zh-CN" altLang="en-US" sz="1200" dirty="0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b="7369"/>
          <a:stretch>
            <a:fillRect/>
          </a:stretch>
        </p:blipFill>
        <p:spPr>
          <a:xfrm>
            <a:off x="5422391" y="1770623"/>
            <a:ext cx="1315511" cy="12077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/>
          <a:srcRect l="-1" r="18761" b="10207"/>
          <a:stretch>
            <a:fillRect/>
          </a:stretch>
        </p:blipFill>
        <p:spPr>
          <a:xfrm>
            <a:off x="972614" y="1764337"/>
            <a:ext cx="1372049" cy="11969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1"/>
          <a:srcRect r="75224" b="16444"/>
          <a:stretch>
            <a:fillRect/>
          </a:stretch>
        </p:blipFill>
        <p:spPr>
          <a:xfrm>
            <a:off x="6885444" y="1771800"/>
            <a:ext cx="1352224" cy="1182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55470" y="508881"/>
            <a:ext cx="756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buClr>
                <a:srgbClr val="C00000"/>
              </a:buClr>
              <a:buSzPct val="80000"/>
              <a:defRPr/>
            </a:pPr>
            <a:r>
              <a:rPr lang="zh-CN" altLang="en-US" sz="2400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三、基因工程疫苗</a:t>
            </a:r>
            <a:r>
              <a:rPr lang="zh-CN" altLang="en-US" sz="2400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创制</a:t>
            </a:r>
            <a:endParaRPr lang="ru-RU" altLang="zh-CN" sz="2400" b="1" kern="0" dirty="0" smtClean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  <a:buClr>
                <a:srgbClr val="C00000"/>
              </a:buClr>
              <a:buSzPct val="80000"/>
              <a:defRPr/>
            </a:pPr>
            <a:r>
              <a:rPr lang="ru-RU" altLang="zh-CN" sz="2400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</a:t>
            </a:r>
            <a:r>
              <a:rPr lang="ru-RU" altLang="zh-CN" sz="2400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 Создание и разработка генно-инженерных </a:t>
            </a:r>
            <a:r>
              <a:rPr lang="ru-RU" altLang="zh-CN" sz="2400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sz="2400" b="1" kern="0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67680" y="1847709"/>
            <a:ext cx="993035" cy="2897323"/>
            <a:chOff x="3760130" y="777385"/>
            <a:chExt cx="883336" cy="3504580"/>
          </a:xfrm>
        </p:grpSpPr>
        <p:sp>
          <p:nvSpPr>
            <p:cNvPr id="25" name="矩形 24"/>
            <p:cNvSpPr/>
            <p:nvPr/>
          </p:nvSpPr>
          <p:spPr>
            <a:xfrm>
              <a:off x="3760130" y="777385"/>
              <a:ext cx="815292" cy="3459247"/>
            </a:xfrm>
            <a:prstGeom prst="rect">
              <a:avLst/>
            </a:prstGeom>
            <a:gradFill rotWithShape="1">
              <a:gsLst>
                <a:gs pos="0">
                  <a:srgbClr val="B88472">
                    <a:tint val="45000"/>
                    <a:satMod val="200000"/>
                  </a:srgbClr>
                </a:gs>
                <a:gs pos="30000">
                  <a:srgbClr val="B88472">
                    <a:tint val="61000"/>
                    <a:satMod val="200000"/>
                  </a:srgbClr>
                </a:gs>
                <a:gs pos="45000">
                  <a:srgbClr val="B88472">
                    <a:tint val="66000"/>
                    <a:satMod val="200000"/>
                  </a:srgbClr>
                </a:gs>
                <a:gs pos="55000">
                  <a:srgbClr val="B88472">
                    <a:tint val="66000"/>
                    <a:satMod val="200000"/>
                  </a:srgbClr>
                </a:gs>
                <a:gs pos="73000">
                  <a:srgbClr val="B88472">
                    <a:tint val="61000"/>
                    <a:satMod val="200000"/>
                  </a:srgbClr>
                </a:gs>
                <a:gs pos="100000">
                  <a:srgbClr val="B88472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B88472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18"/>
            <p:cNvSpPr txBox="1"/>
            <p:nvPr/>
          </p:nvSpPr>
          <p:spPr>
            <a:xfrm>
              <a:off x="3836675" y="822718"/>
              <a:ext cx="806791" cy="345924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产品创制</a:t>
              </a:r>
              <a:endParaRPr lang="en-US" altLang="zh-CN" sz="16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6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Создание </a:t>
              </a:r>
              <a:r>
                <a:rPr lang="ru-RU" altLang="zh-CN" sz="16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и разработка</a:t>
              </a:r>
              <a:r>
                <a:rPr lang="ru-RU" altLang="zh-CN" sz="16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продуктов</a:t>
              </a:r>
              <a:endParaRPr lang="zh-CN" altLang="en-US" sz="16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711089" y="3651897"/>
            <a:ext cx="4468522" cy="553998"/>
            <a:chOff x="1340298" y="3200465"/>
            <a:chExt cx="1834530" cy="509139"/>
          </a:xfrm>
        </p:grpSpPr>
        <p:sp>
          <p:nvSpPr>
            <p:cNvPr id="28" name="矩形 27"/>
            <p:cNvSpPr/>
            <p:nvPr/>
          </p:nvSpPr>
          <p:spPr>
            <a:xfrm>
              <a:off x="1340298" y="3218675"/>
              <a:ext cx="1831610" cy="447422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995" y="3200465"/>
              <a:ext cx="1819833" cy="50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产业化发展</a:t>
              </a:r>
              <a:r>
                <a:rPr lang="zh-CN" altLang="en-US" sz="13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趋势</a:t>
              </a:r>
              <a:endParaRPr lang="ru-RU" altLang="zh-CN" sz="13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3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Тенденция развития индустриализации</a:t>
              </a:r>
              <a:endParaRPr lang="zh-CN" altLang="en-US" sz="13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30" name="箭头: 右 5"/>
          <p:cNvSpPr/>
          <p:nvPr/>
        </p:nvSpPr>
        <p:spPr>
          <a:xfrm flipV="1">
            <a:off x="3383250" y="3807128"/>
            <a:ext cx="273833" cy="262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1" name="组合 30"/>
          <p:cNvGrpSpPr/>
          <p:nvPr/>
        </p:nvGrpSpPr>
        <p:grpSpPr>
          <a:xfrm>
            <a:off x="3711088" y="2179765"/>
            <a:ext cx="4461411" cy="535339"/>
            <a:chOff x="1340298" y="3174107"/>
            <a:chExt cx="1831610" cy="491990"/>
          </a:xfrm>
        </p:grpSpPr>
        <p:sp>
          <p:nvSpPr>
            <p:cNvPr id="32" name="矩形 31"/>
            <p:cNvSpPr/>
            <p:nvPr/>
          </p:nvSpPr>
          <p:spPr>
            <a:xfrm>
              <a:off x="1340298" y="3218675"/>
              <a:ext cx="1831610" cy="447422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28"/>
            <p:cNvSpPr txBox="1"/>
            <p:nvPr/>
          </p:nvSpPr>
          <p:spPr>
            <a:xfrm>
              <a:off x="1352075" y="3174107"/>
              <a:ext cx="1819833" cy="49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创制</a:t>
              </a:r>
              <a:r>
                <a:rPr lang="zh-CN" altLang="en-US" sz="13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系列产品</a:t>
              </a:r>
              <a:endParaRPr lang="en-US" altLang="zh-CN" sz="13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3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Создание </a:t>
              </a:r>
              <a:r>
                <a:rPr lang="ru-RU" altLang="zh-CN" sz="13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и разработка </a:t>
              </a:r>
              <a:r>
                <a:rPr lang="ru-RU" altLang="zh-CN" sz="13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серии продуктов</a:t>
              </a:r>
              <a:endParaRPr lang="zh-CN" altLang="en-US" sz="13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34" name="箭头: 右 5"/>
          <p:cNvSpPr/>
          <p:nvPr/>
        </p:nvSpPr>
        <p:spPr>
          <a:xfrm flipV="1">
            <a:off x="3383250" y="2363669"/>
            <a:ext cx="273833" cy="262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3410" y="545093"/>
            <a:ext cx="770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395420" y="843510"/>
            <a:ext cx="7561050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buClr>
                <a:schemeClr val="tx1"/>
              </a:buClr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创制系列产品</a:t>
            </a: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--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猪用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疫苗</a:t>
            </a:r>
            <a:endParaRPr lang="ru-RU" altLang="zh-CN" sz="16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>
              <a:lnSpc>
                <a:spcPts val="1800"/>
              </a:lnSpc>
              <a:buClr>
                <a:schemeClr val="tx1"/>
              </a:buClr>
            </a:pPr>
            <a:r>
              <a:rPr lang="ru-RU" altLang="zh-CN" sz="16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Создание </a:t>
            </a:r>
            <a:r>
              <a:rPr lang="ru-RU" altLang="zh-CN" sz="16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 разработка серии </a:t>
            </a:r>
            <a:r>
              <a:rPr lang="ru-RU" altLang="zh-CN" sz="16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продуктов—вакцины для свиней</a:t>
            </a:r>
            <a:endParaRPr lang="en-US" altLang="zh-CN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5" name="TextBox 274"/>
          <p:cNvSpPr txBox="1"/>
          <p:nvPr/>
        </p:nvSpPr>
        <p:spPr>
          <a:xfrm>
            <a:off x="1043509" y="1381844"/>
            <a:ext cx="62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Вакцины для свиней уже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продаже и вакцины в процессе разработки компании </a:t>
            </a:r>
            <a:r>
              <a:rPr lang="en-US" altLang="zh-CN" sz="1200" b="1" dirty="0" err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endParaRPr lang="zh-CN" altLang="en-US" sz="1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61112"/>
              </p:ext>
            </p:extLst>
          </p:nvPr>
        </p:nvGraphicFramePr>
        <p:xfrm>
          <a:off x="395420" y="1685171"/>
          <a:ext cx="7921100" cy="2435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4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935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Тип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ru-RU" altLang="zh-CN" sz="9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Наименование продукта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7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</a:t>
                      </a:r>
                      <a:r>
                        <a:rPr lang="ru-RU" altLang="zh-CN" sz="900" b="1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цирковируса</a:t>
                      </a:r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свиней 2 типа (</a:t>
                      </a: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PCV2</a:t>
                      </a:r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)</a:t>
                      </a:r>
                      <a:endParaRPr kumimoji="0" lang="en-US" altLang="zh-CN" sz="900" b="1" kern="1200" dirty="0">
                        <a:solidFill>
                          <a:schemeClr val="dk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Генно-инженерная субъединичная вакцина против </a:t>
                      </a:r>
                      <a:r>
                        <a:rPr lang="ru-RU" altLang="zh-CN" sz="9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цирковируса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свиней типа 2 (</a:t>
                      </a:r>
                      <a:r>
                        <a:rPr lang="ru-RU" altLang="zh-CN" sz="9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E.coli</a:t>
                      </a:r>
                      <a:r>
                        <a:rPr lang="ru-RU" altLang="zh-CN" sz="900" b="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ru-RU" altLang="zh-CN" sz="9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Origin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="0" baseline="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цирковирусной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инфекции(ЦВС-2) и энзоотической пневмонии свиней, 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инактивированная (</a:t>
                      </a:r>
                      <a:r>
                        <a:rPr lang="en-US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CAP-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белок+ 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HN0613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78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Вакцина против </a:t>
                      </a:r>
                      <a:r>
                        <a:rPr lang="ru-RU" altLang="zh-CN" sz="9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Ауески</a:t>
                      </a: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 свиней (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PRV</a:t>
                      </a: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)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болезни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Ауески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свиней(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HN1201-ΔgE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), инактивированная 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7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болезни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Ауески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свиней(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искусственная </a:t>
                      </a:r>
                      <a:r>
                        <a:rPr lang="ru-RU" altLang="zh-CN" sz="9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делеция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пяти генов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), живая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7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Генно-инженерная субъединичная вакцина против </a:t>
                      </a:r>
                      <a:r>
                        <a:rPr lang="ru-RU" altLang="zh-CN" sz="900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Ауески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свиней (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клетка СНО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zh-CN" altLang="en-US" sz="900" kern="1200" baseline="0" dirty="0">
                        <a:solidFill>
                          <a:schemeClr val="dk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ящура свиней (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Ящур</a:t>
                      </a: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)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Рекомбинантная вакцина против ящура, инактивированная (</a:t>
                      </a:r>
                      <a:r>
                        <a:rPr lang="ru-RU" altLang="zh-CN" sz="9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E.coli</a:t>
                      </a:r>
                      <a:r>
                        <a:rPr lang="ru-RU" altLang="zh-CN" sz="900" b="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ru-RU" altLang="zh-CN" sz="9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Origin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Субъединичная вакцина против КЧС </a:t>
                      </a:r>
                      <a:r>
                        <a:rPr kumimoji="0" lang="ru-RU" altLang="zh-CN" sz="900" b="1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(</a:t>
                      </a:r>
                      <a:r>
                        <a:rPr kumimoji="0" lang="en-US" altLang="zh-CN" sz="900" b="1" kern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CSFV</a:t>
                      </a:r>
                      <a:r>
                        <a:rPr kumimoji="0" lang="ru-RU" altLang="zh-CN" sz="9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)</a:t>
                      </a:r>
                      <a:endParaRPr kumimoji="0" lang="zh-CN" altLang="en-US" sz="9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Субъединичная вакцина против КЧС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E2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</a:t>
                      </a:r>
                      <a:r>
                        <a:rPr kumimoji="0" lang="ru-RU" altLang="zh-CN" sz="9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парвовируса</a:t>
                      </a:r>
                      <a:r>
                        <a:rPr kumimoji="0"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свиней (</a:t>
                      </a:r>
                      <a:r>
                        <a:rPr kumimoji="0"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PPV</a:t>
                      </a:r>
                      <a:r>
                        <a:rPr kumimoji="0"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)</a:t>
                      </a:r>
                      <a:endParaRPr kumimoji="0"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Генно-инженерная субъединичная вакцина против </a:t>
                      </a:r>
                      <a:r>
                        <a:rPr lang="ru-RU" altLang="zh-CN" sz="900" b="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парвовируса</a:t>
                      </a:r>
                      <a:r>
                        <a:rPr lang="ru-RU" altLang="zh-CN" sz="900" b="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свиней (</a:t>
                      </a:r>
                      <a:r>
                        <a:rPr lang="ru-RU" altLang="zh-CN" sz="9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бакуловирус</a:t>
                      </a:r>
                      <a:r>
                        <a:rPr lang="ru-RU" altLang="zh-CN" sz="900" b="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897"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b="1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атрофического ринита свиней (</a:t>
                      </a:r>
                      <a:r>
                        <a:rPr lang="ru-RU" altLang="zh-CN" sz="900" b="1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AR</a:t>
                      </a:r>
                      <a:r>
                        <a:rPr lang="ru-RU" altLang="zh-CN" sz="900" b="1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="1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атрофического ринита свиней,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</a:t>
                      </a:r>
                      <a:r>
                        <a:rPr lang="ru-RU" altLang="zh-CN" sz="9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rPMT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Box 20"/>
          <p:cNvSpPr txBox="1"/>
          <p:nvPr/>
        </p:nvSpPr>
        <p:spPr>
          <a:xfrm>
            <a:off x="395420" y="4122642"/>
            <a:ext cx="7921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猪用新型疫苗方面，普莱柯生物已完成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FMDV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CSFV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PCV2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等亚单位疫苗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的开发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Что касается новых вакцин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для свиней,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Pulike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завершила разработку </a:t>
            </a:r>
            <a:r>
              <a:rPr lang="ru-RU" altLang="zh-CN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субъединичных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вакцин, таких как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FMDV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CSFV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PRV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PCV2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PPV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3408" y="465596"/>
            <a:ext cx="77050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95418" y="843510"/>
            <a:ext cx="748904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创制系列产品</a:t>
            </a: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--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禽用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疫苗</a:t>
            </a:r>
            <a:endParaRPr lang="en-US" altLang="zh-CN" sz="16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>
              <a:buClr>
                <a:schemeClr val="tx1"/>
              </a:buClr>
            </a:pPr>
            <a:r>
              <a:rPr lang="ru-RU" altLang="zh-CN" sz="16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Создание и разработка серии продуктов—вакцины для </a:t>
            </a:r>
            <a:r>
              <a:rPr lang="ru-RU" altLang="zh-CN" sz="16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птиц</a:t>
            </a:r>
            <a:endParaRPr lang="en-US" altLang="zh-CN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1" name="TextBox 274"/>
          <p:cNvSpPr txBox="1"/>
          <p:nvPr/>
        </p:nvSpPr>
        <p:spPr>
          <a:xfrm>
            <a:off x="395418" y="1364078"/>
            <a:ext cx="7489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Вакцины для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птиц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уже в продаже и вакцины в процессе разработки компании </a:t>
            </a:r>
            <a:r>
              <a:rPr lang="en-US" altLang="zh-CN" sz="1200" b="1" dirty="0" err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(</a:t>
            </a: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  <a:endParaRPr lang="zh-CN" altLang="en-US" sz="1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142250"/>
              </p:ext>
            </p:extLst>
          </p:nvPr>
        </p:nvGraphicFramePr>
        <p:xfrm>
          <a:off x="395419" y="1637550"/>
          <a:ext cx="7849091" cy="231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7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903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Тип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ru-RU" altLang="zh-CN" sz="9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Наименование продукта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Генотип </a:t>
                      </a:r>
                      <a:r>
                        <a:rPr lang="en-US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VII NDV</a:t>
                      </a:r>
                      <a:endParaRPr lang="en-US" altLang="zh-CN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НБ , птичьего гриппа (подтип H9) и ИББ, 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инактивированная (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штамм </a:t>
                      </a:r>
                      <a:r>
                        <a:rPr lang="en-US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N7a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zh-CN" altLang="en-US" sz="900" kern="1200" baseline="0" dirty="0">
                        <a:solidFill>
                          <a:schemeClr val="dk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02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9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ИББ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инфекционной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бурсальной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болезни кур,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инактивированная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rVP2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0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птичьего гриппа (подтип H9) и ИББ, инактивированная (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штамм </a:t>
                      </a:r>
                      <a:r>
                        <a:rPr lang="en-US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N7a</a:t>
                      </a:r>
                      <a:r>
                        <a:rPr lang="ru-RU" altLang="zh-CN" sz="9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+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rVP2</a:t>
                      </a:r>
                      <a:r>
                        <a:rPr lang="ru-RU" altLang="zh-CN" sz="9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0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ИБК,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птичего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гриппа (подтип H9),ИББ,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N7a + белок rVP2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02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9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ССЯ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Генно-инженерная субъединичная вакцина против ССЯ(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E.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C</a:t>
                      </a:r>
                      <a:r>
                        <a:rPr lang="ru-RU" altLang="zh-CN" sz="9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oli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origin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0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ИБК,ССЯ 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N7a + белок </a:t>
                      </a:r>
                      <a:r>
                        <a:rPr lang="en-US" altLang="zh-CN" sz="900" kern="12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tFiber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zh-CN" altLang="en-US" sz="900" kern="1200" baseline="0" dirty="0" smtClean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6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ИБК,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птичего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гриппа (подтип H9),ССЯ, аденовируса птиц (группа I, тип 4),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N7a + 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</a:t>
                      </a:r>
                      <a:r>
                        <a:rPr lang="en-US" altLang="zh-CN" sz="9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tFiber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+ 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Fiber-2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02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гриппа птиц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Бакуловирусная</a:t>
                      </a:r>
                      <a:r>
                        <a:rPr lang="ru-RU" altLang="zh-CN" sz="900" b="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векторная вакцина против вируса птичьего гриппа (подтип H9) ,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инактивированная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(штамм R9-SD)</a:t>
                      </a:r>
                      <a:endParaRPr lang="zh-CN" altLang="en-US" sz="900" b="0" baseline="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66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Рекомбинантная </a:t>
                      </a:r>
                      <a:r>
                        <a:rPr lang="ru-RU" altLang="zh-CN" sz="9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бакуловирусная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векторная вакцина против птичьего гриппа (H5+H7) , инактивированная (штамм rBH5-11 + штамм rBH5-12 + штамм rBH7-2)</a:t>
                      </a:r>
                      <a:endParaRPr lang="zh-CN" altLang="en-US" sz="900" baseline="0" dirty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TextBox 20"/>
          <p:cNvSpPr txBox="1"/>
          <p:nvPr/>
        </p:nvSpPr>
        <p:spPr>
          <a:xfrm>
            <a:off x="395418" y="4011950"/>
            <a:ext cx="7849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禽用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新型疫苗方面，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普莱柯生物已完成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基因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VII</a:t>
            </a:r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IBD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EDS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亚单位疫苗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单苗和联苗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的开发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Что касается новых вакцин для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птиц, </a:t>
            </a:r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завершила разработку </a:t>
            </a:r>
            <a:r>
              <a:rPr lang="ru-RU" altLang="zh-CN" sz="1200" dirty="0" err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моновалентных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а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ссоциированных субъединичных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вакцин, таких как AIV, генотип VII NDV, IBD и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EDS.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053" t="1" r="-682" b="54911"/>
          <a:stretch/>
        </p:blipFill>
        <p:spPr>
          <a:xfrm>
            <a:off x="1921905" y="1410684"/>
            <a:ext cx="5256730" cy="26302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5420" y="480465"/>
            <a:ext cx="648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00240" y="4697320"/>
            <a:ext cx="23763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i="1" dirty="0"/>
              <a:t>Yue J. Nat Rev Drug </a:t>
            </a:r>
            <a:r>
              <a:rPr lang="en-US" altLang="zh-CN" sz="900" i="1" dirty="0" err="1"/>
              <a:t>Discov</a:t>
            </a:r>
            <a:r>
              <a:rPr lang="en-US" altLang="zh-CN" sz="900" i="1" dirty="0"/>
              <a:t>. 2023 Jul 20. </a:t>
            </a:r>
            <a:endParaRPr lang="zh-CN" altLang="en-US" sz="900" i="1" dirty="0"/>
          </a:p>
        </p:txBody>
      </p:sp>
      <p:sp>
        <p:nvSpPr>
          <p:cNvPr id="5" name="矩形 4"/>
          <p:cNvSpPr/>
          <p:nvPr/>
        </p:nvSpPr>
        <p:spPr>
          <a:xfrm>
            <a:off x="395420" y="4043295"/>
            <a:ext cx="8137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p"/>
            </a:pPr>
            <a:r>
              <a:rPr lang="zh-CN" altLang="en-US" sz="1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根据最新统计分析，全球新型人用传染病疫苗中占比最大的是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重组蛋白疫苗</a:t>
            </a:r>
            <a:r>
              <a:rPr lang="zh-CN" altLang="en-US" sz="1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，不同技术路线的基因工程疫苗占比超过</a:t>
            </a:r>
            <a:r>
              <a:rPr lang="en-US" altLang="zh-CN" sz="1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</a:t>
            </a:r>
            <a:r>
              <a:rPr lang="en-US" altLang="zh-CN" sz="1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%</a:t>
            </a:r>
            <a:endParaRPr lang="ru-RU" altLang="zh-CN" sz="1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Согласно последнему статистическому анализу, </a:t>
            </a:r>
            <a:r>
              <a:rPr lang="ru-RU" altLang="zh-CN" sz="11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рекомбинантные белковые вакцины </a:t>
            </a: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составляют наибольшую долю новых вакцин </a:t>
            </a:r>
            <a:r>
              <a:rPr lang="ru-RU" altLang="zh-CN" sz="11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против </a:t>
            </a: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инфекционных заболеваний человека в мире, а генно-инженерные вакцины с различными техническими путями составляют более 70%.</a:t>
            </a:r>
            <a:endParaRPr lang="zh-CN" altLang="en-US" sz="11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420" y="834815"/>
            <a:ext cx="784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1.1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全球传染病疫苗的研发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格局</a:t>
            </a:r>
            <a:endParaRPr lang="ru-RU" altLang="zh-CN" sz="1600" b="1" kern="0" dirty="0" smtClean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1.1 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Глобальная структура </a:t>
            </a:r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разработок 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 против инфекционных заболеваний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67430" y="512257"/>
            <a:ext cx="77050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476829" y="1020088"/>
            <a:ext cx="7633060" cy="5055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buClr>
                <a:schemeClr val="tx1"/>
              </a:buClr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创制系列产品</a:t>
            </a: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--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禽用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疫苗</a:t>
            </a:r>
            <a:endParaRPr lang="ru-RU" altLang="zh-CN" sz="16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>
              <a:lnSpc>
                <a:spcPts val="1600"/>
              </a:lnSpc>
              <a:buClr>
                <a:schemeClr val="tx1"/>
              </a:buClr>
            </a:pPr>
            <a:r>
              <a:rPr lang="ru-RU" altLang="zh-CN" sz="16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ru-RU" altLang="zh-CN" sz="16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серии продуктов—вакцины для </a:t>
            </a:r>
            <a:r>
              <a:rPr lang="ru-RU" altLang="zh-CN" sz="16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птиц</a:t>
            </a:r>
            <a:endParaRPr lang="en-US" altLang="zh-CN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1" name="TextBox 274"/>
          <p:cNvSpPr txBox="1"/>
          <p:nvPr/>
        </p:nvSpPr>
        <p:spPr>
          <a:xfrm>
            <a:off x="539440" y="1492762"/>
            <a:ext cx="7561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Вакцины для птиц уже в продаже и вакцины в процессе разработки компании </a:t>
            </a:r>
            <a:r>
              <a:rPr lang="en-US" altLang="zh-CN" sz="1200" b="1" dirty="0" err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(</a:t>
            </a: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II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  <a:endParaRPr lang="zh-CN" altLang="en-US" sz="1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881309"/>
              </p:ext>
            </p:extLst>
          </p:nvPr>
        </p:nvGraphicFramePr>
        <p:xfrm>
          <a:off x="611450" y="1844678"/>
          <a:ext cx="7713059" cy="2177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5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25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Тип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ru-RU" altLang="zh-CN" sz="9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Наименование продукта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41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Субъединичная вакцина против аденовируса птиц (группа I, тип 4)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en-US" sz="900" b="1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（</a:t>
                      </a:r>
                      <a:r>
                        <a:rPr kumimoji="0" lang="en-US" altLang="zh-CN" sz="900" b="1" kern="1200" dirty="0" err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FAdV</a:t>
                      </a:r>
                      <a:r>
                        <a:rPr kumimoji="0" lang="zh-CN" altLang="en-US" sz="9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）</a:t>
                      </a:r>
                      <a:endParaRPr kumimoji="0" lang="en-US" altLang="zh-CN" sz="900" b="1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Генно-инженерная субъединичная вакцина против аденовируса птиц (группа I, тип 4)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E.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C</a:t>
                      </a:r>
                      <a:r>
                        <a:rPr lang="ru-RU" altLang="zh-CN" sz="900" baseline="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oli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origin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="0" baseline="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24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птичего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гриппа ССЯ, аденовируса птиц (группа I, тип 4),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N7a + 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Fiber-2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 smtClean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09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птичего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гриппа, ИББ, аденовируса птиц (группа I, тип 4),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N7a + 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</a:t>
                      </a:r>
                      <a:r>
                        <a:rPr lang="en-US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rVP2 + 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белок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Fiber-2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 smtClean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НБ, ИБК, </a:t>
                      </a: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птичего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гриппа, ИББ, аденовируса птиц (группа I, тип 4), инактивированная (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штамм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N7a + 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белок </a:t>
                      </a:r>
                      <a:r>
                        <a:rPr lang="en-US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rVP2 + 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белок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Fiber-2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900" baseline="0" dirty="0" smtClean="0"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zh-CN" sz="9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 против инфекционного ринита кур</a:t>
                      </a:r>
                      <a:r>
                        <a:rPr kumimoji="0" lang="zh-CN" altLang="en-US" sz="9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（</a:t>
                      </a:r>
                      <a:r>
                        <a:rPr kumimoji="0" lang="en-US" altLang="zh-CN" sz="900" b="1" kern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IC</a:t>
                      </a:r>
                      <a:r>
                        <a:rPr kumimoji="0" lang="zh-CN" altLang="en-US" sz="9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）</a:t>
                      </a:r>
                      <a:endParaRPr kumimoji="0" lang="zh-CN" altLang="en-US" sz="9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НБ 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штамм </a:t>
                      </a:r>
                      <a:r>
                        <a:rPr lang="en-US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N7a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птичьего гриппа (подтип H9) и </a:t>
                      </a:r>
                      <a:r>
                        <a:rPr kumimoji="0" lang="ru-RU" altLang="zh-CN" sz="9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инфекционного ринита кур(тип</a:t>
                      </a:r>
                      <a:r>
                        <a:rPr kumimoji="0" lang="ru-RU" altLang="zh-CN" sz="9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А, В и С, </a:t>
                      </a:r>
                      <a:r>
                        <a:rPr kumimoji="0" lang="ru-RU" altLang="zh-CN" sz="900" b="0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рекомбинантный белок</a:t>
                      </a:r>
                      <a:r>
                        <a:rPr kumimoji="0" lang="ru-RU" altLang="zh-CN" sz="9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)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инактивированная</a:t>
                      </a:r>
                      <a:endParaRPr lang="zh-CN" altLang="en-US" sz="900" kern="1200" baseline="0" dirty="0" smtClean="0">
                        <a:solidFill>
                          <a:schemeClr val="dk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НБ 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ru-RU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штамм </a:t>
                      </a:r>
                      <a:r>
                        <a:rPr lang="en-US" altLang="zh-CN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N7a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птичьего гриппа (подтип H9) аденовируса птиц (группа I, тип 4), </a:t>
                      </a:r>
                      <a:r>
                        <a:rPr kumimoji="0" lang="ru-RU" altLang="zh-CN" sz="9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инфекционного ринита кур(тип</a:t>
                      </a:r>
                      <a:r>
                        <a:rPr kumimoji="0" lang="ru-RU" altLang="zh-CN" sz="9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А, В и С, </a:t>
                      </a:r>
                      <a:r>
                        <a:rPr kumimoji="0" lang="ru-RU" altLang="zh-CN" sz="900" b="0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рекомбинантный белок</a:t>
                      </a:r>
                      <a:r>
                        <a:rPr kumimoji="0" lang="ru-RU" altLang="zh-CN" sz="9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)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ru-RU" altLang="zh-CN" sz="900" kern="1200" baseline="0" dirty="0" smtClean="0">
                          <a:solidFill>
                            <a:schemeClr val="dk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инактивированная</a:t>
                      </a:r>
                      <a:endParaRPr lang="zh-CN" altLang="en-US" sz="900" kern="1200" baseline="0" dirty="0" smtClean="0">
                        <a:solidFill>
                          <a:schemeClr val="dk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20"/>
          <p:cNvSpPr txBox="1"/>
          <p:nvPr/>
        </p:nvSpPr>
        <p:spPr>
          <a:xfrm>
            <a:off x="531450" y="4096974"/>
            <a:ext cx="7713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禽用新型疫苗方面，同时完成了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FAdV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IC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亚单位疫苗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单苗和联苗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的开发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Что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касается новых вакцин для птиц, то одновременно </a:t>
            </a:r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завершила разработку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моновалентных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и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ассоциированных субъединичных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вакцин, таких как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FAdV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и IC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3409" y="437469"/>
            <a:ext cx="77050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23409" y="914391"/>
            <a:ext cx="8353161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buClr>
                <a:schemeClr val="tx1"/>
              </a:buClr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创制系列产品</a:t>
            </a: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--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牛羊及毛皮动物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疫苗</a:t>
            </a:r>
            <a:endParaRPr lang="ru-RU" altLang="zh-CN" sz="16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>
              <a:lnSpc>
                <a:spcPts val="1800"/>
              </a:lnSpc>
              <a:buClr>
                <a:schemeClr val="tx1"/>
              </a:buClr>
            </a:pPr>
            <a:r>
              <a:rPr lang="ru-RU" altLang="zh-CN" sz="16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Создание и разработка серии продуктов—вакцины для КРС, МРС и пушных зверей</a:t>
            </a:r>
            <a:endParaRPr lang="en-US" altLang="zh-CN" sz="16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1" name="TextBox 274"/>
          <p:cNvSpPr txBox="1"/>
          <p:nvPr/>
        </p:nvSpPr>
        <p:spPr>
          <a:xfrm>
            <a:off x="467428" y="1561904"/>
            <a:ext cx="8137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Вакцины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уже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 продаже и </a:t>
            </a:r>
            <a:r>
              <a:rPr lang="ru-RU" altLang="zh-CN" sz="12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другие вакцины </a:t>
            </a:r>
            <a:r>
              <a:rPr lang="ru-RU" altLang="zh-CN" sz="1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 процессе разработки компании </a:t>
            </a:r>
            <a:r>
              <a:rPr lang="en-US" altLang="zh-CN" sz="1200" b="1" dirty="0" err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endParaRPr lang="zh-CN" altLang="en-US" sz="1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497715"/>
              </p:ext>
            </p:extLst>
          </p:nvPr>
        </p:nvGraphicFramePr>
        <p:xfrm>
          <a:off x="467428" y="1960107"/>
          <a:ext cx="8137131" cy="1864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7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250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Тип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ru-RU" altLang="zh-CN" sz="9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Наименование продукта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98" marR="68598" marT="25699" marB="25699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50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9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9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zh-CN" sz="9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Субъединичная вакцина</a:t>
                      </a:r>
                      <a:endParaRPr kumimoji="0" lang="zh-CN" altLang="en-US" sz="900" b="0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Генно-инженерная субъединичная вакцина(EG95) 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против эхинококкоза (</a:t>
                      </a:r>
                      <a:r>
                        <a:rPr lang="ru-RU" altLang="zh-CN" sz="9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гидатид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 КРС</a:t>
                      </a:r>
                      <a:r>
                        <a:rPr lang="zh-CN" altLang="en-US" sz="900" b="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900" b="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Echinococcosis</a:t>
                      </a:r>
                      <a:r>
                        <a:rPr lang="zh-CN" altLang="en-US" sz="900" b="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lang="zh-CN" altLang="en-US" sz="900" b="0" kern="1200" baseline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Генно-инженерная субъединичная вакцина(EG95) 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против эхинококкоза (</a:t>
                      </a:r>
                      <a:r>
                        <a:rPr lang="ru-RU" altLang="zh-CN" sz="9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гидатид</a:t>
                      </a:r>
                      <a:r>
                        <a:rPr lang="ru-RU" altLang="zh-CN" sz="900" b="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) МРС</a:t>
                      </a:r>
                      <a:r>
                        <a:rPr lang="zh-CN" altLang="en-US" sz="900" b="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900" b="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Echinococcosis</a:t>
                      </a:r>
                      <a:r>
                        <a:rPr lang="zh-CN" altLang="en-US" sz="900" b="0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lang="zh-CN" altLang="en-US" sz="900" b="0" kern="1200" baseline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Бакуловирусная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векторная вакцина против вируса геморрагической болезни кроликов, инактивированная 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(белок VP60) (RHDV)</a:t>
                      </a:r>
                      <a:endParaRPr lang="zh-CN" altLang="en-US" sz="900" baseline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71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Вакцина против вирусной геморрагической болезни, </a:t>
                      </a:r>
                      <a:r>
                        <a:rPr lang="en-US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Pasteurella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multocida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, Clostridium </a:t>
                      </a:r>
                      <a:r>
                        <a:rPr lang="en-US" altLang="zh-CN" sz="900" baseline="0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perfringens</a:t>
                      </a:r>
                      <a:r>
                        <a:rPr lang="en-US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 (</a:t>
                      </a:r>
                      <a:r>
                        <a:rPr lang="ru-RU" altLang="zh-CN" sz="900" baseline="0" dirty="0" smtClean="0"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тип А) кроликов, </a:t>
                      </a:r>
                      <a:r>
                        <a:rPr lang="ru-RU" altLang="zh-CN" sz="900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инактивированная</a:t>
                      </a:r>
                      <a:r>
                        <a:rPr lang="ru-RU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(белок </a:t>
                      </a:r>
                      <a:r>
                        <a:rPr lang="en-US" altLang="zh-CN" sz="9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VP60)</a:t>
                      </a:r>
                      <a:endParaRPr lang="zh-CN" altLang="en-US" sz="900" baseline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zh-CN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Бакуловирусная</a:t>
                      </a:r>
                      <a:r>
                        <a:rPr kumimoji="0" lang="ru-RU" altLang="zh-CN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векторная вакцина против вируса энтерита норок, инактивированная  </a:t>
                      </a:r>
                      <a:r>
                        <a:rPr kumimoji="0" lang="ru-RU" altLang="zh-CN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(белок VP2) (MEV)</a:t>
                      </a:r>
                      <a:endParaRPr lang="zh-CN" altLang="en-US" sz="900" baseline="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20"/>
          <p:cNvSpPr txBox="1"/>
          <p:nvPr/>
        </p:nvSpPr>
        <p:spPr>
          <a:xfrm>
            <a:off x="431423" y="3945461"/>
            <a:ext cx="81371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普莱柯生物还已完成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包虫、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RHDV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等牛、羊、以及毛皮动物的</a:t>
            </a:r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亚单位疫苗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auto">
              <a:buFont typeface="Wingdings" panose="05000000000000000000" pitchFamily="2" charset="2"/>
              <a:buChar char="p"/>
            </a:pPr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также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завершила разработку субъединичных вакцин для </a:t>
            </a:r>
            <a:r>
              <a:rPr lang="ru-RU" altLang="zh-CN" sz="12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КРС, МРС и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пушных зверей, таких как </a:t>
            </a:r>
            <a:r>
              <a:rPr lang="ru-RU" altLang="zh-CN" sz="12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гидатид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RHDV и MEV.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90" y="3204126"/>
            <a:ext cx="973125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87" y="2325505"/>
            <a:ext cx="973125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51400" y="436387"/>
            <a:ext cx="77819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292919" y="859414"/>
            <a:ext cx="7553209" cy="6052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buClr>
                <a:schemeClr val="tx1"/>
              </a:buClr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创制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系列产品</a:t>
            </a:r>
            <a:endParaRPr lang="ru-RU" altLang="zh-CN" sz="16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algn="ctr">
              <a:lnSpc>
                <a:spcPts val="2000"/>
              </a:lnSpc>
              <a:buClr>
                <a:schemeClr val="tx1"/>
              </a:buClr>
            </a:pPr>
            <a:r>
              <a:rPr lang="ru-RU" altLang="zh-CN" sz="1600" b="1" kern="0" dirty="0" smtClean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3.1 </a:t>
            </a:r>
            <a:r>
              <a:rPr lang="ru-RU" altLang="zh-CN" sz="16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серии продуктов</a:t>
            </a:r>
            <a:endParaRPr lang="en-US" altLang="zh-CN" sz="1600" b="1" dirty="0">
              <a:solidFill>
                <a:srgbClr val="0A30AA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9517" y="4159494"/>
            <a:ext cx="8484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普莱柯生物累计获新兽药证书</a:t>
            </a:r>
            <a:r>
              <a:rPr lang="en-US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74</a:t>
            </a:r>
            <a:r>
              <a:rPr lang="zh-CN" altLang="en-US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项</a:t>
            </a:r>
            <a:r>
              <a:rPr lang="zh-CN" altLang="en-US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，国家发明专利</a:t>
            </a:r>
            <a:r>
              <a:rPr lang="en-US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312</a:t>
            </a:r>
            <a:r>
              <a:rPr lang="zh-CN" altLang="en-US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项</a:t>
            </a:r>
            <a:r>
              <a:rPr lang="zh-CN" altLang="en-US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（国际专利</a:t>
            </a:r>
            <a:r>
              <a:rPr lang="en-US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32</a:t>
            </a:r>
            <a:r>
              <a:rPr lang="zh-CN" altLang="en-US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项</a:t>
            </a:r>
            <a:r>
              <a:rPr lang="zh-CN" altLang="en-US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），疫苗专利数量全球</a:t>
            </a:r>
            <a:r>
              <a:rPr lang="zh-CN" altLang="en-US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排名第</a:t>
            </a:r>
            <a:r>
              <a:rPr lang="en-US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r>
              <a:rPr lang="zh-CN" altLang="en-US" sz="1200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。</a:t>
            </a:r>
            <a:endParaRPr lang="ru-RU" altLang="zh-CN" sz="1200" kern="0" dirty="0" smtClean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171450" indent="-17145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ru-RU" altLang="zh-CN" sz="1200" kern="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</a:t>
            </a:r>
            <a:r>
              <a:rPr lang="en-US" altLang="zh-CN" sz="1200" kern="0" dirty="0" err="1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ulike</a:t>
            </a:r>
            <a:r>
              <a:rPr lang="ru-RU" altLang="zh-CN" sz="1200" kern="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получила в общей сложности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74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Регистрационного </a:t>
            </a:r>
            <a:r>
              <a:rPr lang="ru-RU" altLang="zh-CN" sz="1200" dirty="0">
                <a:latin typeface="Times New Roman" panose="02020603050405020304" charset="0"/>
                <a:cs typeface="Times New Roman" panose="02020603050405020304" charset="0"/>
              </a:rPr>
              <a:t>удостоверения</a:t>
            </a:r>
            <a:r>
              <a:rPr lang="ru-RU" altLang="zh-CN" sz="1200" kern="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на </a:t>
            </a:r>
            <a:r>
              <a:rPr lang="ru-RU" altLang="zh-CN" sz="1200" kern="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новый ветеринарный препарат,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312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государственных изобретательских патентов </a:t>
            </a:r>
            <a:r>
              <a:rPr lang="ru-RU" altLang="zh-CN" sz="1200" kern="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(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32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международных патента) и занимает </a:t>
            </a:r>
            <a:r>
              <a:rPr lang="ru-RU" altLang="zh-CN" sz="1200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19-е место 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 мире по количеству патентов на вакцины.</a:t>
            </a:r>
            <a:endParaRPr lang="zh-CN" altLang="en-US" sz="1200" kern="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90" y="2341573"/>
            <a:ext cx="662320" cy="9633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72" y="2341573"/>
            <a:ext cx="666706" cy="9633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526" y="2341573"/>
            <a:ext cx="670108" cy="9633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499" y="2341573"/>
            <a:ext cx="677987" cy="9633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715" y="2341573"/>
            <a:ext cx="665111" cy="9633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462" y="2341573"/>
            <a:ext cx="663905" cy="9633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613" y="2341573"/>
            <a:ext cx="668173" cy="9633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8404" y="2341573"/>
            <a:ext cx="662420" cy="9633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8482" y="2341573"/>
            <a:ext cx="684624" cy="9633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5368" y="2341573"/>
            <a:ext cx="682706" cy="9633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/>
          <a:srcRect b="3889"/>
          <a:stretch>
            <a:fillRect/>
          </a:stretch>
        </p:blipFill>
        <p:spPr>
          <a:xfrm>
            <a:off x="6878002" y="2341574"/>
            <a:ext cx="717269" cy="96337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4"/>
          <a:srcRect b="3889"/>
          <a:stretch>
            <a:fillRect/>
          </a:stretch>
        </p:blipFill>
        <p:spPr>
          <a:xfrm>
            <a:off x="6501081" y="2341574"/>
            <a:ext cx="750520" cy="9259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5"/>
          <a:srcRect b="9109"/>
          <a:stretch>
            <a:fillRect/>
          </a:stretch>
        </p:blipFill>
        <p:spPr>
          <a:xfrm>
            <a:off x="6211330" y="2341573"/>
            <a:ext cx="730609" cy="963375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/>
          <a:stretch>
            <a:fillRect/>
          </a:stretch>
        </p:blipFill>
        <p:spPr bwMode="auto">
          <a:xfrm>
            <a:off x="4213907" y="2431771"/>
            <a:ext cx="623927" cy="87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7"/>
          <a:srcRect l="33935" t="7998" r="32989" b="8840"/>
          <a:stretch>
            <a:fillRect/>
          </a:stretch>
        </p:blipFill>
        <p:spPr>
          <a:xfrm>
            <a:off x="8233159" y="1457817"/>
            <a:ext cx="572727" cy="77966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28708" y="1457639"/>
            <a:ext cx="592987" cy="7820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39999" y="1429649"/>
            <a:ext cx="577241" cy="81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8730" y="1429649"/>
            <a:ext cx="569802" cy="810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1302" y="1429649"/>
            <a:ext cx="555961" cy="8100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18039" y="1429649"/>
            <a:ext cx="561796" cy="810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35365" y="1429649"/>
            <a:ext cx="571206" cy="810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63538" y="1429649"/>
            <a:ext cx="560360" cy="810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86143" y="1429649"/>
            <a:ext cx="565928" cy="8100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13290" y="1429649"/>
            <a:ext cx="561386" cy="8100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40951" y="1429649"/>
            <a:ext cx="560872" cy="8100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62080" y="1429649"/>
            <a:ext cx="567404" cy="810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93236" y="1427484"/>
            <a:ext cx="557376" cy="810000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6" r="37161"/>
          <a:stretch>
            <a:fillRect/>
          </a:stretch>
        </p:blipFill>
        <p:spPr bwMode="auto">
          <a:xfrm>
            <a:off x="4053068" y="2400422"/>
            <a:ext cx="512067" cy="90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0"/>
          <a:stretch>
            <a:fillRect/>
          </a:stretch>
        </p:blipFill>
        <p:spPr bwMode="auto">
          <a:xfrm>
            <a:off x="3743644" y="2400422"/>
            <a:ext cx="582352" cy="90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 r="2803" b="3556"/>
          <a:stretch>
            <a:fillRect/>
          </a:stretch>
        </p:blipFill>
        <p:spPr>
          <a:xfrm>
            <a:off x="347611" y="1464708"/>
            <a:ext cx="1072315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2" descr="D:\张云静\2022\2022.10\猪用基因工程疫苗PPT\证书、文号\1-1 猪伪狂犬病灭活疫苗（HN1201-ΔgE株）新兽药注册证书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2" y="1464708"/>
            <a:ext cx="1038021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张云静\2022\2022.10\猪用基因工程疫苗PPT\证书、文号\3-1  猪瘟病毒E2蛋白重组杆状病毒灭活疫苗（Rb–03株）新兽药注册证书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17619" r="9931" b="7559"/>
          <a:stretch>
            <a:fillRect/>
          </a:stretch>
        </p:blipFill>
        <p:spPr bwMode="auto">
          <a:xfrm>
            <a:off x="1801297" y="1464708"/>
            <a:ext cx="10409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张云静\2022\2022.10\猪用基因工程疫苗PPT\证书、文号\2-1 猪萎缩性鼻炎灭活疫苗（HN8株+rPMT-N蛋白+rPMT-C蛋白）新兽药注册证书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90" y="1464708"/>
            <a:ext cx="973184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82" y="2359498"/>
            <a:ext cx="9681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91" y="2364275"/>
            <a:ext cx="1006273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7"/>
          <a:srcRect l="2686" t="661" b="-1"/>
          <a:stretch>
            <a:fillRect/>
          </a:stretch>
        </p:blipFill>
        <p:spPr>
          <a:xfrm>
            <a:off x="345348" y="2325505"/>
            <a:ext cx="1000782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2" descr="C:\Users\Administrator\Desktop\禽病青年论坛PPT\4. 证书、批件、文号\4. 证书、批件、文号\1. 证书\1. 鸡新支流法四联灭活疫苗（La Sota株+M41株+SZ株+rVP2蛋白）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80" y="3204126"/>
            <a:ext cx="10941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Administrator\Desktop\禽病青年论坛PPT\4. 证书、批件、文号\4. 证书、批件、文号\1. 证书\2. 鸡新城疫、禽流感（H9亚型）、传染性法氏囊病三联灭活疫苗（La Sota株+SZ株+rVP2蛋白）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65" y="3204126"/>
            <a:ext cx="1091426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Administrator\Desktop\禽病青年论坛PPT\4. 证书、批件、文号\4. 证书、批件、文号\1. 证书\3. 鸡传染性法氏囊病灭活疫苗（rVP2蛋白）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8" y="3204126"/>
            <a:ext cx="1088631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24"/>
          <p:cNvSpPr txBox="1"/>
          <p:nvPr/>
        </p:nvSpPr>
        <p:spPr>
          <a:xfrm>
            <a:off x="341778" y="3942982"/>
            <a:ext cx="8349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Регистрационные удостоверения </a:t>
            </a:r>
            <a:r>
              <a:rPr lang="ru-RU" altLang="zh-CN" sz="1200" dirty="0">
                <a:latin typeface="Times New Roman" panose="02020603050405020304" charset="0"/>
                <a:cs typeface="Times New Roman" panose="02020603050405020304" charset="0"/>
              </a:rPr>
              <a:t>и </a:t>
            </a:r>
            <a:r>
              <a:rPr lang="ru-RU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патенты </a:t>
            </a:r>
            <a:r>
              <a:rPr lang="ru-RU" altLang="zh-CN" sz="1200" dirty="0">
                <a:latin typeface="Times New Roman" panose="02020603050405020304" charset="0"/>
                <a:cs typeface="Times New Roman" panose="02020603050405020304" charset="0"/>
              </a:rPr>
              <a:t>на </a:t>
            </a:r>
            <a:r>
              <a:rPr lang="ru-RU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новый ветеринарный препарат некоторых новых генно-инженерных вакцин</a:t>
            </a:r>
            <a:endParaRPr lang="zh-CN" altLang="en-US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96293" y="443277"/>
            <a:ext cx="77050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539440" y="2038600"/>
            <a:ext cx="792110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rtl="0" fontAlgn="auto">
              <a:lnSpc>
                <a:spcPts val="16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毒株基因工程改造</a:t>
            </a: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：</a:t>
            </a:r>
            <a:r>
              <a:rPr lang="ru-RU" altLang="zh-CN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</a:t>
            </a: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штамма: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rtl="0" fontAlgn="auto">
              <a:lnSpc>
                <a:spcPts val="1600"/>
              </a:lnSpc>
              <a:buClr>
                <a:schemeClr val="tx1"/>
              </a:buClr>
            </a:pP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     提高产品质量、提升生物</a:t>
            </a:r>
            <a:r>
              <a:rPr lang="zh-CN" altLang="en-US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安全</a:t>
            </a:r>
            <a:endParaRPr lang="ru-RU" altLang="zh-CN" sz="1400" dirty="0" smtClean="0"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rtl="0" fontAlgn="auto">
              <a:lnSpc>
                <a:spcPts val="1600"/>
              </a:lnSpc>
              <a:buClr>
                <a:schemeClr val="tx1"/>
              </a:buClr>
            </a:pP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     Улучшение 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качества продукции и повышение биобезопасности</a:t>
            </a:r>
            <a:endParaRPr lang="en-US" altLang="zh-CN" sz="1400" dirty="0"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257175" indent="-257175">
              <a:lnSpc>
                <a:spcPts val="16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亚单位重组菌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毒构建： </a:t>
            </a:r>
            <a:r>
              <a:rPr lang="ru-RU" altLang="zh-CN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конструирование субъединичной рекомбинантной бактерии/вируса: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buClr>
                <a:schemeClr val="tx1"/>
              </a:buClr>
            </a:pP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   “转瓶</a:t>
            </a:r>
            <a:r>
              <a:rPr lang="en-US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禽胚</a:t>
            </a:r>
            <a:r>
              <a:rPr lang="en-US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+</a:t>
            </a: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全病毒”升级到“重组菌</a:t>
            </a:r>
            <a:r>
              <a:rPr lang="en-US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毒</a:t>
            </a:r>
            <a:r>
              <a:rPr lang="en-US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+</a:t>
            </a: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发酵</a:t>
            </a:r>
            <a:r>
              <a:rPr lang="en-US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悬浮”，实现产业的生产工艺</a:t>
            </a:r>
            <a:r>
              <a:rPr lang="zh-CN" altLang="en-US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升级</a:t>
            </a:r>
            <a:endParaRPr lang="ru-RU" altLang="zh-CN" sz="1400" dirty="0" smtClean="0"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buClr>
                <a:schemeClr val="tx1"/>
              </a:buClr>
            </a:pP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      Переход от 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«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Роллерная культура/культура куриных 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эмбрионов птицы 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+ цельный вирус» к «рекомбинантным бактериям/вирусу + ферментация/суспензия» для реализации модернизации технологии промышленного производства.</a:t>
            </a:r>
            <a:endParaRPr lang="ru-RU" altLang="zh-CN" sz="1400" dirty="0" smtClean="0"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257175" indent="-257175">
              <a:lnSpc>
                <a:spcPts val="16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基因工程</a:t>
            </a: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多联多价联苗</a:t>
            </a: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：</a:t>
            </a:r>
            <a:r>
              <a:rPr lang="ru-RU" altLang="zh-CN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400" b="1" dirty="0" err="1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Мультивалентные</a:t>
            </a:r>
            <a:r>
              <a:rPr lang="ru-RU" altLang="zh-CN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и</a:t>
            </a:r>
            <a:r>
              <a:rPr lang="ru-RU" altLang="zh-CN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ассоциированные вакцины </a:t>
            </a:r>
            <a:r>
              <a:rPr lang="ru-RU" altLang="zh-CN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 использованием генно-инженерных технологий:</a:t>
            </a:r>
            <a:r>
              <a:rPr lang="zh-CN" altLang="en-US" sz="1400" b="1" dirty="0"/>
              <a:t/>
            </a:r>
            <a:br>
              <a:rPr lang="zh-CN" altLang="en-US" sz="1400" b="1" dirty="0"/>
            </a:br>
            <a:r>
              <a:rPr lang="zh-CN" altLang="en-US" sz="1400" dirty="0">
                <a:latin typeface="Times New Roman" panose="02020603050405020304" charset="0"/>
                <a:ea typeface="微软雅黑" panose="020B0503020204020204" pitchFamily="34" charset="-122"/>
              </a:rPr>
              <a:t>基于新型生物工程技术手段，提升抗原浓度，解决抗原兼容性，实现疫苗的多联</a:t>
            </a:r>
            <a:r>
              <a:rPr lang="zh-CN" altLang="en-US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多价</a:t>
            </a:r>
            <a:endParaRPr lang="ru-RU" altLang="zh-CN" sz="1400" dirty="0" smtClean="0"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257175" indent="-257175">
              <a:lnSpc>
                <a:spcPts val="16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На основе новой биоинженерной 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технологии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, повысит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концентрацию антигена, 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решит 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проблему совместимости антигенов и 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создает </a:t>
            </a:r>
            <a:r>
              <a:rPr lang="ru-RU" altLang="zh-CN" sz="1400" dirty="0" err="1">
                <a:latin typeface="Times New Roman" panose="02020603050405020304" charset="0"/>
                <a:ea typeface="微软雅黑" panose="020B0503020204020204" pitchFamily="34" charset="-122"/>
              </a:rPr>
              <a:t>мультивалентные</a:t>
            </a:r>
            <a:r>
              <a:rPr lang="ru-RU" altLang="zh-CN" sz="1400" dirty="0">
                <a:latin typeface="Times New Roman" panose="02020603050405020304" charset="0"/>
                <a:ea typeface="微软雅黑" panose="020B0503020204020204" pitchFamily="34" charset="-122"/>
              </a:rPr>
              <a:t> и ассоциированные </a:t>
            </a:r>
            <a:r>
              <a:rPr lang="ru-RU" altLang="zh-CN" sz="1400" dirty="0" smtClean="0">
                <a:latin typeface="Times New Roman" panose="02020603050405020304" charset="0"/>
                <a:ea typeface="微软雅黑" panose="020B0503020204020204" pitchFamily="34" charset="-122"/>
              </a:rPr>
              <a:t>вакцины</a:t>
            </a:r>
            <a:endParaRPr lang="en-US" altLang="zh-CN" sz="1400" dirty="0"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1" name="矩形 6"/>
          <p:cNvSpPr>
            <a:spLocks noChangeArrowheads="1"/>
          </p:cNvSpPr>
          <p:nvPr/>
        </p:nvSpPr>
        <p:spPr bwMode="auto">
          <a:xfrm>
            <a:off x="420250" y="920420"/>
            <a:ext cx="760823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3.2 </a:t>
            </a:r>
            <a:r>
              <a:rPr lang="zh-CN" altLang="en-US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产业化发展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趋势</a:t>
            </a:r>
            <a:r>
              <a:rPr lang="ru-RU" altLang="zh-CN" sz="1600" b="1" kern="0" dirty="0" smtClean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3.2 Тенденция </a:t>
            </a:r>
            <a:r>
              <a:rPr lang="ru-RU" altLang="zh-CN" sz="16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развития </a:t>
            </a:r>
            <a:r>
              <a:rPr lang="ru-RU" altLang="zh-CN" sz="1600" b="1" kern="0" dirty="0" smtClean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индустриализации</a:t>
            </a:r>
            <a:endParaRPr lang="en-US" altLang="zh-CN" sz="1600" b="1" dirty="0">
              <a:solidFill>
                <a:srgbClr val="0A30AA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420250" y="1299936"/>
            <a:ext cx="7968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buFont typeface="Wingdings" panose="05000000000000000000" pitchFamily="2" charset="2"/>
              <a:buChar char="l"/>
            </a:pPr>
            <a:r>
              <a:rPr lang="zh-CN" altLang="en-US" sz="1400" b="1" dirty="0">
                <a:latin typeface="Times New Roman" panose="02020603050405020304" charset="0"/>
                <a:ea typeface="微软雅黑" panose="020B0503020204020204" pitchFamily="34" charset="-122"/>
              </a:rPr>
              <a:t>创制全系列新型基因工程疫苗，</a:t>
            </a: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引领动物疫苗产业</a:t>
            </a: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升级</a:t>
            </a:r>
            <a:endParaRPr lang="ru-RU" altLang="zh-CN" sz="1400" b="1" dirty="0" smtClean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214630" indent="-214630">
              <a:buFont typeface="Wingdings" panose="05000000000000000000" pitchFamily="2" charset="2"/>
              <a:buChar char="l"/>
            </a:pPr>
            <a:r>
              <a:rPr lang="ru-RU" altLang="zh-CN" sz="1400" b="1" dirty="0">
                <a:latin typeface="Times New Roman" panose="02020603050405020304" charset="0"/>
                <a:ea typeface="微软雅黑" panose="020B0503020204020204" pitchFamily="34" charset="-122"/>
              </a:rPr>
              <a:t>Создать полный спектр новых генно-инженерных вакцин и </a:t>
            </a:r>
            <a:r>
              <a:rPr lang="ru-RU" altLang="zh-CN" sz="1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возглавить модернизацию индустрии вакцин для животных</a:t>
            </a:r>
            <a:r>
              <a:rPr lang="ru-RU" altLang="zh-CN" sz="14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</a:t>
            </a:r>
            <a:r>
              <a:rPr lang="ru-RU" altLang="zh-CN" sz="1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98282" y="486208"/>
            <a:ext cx="77770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三、基因工程疫苗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创制</a:t>
            </a:r>
            <a:r>
              <a:rPr lang="ru-RU" altLang="zh-CN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Создание и разработка генно-инженерных </a:t>
            </a:r>
            <a:r>
              <a:rPr lang="ru-RU" altLang="zh-CN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11" name="矩形 6"/>
          <p:cNvSpPr>
            <a:spLocks noChangeArrowheads="1"/>
          </p:cNvSpPr>
          <p:nvPr/>
        </p:nvSpPr>
        <p:spPr bwMode="auto">
          <a:xfrm>
            <a:off x="438729" y="993456"/>
            <a:ext cx="7483473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3.3 </a:t>
            </a:r>
            <a:r>
              <a:rPr lang="zh-CN" altLang="en-US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整体系统解决方案</a:t>
            </a:r>
            <a:r>
              <a:rPr lang="en-US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6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Комплексное системное решение</a:t>
            </a:r>
            <a:r>
              <a:rPr lang="en-US" altLang="zh-CN" sz="16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endParaRPr lang="en-US" altLang="zh-CN" sz="1600" b="1" dirty="0">
              <a:solidFill>
                <a:srgbClr val="0A30AA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7015" t="12065" r="5351" b="7986"/>
          <a:stretch>
            <a:fillRect/>
          </a:stretch>
        </p:blipFill>
        <p:spPr>
          <a:xfrm>
            <a:off x="1985645" y="1680284"/>
            <a:ext cx="1871980" cy="597535"/>
          </a:xfrm>
          <a:prstGeom prst="rect">
            <a:avLst/>
          </a:prstGeom>
        </p:spPr>
      </p:pic>
      <p:sp>
        <p:nvSpPr>
          <p:cNvPr id="9" name="TextBox 1"/>
          <p:cNvSpPr txBox="1"/>
          <p:nvPr>
            <p:custDataLst>
              <p:tags r:id="rId2"/>
            </p:custDataLst>
          </p:nvPr>
        </p:nvSpPr>
        <p:spPr>
          <a:xfrm>
            <a:off x="611450" y="2403154"/>
            <a:ext cx="3816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动物疫苗的定制研发与</a:t>
            </a:r>
          </a:p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工艺技术解决</a:t>
            </a:r>
            <a:r>
              <a:rPr lang="zh-CN" altLang="en-US" sz="14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方案</a:t>
            </a:r>
            <a:endParaRPr lang="en-US" altLang="zh-CN" sz="14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ru-RU" altLang="zh-CN" sz="1400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Разработка вакцины для ветеринарного применения по индивидуальному заказу</a:t>
            </a:r>
            <a:endParaRPr lang="zh-CN" altLang="en-US" sz="1400" b="1" kern="0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16020" y="1680573"/>
            <a:ext cx="1964690" cy="544830"/>
          </a:xfrm>
          <a:prstGeom prst="rect">
            <a:avLst/>
          </a:prstGeom>
        </p:spPr>
      </p:pic>
      <p:sp>
        <p:nvSpPr>
          <p:cNvPr id="14" name="TextBox 1"/>
          <p:cNvSpPr txBox="1"/>
          <p:nvPr>
            <p:custDataLst>
              <p:tags r:id="rId4"/>
            </p:custDataLst>
          </p:nvPr>
        </p:nvSpPr>
        <p:spPr>
          <a:xfrm>
            <a:off x="4417050" y="2426079"/>
            <a:ext cx="3513755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制药装备与</a:t>
            </a:r>
          </a:p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生物材料供应</a:t>
            </a:r>
            <a:r>
              <a:rPr lang="zh-CN" altLang="en-US" sz="14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商</a:t>
            </a:r>
            <a:endParaRPr lang="ru-RU" altLang="zh-CN" sz="14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ru-RU" altLang="zh-CN" sz="1400" b="1" kern="0" dirty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Поставщик </a:t>
            </a:r>
            <a:r>
              <a:rPr lang="ru-RU" altLang="zh-CN" sz="1400" b="1" kern="0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фармацевтического оборудования и биоматериалов</a:t>
            </a:r>
            <a:endParaRPr lang="zh-CN" altLang="en-US" sz="1400" b="1" kern="0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5" name="TextBox 1"/>
          <p:cNvSpPr txBox="1"/>
          <p:nvPr>
            <p:custDataLst>
              <p:tags r:id="rId5"/>
            </p:custDataLst>
          </p:nvPr>
        </p:nvSpPr>
        <p:spPr>
          <a:xfrm>
            <a:off x="438729" y="3913484"/>
            <a:ext cx="7589751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携手助力动物疫苗产业</a:t>
            </a:r>
            <a:r>
              <a:rPr lang="zh-CN" altLang="en-US" sz="14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升级</a:t>
            </a:r>
            <a:endParaRPr lang="ru-RU" altLang="zh-CN" sz="1400" dirty="0"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Font typeface="Wingdings" panose="05000000000000000000" pitchFamily="2" charset="2"/>
            </a:pPr>
            <a:r>
              <a:rPr lang="ru-RU" altLang="zh-CN" sz="1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Совместная работа </a:t>
            </a:r>
            <a:r>
              <a:rPr lang="ru-RU" altLang="zh-CN" sz="14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для модернизации </a:t>
            </a:r>
            <a:r>
              <a:rPr lang="ru-RU" altLang="zh-CN" sz="1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индустрии вакцин для животных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3" name="十字形 12"/>
          <p:cNvSpPr/>
          <p:nvPr/>
        </p:nvSpPr>
        <p:spPr>
          <a:xfrm>
            <a:off x="4087129" y="1770580"/>
            <a:ext cx="399386" cy="402167"/>
          </a:xfrm>
          <a:prstGeom prst="plus">
            <a:avLst>
              <a:gd name="adj" fmla="val 40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图片" descr="_MG_2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418127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grpSp>
        <p:nvGrpSpPr>
          <p:cNvPr id="199" name="组合"/>
          <p:cNvGrpSpPr/>
          <p:nvPr/>
        </p:nvGrpSpPr>
        <p:grpSpPr>
          <a:xfrm>
            <a:off x="1" y="4181271"/>
            <a:ext cx="9126536" cy="910829"/>
            <a:chOff x="-161925" y="5094287"/>
            <a:chExt cx="9485969" cy="1214438"/>
          </a:xfrm>
        </p:grpSpPr>
        <p:sp>
          <p:nvSpPr>
            <p:cNvPr id="197" name="矩形"/>
            <p:cNvSpPr/>
            <p:nvPr/>
          </p:nvSpPr>
          <p:spPr>
            <a:xfrm>
              <a:off x="-161925" y="5094290"/>
              <a:ext cx="9485969" cy="1214435"/>
            </a:xfrm>
            <a:prstGeom prst="rect">
              <a:avLst/>
            </a:prstGeom>
            <a:solidFill>
              <a:srgbClr val="FF0000"/>
            </a:solidFill>
            <a:ln w="95250" cap="flat" cmpd="sng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矩形"/>
            <p:cNvSpPr/>
            <p:nvPr/>
          </p:nvSpPr>
          <p:spPr>
            <a:xfrm>
              <a:off x="-161925" y="5094287"/>
              <a:ext cx="9467851" cy="117677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/>
            <a:lstStyle/>
            <a:p>
              <a:pPr marL="266700" indent="-266700" algn="ctr">
                <a:lnSpc>
                  <a:spcPct val="140000"/>
                </a:lnSpc>
                <a:spcBef>
                  <a:spcPct val="20000"/>
                </a:spcBef>
                <a:spcAft>
                  <a:spcPct val="20000"/>
                </a:spcAft>
                <a:buNone/>
              </a:pPr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charset="0"/>
                </a:rPr>
                <a:t>谢谢！敬请批评指正！</a:t>
              </a:r>
              <a:r>
                <a:rPr lang="ru-RU" altLang="zh-CN" sz="3200" b="1" dirty="0" smtClean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Спасибо за внимание!</a:t>
              </a:r>
              <a:endParaRPr lang="zh-CN" altLang="en-US" sz="3200" b="1" u="none" strike="noStrike" kern="1200" cap="none" spc="0" baseline="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4250936" y="3634120"/>
            <a:ext cx="1990885" cy="329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 fontAlgn="auto">
              <a:defRPr/>
            </a:pPr>
            <a:endParaRPr lang="zh-CN" altLang="en-US" sz="11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65437" y="441427"/>
            <a:ext cx="6321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grpSp>
        <p:nvGrpSpPr>
          <p:cNvPr id="39" name="组合 13"/>
          <p:cNvGrpSpPr/>
          <p:nvPr/>
        </p:nvGrpSpPr>
        <p:grpSpPr>
          <a:xfrm>
            <a:off x="803396" y="1847485"/>
            <a:ext cx="553998" cy="1829970"/>
            <a:chOff x="3553557" y="1527829"/>
            <a:chExt cx="651098" cy="2194690"/>
          </a:xfrm>
        </p:grpSpPr>
        <p:sp>
          <p:nvSpPr>
            <p:cNvPr id="52" name="矩形 51"/>
            <p:cNvSpPr/>
            <p:nvPr/>
          </p:nvSpPr>
          <p:spPr>
            <a:xfrm>
              <a:off x="3656175" y="1527829"/>
              <a:ext cx="425872" cy="2092815"/>
            </a:xfrm>
            <a:prstGeom prst="rect">
              <a:avLst/>
            </a:prstGeom>
            <a:gradFill rotWithShape="1">
              <a:gsLst>
                <a:gs pos="0">
                  <a:srgbClr val="B88472">
                    <a:tint val="45000"/>
                    <a:satMod val="200000"/>
                  </a:srgbClr>
                </a:gs>
                <a:gs pos="30000">
                  <a:srgbClr val="B88472">
                    <a:tint val="61000"/>
                    <a:satMod val="200000"/>
                  </a:srgbClr>
                </a:gs>
                <a:gs pos="45000">
                  <a:srgbClr val="B88472">
                    <a:tint val="66000"/>
                    <a:satMod val="200000"/>
                  </a:srgbClr>
                </a:gs>
                <a:gs pos="55000">
                  <a:srgbClr val="B88472">
                    <a:tint val="66000"/>
                    <a:satMod val="200000"/>
                  </a:srgbClr>
                </a:gs>
                <a:gs pos="73000">
                  <a:srgbClr val="B88472">
                    <a:tint val="61000"/>
                    <a:satMod val="200000"/>
                  </a:srgbClr>
                </a:gs>
                <a:gs pos="100000">
                  <a:srgbClr val="B88472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B88472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defRPr/>
              </a:pPr>
              <a:endPara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18"/>
            <p:cNvSpPr txBox="1"/>
            <p:nvPr/>
          </p:nvSpPr>
          <p:spPr>
            <a:xfrm>
              <a:off x="3553557" y="1583807"/>
              <a:ext cx="651098" cy="2138712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fontAlgn="auto">
                <a:defRPr/>
              </a:pPr>
              <a:r>
                <a:rPr lang="ru-RU" altLang="zh-CN" sz="12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Преимущества субъединичных вакцин</a:t>
              </a:r>
              <a:endParaRPr lang="zh-CN" altLang="en-US" sz="12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1859640" y="1778725"/>
            <a:ext cx="1757936" cy="396000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 fontAlgn="auto">
              <a:defRPr/>
            </a:pPr>
            <a:endParaRPr lang="zh-CN" altLang="en-US" sz="11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24"/>
          <p:cNvSpPr txBox="1"/>
          <p:nvPr/>
        </p:nvSpPr>
        <p:spPr>
          <a:xfrm>
            <a:off x="1844281" y="1842585"/>
            <a:ext cx="307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ru-RU" altLang="zh-CN" sz="12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</a:t>
            </a:r>
            <a:r>
              <a:rPr lang="ru-RU" altLang="zh-CN" sz="12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ысокая </a:t>
            </a:r>
            <a:r>
              <a:rPr lang="ru-RU" altLang="zh-CN" sz="12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безопасность</a:t>
            </a:r>
            <a:endParaRPr lang="zh-CN" altLang="en-US" sz="1200" b="1" kern="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246264" y="1352501"/>
            <a:ext cx="1990885" cy="329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 fontAlgn="auto">
              <a:defRPr/>
            </a:pPr>
            <a:endParaRPr lang="zh-CN" altLang="en-US" sz="11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54106" y="1965640"/>
            <a:ext cx="1990885" cy="329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 fontAlgn="auto">
              <a:defRPr/>
            </a:pPr>
            <a:endParaRPr lang="zh-CN" altLang="en-US" sz="11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250936" y="3146576"/>
            <a:ext cx="1990885" cy="329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 fontAlgn="auto">
              <a:defRPr/>
            </a:pPr>
            <a:endParaRPr lang="zh-CN" altLang="en-US" sz="11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54106" y="2583502"/>
            <a:ext cx="1990885" cy="329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algn="ctr" fontAlgn="auto">
              <a:defRPr/>
            </a:pPr>
            <a:endParaRPr lang="zh-CN" altLang="en-US" sz="11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20"/>
          <p:cNvGrpSpPr/>
          <p:nvPr/>
        </p:nvGrpSpPr>
        <p:grpSpPr>
          <a:xfrm>
            <a:off x="1837785" y="2442928"/>
            <a:ext cx="2596266" cy="461664"/>
            <a:chOff x="1325692" y="3226985"/>
            <a:chExt cx="1542627" cy="347400"/>
          </a:xfrm>
        </p:grpSpPr>
        <p:sp>
          <p:nvSpPr>
            <p:cNvPr id="48" name="矩形 47"/>
            <p:cNvSpPr/>
            <p:nvPr/>
          </p:nvSpPr>
          <p:spPr>
            <a:xfrm>
              <a:off x="1337658" y="3249577"/>
              <a:ext cx="1049144" cy="297987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defRPr/>
              </a:pPr>
              <a:endParaRPr lang="zh-CN" altLang="en-US" sz="11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28"/>
            <p:cNvSpPr txBox="1"/>
            <p:nvPr/>
          </p:nvSpPr>
          <p:spPr>
            <a:xfrm>
              <a:off x="1325692" y="3226985"/>
              <a:ext cx="1542627" cy="34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defRPr/>
              </a:pPr>
              <a:r>
                <a:rPr lang="ru-RU" altLang="zh-CN" sz="12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Отличное качество </a:t>
              </a:r>
              <a:endParaRPr lang="ru-RU" altLang="zh-CN" sz="1200" b="1" kern="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fontAlgn="auto">
                <a:defRPr/>
              </a:pPr>
              <a:r>
                <a:rPr lang="ru-RU" altLang="zh-CN" sz="12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продукции</a:t>
              </a:r>
              <a:endParaRPr lang="zh-CN" altLang="en-US" sz="12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42" name="组合 20"/>
          <p:cNvGrpSpPr/>
          <p:nvPr/>
        </p:nvGrpSpPr>
        <p:grpSpPr>
          <a:xfrm>
            <a:off x="1764392" y="3172455"/>
            <a:ext cx="2032511" cy="461665"/>
            <a:chOff x="1292602" y="3033599"/>
            <a:chExt cx="1213502" cy="456293"/>
          </a:xfrm>
        </p:grpSpPr>
        <p:sp>
          <p:nvSpPr>
            <p:cNvPr id="46" name="矩形 45"/>
            <p:cNvSpPr/>
            <p:nvPr/>
          </p:nvSpPr>
          <p:spPr>
            <a:xfrm>
              <a:off x="1340300" y="3040579"/>
              <a:ext cx="1050129" cy="391392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defRPr/>
              </a:pPr>
              <a:endParaRPr lang="zh-CN" altLang="en-US" sz="11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28"/>
            <p:cNvSpPr txBox="1"/>
            <p:nvPr/>
          </p:nvSpPr>
          <p:spPr>
            <a:xfrm>
              <a:off x="1292602" y="3033599"/>
              <a:ext cx="1213502" cy="456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defRPr/>
              </a:pPr>
              <a:r>
                <a:rPr lang="ru-RU" altLang="zh-CN" sz="12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Способствует ликвидации</a:t>
              </a:r>
            </a:p>
            <a:p>
              <a:pPr fontAlgn="auto">
                <a:defRPr/>
              </a:pPr>
              <a:r>
                <a:rPr lang="ru-RU" altLang="zh-CN" sz="1200" b="1" kern="0" dirty="0" smtClean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ru-RU" altLang="zh-CN" sz="1200" b="1" kern="0" dirty="0">
                  <a:solidFill>
                    <a:prstClr val="black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эпидемии</a:t>
              </a:r>
              <a:endParaRPr lang="zh-CN" altLang="en-US" sz="1200" b="1" kern="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43" name="箭头: 右 5"/>
          <p:cNvSpPr/>
          <p:nvPr/>
        </p:nvSpPr>
        <p:spPr>
          <a:xfrm flipV="1">
            <a:off x="1414005" y="1885537"/>
            <a:ext cx="292045" cy="263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44" name="箭头: 右 5"/>
          <p:cNvSpPr/>
          <p:nvPr/>
        </p:nvSpPr>
        <p:spPr>
          <a:xfrm flipV="1">
            <a:off x="1410693" y="2549340"/>
            <a:ext cx="292045" cy="263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45" name="箭头: 右 5"/>
          <p:cNvSpPr/>
          <p:nvPr/>
        </p:nvSpPr>
        <p:spPr>
          <a:xfrm flipV="1">
            <a:off x="1387152" y="3254863"/>
            <a:ext cx="292045" cy="263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23" name="箭头: 右 5"/>
          <p:cNvSpPr/>
          <p:nvPr/>
        </p:nvSpPr>
        <p:spPr>
          <a:xfrm flipV="1">
            <a:off x="3731752" y="2566395"/>
            <a:ext cx="292045" cy="263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cxnSp>
        <p:nvCxnSpPr>
          <p:cNvPr id="3" name="直接连接符 2"/>
          <p:cNvCxnSpPr/>
          <p:nvPr/>
        </p:nvCxnSpPr>
        <p:spPr>
          <a:xfrm>
            <a:off x="4065375" y="1406309"/>
            <a:ext cx="0" cy="2565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259883" y="1373133"/>
            <a:ext cx="2012089" cy="275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9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Антиген </a:t>
            </a:r>
            <a:r>
              <a:rPr lang="ru-RU" altLang="zh-CN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высокой степени чистоты</a:t>
            </a:r>
            <a:endParaRPr lang="zh-CN" altLang="en-US" sz="9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93251" y="1939931"/>
            <a:ext cx="204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Антигенная структура высокого </a:t>
            </a:r>
            <a:endParaRPr lang="ru-RU" altLang="zh-CN" sz="9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/>
            <a:r>
              <a:rPr lang="ru-RU" altLang="zh-CN" sz="9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уровня </a:t>
            </a:r>
            <a:r>
              <a:rPr lang="ru-RU" altLang="zh-CN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может быть модулирована</a:t>
            </a:r>
            <a:endParaRPr lang="zh-CN" altLang="en-US" sz="9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33847" y="2569822"/>
            <a:ext cx="1838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Многомерные стандарты </a:t>
            </a:r>
            <a:endParaRPr lang="ru-RU" altLang="zh-CN" sz="9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/>
            <a:r>
              <a:rPr lang="ru-RU" altLang="zh-CN" sz="9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контроля </a:t>
            </a:r>
            <a:r>
              <a:rPr lang="ru-RU" altLang="zh-CN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качества</a:t>
            </a:r>
            <a:endParaRPr lang="zh-CN" altLang="en-US" sz="9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11498" y="3178002"/>
            <a:ext cx="1883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9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Эффективной</a:t>
            </a:r>
            <a:endParaRPr lang="zh-CN" altLang="en-US" sz="9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十字形 12"/>
          <p:cNvSpPr/>
          <p:nvPr/>
        </p:nvSpPr>
        <p:spPr>
          <a:xfrm>
            <a:off x="5127787" y="1743091"/>
            <a:ext cx="191287" cy="192321"/>
          </a:xfrm>
          <a:prstGeom prst="plus">
            <a:avLst>
              <a:gd name="adj" fmla="val 362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35" name="十字形 34"/>
          <p:cNvSpPr/>
          <p:nvPr/>
        </p:nvSpPr>
        <p:spPr>
          <a:xfrm>
            <a:off x="5161794" y="2367472"/>
            <a:ext cx="191287" cy="192321"/>
          </a:xfrm>
          <a:prstGeom prst="plus">
            <a:avLst>
              <a:gd name="adj" fmla="val 362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15" name="等号 14"/>
          <p:cNvSpPr/>
          <p:nvPr/>
        </p:nvSpPr>
        <p:spPr>
          <a:xfrm rot="5400000">
            <a:off x="5143866" y="2933379"/>
            <a:ext cx="258409" cy="18627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96024" y="3605443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Легко сделать ассоциированные </a:t>
            </a:r>
            <a:endParaRPr lang="ru-RU" altLang="zh-CN" sz="900" b="1" dirty="0" smtClean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ctr"/>
            <a:r>
              <a:rPr lang="ru-RU" altLang="zh-CN" sz="9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</a:t>
            </a:r>
            <a:r>
              <a:rPr lang="ru-RU" altLang="zh-CN" sz="900" b="1" dirty="0" err="1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мультивалентные</a:t>
            </a:r>
            <a:r>
              <a:rPr lang="ru-RU" altLang="zh-CN" sz="9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вакцины</a:t>
            </a:r>
            <a:endParaRPr lang="zh-CN" altLang="en-US" sz="9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65437" y="753520"/>
            <a:ext cx="782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1.1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全球传染病疫苗的研发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格局</a:t>
            </a:r>
            <a:endParaRPr lang="ru-RU" altLang="zh-CN" sz="1600" b="1" kern="0" dirty="0" smtClean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1.1 Глобальная структура разработок вакцин против инфекционных заболеваний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grpSp>
        <p:nvGrpSpPr>
          <p:cNvPr id="38" name="组合 13"/>
          <p:cNvGrpSpPr/>
          <p:nvPr/>
        </p:nvGrpSpPr>
        <p:grpSpPr>
          <a:xfrm>
            <a:off x="6414406" y="1336242"/>
            <a:ext cx="1814920" cy="369332"/>
            <a:chOff x="1324935" y="2619954"/>
            <a:chExt cx="1819072" cy="587305"/>
          </a:xfrm>
        </p:grpSpPr>
        <p:sp>
          <p:nvSpPr>
            <p:cNvPr id="40" name="矩形 39"/>
            <p:cNvSpPr/>
            <p:nvPr/>
          </p:nvSpPr>
          <p:spPr>
            <a:xfrm>
              <a:off x="1407530" y="2701779"/>
              <a:ext cx="1736477" cy="43722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2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文本框 24"/>
            <p:cNvSpPr txBox="1"/>
            <p:nvPr/>
          </p:nvSpPr>
          <p:spPr>
            <a:xfrm>
              <a:off x="1324935" y="2619954"/>
              <a:ext cx="1814790" cy="587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0" fontAlgn="auto"/>
              <a:r>
                <a:rPr lang="ru-RU" altLang="zh-CN" sz="900" b="1" dirty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Чистота антигена может достигать более 95%</a:t>
              </a:r>
              <a:endParaRPr lang="zh-CN" altLang="en-US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56" name="组合 13"/>
          <p:cNvGrpSpPr/>
          <p:nvPr/>
        </p:nvGrpSpPr>
        <p:grpSpPr>
          <a:xfrm>
            <a:off x="6325557" y="1935412"/>
            <a:ext cx="2124080" cy="400110"/>
            <a:chOff x="1235885" y="2493564"/>
            <a:chExt cx="2128940" cy="636251"/>
          </a:xfrm>
        </p:grpSpPr>
        <p:sp>
          <p:nvSpPr>
            <p:cNvPr id="57" name="矩形 56"/>
            <p:cNvSpPr/>
            <p:nvPr/>
          </p:nvSpPr>
          <p:spPr>
            <a:xfrm>
              <a:off x="1407530" y="2575718"/>
              <a:ext cx="1736477" cy="43722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2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文本框 24"/>
            <p:cNvSpPr txBox="1"/>
            <p:nvPr/>
          </p:nvSpPr>
          <p:spPr>
            <a:xfrm>
              <a:off x="1235885" y="2493564"/>
              <a:ext cx="2128940" cy="636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0" fontAlgn="auto">
                <a:lnSpc>
                  <a:spcPts val="1200"/>
                </a:lnSpc>
              </a:pPr>
              <a:r>
                <a:rPr lang="ru-RU" altLang="zh-CN" sz="900" b="1" dirty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Эффективная </a:t>
              </a:r>
              <a:r>
                <a:rPr lang="ru-RU" altLang="zh-CN" sz="900" b="1" dirty="0" smtClean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сборка </a:t>
              </a:r>
              <a:r>
                <a:rPr lang="ru-RU" altLang="zh-CN" sz="900" b="1" dirty="0" err="1" smtClean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вирусо</a:t>
              </a:r>
              <a:r>
                <a:rPr lang="ru-RU" altLang="zh-CN" sz="900" b="1" dirty="0" smtClean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-подобных </a:t>
              </a:r>
              <a:r>
                <a:rPr lang="ru-RU" altLang="zh-CN" sz="900" b="1" dirty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частиц</a:t>
              </a:r>
              <a:endParaRPr lang="zh-CN" altLang="en-US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59" name="组合 13"/>
          <p:cNvGrpSpPr/>
          <p:nvPr/>
        </p:nvGrpSpPr>
        <p:grpSpPr>
          <a:xfrm>
            <a:off x="6427312" y="2574716"/>
            <a:ext cx="1954666" cy="287467"/>
            <a:chOff x="1324937" y="2555820"/>
            <a:chExt cx="1959139" cy="457125"/>
          </a:xfrm>
        </p:grpSpPr>
        <p:sp>
          <p:nvSpPr>
            <p:cNvPr id="60" name="矩形 59"/>
            <p:cNvSpPr/>
            <p:nvPr/>
          </p:nvSpPr>
          <p:spPr>
            <a:xfrm>
              <a:off x="1407530" y="2575718"/>
              <a:ext cx="1736477" cy="43722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2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文本框 24"/>
            <p:cNvSpPr txBox="1"/>
            <p:nvPr/>
          </p:nvSpPr>
          <p:spPr>
            <a:xfrm>
              <a:off x="1324937" y="2555820"/>
              <a:ext cx="1959139" cy="438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0" fontAlgn="auto">
                <a:lnSpc>
                  <a:spcPct val="150000"/>
                </a:lnSpc>
              </a:pP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SDS-PAGE</a:t>
              </a:r>
              <a:r>
                <a:rPr lang="zh-CN" altLang="en-US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、</a:t>
              </a: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BCA</a:t>
              </a:r>
              <a:r>
                <a:rPr lang="zh-CN" altLang="en-US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、</a:t>
              </a: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LAL</a:t>
              </a:r>
              <a:endParaRPr lang="zh-CN" altLang="en-US" sz="9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62" name="组合 13"/>
          <p:cNvGrpSpPr/>
          <p:nvPr/>
        </p:nvGrpSpPr>
        <p:grpSpPr>
          <a:xfrm>
            <a:off x="6472469" y="3634279"/>
            <a:ext cx="2325127" cy="369332"/>
            <a:chOff x="1423097" y="2515019"/>
            <a:chExt cx="2569188" cy="587310"/>
          </a:xfrm>
        </p:grpSpPr>
        <p:sp>
          <p:nvSpPr>
            <p:cNvPr id="63" name="矩形 62"/>
            <p:cNvSpPr/>
            <p:nvPr/>
          </p:nvSpPr>
          <p:spPr>
            <a:xfrm>
              <a:off x="1463152" y="2574789"/>
              <a:ext cx="2529133" cy="43722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2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文本框 24"/>
            <p:cNvSpPr txBox="1"/>
            <p:nvPr/>
          </p:nvSpPr>
          <p:spPr>
            <a:xfrm>
              <a:off x="1423097" y="2515019"/>
              <a:ext cx="2505872" cy="58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0" fontAlgn="auto"/>
              <a:r>
                <a:rPr lang="ru-RU" altLang="zh-CN" sz="900" b="1" dirty="0">
                  <a:solidFill>
                    <a:srgbClr val="00339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 Предотвратить несколько заболеваний с помощью только одной инъекции</a:t>
              </a:r>
              <a:endParaRPr lang="zh-CN" altLang="en-US" sz="9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65" name="组合 13"/>
          <p:cNvGrpSpPr/>
          <p:nvPr/>
        </p:nvGrpSpPr>
        <p:grpSpPr>
          <a:xfrm>
            <a:off x="6495546" y="3163592"/>
            <a:ext cx="1810647" cy="290857"/>
            <a:chOff x="1377260" y="2550428"/>
            <a:chExt cx="1814790" cy="462517"/>
          </a:xfrm>
        </p:grpSpPr>
        <p:sp>
          <p:nvSpPr>
            <p:cNvPr id="66" name="矩形 65"/>
            <p:cNvSpPr/>
            <p:nvPr/>
          </p:nvSpPr>
          <p:spPr>
            <a:xfrm>
              <a:off x="1407530" y="2575718"/>
              <a:ext cx="1736477" cy="43722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2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文本框 24"/>
            <p:cNvSpPr txBox="1"/>
            <p:nvPr/>
          </p:nvSpPr>
          <p:spPr>
            <a:xfrm>
              <a:off x="1377260" y="2550428"/>
              <a:ext cx="1814790" cy="438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0" fontAlgn="auto">
                <a:lnSpc>
                  <a:spcPct val="150000"/>
                </a:lnSpc>
              </a:pP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HPSEC</a:t>
              </a:r>
              <a:r>
                <a:rPr lang="zh-CN" altLang="en-US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</a:t>
              </a: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TEM</a:t>
              </a:r>
              <a:r>
                <a:rPr lang="zh-CN" altLang="en-US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、</a:t>
              </a:r>
              <a:r>
                <a:rPr lang="en-US" altLang="zh-CN" sz="900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宋体" panose="02010600030101010101" pitchFamily="2" charset="-122"/>
                </a:rPr>
                <a:t>DLS</a:t>
              </a:r>
              <a:endParaRPr lang="zh-CN" altLang="en-US" sz="9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565437" y="3999986"/>
            <a:ext cx="8190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对于兽用疫苗，由传统疫苗向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基因工程疫苗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转变，提高产品质量，服务健康养殖，是行业发展</a:t>
            </a:r>
            <a:r>
              <a:rPr lang="zh-CN" altLang="en-US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  <a:endParaRPr lang="ru-RU" altLang="zh-CN" sz="12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Что касается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 для ветеринарного применения, то переход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от традиционных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вирусных вакцин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генно-инженерным </a:t>
            </a:r>
            <a:r>
              <a:rPr lang="ru-RU" altLang="zh-CN" sz="12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вакцинам и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улучшение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качества </a:t>
            </a:r>
            <a:r>
              <a:rPr lang="ru-RU" altLang="zh-CN" sz="12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продукции </a:t>
            </a:r>
            <a:r>
              <a:rPr lang="ru-RU" altLang="zh-CN" sz="12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для обеспечения здорового развития животноводства является направлением развития отрасли.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52" name="组合 9"/>
          <p:cNvGrpSpPr/>
          <p:nvPr/>
        </p:nvGrpSpPr>
        <p:grpSpPr>
          <a:xfrm>
            <a:off x="640719" y="1473566"/>
            <a:ext cx="543739" cy="2749491"/>
            <a:chOff x="3878714" y="1498772"/>
            <a:chExt cx="742890" cy="2857378"/>
          </a:xfrm>
        </p:grpSpPr>
        <p:sp>
          <p:nvSpPr>
            <p:cNvPr id="53" name="矩形 52"/>
            <p:cNvSpPr/>
            <p:nvPr/>
          </p:nvSpPr>
          <p:spPr>
            <a:xfrm>
              <a:off x="3904731" y="1514750"/>
              <a:ext cx="670689" cy="230425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1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文本框 18"/>
            <p:cNvSpPr txBox="1"/>
            <p:nvPr/>
          </p:nvSpPr>
          <p:spPr>
            <a:xfrm>
              <a:off x="3878714" y="1498772"/>
              <a:ext cx="742890" cy="2857378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defTabSz="685800" rtl="0" fontAlgn="auto">
                <a:lnSpc>
                  <a:spcPts val="1400"/>
                </a:lnSpc>
                <a:buClr>
                  <a:prstClr val="black"/>
                </a:buClr>
              </a:pPr>
              <a:r>
                <a:rPr lang="ru-RU" altLang="zh-CN" sz="1100" b="1" kern="0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Генно-инженерная модификация посевного вируса</a:t>
              </a:r>
              <a:endParaRPr lang="zh-CN" altLang="en-US" sz="1100" b="1" dirty="0">
                <a:solidFill>
                  <a:srgbClr val="425F9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</p:grpSp>
      <p:grpSp>
        <p:nvGrpSpPr>
          <p:cNvPr id="55" name="组合 13"/>
          <p:cNvGrpSpPr/>
          <p:nvPr/>
        </p:nvGrpSpPr>
        <p:grpSpPr>
          <a:xfrm>
            <a:off x="1399542" y="1150438"/>
            <a:ext cx="2520350" cy="375825"/>
            <a:chOff x="1258656" y="2438095"/>
            <a:chExt cx="1990634" cy="456446"/>
          </a:xfrm>
        </p:grpSpPr>
        <p:sp>
          <p:nvSpPr>
            <p:cNvPr id="56" name="矩形 55"/>
            <p:cNvSpPr/>
            <p:nvPr/>
          </p:nvSpPr>
          <p:spPr>
            <a:xfrm>
              <a:off x="1354476" y="2438095"/>
              <a:ext cx="1863883" cy="45644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1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文本框 24"/>
            <p:cNvSpPr txBox="1"/>
            <p:nvPr/>
          </p:nvSpPr>
          <p:spPr>
            <a:xfrm>
              <a:off x="1258656" y="2499903"/>
              <a:ext cx="1990634" cy="3177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/>
              <a:r>
                <a:rPr lang="ru-RU" altLang="zh-CN" sz="1100" b="1" dirty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Метод </a:t>
              </a:r>
              <a:r>
                <a:rPr lang="ru-RU" altLang="zh-CN" sz="1100" b="1" dirty="0" smtClean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обратной</a:t>
              </a:r>
              <a:r>
                <a:rPr lang="ru-RU" altLang="zh-CN" sz="1100" b="1" dirty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 </a:t>
              </a:r>
              <a:r>
                <a:rPr lang="ru-RU" altLang="zh-CN" sz="1100" b="1" dirty="0" smtClean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генетики</a:t>
              </a:r>
              <a:r>
                <a:rPr lang="ru-RU" altLang="zh-CN" sz="1100" b="1" dirty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 вируса</a:t>
              </a:r>
              <a:endParaRPr lang="zh-CN" altLang="en-US" sz="1100" b="1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58" name="组合 16"/>
          <p:cNvGrpSpPr/>
          <p:nvPr/>
        </p:nvGrpSpPr>
        <p:grpSpPr>
          <a:xfrm>
            <a:off x="2343527" y="2332029"/>
            <a:ext cx="1537203" cy="404792"/>
            <a:chOff x="1253074" y="3107756"/>
            <a:chExt cx="1997734" cy="385383"/>
          </a:xfrm>
        </p:grpSpPr>
        <p:sp>
          <p:nvSpPr>
            <p:cNvPr id="59" name="矩形 58"/>
            <p:cNvSpPr/>
            <p:nvPr/>
          </p:nvSpPr>
          <p:spPr>
            <a:xfrm>
              <a:off x="1331462" y="3116127"/>
              <a:ext cx="1831611" cy="37701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文本框 28"/>
            <p:cNvSpPr txBox="1"/>
            <p:nvPr/>
          </p:nvSpPr>
          <p:spPr>
            <a:xfrm>
              <a:off x="1253074" y="3107756"/>
              <a:ext cx="1997734" cy="38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>
                <a:defRPr/>
              </a:pP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Рекомбинантный </a:t>
              </a:r>
              <a:r>
                <a:rPr lang="ru-RU" altLang="zh-CN" sz="1000" b="1" kern="0" dirty="0" err="1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бакуловирус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61" name="组合 29"/>
          <p:cNvGrpSpPr/>
          <p:nvPr/>
        </p:nvGrpSpPr>
        <p:grpSpPr>
          <a:xfrm>
            <a:off x="4517918" y="1127107"/>
            <a:ext cx="2944203" cy="360048"/>
            <a:chOff x="1340298" y="2600054"/>
            <a:chExt cx="2246275" cy="471014"/>
          </a:xfrm>
        </p:grpSpPr>
        <p:sp>
          <p:nvSpPr>
            <p:cNvPr id="62" name="矩形 61"/>
            <p:cNvSpPr/>
            <p:nvPr/>
          </p:nvSpPr>
          <p:spPr>
            <a:xfrm>
              <a:off x="1340298" y="2600054"/>
              <a:ext cx="2219342" cy="471014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文本框 24"/>
            <p:cNvSpPr txBox="1"/>
            <p:nvPr/>
          </p:nvSpPr>
          <p:spPr>
            <a:xfrm>
              <a:off x="1367217" y="2682189"/>
              <a:ext cx="2219356" cy="322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>
                <a:defRPr/>
              </a:pP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PRV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PRRSV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NDV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AIV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MDV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RABV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и т.д.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64" name="组合 33"/>
          <p:cNvGrpSpPr/>
          <p:nvPr/>
        </p:nvGrpSpPr>
        <p:grpSpPr>
          <a:xfrm>
            <a:off x="4500337" y="1730012"/>
            <a:ext cx="2947318" cy="400110"/>
            <a:chOff x="1596034" y="2519005"/>
            <a:chExt cx="2253751" cy="1012713"/>
          </a:xfrm>
        </p:grpSpPr>
        <p:sp>
          <p:nvSpPr>
            <p:cNvPr id="65" name="矩形 64"/>
            <p:cNvSpPr/>
            <p:nvPr/>
          </p:nvSpPr>
          <p:spPr>
            <a:xfrm>
              <a:off x="1611038" y="2600055"/>
              <a:ext cx="2238747" cy="9113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文本框 24"/>
            <p:cNvSpPr txBox="1"/>
            <p:nvPr/>
          </p:nvSpPr>
          <p:spPr>
            <a:xfrm>
              <a:off x="1596034" y="2519005"/>
              <a:ext cx="2253750" cy="10127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>
                <a:defRPr/>
              </a:pP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PCV2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PCV3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FMDV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IBDV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FAdV-4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</a:t>
              </a:r>
              <a:r>
                <a:rPr lang="zh-CN" altLang="en-US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EDSV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</a:t>
              </a:r>
              <a:r>
                <a:rPr lang="zh-CN" altLang="en-US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AC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и 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т.д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.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67" name="组合 16"/>
          <p:cNvGrpSpPr/>
          <p:nvPr/>
        </p:nvGrpSpPr>
        <p:grpSpPr>
          <a:xfrm>
            <a:off x="2366743" y="1703185"/>
            <a:ext cx="1632066" cy="396000"/>
            <a:chOff x="1279590" y="3218674"/>
            <a:chExt cx="2121018" cy="454673"/>
          </a:xfrm>
        </p:grpSpPr>
        <p:sp>
          <p:nvSpPr>
            <p:cNvPr id="68" name="矩形 67"/>
            <p:cNvSpPr/>
            <p:nvPr/>
          </p:nvSpPr>
          <p:spPr>
            <a:xfrm>
              <a:off x="1340298" y="3218674"/>
              <a:ext cx="1831611" cy="45467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文本框 28"/>
            <p:cNvSpPr txBox="1"/>
            <p:nvPr/>
          </p:nvSpPr>
          <p:spPr>
            <a:xfrm>
              <a:off x="1279590" y="3323530"/>
              <a:ext cx="2121018" cy="2827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800" rtl="0" fontAlgn="auto">
                <a:defRPr/>
              </a:pPr>
              <a:r>
                <a:rPr lang="ru-RU" altLang="zh-CN" sz="1000" b="1" dirty="0" smtClean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Рекомбинантная </a:t>
              </a:r>
              <a:r>
                <a:rPr lang="en-US" altLang="zh-CN" sz="1000" b="1" dirty="0" smtClean="0">
                  <a:solidFill>
                    <a:srgbClr val="0A30AA"/>
                  </a:solidFill>
                  <a:latin typeface="Times New Roman" panose="02020603050405020304" charset="0"/>
                  <a:cs typeface="Times New Roman" panose="02020603050405020304" charset="0"/>
                </a:rPr>
                <a:t>E.coli</a:t>
              </a:r>
              <a:endParaRPr lang="zh-CN" altLang="en-US" sz="1000" b="1" dirty="0">
                <a:solidFill>
                  <a:srgbClr val="0A30AA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70" name="组合 33"/>
          <p:cNvGrpSpPr/>
          <p:nvPr/>
        </p:nvGrpSpPr>
        <p:grpSpPr>
          <a:xfrm>
            <a:off x="4511928" y="2411162"/>
            <a:ext cx="2914891" cy="360050"/>
            <a:chOff x="1606428" y="2600054"/>
            <a:chExt cx="2243358" cy="911316"/>
          </a:xfrm>
        </p:grpSpPr>
        <p:sp>
          <p:nvSpPr>
            <p:cNvPr id="71" name="矩形 70"/>
            <p:cNvSpPr/>
            <p:nvPr/>
          </p:nvSpPr>
          <p:spPr>
            <a:xfrm>
              <a:off x="1611038" y="2600054"/>
              <a:ext cx="2238748" cy="9113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文本框 24"/>
            <p:cNvSpPr txBox="1"/>
            <p:nvPr/>
          </p:nvSpPr>
          <p:spPr>
            <a:xfrm>
              <a:off x="1606428" y="2755242"/>
              <a:ext cx="2192654" cy="6232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>
                <a:defRPr/>
              </a:pP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PPV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AIV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IBV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ILTV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RHDV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MEV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и 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т.д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.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73" name="箭头: 右 27"/>
          <p:cNvSpPr/>
          <p:nvPr/>
        </p:nvSpPr>
        <p:spPr>
          <a:xfrm>
            <a:off x="3972219" y="1221466"/>
            <a:ext cx="325085" cy="26114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000">
              <a:solidFill>
                <a:srgbClr val="0A30AA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74" name="组合 16"/>
          <p:cNvGrpSpPr/>
          <p:nvPr/>
        </p:nvGrpSpPr>
        <p:grpSpPr>
          <a:xfrm>
            <a:off x="2364327" y="2951330"/>
            <a:ext cx="1455693" cy="423139"/>
            <a:chOff x="1280104" y="3186125"/>
            <a:chExt cx="1891804" cy="507494"/>
          </a:xfrm>
        </p:grpSpPr>
        <p:sp>
          <p:nvSpPr>
            <p:cNvPr id="75" name="矩形 74"/>
            <p:cNvSpPr/>
            <p:nvPr/>
          </p:nvSpPr>
          <p:spPr>
            <a:xfrm>
              <a:off x="1340298" y="3218674"/>
              <a:ext cx="1831610" cy="47494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文本框 28"/>
            <p:cNvSpPr txBox="1"/>
            <p:nvPr/>
          </p:nvSpPr>
          <p:spPr>
            <a:xfrm>
              <a:off x="1280104" y="3186125"/>
              <a:ext cx="1840448" cy="4798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800" rtl="0" fontAlgn="auto">
                <a:defRPr/>
              </a:pP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Рекомбинантные 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клетки СНО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77" name="组合 33"/>
          <p:cNvGrpSpPr/>
          <p:nvPr/>
        </p:nvGrpSpPr>
        <p:grpSpPr>
          <a:xfrm>
            <a:off x="4517918" y="3074492"/>
            <a:ext cx="2929736" cy="360049"/>
            <a:chOff x="1611038" y="2600054"/>
            <a:chExt cx="2238748" cy="911316"/>
          </a:xfrm>
        </p:grpSpPr>
        <p:sp>
          <p:nvSpPr>
            <p:cNvPr id="78" name="矩形 77"/>
            <p:cNvSpPr/>
            <p:nvPr/>
          </p:nvSpPr>
          <p:spPr>
            <a:xfrm>
              <a:off x="1611038" y="2600054"/>
              <a:ext cx="2238748" cy="9113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文本框 24"/>
            <p:cNvSpPr txBox="1"/>
            <p:nvPr/>
          </p:nvSpPr>
          <p:spPr>
            <a:xfrm>
              <a:off x="1621425" y="2722754"/>
              <a:ext cx="2192654" cy="6232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>
                <a:defRPr/>
              </a:pP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CSFV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PRV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PEDV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IBV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ILTV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CPV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и т.д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.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 flipH="1">
            <a:off x="1295237" y="1415496"/>
            <a:ext cx="1" cy="2520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箭头: 右 27"/>
          <p:cNvSpPr/>
          <p:nvPr/>
        </p:nvSpPr>
        <p:spPr>
          <a:xfrm>
            <a:off x="3972219" y="1834688"/>
            <a:ext cx="325085" cy="26114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000">
              <a:solidFill>
                <a:srgbClr val="0A30AA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" name="箭头: 右 27"/>
          <p:cNvSpPr/>
          <p:nvPr/>
        </p:nvSpPr>
        <p:spPr>
          <a:xfrm>
            <a:off x="3972219" y="2447910"/>
            <a:ext cx="325085" cy="26114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000">
              <a:solidFill>
                <a:srgbClr val="0A30AA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3" name="箭头: 右 27"/>
          <p:cNvSpPr/>
          <p:nvPr/>
        </p:nvSpPr>
        <p:spPr>
          <a:xfrm>
            <a:off x="3972219" y="3061132"/>
            <a:ext cx="325085" cy="26114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000">
              <a:solidFill>
                <a:srgbClr val="0A30AA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91" name="组合 9"/>
          <p:cNvGrpSpPr/>
          <p:nvPr/>
        </p:nvGrpSpPr>
        <p:grpSpPr>
          <a:xfrm>
            <a:off x="1498738" y="1867408"/>
            <a:ext cx="492443" cy="1833354"/>
            <a:chOff x="3941374" y="1637667"/>
            <a:chExt cx="672809" cy="2340319"/>
          </a:xfrm>
        </p:grpSpPr>
        <p:sp>
          <p:nvSpPr>
            <p:cNvPr id="92" name="矩形 91"/>
            <p:cNvSpPr/>
            <p:nvPr/>
          </p:nvSpPr>
          <p:spPr>
            <a:xfrm>
              <a:off x="3981034" y="1637667"/>
              <a:ext cx="594387" cy="23267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3" name="文本框 18"/>
            <p:cNvSpPr txBox="1"/>
            <p:nvPr/>
          </p:nvSpPr>
          <p:spPr>
            <a:xfrm>
              <a:off x="3941374" y="1724240"/>
              <a:ext cx="672809" cy="2253746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defTabSz="685800" rtl="0" fontAlgn="auto">
                <a:defRPr/>
              </a:pP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Система 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экспрессии рекомбинантного белка</a:t>
              </a:r>
              <a:endParaRPr lang="en-US" altLang="zh-CN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 flipH="1">
            <a:off x="2210348" y="1619477"/>
            <a:ext cx="7007" cy="2314417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16"/>
          <p:cNvGrpSpPr/>
          <p:nvPr/>
        </p:nvGrpSpPr>
        <p:grpSpPr>
          <a:xfrm>
            <a:off x="2131380" y="3616110"/>
            <a:ext cx="1672271" cy="396000"/>
            <a:chOff x="998641" y="3218674"/>
            <a:chExt cx="2173267" cy="474945"/>
          </a:xfrm>
        </p:grpSpPr>
        <p:sp>
          <p:nvSpPr>
            <p:cNvPr id="85" name="矩形 84"/>
            <p:cNvSpPr/>
            <p:nvPr/>
          </p:nvSpPr>
          <p:spPr>
            <a:xfrm>
              <a:off x="1340298" y="3218674"/>
              <a:ext cx="1831610" cy="47494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文本框 28"/>
            <p:cNvSpPr txBox="1"/>
            <p:nvPr/>
          </p:nvSpPr>
          <p:spPr>
            <a:xfrm>
              <a:off x="998641" y="3296609"/>
              <a:ext cx="2003664" cy="2953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>
                <a:defRPr/>
              </a:pP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Другие системы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87" name="箭头: 右 27"/>
          <p:cNvSpPr/>
          <p:nvPr/>
        </p:nvSpPr>
        <p:spPr>
          <a:xfrm>
            <a:off x="3972219" y="3674353"/>
            <a:ext cx="325085" cy="26114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 fontAlgn="auto"/>
            <a:endParaRPr lang="zh-CN" altLang="en-US" sz="1000">
              <a:solidFill>
                <a:srgbClr val="0A30AA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88" name="组合 33"/>
          <p:cNvGrpSpPr/>
          <p:nvPr/>
        </p:nvGrpSpPr>
        <p:grpSpPr>
          <a:xfrm>
            <a:off x="4524903" y="3656169"/>
            <a:ext cx="2929736" cy="360049"/>
            <a:chOff x="1611038" y="2600054"/>
            <a:chExt cx="2238748" cy="911316"/>
          </a:xfrm>
        </p:grpSpPr>
        <p:sp>
          <p:nvSpPr>
            <p:cNvPr id="89" name="矩形 88"/>
            <p:cNvSpPr/>
            <p:nvPr/>
          </p:nvSpPr>
          <p:spPr>
            <a:xfrm>
              <a:off x="1611038" y="2600054"/>
              <a:ext cx="2238748" cy="9113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685800" rtl="0" fontAlgn="auto">
                <a:defRPr/>
              </a:pPr>
              <a:endParaRPr lang="zh-CN" altLang="en-US" sz="1000" kern="0" dirty="0">
                <a:solidFill>
                  <a:srgbClr val="0A30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0" name="文本框 24"/>
            <p:cNvSpPr txBox="1"/>
            <p:nvPr/>
          </p:nvSpPr>
          <p:spPr>
            <a:xfrm>
              <a:off x="1611053" y="2749454"/>
              <a:ext cx="2192654" cy="6232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 rtl="0" fontAlgn="auto">
                <a:defRPr/>
              </a:pP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Эхинококк, </a:t>
              </a:r>
              <a:r>
                <a:rPr lang="en-US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ASFV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и </a:t>
              </a:r>
              <a:r>
                <a:rPr lang="ru-RU" altLang="zh-CN" sz="1000" b="1" kern="0" dirty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т.д</a:t>
              </a:r>
              <a:r>
                <a:rPr lang="ru-RU" altLang="zh-CN" sz="1000" b="1" kern="0" dirty="0" smtClean="0">
                  <a:solidFill>
                    <a:srgbClr val="0A30AA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.</a:t>
              </a:r>
              <a:endParaRPr lang="zh-CN" altLang="en-US" sz="1000" b="1" kern="0" dirty="0">
                <a:solidFill>
                  <a:srgbClr val="0A30AA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94" name="矩形 93"/>
          <p:cNvSpPr/>
          <p:nvPr/>
        </p:nvSpPr>
        <p:spPr>
          <a:xfrm>
            <a:off x="539440" y="449961"/>
            <a:ext cx="635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</a:t>
            </a:r>
            <a:r>
              <a:rPr lang="ru-RU" altLang="zh-CN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30378" y="775983"/>
            <a:ext cx="691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0378" y="4049163"/>
            <a:ext cx="8212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新型疫苗研发首先要通过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病毒反向遗传学技术、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实现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种毒基因工程改造、重组蛋白高效表达</a:t>
            </a:r>
            <a:r>
              <a:rPr lang="zh-CN" altLang="en-US" sz="1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ru-RU" altLang="zh-CN" sz="12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 rtl="0">
              <a:buFont typeface="Wingdings" panose="05000000000000000000" pitchFamily="2" charset="2"/>
              <a:buChar char="p"/>
            </a:pP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При разработке новых вакцин необходимо сначала использовать 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метод «обратной генетики» вируса 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для достижения </a:t>
            </a:r>
            <a:r>
              <a:rPr lang="ru-RU" altLang="zh-CN" sz="1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генно-инженерной модификации посевного вируса </a:t>
            </a:r>
            <a:r>
              <a:rPr lang="ru-RU" altLang="zh-CN" sz="12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высокоэффективной экспрессии рекомбинантных белков</a:t>
            </a:r>
            <a:r>
              <a:rPr lang="ru-RU" altLang="zh-CN" sz="1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12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 fontAlgn="auto"/>
              <a:endParaRPr lang="zh-CN" altLang="en-US" sz="20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48" name="矩形 26"/>
          <p:cNvSpPr>
            <a:spLocks noChangeArrowheads="1"/>
          </p:cNvSpPr>
          <p:nvPr/>
        </p:nvSpPr>
        <p:spPr bwMode="auto">
          <a:xfrm>
            <a:off x="400742" y="1274976"/>
            <a:ext cx="7585526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57175" indent="-257175" defTabSz="685800" rtl="0" eaLnBrk="1" fontAlgn="auto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DNA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病毒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/RNA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病毒的感染性克隆</a:t>
            </a:r>
            <a:r>
              <a:rPr lang="zh-CN" altLang="en-US" sz="1200" b="1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构建</a:t>
            </a:r>
            <a:r>
              <a:rPr lang="ru-RU" altLang="zh-CN" sz="1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Конструирование инфекционных клонов ДНК-вируса/РНК-вируса</a:t>
            </a:r>
            <a:endParaRPr lang="zh-CN" altLang="zh-CN" sz="1200" b="1" dirty="0">
              <a:solidFill>
                <a:prstClr val="black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67066" y="1627969"/>
            <a:ext cx="3574582" cy="2311971"/>
            <a:chOff x="5356389" y="1936660"/>
            <a:chExt cx="3543627" cy="2207193"/>
          </a:xfrm>
        </p:grpSpPr>
        <p:sp>
          <p:nvSpPr>
            <p:cNvPr id="50" name="TextBox 9"/>
            <p:cNvSpPr txBox="1"/>
            <p:nvPr/>
          </p:nvSpPr>
          <p:spPr>
            <a:xfrm>
              <a:off x="5410690" y="3719663"/>
              <a:ext cx="3438140" cy="381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rtl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zh-CN" sz="1000" b="1" noProof="1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+mn-cs"/>
                </a:rPr>
                <a:t>Конструирование инфекционных клонов ДНК-вирусов-бактериальных искусственных хромосом</a:t>
              </a:r>
              <a:endParaRPr lang="en-US" altLang="zh-CN" sz="1000" b="1" noProof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356389" y="1936660"/>
              <a:ext cx="3543627" cy="220719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 fontAlgn="auto"/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95293" y="1588492"/>
            <a:ext cx="4030214" cy="2372796"/>
            <a:chOff x="170302" y="1786116"/>
            <a:chExt cx="4700404" cy="2917830"/>
          </a:xfrm>
        </p:grpSpPr>
        <p:sp>
          <p:nvSpPr>
            <p:cNvPr id="23" name="矩形 22"/>
            <p:cNvSpPr/>
            <p:nvPr/>
          </p:nvSpPr>
          <p:spPr>
            <a:xfrm>
              <a:off x="170513" y="1786116"/>
              <a:ext cx="4273437" cy="23285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 fontAlgn="auto"/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70302" y="1831126"/>
              <a:ext cx="4569319" cy="2831222"/>
              <a:chOff x="142774" y="1779588"/>
              <a:chExt cx="4569319" cy="2831221"/>
            </a:xfrm>
          </p:grpSpPr>
          <p:grpSp>
            <p:nvGrpSpPr>
              <p:cNvPr id="53" name="组合 52"/>
              <p:cNvGrpSpPr/>
              <p:nvPr/>
            </p:nvGrpSpPr>
            <p:grpSpPr>
              <a:xfrm rot="1105817">
                <a:off x="2057924" y="2353930"/>
                <a:ext cx="674667" cy="656533"/>
                <a:chOff x="4942828" y="2295550"/>
                <a:chExt cx="919917" cy="903760"/>
              </a:xfrm>
              <a:solidFill>
                <a:srgbClr val="FFC000"/>
              </a:solidFill>
            </p:grpSpPr>
            <p:sp>
              <p:nvSpPr>
                <p:cNvPr id="76" name="dna-code_82990"/>
                <p:cNvSpPr/>
                <p:nvPr/>
              </p:nvSpPr>
              <p:spPr>
                <a:xfrm>
                  <a:off x="4942828" y="2592858"/>
                  <a:ext cx="609686" cy="606452"/>
                </a:xfrm>
                <a:custGeom>
                  <a:avLst/>
                  <a:gdLst>
                    <a:gd name="T0" fmla="*/ 2711 w 2800"/>
                    <a:gd name="T1" fmla="*/ 736 h 2789"/>
                    <a:gd name="T2" fmla="*/ 2592 w 2800"/>
                    <a:gd name="T3" fmla="*/ 813 h 2789"/>
                    <a:gd name="T4" fmla="*/ 2492 w 2800"/>
                    <a:gd name="T5" fmla="*/ 1029 h 2789"/>
                    <a:gd name="T6" fmla="*/ 1771 w 2800"/>
                    <a:gd name="T7" fmla="*/ 307 h 2789"/>
                    <a:gd name="T8" fmla="*/ 1986 w 2800"/>
                    <a:gd name="T9" fmla="*/ 207 h 2789"/>
                    <a:gd name="T10" fmla="*/ 2064 w 2800"/>
                    <a:gd name="T11" fmla="*/ 89 h 2789"/>
                    <a:gd name="T12" fmla="*/ 1945 w 2800"/>
                    <a:gd name="T13" fmla="*/ 11 h 2789"/>
                    <a:gd name="T14" fmla="*/ 1470 w 2800"/>
                    <a:gd name="T15" fmla="*/ 295 h 2789"/>
                    <a:gd name="T16" fmla="*/ 1284 w 2800"/>
                    <a:gd name="T17" fmla="*/ 1289 h 2789"/>
                    <a:gd name="T18" fmla="*/ 310 w 2800"/>
                    <a:gd name="T19" fmla="*/ 1455 h 2789"/>
                    <a:gd name="T20" fmla="*/ 13 w 2800"/>
                    <a:gd name="T21" fmla="*/ 1942 h 2789"/>
                    <a:gd name="T22" fmla="*/ 87 w 2800"/>
                    <a:gd name="T23" fmla="*/ 2062 h 2789"/>
                    <a:gd name="T24" fmla="*/ 110 w 2800"/>
                    <a:gd name="T25" fmla="*/ 2065 h 2789"/>
                    <a:gd name="T26" fmla="*/ 207 w 2800"/>
                    <a:gd name="T27" fmla="*/ 1987 h 2789"/>
                    <a:gd name="T28" fmla="*/ 316 w 2800"/>
                    <a:gd name="T29" fmla="*/ 1763 h 2789"/>
                    <a:gd name="T30" fmla="*/ 1037 w 2800"/>
                    <a:gd name="T31" fmla="*/ 2484 h 2789"/>
                    <a:gd name="T32" fmla="*/ 812 w 2800"/>
                    <a:gd name="T33" fmla="*/ 2592 h 2789"/>
                    <a:gd name="T34" fmla="*/ 737 w 2800"/>
                    <a:gd name="T35" fmla="*/ 2712 h 2789"/>
                    <a:gd name="T36" fmla="*/ 835 w 2800"/>
                    <a:gd name="T37" fmla="*/ 2789 h 2789"/>
                    <a:gd name="T38" fmla="*/ 857 w 2800"/>
                    <a:gd name="T39" fmla="*/ 2787 h 2789"/>
                    <a:gd name="T40" fmla="*/ 1345 w 2800"/>
                    <a:gd name="T41" fmla="*/ 2489 h 2789"/>
                    <a:gd name="T42" fmla="*/ 1510 w 2800"/>
                    <a:gd name="T43" fmla="*/ 1516 h 2789"/>
                    <a:gd name="T44" fmla="*/ 2505 w 2800"/>
                    <a:gd name="T45" fmla="*/ 1329 h 2789"/>
                    <a:gd name="T46" fmla="*/ 2788 w 2800"/>
                    <a:gd name="T47" fmla="*/ 854 h 2789"/>
                    <a:gd name="T48" fmla="*/ 2711 w 2800"/>
                    <a:gd name="T49" fmla="*/ 736 h 2789"/>
                    <a:gd name="T50" fmla="*/ 2429 w 2800"/>
                    <a:gd name="T51" fmla="*/ 1116 h 2789"/>
                    <a:gd name="T52" fmla="*/ 2363 w 2800"/>
                    <a:gd name="T53" fmla="*/ 1188 h 2789"/>
                    <a:gd name="T54" fmla="*/ 2313 w 2800"/>
                    <a:gd name="T55" fmla="*/ 1230 h 2789"/>
                    <a:gd name="T56" fmla="*/ 1569 w 2800"/>
                    <a:gd name="T57" fmla="*/ 486 h 2789"/>
                    <a:gd name="T58" fmla="*/ 1612 w 2800"/>
                    <a:gd name="T59" fmla="*/ 436 h 2789"/>
                    <a:gd name="T60" fmla="*/ 1684 w 2800"/>
                    <a:gd name="T61" fmla="*/ 371 h 2789"/>
                    <a:gd name="T62" fmla="*/ 2429 w 2800"/>
                    <a:gd name="T63" fmla="*/ 1116 h 2789"/>
                    <a:gd name="T64" fmla="*/ 2031 w 2800"/>
                    <a:gd name="T65" fmla="*/ 1328 h 2789"/>
                    <a:gd name="T66" fmla="*/ 1471 w 2800"/>
                    <a:gd name="T67" fmla="*/ 769 h 2789"/>
                    <a:gd name="T68" fmla="*/ 1516 w 2800"/>
                    <a:gd name="T69" fmla="*/ 583 h 2789"/>
                    <a:gd name="T70" fmla="*/ 2216 w 2800"/>
                    <a:gd name="T71" fmla="*/ 1284 h 2789"/>
                    <a:gd name="T72" fmla="*/ 2031 w 2800"/>
                    <a:gd name="T73" fmla="*/ 1328 h 2789"/>
                    <a:gd name="T74" fmla="*/ 780 w 2800"/>
                    <a:gd name="T75" fmla="*/ 1466 h 2789"/>
                    <a:gd name="T76" fmla="*/ 1334 w 2800"/>
                    <a:gd name="T77" fmla="*/ 2019 h 2789"/>
                    <a:gd name="T78" fmla="*/ 1293 w 2800"/>
                    <a:gd name="T79" fmla="*/ 2208 h 2789"/>
                    <a:gd name="T80" fmla="*/ 591 w 2800"/>
                    <a:gd name="T81" fmla="*/ 1507 h 2789"/>
                    <a:gd name="T82" fmla="*/ 780 w 2800"/>
                    <a:gd name="T83" fmla="*/ 1466 h 2789"/>
                    <a:gd name="T84" fmla="*/ 927 w 2800"/>
                    <a:gd name="T85" fmla="*/ 1462 h 2789"/>
                    <a:gd name="T86" fmla="*/ 1307 w 2800"/>
                    <a:gd name="T87" fmla="*/ 1493 h 2789"/>
                    <a:gd name="T88" fmla="*/ 1338 w 2800"/>
                    <a:gd name="T89" fmla="*/ 1872 h 2789"/>
                    <a:gd name="T90" fmla="*/ 927 w 2800"/>
                    <a:gd name="T91" fmla="*/ 1462 h 2789"/>
                    <a:gd name="T92" fmla="*/ 380 w 2800"/>
                    <a:gd name="T93" fmla="*/ 1676 h 2789"/>
                    <a:gd name="T94" fmla="*/ 452 w 2800"/>
                    <a:gd name="T95" fmla="*/ 1596 h 2789"/>
                    <a:gd name="T96" fmla="*/ 494 w 2800"/>
                    <a:gd name="T97" fmla="*/ 1560 h 2789"/>
                    <a:gd name="T98" fmla="*/ 1239 w 2800"/>
                    <a:gd name="T99" fmla="*/ 2306 h 2789"/>
                    <a:gd name="T100" fmla="*/ 1203 w 2800"/>
                    <a:gd name="T101" fmla="*/ 2348 h 2789"/>
                    <a:gd name="T102" fmla="*/ 1124 w 2800"/>
                    <a:gd name="T103" fmla="*/ 2420 h 2789"/>
                    <a:gd name="T104" fmla="*/ 380 w 2800"/>
                    <a:gd name="T105" fmla="*/ 1676 h 2789"/>
                    <a:gd name="T106" fmla="*/ 1487 w 2800"/>
                    <a:gd name="T107" fmla="*/ 1312 h 2789"/>
                    <a:gd name="T108" fmla="*/ 1463 w 2800"/>
                    <a:gd name="T109" fmla="*/ 911 h 2789"/>
                    <a:gd name="T110" fmla="*/ 1888 w 2800"/>
                    <a:gd name="T111" fmla="*/ 1337 h 2789"/>
                    <a:gd name="T112" fmla="*/ 1487 w 2800"/>
                    <a:gd name="T113" fmla="*/ 1312 h 2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00" h="2789">
                      <a:moveTo>
                        <a:pt x="2711" y="736"/>
                      </a:moveTo>
                      <a:cubicBezTo>
                        <a:pt x="2657" y="725"/>
                        <a:pt x="2604" y="759"/>
                        <a:pt x="2592" y="813"/>
                      </a:cubicBezTo>
                      <a:cubicBezTo>
                        <a:pt x="2592" y="815"/>
                        <a:pt x="2571" y="908"/>
                        <a:pt x="2492" y="1029"/>
                      </a:cubicBezTo>
                      <a:lnTo>
                        <a:pt x="1771" y="307"/>
                      </a:lnTo>
                      <a:cubicBezTo>
                        <a:pt x="1891" y="229"/>
                        <a:pt x="1984" y="207"/>
                        <a:pt x="1986" y="207"/>
                      </a:cubicBezTo>
                      <a:cubicBezTo>
                        <a:pt x="2040" y="195"/>
                        <a:pt x="2075" y="143"/>
                        <a:pt x="2064" y="89"/>
                      </a:cubicBezTo>
                      <a:cubicBezTo>
                        <a:pt x="2052" y="35"/>
                        <a:pt x="1999" y="0"/>
                        <a:pt x="1945" y="11"/>
                      </a:cubicBezTo>
                      <a:cubicBezTo>
                        <a:pt x="1936" y="13"/>
                        <a:pt x="1701" y="64"/>
                        <a:pt x="1470" y="295"/>
                      </a:cubicBezTo>
                      <a:cubicBezTo>
                        <a:pt x="1240" y="525"/>
                        <a:pt x="1241" y="879"/>
                        <a:pt x="1284" y="1289"/>
                      </a:cubicBezTo>
                      <a:cubicBezTo>
                        <a:pt x="882" y="1245"/>
                        <a:pt x="538" y="1227"/>
                        <a:pt x="310" y="1455"/>
                      </a:cubicBezTo>
                      <a:cubicBezTo>
                        <a:pt x="73" y="1692"/>
                        <a:pt x="15" y="1932"/>
                        <a:pt x="13" y="1942"/>
                      </a:cubicBezTo>
                      <a:cubicBezTo>
                        <a:pt x="0" y="1996"/>
                        <a:pt x="34" y="2050"/>
                        <a:pt x="87" y="2062"/>
                      </a:cubicBezTo>
                      <a:cubicBezTo>
                        <a:pt x="95" y="2064"/>
                        <a:pt x="103" y="2065"/>
                        <a:pt x="110" y="2065"/>
                      </a:cubicBezTo>
                      <a:cubicBezTo>
                        <a:pt x="156" y="2065"/>
                        <a:pt x="197" y="2034"/>
                        <a:pt x="207" y="1987"/>
                      </a:cubicBezTo>
                      <a:cubicBezTo>
                        <a:pt x="208" y="1986"/>
                        <a:pt x="233" y="1888"/>
                        <a:pt x="316" y="1763"/>
                      </a:cubicBezTo>
                      <a:lnTo>
                        <a:pt x="1037" y="2484"/>
                      </a:lnTo>
                      <a:cubicBezTo>
                        <a:pt x="911" y="2567"/>
                        <a:pt x="813" y="2592"/>
                        <a:pt x="812" y="2592"/>
                      </a:cubicBezTo>
                      <a:cubicBezTo>
                        <a:pt x="758" y="2605"/>
                        <a:pt x="725" y="2658"/>
                        <a:pt x="737" y="2712"/>
                      </a:cubicBezTo>
                      <a:cubicBezTo>
                        <a:pt x="748" y="2758"/>
                        <a:pt x="789" y="2789"/>
                        <a:pt x="835" y="2789"/>
                      </a:cubicBezTo>
                      <a:cubicBezTo>
                        <a:pt x="842" y="2789"/>
                        <a:pt x="850" y="2789"/>
                        <a:pt x="857" y="2787"/>
                      </a:cubicBezTo>
                      <a:cubicBezTo>
                        <a:pt x="868" y="2784"/>
                        <a:pt x="1108" y="2726"/>
                        <a:pt x="1345" y="2489"/>
                      </a:cubicBezTo>
                      <a:cubicBezTo>
                        <a:pt x="1572" y="2262"/>
                        <a:pt x="1555" y="1917"/>
                        <a:pt x="1510" y="1516"/>
                      </a:cubicBezTo>
                      <a:cubicBezTo>
                        <a:pt x="1920" y="1558"/>
                        <a:pt x="2275" y="1559"/>
                        <a:pt x="2505" y="1329"/>
                      </a:cubicBezTo>
                      <a:cubicBezTo>
                        <a:pt x="2736" y="1098"/>
                        <a:pt x="2786" y="864"/>
                        <a:pt x="2788" y="854"/>
                      </a:cubicBezTo>
                      <a:cubicBezTo>
                        <a:pt x="2800" y="800"/>
                        <a:pt x="2765" y="747"/>
                        <a:pt x="2711" y="736"/>
                      </a:cubicBezTo>
                      <a:close/>
                      <a:moveTo>
                        <a:pt x="2429" y="1116"/>
                      </a:moveTo>
                      <a:cubicBezTo>
                        <a:pt x="2409" y="1139"/>
                        <a:pt x="2388" y="1164"/>
                        <a:pt x="2363" y="1188"/>
                      </a:cubicBezTo>
                      <a:cubicBezTo>
                        <a:pt x="2348" y="1203"/>
                        <a:pt x="2331" y="1217"/>
                        <a:pt x="2313" y="1230"/>
                      </a:cubicBezTo>
                      <a:lnTo>
                        <a:pt x="1569" y="486"/>
                      </a:lnTo>
                      <a:cubicBezTo>
                        <a:pt x="1582" y="468"/>
                        <a:pt x="1596" y="452"/>
                        <a:pt x="1612" y="436"/>
                      </a:cubicBezTo>
                      <a:cubicBezTo>
                        <a:pt x="1636" y="412"/>
                        <a:pt x="1660" y="390"/>
                        <a:pt x="1684" y="371"/>
                      </a:cubicBezTo>
                      <a:lnTo>
                        <a:pt x="2429" y="1116"/>
                      </a:lnTo>
                      <a:close/>
                      <a:moveTo>
                        <a:pt x="2031" y="1328"/>
                      </a:moveTo>
                      <a:lnTo>
                        <a:pt x="1471" y="769"/>
                      </a:lnTo>
                      <a:cubicBezTo>
                        <a:pt x="1479" y="699"/>
                        <a:pt x="1494" y="638"/>
                        <a:pt x="1516" y="583"/>
                      </a:cubicBezTo>
                      <a:lnTo>
                        <a:pt x="2216" y="1284"/>
                      </a:lnTo>
                      <a:cubicBezTo>
                        <a:pt x="2162" y="1306"/>
                        <a:pt x="2100" y="1320"/>
                        <a:pt x="2031" y="1328"/>
                      </a:cubicBezTo>
                      <a:close/>
                      <a:moveTo>
                        <a:pt x="780" y="1466"/>
                      </a:moveTo>
                      <a:lnTo>
                        <a:pt x="1334" y="2019"/>
                      </a:lnTo>
                      <a:cubicBezTo>
                        <a:pt x="1327" y="2089"/>
                        <a:pt x="1315" y="2152"/>
                        <a:pt x="1293" y="2208"/>
                      </a:cubicBezTo>
                      <a:lnTo>
                        <a:pt x="591" y="1507"/>
                      </a:lnTo>
                      <a:cubicBezTo>
                        <a:pt x="647" y="1485"/>
                        <a:pt x="711" y="1472"/>
                        <a:pt x="780" y="1466"/>
                      </a:cubicBezTo>
                      <a:close/>
                      <a:moveTo>
                        <a:pt x="927" y="1462"/>
                      </a:moveTo>
                      <a:cubicBezTo>
                        <a:pt x="1041" y="1464"/>
                        <a:pt x="1169" y="1477"/>
                        <a:pt x="1307" y="1493"/>
                      </a:cubicBezTo>
                      <a:cubicBezTo>
                        <a:pt x="1322" y="1631"/>
                        <a:pt x="1335" y="1758"/>
                        <a:pt x="1338" y="1872"/>
                      </a:cubicBezTo>
                      <a:lnTo>
                        <a:pt x="927" y="1462"/>
                      </a:lnTo>
                      <a:close/>
                      <a:moveTo>
                        <a:pt x="380" y="1676"/>
                      </a:moveTo>
                      <a:cubicBezTo>
                        <a:pt x="401" y="1650"/>
                        <a:pt x="425" y="1623"/>
                        <a:pt x="452" y="1596"/>
                      </a:cubicBezTo>
                      <a:cubicBezTo>
                        <a:pt x="465" y="1583"/>
                        <a:pt x="479" y="1571"/>
                        <a:pt x="494" y="1560"/>
                      </a:cubicBezTo>
                      <a:lnTo>
                        <a:pt x="1239" y="2306"/>
                      </a:lnTo>
                      <a:cubicBezTo>
                        <a:pt x="1228" y="2320"/>
                        <a:pt x="1216" y="2335"/>
                        <a:pt x="1203" y="2348"/>
                      </a:cubicBezTo>
                      <a:cubicBezTo>
                        <a:pt x="1177" y="2374"/>
                        <a:pt x="1150" y="2398"/>
                        <a:pt x="1124" y="2420"/>
                      </a:cubicBezTo>
                      <a:lnTo>
                        <a:pt x="380" y="1676"/>
                      </a:lnTo>
                      <a:close/>
                      <a:moveTo>
                        <a:pt x="1487" y="1312"/>
                      </a:moveTo>
                      <a:cubicBezTo>
                        <a:pt x="1471" y="1159"/>
                        <a:pt x="1461" y="1026"/>
                        <a:pt x="1463" y="911"/>
                      </a:cubicBezTo>
                      <a:lnTo>
                        <a:pt x="1888" y="1337"/>
                      </a:lnTo>
                      <a:cubicBezTo>
                        <a:pt x="1773" y="1338"/>
                        <a:pt x="1640" y="1328"/>
                        <a:pt x="1487" y="1312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 rtl="0" fontAlgn="auto">
                    <a:defRPr/>
                  </a:pPr>
                  <a:endParaRPr lang="en-US" kern="0">
                    <a:solidFill>
                      <a:srgbClr val="FFFFFF"/>
                    </a:solidFill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dna-code_82990"/>
                <p:cNvSpPr/>
                <p:nvPr/>
              </p:nvSpPr>
              <p:spPr>
                <a:xfrm>
                  <a:off x="5253059" y="2295550"/>
                  <a:ext cx="609686" cy="606452"/>
                </a:xfrm>
                <a:custGeom>
                  <a:avLst/>
                  <a:gdLst>
                    <a:gd name="T0" fmla="*/ 2711 w 2800"/>
                    <a:gd name="T1" fmla="*/ 736 h 2789"/>
                    <a:gd name="T2" fmla="*/ 2592 w 2800"/>
                    <a:gd name="T3" fmla="*/ 813 h 2789"/>
                    <a:gd name="T4" fmla="*/ 2492 w 2800"/>
                    <a:gd name="T5" fmla="*/ 1029 h 2789"/>
                    <a:gd name="T6" fmla="*/ 1771 w 2800"/>
                    <a:gd name="T7" fmla="*/ 307 h 2789"/>
                    <a:gd name="T8" fmla="*/ 1986 w 2800"/>
                    <a:gd name="T9" fmla="*/ 207 h 2789"/>
                    <a:gd name="T10" fmla="*/ 2064 w 2800"/>
                    <a:gd name="T11" fmla="*/ 89 h 2789"/>
                    <a:gd name="T12" fmla="*/ 1945 w 2800"/>
                    <a:gd name="T13" fmla="*/ 11 h 2789"/>
                    <a:gd name="T14" fmla="*/ 1470 w 2800"/>
                    <a:gd name="T15" fmla="*/ 295 h 2789"/>
                    <a:gd name="T16" fmla="*/ 1284 w 2800"/>
                    <a:gd name="T17" fmla="*/ 1289 h 2789"/>
                    <a:gd name="T18" fmla="*/ 310 w 2800"/>
                    <a:gd name="T19" fmla="*/ 1455 h 2789"/>
                    <a:gd name="T20" fmla="*/ 13 w 2800"/>
                    <a:gd name="T21" fmla="*/ 1942 h 2789"/>
                    <a:gd name="T22" fmla="*/ 87 w 2800"/>
                    <a:gd name="T23" fmla="*/ 2062 h 2789"/>
                    <a:gd name="T24" fmla="*/ 110 w 2800"/>
                    <a:gd name="T25" fmla="*/ 2065 h 2789"/>
                    <a:gd name="T26" fmla="*/ 207 w 2800"/>
                    <a:gd name="T27" fmla="*/ 1987 h 2789"/>
                    <a:gd name="T28" fmla="*/ 316 w 2800"/>
                    <a:gd name="T29" fmla="*/ 1763 h 2789"/>
                    <a:gd name="T30" fmla="*/ 1037 w 2800"/>
                    <a:gd name="T31" fmla="*/ 2484 h 2789"/>
                    <a:gd name="T32" fmla="*/ 812 w 2800"/>
                    <a:gd name="T33" fmla="*/ 2592 h 2789"/>
                    <a:gd name="T34" fmla="*/ 737 w 2800"/>
                    <a:gd name="T35" fmla="*/ 2712 h 2789"/>
                    <a:gd name="T36" fmla="*/ 835 w 2800"/>
                    <a:gd name="T37" fmla="*/ 2789 h 2789"/>
                    <a:gd name="T38" fmla="*/ 857 w 2800"/>
                    <a:gd name="T39" fmla="*/ 2787 h 2789"/>
                    <a:gd name="T40" fmla="*/ 1345 w 2800"/>
                    <a:gd name="T41" fmla="*/ 2489 h 2789"/>
                    <a:gd name="T42" fmla="*/ 1510 w 2800"/>
                    <a:gd name="T43" fmla="*/ 1516 h 2789"/>
                    <a:gd name="T44" fmla="*/ 2505 w 2800"/>
                    <a:gd name="T45" fmla="*/ 1329 h 2789"/>
                    <a:gd name="T46" fmla="*/ 2788 w 2800"/>
                    <a:gd name="T47" fmla="*/ 854 h 2789"/>
                    <a:gd name="T48" fmla="*/ 2711 w 2800"/>
                    <a:gd name="T49" fmla="*/ 736 h 2789"/>
                    <a:gd name="T50" fmla="*/ 2429 w 2800"/>
                    <a:gd name="T51" fmla="*/ 1116 h 2789"/>
                    <a:gd name="T52" fmla="*/ 2363 w 2800"/>
                    <a:gd name="T53" fmla="*/ 1188 h 2789"/>
                    <a:gd name="T54" fmla="*/ 2313 w 2800"/>
                    <a:gd name="T55" fmla="*/ 1230 h 2789"/>
                    <a:gd name="T56" fmla="*/ 1569 w 2800"/>
                    <a:gd name="T57" fmla="*/ 486 h 2789"/>
                    <a:gd name="T58" fmla="*/ 1612 w 2800"/>
                    <a:gd name="T59" fmla="*/ 436 h 2789"/>
                    <a:gd name="T60" fmla="*/ 1684 w 2800"/>
                    <a:gd name="T61" fmla="*/ 371 h 2789"/>
                    <a:gd name="T62" fmla="*/ 2429 w 2800"/>
                    <a:gd name="T63" fmla="*/ 1116 h 2789"/>
                    <a:gd name="T64" fmla="*/ 2031 w 2800"/>
                    <a:gd name="T65" fmla="*/ 1328 h 2789"/>
                    <a:gd name="T66" fmla="*/ 1471 w 2800"/>
                    <a:gd name="T67" fmla="*/ 769 h 2789"/>
                    <a:gd name="T68" fmla="*/ 1516 w 2800"/>
                    <a:gd name="T69" fmla="*/ 583 h 2789"/>
                    <a:gd name="T70" fmla="*/ 2216 w 2800"/>
                    <a:gd name="T71" fmla="*/ 1284 h 2789"/>
                    <a:gd name="T72" fmla="*/ 2031 w 2800"/>
                    <a:gd name="T73" fmla="*/ 1328 h 2789"/>
                    <a:gd name="T74" fmla="*/ 780 w 2800"/>
                    <a:gd name="T75" fmla="*/ 1466 h 2789"/>
                    <a:gd name="T76" fmla="*/ 1334 w 2800"/>
                    <a:gd name="T77" fmla="*/ 2019 h 2789"/>
                    <a:gd name="T78" fmla="*/ 1293 w 2800"/>
                    <a:gd name="T79" fmla="*/ 2208 h 2789"/>
                    <a:gd name="T80" fmla="*/ 591 w 2800"/>
                    <a:gd name="T81" fmla="*/ 1507 h 2789"/>
                    <a:gd name="T82" fmla="*/ 780 w 2800"/>
                    <a:gd name="T83" fmla="*/ 1466 h 2789"/>
                    <a:gd name="T84" fmla="*/ 927 w 2800"/>
                    <a:gd name="T85" fmla="*/ 1462 h 2789"/>
                    <a:gd name="T86" fmla="*/ 1307 w 2800"/>
                    <a:gd name="T87" fmla="*/ 1493 h 2789"/>
                    <a:gd name="T88" fmla="*/ 1338 w 2800"/>
                    <a:gd name="T89" fmla="*/ 1872 h 2789"/>
                    <a:gd name="T90" fmla="*/ 927 w 2800"/>
                    <a:gd name="T91" fmla="*/ 1462 h 2789"/>
                    <a:gd name="T92" fmla="*/ 380 w 2800"/>
                    <a:gd name="T93" fmla="*/ 1676 h 2789"/>
                    <a:gd name="T94" fmla="*/ 452 w 2800"/>
                    <a:gd name="T95" fmla="*/ 1596 h 2789"/>
                    <a:gd name="T96" fmla="*/ 494 w 2800"/>
                    <a:gd name="T97" fmla="*/ 1560 h 2789"/>
                    <a:gd name="T98" fmla="*/ 1239 w 2800"/>
                    <a:gd name="T99" fmla="*/ 2306 h 2789"/>
                    <a:gd name="T100" fmla="*/ 1203 w 2800"/>
                    <a:gd name="T101" fmla="*/ 2348 h 2789"/>
                    <a:gd name="T102" fmla="*/ 1124 w 2800"/>
                    <a:gd name="T103" fmla="*/ 2420 h 2789"/>
                    <a:gd name="T104" fmla="*/ 380 w 2800"/>
                    <a:gd name="T105" fmla="*/ 1676 h 2789"/>
                    <a:gd name="T106" fmla="*/ 1487 w 2800"/>
                    <a:gd name="T107" fmla="*/ 1312 h 2789"/>
                    <a:gd name="T108" fmla="*/ 1463 w 2800"/>
                    <a:gd name="T109" fmla="*/ 911 h 2789"/>
                    <a:gd name="T110" fmla="*/ 1888 w 2800"/>
                    <a:gd name="T111" fmla="*/ 1337 h 2789"/>
                    <a:gd name="T112" fmla="*/ 1487 w 2800"/>
                    <a:gd name="T113" fmla="*/ 1312 h 2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00" h="2789">
                      <a:moveTo>
                        <a:pt x="2711" y="736"/>
                      </a:moveTo>
                      <a:cubicBezTo>
                        <a:pt x="2657" y="725"/>
                        <a:pt x="2604" y="759"/>
                        <a:pt x="2592" y="813"/>
                      </a:cubicBezTo>
                      <a:cubicBezTo>
                        <a:pt x="2592" y="815"/>
                        <a:pt x="2571" y="908"/>
                        <a:pt x="2492" y="1029"/>
                      </a:cubicBezTo>
                      <a:lnTo>
                        <a:pt x="1771" y="307"/>
                      </a:lnTo>
                      <a:cubicBezTo>
                        <a:pt x="1891" y="229"/>
                        <a:pt x="1984" y="207"/>
                        <a:pt x="1986" y="207"/>
                      </a:cubicBezTo>
                      <a:cubicBezTo>
                        <a:pt x="2040" y="195"/>
                        <a:pt x="2075" y="143"/>
                        <a:pt x="2064" y="89"/>
                      </a:cubicBezTo>
                      <a:cubicBezTo>
                        <a:pt x="2052" y="35"/>
                        <a:pt x="1999" y="0"/>
                        <a:pt x="1945" y="11"/>
                      </a:cubicBezTo>
                      <a:cubicBezTo>
                        <a:pt x="1936" y="13"/>
                        <a:pt x="1701" y="64"/>
                        <a:pt x="1470" y="295"/>
                      </a:cubicBezTo>
                      <a:cubicBezTo>
                        <a:pt x="1240" y="525"/>
                        <a:pt x="1241" y="879"/>
                        <a:pt x="1284" y="1289"/>
                      </a:cubicBezTo>
                      <a:cubicBezTo>
                        <a:pt x="882" y="1245"/>
                        <a:pt x="538" y="1227"/>
                        <a:pt x="310" y="1455"/>
                      </a:cubicBezTo>
                      <a:cubicBezTo>
                        <a:pt x="73" y="1692"/>
                        <a:pt x="15" y="1932"/>
                        <a:pt x="13" y="1942"/>
                      </a:cubicBezTo>
                      <a:cubicBezTo>
                        <a:pt x="0" y="1996"/>
                        <a:pt x="34" y="2050"/>
                        <a:pt x="87" y="2062"/>
                      </a:cubicBezTo>
                      <a:cubicBezTo>
                        <a:pt x="95" y="2064"/>
                        <a:pt x="103" y="2065"/>
                        <a:pt x="110" y="2065"/>
                      </a:cubicBezTo>
                      <a:cubicBezTo>
                        <a:pt x="156" y="2065"/>
                        <a:pt x="197" y="2034"/>
                        <a:pt x="207" y="1987"/>
                      </a:cubicBezTo>
                      <a:cubicBezTo>
                        <a:pt x="208" y="1986"/>
                        <a:pt x="233" y="1888"/>
                        <a:pt x="316" y="1763"/>
                      </a:cubicBezTo>
                      <a:lnTo>
                        <a:pt x="1037" y="2484"/>
                      </a:lnTo>
                      <a:cubicBezTo>
                        <a:pt x="911" y="2567"/>
                        <a:pt x="813" y="2592"/>
                        <a:pt x="812" y="2592"/>
                      </a:cubicBezTo>
                      <a:cubicBezTo>
                        <a:pt x="758" y="2605"/>
                        <a:pt x="725" y="2658"/>
                        <a:pt x="737" y="2712"/>
                      </a:cubicBezTo>
                      <a:cubicBezTo>
                        <a:pt x="748" y="2758"/>
                        <a:pt x="789" y="2789"/>
                        <a:pt x="835" y="2789"/>
                      </a:cubicBezTo>
                      <a:cubicBezTo>
                        <a:pt x="842" y="2789"/>
                        <a:pt x="850" y="2789"/>
                        <a:pt x="857" y="2787"/>
                      </a:cubicBezTo>
                      <a:cubicBezTo>
                        <a:pt x="868" y="2784"/>
                        <a:pt x="1108" y="2726"/>
                        <a:pt x="1345" y="2489"/>
                      </a:cubicBezTo>
                      <a:cubicBezTo>
                        <a:pt x="1572" y="2262"/>
                        <a:pt x="1555" y="1917"/>
                        <a:pt x="1510" y="1516"/>
                      </a:cubicBezTo>
                      <a:cubicBezTo>
                        <a:pt x="1920" y="1558"/>
                        <a:pt x="2275" y="1559"/>
                        <a:pt x="2505" y="1329"/>
                      </a:cubicBezTo>
                      <a:cubicBezTo>
                        <a:pt x="2736" y="1098"/>
                        <a:pt x="2786" y="864"/>
                        <a:pt x="2788" y="854"/>
                      </a:cubicBezTo>
                      <a:cubicBezTo>
                        <a:pt x="2800" y="800"/>
                        <a:pt x="2765" y="747"/>
                        <a:pt x="2711" y="736"/>
                      </a:cubicBezTo>
                      <a:close/>
                      <a:moveTo>
                        <a:pt x="2429" y="1116"/>
                      </a:moveTo>
                      <a:cubicBezTo>
                        <a:pt x="2409" y="1139"/>
                        <a:pt x="2388" y="1164"/>
                        <a:pt x="2363" y="1188"/>
                      </a:cubicBezTo>
                      <a:cubicBezTo>
                        <a:pt x="2348" y="1203"/>
                        <a:pt x="2331" y="1217"/>
                        <a:pt x="2313" y="1230"/>
                      </a:cubicBezTo>
                      <a:lnTo>
                        <a:pt x="1569" y="486"/>
                      </a:lnTo>
                      <a:cubicBezTo>
                        <a:pt x="1582" y="468"/>
                        <a:pt x="1596" y="452"/>
                        <a:pt x="1612" y="436"/>
                      </a:cubicBezTo>
                      <a:cubicBezTo>
                        <a:pt x="1636" y="412"/>
                        <a:pt x="1660" y="390"/>
                        <a:pt x="1684" y="371"/>
                      </a:cubicBezTo>
                      <a:lnTo>
                        <a:pt x="2429" y="1116"/>
                      </a:lnTo>
                      <a:close/>
                      <a:moveTo>
                        <a:pt x="2031" y="1328"/>
                      </a:moveTo>
                      <a:lnTo>
                        <a:pt x="1471" y="769"/>
                      </a:lnTo>
                      <a:cubicBezTo>
                        <a:pt x="1479" y="699"/>
                        <a:pt x="1494" y="638"/>
                        <a:pt x="1516" y="583"/>
                      </a:cubicBezTo>
                      <a:lnTo>
                        <a:pt x="2216" y="1284"/>
                      </a:lnTo>
                      <a:cubicBezTo>
                        <a:pt x="2162" y="1306"/>
                        <a:pt x="2100" y="1320"/>
                        <a:pt x="2031" y="1328"/>
                      </a:cubicBezTo>
                      <a:close/>
                      <a:moveTo>
                        <a:pt x="780" y="1466"/>
                      </a:moveTo>
                      <a:lnTo>
                        <a:pt x="1334" y="2019"/>
                      </a:lnTo>
                      <a:cubicBezTo>
                        <a:pt x="1327" y="2089"/>
                        <a:pt x="1315" y="2152"/>
                        <a:pt x="1293" y="2208"/>
                      </a:cubicBezTo>
                      <a:lnTo>
                        <a:pt x="591" y="1507"/>
                      </a:lnTo>
                      <a:cubicBezTo>
                        <a:pt x="647" y="1485"/>
                        <a:pt x="711" y="1472"/>
                        <a:pt x="780" y="1466"/>
                      </a:cubicBezTo>
                      <a:close/>
                      <a:moveTo>
                        <a:pt x="927" y="1462"/>
                      </a:moveTo>
                      <a:cubicBezTo>
                        <a:pt x="1041" y="1464"/>
                        <a:pt x="1169" y="1477"/>
                        <a:pt x="1307" y="1493"/>
                      </a:cubicBezTo>
                      <a:cubicBezTo>
                        <a:pt x="1322" y="1631"/>
                        <a:pt x="1335" y="1758"/>
                        <a:pt x="1338" y="1872"/>
                      </a:cubicBezTo>
                      <a:lnTo>
                        <a:pt x="927" y="1462"/>
                      </a:lnTo>
                      <a:close/>
                      <a:moveTo>
                        <a:pt x="380" y="1676"/>
                      </a:moveTo>
                      <a:cubicBezTo>
                        <a:pt x="401" y="1650"/>
                        <a:pt x="425" y="1623"/>
                        <a:pt x="452" y="1596"/>
                      </a:cubicBezTo>
                      <a:cubicBezTo>
                        <a:pt x="465" y="1583"/>
                        <a:pt x="479" y="1571"/>
                        <a:pt x="494" y="1560"/>
                      </a:cubicBezTo>
                      <a:lnTo>
                        <a:pt x="1239" y="2306"/>
                      </a:lnTo>
                      <a:cubicBezTo>
                        <a:pt x="1228" y="2320"/>
                        <a:pt x="1216" y="2335"/>
                        <a:pt x="1203" y="2348"/>
                      </a:cubicBezTo>
                      <a:cubicBezTo>
                        <a:pt x="1177" y="2374"/>
                        <a:pt x="1150" y="2398"/>
                        <a:pt x="1124" y="2420"/>
                      </a:cubicBezTo>
                      <a:lnTo>
                        <a:pt x="380" y="1676"/>
                      </a:lnTo>
                      <a:close/>
                      <a:moveTo>
                        <a:pt x="1487" y="1312"/>
                      </a:moveTo>
                      <a:cubicBezTo>
                        <a:pt x="1471" y="1159"/>
                        <a:pt x="1461" y="1026"/>
                        <a:pt x="1463" y="911"/>
                      </a:cubicBezTo>
                      <a:lnTo>
                        <a:pt x="1888" y="1337"/>
                      </a:lnTo>
                      <a:cubicBezTo>
                        <a:pt x="1773" y="1338"/>
                        <a:pt x="1640" y="1328"/>
                        <a:pt x="1487" y="1312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 rtl="0" fontAlgn="auto">
                    <a:defRPr/>
                  </a:pPr>
                  <a:endParaRPr lang="en-US" kern="0">
                    <a:solidFill>
                      <a:srgbClr val="FFFFFF"/>
                    </a:solidFill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iconfont-10150-4948968"/>
              <p:cNvSpPr/>
              <p:nvPr/>
            </p:nvSpPr>
            <p:spPr>
              <a:xfrm>
                <a:off x="1899868" y="2506018"/>
                <a:ext cx="220644" cy="235491"/>
              </a:xfrm>
              <a:custGeom>
                <a:avLst/>
                <a:gdLst>
                  <a:gd name="T0" fmla="*/ 12205 w 12800"/>
                  <a:gd name="T1" fmla="*/ 5730 h 12668"/>
                  <a:gd name="T2" fmla="*/ 6938 w 12800"/>
                  <a:gd name="T3" fmla="*/ 5730 h 12668"/>
                  <a:gd name="T4" fmla="*/ 6938 w 12800"/>
                  <a:gd name="T5" fmla="*/ 595 h 12668"/>
                  <a:gd name="T6" fmla="*/ 6342 w 12800"/>
                  <a:gd name="T7" fmla="*/ 0 h 12668"/>
                  <a:gd name="T8" fmla="*/ 5747 w 12800"/>
                  <a:gd name="T9" fmla="*/ 595 h 12668"/>
                  <a:gd name="T10" fmla="*/ 5747 w 12800"/>
                  <a:gd name="T11" fmla="*/ 5730 h 12668"/>
                  <a:gd name="T12" fmla="*/ 595 w 12800"/>
                  <a:gd name="T13" fmla="*/ 5730 h 12668"/>
                  <a:gd name="T14" fmla="*/ 0 w 12800"/>
                  <a:gd name="T15" fmla="*/ 6325 h 12668"/>
                  <a:gd name="T16" fmla="*/ 595 w 12800"/>
                  <a:gd name="T17" fmla="*/ 6921 h 12668"/>
                  <a:gd name="T18" fmla="*/ 5747 w 12800"/>
                  <a:gd name="T19" fmla="*/ 6921 h 12668"/>
                  <a:gd name="T20" fmla="*/ 5747 w 12800"/>
                  <a:gd name="T21" fmla="*/ 12073 h 12668"/>
                  <a:gd name="T22" fmla="*/ 6342 w 12800"/>
                  <a:gd name="T23" fmla="*/ 12668 h 12668"/>
                  <a:gd name="T24" fmla="*/ 6938 w 12800"/>
                  <a:gd name="T25" fmla="*/ 12073 h 12668"/>
                  <a:gd name="T26" fmla="*/ 6938 w 12800"/>
                  <a:gd name="T27" fmla="*/ 6921 h 12668"/>
                  <a:gd name="T28" fmla="*/ 12205 w 12800"/>
                  <a:gd name="T29" fmla="*/ 6921 h 12668"/>
                  <a:gd name="T30" fmla="*/ 12800 w 12800"/>
                  <a:gd name="T31" fmla="*/ 6325 h 12668"/>
                  <a:gd name="T32" fmla="*/ 12205 w 12800"/>
                  <a:gd name="T33" fmla="*/ 5730 h 12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800" h="12668">
                    <a:moveTo>
                      <a:pt x="12205" y="5730"/>
                    </a:moveTo>
                    <a:lnTo>
                      <a:pt x="6938" y="5730"/>
                    </a:lnTo>
                    <a:lnTo>
                      <a:pt x="6938" y="595"/>
                    </a:lnTo>
                    <a:cubicBezTo>
                      <a:pt x="6938" y="266"/>
                      <a:pt x="6671" y="0"/>
                      <a:pt x="6342" y="0"/>
                    </a:cubicBezTo>
                    <a:cubicBezTo>
                      <a:pt x="6014" y="0"/>
                      <a:pt x="5747" y="266"/>
                      <a:pt x="5747" y="595"/>
                    </a:cubicBezTo>
                    <a:lnTo>
                      <a:pt x="5747" y="5730"/>
                    </a:lnTo>
                    <a:lnTo>
                      <a:pt x="595" y="5730"/>
                    </a:lnTo>
                    <a:cubicBezTo>
                      <a:pt x="266" y="5730"/>
                      <a:pt x="0" y="5997"/>
                      <a:pt x="0" y="6325"/>
                    </a:cubicBezTo>
                    <a:cubicBezTo>
                      <a:pt x="0" y="6654"/>
                      <a:pt x="266" y="6921"/>
                      <a:pt x="595" y="6921"/>
                    </a:cubicBezTo>
                    <a:lnTo>
                      <a:pt x="5747" y="6921"/>
                    </a:lnTo>
                    <a:lnTo>
                      <a:pt x="5747" y="12073"/>
                    </a:lnTo>
                    <a:cubicBezTo>
                      <a:pt x="5747" y="12401"/>
                      <a:pt x="6014" y="12668"/>
                      <a:pt x="6342" y="12668"/>
                    </a:cubicBezTo>
                    <a:cubicBezTo>
                      <a:pt x="6671" y="12668"/>
                      <a:pt x="6938" y="12401"/>
                      <a:pt x="6938" y="12073"/>
                    </a:cubicBezTo>
                    <a:lnTo>
                      <a:pt x="6938" y="6921"/>
                    </a:lnTo>
                    <a:lnTo>
                      <a:pt x="12205" y="6921"/>
                    </a:lnTo>
                    <a:cubicBezTo>
                      <a:pt x="12534" y="6921"/>
                      <a:pt x="12800" y="6654"/>
                      <a:pt x="12800" y="6325"/>
                    </a:cubicBezTo>
                    <a:cubicBezTo>
                      <a:pt x="12800" y="5997"/>
                      <a:pt x="12534" y="5730"/>
                      <a:pt x="12205" y="5730"/>
                    </a:cubicBezTo>
                    <a:close/>
                  </a:path>
                </a:pathLst>
              </a:custGeom>
              <a:solidFill>
                <a:srgbClr val="F84D4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rtl="0" fontAlgn="auto">
                  <a:defRPr/>
                </a:pPr>
                <a:endParaRPr lang="en-US" kern="0">
                  <a:solidFill>
                    <a:srgbClr val="FFFFFF"/>
                  </a:solidFill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3386023" y="1862653"/>
                <a:ext cx="651321" cy="657855"/>
                <a:chOff x="8100392" y="1652816"/>
                <a:chExt cx="335450" cy="334215"/>
              </a:xfrm>
            </p:grpSpPr>
            <p:sp>
              <p:nvSpPr>
                <p:cNvPr id="74" name="同心圆 73"/>
                <p:cNvSpPr/>
                <p:nvPr/>
              </p:nvSpPr>
              <p:spPr>
                <a:xfrm>
                  <a:off x="8100392" y="1652816"/>
                  <a:ext cx="328177" cy="323721"/>
                </a:xfrm>
                <a:prstGeom prst="donut">
                  <a:avLst>
                    <a:gd name="adj" fmla="val 13426"/>
                  </a:avLst>
                </a:prstGeom>
                <a:solidFill>
                  <a:srgbClr val="F84D4D"/>
                </a:solidFill>
                <a:ln w="12700" cap="flat" cmpd="sng" algn="ctr">
                  <a:solidFill>
                    <a:srgbClr val="F84D4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 rtl="0" fontAlgn="auto">
                    <a:defRPr/>
                  </a:pPr>
                  <a:endParaRPr lang="zh-CN" altLang="en-US" kern="0">
                    <a:solidFill>
                      <a:srgbClr val="000000"/>
                    </a:solidFill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pic>
              <p:nvPicPr>
                <p:cNvPr id="75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970" t="48457" b="-1"/>
                <a:stretch>
                  <a:fillRect/>
                </a:stretch>
              </p:blipFill>
              <p:spPr bwMode="auto">
                <a:xfrm>
                  <a:off x="8228420" y="1808929"/>
                  <a:ext cx="207422" cy="1781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7" name="同心圆 56"/>
              <p:cNvSpPr/>
              <p:nvPr/>
            </p:nvSpPr>
            <p:spPr>
              <a:xfrm>
                <a:off x="2027130" y="1829013"/>
                <a:ext cx="638819" cy="637200"/>
              </a:xfrm>
              <a:prstGeom prst="donut">
                <a:avLst>
                  <a:gd name="adj" fmla="val 13426"/>
                </a:avLst>
              </a:prstGeom>
              <a:solidFill>
                <a:srgbClr val="F84D4D"/>
              </a:solidFill>
              <a:ln w="12700" cap="flat" cmpd="sng" algn="ctr">
                <a:solidFill>
                  <a:srgbClr val="F84D4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rtl="0" fontAlgn="auto">
                  <a:defRPr/>
                </a:pPr>
                <a:endParaRPr lang="zh-CN" altLang="en-US" kern="0">
                  <a:solidFill>
                    <a:srgbClr val="000000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3406680" y="3167806"/>
                <a:ext cx="661819" cy="639683"/>
                <a:chOff x="4477702" y="3306527"/>
                <a:chExt cx="686215" cy="665127"/>
              </a:xfrm>
            </p:grpSpPr>
            <p:grpSp>
              <p:nvGrpSpPr>
                <p:cNvPr id="58" name="组合 57"/>
                <p:cNvGrpSpPr/>
                <p:nvPr/>
              </p:nvGrpSpPr>
              <p:grpSpPr>
                <a:xfrm>
                  <a:off x="4477702" y="3306527"/>
                  <a:ext cx="686215" cy="665127"/>
                  <a:chOff x="8109897" y="1643582"/>
                  <a:chExt cx="304362" cy="284704"/>
                </a:xfrm>
              </p:grpSpPr>
              <p:sp>
                <p:nvSpPr>
                  <p:cNvPr id="72" name="同心圆 71"/>
                  <p:cNvSpPr/>
                  <p:nvPr/>
                </p:nvSpPr>
                <p:spPr>
                  <a:xfrm>
                    <a:off x="8109897" y="1643582"/>
                    <a:ext cx="293031" cy="283596"/>
                  </a:xfrm>
                  <a:prstGeom prst="donut">
                    <a:avLst>
                      <a:gd name="adj" fmla="val 13426"/>
                    </a:avLst>
                  </a:prstGeom>
                  <a:solidFill>
                    <a:srgbClr val="F84D4D"/>
                  </a:solidFill>
                  <a:ln w="12700" cap="flat" cmpd="sng" algn="ctr">
                    <a:solidFill>
                      <a:srgbClr val="F84D4D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 rtl="0" fontAlgn="auto">
                      <a:defRPr/>
                    </a:pPr>
                    <a:endParaRPr lang="zh-CN" altLang="en-US" kern="0">
                      <a:solidFill>
                        <a:srgbClr val="000000"/>
                      </a:solidFill>
                      <a:latin typeface="等线" panose="02010600030101010101" charset="-122"/>
                      <a:ea typeface="等线" panose="02010600030101010101" charset="-122"/>
                      <a:cs typeface="+mn-cs"/>
                    </a:endParaRPr>
                  </a:p>
                </p:txBody>
              </p:sp>
              <p:pic>
                <p:nvPicPr>
                  <p:cNvPr id="73" name="Picture 10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970" t="48457" b="-1"/>
                  <a:stretch>
                    <a:fillRect/>
                  </a:stretch>
                </p:blipFill>
                <p:spPr bwMode="auto">
                  <a:xfrm>
                    <a:off x="8231744" y="1771570"/>
                    <a:ext cx="182515" cy="1567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59" name="Picture 1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71765" r="25000" b="1980"/>
                <a:stretch>
                  <a:fillRect/>
                </a:stretch>
              </p:blipFill>
              <p:spPr bwMode="auto">
                <a:xfrm>
                  <a:off x="4855527" y="3745225"/>
                  <a:ext cx="150374" cy="2094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60" name="直接箭头连接符 59"/>
              <p:cNvCxnSpPr/>
              <p:nvPr/>
            </p:nvCxnSpPr>
            <p:spPr>
              <a:xfrm>
                <a:off x="1485328" y="2638660"/>
                <a:ext cx="387046" cy="17905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A3EB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61" name="直接箭头连接符 60"/>
              <p:cNvCxnSpPr/>
              <p:nvPr/>
            </p:nvCxnSpPr>
            <p:spPr>
              <a:xfrm>
                <a:off x="2817983" y="2207542"/>
                <a:ext cx="386093" cy="982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A3EB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62" name="直接箭头连接符 61"/>
              <p:cNvCxnSpPr/>
              <p:nvPr/>
            </p:nvCxnSpPr>
            <p:spPr>
              <a:xfrm flipH="1">
                <a:off x="3728928" y="2834908"/>
                <a:ext cx="9414" cy="3210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A3EB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63" name="直接箭头连接符 62"/>
              <p:cNvCxnSpPr/>
              <p:nvPr/>
            </p:nvCxnSpPr>
            <p:spPr>
              <a:xfrm flipH="1">
                <a:off x="2887861" y="3500897"/>
                <a:ext cx="37672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A3EB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64" name="直接箭头连接符 63"/>
              <p:cNvCxnSpPr/>
              <p:nvPr/>
            </p:nvCxnSpPr>
            <p:spPr>
              <a:xfrm flipH="1">
                <a:off x="1384293" y="3500897"/>
                <a:ext cx="416812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A3EB"/>
                </a:solidFill>
                <a:prstDash val="solid"/>
                <a:miter lim="800000"/>
                <a:tailEnd type="arrow"/>
              </a:ln>
              <a:effectLst/>
            </p:spPr>
          </p:cxnSp>
          <p:sp>
            <p:nvSpPr>
              <p:cNvPr id="65" name="TextBox 64"/>
              <p:cNvSpPr txBox="1"/>
              <p:nvPr/>
            </p:nvSpPr>
            <p:spPr>
              <a:xfrm>
                <a:off x="208077" y="2724884"/>
                <a:ext cx="1391398" cy="27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kern="0" dirty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вирус дикого типа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42774" y="3755063"/>
                <a:ext cx="1456700" cy="635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kern="0" dirty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генетически модифицированный вирус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599476" y="3834678"/>
                <a:ext cx="1670899" cy="442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Трансфекция клеток </a:t>
                </a:r>
                <a:r>
                  <a:rPr lang="ru-RU" altLang="zh-CN" sz="900" dirty="0" smtClean="0">
                    <a:latin typeface="Times New Roman" panose="02020603050405020304" charset="0"/>
                    <a:cs typeface="Times New Roman" panose="02020603050405020304" charset="0"/>
                  </a:rPr>
                  <a:t>для </a:t>
                </a:r>
                <a:r>
                  <a:rPr lang="ru-RU" altLang="zh-CN" sz="900" dirty="0">
                    <a:latin typeface="Times New Roman" panose="02020603050405020304" charset="0"/>
                    <a:cs typeface="Times New Roman" panose="02020603050405020304" charset="0"/>
                  </a:rPr>
                  <a:t>спасения вируса</a:t>
                </a:r>
                <a:endParaRPr lang="zh-CN" altLang="en-US" sz="9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171732" y="3793649"/>
                <a:ext cx="1540361" cy="442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kern="0" dirty="0" err="1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Делеция</a:t>
                </a:r>
                <a:r>
                  <a:rPr lang="ru-RU" altLang="zh-CN" sz="900" kern="0" dirty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/вставка гена/точечная мутация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036833" y="2620937"/>
                <a:ext cx="1613507" cy="27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kern="0" dirty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инфекционный </a:t>
                </a:r>
                <a:r>
                  <a:rPr lang="ru-RU" altLang="zh-CN" sz="900" kern="0" dirty="0" smtClean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клон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109184" y="2965832"/>
                <a:ext cx="1155406" cy="27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kern="0" dirty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вирусный геном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390041" y="1970980"/>
                <a:ext cx="607182" cy="27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rtl="0" fontAlgn="auto">
                  <a:defRPr/>
                </a:pPr>
                <a:r>
                  <a:rPr lang="ru-RU" altLang="zh-CN" sz="900" kern="0" dirty="0">
                    <a:solidFill>
                      <a:sysClr val="windowText" lastClr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вектор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42982" y="1779588"/>
                <a:ext cx="4507357" cy="28312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 fontAlgn="auto"/>
                <a:endParaRPr lang="zh-CN" altLang="en-US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70302" y="4224861"/>
              <a:ext cx="4700404" cy="479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rtl="0" fontAlgn="auto"/>
              <a:r>
                <a:rPr lang="ru-RU" altLang="zh-CN" sz="1000" b="1" dirty="0" smtClean="0">
                  <a:latin typeface="Times New Roman" panose="02020603050405020304" charset="0"/>
                  <a:cs typeface="Times New Roman" panose="02020603050405020304" charset="0"/>
                </a:rPr>
                <a:t>Конструирование </a:t>
              </a:r>
              <a:r>
                <a:rPr lang="ru-RU" altLang="zh-CN" sz="1000" b="1" dirty="0">
                  <a:latin typeface="Times New Roman" panose="02020603050405020304" charset="0"/>
                  <a:cs typeface="Times New Roman" panose="02020603050405020304" charset="0"/>
                </a:rPr>
                <a:t>инфекционных клонов </a:t>
              </a:r>
              <a:r>
                <a:rPr lang="ru-RU" altLang="zh-CN" sz="1000" b="1" dirty="0" err="1">
                  <a:latin typeface="Times New Roman" panose="02020603050405020304" charset="0"/>
                  <a:cs typeface="Times New Roman" panose="02020603050405020304" charset="0"/>
                </a:rPr>
                <a:t>одноцепочечных</a:t>
              </a:r>
              <a:r>
                <a:rPr lang="ru-RU" altLang="zh-CN" sz="1000" b="1" dirty="0">
                  <a:latin typeface="Times New Roman" panose="02020603050405020304" charset="0"/>
                  <a:cs typeface="Times New Roman" panose="02020603050405020304" charset="0"/>
                </a:rPr>
                <a:t> вирусов с положительной цепью РНК</a:t>
              </a:r>
              <a:endParaRPr lang="zh-CN" altLang="en-US" sz="10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pic>
          <p:nvPicPr>
            <p:cNvPr id="81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93"/>
            <a:stretch>
              <a:fillRect/>
            </a:stretch>
          </p:blipFill>
          <p:spPr bwMode="auto">
            <a:xfrm>
              <a:off x="2011634" y="3234159"/>
              <a:ext cx="668401" cy="66317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6"/>
            <a:stretch>
              <a:fillRect/>
            </a:stretch>
          </p:blipFill>
          <p:spPr bwMode="auto">
            <a:xfrm flipH="1">
              <a:off x="474874" y="3116490"/>
              <a:ext cx="792012" cy="780839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0"/>
            <a:stretch>
              <a:fillRect/>
            </a:stretch>
          </p:blipFill>
          <p:spPr bwMode="auto">
            <a:xfrm flipH="1">
              <a:off x="530531" y="1931965"/>
              <a:ext cx="774149" cy="75823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矩形 23"/>
          <p:cNvSpPr/>
          <p:nvPr/>
        </p:nvSpPr>
        <p:spPr>
          <a:xfrm>
            <a:off x="467431" y="3971306"/>
            <a:ext cx="8058125" cy="93871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57175" indent="-257175" defTabSz="914400" rtl="0" fontAlgn="auto"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sz="1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根据病毒的基因组特性，建立各种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DNA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病毒</a:t>
            </a:r>
            <a:r>
              <a:rPr lang="zh-CN" altLang="en-US" sz="1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RNA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病毒</a:t>
            </a:r>
            <a:r>
              <a:rPr lang="zh-CN" altLang="en-US" sz="1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的反向遗传学技术平台，并基于病毒重要蛋白的结构、生物学功能，实现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病毒基因组</a:t>
            </a:r>
            <a:r>
              <a: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精准遗传改造</a:t>
            </a:r>
            <a:r>
              <a:rPr lang="zh-CN" altLang="en-US" sz="1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ru-RU" altLang="zh-CN" sz="1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indent="-257175" defTabSz="914400" rtl="0" fontAlgn="auto"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 соответствии с характеристиками генома вируса была создана технологическая платформа </a:t>
            </a:r>
            <a:r>
              <a:rPr lang="ru-RU" altLang="zh-CN" sz="11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методом «обратной генетики» </a:t>
            </a: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для различных </a:t>
            </a:r>
            <a:r>
              <a:rPr lang="ru-RU" altLang="zh-CN" sz="11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ДНК-вирусов и РНК-вирусов</a:t>
            </a: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а на основе структуры </a:t>
            </a:r>
            <a:r>
              <a:rPr lang="ru-RU" altLang="zh-CN" sz="11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ключевого белка </a:t>
            </a:r>
            <a:r>
              <a:rPr lang="ru-RU" altLang="zh-CN" sz="1100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вируса и биологических функций </a:t>
            </a:r>
            <a:r>
              <a:rPr lang="ru-RU" altLang="zh-CN" sz="1100" dirty="0" smtClean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реализована</a:t>
            </a:r>
            <a:r>
              <a:rPr lang="ru-RU" altLang="zh-CN" sz="11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1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точная </a:t>
            </a:r>
            <a:r>
              <a:rPr lang="ru-RU" altLang="zh-CN" sz="11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генетическая </a:t>
            </a:r>
            <a:r>
              <a:rPr lang="ru-RU" altLang="zh-CN" sz="11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модификация генома вируса</a:t>
            </a:r>
            <a:r>
              <a:rPr lang="ru-RU" altLang="zh-CN" sz="11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110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1" name="矩形 26"/>
          <p:cNvSpPr>
            <a:spLocks noChangeArrowheads="1"/>
          </p:cNvSpPr>
          <p:nvPr/>
        </p:nvSpPr>
        <p:spPr bwMode="auto">
          <a:xfrm>
            <a:off x="467431" y="1075028"/>
            <a:ext cx="7686588" cy="284691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/>
            <a:r>
              <a:rPr lang="zh-CN" altLang="en-US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病毒反向遗传学</a:t>
            </a:r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技术</a:t>
            </a:r>
            <a:r>
              <a:rPr lang="ru-RU" altLang="zh-CN" sz="1400" b="1" dirty="0" smtClean="0">
                <a:solidFill>
                  <a:srgbClr val="0A30AA"/>
                </a:solidFill>
                <a:latin typeface="Times New Roman" panose="02020603050405020304" charset="0"/>
              </a:rPr>
              <a:t>Метод</a:t>
            </a:r>
            <a:r>
              <a:rPr lang="ru-RU" altLang="zh-CN" sz="1400" b="1" dirty="0">
                <a:solidFill>
                  <a:srgbClr val="0A30AA"/>
                </a:solidFill>
                <a:latin typeface="Times New Roman" panose="02020603050405020304" charset="0"/>
              </a:rPr>
              <a:t> «обратной генетики» </a:t>
            </a:r>
            <a:r>
              <a:rPr lang="ru-RU" altLang="zh-CN" sz="1400" b="1" dirty="0" smtClean="0">
                <a:solidFill>
                  <a:srgbClr val="0A30AA"/>
                </a:solidFill>
                <a:latin typeface="Times New Roman" panose="02020603050405020304" charset="0"/>
              </a:rPr>
              <a:t>вируса</a:t>
            </a:r>
            <a:endParaRPr lang="zh-CN" altLang="en-US" sz="1400" b="1" dirty="0">
              <a:solidFill>
                <a:srgbClr val="0A30AA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95418" y="474178"/>
            <a:ext cx="6620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95420" y="792996"/>
            <a:ext cx="7556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0" y="1618285"/>
            <a:ext cx="3385199" cy="1914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1" name="TextBox 20"/>
          <p:cNvSpPr txBox="1"/>
          <p:nvPr/>
        </p:nvSpPr>
        <p:spPr>
          <a:xfrm>
            <a:off x="446405" y="3984784"/>
            <a:ext cx="8230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通过反向遗传操作技术，普莱柯生物已完成了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PRRSV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NDV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等病毒的重构，多数已完成产品注册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rtl="0" fontAlgn="ctr">
              <a:buFont typeface="Wingdings" panose="05000000000000000000" pitchFamily="2" charset="2"/>
              <a:buChar char="p"/>
            </a:pP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 помощью технологии обратной генетической манипуляции компания </a:t>
            </a:r>
            <a:r>
              <a:rPr lang="en-US" altLang="zh-CN" sz="1200" dirty="0" err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Pulike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завершила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реконструкцию таких вирусов, как PRV, PRRSV, AIV и NDV, и большинство из них завершили регистрацию продукта.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650063"/>
              </p:ext>
            </p:extLst>
          </p:nvPr>
        </p:nvGraphicFramePr>
        <p:xfrm>
          <a:off x="530596" y="1815683"/>
          <a:ext cx="8082805" cy="2112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82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061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Патоген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 b="1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Манипуляция генов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Прогресс исследования</a:t>
                      </a:r>
                      <a:endParaRPr lang="zh-CN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AIV H9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altLang="zh-CN" sz="900" b="1" dirty="0" err="1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Реассортация</a:t>
                      </a:r>
                      <a:r>
                        <a:rPr lang="ru-RU" altLang="zh-CN" sz="900" b="1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генов для создания штамма </a:t>
                      </a: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Re-9</a:t>
                      </a:r>
                      <a:endParaRPr lang="zh-CN" altLang="zh-CN" sz="9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9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454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NDV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На основании анализа структуры и функции белка NDV был спасен 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рекомбинантный </a:t>
                      </a:r>
                      <a:r>
                        <a:rPr lang="ru-RU" altLang="zh-CN" sz="9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аттенуированный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штамм N7a.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9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619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RABV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zh-CN" sz="9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Вставленная </a:t>
                      </a: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мультиплексная транскрипционная единица G-белка</a:t>
                      </a:r>
                      <a:endParaRPr lang="en-US" altLang="zh-CN" sz="9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Вакцина</a:t>
                      </a:r>
                      <a:r>
                        <a:rPr lang="ru-RU" altLang="zh-CN" sz="9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уже в продаже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8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dirty="0">
                          <a:solidFill>
                            <a:prstClr val="black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9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Делеция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ru-RU" altLang="zh-CN" sz="9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gE</a:t>
                      </a: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ru-RU" altLang="zh-CN" sz="900" b="1" kern="1200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маркера двойного скрининга GFP-</a:t>
                      </a:r>
                      <a:r>
                        <a:rPr lang="ru-RU" altLang="zh-CN" sz="900" b="1" kern="1200" dirty="0" err="1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gpt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32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dirty="0">
                          <a:solidFill>
                            <a:prstClr val="black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900" b="1" dirty="0" smtClean="0">
                          <a:solidFill>
                            <a:prstClr val="black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После анализа структуры антигенного белка были </a:t>
                      </a: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</a:rPr>
                        <a:t>удалены пять генов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В процессе регистрации</a:t>
                      </a:r>
                      <a:endParaRPr lang="zh-CN" altLang="en-US" sz="900" b="1" kern="1200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PRRSV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Мутации в разных сайтах </a:t>
                      </a:r>
                      <a:r>
                        <a:rPr lang="ru-RU" altLang="zh-CN" sz="900" b="1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гликозилирования</a:t>
                      </a:r>
                      <a:endParaRPr lang="zh-CN" altLang="en-US" sz="900" b="1" dirty="0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В процессе разработки технологии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32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+mn-cs"/>
                        </a:rPr>
                        <a:t>MDV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/>
                      <a:r>
                        <a:rPr lang="ru-RU" altLang="zh-CN" sz="900" b="1" dirty="0" smtClean="0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Рекомбинантный штамм MDV, встроенный в </a:t>
                      </a:r>
                      <a:r>
                        <a:rPr lang="ru-RU" altLang="zh-CN" sz="900" b="1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IBDV-VP2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68580" marR="68580" marT="34291" marB="34291" anchor="ctr" anchorCtr="1"/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zh-CN" sz="9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+mn-cs"/>
                        </a:rPr>
                        <a:t>В процессе разработки технологии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34291" marB="34291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395419" y="523833"/>
            <a:ext cx="635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8240" y="907300"/>
            <a:ext cx="6910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20" name="矩形 26"/>
          <p:cNvSpPr>
            <a:spLocks noChangeArrowheads="1"/>
          </p:cNvSpPr>
          <p:nvPr/>
        </p:nvSpPr>
        <p:spPr bwMode="auto">
          <a:xfrm>
            <a:off x="473303" y="1293378"/>
            <a:ext cx="8145971" cy="453968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rtl="0" eaLnBrk="1" fontAlgn="auto" hangingPunct="1">
              <a:lnSpc>
                <a:spcPts val="1500"/>
              </a:lnSpc>
            </a:pPr>
            <a:r>
              <a:rPr lang="zh-CN" altLang="en-US" sz="12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反向遗传改造相关病毒研究进展汇总</a:t>
            </a:r>
            <a:endParaRPr lang="ru-RU" altLang="zh-CN" sz="12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defTabSz="685800" rtl="0" eaLnBrk="1" fontAlgn="auto" hangingPunct="1">
              <a:lnSpc>
                <a:spcPts val="1500"/>
              </a:lnSpc>
            </a:pPr>
            <a:r>
              <a:rPr lang="ru-RU" altLang="zh-CN" sz="12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Краткие </a:t>
            </a:r>
            <a:r>
              <a:rPr lang="ru-RU" altLang="zh-CN" sz="12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сведения прогресса исследований вирусов, связанных с обратной генетической модификацией</a:t>
            </a:r>
            <a:endParaRPr lang="zh-CN" altLang="en-US" sz="12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9" name="TextBox 12"/>
          <p:cNvSpPr txBox="1"/>
          <p:nvPr/>
        </p:nvSpPr>
        <p:spPr>
          <a:xfrm>
            <a:off x="427039" y="4286403"/>
            <a:ext cx="36408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905" indent="-128905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lang="ru-RU" altLang="zh-CN" sz="1000" noProof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После анализа и выравнивания последовательностей последовательность целевого гена оптимизируется на основе </a:t>
            </a:r>
            <a:r>
              <a:rPr lang="ru-RU" altLang="zh-CN" sz="1000" noProof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смещения кодонов</a:t>
            </a:r>
            <a:r>
              <a:rPr lang="ru-RU" altLang="zh-CN" sz="1000" noProof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E. coli для улучшения </a:t>
            </a:r>
            <a:r>
              <a:rPr lang="ru-RU" altLang="zh-CN" sz="1000" noProof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экспрессии</a:t>
            </a:r>
            <a:endParaRPr lang="en-US" altLang="zh-CN" sz="1000" noProof="1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323410" y="1445605"/>
            <a:ext cx="82811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构建技术一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基因序列优化与表达质粒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ru-RU" altLang="zh-CN" sz="1200" b="1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Технология конструирования </a:t>
            </a:r>
            <a:r>
              <a:rPr lang="en-US" altLang="zh-CN" sz="12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I</a:t>
            </a:r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: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оптимизация последовательности генов и трансформация экспрессионной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плазмиды</a:t>
            </a:r>
            <a:endParaRPr lang="en-US" altLang="zh-CN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密码子偏嗜性优化与稀有密码子 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tRNA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补充，实现重组蛋白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ru-RU" altLang="zh-CN" sz="12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Оптимизация 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смещения кодонов и добавление </a:t>
            </a:r>
            <a:r>
              <a:rPr lang="ru-RU" altLang="zh-CN" sz="12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тРНК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редких кодонов для достижения </a:t>
            </a:r>
            <a:r>
              <a:rPr lang="ru-RU" altLang="zh-CN" sz="12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эффективной</a:t>
            </a:r>
            <a:r>
              <a:rPr lang="ru-RU" altLang="zh-CN" sz="12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экспрессии рекомбинантных белков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29" y="2512629"/>
            <a:ext cx="2208907" cy="167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4571999" y="4382908"/>
            <a:ext cx="3942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905" indent="-128905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Вектор экспрессии объединяет </a:t>
            </a:r>
            <a:r>
              <a:rPr lang="en-US" altLang="zh-CN" sz="1000" noProof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Rcodon</a:t>
            </a:r>
            <a:r>
              <a:rPr lang="ru-RU" altLang="zh-CN" sz="10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 дополняет </a:t>
            </a:r>
            <a:r>
              <a:rPr lang="ru-RU" altLang="zh-CN" sz="10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тРНК</a:t>
            </a: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редких кодонов для дальнейшего повышения эффективности </a:t>
            </a:r>
            <a:r>
              <a:rPr lang="ru-RU" altLang="zh-CN" sz="10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экспрессии</a:t>
            </a:r>
            <a:endParaRPr lang="en-US" altLang="zh-CN" sz="1000" noProof="1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115520" y="2427730"/>
            <a:ext cx="2352927" cy="184578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923137" y="2400050"/>
            <a:ext cx="2477788" cy="1901141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矩形 26"/>
          <p:cNvSpPr>
            <a:spLocks noChangeArrowheads="1"/>
          </p:cNvSpPr>
          <p:nvPr/>
        </p:nvSpPr>
        <p:spPr bwMode="auto">
          <a:xfrm>
            <a:off x="323410" y="1171957"/>
            <a:ext cx="8137130" cy="30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ts val="1800"/>
              </a:lnSpc>
            </a:pPr>
            <a:r>
              <a:rPr lang="zh-CN" altLang="en-US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重组蛋白表达</a:t>
            </a:r>
            <a:r>
              <a:rPr lang="en-US" altLang="zh-CN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大肠杆菌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Экспрессия 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рекомбинантного белка 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– E</a:t>
            </a:r>
            <a:r>
              <a:rPr lang="en-US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400" b="1" dirty="0" err="1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coli</a:t>
            </a:r>
            <a:endParaRPr lang="zh-CN" altLang="en-US" sz="14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251400" y="518503"/>
            <a:ext cx="7633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</a:t>
            </a:r>
            <a:r>
              <a:rPr lang="ru-RU" altLang="zh-CN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267824" y="867787"/>
            <a:ext cx="691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</a:t>
            </a:r>
            <a:r>
              <a:rPr lang="ru-RU" altLang="zh-CN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80" y="2452228"/>
            <a:ext cx="2127043" cy="1752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"/>
            <a:ext cx="9144000" cy="1037063"/>
            <a:chOff x="0" y="-1"/>
            <a:chExt cx="24383997" cy="2029132"/>
          </a:xfrm>
        </p:grpSpPr>
        <p:sp>
          <p:nvSpPr>
            <p:cNvPr id="7" name="等腰三角形 6"/>
            <p:cNvSpPr/>
            <p:nvPr/>
          </p:nvSpPr>
          <p:spPr>
            <a:xfrm flipH="1" flipV="1">
              <a:off x="15087598" y="245"/>
              <a:ext cx="9296399" cy="2028886"/>
            </a:xfrm>
            <a:prstGeom prst="triangle">
              <a:avLst>
                <a:gd name="adj" fmla="val 0"/>
              </a:avLst>
            </a:prstGeom>
            <a:solidFill>
              <a:srgbClr val="E5761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0" y="-1"/>
              <a:ext cx="24383993" cy="1140017"/>
            </a:xfrm>
            <a:prstGeom prst="triangle">
              <a:avLst>
                <a:gd name="adj" fmla="val 0"/>
              </a:avLst>
            </a:prstGeom>
            <a:solidFill>
              <a:srgbClr val="13378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1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25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69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1365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51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3995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3930" algn="l" defTabSz="182816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065"/>
              <a:endParaRPr lang="zh-CN" altLang="en-US" sz="2025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45" name="矩形 26"/>
          <p:cNvSpPr>
            <a:spLocks noChangeArrowheads="1"/>
          </p:cNvSpPr>
          <p:nvPr/>
        </p:nvSpPr>
        <p:spPr bwMode="auto">
          <a:xfrm>
            <a:off x="457212" y="1275570"/>
            <a:ext cx="7454698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zh-CN" altLang="en-US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重组蛋白表达</a:t>
            </a:r>
            <a:r>
              <a:rPr lang="en-US" altLang="zh-CN" sz="1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-- </a:t>
            </a:r>
            <a:r>
              <a:rPr lang="zh-CN" altLang="en-US" sz="1400" b="1" dirty="0" smtClean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大肠杆菌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Экспрессия </a:t>
            </a:r>
            <a:r>
              <a:rPr lang="ru-RU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рекомбинантного белка 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– E</a:t>
            </a:r>
            <a:r>
              <a:rPr lang="en-US" altLang="zh-CN" sz="1400" b="1" dirty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.</a:t>
            </a:r>
            <a:r>
              <a:rPr lang="ru-RU" altLang="zh-CN" sz="1400" b="1" dirty="0" smtClean="0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400" b="1" dirty="0" err="1">
                <a:solidFill>
                  <a:srgbClr val="003399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coli</a:t>
            </a:r>
            <a:endParaRPr lang="zh-CN" altLang="en-US" sz="1400" b="1" dirty="0">
              <a:solidFill>
                <a:srgbClr val="003399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46" name="TextBox 15"/>
          <p:cNvSpPr txBox="1"/>
          <p:nvPr/>
        </p:nvSpPr>
        <p:spPr>
          <a:xfrm>
            <a:off x="5690115" y="1701429"/>
            <a:ext cx="2897377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indent="-21463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sz="1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首创同时</a:t>
            </a:r>
            <a:r>
              <a:rPr lang="zh-CN" altLang="en-US" sz="1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导入分子伴侣</a:t>
            </a:r>
            <a:r>
              <a:rPr lang="en-US" altLang="zh-CN" sz="1000" i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tig</a:t>
            </a:r>
            <a:r>
              <a:rPr lang="zh-CN" altLang="en-US" sz="1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基因</a:t>
            </a:r>
            <a:r>
              <a:rPr lang="zh-CN" altLang="en-US" sz="1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敲除内毒素合成通路</a:t>
            </a:r>
            <a:r>
              <a:rPr lang="en-US" altLang="zh-CN" sz="1000" i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lpxM</a:t>
            </a:r>
            <a:r>
              <a:rPr lang="zh-CN" altLang="en-US" sz="1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基因、整合</a:t>
            </a:r>
            <a:r>
              <a:rPr lang="en-US" altLang="zh-CN" sz="1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Rcodon</a:t>
            </a:r>
            <a:r>
              <a:rPr lang="zh-CN" altLang="en-US" sz="1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补充稀有密码子 </a:t>
            </a:r>
            <a:r>
              <a:rPr lang="en-US" altLang="zh-CN" sz="1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tRNA</a:t>
            </a:r>
            <a:r>
              <a:rPr lang="zh-CN" altLang="en-US" sz="1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的新型工程菌，提升</a:t>
            </a:r>
            <a:r>
              <a:rPr lang="zh-CN" altLang="en-US" sz="1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蛋白翻译与折叠效率、降低内毒素</a:t>
            </a:r>
            <a:r>
              <a:rPr lang="zh-CN" altLang="en-US" sz="1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合成水平</a:t>
            </a:r>
            <a:r>
              <a:rPr lang="zh-CN" altLang="en-US" sz="1000" noProof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noProof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3399">
                  <a:lumMod val="75000"/>
                </a:srgbClr>
              </a:buClr>
              <a:buFont typeface="Wingdings" panose="05000000000000000000" pitchFamily="2" charset="2"/>
              <a:buChar char="p"/>
              <a:defRPr/>
            </a:pPr>
            <a:r>
              <a:rPr lang="ru-RU" altLang="zh-CN" sz="10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Первыми </a:t>
            </a: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создали </a:t>
            </a:r>
            <a:r>
              <a:rPr lang="ru-RU" altLang="zh-CN" sz="1000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новые инженерные бактерии, </a:t>
            </a: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которые одновременно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вводят </a:t>
            </a:r>
            <a:r>
              <a:rPr lang="ru-RU" altLang="zh-CN" sz="10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tig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-ген молекулярного </a:t>
            </a:r>
            <a:r>
              <a:rPr lang="ru-RU" altLang="zh-CN" sz="10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шаперона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, нокаутируют ген </a:t>
            </a:r>
            <a:r>
              <a:rPr lang="ru-RU" altLang="zh-CN" sz="10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lpxM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пути синтеза эндотоксина и интегрируют </a:t>
            </a:r>
            <a:r>
              <a:rPr lang="ru-RU" altLang="zh-CN" sz="1000" dirty="0" err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Rcodon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для дополнения </a:t>
            </a:r>
            <a:r>
              <a:rPr lang="ru-RU" altLang="zh-CN" sz="1000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тРНК</a:t>
            </a:r>
            <a:r>
              <a:rPr lang="ru-RU" altLang="zh-CN" sz="10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редкими кодонами, чтобы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улучшить трансляцию </a:t>
            </a:r>
            <a:r>
              <a:rPr lang="ru-RU" altLang="zh-CN" sz="10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белка и </a:t>
            </a:r>
            <a:r>
              <a:rPr lang="ru-RU" altLang="zh-CN" sz="10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эффективность сворачивания и снижают уровень синтеза эндотоксинов.</a:t>
            </a:r>
            <a:endParaRPr lang="zh-CN" altLang="en-US" sz="100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47" name="TextBox 21"/>
          <p:cNvSpPr txBox="1"/>
          <p:nvPr/>
        </p:nvSpPr>
        <p:spPr>
          <a:xfrm>
            <a:off x="457212" y="1596803"/>
            <a:ext cx="526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构建技术二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工程菌株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</a:t>
            </a:r>
            <a:endParaRPr lang="ru-RU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ru-RU" altLang="zh-CN" sz="12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Технология конструирования </a:t>
            </a:r>
            <a:r>
              <a:rPr lang="en-US" altLang="zh-CN" sz="12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II</a:t>
            </a:r>
            <a:r>
              <a:rPr lang="ru-RU" altLang="zh-CN" sz="12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:</a:t>
            </a:r>
            <a:r>
              <a:rPr lang="en-US" altLang="zh-CN" sz="1200" b="1" dirty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ru-RU" altLang="zh-CN" sz="1200" kern="0" dirty="0">
                <a:latin typeface="Times New Roman" panose="02020603050405020304" charset="0"/>
                <a:ea typeface="微软雅黑" panose="020B0503020204020204" pitchFamily="34" charset="-122"/>
              </a:rPr>
              <a:t>Трансформация инженерных бактерий</a:t>
            </a:r>
            <a:endParaRPr lang="zh-CN" altLang="en-US" sz="1200" dirty="0"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3760" y="483460"/>
            <a:ext cx="635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一、新型疫苗研发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+mn-cs"/>
              </a:rPr>
              <a:t>方向</a:t>
            </a:r>
            <a:r>
              <a:rPr lang="ru-RU" altLang="zh-CN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Направления разработки новых </a:t>
            </a:r>
            <a:r>
              <a:rPr lang="ru-RU" altLang="zh-CN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вакцин</a:t>
            </a:r>
            <a:endParaRPr lang="zh-CN" altLang="en-US" b="1" kern="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1102" y="865006"/>
            <a:ext cx="691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1.2 </a:t>
            </a:r>
            <a:r>
              <a:rPr lang="zh-CN" altLang="en-US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种毒基因工程</a:t>
            </a:r>
            <a:r>
              <a:rPr lang="zh-CN" altLang="en-US" sz="1600" b="1" kern="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改造</a:t>
            </a:r>
            <a:r>
              <a:rPr lang="ru-RU" altLang="zh-CN" sz="1600" b="1" kern="0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Генно-инженерная модификация посевного вируса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12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2" y="2159818"/>
            <a:ext cx="4680650" cy="2456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I3ODhjNWQxYjhhM2UyNmI1ZWE2NTQzMTI5MDUxMTc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70258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andoutMaster1">
  <a:themeElements>
    <a:clrScheme name="handoutMaster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ndout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handout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463</TotalTime>
  <Words>4744</Words>
  <Application>Microsoft Office PowerPoint</Application>
  <PresentationFormat>全屏显示(16:9)</PresentationFormat>
  <Paragraphs>512</Paragraphs>
  <Slides>35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8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3" baseType="lpstr">
      <vt:lpstr>等线</vt:lpstr>
      <vt:lpstr>等线 Light</vt:lpstr>
      <vt:lpstr>黑体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Office 主题</vt:lpstr>
      <vt:lpstr>Office 主题​​</vt:lpstr>
      <vt:lpstr>1_Office 主题​​</vt:lpstr>
      <vt:lpstr>2_Office 主题​​</vt:lpstr>
      <vt:lpstr>3_Office 主题​​</vt:lpstr>
      <vt:lpstr>4_Office 主题​​</vt:lpstr>
      <vt:lpstr>7_Office 主题​​</vt:lpstr>
      <vt:lpstr>图表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</cp:lastModifiedBy>
  <cp:revision>1593</cp:revision>
  <cp:lastPrinted>2023-09-13T13:46:47Z</cp:lastPrinted>
  <dcterms:created xsi:type="dcterms:W3CDTF">2015-07-31T03:25:00Z</dcterms:created>
  <dcterms:modified xsi:type="dcterms:W3CDTF">2023-09-18T09:20:14Z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DA9B7B7F5BBC4C009A71A00A2F3DC9C9_12</vt:lpwstr>
  </property>
  <property fmtid="{D5CDD505-2E9C-101B-9397-08002B2CF9AE}" pid="3" name="KSOProductBuildVer">
    <vt:lpwstr>2052-12.1.0.15374</vt:lpwstr>
  </property>
</Properties>
</file>