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313" r:id="rId3"/>
    <p:sldId id="31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14" r:id="rId13"/>
    <p:sldId id="315" r:id="rId14"/>
    <p:sldId id="292" r:id="rId15"/>
    <p:sldId id="293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C44"/>
    <a:srgbClr val="F9A46B"/>
    <a:srgbClr val="FAB98B"/>
    <a:srgbClr val="009BD1"/>
    <a:srgbClr val="4285F4"/>
    <a:srgbClr val="2297CC"/>
    <a:srgbClr val="D0ECF6"/>
    <a:srgbClr val="80CBEA"/>
    <a:srgbClr val="E2F4FA"/>
    <a:srgbClr val="6E7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5914F-A353-458D-8205-438EBECA5009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F117-9C2F-4D5D-98AF-2E640BF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5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86B7C2E-EE45-4C7B-A119-D820D9014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14538-6022-4E82-93BB-B8BBC6F99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664F32-5B4B-4E2C-A112-4C15C0978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DB7272-1653-4170-BBE3-88FB5599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4A77BD-5597-4747-AB2F-77783060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12A0A7-7905-4798-8271-4EF90B5F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BF7A3-3439-44AC-822C-0750DD35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A19DD62-93FD-4601-A5C4-6C70E0D0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5818F0-C74F-448D-85CB-318C0E5D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DFE86-C387-4A2C-8C64-ECE79749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FE867B-C116-4E30-AE26-D2A9DABA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6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7921EF8-22B3-4894-964E-5AD7F8900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1C97DBF-2C4A-45E9-A265-54AC0D1E6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975646-1756-4E78-A105-6BED9A78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4AE14D-BD97-43A9-A165-99E2AFDB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8D2D8B-1491-44FC-B598-BE326D16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9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C758BA-C1AF-4459-8A6C-AB7A618A6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941069-697D-4B1D-8637-63F8CF34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4AEFF3-9C98-4740-96F0-1533385F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E09181-11C7-47B8-BD47-168ECE45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1B5619-C413-465F-B5B9-25F229A1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ECEBF7-C387-4D1A-BC60-078D2556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014155-907C-4856-97FE-6796D4B30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A7FEA-2784-4C52-A582-6C820E0B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AFE86D-DBCE-4856-81BC-C96427C8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8E500E-F866-438C-A9CA-16283CFC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D3AB96-58A0-40E0-8FDD-85789EA4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31B6B0-8620-4AB9-8220-B11C6634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0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B85769-B02A-45C4-B30F-6489E5E66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FE123-DA3C-425B-B522-41DD417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BE288D-643E-46D0-B3AF-F65016E2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23DC3D5-713A-4FBD-A748-66FB766F8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490D3F-9B1C-4FDE-B617-0C7431DF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464019-BAEA-4BB9-BBA9-893281D2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A94ACC-9E39-4704-B5D0-2568D91C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7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48C5E5F-3284-4E43-9B49-D1409E350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1F1240-8AD7-4E2C-8929-1FD0A7C3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361B63-F543-40AA-949F-8155D7DF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E37D39-E369-435D-B1C5-2F2B05215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5EB9E2-A24D-4C44-BF16-869A04910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7BD5F46-639D-407D-B490-B6EDAAD33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A8C295-5B95-4C1A-915B-7D1E7DA7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5907FA6-3837-44FF-870E-8C86A416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1225B54-7707-4F06-A56C-20F385B6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47CC67-2547-455E-90E1-09B2DA7D0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10CE87-2F1A-42B0-8D51-19249146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55ABCB-EC54-4FC3-BD86-7584B0B1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20D6ED5-0FDE-4FF8-AC7A-EAF4E1FF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0F7894-4349-4A0A-9084-ACE8D3BF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9AF593-0DB5-4C7E-99DA-1799D06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A8C7A51-A106-439A-9CF3-B608FE44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B013E10-0FEB-4388-BCDB-11118F2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3E0060-7A86-4297-835A-8760F30DC5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5D716C-BCE0-4AF1-B510-2783883C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1FB1FC-671A-40E0-9B6B-6E64F627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02C4C7-5CF7-4755-ABBF-87DFDCE36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6F7AD4-7B57-457E-8201-636AD035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A83320-0361-4E99-A6EE-2CEB9FD5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89E1D4-C5D5-4606-B52F-CDC2EEB0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AAD753-7B67-4F66-A0E8-F9DFF646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C4FB3E-A035-4004-A71D-D597668D2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D6A37BE-1A52-4BED-92A9-DF054CFAD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294960-7D99-4792-93B5-6A0B8011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9D317E-CCEB-46BE-97BC-1D0AA05D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25A0BB-F673-4C55-88C7-E45E4768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393741-39A5-482D-AA4D-B4AC73A5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746E00-05AA-4BDA-811B-925A7648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8143CE-A135-4CCE-A9A1-61C00CA72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172-5DE7-4BAB-B6D2-86AEA76A2870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79F1A7-17E3-42BE-A3B0-A721E5CF2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2B4BB4-BEEF-4568-A545-640BDAB55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2393-8C55-46F0-BBED-2580638B8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p0"/><Relationship Id="rId2" Type="http://schemas.openxmlformats.org/officeDocument/2006/relationships/hyperlink" Target="https://login.consultant.ru/link/?req=doc&amp;demo=2&amp;base=LAW&amp;n=370330&amp;dst=100013&amp;field=134&amp;date=15.09.20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#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ntalvet.ru/" TargetMode="External"/><Relationship Id="rId5" Type="http://schemas.openxmlformats.org/officeDocument/2006/relationships/hyperlink" Target="mailto:Twinssart@yandex.ru" TargetMode="Externa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demo=2&amp;base=LAW&amp;n=387323&amp;date=15.09.2022" TargetMode="External"/><Relationship Id="rId2" Type="http://schemas.openxmlformats.org/officeDocument/2006/relationships/hyperlink" Target="https://login.consultant.ru/link/?req=doc&amp;demo=2&amp;base=LAW&amp;n=370330&amp;dst=100039&amp;field=134&amp;date=15.09.202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" y="3647459"/>
            <a:ext cx="1065069" cy="1065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" y="1304837"/>
            <a:ext cx="1000382" cy="6108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9003" y="1339135"/>
            <a:ext cx="10525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Международный научно-практический</a:t>
            </a:r>
          </a:p>
          <a:p>
            <a:pPr algn="ctr" fontAlgn="base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«Балтийский форум ветеринарной медицины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продовольственной безопасности»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2022г.</a:t>
            </a:r>
            <a:endParaRPr lang="ru-RU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283" y="17423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25. ПРЕСТУПЛЕНИЯ ПРОТИВ ЗДОРОВЬЯ НАСЕЛЕНИЯ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ОБЩЕСТВЕННОЙ НРАВСТВЕННОСТИ 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3743" y="3063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234. Незаконный оборот сильнодействующих или ядовитых веществ в целях сбыта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281" y="4107922"/>
            <a:ext cx="11681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Незаконные</a:t>
            </a:r>
            <a:r>
              <a:rPr lang="ru-RU" sz="1400" dirty="0">
                <a:latin typeface="Times New Roman" panose="02020603050405020304" pitchFamily="18" charset="0"/>
              </a:rPr>
              <a:t> изготовление, переработка, приобретение,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хранение</a:t>
            </a:r>
            <a:r>
              <a:rPr lang="ru-RU" sz="1400" dirty="0">
                <a:latin typeface="Times New Roman" panose="02020603050405020304" pitchFamily="18" charset="0"/>
              </a:rPr>
              <a:t>, перевозка или пересылка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в целях сбыта</a:t>
            </a:r>
            <a:r>
              <a:rPr lang="ru-RU" sz="1400" dirty="0">
                <a:latin typeface="Times New Roman" panose="02020603050405020304" pitchFamily="18" charset="0"/>
              </a:rPr>
              <a:t>, а равно незаконный сбыт сильнодействующих или ядовитых веществ, не являющихся наркотическими средствами или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психотропными веществами</a:t>
            </a:r>
            <a:r>
              <a:rPr lang="ru-RU" sz="1400" dirty="0">
                <a:latin typeface="Times New Roman" panose="02020603050405020304" pitchFamily="18" charset="0"/>
              </a:rPr>
              <a:t>, либо оборудования для их изготовления или переработки - </a:t>
            </a:r>
            <a:r>
              <a:rPr lang="ru-RU" sz="1400" dirty="0" smtClean="0">
                <a:latin typeface="Times New Roman" panose="02020603050405020304" pitchFamily="18" charset="0"/>
              </a:rPr>
              <a:t>наказываются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</a:rPr>
              <a:t>. Те же деяния, совершенные группой лиц по предварительному сговору, - </a:t>
            </a:r>
            <a:r>
              <a:rPr lang="ru-RU" sz="1400" dirty="0" smtClean="0">
                <a:latin typeface="Times New Roman" panose="02020603050405020304" pitchFamily="18" charset="0"/>
              </a:rPr>
              <a:t>наказываются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</a:rPr>
              <a:t>. Деяния, предусмотренные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hlinkClick r:id="rId3" action="ppaction://hlinkfile"/>
              </a:rPr>
              <a:t>частями первой</a:t>
            </a:r>
            <a:r>
              <a:rPr lang="ru-RU" sz="1400" dirty="0">
                <a:latin typeface="Times New Roman" panose="02020603050405020304" pitchFamily="18" charset="0"/>
              </a:rPr>
              <a:t> или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file"/>
              </a:rPr>
              <a:t>второй</a:t>
            </a:r>
            <a:r>
              <a:rPr lang="ru-RU" sz="1400" dirty="0">
                <a:latin typeface="Times New Roman" panose="02020603050405020304" pitchFamily="18" charset="0"/>
              </a:rPr>
              <a:t> настоящей статьи, совершенные организованной группой либо в отношении сильнодействующих веществ в крупном размере, - </a:t>
            </a:r>
            <a:r>
              <a:rPr lang="ru-RU" sz="1400" dirty="0" smtClean="0">
                <a:latin typeface="Times New Roman" panose="02020603050405020304" pitchFamily="18" charset="0"/>
              </a:rPr>
              <a:t>наказываются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769" y="1458183"/>
            <a:ext cx="11681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Хранение </a:t>
            </a:r>
            <a:r>
              <a:rPr lang="ru-RU" sz="1400" dirty="0" err="1" smtClean="0">
                <a:latin typeface="Times New Roman" panose="02020603050405020304" pitchFamily="18" charset="0"/>
              </a:rPr>
              <a:t>Трамадола</a:t>
            </a:r>
            <a:r>
              <a:rPr lang="ru-RU" sz="1400" dirty="0" smtClean="0">
                <a:latin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</a:rPr>
              <a:t>Трамвет</a:t>
            </a:r>
            <a:r>
              <a:rPr lang="ru-RU" sz="1400" dirty="0" smtClean="0">
                <a:latin typeface="Times New Roman" panose="02020603050405020304" pitchFamily="18" charset="0"/>
              </a:rPr>
              <a:t>) не нуждается в лицензировании</a:t>
            </a: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</a:rPr>
              <a:t>Трамадол</a:t>
            </a:r>
            <a:r>
              <a:rPr lang="ru-RU" sz="1400" dirty="0" smtClean="0">
                <a:latin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</a:rPr>
              <a:t>Трамвет</a:t>
            </a:r>
            <a:r>
              <a:rPr lang="ru-RU" sz="1400" dirty="0" smtClean="0">
                <a:latin typeface="Times New Roman" panose="02020603050405020304" pitchFamily="18" charset="0"/>
              </a:rPr>
              <a:t>) не является наркотиком, потому он свободно продается ветеринарным специалистам, ветеринарным организациям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Компания </a:t>
            </a:r>
            <a:r>
              <a:rPr lang="ru-RU" sz="1400" dirty="0" err="1" smtClean="0">
                <a:latin typeface="Times New Roman" panose="02020603050405020304" pitchFamily="18" charset="0"/>
              </a:rPr>
              <a:t>Глобалвет</a:t>
            </a:r>
            <a:r>
              <a:rPr lang="ru-RU" sz="1400" dirty="0" smtClean="0">
                <a:latin typeface="Times New Roman" panose="02020603050405020304" pitchFamily="18" charset="0"/>
              </a:rPr>
              <a:t> имеет лицензию на оптовую торговлю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А отношение к </a:t>
            </a:r>
            <a:r>
              <a:rPr lang="ru-RU" sz="1400" dirty="0" err="1" smtClean="0">
                <a:latin typeface="Times New Roman" panose="02020603050405020304" pitchFamily="18" charset="0"/>
              </a:rPr>
              <a:t>трамадолу</a:t>
            </a:r>
            <a:r>
              <a:rPr lang="ru-RU" sz="1400" dirty="0" smtClean="0">
                <a:latin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</a:rPr>
              <a:t>Трамвет</a:t>
            </a:r>
            <a:r>
              <a:rPr lang="ru-RU" sz="1400" dirty="0" smtClean="0">
                <a:latin typeface="Times New Roman" panose="02020603050405020304" pitchFamily="18" charset="0"/>
              </a:rPr>
              <a:t>) должно быть такое же как и к </a:t>
            </a:r>
            <a:r>
              <a:rPr lang="ru-RU" sz="1400" dirty="0" err="1" smtClean="0">
                <a:latin typeface="Times New Roman" panose="02020603050405020304" pitchFamily="18" charset="0"/>
              </a:rPr>
              <a:t>телазолу</a:t>
            </a:r>
            <a:r>
              <a:rPr lang="ru-RU" sz="1400" dirty="0" smtClean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60" y="2627734"/>
            <a:ext cx="5745891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12.04.2010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61-ФЗ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14.07.2022)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лекарственных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6703" y="2741664"/>
            <a:ext cx="54320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3-ФЗ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08.12.2020)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052054" y="2339329"/>
            <a:ext cx="4637902" cy="2561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381568" y="2262442"/>
            <a:ext cx="3978875" cy="22818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/>
          <a:stretch/>
        </p:blipFill>
        <p:spPr>
          <a:xfrm>
            <a:off x="2747213" y="4253032"/>
            <a:ext cx="2230328" cy="2450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Я без лицензии и мне похер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136" y="1732116"/>
            <a:ext cx="9971184" cy="41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05729"/>
              </p:ext>
            </p:extLst>
          </p:nvPr>
        </p:nvGraphicFramePr>
        <p:xfrm>
          <a:off x="6709843" y="1339811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5667217" imgH="8019799" progId="Acrobat.Document.11">
                  <p:embed/>
                </p:oleObj>
              </mc:Choice>
              <mc:Fallback>
                <p:oleObj name="Acrobat Document" r:id="rId5" imgW="5667217" imgH="801979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9843" y="1339811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835956"/>
              </p:ext>
            </p:extLst>
          </p:nvPr>
        </p:nvGraphicFramePr>
        <p:xfrm>
          <a:off x="1008020" y="1339812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7" imgW="5667217" imgH="8019799" progId="Acrobat.Document.11">
                  <p:embed/>
                </p:oleObj>
              </mc:Choice>
              <mc:Fallback>
                <p:oleObj name="Acrobat Document" r:id="rId7" imgW="5667217" imgH="801979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8020" y="1339812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6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630" y="1760695"/>
            <a:ext cx="453438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12.04.2010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61-ФЗ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14.07.2022)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лекарственных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762" y="2991480"/>
            <a:ext cx="6096000" cy="843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31.03.2022 N 547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Положения о лицензировании фармацевтической деятельности"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922" y="5178956"/>
            <a:ext cx="6096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2545" y="4226893"/>
            <a:ext cx="5613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21.09.2020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555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надлежащей аптечной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лекарственных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19.10.2020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60453)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172508" y="2499784"/>
            <a:ext cx="166254" cy="391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282155" y="3882811"/>
            <a:ext cx="45719" cy="391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3259338" y="4105245"/>
            <a:ext cx="45719" cy="847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22" y="1752671"/>
            <a:ext cx="790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лицензию в РСХН, выполняем простые правила и живем счастливо.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получаем лицензию, НО! Выполняем простые правила и живем счастливо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312" y="4339903"/>
            <a:ext cx="9803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58. Хранение лекарственных средств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для ветеринарного применения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и индивидуальными предпринимателями в случаях, если они используются исключительно при разведении, выращивании, содержании и лечении животных,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осуществляться без получения лицензии на фармацевтическую деятельность. </a:t>
            </a:r>
            <a:endParaRPr lang="ru-RU" sz="16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0935" y="2910538"/>
            <a:ext cx="5269333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12.04.2010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61-ФЗ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14.07.2022)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лекарственных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7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5887" y="1518134"/>
            <a:ext cx="6096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775" y="3197771"/>
            <a:ext cx="109563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50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51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52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ядовитых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53 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сильнодействующих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Сильнодействующие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хранить в одном помещении с другими (</a:t>
            </a:r>
            <a:r>
              <a:rPr lang="ru-RU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сильнодействующими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лекарственными средствами, в отдельных шкафах,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оснащенных запорными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54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55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56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57 Хранение сильнодействующих и ядовитых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58 Хранение сильнодействующих и ядовитых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0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15" y="1764489"/>
            <a:ext cx="52591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963" y="3495437"/>
            <a:ext cx="10050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СКАЗАНО, КАК ОТРЕЗАНО!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и психотропные лекарственные средства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храниться отдельно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лекарственных средств в организациях в изолированных помещениях,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оборудованных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инженерными и техническими средствами охраны, и в местах временного хранения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соблюдением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установленных Правилами хранения наркотических средств,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веществ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утвержденными постановлением Правительства Российской Федерации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2009 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1148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0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0982" y="1747486"/>
            <a:ext cx="4587528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788" y="3597140"/>
            <a:ext cx="10956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сильнодействующих и ядовитых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должно осуществляться 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оборудованных помещениях, оснащенных инженерными и техническими средствами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объектов и помещений, предназначенных для хранения сильнодействующих и ядовитых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 При хранении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сильнодействующих и ядовитых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должны соблюдаться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предосторожности, указанные в Инструкциях или на Упаковках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52. </a:t>
            </a: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 должны храниться в отдельном помещении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61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934" y="1516336"/>
            <a:ext cx="1095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53.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 допускается хранить в одном помещении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сильнодействующими) лекарственными средствами,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шкафах,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54" y="3285030"/>
            <a:ext cx="1616676" cy="1616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4" y="4352498"/>
            <a:ext cx="2199331" cy="146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46" y="4048966"/>
            <a:ext cx="2174789" cy="1631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89" y="3440064"/>
            <a:ext cx="4389082" cy="329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8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33923" y="1484932"/>
            <a:ext cx="84264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A3C6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A3C6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A3C6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УВЦ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Денталвет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призывает нарушать закон, ибо закон создан для того, чтоб все знали, как его соблюдать или не нарушать. </a:t>
            </a:r>
            <a:endParaRPr lang="ru-RU" altLang="ru-RU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1430666" y="2709875"/>
            <a:ext cx="1024522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A3C6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A3C6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A3C6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A3C6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Доверяй, но проверяй.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Спирин Артем Сергеевич -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аккредитованный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Минюст России эксперт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антикоррупционной экспертизы проектов нормативно-правовых актов, инспектор в области обращения с животными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Росприроднадзора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действительный член Ассоциации практикующих ветеринарных врачей, лектор различных Конгрессов на тему оборота и обращения лекарственных препаратов, руководитель учебного и ветеринарного центра «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Денталвет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(г. Москва).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Держатель лицензий на оборот наркотических средств и психотропных препаратов, лицензий на обращение лекарственных препаратов для ветеринарного и медицинского применения, лицензии на образовательную деятельность.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Прекрасное взаимодействие теории и практики позволяет рассказывать об обороте и обращении лекарственных препаратов.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" y="3647459"/>
            <a:ext cx="1065069" cy="1065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" y="1304837"/>
            <a:ext cx="1000382" cy="6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4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61" y="1755578"/>
            <a:ext cx="4352859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2980" y="1699595"/>
            <a:ext cx="68621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Сильнодействующие и ядовитые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 должны храниться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</a:t>
            </a: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выделенных для этой цели сейфах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или обитых железом деревянных шкафах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ящиках под замком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стороне двери сейфа (шкафа, ящика) для хранения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сильнодействующих и ядовитых лекарственных средств должны быть надписи "Сильнодействующие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средства" или "Ядовитые лекарственные средства" соответственно. На внутренней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стороне двери сейфа (шкафа, ящика) должен быть прикреплен список хранящихся в нем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сильнодействующих и ядовитых лекарственных средств.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Сильнодействующие и ядовитые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 в крупногабаритной таре должны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храниться в помещениях, оборудованных приточно-вытяжной вентиляцией, первичными средствами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сигнализации.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163" y="1766786"/>
            <a:ext cx="466035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922" y="3291946"/>
            <a:ext cx="109563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Сильнодействующие и ядовитые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 должны храниться раздельно по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на отдельных полках шкафов (сейфов) в зависимости от способа их применения.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Шкафы, сейфы, ящики и помещения, в которых хранятся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рабочего дня должны запираться на замок, а также опечатываться или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пломбироваться лицом, ответственным за хранение, учет и отпуск сильнодействующих и ядовитых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Доступ в помещения для хранения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сильнодействующих и ядовитых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только ответственным за хранение, учет и отпуск сильнодействующих и ядовитых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лицам, непосредственно работающим с ними.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258" y="1739394"/>
            <a:ext cx="4530884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852" y="3649321"/>
            <a:ext cx="3904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53 – СИЛЬНОДЕЙСТВУЮЩИЕ можно хранить с другими лекарствами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54 – или в ящике 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внешней стороне надпись «Сильнодействующие»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внутренней стороне список хранения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8914" y="2698506"/>
            <a:ext cx="3904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52 – ЯДОВИТЫЕ ТОЛЬКО В ОТДЕЛЬНОМ ПОМЕЩЕНИИ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54 – или в ящике </a:t>
            </a:r>
          </a:p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внешней стороне надпись «Ядовитые»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внутренней стороне список хранения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69105" y="4364393"/>
            <a:ext cx="459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57 – опечатывается только Ядовитые, про сильнодействующие не слова!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718" y="1763671"/>
            <a:ext cx="4474240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Минсельхоза России от 29.07.2020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Правил хранения лекарственных средств для ветеринарного применения"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29.10.2020 N 60648)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62" y="3246237"/>
            <a:ext cx="7205368" cy="3359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62160" y="1387091"/>
            <a:ext cx="9144000" cy="1256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…не ошибается только тот, кто ничего не делает…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3716" y="2643787"/>
            <a:ext cx="2439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Приход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4363" y="3392251"/>
            <a:ext cx="224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Расход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1087" y="4140715"/>
            <a:ext cx="2266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Рецепт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1047" y="4812439"/>
            <a:ext cx="2527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Журнал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0513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74427" y="3790689"/>
            <a:ext cx="3476878" cy="894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пришел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делать?!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прихода и расхода лекарственного препарата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2" y="1443503"/>
            <a:ext cx="7085927" cy="53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6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1643" y="3302686"/>
            <a:ext cx="2918527" cy="1653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делать, если клиенту нужно сделать курс, а приходить в клинику он не хочет?!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 бланк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Журналу учета рецептурных бланков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1" y="1322125"/>
            <a:ext cx="7247766" cy="5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03" y="1297298"/>
            <a:ext cx="6422379" cy="4816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4794" y="1941547"/>
            <a:ext cx="4472199" cy="33541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699" y="2647232"/>
            <a:ext cx="1639985" cy="22646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реквизиты рецепта: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организации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№ рецепта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врача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</p:txBody>
      </p:sp>
    </p:spTree>
    <p:extLst>
      <p:ext uri="{BB962C8B-B14F-4D97-AF65-F5344CB8AC3E}">
        <p14:creationId xmlns:p14="http://schemas.microsoft.com/office/powerpoint/2010/main" val="34056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376746"/>
            <a:ext cx="7174938" cy="53812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1183" y="2547862"/>
            <a:ext cx="2036495" cy="3448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Заносим сведения о рецепте в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рецептурных бланков 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рецепт оставляем себе, второй отдаем владельцу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ВНИМАНТЕ: в проекте правил – нужно 3 рецепта писать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120438" y="2096973"/>
            <a:ext cx="1639985" cy="3073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рецепте 5 ампул, клиент купил 5 ампул – рецепт изъять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рецепте 10 ампул, клиент купил 5 ампул – на оборотной стороне пишем: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«отпущено 5», ставим печать и отпускаем клиента до следующего визита.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5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92" y="1443503"/>
            <a:ext cx="7085927" cy="531444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6948" y="2875350"/>
            <a:ext cx="2918527" cy="24507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приходит в аптеку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журнале с указанием на рецепт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 кратно упаковки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ампул), 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продавать в шприце 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продавать 1,2,3,4 ампулы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7510755" y="6352248"/>
            <a:ext cx="1317656" cy="210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1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" y="6093463"/>
            <a:ext cx="1000382" cy="61081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06A90B1D-A682-47E4-8186-F6774E58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00" y="1247461"/>
            <a:ext cx="4603950" cy="11426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Расширяя границы сознания</a:t>
            </a:r>
          </a:p>
          <a:p>
            <a:pPr algn="ctr">
              <a:defRPr/>
            </a:pPr>
            <a:r>
              <a:rPr lang="ru-RU" alt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ДИСТАНЦИОННОГО ОБУЧЕНИЯ</a:t>
            </a:r>
          </a:p>
        </p:txBody>
      </p:sp>
      <p:sp>
        <p:nvSpPr>
          <p:cNvPr id="7" name="Прямоугольник 10">
            <a:extLst>
              <a:ext uri="{FF2B5EF4-FFF2-40B4-BE49-F238E27FC236}">
                <a16:creationId xmlns:a16="http://schemas.microsoft.com/office/drawing/2014/main" xmlns="" id="{6B2A420A-B2A8-43E6-A6AD-BA1D5622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19" y="2433322"/>
            <a:ext cx="38465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«Виртуальные технологии в образовании»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— 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мы помогаем людям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обмениваться передовыми знаниями с помощью передовых технологий</a:t>
            </a:r>
          </a:p>
        </p:txBody>
      </p:sp>
      <p:sp>
        <p:nvSpPr>
          <p:cNvPr id="8" name="Прямоугольник 15">
            <a:extLst>
              <a:ext uri="{FF2B5EF4-FFF2-40B4-BE49-F238E27FC236}">
                <a16:creationId xmlns:a16="http://schemas.microsoft.com/office/drawing/2014/main" xmlns="" id="{A5F99303-A3A7-45D0-935E-46629331E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696" y="1617085"/>
            <a:ext cx="194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Учебный портал</a:t>
            </a:r>
          </a:p>
        </p:txBody>
      </p:sp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xmlns="" id="{09086E82-7027-44D2-89E5-2466EDAB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379" y="2927134"/>
            <a:ext cx="3655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группами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Документы для: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 МЧС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 Департамента здравоохранения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прочих проверяющих…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8">
            <a:extLst>
              <a:ext uri="{FF2B5EF4-FFF2-40B4-BE49-F238E27FC236}">
                <a16:creationId xmlns:a16="http://schemas.microsoft.com/office/drawing/2014/main" xmlns="" id="{DBE94FDF-1C92-4306-B453-569EF153D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379" y="3860862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Библиотека</a:t>
            </a:r>
          </a:p>
        </p:txBody>
      </p:sp>
      <p:sp>
        <p:nvSpPr>
          <p:cNvPr id="15" name="Прямоугольник 19">
            <a:extLst>
              <a:ext uri="{FF2B5EF4-FFF2-40B4-BE49-F238E27FC236}">
                <a16:creationId xmlns:a16="http://schemas.microsoft.com/office/drawing/2014/main" xmlns="" id="{2D29F708-CEF9-4C5A-BF0F-1973793B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1" y="4567192"/>
            <a:ext cx="74474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  <a:p>
            <a:pPr algn="ctr"/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Учебный ветеринарный центр «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Денталвет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 № 040499 от 09.12.2019 г.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687F771-B437-4C10-8C71-A09704614657}"/>
              </a:ext>
            </a:extLst>
          </p:cNvPr>
          <p:cNvSpPr/>
          <p:nvPr/>
        </p:nvSpPr>
        <p:spPr>
          <a:xfrm>
            <a:off x="4808583" y="6147204"/>
            <a:ext cx="18240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www.dentalvet.ru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68" y="1199690"/>
            <a:ext cx="2118710" cy="21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6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6948" y="2875350"/>
            <a:ext cx="10755717" cy="24507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у меня 1 С или другая программа учета л/с? – ведение журнала обязательно!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владельцу не нужно 5 ампул, а нужна только 1? – это проблема владельца!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если я в шприце отдам владельцу?  - нарушение правил хранения и надлежащей практики?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если я продам 3 ампулы? – у вас останется 2 и будет неудобный учет. На ваше решение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рецептов обязателен? – да, это правила рецептурного отпуска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рецепт неверно заполнен? – аптека откажет клиенту в продаже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24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4" y="1619239"/>
            <a:ext cx="6295919" cy="381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13" y="5942059"/>
            <a:ext cx="679807" cy="679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77" y="5838172"/>
            <a:ext cx="1453667" cy="88758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63991" y="1905220"/>
            <a:ext cx="5139844" cy="3533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звонить или писать мне в любой непонятной ситуации: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Спирин Артем Сергеевич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Twinssart@yandex.ru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+7(926)249-29-54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и ветеринарный центр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Денталвет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www.dentalvet.ru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нужен сертификат специалиста или удостоверение о повышении квалификации – у нас можно пройти обучение.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 № 040499 от 09.12.2019 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100" y="5572727"/>
            <a:ext cx="56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СОП И ВСЕ ПРО ТРАМВЕТ!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1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47658" y="2460334"/>
            <a:ext cx="9144000" cy="1362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Трамадол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почему мы его так боимся?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2784" y="1443620"/>
            <a:ext cx="406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законодательство о лекарствах?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163" y="1606124"/>
            <a:ext cx="4523587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12.04.2010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61-ФЗ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14.07.2022)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лекарственных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95012" y="2792113"/>
            <a:ext cx="5432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3-ФЗ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08.12.2020)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12" y="2686693"/>
            <a:ext cx="55687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3. Законодательство об обращении лекарственных средств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Законодательство об обращении лекарственных средств состоит из настоящего Федерального закона, других федеральных законов и иных нормативных правовых актов Российской Федерации. 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155" y="3896565"/>
            <a:ext cx="57810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2. Действие настоящего Федерального закона </a:t>
            </a:r>
            <a:r>
              <a:rPr lang="ru-RU" sz="1400" b="1" dirty="0">
                <a:latin typeface="Times New Roman" panose="02020603050405020304" pitchFamily="18" charset="0"/>
              </a:rPr>
              <a:t>распространяется на обращение наркотических лекарственных средств и психотропных </a:t>
            </a:r>
            <a:r>
              <a:rPr lang="ru-RU" sz="1400" dirty="0">
                <a:latin typeface="Times New Roman" panose="02020603050405020304" pitchFamily="18" charset="0"/>
              </a:rPr>
              <a:t>лекарственных средств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с учетом особенностей</a:t>
            </a:r>
            <a:r>
              <a:rPr lang="ru-RU" sz="1400" dirty="0">
                <a:latin typeface="Times New Roman" panose="02020603050405020304" pitchFamily="18" charset="0"/>
              </a:rPr>
              <a:t>, установленных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законодательством</a:t>
            </a:r>
            <a:r>
              <a:rPr lang="ru-RU" sz="1400" dirty="0">
                <a:latin typeface="Times New Roman" panose="02020603050405020304" pitchFamily="18" charset="0"/>
              </a:rPr>
              <a:t> Российской Федерации о наркотических средствах, психотропных веществах и об их </a:t>
            </a:r>
            <a:r>
              <a:rPr lang="ru-RU" sz="1400" dirty="0" err="1">
                <a:latin typeface="Times New Roman" panose="02020603050405020304" pitchFamily="18" charset="0"/>
              </a:rPr>
              <a:t>прекурсорах</a:t>
            </a:r>
            <a:r>
              <a:rPr lang="ru-RU" sz="1400" dirty="0">
                <a:latin typeface="Times New Roman" panose="02020603050405020304" pitchFamily="18" charset="0"/>
              </a:rPr>
              <a:t>. </a:t>
            </a:r>
            <a:endParaRPr lang="ru-RU" sz="1400" b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155" y="5106437"/>
            <a:ext cx="5605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3. Действие настоящего Федерального закона </a:t>
            </a:r>
            <a:r>
              <a:rPr lang="ru-RU" sz="1400" b="1" dirty="0">
                <a:latin typeface="Times New Roman" panose="02020603050405020304" pitchFamily="18" charset="0"/>
              </a:rPr>
              <a:t>распространяется на обращение радиофармацевтических лекарственных средств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с учетом особенностей</a:t>
            </a:r>
            <a:r>
              <a:rPr lang="ru-RU" sz="1400" dirty="0">
                <a:latin typeface="Times New Roman" panose="02020603050405020304" pitchFamily="18" charset="0"/>
              </a:rPr>
              <a:t>, установленных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законодательством</a:t>
            </a:r>
            <a:r>
              <a:rPr lang="ru-RU" sz="1400" dirty="0">
                <a:latin typeface="Times New Roman" panose="02020603050405020304" pitchFamily="18" charset="0"/>
              </a:rPr>
              <a:t> Российской Федерации в области обеспечения радиационной безопасности. </a:t>
            </a:r>
            <a:endParaRPr lang="ru-RU" sz="1400" b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0823" y="4198495"/>
            <a:ext cx="5140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Настоящий Федеральный закон устанавливает правовые основы государственной политики в сфере оборота наркотических средств, психотропных веществ и их </a:t>
            </a:r>
            <a:r>
              <a:rPr lang="ru-RU" sz="1400" dirty="0" err="1">
                <a:latin typeface="Times New Roman" panose="02020603050405020304" pitchFamily="18" charset="0"/>
              </a:rPr>
              <a:t>прекурсоров</a:t>
            </a:r>
            <a:r>
              <a:rPr lang="ru-RU" sz="1400" dirty="0">
                <a:latin typeface="Times New Roman" panose="02020603050405020304" pitchFamily="18" charset="0"/>
              </a:rPr>
              <a:t>, а также в области противодействия их незаконному обороту в целях охраны здоровья граждан, государственной и общественной безопасности. </a:t>
            </a:r>
            <a:endParaRPr lang="ru-RU" sz="1400" b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4965" y="1743032"/>
            <a:ext cx="44689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3-ФЗ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08.12.2020)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922" y="3072209"/>
            <a:ext cx="1150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1. Основные понятия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настоящего Федерального закона используются следующие основные понятия: 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средства - вещества синтетического или естественного происхождения, препараты, включенные в 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наркотических средств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психотропных веществ и их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Федерации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законодательством Российской Федерации, международными договорами Российской Федерации, в том числе Единой конвенцией о наркотических средствах 1961 года; </a:t>
            </a:r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9646" y="284340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30.06.1998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681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24.01.2022)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наркотических средств, психотропных веществ и 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подлежащих контролю 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517" y="1748844"/>
            <a:ext cx="4318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08.01.1998 № 3-ФЗ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08.12.2020)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наркотических средствах и психотропных веществах»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632" y="4401302"/>
            <a:ext cx="248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диацетилморфин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5865" y="4856350"/>
            <a:ext cx="24837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+ особые меры контроля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Морфин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Кодеин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Кокаин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Кетамин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(кстати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кетамин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наркотик, 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12774" y="4856350"/>
            <a:ext cx="2483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+ допустимы исключения из особых мер контроля 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Диазепам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Мидазолам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651" y="5071794"/>
            <a:ext cx="24837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эфедрин 10 % и более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Метилакрилат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15 % и более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 45 % и более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708879">
            <a:off x="2560934" y="3716650"/>
            <a:ext cx="122406" cy="651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777617">
            <a:off x="9465735" y="3698317"/>
            <a:ext cx="94078" cy="661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58179" y="4363373"/>
            <a:ext cx="72828" cy="434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0316" y="1609363"/>
            <a:ext cx="4946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Итак: есть в списке?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 – наркотик или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– не наркотик и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вещества, как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Трамадол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Трамадола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гидрохлорид в списке нет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лицензия на оборот НС и ПВ не нужна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25" y="406902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EC0680A-CD9B-4A09-918C-DF057420AD5A}"/>
              </a:ext>
            </a:extLst>
          </p:cNvPr>
          <p:cNvSpPr/>
          <p:nvPr/>
        </p:nvSpPr>
        <p:spPr>
          <a:xfrm>
            <a:off x="-1" y="1518134"/>
            <a:ext cx="678329" cy="497305"/>
          </a:xfrm>
          <a:prstGeom prst="rect">
            <a:avLst/>
          </a:prstGeom>
          <a:solidFill>
            <a:srgbClr val="009BD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388" y="1766786"/>
            <a:ext cx="2483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Трамадол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наркотик, почему же мы его так боимся?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068" y="2771138"/>
            <a:ext cx="1084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29.12.2007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964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22.11.2021)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списков сильнодействующих и ядовитых веществ для целей статьи 234 и других статей Уголовного кодекса Российской Федерации, а также крупного размера сильнодействующих веществ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статьи 234 Уголовного кодекса Российской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7" y="6243138"/>
            <a:ext cx="514811" cy="514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19" y="6182315"/>
            <a:ext cx="942763" cy="575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0"/>
          <a:stretch/>
        </p:blipFill>
        <p:spPr>
          <a:xfrm>
            <a:off x="4968510" y="4418801"/>
            <a:ext cx="2434972" cy="20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0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1922</Words>
  <Application>Microsoft Office PowerPoint</Application>
  <PresentationFormat>Широкоэкранный</PresentationFormat>
  <Paragraphs>278</Paragraphs>
  <Slides>31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Девятьярова Софья Борисовна</dc:creator>
  <cp:lastModifiedBy>Артём</cp:lastModifiedBy>
  <cp:revision>183</cp:revision>
  <dcterms:created xsi:type="dcterms:W3CDTF">2021-04-07T09:06:21Z</dcterms:created>
  <dcterms:modified xsi:type="dcterms:W3CDTF">2022-11-17T15:35:45Z</dcterms:modified>
</cp:coreProperties>
</file>