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444" r:id="rId3"/>
    <p:sldId id="289" r:id="rId4"/>
    <p:sldId id="450" r:id="rId5"/>
    <p:sldId id="284" r:id="rId6"/>
    <p:sldId id="484" r:id="rId7"/>
    <p:sldId id="489" r:id="rId8"/>
    <p:sldId id="443" r:id="rId9"/>
    <p:sldId id="263" r:id="rId10"/>
    <p:sldId id="287" r:id="rId11"/>
    <p:sldId id="437" r:id="rId12"/>
    <p:sldId id="281" r:id="rId13"/>
    <p:sldId id="298" r:id="rId14"/>
    <p:sldId id="299" r:id="rId15"/>
    <p:sldId id="300" r:id="rId16"/>
    <p:sldId id="301" r:id="rId17"/>
    <p:sldId id="438" r:id="rId18"/>
    <p:sldId id="265" r:id="rId19"/>
    <p:sldId id="267" r:id="rId20"/>
    <p:sldId id="259" r:id="rId21"/>
    <p:sldId id="485" r:id="rId22"/>
    <p:sldId id="486" r:id="rId23"/>
    <p:sldId id="487" r:id="rId24"/>
    <p:sldId id="488" r:id="rId25"/>
    <p:sldId id="490" r:id="rId26"/>
    <p:sldId id="302" r:id="rId27"/>
    <p:sldId id="303" r:id="rId28"/>
    <p:sldId id="304" r:id="rId29"/>
    <p:sldId id="439" r:id="rId30"/>
    <p:sldId id="440" r:id="rId31"/>
    <p:sldId id="442" r:id="rId32"/>
    <p:sldId id="25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25B7C-73F7-480D-B954-DCE388116D0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02E35-F220-4BAB-A934-88F18113F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65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baseline="0" dirty="0">
                <a:latin typeface="AdvOT0536af24"/>
              </a:rPr>
              <a:t>2020 AAHA Anesthesia and Monitoring Guidelines</a:t>
            </a:r>
            <a:r>
              <a:rPr lang="ru-RU" sz="1200" b="0" i="0" u="none" strike="noStrike" baseline="0" dirty="0">
                <a:latin typeface="AdvOT0536af24"/>
              </a:rPr>
              <a:t> </a:t>
            </a:r>
            <a:r>
              <a:rPr lang="en-US" sz="1200" b="0" i="0" u="none" strike="noStrike" baseline="0" dirty="0">
                <a:latin typeface="AdvOT0536af24"/>
              </a:rPr>
              <a:t>for Dogs and Cats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02E35-F220-4BAB-A934-88F18113FB3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2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BSAVA Manual of</a:t>
            </a:r>
            <a:r>
              <a:rPr lang="ru-RU" sz="1200" dirty="0">
                <a:solidFill>
                  <a:srgbClr val="0070C0"/>
                </a:solidFill>
              </a:rPr>
              <a:t> </a:t>
            </a:r>
            <a:r>
              <a:rPr lang="en-US" sz="1200" dirty="0">
                <a:solidFill>
                  <a:srgbClr val="0070C0"/>
                </a:solidFill>
              </a:rPr>
              <a:t>Canine and Feline</a:t>
            </a:r>
            <a:r>
              <a:rPr lang="ru-RU" sz="1200" dirty="0">
                <a:solidFill>
                  <a:srgbClr val="0070C0"/>
                </a:solidFill>
              </a:rPr>
              <a:t> </a:t>
            </a:r>
            <a:r>
              <a:rPr lang="en-US" sz="1200" dirty="0">
                <a:solidFill>
                  <a:srgbClr val="0070C0"/>
                </a:solidFill>
              </a:rPr>
              <a:t>Anaesthesia and Analgesia,</a:t>
            </a:r>
            <a:r>
              <a:rPr lang="ru-RU" sz="1200" dirty="0">
                <a:solidFill>
                  <a:srgbClr val="0070C0"/>
                </a:solidFill>
              </a:rPr>
              <a:t> </a:t>
            </a:r>
            <a:r>
              <a:rPr lang="en-US" sz="1200" dirty="0">
                <a:solidFill>
                  <a:srgbClr val="0070C0"/>
                </a:solidFill>
              </a:rPr>
              <a:t>third edition</a:t>
            </a:r>
            <a:r>
              <a:rPr lang="ru-RU" sz="1200" dirty="0">
                <a:solidFill>
                  <a:srgbClr val="0070C0"/>
                </a:solidFill>
              </a:rPr>
              <a:t>/</a:t>
            </a:r>
            <a:r>
              <a:rPr lang="en-US" sz="1200" dirty="0">
                <a:solidFill>
                  <a:srgbClr val="0070C0"/>
                </a:solidFill>
              </a:rPr>
              <a:t> editor by Tanya Duke, Marieke de Vries, Chris Seymour, 2016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02E35-F220-4BAB-A934-88F18113FB3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83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BSAVA Manual of</a:t>
            </a:r>
            <a:r>
              <a:rPr lang="ru-RU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 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Canine and Feline</a:t>
            </a:r>
            <a:r>
              <a:rPr lang="ru-RU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HelveticaNeue-CondensedBlack"/>
              </a:rPr>
              <a:t>Anaesthesia</a:t>
            </a:r>
            <a:r>
              <a:rPr lang="ru-RU" sz="1200" b="0" i="0" u="none" strike="noStrike" baseline="0" dirty="0">
                <a:solidFill>
                  <a:srgbClr val="000000"/>
                </a:solidFill>
                <a:latin typeface="HelveticaNeue-CondensedBlack"/>
              </a:rPr>
              <a:t>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HelveticaNeue-CondensedBlack"/>
              </a:rPr>
              <a:t>and Analgesia</a:t>
            </a:r>
            <a:r>
              <a:rPr lang="ru-RU" sz="1200" b="0" i="0" u="none" strike="noStrike" baseline="0" dirty="0">
                <a:solidFill>
                  <a:srgbClr val="000000"/>
                </a:solidFill>
                <a:latin typeface="HelveticaNeue-CondensedBlack"/>
              </a:rPr>
              <a:t> 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HelveticaNeue-Bold"/>
              </a:rPr>
              <a:t>Edited by</a:t>
            </a:r>
            <a:r>
              <a:rPr lang="ru-RU" sz="1200" b="1" i="0" u="none" strike="noStrike" baseline="0" dirty="0">
                <a:solidFill>
                  <a:srgbClr val="000000"/>
                </a:solidFill>
                <a:latin typeface="HelveticaNeue-Bold"/>
              </a:rPr>
              <a:t> 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Tanya Duke-</a:t>
            </a:r>
            <a:r>
              <a:rPr lang="en-US" sz="1200" b="1" i="0" u="none" strike="noStrike" baseline="0" dirty="0" err="1">
                <a:solidFill>
                  <a:srgbClr val="000000"/>
                </a:solidFill>
                <a:latin typeface="HelveticaNeue-CondensedBold"/>
              </a:rPr>
              <a:t>Novakovski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, Marieke de Vries</a:t>
            </a:r>
            <a:r>
              <a:rPr lang="ru-RU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 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and Chris Seymour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02E35-F220-4BAB-A934-88F18113FB3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62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BSAVA Manual of</a:t>
            </a:r>
            <a:r>
              <a:rPr lang="ru-RU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 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Canine and Feline</a:t>
            </a:r>
            <a:r>
              <a:rPr lang="ru-RU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HelveticaNeue-CondensedBlack"/>
              </a:rPr>
              <a:t>Anaesthesia</a:t>
            </a:r>
            <a:r>
              <a:rPr lang="ru-RU" sz="1200" b="0" i="0" u="none" strike="noStrike" baseline="0" dirty="0">
                <a:solidFill>
                  <a:srgbClr val="000000"/>
                </a:solidFill>
                <a:latin typeface="HelveticaNeue-CondensedBlack"/>
              </a:rPr>
              <a:t>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HelveticaNeue-CondensedBlack"/>
              </a:rPr>
              <a:t>and Analgesia</a:t>
            </a:r>
            <a:r>
              <a:rPr lang="ru-RU" sz="1200" b="0" i="0" u="none" strike="noStrike" baseline="0" dirty="0">
                <a:solidFill>
                  <a:srgbClr val="000000"/>
                </a:solidFill>
                <a:latin typeface="HelveticaNeue-CondensedBlack"/>
              </a:rPr>
              <a:t> 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HelveticaNeue-Bold"/>
              </a:rPr>
              <a:t>Edited by</a:t>
            </a:r>
            <a:r>
              <a:rPr lang="ru-RU" sz="1200" b="1" i="0" u="none" strike="noStrike" baseline="0" dirty="0">
                <a:solidFill>
                  <a:srgbClr val="000000"/>
                </a:solidFill>
                <a:latin typeface="HelveticaNeue-Bold"/>
              </a:rPr>
              <a:t> 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Tanya Duke-</a:t>
            </a:r>
            <a:r>
              <a:rPr lang="en-US" sz="1200" b="1" i="0" u="none" strike="noStrike" baseline="0" dirty="0" err="1">
                <a:solidFill>
                  <a:srgbClr val="000000"/>
                </a:solidFill>
                <a:latin typeface="HelveticaNeue-CondensedBold"/>
              </a:rPr>
              <a:t>Novakovski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, Marieke de Vries</a:t>
            </a:r>
            <a:r>
              <a:rPr lang="ru-RU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 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HelveticaNeue-CondensedBold"/>
              </a:rPr>
              <a:t>and Chris Seymour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02E35-F220-4BAB-A934-88F18113FB3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78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02E35-F220-4BAB-A934-88F18113FB3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02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46B76-5CF5-4AFA-C61E-990701DF9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40D008-8B06-B5FF-32F2-282E024CD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6B8415-7326-40CE-DFEB-D98B7D40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7733-FD2C-4D2B-89A5-E2682697A9D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E2A474-B4BB-246D-BC6E-0BACB8B2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E19424-5132-2126-44A8-A07A19A57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D70E-C336-4A14-8CC1-8AB23858C5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88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A922-D08D-AB92-692A-80E5BED70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EAA82D-B24F-8961-AA69-5448BFD5F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CB18FC-074C-6BD4-4F6D-A3CCF264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7733-FD2C-4D2B-89A5-E2682697A9D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8A6B11-8593-7377-CC93-56A87F939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1208F0-EB49-74E4-35AA-E45CC089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D70E-C336-4A14-8CC1-8AB23858C5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70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5A4991-689D-1E5F-0C27-5488276957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CA00A9-B232-4E03-8874-B3BB6A803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E1DCCE-EB2F-2C43-4B72-F82414C9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7733-FD2C-4D2B-89A5-E2682697A9D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D16DFD-E0CF-9765-5627-EE7417A3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DAA4A-1FD3-C8DF-7768-8383CDC3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D70E-C336-4A14-8CC1-8AB23858C5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298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838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17" b="0" i="0">
                <a:solidFill>
                  <a:srgbClr val="ED1C24"/>
                </a:solidFill>
                <a:latin typeface="Corvetta"/>
                <a:cs typeface="Corvet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121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8D0AD-C5A6-A88A-91E6-1788D53E6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A27E27-4E73-6062-CF69-6C85C9BE0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B4FE4-0B91-C021-C489-A865ECB6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7733-FD2C-4D2B-89A5-E2682697A9D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C5209C-8029-952A-904D-88E13B0F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5B9012-9CB3-9AB3-294A-B4E62C24C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D70E-C336-4A14-8CC1-8AB23858C5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60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902CB-DFEE-BDBD-8ACC-827EAB85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C77952-E7DB-61BF-AC48-E93DA38AF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5A96ED-CE25-8FE5-5107-8D112B8E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7733-FD2C-4D2B-89A5-E2682697A9D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3F1C80-1A34-A010-577C-B775798E1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77ADEC-C974-78BE-4F0B-6E8E8AFC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D70E-C336-4A14-8CC1-8AB23858C5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1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C7D27-50C9-EAA2-110B-B0CBE6C3D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2902E-C52D-F17D-2FDD-0351F4B60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F3E5AF-78DE-D63C-C4B1-80EC752A6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0374F1-38DE-7093-F4B2-78DBA93CD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7733-FD2C-4D2B-89A5-E2682697A9D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7B285F-A1D2-9BD9-13BD-5B45A781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C227D-9DE1-5CB7-87A4-90E432BF5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D70E-C336-4A14-8CC1-8AB23858C5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50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EF659-CA7A-E9C9-D31C-7879FFEF8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929D0E-B90E-D25E-CC41-7B3A22B5F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9D26F7-E6CF-2110-5BF6-87FD5518B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A45F3B-B7D8-AF7F-0738-305B0AA8B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7338C6-E5A4-CF00-7002-4EDB324D8B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9AAC9C-377E-2C5D-1544-E2CC60FB7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7733-FD2C-4D2B-89A5-E2682697A9D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81B03A-C2AB-2049-D788-3F4D3CAC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0B0EA3-61BB-5AD3-C1C8-B660D7FA1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D70E-C336-4A14-8CC1-8AB23858C5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645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F4022-0DD3-865D-7F99-D6FE2C6F2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C7B40F-7D4E-15FC-7AE8-0052F5339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7733-FD2C-4D2B-89A5-E2682697A9D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6508AC-515A-854A-A0BF-108C765B2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1F50ED-113F-FDB3-0EB5-F7236ED7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D70E-C336-4A14-8CC1-8AB23858C5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991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61BA90-35DE-889A-1ECE-FEEDAF248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7733-FD2C-4D2B-89A5-E2682697A9D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913889A-F0DE-B389-A051-715A7E1BB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5C9E03-4741-450B-88CD-A67C7B4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D70E-C336-4A14-8CC1-8AB23858C5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888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53136-D87F-D8C0-0D62-21D4E82C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C12089-841F-C62F-0EF0-3D7C3CBED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05C65C-47A0-4A50-34F7-2AD5FE0B0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E77B50-0169-C743-9C2C-71B0850E9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7733-FD2C-4D2B-89A5-E2682697A9D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905A2D-FBC6-3BD6-3D9D-A86546F5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82BAE4-95B1-1DB0-7266-FF6D297F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D70E-C336-4A14-8CC1-8AB23858C5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24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64160-5781-BB8F-A9A2-49058C201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E66D41-863F-00A9-B686-A4C1A99E5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A17EC1-E307-49D3-7B68-EBCAE2A3E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AD035E-338C-2029-BB23-1CF05628D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7733-FD2C-4D2B-89A5-E2682697A9D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53B916-4B10-5FB9-41E5-0542D2104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E33063-68B3-0429-DB06-969A5D15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D70E-C336-4A14-8CC1-8AB23858C5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4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1D907-3C2C-20D8-34B7-BEB79B91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628E00-9248-4769-0528-F801C65B9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756341-4824-E064-8BAB-554873F08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37733-FD2C-4D2B-89A5-E2682697A9DC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B73592-46C8-387A-2600-A0B4A2416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B170FD-D3A9-B122-559A-1A56321D7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1D70E-C336-4A14-8CC1-8AB23858C5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63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jpg"/><Relationship Id="rId15" Type="http://schemas.openxmlformats.org/officeDocument/2006/relationships/image" Target="../media/image26.jpe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webp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bject 82"/>
          <p:cNvSpPr txBox="1"/>
          <p:nvPr/>
        </p:nvSpPr>
        <p:spPr>
          <a:xfrm>
            <a:off x="621964" y="2365192"/>
            <a:ext cx="5546846" cy="1312905"/>
          </a:xfrm>
          <a:prstGeom prst="rect">
            <a:avLst/>
          </a:prstGeom>
        </p:spPr>
        <p:txBody>
          <a:bodyPr vert="horz" wrap="square" lIns="0" tIns="52369" rIns="0" bIns="0" rtlCol="0">
            <a:spAutoFit/>
          </a:bodyPr>
          <a:lstStyle/>
          <a:p>
            <a:pPr marL="7701" marR="3081">
              <a:lnSpc>
                <a:spcPts val="4833"/>
              </a:lnSpc>
              <a:spcBef>
                <a:spcPts val="412"/>
              </a:spcBef>
            </a:pPr>
            <a:r>
              <a:rPr lang="ru-RU" sz="5400" b="1" cap="all" dirty="0">
                <a:solidFill>
                  <a:srgbClr val="FF0000"/>
                </a:solidFill>
              </a:rPr>
              <a:t>Рекомендации перед…/после…</a:t>
            </a:r>
            <a:endParaRPr sz="9600" cap="all" dirty="0">
              <a:solidFill>
                <a:srgbClr val="FF0000"/>
              </a:solidFill>
              <a:latin typeface="Gotham Pro Black"/>
              <a:cs typeface="Gotham Pro Black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318812" y="1084052"/>
            <a:ext cx="4170634" cy="587427"/>
          </a:xfrm>
          <a:prstGeom prst="rect">
            <a:avLst/>
          </a:prstGeom>
        </p:spPr>
        <p:txBody>
          <a:bodyPr vert="horz" wrap="square" lIns="0" tIns="92415" rIns="0" bIns="0" rtlCol="0">
            <a:spAutoFit/>
          </a:bodyPr>
          <a:lstStyle/>
          <a:p>
            <a:pPr marL="7701" marR="3081">
              <a:lnSpc>
                <a:spcPts val="1928"/>
              </a:lnSpc>
              <a:spcBef>
                <a:spcPts val="728"/>
              </a:spcBef>
            </a:pPr>
            <a:r>
              <a:rPr lang="ru-RU" sz="2000" dirty="0">
                <a:latin typeface="Gotham Pro Black"/>
              </a:rPr>
              <a:t>Заведующая независимой ветеринарной лабораторией «Поиск»</a:t>
            </a:r>
            <a:endParaRPr sz="2000" dirty="0">
              <a:latin typeface="Gotham Pro Black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7239029" y="402266"/>
            <a:ext cx="4598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>
              <a:spcBef>
                <a:spcPts val="728"/>
              </a:spcBef>
            </a:pPr>
            <a:r>
              <a:rPr lang="ru-RU" sz="3200" b="1" spc="-58" dirty="0">
                <a:solidFill>
                  <a:srgbClr val="231F20"/>
                </a:solidFill>
                <a:latin typeface="Gotham Pro Black"/>
                <a:cs typeface="Gotham Pro Black"/>
              </a:rPr>
              <a:t>Шишканова Светлана</a:t>
            </a:r>
            <a:endParaRPr lang="ru-RU" sz="3200" dirty="0">
              <a:latin typeface="Gotham Pro Black"/>
              <a:cs typeface="Gotham Pro Black"/>
            </a:endParaRPr>
          </a:p>
        </p:txBody>
      </p: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B3A19AEF-3032-04E9-CAD1-977D7C956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76" y="6378966"/>
            <a:ext cx="3491648" cy="42459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B76A8FF-DDDB-4BEF-B21C-25F1BFEDB096}"/>
              </a:ext>
            </a:extLst>
          </p:cNvPr>
          <p:cNvSpPr/>
          <p:nvPr/>
        </p:nvSpPr>
        <p:spPr>
          <a:xfrm>
            <a:off x="7239030" y="1830624"/>
            <a:ext cx="4598113" cy="1744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>
              <a:spcBef>
                <a:spcPts val="728"/>
              </a:spcBef>
            </a:pPr>
            <a:r>
              <a:rPr lang="ru-RU" sz="3200" b="1" spc="-58" dirty="0">
                <a:solidFill>
                  <a:srgbClr val="231F20"/>
                </a:solidFill>
                <a:latin typeface="Gotham Pro Black"/>
                <a:cs typeface="Gotham Pro Black"/>
              </a:rPr>
              <a:t>Нестерова Светлана</a:t>
            </a:r>
          </a:p>
          <a:p>
            <a:pPr marL="7701" marR="3081">
              <a:lnSpc>
                <a:spcPts val="1928"/>
              </a:lnSpc>
              <a:spcBef>
                <a:spcPts val="728"/>
              </a:spcBef>
            </a:pPr>
            <a:r>
              <a:rPr lang="ru-RU" sz="2000" dirty="0">
                <a:latin typeface="Gotham Pro Black"/>
              </a:rPr>
              <a:t>Анестезиолог; ветеринарная клиника Сотникова</a:t>
            </a:r>
          </a:p>
          <a:p>
            <a:pPr marL="7701">
              <a:spcBef>
                <a:spcPts val="728"/>
              </a:spcBef>
            </a:pPr>
            <a:endParaRPr lang="ru-RU" sz="3200" dirty="0">
              <a:latin typeface="Gotham Pro Black"/>
              <a:cs typeface="Gotham Pro Black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770D28-3678-4F09-B38A-B62E805E7884}"/>
              </a:ext>
            </a:extLst>
          </p:cNvPr>
          <p:cNvSpPr/>
          <p:nvPr/>
        </p:nvSpPr>
        <p:spPr>
          <a:xfrm>
            <a:off x="7291338" y="3031325"/>
            <a:ext cx="4598113" cy="1290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>
              <a:spcBef>
                <a:spcPts val="728"/>
              </a:spcBef>
            </a:pPr>
            <a:r>
              <a:rPr lang="ru-RU" sz="3200" b="1" dirty="0" err="1">
                <a:latin typeface="Gotham Pro Black"/>
                <a:cs typeface="Gotham Pro Black"/>
              </a:rPr>
              <a:t>Пантюлин</a:t>
            </a:r>
            <a:r>
              <a:rPr lang="ru-RU" sz="3200" b="1" dirty="0">
                <a:latin typeface="Gotham Pro Black"/>
                <a:cs typeface="Gotham Pro Black"/>
              </a:rPr>
              <a:t> Андрей</a:t>
            </a:r>
          </a:p>
          <a:p>
            <a:pPr marL="7701">
              <a:spcBef>
                <a:spcPts val="728"/>
              </a:spcBef>
            </a:pPr>
            <a:r>
              <a:rPr lang="ru-RU" sz="2000" dirty="0">
                <a:latin typeface="Gotham Pro Black"/>
                <a:cs typeface="Gotham Pro Black"/>
              </a:rPr>
              <a:t>Хирург, ортопед; ветеринарная клиника Сотникова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6ED4185-4A26-45C5-A52D-3DC42A5A6F0C}"/>
              </a:ext>
            </a:extLst>
          </p:cNvPr>
          <p:cNvSpPr/>
          <p:nvPr/>
        </p:nvSpPr>
        <p:spPr>
          <a:xfrm>
            <a:off x="7267165" y="4374782"/>
            <a:ext cx="4598113" cy="1290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>
              <a:spcBef>
                <a:spcPts val="728"/>
              </a:spcBef>
            </a:pPr>
            <a:r>
              <a:rPr lang="ru-RU" sz="3200" b="1" dirty="0">
                <a:latin typeface="Gotham Pro Black"/>
                <a:cs typeface="Gotham Pro Black"/>
              </a:rPr>
              <a:t>Смирнова Ольга</a:t>
            </a:r>
          </a:p>
          <a:p>
            <a:pPr marL="7701">
              <a:spcBef>
                <a:spcPts val="728"/>
              </a:spcBef>
            </a:pPr>
            <a:r>
              <a:rPr lang="ru-RU" sz="2000" dirty="0">
                <a:latin typeface="Gotham Pro Black"/>
                <a:cs typeface="Gotham Pro Black"/>
              </a:rPr>
              <a:t>Эндокринолог, терапевт; ветеринарная клиника Сотникова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4D9432-E89C-CAE1-A7BA-F13291730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0"/>
          <a:stretch/>
        </p:blipFill>
        <p:spPr>
          <a:xfrm>
            <a:off x="250311" y="1405710"/>
            <a:ext cx="2520779" cy="1814395"/>
          </a:xfrm>
          <a:effectLst>
            <a:softEdge rad="127000"/>
          </a:effectLst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C1CBBB08-6D50-7D2F-021C-A6E19185E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65" y="1422456"/>
            <a:ext cx="2842198" cy="19218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4B470B15-9ABA-4BCC-DA86-D6FE2E815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6" b="93037" l="10000" r="90000">
                        <a14:foregroundMark x1="45417" y1="6815" x2="45417" y2="6815"/>
                        <a14:foregroundMark x1="45083" y1="4444" x2="45083" y2="4444"/>
                        <a14:foregroundMark x1="29917" y1="93037" x2="29917" y2="93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39" y="1405710"/>
            <a:ext cx="3363031" cy="18917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F63FF1-4A50-512D-D09C-D6A34EA68B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4" y="4098319"/>
            <a:ext cx="2438400" cy="2438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F6DE11-0176-7BA8-6689-AD3FE3025B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18222"/>
          <a:stretch/>
        </p:blipFill>
        <p:spPr>
          <a:xfrm>
            <a:off x="2761275" y="4536219"/>
            <a:ext cx="2584203" cy="18917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FD3CD0F-495E-DE68-A182-D19653E0F5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59500" y1="44000" x2="59500" y2="44000"/>
                        <a14:backgroundMark x1="59167" y1="43333" x2="59167" y2="43333"/>
                        <a14:backgroundMark x1="51833" y1="43333" x2="51833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35" t="9564"/>
          <a:stretch/>
        </p:blipFill>
        <p:spPr>
          <a:xfrm>
            <a:off x="5959775" y="4408412"/>
            <a:ext cx="1773498" cy="25841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DCAB6C-BA60-F1AF-14D9-D1BC3597DB57}"/>
              </a:ext>
            </a:extLst>
          </p:cNvPr>
          <p:cNvSpPr txBox="1"/>
          <p:nvPr/>
        </p:nvSpPr>
        <p:spPr>
          <a:xfrm>
            <a:off x="4788712" y="5453349"/>
            <a:ext cx="994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pH&lt;4</a:t>
            </a:r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FA54F1D-0B14-0F0A-D1A1-AF1269DDA5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5957" y1="25959" x2="55957" y2="25959"/>
                        <a14:foregroundMark x1="49512" y1="23451" x2="73926" y2="27581"/>
                        <a14:foregroundMark x1="73926" y1="27581" x2="74902" y2="55015"/>
                        <a14:foregroundMark x1="73340" y1="22419" x2="46387" y2="12537"/>
                        <a14:foregroundMark x1="46387" y1="12537" x2="46387" y2="12537"/>
                        <a14:foregroundMark x1="47168" y1="19912" x2="46191" y2="43805"/>
                        <a14:foregroundMark x1="47461" y1="48083" x2="47461" y2="66962"/>
                        <a14:foregroundMark x1="47461" y1="66962" x2="50879" y2="75516"/>
                        <a14:foregroundMark x1="50879" y1="75516" x2="62109" y2="80531"/>
                        <a14:foregroundMark x1="62109" y1="80531" x2="73438" y2="72419"/>
                        <a14:foregroundMark x1="73438" y1="72419" x2="75000" y2="58555"/>
                        <a14:foregroundMark x1="75293" y1="78909" x2="71777" y2="79941"/>
                        <a14:foregroundMark x1="74512" y1="82153" x2="74512" y2="82153"/>
                        <a14:foregroundMark x1="62012" y1="31563" x2="62012" y2="31563"/>
                        <a14:foregroundMark x1="72363" y1="19469" x2="72363" y2="19469"/>
                        <a14:foregroundMark x1="59570" y1="15487" x2="74805" y2="19764"/>
                        <a14:foregroundMark x1="74023" y1="16077" x2="54395" y2="15044"/>
                        <a14:foregroundMark x1="54297" y1="13864" x2="60645" y2="15339"/>
                        <a14:foregroundMark x1="60645" y1="15339" x2="73340" y2="14307"/>
                        <a14:foregroundMark x1="73340" y1="14307" x2="74902" y2="16372"/>
                        <a14:foregroundMark x1="75781" y1="16224" x2="75781" y2="16224"/>
                        <a14:foregroundMark x1="75488" y1="15044" x2="75488" y2="15044"/>
                        <a14:foregroundMark x1="74023" y1="14307" x2="74023" y2="14307"/>
                        <a14:foregroundMark x1="73047" y1="13422" x2="73047" y2="13422"/>
                        <a14:foregroundMark x1="64941" y1="12832" x2="64941" y2="12832"/>
                        <a14:foregroundMark x1="52832" y1="13864" x2="52832" y2="13864"/>
                        <a14:foregroundMark x1="52930" y1="13422" x2="52930" y2="13422"/>
                        <a14:foregroundMark x1="52539" y1="13274" x2="52539" y2="13274"/>
                        <a14:foregroundMark x1="51563" y1="13274" x2="51563" y2="13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52" t="10341" r="21009" b="11659"/>
          <a:stretch/>
        </p:blipFill>
        <p:spPr>
          <a:xfrm>
            <a:off x="3244427" y="3297415"/>
            <a:ext cx="1344973" cy="1835690"/>
          </a:xfrm>
          <a:prstGeom prst="rect">
            <a:avLst/>
          </a:prstGeom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76607D17-FF7B-E659-7779-3923BB46C23C}"/>
              </a:ext>
            </a:extLst>
          </p:cNvPr>
          <p:cNvSpPr/>
          <p:nvPr/>
        </p:nvSpPr>
        <p:spPr>
          <a:xfrm>
            <a:off x="5239779" y="2073273"/>
            <a:ext cx="559828" cy="479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EBD64EE3-E003-5FA9-8CE9-822B49C00A5A}"/>
              </a:ext>
            </a:extLst>
          </p:cNvPr>
          <p:cNvSpPr/>
          <p:nvPr/>
        </p:nvSpPr>
        <p:spPr>
          <a:xfrm>
            <a:off x="2954867" y="2073273"/>
            <a:ext cx="579120" cy="479267"/>
          </a:xfrm>
          <a:prstGeom prst="rightArrow">
            <a:avLst>
              <a:gd name="adj1" fmla="val 50000"/>
              <a:gd name="adj2" fmla="val 45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7CDCDB56-3136-07DA-0A13-75267EF49720}"/>
              </a:ext>
            </a:extLst>
          </p:cNvPr>
          <p:cNvSpPr/>
          <p:nvPr/>
        </p:nvSpPr>
        <p:spPr>
          <a:xfrm>
            <a:off x="8749460" y="2029061"/>
            <a:ext cx="555045" cy="465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3D0CB554-AE7B-7880-98A8-7202D133E056}"/>
              </a:ext>
            </a:extLst>
          </p:cNvPr>
          <p:cNvSpPr/>
          <p:nvPr/>
        </p:nvSpPr>
        <p:spPr>
          <a:xfrm>
            <a:off x="2526967" y="5218610"/>
            <a:ext cx="599440" cy="467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B23BDE61-1604-622E-D387-9928E8C9D102}"/>
              </a:ext>
            </a:extLst>
          </p:cNvPr>
          <p:cNvSpPr/>
          <p:nvPr/>
        </p:nvSpPr>
        <p:spPr>
          <a:xfrm>
            <a:off x="5454459" y="5263631"/>
            <a:ext cx="568960" cy="436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71A29D6A-CF02-6415-D92D-A4106AC0530F}"/>
              </a:ext>
            </a:extLst>
          </p:cNvPr>
          <p:cNvSpPr/>
          <p:nvPr/>
        </p:nvSpPr>
        <p:spPr>
          <a:xfrm>
            <a:off x="7640824" y="5269410"/>
            <a:ext cx="538480" cy="416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9A7129B9-CC5C-1770-347D-FB72DAC41E84}"/>
              </a:ext>
            </a:extLst>
          </p:cNvPr>
          <p:cNvSpPr/>
          <p:nvPr/>
        </p:nvSpPr>
        <p:spPr>
          <a:xfrm rot="19758244">
            <a:off x="2733611" y="4235966"/>
            <a:ext cx="538480" cy="416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80EBA3E-B878-B778-0E9E-F13458FE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99"/>
            <a:ext cx="12192000" cy="1325563"/>
          </a:xfrm>
        </p:spPr>
        <p:txBody>
          <a:bodyPr>
            <a:normAutofit fontScale="90000"/>
          </a:bodyPr>
          <a:lstStyle/>
          <a:p>
            <a:pPr marL="457200" algn="ctr">
              <a:lnSpc>
                <a:spcPct val="107000"/>
              </a:lnSpc>
            </a:pP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зачем выдерживать голодную диету перед любой анестезией? </a:t>
            </a:r>
            <a:b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как же быть с маленькими щенками и котятами, которым необходимо часто кушать?</a:t>
            </a:r>
            <a:b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Насколько важно при этом не слишком долго голодать?</a:t>
            </a:r>
            <a:endParaRPr lang="ru-RU" sz="5400" i="1" dirty="0"/>
          </a:p>
        </p:txBody>
      </p:sp>
      <p:pic>
        <p:nvPicPr>
          <p:cNvPr id="16" name="VID_20221104_170228_036">
            <a:hlinkClick r:id="" action="ppaction://media"/>
            <a:extLst>
              <a:ext uri="{FF2B5EF4-FFF2-40B4-BE49-F238E27FC236}">
                <a16:creationId xmlns:a16="http://schemas.microsoft.com/office/drawing/2014/main" id="{5C838F32-2F1E-CF2B-A19F-280F8686C3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39505" y="3696564"/>
            <a:ext cx="3134133" cy="313413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DA92DF-9059-430F-A820-99A17C01830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06"/>
          <a:stretch/>
        </p:blipFill>
        <p:spPr>
          <a:xfrm>
            <a:off x="9439175" y="1293564"/>
            <a:ext cx="2775473" cy="222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8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0A3B374-1363-425B-AD1E-223766D7E7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8884524"/>
              </p:ext>
            </p:extLst>
          </p:nvPr>
        </p:nvGraphicFramePr>
        <p:xfrm>
          <a:off x="0" y="1097280"/>
          <a:ext cx="12192000" cy="57607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65034">
                  <a:extLst>
                    <a:ext uri="{9D8B030D-6E8A-4147-A177-3AD203B41FA5}">
                      <a16:colId xmlns:a16="http://schemas.microsoft.com/office/drawing/2014/main" val="1088933627"/>
                    </a:ext>
                  </a:extLst>
                </a:gridCol>
                <a:gridCol w="1618395">
                  <a:extLst>
                    <a:ext uri="{9D8B030D-6E8A-4147-A177-3AD203B41FA5}">
                      <a16:colId xmlns:a16="http://schemas.microsoft.com/office/drawing/2014/main" val="1873932256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21472521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641816915"/>
                    </a:ext>
                  </a:extLst>
                </a:gridCol>
                <a:gridCol w="1867654">
                  <a:extLst>
                    <a:ext uri="{9D8B030D-6E8A-4147-A177-3AD203B41FA5}">
                      <a16:colId xmlns:a16="http://schemas.microsoft.com/office/drawing/2014/main" val="3054597202"/>
                    </a:ext>
                  </a:extLst>
                </a:gridCol>
                <a:gridCol w="2025747">
                  <a:extLst>
                    <a:ext uri="{9D8B030D-6E8A-4147-A177-3AD203B41FA5}">
                      <a16:colId xmlns:a16="http://schemas.microsoft.com/office/drawing/2014/main" val="2883446932"/>
                    </a:ext>
                  </a:extLst>
                </a:gridCol>
                <a:gridCol w="1331742">
                  <a:extLst>
                    <a:ext uri="{9D8B030D-6E8A-4147-A177-3AD203B41FA5}">
                      <a16:colId xmlns:a16="http://schemas.microsoft.com/office/drawing/2014/main" val="1445689962"/>
                    </a:ext>
                  </a:extLst>
                </a:gridCol>
              </a:tblGrid>
              <a:tr h="226313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Comic Sans MS" panose="030F0702030302020204" pitchFamily="66" charset="0"/>
                        </a:rPr>
                        <a:t>Щенки/котята</a:t>
                      </a:r>
                    </a:p>
                    <a:p>
                      <a:pPr algn="ctr"/>
                      <a:r>
                        <a:rPr lang="ru-RU" sz="2000" b="1" kern="12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≤</a:t>
                      </a:r>
                      <a:r>
                        <a:rPr lang="ru-RU" sz="20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2 </a:t>
                      </a:r>
                      <a:r>
                        <a:rPr lang="ru-RU" sz="2000" dirty="0" err="1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мес</a:t>
                      </a:r>
                      <a:endParaRPr lang="ru-RU" sz="2000" dirty="0">
                        <a:solidFill>
                          <a:srgbClr val="FFC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3-6 </a:t>
                      </a:r>
                      <a:r>
                        <a:rPr lang="ru-RU" sz="2000" b="1" kern="1200" dirty="0" err="1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мес</a:t>
                      </a:r>
                      <a:endParaRPr lang="ru-RU" sz="2000" b="1" kern="1200" dirty="0">
                        <a:solidFill>
                          <a:srgbClr val="FFC000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&gt; 6 </a:t>
                      </a:r>
                      <a:r>
                        <a:rPr lang="ru-RU" sz="2000" b="1" kern="1200" dirty="0" err="1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мес</a:t>
                      </a:r>
                      <a:r>
                        <a:rPr lang="ru-RU" sz="2000" b="1" kern="12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dirty="0">
                          <a:latin typeface="Comic Sans MS" panose="030F0702030302020204" pitchFamily="66" charset="0"/>
                        </a:rPr>
                        <a:t>при кормлении </a:t>
                      </a:r>
                      <a:r>
                        <a:rPr lang="ru-RU" sz="2000" b="1" kern="12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паштетом </a:t>
                      </a:r>
                      <a:r>
                        <a:rPr lang="ru-RU" sz="2000" dirty="0">
                          <a:latin typeface="Comic Sans MS" panose="030F0702030302020204" pitchFamily="66" charset="0"/>
                        </a:rPr>
                        <a:t>(влажный корм)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&gt; 6 </a:t>
                      </a:r>
                      <a:r>
                        <a:rPr lang="ru-RU" sz="2000" b="1" kern="1200" dirty="0" err="1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мес</a:t>
                      </a:r>
                      <a:r>
                        <a:rPr lang="ru-RU" sz="2000" b="1" kern="12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dirty="0">
                          <a:latin typeface="Comic Sans MS" panose="030F0702030302020204" pitchFamily="66" charset="0"/>
                        </a:rPr>
                        <a:t>при кормлении </a:t>
                      </a:r>
                      <a:r>
                        <a:rPr lang="ru-RU" sz="2000" b="1" kern="12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сухим кормом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&gt; 6 </a:t>
                      </a:r>
                      <a:r>
                        <a:rPr lang="ru-RU" sz="2000" b="1" kern="1200" dirty="0" err="1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мес</a:t>
                      </a:r>
                      <a:r>
                        <a:rPr lang="ru-RU" sz="2000" b="1" kern="12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dirty="0">
                          <a:latin typeface="Comic Sans MS" panose="030F0702030302020204" pitchFamily="66" charset="0"/>
                        </a:rPr>
                        <a:t>при кормлении </a:t>
                      </a:r>
                      <a:r>
                        <a:rPr lang="ru-RU" sz="2000" b="1" kern="12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натуральной едой</a:t>
                      </a:r>
                    </a:p>
                    <a:p>
                      <a:pPr algn="ctr"/>
                      <a:endParaRPr lang="ru-RU" sz="20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Брахицефалы и другие животные с повышенным риском </a:t>
                      </a:r>
                      <a:r>
                        <a:rPr lang="ru-RU" sz="2000" dirty="0" err="1">
                          <a:latin typeface="Comic Sans MS" panose="030F0702030302020204" pitchFamily="66" charset="0"/>
                        </a:rPr>
                        <a:t>регургитации</a:t>
                      </a:r>
                      <a:endParaRPr lang="ru-RU" sz="20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Хорьки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286238"/>
                  </a:ext>
                </a:extLst>
              </a:tr>
              <a:tr h="349758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Голод не более 2 ч</a:t>
                      </a:r>
                    </a:p>
                    <a:p>
                      <a:pPr algn="ctr"/>
                      <a:endParaRPr lang="ru-RU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Воду не убирать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Голод не более 4-6 ч</a:t>
                      </a:r>
                    </a:p>
                    <a:p>
                      <a:pPr algn="ctr"/>
                      <a:endParaRPr lang="ru-RU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Воду убрать за 1-2 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Голод 4-6 ч</a:t>
                      </a:r>
                    </a:p>
                    <a:p>
                      <a:pPr algn="ctr"/>
                      <a:endParaRPr lang="ru-RU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Воду убрать за 1-2 ч</a:t>
                      </a:r>
                    </a:p>
                    <a:p>
                      <a:pPr algn="ctr"/>
                      <a:endParaRPr lang="ru-RU" sz="20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Голод 8-10 ч</a:t>
                      </a:r>
                    </a:p>
                    <a:p>
                      <a:pPr algn="ctr"/>
                      <a:endParaRPr lang="ru-RU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Воду убрать за 1-2 ч</a:t>
                      </a:r>
                    </a:p>
                    <a:p>
                      <a:pPr algn="ctr"/>
                      <a:endParaRPr lang="ru-RU" sz="20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Голод 10-12 ч (мясо отварить и измельчить)</a:t>
                      </a:r>
                    </a:p>
                    <a:p>
                      <a:pPr algn="ctr"/>
                      <a:endParaRPr lang="ru-RU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Воду убрать за 1-2 ч</a:t>
                      </a:r>
                    </a:p>
                    <a:p>
                      <a:pPr algn="ctr"/>
                      <a:endParaRPr lang="ru-RU" sz="20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Голод 10-12 ч</a:t>
                      </a:r>
                    </a:p>
                    <a:p>
                      <a:pPr algn="ctr"/>
                      <a:endParaRPr lang="ru-RU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Воду убрать за 4-6 ч</a:t>
                      </a:r>
                    </a:p>
                    <a:p>
                      <a:pPr algn="ctr"/>
                      <a:endParaRPr lang="ru-RU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+ </a:t>
                      </a:r>
                      <a:r>
                        <a:rPr lang="ru-RU" sz="2000" dirty="0" err="1">
                          <a:latin typeface="Comic Sans MS" panose="030F0702030302020204" pitchFamily="66" charset="0"/>
                        </a:rPr>
                        <a:t>омепразол</a:t>
                      </a:r>
                      <a:r>
                        <a:rPr lang="ru-RU" sz="2000" dirty="0">
                          <a:latin typeface="Comic Sans MS" panose="030F0702030302020204" pitchFamily="66" charset="0"/>
                        </a:rPr>
                        <a:t> 1 мг/кг внутрь за 12 и 4 ч до анестезии</a:t>
                      </a:r>
                    </a:p>
                    <a:p>
                      <a:pPr algn="ctr"/>
                      <a:endParaRPr lang="ru-RU" sz="20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Голод не более 4 ч</a:t>
                      </a:r>
                    </a:p>
                    <a:p>
                      <a:pPr algn="ctr"/>
                      <a:endParaRPr lang="ru-RU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Comic Sans MS" panose="030F0702030302020204" pitchFamily="66" charset="0"/>
                        </a:rPr>
                        <a:t>Воду не убирать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5784389"/>
                  </a:ext>
                </a:extLst>
              </a:tr>
            </a:tbl>
          </a:graphicData>
        </a:graphic>
      </p:graphicFrame>
      <p:sp>
        <p:nvSpPr>
          <p:cNvPr id="6" name="Google Shape;404;p89">
            <a:extLst>
              <a:ext uri="{FF2B5EF4-FFF2-40B4-BE49-F238E27FC236}">
                <a16:creationId xmlns:a16="http://schemas.microsoft.com/office/drawing/2014/main" id="{92AE2C2C-5BB6-462A-8765-CB8B2A288EC8}"/>
              </a:ext>
            </a:extLst>
          </p:cNvPr>
          <p:cNvSpPr/>
          <p:nvPr/>
        </p:nvSpPr>
        <p:spPr>
          <a:xfrm>
            <a:off x="8219445" y="196216"/>
            <a:ext cx="3647440" cy="67917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42888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Голодная диета</a:t>
            </a:r>
          </a:p>
        </p:txBody>
      </p:sp>
      <p:pic>
        <p:nvPicPr>
          <p:cNvPr id="8" name="Объект 6">
            <a:extLst>
              <a:ext uri="{FF2B5EF4-FFF2-40B4-BE49-F238E27FC236}">
                <a16:creationId xmlns:a16="http://schemas.microsoft.com/office/drawing/2014/main" id="{68F2861F-4DEB-4C03-B0CF-F925CB1CA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5" y="166770"/>
            <a:ext cx="2902509" cy="70862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69316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5" descr="Безымянный.jpg">
            <a:extLst>
              <a:ext uri="{FF2B5EF4-FFF2-40B4-BE49-F238E27FC236}">
                <a16:creationId xmlns:a16="http://schemas.microsoft.com/office/drawing/2014/main" id="{BA9B1687-2BA9-FB55-5FBC-4DC9B7545A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39" y="468537"/>
            <a:ext cx="2886763" cy="21554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CE225905-1745-AD57-8C97-F1BF4D5458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8" r="4909"/>
          <a:stretch/>
        </p:blipFill>
        <p:spPr>
          <a:xfrm>
            <a:off x="3156723" y="156696"/>
            <a:ext cx="2774023" cy="24860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Содержимое 3" descr="Безымянный.jpg">
            <a:extLst>
              <a:ext uri="{FF2B5EF4-FFF2-40B4-BE49-F238E27FC236}">
                <a16:creationId xmlns:a16="http://schemas.microsoft.com/office/drawing/2014/main" id="{34BBFF9E-06CE-97FD-4CFC-1FA7A5EC58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0746" y="303249"/>
            <a:ext cx="1914573" cy="24860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Содержимое 3" descr="2.jpg">
            <a:extLst>
              <a:ext uri="{FF2B5EF4-FFF2-40B4-BE49-F238E27FC236}">
                <a16:creationId xmlns:a16="http://schemas.microsoft.com/office/drawing/2014/main" id="{4B0B77AE-A55B-CEA1-EB3B-6463543000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75408" b="2661"/>
          <a:stretch/>
        </p:blipFill>
        <p:spPr>
          <a:xfrm>
            <a:off x="8061090" y="873422"/>
            <a:ext cx="4232906" cy="15446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4AC0DCAE-166B-5EEA-764F-C7DDF063D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30" y="2935827"/>
            <a:ext cx="11043139" cy="379069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Clr>
                <a:srgbClr val="C00000"/>
              </a:buClr>
              <a:buNone/>
            </a:pPr>
            <a:endParaRPr lang="ru-RU" sz="3800" b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>
              <a:buClr>
                <a:srgbClr val="C00000"/>
              </a:buClr>
              <a:buNone/>
            </a:pPr>
            <a:r>
              <a:rPr lang="ru-RU" sz="3800" b="1" dirty="0">
                <a:solidFill>
                  <a:srgbClr val="0070C0"/>
                </a:solidFill>
                <a:latin typeface="Comic Sans MS" pitchFamily="66" charset="0"/>
              </a:rPr>
              <a:t>Профилактика ГЭР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3100" b="1" dirty="0" err="1">
                <a:solidFill>
                  <a:srgbClr val="C00000"/>
                </a:solidFill>
                <a:latin typeface="Comic Sans MS" pitchFamily="66" charset="0"/>
              </a:rPr>
              <a:t>Маропитант</a:t>
            </a:r>
            <a:r>
              <a:rPr lang="ru-RU" sz="3300" dirty="0"/>
              <a:t> </a:t>
            </a:r>
            <a:r>
              <a:rPr lang="ru-RU" dirty="0"/>
              <a:t>1 мг/кг п/к 1р/</a:t>
            </a:r>
            <a:r>
              <a:rPr lang="ru-RU" dirty="0" err="1"/>
              <a:t>сут</a:t>
            </a:r>
            <a:endParaRPr lang="ru-RU" dirty="0"/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3100" b="1" dirty="0" err="1">
                <a:solidFill>
                  <a:srgbClr val="C00000"/>
                </a:solidFill>
                <a:latin typeface="Comic Sans MS" pitchFamily="66" charset="0"/>
              </a:rPr>
              <a:t>Омепразол</a:t>
            </a:r>
            <a:r>
              <a:rPr lang="ru-RU" dirty="0"/>
              <a:t> 1 мг/кг внутрь за 12 и 4 часа до индукции анестезии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dirty="0"/>
              <a:t>В случае ГЭР рекомендуют </a:t>
            </a:r>
            <a:r>
              <a:rPr lang="ru-RU" sz="3100" b="1" dirty="0">
                <a:solidFill>
                  <a:srgbClr val="C00000"/>
                </a:solidFill>
                <a:latin typeface="Comic Sans MS" pitchFamily="66" charset="0"/>
              </a:rPr>
              <a:t>промыть пищевод </a:t>
            </a:r>
            <a:r>
              <a:rPr lang="ru-RU" dirty="0"/>
              <a:t>водой и </a:t>
            </a:r>
            <a:r>
              <a:rPr lang="ru-RU" dirty="0" err="1"/>
              <a:t>аспирировать</a:t>
            </a:r>
            <a:r>
              <a:rPr lang="ru-RU" dirty="0"/>
              <a:t>, а также ввести в пищевод 8,4% раствор бикарбоната натрия, разбавленный водой 1:1 (до 0,6 мл/кг)</a:t>
            </a:r>
          </a:p>
        </p:txBody>
      </p:sp>
    </p:spTree>
    <p:extLst>
      <p:ext uri="{BB962C8B-B14F-4D97-AF65-F5344CB8AC3E}">
        <p14:creationId xmlns:p14="http://schemas.microsoft.com/office/powerpoint/2010/main" val="120625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7D9113-9CF9-1345-B2EB-6C5178AA6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6075597"/>
            <a:ext cx="1928236" cy="447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97A98E-A4A9-4448-B440-6182F9B5D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766" y="0"/>
            <a:ext cx="129023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B6A0E7-E304-174C-B677-C1F2A9370FF4}"/>
              </a:ext>
            </a:extLst>
          </p:cNvPr>
          <p:cNvSpPr/>
          <p:nvPr/>
        </p:nvSpPr>
        <p:spPr>
          <a:xfrm>
            <a:off x="0" y="11336"/>
            <a:ext cx="10901766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3600" i="1" dirty="0">
                <a:latin typeface="Calibri" panose="020F0502020204030204" pitchFamily="34" charset="0"/>
                <a:cs typeface="Times New Roman" panose="02020603050405020304" pitchFamily="18" charset="0"/>
              </a:rPr>
              <a:t> Как врачу хирургу может помешать наличие еды в желудке?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6DF029-B365-B945-97BA-924F6A257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00" y="1336490"/>
            <a:ext cx="4283930" cy="552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60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7D9113-9CF9-1345-B2EB-6C5178AA6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6075597"/>
            <a:ext cx="1928236" cy="447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97A98E-A4A9-4448-B440-6182F9B5D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766" y="0"/>
            <a:ext cx="12902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AB0E3-37B4-7146-A105-4C9B4637F4C5}"/>
              </a:ext>
            </a:extLst>
          </p:cNvPr>
          <p:cNvSpPr txBox="1"/>
          <p:nvPr/>
        </p:nvSpPr>
        <p:spPr>
          <a:xfrm>
            <a:off x="0" y="150450"/>
            <a:ext cx="10901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/>
              <a:t>Мы не переворачиваем собак через спину. Это опасно заворотом желудка. Еда в желудке влияет на эти риски? </a:t>
            </a:r>
          </a:p>
          <a:p>
            <a:pPr algn="ctr"/>
            <a:endParaRPr lang="ru-RU" sz="2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56061-AA69-AC47-AAB6-2776D01319E7}"/>
              </a:ext>
            </a:extLst>
          </p:cNvPr>
          <p:cNvSpPr txBox="1"/>
          <p:nvPr/>
        </p:nvSpPr>
        <p:spPr>
          <a:xfrm>
            <a:off x="0" y="1360355"/>
            <a:ext cx="10901766" cy="1815882"/>
          </a:xfrm>
          <a:prstGeom prst="rect">
            <a:avLst/>
          </a:prstGeom>
          <a:solidFill>
            <a:srgbClr val="E4F0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многофакторная – точная причина не известна.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Замедленная эвакуация пищи из желудка (более 4-8 часов)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Быстрый и жадный прием пищи (захват воздуха)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Активность 2 часа до 2 часа после приема пищи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44022F-3069-1C48-B509-CFE265BA2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52" y="3299607"/>
            <a:ext cx="8672413" cy="29997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E0C432-3D37-FA46-9D4B-5E15E9832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50" y="6621449"/>
            <a:ext cx="3848100" cy="21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77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7D9113-9CF9-1345-B2EB-6C5178AA6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6075597"/>
            <a:ext cx="1928236" cy="447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97A98E-A4A9-4448-B440-6182F9B5D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766" y="0"/>
            <a:ext cx="12902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3D3144-4B37-0B47-8980-376828F3E16E}"/>
              </a:ext>
            </a:extLst>
          </p:cNvPr>
          <p:cNvSpPr txBox="1"/>
          <p:nvPr/>
        </p:nvSpPr>
        <p:spPr>
          <a:xfrm>
            <a:off x="0" y="78801"/>
            <a:ext cx="109017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/>
              <a:t>Говорят, что есть манипуляции, которые хирург в принципе не может осуществить  с маленькими щенками и котятами. Какие?  </a:t>
            </a:r>
          </a:p>
          <a:p>
            <a:pPr algn="ctr"/>
            <a:endParaRPr lang="ru-RU" sz="32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A6F835-E52B-3B49-A497-970ABC42A024}"/>
              </a:ext>
            </a:extLst>
          </p:cNvPr>
          <p:cNvSpPr txBox="1"/>
          <p:nvPr/>
        </p:nvSpPr>
        <p:spPr>
          <a:xfrm>
            <a:off x="235543" y="2404371"/>
            <a:ext cx="10666223" cy="2554545"/>
          </a:xfrm>
          <a:prstGeom prst="rect">
            <a:avLst/>
          </a:prstGeom>
          <a:solidFill>
            <a:srgbClr val="E4F0D8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200" dirty="0"/>
              <a:t>Ювенильный </a:t>
            </a:r>
            <a:r>
              <a:rPr lang="ru-RU" sz="3200" dirty="0" err="1"/>
              <a:t>симфизиодез</a:t>
            </a:r>
            <a:r>
              <a:rPr lang="ru-RU" sz="3200" dirty="0"/>
              <a:t> при дисплазии тазобедренных суставов, оптимальный возраст - 3-4 месяца </a:t>
            </a:r>
          </a:p>
          <a:p>
            <a:pPr marL="285750" indent="-285750">
              <a:buFontTx/>
              <a:buChar char="-"/>
            </a:pPr>
            <a:r>
              <a:rPr lang="ru-RU" sz="3200" dirty="0"/>
              <a:t>Протезирование тазобедренных суставов от 10 месяцев </a:t>
            </a:r>
          </a:p>
          <a:p>
            <a:pPr marL="285750" indent="-285750">
              <a:buFontTx/>
              <a:buChar char="-"/>
            </a:pPr>
            <a:r>
              <a:rPr lang="ru-RU" sz="3200" dirty="0"/>
              <a:t>Цистоскопия, риноскопия – ограничение по толщине оптический трубок и тубусов </a:t>
            </a:r>
          </a:p>
        </p:txBody>
      </p:sp>
    </p:spTree>
    <p:extLst>
      <p:ext uri="{BB962C8B-B14F-4D97-AF65-F5344CB8AC3E}">
        <p14:creationId xmlns:p14="http://schemas.microsoft.com/office/powerpoint/2010/main" val="1623341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7D9113-9CF9-1345-B2EB-6C5178AA6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6230343"/>
            <a:ext cx="1928236" cy="447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97A98E-A4A9-4448-B440-6182F9B5D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766" y="0"/>
            <a:ext cx="1290234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9C1B9C-9920-EB4D-AB39-B9B83D05435A}"/>
              </a:ext>
            </a:extLst>
          </p:cNvPr>
          <p:cNvSpPr/>
          <p:nvPr/>
        </p:nvSpPr>
        <p:spPr>
          <a:xfrm>
            <a:off x="0" y="111507"/>
            <a:ext cx="10901766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когда вы ставите зонды для кормления? Есть ли четкие рекомендации, сколько кошка должна голодать, чтобы ей однозначно была показана установка </a:t>
            </a:r>
            <a:r>
              <a:rPr lang="ru-RU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стомы</a:t>
            </a:r>
            <a:r>
              <a:rPr lang="ru-RU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ru-RU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CBB220-2585-DA4C-B70B-B68E1AD9C825}"/>
              </a:ext>
            </a:extLst>
          </p:cNvPr>
          <p:cNvSpPr txBox="1"/>
          <p:nvPr/>
        </p:nvSpPr>
        <p:spPr>
          <a:xfrm>
            <a:off x="192000" y="1450736"/>
            <a:ext cx="5204096" cy="46628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Белково-калорийная недостаточность (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protein-calorie malnutrition  PCM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вызывают многие состояния: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Тяжелые травмы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Сепсис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Различные новообразования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Ожоги большой площади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Хирургический стресс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Голодание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Гипорексия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мальабсорбции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 хроническое заболевание, при котором плохо переваривается пища, а также происходит нарушение транспорта и всасывания витаминов и других полезных веществ в тонком кишечнике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dirty="0">
                <a:latin typeface="Helvetica" pitchFamily="2" charset="0"/>
              </a:rPr>
              <a:t>Источник: </a:t>
            </a:r>
            <a:r>
              <a:rPr lang="en-GB" sz="900" dirty="0">
                <a:latin typeface="Helvetica" pitchFamily="2" charset="0"/>
              </a:rPr>
              <a:t>SMALL ANIMAL SURGERY, FIFTH EDITION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072510-897A-9845-A5FE-D5C5027302B3}"/>
              </a:ext>
            </a:extLst>
          </p:cNvPr>
          <p:cNvSpPr txBox="1"/>
          <p:nvPr/>
        </p:nvSpPr>
        <p:spPr>
          <a:xfrm>
            <a:off x="5514536" y="1450728"/>
            <a:ext cx="5387230" cy="4755148"/>
          </a:xfrm>
          <a:prstGeom prst="rect">
            <a:avLst/>
          </a:prstGeom>
          <a:solidFill>
            <a:srgbClr val="E4F0D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веса более чем на 10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нормального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Анорексия или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гипорексия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течении 5 дней или ожидаемое снижение потребления питательных веществ более чем на 5 дней.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потеря питательных веществ (например, из-за рвоты, диареи, тяжелых ран)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потребность в питательных веществах (например, из-за травмы, хирургического вмешательства, инфекции, ожогов или лихорадки)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альбумина ≤ 2,5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g/dL 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900" dirty="0">
                <a:latin typeface="Helvetica" pitchFamily="2" charset="0"/>
              </a:rPr>
              <a:t>Источник: </a:t>
            </a:r>
            <a:r>
              <a:rPr lang="en-GB" sz="900" dirty="0">
                <a:latin typeface="Helvetica" pitchFamily="2" charset="0"/>
              </a:rPr>
              <a:t>SMALL ANIMAL SURGERY, FIFTH EDITION </a:t>
            </a:r>
          </a:p>
        </p:txBody>
      </p:sp>
    </p:spTree>
    <p:extLst>
      <p:ext uri="{BB962C8B-B14F-4D97-AF65-F5344CB8AC3E}">
        <p14:creationId xmlns:p14="http://schemas.microsoft.com/office/powerpoint/2010/main" val="1197570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51946" y="1050581"/>
            <a:ext cx="8229600" cy="270733"/>
          </a:xfrm>
        </p:spPr>
        <p:txBody>
          <a:bodyPr>
            <a:normAutofit fontScale="90000"/>
          </a:bodyPr>
          <a:lstStyle/>
          <a:p>
            <a: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Особенности сердечно-сосудистой системы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1692" y="1526675"/>
            <a:ext cx="7667739" cy="5301208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7030A0"/>
              </a:buClr>
              <a:buAutoNum type="arabicPeriod"/>
            </a:pPr>
            <a:r>
              <a:rPr lang="ru-RU" sz="1800" dirty="0">
                <a:latin typeface="Comic Sans MS" panose="030F0702030302020204" pitchFamily="66" charset="0"/>
              </a:rPr>
              <a:t>Ударный объем и резервные возможности сердца ограничены</a:t>
            </a:r>
          </a:p>
          <a:p>
            <a:pPr marL="457200" indent="-457200">
              <a:buClr>
                <a:srgbClr val="7030A0"/>
              </a:buClr>
              <a:buAutoNum type="arabicPeriod"/>
            </a:pPr>
            <a:r>
              <a:rPr lang="ru-RU" sz="1800" dirty="0">
                <a:latin typeface="Comic Sans MS" panose="030F0702030302020204" pitchFamily="66" charset="0"/>
              </a:rPr>
              <a:t>Сердечный выброс зависит от ЧСС</a:t>
            </a:r>
          </a:p>
          <a:p>
            <a:pPr marL="457200" indent="-457200">
              <a:buClr>
                <a:srgbClr val="7030A0"/>
              </a:buClr>
              <a:buAutoNum type="arabicPeriod"/>
            </a:pPr>
            <a:endParaRPr lang="ru-RU" sz="1800" dirty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7030A0"/>
              </a:buClr>
              <a:buAutoNum type="arabicPeriod"/>
            </a:pPr>
            <a:endParaRPr lang="ru-RU" sz="1800" dirty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7030A0"/>
              </a:buClr>
              <a:buAutoNum type="arabicPeriod"/>
            </a:pPr>
            <a:r>
              <a:rPr lang="ru-RU" sz="1800" dirty="0" err="1">
                <a:latin typeface="Comic Sans MS" panose="030F0702030302020204" pitchFamily="66" charset="0"/>
              </a:rPr>
              <a:t>Барорецепторные</a:t>
            </a:r>
            <a:r>
              <a:rPr lang="ru-RU" sz="1800" dirty="0">
                <a:latin typeface="Comic Sans MS" panose="030F0702030302020204" pitchFamily="66" charset="0"/>
              </a:rPr>
              <a:t> рефлексы являются не зрелыми примерно до 12-недельного возраста</a:t>
            </a:r>
          </a:p>
          <a:p>
            <a:pPr marL="457200" indent="-457200">
              <a:buClr>
                <a:srgbClr val="7030A0"/>
              </a:buClr>
              <a:buAutoNum type="arabicPeriod"/>
            </a:pPr>
            <a:r>
              <a:rPr lang="ru-RU" sz="1800" dirty="0">
                <a:latin typeface="Comic Sans MS" panose="030F0702030302020204" pitchFamily="66" charset="0"/>
              </a:rPr>
              <a:t>У молодых животных объем циркулирующей крови фиксирован и относительно централизован</a:t>
            </a:r>
          </a:p>
          <a:p>
            <a:pPr marL="457200" indent="-457200">
              <a:buClr>
                <a:srgbClr val="7030A0"/>
              </a:buClr>
              <a:buFont typeface="Arial" pitchFamily="34" charset="0"/>
              <a:buAutoNum type="arabicPeriod"/>
            </a:pPr>
            <a:endParaRPr lang="ru-RU" sz="1800" dirty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7030A0"/>
              </a:buClr>
              <a:buFont typeface="Arial" pitchFamily="34" charset="0"/>
              <a:buAutoNum type="arabicPeriod"/>
            </a:pPr>
            <a:endParaRPr lang="ru-RU" sz="1800" dirty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7030A0"/>
              </a:buClr>
              <a:buFont typeface="Arial" pitchFamily="34" charset="0"/>
              <a:buAutoNum type="arabicPeriod"/>
            </a:pPr>
            <a:r>
              <a:rPr lang="ru-RU" sz="1800" dirty="0" err="1">
                <a:latin typeface="Comic Sans MS" panose="030F0702030302020204" pitchFamily="66" charset="0"/>
              </a:rPr>
              <a:t>Гемопоэз</a:t>
            </a:r>
            <a:r>
              <a:rPr lang="ru-RU" sz="1800" dirty="0">
                <a:latin typeface="Comic Sans MS" panose="030F0702030302020204" pitchFamily="66" charset="0"/>
              </a:rPr>
              <a:t> является не зрелым до 2-3-месячного возраста, что снижает толерантность к кровопотери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***Такие небольшие потери крови, как </a:t>
            </a:r>
            <a:r>
              <a:rPr lang="ru-RU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5 мл/кг</a:t>
            </a:r>
            <a:r>
              <a:rPr lang="ru-RU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 могут привести к значительной гипотензии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39420" y="2310264"/>
            <a:ext cx="5850100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Правило №1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Поддерживать более высокую ЧСС и объем крови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39420" y="4334376"/>
            <a:ext cx="5472608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Правило №2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Не допускать </a:t>
            </a:r>
            <a:r>
              <a:rPr lang="ru-R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гиповолемию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39420" y="6211669"/>
            <a:ext cx="5472608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Правило №3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Не допускать кровопотерю</a:t>
            </a:r>
          </a:p>
        </p:txBody>
      </p:sp>
      <p:sp>
        <p:nvSpPr>
          <p:cNvPr id="3" name="Полилиния 7">
            <a:extLst>
              <a:ext uri="{FF2B5EF4-FFF2-40B4-BE49-F238E27FC236}">
                <a16:creationId xmlns:a16="http://schemas.microsoft.com/office/drawing/2014/main" id="{BBFB510B-F8BD-8D47-5853-F575FBA2C2F9}"/>
              </a:ext>
            </a:extLst>
          </p:cNvPr>
          <p:cNvSpPr/>
          <p:nvPr/>
        </p:nvSpPr>
        <p:spPr>
          <a:xfrm>
            <a:off x="8119431" y="1667094"/>
            <a:ext cx="3997389" cy="1461929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65302" tIns="165302" rIns="165302" bIns="165302" numCol="1" spcCol="1270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ЧСС в 1-ом месяце жизни у щенков около 200 уд/мин, к 3-му месяцу - 150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ЧСС в 1-ом месяце жизни у котят около 250 уд/мин, к 3-му месяцу - 200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ЧСС &lt; 150 уд/мин фиксируется как брадикардия</a:t>
            </a:r>
          </a:p>
        </p:txBody>
      </p:sp>
      <p:sp>
        <p:nvSpPr>
          <p:cNvPr id="4" name="Полилиния 17">
            <a:extLst>
              <a:ext uri="{FF2B5EF4-FFF2-40B4-BE49-F238E27FC236}">
                <a16:creationId xmlns:a16="http://schemas.microsoft.com/office/drawing/2014/main" id="{08955EEA-7B34-A5B6-F7AB-46221DE983E0}"/>
              </a:ext>
            </a:extLst>
          </p:cNvPr>
          <p:cNvSpPr/>
          <p:nvPr/>
        </p:nvSpPr>
        <p:spPr>
          <a:xfrm>
            <a:off x="8405948" y="3360420"/>
            <a:ext cx="3456383" cy="727282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65302" tIns="165302" rIns="165302" bIns="165302" numCol="1" spcCol="1270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Физиологическая потребность в жидкости 80-120 мл/кг/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сут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олилиния 9">
            <a:extLst>
              <a:ext uri="{FF2B5EF4-FFF2-40B4-BE49-F238E27FC236}">
                <a16:creationId xmlns:a16="http://schemas.microsoft.com/office/drawing/2014/main" id="{E4C627C9-5B18-9BBC-E588-F834909700D6}"/>
              </a:ext>
            </a:extLst>
          </p:cNvPr>
          <p:cNvSpPr/>
          <p:nvPr/>
        </p:nvSpPr>
        <p:spPr>
          <a:xfrm>
            <a:off x="8119431" y="5331325"/>
            <a:ext cx="3742900" cy="1497261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65302" tIns="165302" rIns="165302" bIns="165302" numCol="1" spcCol="1270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срАД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у щенков к концу 1-ого месяца ~ 49 мм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рт.ст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 концу 2-ого месяца ~ 55 мм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рт.ст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 концу 3-го месяца ~ 62 мм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рт.ст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 концу 4-го месяца ~ 74 мм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рт.ст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 9-му месяцу ~ 94 мм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рт.ст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Полилиния 14">
            <a:extLst>
              <a:ext uri="{FF2B5EF4-FFF2-40B4-BE49-F238E27FC236}">
                <a16:creationId xmlns:a16="http://schemas.microsoft.com/office/drawing/2014/main" id="{DC5DC87F-AFA6-44D6-23C7-305EDAACBC9F}"/>
              </a:ext>
            </a:extLst>
          </p:cNvPr>
          <p:cNvSpPr/>
          <p:nvPr/>
        </p:nvSpPr>
        <p:spPr>
          <a:xfrm>
            <a:off x="9178080" y="4547736"/>
            <a:ext cx="2235395" cy="523868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65302" tIns="165302" rIns="165302" bIns="165302" numCol="1" spcCol="1270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ОЦК 80-100 мл/кг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19317-90DD-787A-5050-2ED91152E563}"/>
              </a:ext>
            </a:extLst>
          </p:cNvPr>
          <p:cNvSpPr txBox="1"/>
          <p:nvPr/>
        </p:nvSpPr>
        <p:spPr>
          <a:xfrm>
            <a:off x="0" y="7959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Котята и щенки часто умирают от наркоза, думают владельцы. Это правда? И как можно обеспечить оптимальные условия для анестезии этой группы пациентов? 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330298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361" y="218089"/>
            <a:ext cx="8229600" cy="601388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Особенности респираторной 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812" y="1035484"/>
            <a:ext cx="7890586" cy="4525963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7030A0"/>
              </a:buClr>
              <a:buFont typeface="Arial" panose="020B0604020202020204" pitchFamily="34" charset="0"/>
              <a:buAutoNum type="arabicPeriod"/>
            </a:pPr>
            <a:r>
              <a:rPr lang="ru-RU" sz="1800" dirty="0">
                <a:latin typeface="Comic Sans MS" panose="030F0702030302020204" pitchFamily="66" charset="0"/>
              </a:rPr>
              <a:t>Высокий уровень метаболизма с последующим высоким потреблением кислорода (в 2-3 раза больше, чем у взрослых), что требует гораздо большей вентиляции, чем у взрослых </a:t>
            </a:r>
          </a:p>
          <a:p>
            <a:pPr marL="457200" indent="-457200">
              <a:buClr>
                <a:srgbClr val="7030A0"/>
              </a:buClr>
              <a:buAutoNum type="arabicPeriod"/>
            </a:pPr>
            <a:endParaRPr lang="ru-RU" sz="1800" dirty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7030A0"/>
              </a:buClr>
              <a:buAutoNum type="arabicPeriod"/>
            </a:pPr>
            <a:endParaRPr lang="ru-RU" sz="1800" dirty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7030A0"/>
              </a:buClr>
              <a:buAutoNum type="arabicPeriod"/>
            </a:pPr>
            <a:r>
              <a:rPr lang="ru-RU" sz="1800" dirty="0">
                <a:latin typeface="Comic Sans MS" panose="030F0702030302020204" pitchFamily="66" charset="0"/>
              </a:rPr>
              <a:t>Резерв легких минимальный, грудная клетка податливая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5895" y="1876801"/>
            <a:ext cx="6333372" cy="70788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Правило №4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Поддерживать более высокую ЧДД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65564" y="3122485"/>
            <a:ext cx="5472608" cy="1015663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Правило №5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Обеспечение вентиляционной поддержки, 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особенно у новорожденных</a:t>
            </a:r>
          </a:p>
        </p:txBody>
      </p:sp>
      <p:sp>
        <p:nvSpPr>
          <p:cNvPr id="4" name="Полилиния 15">
            <a:extLst>
              <a:ext uri="{FF2B5EF4-FFF2-40B4-BE49-F238E27FC236}">
                <a16:creationId xmlns:a16="http://schemas.microsoft.com/office/drawing/2014/main" id="{DF3F0EFF-8B86-8AEA-DAB6-8346F8A8625B}"/>
              </a:ext>
            </a:extLst>
          </p:cNvPr>
          <p:cNvSpPr/>
          <p:nvPr/>
        </p:nvSpPr>
        <p:spPr>
          <a:xfrm>
            <a:off x="9157262" y="1219603"/>
            <a:ext cx="2609502" cy="51004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65302" tIns="165302" rIns="165302" bIns="165302" numCol="1" spcCol="1270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ЧД 15-35 вдохов/мин</a:t>
            </a:r>
          </a:p>
        </p:txBody>
      </p:sp>
      <p:sp>
        <p:nvSpPr>
          <p:cNvPr id="5" name="Полилиния 16">
            <a:extLst>
              <a:ext uri="{FF2B5EF4-FFF2-40B4-BE49-F238E27FC236}">
                <a16:creationId xmlns:a16="http://schemas.microsoft.com/office/drawing/2014/main" id="{001EEB4C-4127-2903-B2F3-D4030D5CEDB2}"/>
              </a:ext>
            </a:extLst>
          </p:cNvPr>
          <p:cNvSpPr/>
          <p:nvPr/>
        </p:nvSpPr>
        <p:spPr>
          <a:xfrm>
            <a:off x="8498625" y="5869345"/>
            <a:ext cx="3441422" cy="802921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65302" tIns="165302" rIns="165302" bIns="165302" numCol="1" spcCol="1270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Т тела до 2 недель 35,5-36,1  °С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 4-неделям до 37,7  °С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3BF29A-8870-CF79-03BC-9A692961B500}"/>
              </a:ext>
            </a:extLst>
          </p:cNvPr>
          <p:cNvSpPr txBox="1"/>
          <p:nvPr/>
        </p:nvSpPr>
        <p:spPr>
          <a:xfrm>
            <a:off x="7596924" y="2129774"/>
            <a:ext cx="4445180" cy="20621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65302" tIns="165302" rIns="165302" bIns="165302" numCol="1" spcCol="1270" anchor="ctr" anchorCtr="0">
            <a:noAutofit/>
          </a:bodyPr>
          <a:lstStyle>
            <a:defPPr>
              <a:defRPr lang="ru-RU"/>
            </a:defPPr>
            <a:lvl1pPr marL="285750" indent="-285750">
              <a:buFont typeface="Wingdings" panose="05000000000000000000" pitchFamily="2" charset="2"/>
              <a:buChar char="Ø"/>
              <a:defRPr sz="16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Щенкам и котятам моложе 4-х недельного возраста ИВЛ выполняется в режиме IPPV</a:t>
            </a:r>
          </a:p>
          <a:p>
            <a:r>
              <a:rPr lang="ru-RU" dirty="0"/>
              <a:t>Давление в дыхательных путях не должно превышать 15 </a:t>
            </a:r>
            <a:r>
              <a:rPr lang="ru-RU" dirty="0" err="1"/>
              <a:t>см.вод.ст</a:t>
            </a:r>
            <a:endParaRPr lang="ru-RU" dirty="0"/>
          </a:p>
          <a:p>
            <a:r>
              <a:rPr lang="ru-RU" dirty="0"/>
              <a:t>Дыхательный объем аналогичен таковому у взрослых 10-15 мл/кг</a:t>
            </a:r>
          </a:p>
          <a:p>
            <a:r>
              <a:rPr lang="ru-RU" dirty="0"/>
              <a:t>Животные старше 4-недельного возраста допускаются к спонтанной вентиляции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10AEF09-D3E6-62D2-0AC8-18B3E508B8BB}"/>
              </a:ext>
            </a:extLst>
          </p:cNvPr>
          <p:cNvSpPr txBox="1">
            <a:spLocks/>
          </p:cNvSpPr>
          <p:nvPr/>
        </p:nvSpPr>
        <p:spPr>
          <a:xfrm>
            <a:off x="3222711" y="4455230"/>
            <a:ext cx="8229600" cy="45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Особенности терморегуляции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071488-CBA6-5EEB-1AA9-E1AFD4E74EA7}"/>
              </a:ext>
            </a:extLst>
          </p:cNvPr>
          <p:cNvSpPr txBox="1"/>
          <p:nvPr/>
        </p:nvSpPr>
        <p:spPr>
          <a:xfrm>
            <a:off x="251953" y="4991519"/>
            <a:ext cx="105176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latin typeface="Comic Sans MS" panose="030F0702030302020204" pitchFamily="66" charset="0"/>
              </a:rPr>
              <a:t>Не зрелая система терморегуляции, небольшой запас подкожного жира,  ограниченная способность дрожать, большое отношение поверхности тела к массе, и ограниченная способность к </a:t>
            </a:r>
            <a:r>
              <a:rPr lang="ru-RU" dirty="0" err="1">
                <a:latin typeface="Comic Sans MS" panose="030F0702030302020204" pitchFamily="66" charset="0"/>
              </a:rPr>
              <a:t>вазоконстрикции</a:t>
            </a:r>
            <a:r>
              <a:rPr lang="ru-RU" dirty="0">
                <a:latin typeface="Comic Sans MS" panose="030F0702030302020204" pitchFamily="66" charset="0"/>
              </a:rPr>
              <a:t> для сохранения тепла.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98BA79-3A83-E081-7FB5-BDF94EE40FEF}"/>
              </a:ext>
            </a:extLst>
          </p:cNvPr>
          <p:cNvSpPr/>
          <p:nvPr/>
        </p:nvSpPr>
        <p:spPr>
          <a:xfrm>
            <a:off x="1905415" y="6048821"/>
            <a:ext cx="5432096" cy="70788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Правило №6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Не допускать гипотермию</a:t>
            </a:r>
          </a:p>
        </p:txBody>
      </p:sp>
    </p:spTree>
    <p:extLst>
      <p:ext uri="{BB962C8B-B14F-4D97-AF65-F5344CB8AC3E}">
        <p14:creationId xmlns:p14="http://schemas.microsoft.com/office/powerpoint/2010/main" val="3044112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1184" y="458236"/>
            <a:ext cx="8229600" cy="535286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Особенности гепатобилиарной 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905" y="1073645"/>
            <a:ext cx="8229600" cy="2083055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7030A0"/>
              </a:buClr>
              <a:buFont typeface="+mj-lt"/>
              <a:buAutoNum type="arabicPeriod"/>
            </a:pPr>
            <a:r>
              <a:rPr lang="ru-RU" sz="1800" dirty="0">
                <a:latin typeface="Comic Sans MS" panose="030F0702030302020204" pitchFamily="66" charset="0"/>
              </a:rPr>
              <a:t>У новорожденных щенят и котят метаболизм в печени не зрелый</a:t>
            </a:r>
          </a:p>
          <a:p>
            <a:pPr marL="457200" indent="-457200">
              <a:buClr>
                <a:srgbClr val="7030A0"/>
              </a:buClr>
              <a:buFont typeface="+mj-lt"/>
              <a:buAutoNum type="arabicPeriod"/>
            </a:pPr>
            <a:endParaRPr lang="ru-RU" sz="1800" dirty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7030A0"/>
              </a:buClr>
              <a:buFont typeface="+mj-lt"/>
              <a:buAutoNum type="arabicPeriod"/>
            </a:pPr>
            <a:endParaRPr lang="ru-RU" sz="1800" dirty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7030A0"/>
              </a:buClr>
              <a:buFont typeface="+mj-lt"/>
              <a:buAutoNum type="arabicPeriod"/>
            </a:pPr>
            <a:r>
              <a:rPr lang="ru-RU" sz="1800" dirty="0">
                <a:latin typeface="Comic Sans MS" panose="030F0702030302020204" pitchFamily="66" charset="0"/>
              </a:rPr>
              <a:t>Уровень запаса гликогена минимальный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805" y="1416712"/>
            <a:ext cx="11496974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Правило №7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Снижение доз средств для наркоза, для окончания действия которых требуется метаболизм в печени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5598" y="2607354"/>
            <a:ext cx="7288882" cy="70788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Правило №8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Не допускать гипогликемию (исключить стресс, голод)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C69ED8F-41C9-4DEC-DAC6-EC6B1A37019F}"/>
              </a:ext>
            </a:extLst>
          </p:cNvPr>
          <p:cNvSpPr txBox="1">
            <a:spLocks/>
          </p:cNvSpPr>
          <p:nvPr/>
        </p:nvSpPr>
        <p:spPr>
          <a:xfrm>
            <a:off x="2691184" y="3537690"/>
            <a:ext cx="8229600" cy="433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Особенности мочевыделительной системы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FDDEAC6-1BD9-5397-12F4-5847A36C8AD8}"/>
              </a:ext>
            </a:extLst>
          </p:cNvPr>
          <p:cNvSpPr txBox="1">
            <a:spLocks/>
          </p:cNvSpPr>
          <p:nvPr/>
        </p:nvSpPr>
        <p:spPr>
          <a:xfrm>
            <a:off x="300056" y="4124351"/>
            <a:ext cx="11294723" cy="2569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rgbClr val="7030A0"/>
              </a:buClr>
              <a:buFont typeface="Arial" panose="020B0604020202020204" pitchFamily="34" charset="0"/>
              <a:buAutoNum type="arabicPeriod"/>
            </a:pPr>
            <a:r>
              <a:rPr lang="ru-RU" sz="1800" dirty="0">
                <a:latin typeface="Comic Sans MS" panose="030F0702030302020204" pitchFamily="66" charset="0"/>
              </a:rPr>
              <a:t>Функция почек, включая как </a:t>
            </a:r>
            <a:r>
              <a:rPr lang="ru-RU" sz="1800" dirty="0" err="1">
                <a:latin typeface="Comic Sans MS" panose="030F0702030302020204" pitchFamily="66" charset="0"/>
              </a:rPr>
              <a:t>гломерулярную</a:t>
            </a:r>
            <a:r>
              <a:rPr lang="ru-RU" sz="1800" dirty="0">
                <a:latin typeface="Comic Sans MS" panose="030F0702030302020204" pitchFamily="66" charset="0"/>
              </a:rPr>
              <a:t> фильтрацию, так и функцию канальцев, не полностью развита к моменту рождения и не достигает полного развития к 1-2 месяцам жизни</a:t>
            </a:r>
          </a:p>
          <a:p>
            <a:pPr marL="514350" indent="-514350">
              <a:buClr>
                <a:srgbClr val="7030A0"/>
              </a:buClr>
              <a:buFont typeface="Arial" panose="020B0604020202020204" pitchFamily="34" charset="0"/>
              <a:buAutoNum type="arabicPeriod"/>
            </a:pPr>
            <a:endParaRPr lang="ru-RU" sz="1800" dirty="0">
              <a:latin typeface="Comic Sans MS" panose="030F0702030302020204" pitchFamily="66" charset="0"/>
            </a:endParaRPr>
          </a:p>
          <a:p>
            <a:pPr marL="514350" indent="-514350">
              <a:buClr>
                <a:srgbClr val="7030A0"/>
              </a:buClr>
              <a:buFont typeface="Arial" panose="020B0604020202020204" pitchFamily="34" charset="0"/>
              <a:buAutoNum type="arabicPeriod"/>
            </a:pPr>
            <a:endParaRPr lang="ru-RU" sz="1800" dirty="0">
              <a:latin typeface="Comic Sans MS" panose="030F0702030302020204" pitchFamily="66" charset="0"/>
            </a:endParaRPr>
          </a:p>
          <a:p>
            <a:pPr marL="514350" indent="-514350">
              <a:buClr>
                <a:srgbClr val="7030A0"/>
              </a:buClr>
              <a:buFont typeface="Arial" panose="020B0604020202020204" pitchFamily="34" charset="0"/>
              <a:buAutoNum type="arabicPeriod"/>
            </a:pPr>
            <a:r>
              <a:rPr lang="ru-RU" sz="1800" dirty="0">
                <a:latin typeface="Comic Sans MS" panose="030F0702030302020204" pitchFamily="66" charset="0"/>
              </a:rPr>
              <a:t>Сниженная толерантность к большим объемам жидкости в отличие от взрослых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FDAB180-2C9D-5C22-DE74-32C3CAB0B307}"/>
              </a:ext>
            </a:extLst>
          </p:cNvPr>
          <p:cNvSpPr/>
          <p:nvPr/>
        </p:nvSpPr>
        <p:spPr>
          <a:xfrm>
            <a:off x="250480" y="4778031"/>
            <a:ext cx="11393873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Правило №9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Снижение доз средств для наркоза, для окончания действия которых требуется экскреция почками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CCBC61C-1B70-66A5-1CCE-B9AD5EFC3696}"/>
              </a:ext>
            </a:extLst>
          </p:cNvPr>
          <p:cNvSpPr/>
          <p:nvPr/>
        </p:nvSpPr>
        <p:spPr>
          <a:xfrm>
            <a:off x="97805" y="6040256"/>
            <a:ext cx="6300700" cy="70788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Правило №10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Медленное введение </a:t>
            </a:r>
            <a:r>
              <a:rPr lang="ru-RU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инфузионных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растворов </a:t>
            </a:r>
          </a:p>
        </p:txBody>
      </p:sp>
      <p:sp>
        <p:nvSpPr>
          <p:cNvPr id="11" name="Скругленный прямоугольник 3">
            <a:extLst>
              <a:ext uri="{FF2B5EF4-FFF2-40B4-BE49-F238E27FC236}">
                <a16:creationId xmlns:a16="http://schemas.microsoft.com/office/drawing/2014/main" id="{EBA2A993-B368-EF00-CCD1-B893D3DF6678}"/>
              </a:ext>
            </a:extLst>
          </p:cNvPr>
          <p:cNvSpPr/>
          <p:nvPr/>
        </p:nvSpPr>
        <p:spPr>
          <a:xfrm>
            <a:off x="8256533" y="2329326"/>
            <a:ext cx="3319869" cy="58767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65302" tIns="165302" rIns="165302" bIns="165302" numCol="1" spcCol="1270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Регулярный контроль  УГК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E93F7A-63FB-4D79-1621-3C355CEE6B56}"/>
              </a:ext>
            </a:extLst>
          </p:cNvPr>
          <p:cNvSpPr txBox="1"/>
          <p:nvPr/>
        </p:nvSpPr>
        <p:spPr>
          <a:xfrm>
            <a:off x="6706518" y="6040255"/>
            <a:ext cx="5387677" cy="7617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65302" tIns="165302" rIns="165302" bIns="165302" numCol="1" spcCol="1270" anchor="ctr" anchorCtr="0">
            <a:noAutofit/>
          </a:bodyPr>
          <a:lstStyle>
            <a:defPPr>
              <a:defRPr lang="ru-RU"/>
            </a:defPPr>
            <a:lvl1pPr marL="285750" indent="-285750">
              <a:buFont typeface="Wingdings" panose="05000000000000000000" pitchFamily="2" charset="2"/>
              <a:buChar char="Ø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600" dirty="0"/>
              <a:t>Применение НПВП у животных моложе 12-недельного возраста следует избегать, в связи с повышенным риском появления токсических эффектов</a:t>
            </a:r>
          </a:p>
        </p:txBody>
      </p:sp>
    </p:spTree>
    <p:extLst>
      <p:ext uri="{BB962C8B-B14F-4D97-AF65-F5344CB8AC3E}">
        <p14:creationId xmlns:p14="http://schemas.microsoft.com/office/powerpoint/2010/main" val="2586057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37E943A-1029-4402-BAB4-3D9A7778F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203" y="257004"/>
            <a:ext cx="12234203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Правда ли, что метка на пробирке – это только «пустое» требование лаборатории и нарушение этого требования ничем не чревато? </a:t>
            </a:r>
            <a:br>
              <a:rPr lang="ru-RU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i="1" dirty="0"/>
          </a:p>
        </p:txBody>
      </p:sp>
      <p:pic>
        <p:nvPicPr>
          <p:cNvPr id="7" name="Picture 2" descr="C:\Users\Acer\Desktop\2020-01-16_23-45-21.png">
            <a:extLst>
              <a:ext uri="{FF2B5EF4-FFF2-40B4-BE49-F238E27FC236}">
                <a16:creationId xmlns:a16="http://schemas.microsoft.com/office/drawing/2014/main" id="{D3A8794A-C622-458B-A3AB-85B69878C88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/>
          <a:srcRect l="3788" t="3182" r="-103840" b="3259"/>
          <a:stretch/>
        </p:blipFill>
        <p:spPr bwMode="auto">
          <a:xfrm>
            <a:off x="838200" y="2600587"/>
            <a:ext cx="5181600" cy="3892287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8" name="Рисунок 7" descr="Изображение выглядит как сидит, книга, черны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BCA6C668-29F5-4554-B832-5AED8B8C3E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01" y="3103927"/>
            <a:ext cx="880762" cy="2692865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AF454B9-3731-4EB7-B7D2-624CC072EC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1460" y="3038198"/>
            <a:ext cx="5276678" cy="2365417"/>
          </a:xfrm>
        </p:spPr>
      </p:pic>
      <p:pic>
        <p:nvPicPr>
          <p:cNvPr id="11" name="Рисунок 10" descr="Изображение выглядит как нож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A12D10B6-0EFB-462B-BECA-71E10E8431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59"/>
          <a:stretch/>
        </p:blipFill>
        <p:spPr>
          <a:xfrm>
            <a:off x="7202508" y="1353844"/>
            <a:ext cx="4989492" cy="3500165"/>
          </a:xfrm>
          <a:prstGeom prst="rect">
            <a:avLst/>
          </a:prstGeom>
        </p:spPr>
      </p:pic>
      <p:pic>
        <p:nvPicPr>
          <p:cNvPr id="2" name="IMG_3170">
            <a:hlinkClick r:id="" action="ppaction://media"/>
            <a:extLst>
              <a:ext uri="{FF2B5EF4-FFF2-40B4-BE49-F238E27FC236}">
                <a16:creationId xmlns:a16="http://schemas.microsoft.com/office/drawing/2014/main" id="{DE3C5298-1114-4FD1-84DB-73BF31A739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67926" y="4546730"/>
            <a:ext cx="2180492" cy="21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0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2B4A0-AE9D-128F-F7EE-B915262F6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288"/>
            <a:ext cx="12192000" cy="1020913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низкой температуре тела препараты не работают. Вы поэтому греете пациентов грелками? </a:t>
            </a:r>
            <a:br>
              <a:rPr lang="ru-RU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800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DB7EC7-47F1-FD38-5DC0-4EB73AC6D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30" y="1891520"/>
            <a:ext cx="7668929" cy="4488548"/>
          </a:xfrm>
        </p:spPr>
        <p:txBody>
          <a:bodyPr>
            <a:noAutofit/>
          </a:bodyPr>
          <a:lstStyle/>
          <a:p>
            <a:r>
              <a:rPr lang="ru-RU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адержка метаболизма средств для наркоза </a:t>
            </a:r>
          </a:p>
          <a:p>
            <a:r>
              <a:rPr lang="ru-RU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фармакокинетики многих средств для наркоза (снижение МАК ингаляционных анестетиков, пролонгированное действие </a:t>
            </a:r>
            <a:r>
              <a:rPr lang="ru-RU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атракурия</a:t>
            </a:r>
            <a:r>
              <a:rPr lang="ru-RU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увеличение плазменных концентраций пропофола и фентанила)  </a:t>
            </a:r>
          </a:p>
          <a:p>
            <a:r>
              <a:rPr lang="ru-RU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Дисфункция </a:t>
            </a:r>
            <a:r>
              <a:rPr lang="ru-RU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сердечно-сосудистой системы (</a:t>
            </a:r>
            <a:r>
              <a:rPr lang="ru-RU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ru-RU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сократимости миокарда, брадикардия)</a:t>
            </a:r>
          </a:p>
          <a:p>
            <a:r>
              <a:rPr lang="ru-RU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Периферическая </a:t>
            </a:r>
            <a:r>
              <a:rPr lang="ru-RU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вазоконстрикция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Гиповентиляция</a:t>
            </a:r>
            <a:r>
              <a:rPr lang="ru-RU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(риск гиперкапнии)</a:t>
            </a:r>
          </a:p>
          <a:p>
            <a:r>
              <a:rPr lang="ru-RU" sz="1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Гипо</a:t>
            </a:r>
            <a:r>
              <a:rPr lang="ru-RU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перфузия</a:t>
            </a:r>
            <a:r>
              <a:rPr lang="ru-RU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тканей</a:t>
            </a:r>
          </a:p>
          <a:p>
            <a:r>
              <a:rPr lang="ru-RU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Угнетение ЦНС </a:t>
            </a:r>
          </a:p>
          <a:p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Длительное пробуждение (риск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гиповентиляции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и аспирации)</a:t>
            </a:r>
          </a:p>
          <a:p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Нарушение свертываемости крови (риск повышенной кровопотери)</a:t>
            </a:r>
          </a:p>
          <a:p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Повышенная частота раневых инфекций</a:t>
            </a:r>
          </a:p>
          <a:p>
            <a:endParaRPr lang="ru-RU" sz="1800" dirty="0"/>
          </a:p>
        </p:txBody>
      </p:sp>
      <p:sp>
        <p:nvSpPr>
          <p:cNvPr id="4" name="Google Shape;404;p89">
            <a:extLst>
              <a:ext uri="{FF2B5EF4-FFF2-40B4-BE49-F238E27FC236}">
                <a16:creationId xmlns:a16="http://schemas.microsoft.com/office/drawing/2014/main" id="{C3482D3D-D74F-3660-75CE-AC2ECF0C7533}"/>
              </a:ext>
            </a:extLst>
          </p:cNvPr>
          <p:cNvSpPr/>
          <p:nvPr/>
        </p:nvSpPr>
        <p:spPr>
          <a:xfrm>
            <a:off x="1046780" y="1046451"/>
            <a:ext cx="6797809" cy="67917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42888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Последствия гипотермии (Т &lt; 36,6 °С):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85A02D-2896-EC46-512F-6D53ED878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68" y="584818"/>
            <a:ext cx="2983801" cy="2658995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B87BFD0B-958C-0366-14A2-5ACE48F4F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07" y="2925360"/>
            <a:ext cx="4607293" cy="39326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75696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15279-EDDB-44CB-892D-2097DAB4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часто видим, что лаборатории дают не верные результаты измерения уровня электролитов. С чем это связано? С долгим хранением крови  перед исследованием? </a:t>
            </a:r>
            <a:br>
              <a:rPr lang="ru-RU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i="1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D662D63-ADEC-47D6-9273-D79819DC8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6921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Ложная </a:t>
            </a:r>
            <a:r>
              <a:rPr lang="ru-RU" b="1" dirty="0" err="1"/>
              <a:t>гиперкалиемия</a:t>
            </a:r>
            <a:r>
              <a:rPr lang="ru-RU" b="1" dirty="0"/>
              <a:t>:</a:t>
            </a:r>
          </a:p>
          <a:p>
            <a:pPr indent="14288">
              <a:buFont typeface="Wingdings" pitchFamily="2" charset="2"/>
              <a:buChar char="ü"/>
            </a:pPr>
            <a:r>
              <a:rPr lang="ru-RU" sz="2800" b="0" dirty="0"/>
              <a:t>тромбоцитоз </a:t>
            </a:r>
            <a:r>
              <a:rPr lang="en-US" sz="2800" b="0" dirty="0"/>
              <a:t>&gt;1000</a:t>
            </a:r>
            <a:r>
              <a:rPr lang="ru-RU" sz="2800" b="0" dirty="0"/>
              <a:t>,0х10⁹/л</a:t>
            </a:r>
          </a:p>
          <a:p>
            <a:pPr indent="14288">
              <a:buFont typeface="Wingdings" pitchFamily="2" charset="2"/>
              <a:buChar char="ü"/>
            </a:pPr>
            <a:r>
              <a:rPr lang="ru-RU" sz="2800" b="0" dirty="0"/>
              <a:t>лейкоцитоз </a:t>
            </a:r>
            <a:r>
              <a:rPr lang="en-US" sz="2800" b="0" dirty="0"/>
              <a:t>&gt;</a:t>
            </a:r>
            <a:r>
              <a:rPr lang="ru-RU" sz="2800" b="0" dirty="0"/>
              <a:t>100,0х10⁹/л</a:t>
            </a:r>
          </a:p>
          <a:p>
            <a:pPr indent="14288">
              <a:buFont typeface="Wingdings" pitchFamily="2" charset="2"/>
              <a:buChar char="ü"/>
            </a:pPr>
            <a:r>
              <a:rPr lang="ru-RU" dirty="0" err="1"/>
              <a:t>ретикулоцитоз</a:t>
            </a:r>
            <a:endParaRPr lang="ru-RU" sz="2800" b="0" dirty="0"/>
          </a:p>
          <a:p>
            <a:pPr indent="14288">
              <a:buFont typeface="Wingdings" pitchFamily="2" charset="2"/>
              <a:buChar char="ü"/>
            </a:pPr>
            <a:r>
              <a:rPr lang="ru-RU" sz="2800" b="0" dirty="0"/>
              <a:t>попадание в пробу К3ЭДТА </a:t>
            </a:r>
            <a:br>
              <a:rPr lang="ru-RU" sz="2800" b="0" dirty="0"/>
            </a:br>
            <a:r>
              <a:rPr lang="ru-RU" sz="2800" b="0" dirty="0"/>
              <a:t>(К </a:t>
            </a:r>
            <a:r>
              <a:rPr lang="en-US" sz="2800" b="0" dirty="0"/>
              <a:t>&gt;</a:t>
            </a:r>
            <a:r>
              <a:rPr lang="ru-RU" sz="2800" b="0" dirty="0"/>
              <a:t>20,0 ммоль/л; </a:t>
            </a:r>
            <a:r>
              <a:rPr lang="ru-RU" sz="2800" b="0" dirty="0" err="1"/>
              <a:t>Са</a:t>
            </a:r>
            <a:r>
              <a:rPr lang="ru-RU" sz="2800" b="0" dirty="0"/>
              <a:t> </a:t>
            </a:r>
            <a:r>
              <a:rPr lang="en-US" sz="2800" b="0" dirty="0"/>
              <a:t>&lt;</a:t>
            </a:r>
            <a:r>
              <a:rPr lang="ru-RU" sz="2800" b="0" dirty="0"/>
              <a:t>1,2 ммоль/л)</a:t>
            </a:r>
          </a:p>
          <a:p>
            <a:pPr indent="14288">
              <a:buFont typeface="Wingdings" pitchFamily="2" charset="2"/>
              <a:buChar char="ü"/>
            </a:pPr>
            <a:r>
              <a:rPr lang="ru-RU" sz="2800" b="0" dirty="0"/>
              <a:t>отбор крови из загрязненного катетера</a:t>
            </a:r>
          </a:p>
          <a:p>
            <a:endParaRPr lang="ru-RU" dirty="0"/>
          </a:p>
        </p:txBody>
      </p:sp>
      <p:pic>
        <p:nvPicPr>
          <p:cNvPr id="6" name="Picture 3" descr="C:\Users\Acer\Desktop\Сумы\QFMkj6LH_400x400.jpg">
            <a:extLst>
              <a:ext uri="{FF2B5EF4-FFF2-40B4-BE49-F238E27FC236}">
                <a16:creationId xmlns:a16="http://schemas.microsoft.com/office/drawing/2014/main" id="{B62CE2E1-6BDB-410A-BAF3-A8F570B56A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3" y="1684336"/>
            <a:ext cx="1573094" cy="1138137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34C372-8231-4355-9D10-755B5D09057F}"/>
              </a:ext>
            </a:extLst>
          </p:cNvPr>
          <p:cNvSpPr txBox="1"/>
          <p:nvPr/>
        </p:nvSpPr>
        <p:spPr>
          <a:xfrm>
            <a:off x="503339" y="2869191"/>
            <a:ext cx="50417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0" dirty="0"/>
              <a:t>14 дней при +4…+6 С</a:t>
            </a:r>
          </a:p>
          <a:p>
            <a:pPr algn="ctr">
              <a:buNone/>
            </a:pPr>
            <a:endParaRPr lang="ru-RU" sz="3600" b="0" dirty="0"/>
          </a:p>
          <a:p>
            <a:pPr algn="ctr">
              <a:buNone/>
            </a:pPr>
            <a:r>
              <a:rPr lang="ru-RU" sz="3600" b="0" dirty="0"/>
              <a:t>Недопустимо </a:t>
            </a:r>
            <a:br>
              <a:rPr lang="ru-RU" sz="3600" b="0" dirty="0"/>
            </a:br>
            <a:r>
              <a:rPr lang="ru-RU" sz="3600" b="0" dirty="0"/>
              <a:t>хранение открытой пробы!  </a:t>
            </a:r>
          </a:p>
          <a:p>
            <a:pPr algn="ctr">
              <a:buNone/>
            </a:pPr>
            <a:endParaRPr lang="ru-RU" sz="3600" b="0" dirty="0"/>
          </a:p>
          <a:p>
            <a:pPr algn="ctr">
              <a:buNone/>
            </a:pPr>
            <a:r>
              <a:rPr lang="ru-RU" sz="3600" dirty="0"/>
              <a:t>гипернатриемия!!!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C040208B-7FAE-425B-9C82-17633C8A02D4}"/>
              </a:ext>
            </a:extLst>
          </p:cNvPr>
          <p:cNvSpPr/>
          <p:nvPr/>
        </p:nvSpPr>
        <p:spPr>
          <a:xfrm>
            <a:off x="2877423" y="5619965"/>
            <a:ext cx="293615" cy="6375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51AA72-6D00-4666-85E2-3894145B3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78" y="1672998"/>
            <a:ext cx="1086899" cy="11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14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CA7FE-29E0-4148-96F2-850E8900D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/>
              <a:t>Псевдогиперкалиемия</a:t>
            </a:r>
            <a:r>
              <a:rPr lang="ru-RU" sz="5400" b="1" dirty="0"/>
              <a:t> азиатских собак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5A7E9E-73F7-41F9-867A-8EBB02897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2738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5400" dirty="0"/>
              <a:t>сиба-ину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5400" dirty="0"/>
              <a:t>акита</a:t>
            </a:r>
          </a:p>
        </p:txBody>
      </p:sp>
      <p:pic>
        <p:nvPicPr>
          <p:cNvPr id="7" name="Picture 2" descr="C:\Users\1\Desktop\aOhPEa1qeWU.jpg">
            <a:extLst>
              <a:ext uri="{FF2B5EF4-FFF2-40B4-BE49-F238E27FC236}">
                <a16:creationId xmlns:a16="http://schemas.microsoft.com/office/drawing/2014/main" id="{ACE5D599-0B89-437B-8301-9DB95B7D49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1825625"/>
            <a:ext cx="402590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G_3170">
            <a:hlinkClick r:id="" action="ppaction://media"/>
            <a:extLst>
              <a:ext uri="{FF2B5EF4-FFF2-40B4-BE49-F238E27FC236}">
                <a16:creationId xmlns:a16="http://schemas.microsoft.com/office/drawing/2014/main" id="{8AF46736-47A2-4B37-9E34-E2F6902ABB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4467371"/>
            <a:ext cx="2200959" cy="220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9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D208299-7706-487C-BE5E-A0D851AD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/>
              <a:t>Идеальные электролиты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EA9112-84E0-4503-B5E9-D5BC47FF5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714" y="1825625"/>
            <a:ext cx="6183086" cy="4351338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600" dirty="0"/>
              <a:t>пробирка с литием гепарином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/>
              <a:t>немедленное отделение плазмы от форменных элементов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/>
              <a:t>хранение в холодильнике в шприце или плотно закрытом  </a:t>
            </a:r>
            <a:r>
              <a:rPr lang="ru-RU" sz="3600" dirty="0" err="1"/>
              <a:t>эппендорфе</a:t>
            </a:r>
            <a:endParaRPr lang="ru-RU" sz="36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/>
              <a:t>измерение на </a:t>
            </a:r>
            <a:r>
              <a:rPr lang="ru-RU" sz="3600" dirty="0" err="1"/>
              <a:t>электролитнике</a:t>
            </a:r>
            <a:endParaRPr lang="ru-RU" sz="3600" dirty="0"/>
          </a:p>
        </p:txBody>
      </p:sp>
      <p:pic>
        <p:nvPicPr>
          <p:cNvPr id="8" name="Объект 7" descr="Изображение выглядит как легкий, лампа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357AE1A6-12D6-4BBF-B095-00404EA17C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44" y="1887522"/>
            <a:ext cx="2935629" cy="27186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8ACAC8-3AE9-407D-AF7B-4124FDE2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87" y="2100422"/>
            <a:ext cx="4757578" cy="47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61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BC03B-A1BA-46B3-A3B2-6A38E7FE6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влияет транспортировка проб крови на результат исследования и как правильно соблюсти </a:t>
            </a:r>
            <a:r>
              <a:rPr lang="ru-RU" sz="3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преаналитику</a:t>
            </a:r>
            <a:r>
              <a:rPr lang="ru-RU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br>
              <a:rPr lang="ru-RU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i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B1BF01-DAC2-493A-9F3D-31F3BBCC3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646" y="1113935"/>
            <a:ext cx="5157787" cy="650976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ОАК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201049-5397-4481-A3AE-4A14911C4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206171"/>
            <a:ext cx="5997575" cy="487514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800" b="1" dirty="0">
                <a:latin typeface="+mj-lt"/>
              </a:rPr>
              <a:t>кровь стабильна до 24 ч, но:</a:t>
            </a:r>
          </a:p>
          <a:p>
            <a:pPr algn="ctr">
              <a:buFont typeface="Wingdings" pitchFamily="2" charset="2"/>
              <a:buChar char="ü"/>
            </a:pPr>
            <a:r>
              <a:rPr lang="ru-RU" sz="3800" b="0" dirty="0">
                <a:latin typeface="+mj-lt"/>
              </a:rPr>
              <a:t>после 2-х ч:</a:t>
            </a:r>
          </a:p>
          <a:p>
            <a:pPr marL="447675" indent="-90488" algn="ctr">
              <a:buFont typeface="Arial" pitchFamily="34" charset="0"/>
              <a:buChar char="•"/>
            </a:pPr>
            <a:r>
              <a:rPr lang="ru-RU" sz="3800" b="0" dirty="0">
                <a:latin typeface="+mj-lt"/>
              </a:rPr>
              <a:t> снижаются лейкоциты и лимфоциты (особенно при избытке К3ЭДТА)</a:t>
            </a:r>
          </a:p>
          <a:p>
            <a:pPr marL="447675" indent="-90488" algn="ctr">
              <a:buFont typeface="Arial" pitchFamily="34" charset="0"/>
              <a:buChar char="•"/>
            </a:pPr>
            <a:r>
              <a:rPr lang="ru-RU" sz="3800" b="0" dirty="0">
                <a:latin typeface="+mj-lt"/>
              </a:rPr>
              <a:t> снижаются тромбоциты</a:t>
            </a:r>
          </a:p>
          <a:p>
            <a:pPr algn="ctr">
              <a:buFont typeface="Wingdings" pitchFamily="2" charset="2"/>
              <a:buChar char="ü"/>
            </a:pPr>
            <a:endParaRPr lang="ru-RU" sz="3800" b="0" dirty="0">
              <a:latin typeface="+mj-lt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3800" b="0" dirty="0">
                <a:latin typeface="+mj-lt"/>
              </a:rPr>
              <a:t>после 8 ч:</a:t>
            </a:r>
          </a:p>
          <a:p>
            <a:pPr indent="14288" algn="ctr">
              <a:buFont typeface="Arial" pitchFamily="34" charset="0"/>
              <a:buChar char="•"/>
            </a:pPr>
            <a:r>
              <a:rPr lang="ru-RU" sz="3800" b="0" dirty="0">
                <a:latin typeface="+mj-lt"/>
              </a:rPr>
              <a:t>   набухают эритроциты </a:t>
            </a:r>
          </a:p>
          <a:p>
            <a:pPr indent="14288" algn="ctr">
              <a:buFont typeface="Arial" pitchFamily="34" charset="0"/>
              <a:buChar char="•"/>
            </a:pPr>
            <a:r>
              <a:rPr lang="ru-RU" sz="3800" b="0" dirty="0">
                <a:latin typeface="+mj-lt"/>
              </a:rPr>
              <a:t>       </a:t>
            </a:r>
            <a:r>
              <a:rPr lang="en-US" sz="3800" b="0" dirty="0" err="1">
                <a:latin typeface="+mj-lt"/>
              </a:rPr>
              <a:t>Ht</a:t>
            </a:r>
            <a:r>
              <a:rPr lang="ru-RU" sz="3800" b="0" dirty="0">
                <a:latin typeface="+mj-lt"/>
              </a:rPr>
              <a:t>, СЭО</a:t>
            </a:r>
          </a:p>
          <a:p>
            <a:pPr algn="ctr"/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CB6DEA1-B5C3-4277-A8B5-5BD06AE18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1438" y="1135932"/>
            <a:ext cx="5183188" cy="650976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Биохимия крови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5A927303-FEE0-4C2B-878A-111398C0F5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206171"/>
            <a:ext cx="5671457" cy="465182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800" dirty="0">
                <a:solidFill>
                  <a:srgbClr val="002060"/>
                </a:solidFill>
              </a:rPr>
              <a:t>Получить сыворотку не позднее, </a:t>
            </a:r>
            <a:br>
              <a:rPr lang="ru-RU" sz="3800" dirty="0">
                <a:solidFill>
                  <a:srgbClr val="002060"/>
                </a:solidFill>
              </a:rPr>
            </a:br>
            <a:r>
              <a:rPr lang="ru-RU" sz="3800" b="1" dirty="0">
                <a:solidFill>
                  <a:srgbClr val="002060"/>
                </a:solidFill>
              </a:rPr>
              <a:t>чем через 4 часа после отбора крови</a:t>
            </a:r>
          </a:p>
          <a:p>
            <a:pPr marL="0" indent="0" algn="ctr">
              <a:buNone/>
            </a:pPr>
            <a:endParaRPr lang="ru-RU" sz="3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3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3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3800" dirty="0">
                <a:solidFill>
                  <a:srgbClr val="002060"/>
                </a:solidFill>
              </a:rPr>
              <a:t>допустимо хранение цельной крови </a:t>
            </a:r>
            <a:br>
              <a:rPr lang="ru-RU" sz="3800" dirty="0">
                <a:solidFill>
                  <a:srgbClr val="002060"/>
                </a:solidFill>
              </a:rPr>
            </a:br>
            <a:r>
              <a:rPr lang="ru-RU" sz="3800" dirty="0">
                <a:solidFill>
                  <a:srgbClr val="002060"/>
                </a:solidFill>
              </a:rPr>
              <a:t>в пробирках </a:t>
            </a:r>
            <a:r>
              <a:rPr lang="ru-RU" sz="3800" b="1" dirty="0">
                <a:solidFill>
                  <a:srgbClr val="002060"/>
                </a:solidFill>
              </a:rPr>
              <a:t>до суток </a:t>
            </a:r>
            <a:r>
              <a:rPr lang="ru-RU" sz="3800" dirty="0">
                <a:solidFill>
                  <a:srgbClr val="002060"/>
                </a:solidFill>
              </a:rPr>
              <a:t>(</a:t>
            </a:r>
            <a:r>
              <a:rPr lang="ru-RU" sz="3800" strike="sngStrike" dirty="0">
                <a:solidFill>
                  <a:srgbClr val="002060"/>
                </a:solidFill>
              </a:rPr>
              <a:t>электролиты</a:t>
            </a:r>
            <a:r>
              <a:rPr lang="ru-RU" sz="3800" dirty="0">
                <a:solidFill>
                  <a:srgbClr val="002060"/>
                </a:solidFill>
              </a:rPr>
              <a:t>)</a:t>
            </a:r>
          </a:p>
          <a:p>
            <a:endParaRPr lang="ru-RU" dirty="0"/>
          </a:p>
        </p:txBody>
      </p:sp>
      <p:pic>
        <p:nvPicPr>
          <p:cNvPr id="9" name="Рисунок 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F642F2E-7A42-475E-A5AA-1A239943E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45" y="3641755"/>
            <a:ext cx="1813564" cy="141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59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081240"/>
            <a:ext cx="12192000" cy="1143000"/>
          </a:xfrm>
        </p:spPr>
        <p:txBody>
          <a:bodyPr>
            <a:noAutofit/>
          </a:bodyPr>
          <a:lstStyle/>
          <a:p>
            <a:pPr algn="ctr"/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r>
              <a:rPr lang="ru-RU" sz="3600" b="1" dirty="0"/>
              <a:t>Последовательность выбора пробирок при вакуумном отборе</a:t>
            </a:r>
            <a:br>
              <a:rPr lang="ru-RU" sz="2800" b="1" dirty="0"/>
            </a:b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556591" y="3474792"/>
            <a:ext cx="9634331" cy="3605549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ru-RU" sz="2400" dirty="0"/>
          </a:p>
          <a:p>
            <a:pPr marL="514350" indent="-514350"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пробирка с активатором свертывания и разделительным гелем (биохимия)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пробирка с цитратом натрия (</a:t>
            </a:r>
            <a:r>
              <a:rPr lang="ru-RU" sz="2400" dirty="0" err="1">
                <a:solidFill>
                  <a:srgbClr val="002060"/>
                </a:solidFill>
              </a:rPr>
              <a:t>коагулограмма</a:t>
            </a:r>
            <a:r>
              <a:rPr lang="ru-RU" sz="2400" dirty="0">
                <a:solidFill>
                  <a:srgbClr val="002060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пробирка с литием гепарином</a:t>
            </a:r>
          </a:p>
          <a:p>
            <a:pPr marL="514350" indent="-514350">
              <a:buAutoNum type="arabicPeriod" startAt="5"/>
            </a:pPr>
            <a:r>
              <a:rPr lang="ru-RU" sz="2400" b="1" dirty="0">
                <a:solidFill>
                  <a:srgbClr val="002060"/>
                </a:solidFill>
              </a:rPr>
              <a:t>пробирка с К3ЭДТА (гематология)</a:t>
            </a:r>
          </a:p>
          <a:p>
            <a:pPr marL="514350" indent="-514350">
              <a:buAutoNum type="arabicPeriod" startAt="5"/>
            </a:pPr>
            <a:r>
              <a:rPr lang="ru-RU" sz="2400" b="1" dirty="0">
                <a:solidFill>
                  <a:srgbClr val="002060"/>
                </a:solidFill>
              </a:rPr>
              <a:t>пробирка под глюкозу 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Na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флюорид</a:t>
            </a:r>
            <a:r>
              <a:rPr lang="ru-RU" sz="2400" b="1" dirty="0">
                <a:solidFill>
                  <a:srgbClr val="002060"/>
                </a:solidFill>
              </a:rPr>
              <a:t> К</a:t>
            </a:r>
            <a:r>
              <a:rPr lang="en-US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>
                <a:solidFill>
                  <a:srgbClr val="002060"/>
                </a:solidFill>
              </a:rPr>
              <a:t>ЭДТА</a:t>
            </a:r>
            <a:endParaRPr lang="ru-RU" sz="2400" b="1" dirty="0"/>
          </a:p>
        </p:txBody>
      </p:sp>
      <p:pic>
        <p:nvPicPr>
          <p:cNvPr id="7170" name="Picture 2" descr="C:\Users\Acer\Desktop\2020-01-16_23-23-05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t="7292" b="13541"/>
          <a:stretch/>
        </p:blipFill>
        <p:spPr bwMode="auto">
          <a:xfrm>
            <a:off x="556591" y="2555266"/>
            <a:ext cx="7281080" cy="1343366"/>
          </a:xfrm>
          <a:prstGeom prst="rect">
            <a:avLst/>
          </a:prstGeom>
          <a:noFill/>
        </p:spPr>
      </p:pic>
      <p:pic>
        <p:nvPicPr>
          <p:cNvPr id="7171" name="Picture 3" descr="C:\Users\Acer\Desktop\vakuumnye-sistem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3982" y="4851593"/>
            <a:ext cx="4788018" cy="2006408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92BD5C2-6736-46D3-B65D-4AFAAAF00D4D}"/>
              </a:ext>
            </a:extLst>
          </p:cNvPr>
          <p:cNvCxnSpPr>
            <a:cxnSpLocks/>
          </p:cNvCxnSpPr>
          <p:nvPr/>
        </p:nvCxnSpPr>
        <p:spPr>
          <a:xfrm>
            <a:off x="442986" y="2338905"/>
            <a:ext cx="11377953" cy="0"/>
          </a:xfrm>
          <a:prstGeom prst="line">
            <a:avLst/>
          </a:prstGeom>
          <a:ln w="92075" cmpd="thickThin">
            <a:solidFill>
              <a:srgbClr val="019ED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6C3F679-3585-4ECD-A5F5-2ABA8E7941E6}"/>
              </a:ext>
            </a:extLst>
          </p:cNvPr>
          <p:cNvSpPr txBox="1">
            <a:spLocks/>
          </p:cNvSpPr>
          <p:nvPr/>
        </p:nvSpPr>
        <p:spPr>
          <a:xfrm>
            <a:off x="-1" y="60329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i="1" dirty="0"/>
              <a:t>Какие </a:t>
            </a:r>
            <a:r>
              <a:rPr lang="ru-RU" i="1" dirty="0" err="1"/>
              <a:t>преаналитические</a:t>
            </a:r>
            <a:r>
              <a:rPr lang="ru-RU" i="1" dirty="0"/>
              <a:t> требования надо соблюдать при наборе крови в несколько пробирок?</a:t>
            </a:r>
          </a:p>
        </p:txBody>
      </p:sp>
    </p:spTree>
    <p:extLst>
      <p:ext uri="{BB962C8B-B14F-4D97-AF65-F5344CB8AC3E}">
        <p14:creationId xmlns:p14="http://schemas.microsoft.com/office/powerpoint/2010/main" val="534133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7D9113-9CF9-1345-B2EB-6C5178AA6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41" y="6286612"/>
            <a:ext cx="1928236" cy="447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97A98E-A4A9-4448-B440-6182F9B5D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766" y="0"/>
            <a:ext cx="1290234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1053A7-E687-6643-8D28-FF48F51D6CFC}"/>
              </a:ext>
            </a:extLst>
          </p:cNvPr>
          <p:cNvSpPr/>
          <p:nvPr/>
        </p:nvSpPr>
        <p:spPr>
          <a:xfrm>
            <a:off x="0" y="-397662"/>
            <a:ext cx="10901766" cy="2640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кастрации животные не вырастают нормально. Поэтому мы никогда не рекомендуем кастрировать ранее 8ми месячного возраста. А вы? </a:t>
            </a:r>
            <a:endParaRPr lang="ru-RU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 algn="ctr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CAABFF-5084-274C-9677-838350E1898C}"/>
              </a:ext>
            </a:extLst>
          </p:cNvPr>
          <p:cNvSpPr/>
          <p:nvPr/>
        </p:nvSpPr>
        <p:spPr>
          <a:xfrm>
            <a:off x="0" y="1917714"/>
            <a:ext cx="10901766" cy="3970318"/>
          </a:xfrm>
          <a:prstGeom prst="rect">
            <a:avLst/>
          </a:prstGeom>
          <a:solidFill>
            <a:srgbClr val="F1EBDC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• Суки подвергаются большему риску недержания мочи, если удаление яичников проводится в возрасте до 3 </a:t>
            </a:r>
            <a:r>
              <a:rPr lang="ru-RU" sz="2800" dirty="0" err="1"/>
              <a:t>мес</a:t>
            </a:r>
            <a:endParaRPr lang="en-GB" sz="2800" dirty="0"/>
          </a:p>
          <a:p>
            <a:pPr algn="ctr"/>
            <a:r>
              <a:rPr lang="ru-RU" sz="2800" dirty="0"/>
              <a:t>• Собаки крупных пород, кастрированные до 6-месячного возраста, подвержены повышенному риску развития чрезмерного угла большеберцового плато у собак крупных пород. Закрытие зоны роста задерживается на 8-9 недель, что приводит к увеличению длинны кости </a:t>
            </a:r>
            <a:endParaRPr lang="en-GB" sz="2800" dirty="0"/>
          </a:p>
          <a:p>
            <a:pPr algn="ctr"/>
            <a:r>
              <a:rPr lang="ru-RU" sz="2800" dirty="0"/>
              <a:t>• Пенис, крайняя плоть и вульва могут казаться маленькими и инфантильными при кастрации до 6-8 недель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16141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7D9113-9CF9-1345-B2EB-6C5178AA6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6198268"/>
            <a:ext cx="1928236" cy="447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97A98E-A4A9-4448-B440-6182F9B5D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766" y="0"/>
            <a:ext cx="1290234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FA12BFA-FCA7-9F4F-8987-EC92F2468DAE}"/>
              </a:ext>
            </a:extLst>
          </p:cNvPr>
          <p:cNvSpPr/>
          <p:nvPr/>
        </p:nvSpPr>
        <p:spPr>
          <a:xfrm>
            <a:off x="0" y="20869"/>
            <a:ext cx="10901766" cy="145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Говорят, у кастрированных кобелей чаще бывает рак простаты, чем у не кастрированных. Рекомендуете ли вы профилактическую кастрацию здоровым молодым кобелям? </a:t>
            </a:r>
            <a:endParaRPr lang="ru-RU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88DD0-65A1-E04F-BAE4-2916A0F1B5F4}"/>
              </a:ext>
            </a:extLst>
          </p:cNvPr>
          <p:cNvSpPr txBox="1"/>
          <p:nvPr/>
        </p:nvSpPr>
        <p:spPr>
          <a:xfrm>
            <a:off x="0" y="1677551"/>
            <a:ext cx="10901766" cy="2554545"/>
          </a:xfrm>
          <a:prstGeom prst="rect">
            <a:avLst/>
          </a:prstGeom>
          <a:solidFill>
            <a:srgbClr val="AB74A5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Helvetica" pitchFamily="2" charset="0"/>
              </a:rPr>
              <a:t>У не кастрированных кобелей наиболее частая причина увеличения простаты –доброкачественная гиперплазия простаты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Helvetica" pitchFamily="2" charset="0"/>
              </a:rPr>
              <a:t>На развитие опухолей простаты не влияет статус кастрации</a:t>
            </a:r>
            <a:endParaRPr lang="en-GB" sz="2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Helvetica" pitchFamily="2" charset="0"/>
              </a:rPr>
              <a:t>(В действительности распространённость карциномы простаты у кастрированных собак может быть даже выше, чем у интактных животных)</a:t>
            </a:r>
            <a:endParaRPr lang="en-GB" sz="20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Helvetica" pitchFamily="2" charset="0"/>
              </a:rPr>
              <a:t>Профилактика простатита.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Helvetica" pitchFamily="2" charset="0"/>
              </a:rPr>
              <a:t>Профилактика опухолевого процесса семенников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Helvetica" pitchFamily="2" charset="0"/>
              </a:rPr>
              <a:t>Профилактика опухолей в </a:t>
            </a:r>
            <a:r>
              <a:rPr lang="ru-RU" sz="2000" dirty="0" err="1">
                <a:solidFill>
                  <a:schemeClr val="bg1"/>
                </a:solidFill>
                <a:latin typeface="Helvetica" pitchFamily="2" charset="0"/>
              </a:rPr>
              <a:t>перианальной</a:t>
            </a:r>
            <a:r>
              <a:rPr lang="ru-RU" sz="2000" dirty="0">
                <a:solidFill>
                  <a:schemeClr val="bg1"/>
                </a:solidFill>
                <a:latin typeface="Helvetica" pitchFamily="2" charset="0"/>
              </a:rPr>
              <a:t> области  </a:t>
            </a:r>
            <a:endParaRPr lang="ru-RU" sz="2000" dirty="0">
              <a:latin typeface="Helvetica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1D164E-62E0-C943-9346-194C2DAAF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7" y="4626073"/>
            <a:ext cx="4973320" cy="13344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B372CD-62B3-A74D-A120-DB9DEA20F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96" y="4637319"/>
            <a:ext cx="2940139" cy="120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25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7D9113-9CF9-1345-B2EB-6C5178AA6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6272549"/>
            <a:ext cx="1928236" cy="447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97A98E-A4A9-4448-B440-6182F9B5D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766" y="0"/>
            <a:ext cx="1290234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BBC0846-68DF-354D-93E2-2505A4D7D017}"/>
              </a:ext>
            </a:extLst>
          </p:cNvPr>
          <p:cNvSpPr/>
          <p:nvPr/>
        </p:nvSpPr>
        <p:spPr>
          <a:xfrm>
            <a:off x="0" y="42201"/>
            <a:ext cx="10901766" cy="1380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4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избежать слабости сфинктера уретры после кастрации сук? </a:t>
            </a:r>
            <a:endParaRPr lang="ru-RU" sz="32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0E714-5F2C-0043-B380-064E2ECFE59A}"/>
              </a:ext>
            </a:extLst>
          </p:cNvPr>
          <p:cNvSpPr txBox="1"/>
          <p:nvPr/>
        </p:nvSpPr>
        <p:spPr>
          <a:xfrm>
            <a:off x="422030" y="1477110"/>
            <a:ext cx="10479735" cy="45243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ru-RU" sz="2400" dirty="0">
                <a:latin typeface="Helvetica" pitchFamily="2" charset="0"/>
              </a:rPr>
              <a:t>Средний срок развития после операции составляет около 3 лет</a:t>
            </a:r>
          </a:p>
          <a:p>
            <a:pPr marL="342900" indent="-342900" fontAlgn="base">
              <a:buFontTx/>
              <a:buChar char="-"/>
            </a:pPr>
            <a:r>
              <a:rPr lang="ru-RU" sz="2400" dirty="0">
                <a:latin typeface="Helvetica" pitchFamily="2" charset="0"/>
              </a:rPr>
              <a:t>Патология многофакторная, точные причины до конца не выявлены</a:t>
            </a:r>
          </a:p>
          <a:p>
            <a:pPr marL="342900" indent="-342900" fontAlgn="base">
              <a:buFontTx/>
              <a:buChar char="-"/>
            </a:pPr>
            <a:r>
              <a:rPr lang="ru-RU" sz="2400" dirty="0">
                <a:latin typeface="Helvetica" pitchFamily="2" charset="0"/>
              </a:rPr>
              <a:t>В качестве основной причины развития болезни считают снижение в организме уровня эстрогенов</a:t>
            </a:r>
          </a:p>
          <a:p>
            <a:pPr marL="342900" indent="-342900" fontAlgn="base">
              <a:buFontTx/>
              <a:buChar char="-"/>
            </a:pPr>
            <a:r>
              <a:rPr lang="ru-RU" sz="2400" dirty="0">
                <a:latin typeface="Helvetica" pitchFamily="2" charset="0"/>
              </a:rPr>
              <a:t>Вероятность возникновения недержания зависит от возраста, в котором делается кастрация, но до сих пор не определены оптимальные сроки операции</a:t>
            </a:r>
          </a:p>
          <a:p>
            <a:pPr marL="342900" indent="-342900" fontAlgn="base">
              <a:buFontTx/>
              <a:buChar char="-"/>
            </a:pPr>
            <a:r>
              <a:rPr lang="ru-RU" sz="2400" dirty="0">
                <a:latin typeface="Helvetica" pitchFamily="2" charset="0"/>
              </a:rPr>
              <a:t>Другие факторы: снижение ответа рецепторов уретры, аномальная позиция мочевого пузыря и его шейки (смещение в тазовую полость из брюшной), ожирение и аномалии преддверия влагалища</a:t>
            </a:r>
          </a:p>
          <a:p>
            <a:pPr marL="342900" indent="-342900" fontAlgn="base">
              <a:buFontTx/>
              <a:buChar char="-"/>
            </a:pPr>
            <a:r>
              <a:rPr lang="ru-RU" sz="2400" dirty="0">
                <a:latin typeface="Helvetica" pitchFamily="2" charset="0"/>
              </a:rPr>
              <a:t>Может возникнуть также у кобелей, корректируется с большим трудом</a:t>
            </a:r>
          </a:p>
        </p:txBody>
      </p:sp>
    </p:spTree>
    <p:extLst>
      <p:ext uri="{BB962C8B-B14F-4D97-AF65-F5344CB8AC3E}">
        <p14:creationId xmlns:p14="http://schemas.microsoft.com/office/powerpoint/2010/main" val="1849204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A8CEE1-D4FE-1825-973C-491FEA797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49"/>
          <a:stretch/>
        </p:blipFill>
        <p:spPr>
          <a:xfrm>
            <a:off x="742766" y="808843"/>
            <a:ext cx="9963974" cy="1242695"/>
          </a:xfr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AD75649-5BDC-27D7-8F51-370CB572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82"/>
            <a:ext cx="12192000" cy="1325563"/>
          </a:xfrm>
        </p:spPr>
        <p:txBody>
          <a:bodyPr/>
          <a:lstStyle/>
          <a:p>
            <a:pPr algn="ctr"/>
            <a:r>
              <a:rPr lang="ru-RU" sz="2800" i="1" dirty="0">
                <a:latin typeface="Calibri" panose="020F0502020204030204" pitchFamily="34" charset="0"/>
                <a:cs typeface="Times New Roman" panose="02020603050405020304" pitchFamily="18" charset="0"/>
              </a:rPr>
              <a:t>Как бороться с гипотензией у </a:t>
            </a:r>
            <a:r>
              <a:rPr lang="ru-RU" sz="28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нормоволемичного</a:t>
            </a:r>
            <a:r>
              <a:rPr lang="ru-RU" sz="2800" i="1" dirty="0">
                <a:latin typeface="Calibri" panose="020F0502020204030204" pitchFamily="34" charset="0"/>
                <a:cs typeface="Times New Roman" panose="02020603050405020304" pitchFamily="18" charset="0"/>
              </a:rPr>
              <a:t> пациента? </a:t>
            </a:r>
            <a:br>
              <a:rPr lang="ru-RU" sz="2800" i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Calibri" panose="020F0502020204030204" pitchFamily="34" charset="0"/>
                <a:cs typeface="Times New Roman" panose="02020603050405020304" pitchFamily="18" charset="0"/>
              </a:rPr>
              <a:t>Обычно мы делаем болюс кристаллоидов, затем допамин, но иногда не видим ответ. С чем это может быть связано?</a:t>
            </a:r>
          </a:p>
        </p:txBody>
      </p:sp>
      <p:pic>
        <p:nvPicPr>
          <p:cNvPr id="2" name="Объект 4">
            <a:extLst>
              <a:ext uri="{FF2B5EF4-FFF2-40B4-BE49-F238E27FC236}">
                <a16:creationId xmlns:a16="http://schemas.microsoft.com/office/drawing/2014/main" id="{3DE6896D-AB98-D12E-B338-100DF85EB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7160"/>
            <a:ext cx="12192000" cy="43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14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2019-03-21_21-40-49.png"/>
          <p:cNvPicPr>
            <a:picLocks noChangeAspect="1" noChangeArrowheads="1"/>
          </p:cNvPicPr>
          <p:nvPr/>
        </p:nvPicPr>
        <p:blipFill rotWithShape="1">
          <a:blip r:embed="rId2" cstate="print"/>
          <a:srcRect l="-1898" t="-135620" r="-1" b="-1"/>
          <a:stretch/>
        </p:blipFill>
        <p:spPr bwMode="auto">
          <a:xfrm>
            <a:off x="3119129" y="1558295"/>
            <a:ext cx="4773336" cy="45144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752252" y="1022419"/>
            <a:ext cx="5614013" cy="2088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</a:rPr>
              <a:t>Недостаточное наполнение </a:t>
            </a:r>
            <a:r>
              <a:rPr lang="ru-RU" sz="3200" dirty="0">
                <a:solidFill>
                  <a:srgbClr val="002060"/>
                </a:solidFill>
              </a:rPr>
              <a:t>пробирки с литием гепарином  может</a:t>
            </a:r>
            <a:r>
              <a:rPr lang="ru-RU" sz="3200" b="1" dirty="0">
                <a:solidFill>
                  <a:srgbClr val="002060"/>
                </a:solidFill>
              </a:rPr>
              <a:t> повысить ГГТ на 10-50%!</a:t>
            </a:r>
          </a:p>
          <a:p>
            <a:endParaRPr lang="ru-RU" sz="3200" dirty="0"/>
          </a:p>
        </p:txBody>
      </p:sp>
      <p:pic>
        <p:nvPicPr>
          <p:cNvPr id="11" name="Picture 3" descr="C:\Users\Acer\Desktop\Сумы\IMG-20200117-WA0015.jpg">
            <a:extLst>
              <a:ext uri="{FF2B5EF4-FFF2-40B4-BE49-F238E27FC236}">
                <a16:creationId xmlns:a16="http://schemas.microsoft.com/office/drawing/2014/main" id="{F87AB2D6-8C3A-402D-BCD3-840B515B8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1048" r="12141" b="23952"/>
          <a:stretch/>
        </p:blipFill>
        <p:spPr bwMode="auto">
          <a:xfrm>
            <a:off x="8366265" y="1022419"/>
            <a:ext cx="3825735" cy="5050302"/>
          </a:xfrm>
          <a:prstGeom prst="rect">
            <a:avLst/>
          </a:prstGeom>
          <a:noFill/>
        </p:spPr>
      </p:pic>
      <p:pic>
        <p:nvPicPr>
          <p:cNvPr id="12" name="Picture 2" descr="C:\Users\Acer\Desktop\Сумы\IMG-20200117-WA0019.jpg">
            <a:extLst>
              <a:ext uri="{FF2B5EF4-FFF2-40B4-BE49-F238E27FC236}">
                <a16:creationId xmlns:a16="http://schemas.microsoft.com/office/drawing/2014/main" id="{5864A919-BD76-4073-91C2-443A5A62A66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/>
          <a:srcRect l="23647" t="14412" r="31735" b="7108"/>
          <a:stretch/>
        </p:blipFill>
        <p:spPr bwMode="auto">
          <a:xfrm>
            <a:off x="-19010" y="0"/>
            <a:ext cx="2771262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9BFDA9-A6C9-50F8-4835-B6292E4AC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8" y="152400"/>
            <a:ext cx="11957163" cy="3497104"/>
          </a:xfrm>
        </p:spPr>
      </p:pic>
      <p:pic>
        <p:nvPicPr>
          <p:cNvPr id="2" name="Объект 4">
            <a:extLst>
              <a:ext uri="{FF2B5EF4-FFF2-40B4-BE49-F238E27FC236}">
                <a16:creationId xmlns:a16="http://schemas.microsoft.com/office/drawing/2014/main" id="{BA79278B-969F-8E76-E4E6-7586B614E2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2" b="25811"/>
          <a:stretch/>
        </p:blipFill>
        <p:spPr>
          <a:xfrm>
            <a:off x="1051560" y="3850640"/>
            <a:ext cx="9377680" cy="28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98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72700789-8452-32C4-0943-B7AA5E632D79}"/>
              </a:ext>
            </a:extLst>
          </p:cNvPr>
          <p:cNvSpPr/>
          <p:nvPr/>
        </p:nvSpPr>
        <p:spPr>
          <a:xfrm>
            <a:off x="-269484" y="1350742"/>
            <a:ext cx="1863960" cy="4983337"/>
          </a:xfrm>
          <a:custGeom>
            <a:avLst/>
            <a:gdLst>
              <a:gd name="connsiteX0" fmla="*/ 0 w 1583759"/>
              <a:gd name="connsiteY0" fmla="*/ 0 h 1429687"/>
              <a:gd name="connsiteX1" fmla="*/ 791879 w 1583759"/>
              <a:gd name="connsiteY1" fmla="*/ 0 h 1429687"/>
              <a:gd name="connsiteX2" fmla="*/ 791879 w 1583759"/>
              <a:gd name="connsiteY2" fmla="*/ 1429687 h 1429687"/>
              <a:gd name="connsiteX3" fmla="*/ 1583759 w 1583759"/>
              <a:gd name="connsiteY3" fmla="*/ 1429687 h 142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759" h="1429687">
                <a:moveTo>
                  <a:pt x="0" y="0"/>
                </a:moveTo>
                <a:lnTo>
                  <a:pt x="791879" y="0"/>
                </a:lnTo>
                <a:lnTo>
                  <a:pt x="791879" y="1429687"/>
                </a:lnTo>
                <a:lnTo>
                  <a:pt x="1583759" y="1429687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51239" tIns="661504" rIns="751240" bIns="661503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700" kern="1200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22C14823-9502-BF1F-C1B2-6A6AC3B1463B}"/>
              </a:ext>
            </a:extLst>
          </p:cNvPr>
          <p:cNvSpPr/>
          <p:nvPr/>
        </p:nvSpPr>
        <p:spPr>
          <a:xfrm>
            <a:off x="298900" y="1429685"/>
            <a:ext cx="1244209" cy="2434748"/>
          </a:xfrm>
          <a:custGeom>
            <a:avLst/>
            <a:gdLst>
              <a:gd name="connsiteX0" fmla="*/ 0 w 1543110"/>
              <a:gd name="connsiteY0" fmla="*/ 0 h 152402"/>
              <a:gd name="connsiteX1" fmla="*/ 771555 w 1543110"/>
              <a:gd name="connsiteY1" fmla="*/ 0 h 152402"/>
              <a:gd name="connsiteX2" fmla="*/ 771555 w 1543110"/>
              <a:gd name="connsiteY2" fmla="*/ 152402 h 152402"/>
              <a:gd name="connsiteX3" fmla="*/ 1543110 w 1543110"/>
              <a:gd name="connsiteY3" fmla="*/ 152402 h 15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110" h="152402">
                <a:moveTo>
                  <a:pt x="0" y="0"/>
                </a:moveTo>
                <a:lnTo>
                  <a:pt x="771555" y="0"/>
                </a:lnTo>
                <a:lnTo>
                  <a:pt x="771555" y="152402"/>
                </a:lnTo>
                <a:lnTo>
                  <a:pt x="1543110" y="152402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5489" tIns="37436" rIns="745491" bIns="37436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500" kern="1200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56341948-B19D-E0C4-49CB-D66C6EB88D06}"/>
              </a:ext>
            </a:extLst>
          </p:cNvPr>
          <p:cNvSpPr/>
          <p:nvPr/>
        </p:nvSpPr>
        <p:spPr>
          <a:xfrm flipV="1">
            <a:off x="1252024" y="1429686"/>
            <a:ext cx="342451" cy="981277"/>
          </a:xfrm>
          <a:custGeom>
            <a:avLst/>
            <a:gdLst>
              <a:gd name="connsiteX0" fmla="*/ 0 w 1543110"/>
              <a:gd name="connsiteY0" fmla="*/ 1114714 h 1114714"/>
              <a:gd name="connsiteX1" fmla="*/ 771555 w 1543110"/>
              <a:gd name="connsiteY1" fmla="*/ 1114714 h 1114714"/>
              <a:gd name="connsiteX2" fmla="*/ 771555 w 1543110"/>
              <a:gd name="connsiteY2" fmla="*/ 0 h 1114714"/>
              <a:gd name="connsiteX3" fmla="*/ 1543110 w 1543110"/>
              <a:gd name="connsiteY3" fmla="*/ 0 h 111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110" h="1114714">
                <a:moveTo>
                  <a:pt x="0" y="1114714"/>
                </a:moveTo>
                <a:lnTo>
                  <a:pt x="771555" y="1114714"/>
                </a:lnTo>
                <a:lnTo>
                  <a:pt x="771555" y="0"/>
                </a:lnTo>
                <a:lnTo>
                  <a:pt x="1543110" y="0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6664" tIns="509766" rIns="736665" bIns="509767" numCol="1" spcCol="1270" anchor="ctr" anchorCtr="0">
            <a:noAutofit/>
          </a:bodyPr>
          <a:lstStyle/>
          <a:p>
            <a:pPr marL="0" lvl="0" indent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600" kern="120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31CD0C42-239E-D044-880B-53F76C93CB51}"/>
              </a:ext>
            </a:extLst>
          </p:cNvPr>
          <p:cNvSpPr/>
          <p:nvPr/>
        </p:nvSpPr>
        <p:spPr>
          <a:xfrm>
            <a:off x="0" y="0"/>
            <a:ext cx="2919083" cy="1429687"/>
          </a:xfrm>
          <a:custGeom>
            <a:avLst/>
            <a:gdLst>
              <a:gd name="connsiteX0" fmla="*/ 0 w 2394845"/>
              <a:gd name="connsiteY0" fmla="*/ 0 h 826754"/>
              <a:gd name="connsiteX1" fmla="*/ 2394845 w 2394845"/>
              <a:gd name="connsiteY1" fmla="*/ 0 h 826754"/>
              <a:gd name="connsiteX2" fmla="*/ 2394845 w 2394845"/>
              <a:gd name="connsiteY2" fmla="*/ 826754 h 826754"/>
              <a:gd name="connsiteX3" fmla="*/ 0 w 2394845"/>
              <a:gd name="connsiteY3" fmla="*/ 826754 h 826754"/>
              <a:gd name="connsiteX4" fmla="*/ 0 w 2394845"/>
              <a:gd name="connsiteY4" fmla="*/ 0 h 82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4845" h="826754">
                <a:moveTo>
                  <a:pt x="0" y="0"/>
                </a:moveTo>
                <a:lnTo>
                  <a:pt x="2394845" y="0"/>
                </a:lnTo>
                <a:lnTo>
                  <a:pt x="2394845" y="826754"/>
                </a:lnTo>
                <a:lnTo>
                  <a:pt x="0" y="8267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800" b="1" kern="1200" dirty="0">
                <a:latin typeface="Comic Sans MS" panose="030F0702030302020204" pitchFamily="66" charset="0"/>
              </a:rPr>
              <a:t>Гипотензия</a:t>
            </a:r>
          </a:p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400" kern="1200" dirty="0" err="1">
                <a:latin typeface="Comic Sans MS" panose="030F0702030302020204" pitchFamily="66" charset="0"/>
              </a:rPr>
              <a:t>СрАД</a:t>
            </a:r>
            <a:r>
              <a:rPr lang="ru-RU" sz="2400" kern="1200" dirty="0">
                <a:latin typeface="Comic Sans MS" panose="030F0702030302020204" pitchFamily="66" charset="0"/>
              </a:rPr>
              <a:t> </a:t>
            </a:r>
            <a:r>
              <a:rPr lang="ru-RU" sz="2400" kern="1200" dirty="0">
                <a:latin typeface="Comic Sans MS" panose="030F0702030302020204" pitchFamily="66" charset="0"/>
                <a:cs typeface="Calibri" panose="020F0502020204030204" pitchFamily="34" charset="0"/>
              </a:rPr>
              <a:t>&lt; 60 мм </a:t>
            </a:r>
            <a:r>
              <a:rPr lang="ru-RU" sz="2400" kern="1200" dirty="0" err="1">
                <a:latin typeface="Comic Sans MS" panose="030F0702030302020204" pitchFamily="66" charset="0"/>
                <a:cs typeface="Calibri" panose="020F0502020204030204" pitchFamily="34" charset="0"/>
              </a:rPr>
              <a:t>рт.ст</a:t>
            </a:r>
            <a:endParaRPr lang="ru-RU" sz="2400" kern="1200" dirty="0">
              <a:latin typeface="Comic Sans MS" panose="030F0702030302020204" pitchFamily="66" charset="0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7BEB28E3-CCE5-C544-CFC4-37077F93C0C6}"/>
              </a:ext>
            </a:extLst>
          </p:cNvPr>
          <p:cNvSpPr/>
          <p:nvPr/>
        </p:nvSpPr>
        <p:spPr>
          <a:xfrm>
            <a:off x="1577573" y="1534375"/>
            <a:ext cx="3931854" cy="1591900"/>
          </a:xfrm>
          <a:custGeom>
            <a:avLst/>
            <a:gdLst>
              <a:gd name="connsiteX0" fmla="*/ 0 w 2711753"/>
              <a:gd name="connsiteY0" fmla="*/ 0 h 826754"/>
              <a:gd name="connsiteX1" fmla="*/ 2711753 w 2711753"/>
              <a:gd name="connsiteY1" fmla="*/ 0 h 826754"/>
              <a:gd name="connsiteX2" fmla="*/ 2711753 w 2711753"/>
              <a:gd name="connsiteY2" fmla="*/ 826754 h 826754"/>
              <a:gd name="connsiteX3" fmla="*/ 0 w 2711753"/>
              <a:gd name="connsiteY3" fmla="*/ 826754 h 826754"/>
              <a:gd name="connsiteX4" fmla="*/ 0 w 2711753"/>
              <a:gd name="connsiteY4" fmla="*/ 0 h 82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1753" h="826754">
                <a:moveTo>
                  <a:pt x="0" y="0"/>
                </a:moveTo>
                <a:lnTo>
                  <a:pt x="2711753" y="0"/>
                </a:lnTo>
                <a:lnTo>
                  <a:pt x="2711753" y="826754"/>
                </a:lnTo>
                <a:lnTo>
                  <a:pt x="0" y="8267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400" kern="1200" dirty="0">
                <a:latin typeface="Comic Sans MS" panose="030F0702030302020204" pitchFamily="66" charset="0"/>
              </a:rPr>
              <a:t>Снизить концентрацию/отключить ингаляционный анестетик</a:t>
            </a: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5791793C-67A8-6F1B-FA72-B73E0ED45C32}"/>
              </a:ext>
            </a:extLst>
          </p:cNvPr>
          <p:cNvSpPr/>
          <p:nvPr/>
        </p:nvSpPr>
        <p:spPr>
          <a:xfrm>
            <a:off x="1554544" y="3427437"/>
            <a:ext cx="3931855" cy="1591900"/>
          </a:xfrm>
          <a:custGeom>
            <a:avLst/>
            <a:gdLst>
              <a:gd name="connsiteX0" fmla="*/ 0 w 2711753"/>
              <a:gd name="connsiteY0" fmla="*/ 0 h 826754"/>
              <a:gd name="connsiteX1" fmla="*/ 2711753 w 2711753"/>
              <a:gd name="connsiteY1" fmla="*/ 0 h 826754"/>
              <a:gd name="connsiteX2" fmla="*/ 2711753 w 2711753"/>
              <a:gd name="connsiteY2" fmla="*/ 826754 h 826754"/>
              <a:gd name="connsiteX3" fmla="*/ 0 w 2711753"/>
              <a:gd name="connsiteY3" fmla="*/ 826754 h 826754"/>
              <a:gd name="connsiteX4" fmla="*/ 0 w 2711753"/>
              <a:gd name="connsiteY4" fmla="*/ 0 h 82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1753" h="826754">
                <a:moveTo>
                  <a:pt x="0" y="0"/>
                </a:moveTo>
                <a:lnTo>
                  <a:pt x="2711753" y="0"/>
                </a:lnTo>
                <a:lnTo>
                  <a:pt x="2711753" y="826754"/>
                </a:lnTo>
                <a:lnTo>
                  <a:pt x="0" y="8267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800" dirty="0">
                <a:latin typeface="Comic Sans MS" panose="030F0702030302020204" pitchFamily="66" charset="0"/>
              </a:rPr>
              <a:t>Выяснить причину</a:t>
            </a: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A856E990-5F7A-E1E9-2105-C302B284DBD6}"/>
              </a:ext>
            </a:extLst>
          </p:cNvPr>
          <p:cNvSpPr/>
          <p:nvPr/>
        </p:nvSpPr>
        <p:spPr>
          <a:xfrm>
            <a:off x="1594476" y="5428313"/>
            <a:ext cx="3891923" cy="1429687"/>
          </a:xfrm>
          <a:custGeom>
            <a:avLst/>
            <a:gdLst>
              <a:gd name="connsiteX0" fmla="*/ 0 w 2711753"/>
              <a:gd name="connsiteY0" fmla="*/ 0 h 826754"/>
              <a:gd name="connsiteX1" fmla="*/ 2711753 w 2711753"/>
              <a:gd name="connsiteY1" fmla="*/ 0 h 826754"/>
              <a:gd name="connsiteX2" fmla="*/ 2711753 w 2711753"/>
              <a:gd name="connsiteY2" fmla="*/ 826754 h 826754"/>
              <a:gd name="connsiteX3" fmla="*/ 0 w 2711753"/>
              <a:gd name="connsiteY3" fmla="*/ 826754 h 826754"/>
              <a:gd name="connsiteX4" fmla="*/ 0 w 2711753"/>
              <a:gd name="connsiteY4" fmla="*/ 0 h 82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1753" h="826754">
                <a:moveTo>
                  <a:pt x="0" y="0"/>
                </a:moveTo>
                <a:lnTo>
                  <a:pt x="2711753" y="0"/>
                </a:lnTo>
                <a:lnTo>
                  <a:pt x="2711753" y="826754"/>
                </a:lnTo>
                <a:lnTo>
                  <a:pt x="0" y="8267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>
                <a:latin typeface="Comic Sans MS" panose="030F0702030302020204" pitchFamily="66" charset="0"/>
              </a:rPr>
              <a:t>Лечить брадикардию</a:t>
            </a: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778863FB-B108-E9B9-A66C-839D9786E187}"/>
              </a:ext>
            </a:extLst>
          </p:cNvPr>
          <p:cNvSpPr/>
          <p:nvPr/>
        </p:nvSpPr>
        <p:spPr>
          <a:xfrm>
            <a:off x="5336289" y="3995225"/>
            <a:ext cx="1543110" cy="163218"/>
          </a:xfrm>
          <a:custGeom>
            <a:avLst/>
            <a:gdLst>
              <a:gd name="connsiteX0" fmla="*/ 0 w 1543110"/>
              <a:gd name="connsiteY0" fmla="*/ 0 h 152402"/>
              <a:gd name="connsiteX1" fmla="*/ 771555 w 1543110"/>
              <a:gd name="connsiteY1" fmla="*/ 0 h 152402"/>
              <a:gd name="connsiteX2" fmla="*/ 771555 w 1543110"/>
              <a:gd name="connsiteY2" fmla="*/ 152402 h 152402"/>
              <a:gd name="connsiteX3" fmla="*/ 1543110 w 1543110"/>
              <a:gd name="connsiteY3" fmla="*/ 152402 h 15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110" h="152402">
                <a:moveTo>
                  <a:pt x="0" y="0"/>
                </a:moveTo>
                <a:lnTo>
                  <a:pt x="771555" y="0"/>
                </a:lnTo>
                <a:lnTo>
                  <a:pt x="771555" y="152402"/>
                </a:lnTo>
                <a:lnTo>
                  <a:pt x="1543110" y="152402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5489" tIns="37436" rIns="745491" bIns="37436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500" kern="1200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E4E738A0-331E-975B-78DB-3BDEC0D9512E}"/>
              </a:ext>
            </a:extLst>
          </p:cNvPr>
          <p:cNvSpPr/>
          <p:nvPr/>
        </p:nvSpPr>
        <p:spPr>
          <a:xfrm rot="5400000">
            <a:off x="4814972" y="2451600"/>
            <a:ext cx="2211284" cy="875966"/>
          </a:xfrm>
          <a:custGeom>
            <a:avLst/>
            <a:gdLst>
              <a:gd name="connsiteX0" fmla="*/ 0 w 1543110"/>
              <a:gd name="connsiteY0" fmla="*/ 1114714 h 1114714"/>
              <a:gd name="connsiteX1" fmla="*/ 771555 w 1543110"/>
              <a:gd name="connsiteY1" fmla="*/ 1114714 h 1114714"/>
              <a:gd name="connsiteX2" fmla="*/ 771555 w 1543110"/>
              <a:gd name="connsiteY2" fmla="*/ 0 h 1114714"/>
              <a:gd name="connsiteX3" fmla="*/ 1543110 w 1543110"/>
              <a:gd name="connsiteY3" fmla="*/ 0 h 111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110" h="1114714">
                <a:moveTo>
                  <a:pt x="0" y="1114714"/>
                </a:moveTo>
                <a:lnTo>
                  <a:pt x="771555" y="1114714"/>
                </a:lnTo>
                <a:lnTo>
                  <a:pt x="771555" y="0"/>
                </a:lnTo>
                <a:lnTo>
                  <a:pt x="1543110" y="0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6664" tIns="509766" rIns="736665" bIns="509767" numCol="1" spcCol="1270" anchor="ctr" anchorCtr="0">
            <a:noAutofit/>
          </a:bodyPr>
          <a:lstStyle/>
          <a:p>
            <a:pPr marL="0" lvl="0" indent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600" kern="1200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3BAC95B6-00CF-FD78-55C7-4F19F95A27F6}"/>
              </a:ext>
            </a:extLst>
          </p:cNvPr>
          <p:cNvSpPr/>
          <p:nvPr/>
        </p:nvSpPr>
        <p:spPr>
          <a:xfrm>
            <a:off x="7624688" y="3799028"/>
            <a:ext cx="2256879" cy="292264"/>
          </a:xfrm>
          <a:custGeom>
            <a:avLst/>
            <a:gdLst>
              <a:gd name="connsiteX0" fmla="*/ 0 w 1543110"/>
              <a:gd name="connsiteY0" fmla="*/ 1114714 h 1114714"/>
              <a:gd name="connsiteX1" fmla="*/ 771555 w 1543110"/>
              <a:gd name="connsiteY1" fmla="*/ 1114714 h 1114714"/>
              <a:gd name="connsiteX2" fmla="*/ 771555 w 1543110"/>
              <a:gd name="connsiteY2" fmla="*/ 0 h 1114714"/>
              <a:gd name="connsiteX3" fmla="*/ 1543110 w 1543110"/>
              <a:gd name="connsiteY3" fmla="*/ 0 h 111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110" h="1114714">
                <a:moveTo>
                  <a:pt x="0" y="1114714"/>
                </a:moveTo>
                <a:lnTo>
                  <a:pt x="771555" y="1114714"/>
                </a:lnTo>
                <a:lnTo>
                  <a:pt x="771555" y="0"/>
                </a:lnTo>
                <a:lnTo>
                  <a:pt x="1543110" y="0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6664" tIns="509766" rIns="736665" bIns="509767" numCol="1" spcCol="1270" anchor="ctr" anchorCtr="0">
            <a:noAutofit/>
          </a:bodyPr>
          <a:lstStyle/>
          <a:p>
            <a:pPr marL="0" lvl="0" indent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600" kern="1200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A9180FF1-2530-1136-79BE-F3F7746756CA}"/>
              </a:ext>
            </a:extLst>
          </p:cNvPr>
          <p:cNvSpPr/>
          <p:nvPr/>
        </p:nvSpPr>
        <p:spPr>
          <a:xfrm>
            <a:off x="6833201" y="2675415"/>
            <a:ext cx="1543110" cy="1114714"/>
          </a:xfrm>
          <a:custGeom>
            <a:avLst/>
            <a:gdLst>
              <a:gd name="connsiteX0" fmla="*/ 0 w 1543110"/>
              <a:gd name="connsiteY0" fmla="*/ 1114714 h 1114714"/>
              <a:gd name="connsiteX1" fmla="*/ 771555 w 1543110"/>
              <a:gd name="connsiteY1" fmla="*/ 1114714 h 1114714"/>
              <a:gd name="connsiteX2" fmla="*/ 771555 w 1543110"/>
              <a:gd name="connsiteY2" fmla="*/ 0 h 1114714"/>
              <a:gd name="connsiteX3" fmla="*/ 1543110 w 1543110"/>
              <a:gd name="connsiteY3" fmla="*/ 0 h 111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110" h="1114714">
                <a:moveTo>
                  <a:pt x="0" y="1114714"/>
                </a:moveTo>
                <a:lnTo>
                  <a:pt x="771555" y="1114714"/>
                </a:lnTo>
                <a:lnTo>
                  <a:pt x="771555" y="0"/>
                </a:lnTo>
                <a:lnTo>
                  <a:pt x="1543110" y="0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6664" tIns="509766" rIns="736665" bIns="509767" numCol="1" spcCol="1270" anchor="ctr" anchorCtr="0">
            <a:noAutofit/>
          </a:bodyPr>
          <a:lstStyle/>
          <a:p>
            <a:pPr marL="0" lvl="0" indent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600" kern="1200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D3DFDDEC-0DEB-241D-F42C-2B3D42CC7642}"/>
              </a:ext>
            </a:extLst>
          </p:cNvPr>
          <p:cNvSpPr/>
          <p:nvPr/>
        </p:nvSpPr>
        <p:spPr>
          <a:xfrm>
            <a:off x="8032653" y="1519312"/>
            <a:ext cx="4159347" cy="1606964"/>
          </a:xfrm>
          <a:custGeom>
            <a:avLst/>
            <a:gdLst>
              <a:gd name="connsiteX0" fmla="*/ 0 w 2711753"/>
              <a:gd name="connsiteY0" fmla="*/ 0 h 826754"/>
              <a:gd name="connsiteX1" fmla="*/ 2711753 w 2711753"/>
              <a:gd name="connsiteY1" fmla="*/ 0 h 826754"/>
              <a:gd name="connsiteX2" fmla="*/ 2711753 w 2711753"/>
              <a:gd name="connsiteY2" fmla="*/ 826754 h 826754"/>
              <a:gd name="connsiteX3" fmla="*/ 0 w 2711753"/>
              <a:gd name="connsiteY3" fmla="*/ 826754 h 826754"/>
              <a:gd name="connsiteX4" fmla="*/ 0 w 2711753"/>
              <a:gd name="connsiteY4" fmla="*/ 0 h 82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1753" h="826754">
                <a:moveTo>
                  <a:pt x="0" y="0"/>
                </a:moveTo>
                <a:lnTo>
                  <a:pt x="2711753" y="0"/>
                </a:lnTo>
                <a:lnTo>
                  <a:pt x="2711753" y="826754"/>
                </a:lnTo>
                <a:lnTo>
                  <a:pt x="0" y="8267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latin typeface="Comic Sans MS" panose="030F0702030302020204" pitchFamily="66" charset="0"/>
              </a:rPr>
              <a:t>Инфузионная терапия: </a:t>
            </a:r>
          </a:p>
          <a:p>
            <a:pPr marL="342900" indent="-34290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Кристаллоиды 5-10 мл/кг</a:t>
            </a:r>
          </a:p>
          <a:p>
            <a:pPr marL="342900" indent="-34290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Коллоиды 2-5 мл/кг</a:t>
            </a: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E9B8050F-8D8C-EB78-79EA-420DD1D31374}"/>
              </a:ext>
            </a:extLst>
          </p:cNvPr>
          <p:cNvSpPr/>
          <p:nvPr/>
        </p:nvSpPr>
        <p:spPr>
          <a:xfrm>
            <a:off x="8484370" y="3454240"/>
            <a:ext cx="1543110" cy="152402"/>
          </a:xfrm>
          <a:custGeom>
            <a:avLst/>
            <a:gdLst>
              <a:gd name="connsiteX0" fmla="*/ 0 w 1543110"/>
              <a:gd name="connsiteY0" fmla="*/ 0 h 152402"/>
              <a:gd name="connsiteX1" fmla="*/ 771555 w 1543110"/>
              <a:gd name="connsiteY1" fmla="*/ 0 h 152402"/>
              <a:gd name="connsiteX2" fmla="*/ 771555 w 1543110"/>
              <a:gd name="connsiteY2" fmla="*/ 152402 h 152402"/>
              <a:gd name="connsiteX3" fmla="*/ 1543110 w 1543110"/>
              <a:gd name="connsiteY3" fmla="*/ 152402 h 15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110" h="152402">
                <a:moveTo>
                  <a:pt x="0" y="0"/>
                </a:moveTo>
                <a:lnTo>
                  <a:pt x="771555" y="0"/>
                </a:lnTo>
                <a:lnTo>
                  <a:pt x="771555" y="152402"/>
                </a:lnTo>
                <a:lnTo>
                  <a:pt x="1543110" y="152402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5489" tIns="37436" rIns="745491" bIns="37436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500" kern="1200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A125BAE-D5D1-C6D6-3C98-16149EEE7709}"/>
              </a:ext>
            </a:extLst>
          </p:cNvPr>
          <p:cNvSpPr/>
          <p:nvPr/>
        </p:nvSpPr>
        <p:spPr>
          <a:xfrm>
            <a:off x="8032653" y="3427438"/>
            <a:ext cx="4159347" cy="1562006"/>
          </a:xfrm>
          <a:custGeom>
            <a:avLst/>
            <a:gdLst>
              <a:gd name="connsiteX0" fmla="*/ 0 w 2711753"/>
              <a:gd name="connsiteY0" fmla="*/ 0 h 826754"/>
              <a:gd name="connsiteX1" fmla="*/ 2711753 w 2711753"/>
              <a:gd name="connsiteY1" fmla="*/ 0 h 826754"/>
              <a:gd name="connsiteX2" fmla="*/ 2711753 w 2711753"/>
              <a:gd name="connsiteY2" fmla="*/ 826754 h 826754"/>
              <a:gd name="connsiteX3" fmla="*/ 0 w 2711753"/>
              <a:gd name="connsiteY3" fmla="*/ 826754 h 826754"/>
              <a:gd name="connsiteX4" fmla="*/ 0 w 2711753"/>
              <a:gd name="connsiteY4" fmla="*/ 0 h 82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1753" h="826754">
                <a:moveTo>
                  <a:pt x="0" y="0"/>
                </a:moveTo>
                <a:lnTo>
                  <a:pt x="2711753" y="0"/>
                </a:lnTo>
                <a:lnTo>
                  <a:pt x="2711753" y="826754"/>
                </a:lnTo>
                <a:lnTo>
                  <a:pt x="0" y="8267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800" dirty="0" err="1">
                <a:latin typeface="Comic Sans MS" panose="030F0702030302020204" pitchFamily="66" charset="0"/>
              </a:rPr>
              <a:t>Инотропы</a:t>
            </a:r>
            <a:r>
              <a:rPr lang="ru-RU" sz="2800" dirty="0">
                <a:latin typeface="Comic Sans MS" panose="030F0702030302020204" pitchFamily="66" charset="0"/>
              </a:rPr>
              <a:t>: </a:t>
            </a:r>
            <a:r>
              <a:rPr lang="ru-RU" sz="2800" dirty="0" err="1">
                <a:latin typeface="Comic Sans MS" panose="030F0702030302020204" pitchFamily="66" charset="0"/>
              </a:rPr>
              <a:t>добутамин</a:t>
            </a:r>
            <a:r>
              <a:rPr lang="ru-RU" sz="2800" dirty="0">
                <a:latin typeface="Comic Sans MS" panose="030F0702030302020204" pitchFamily="66" charset="0"/>
              </a:rPr>
              <a:t>/допамин</a:t>
            </a: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EAC73C50-5750-933C-25AF-20CB806622F4}"/>
              </a:ext>
            </a:extLst>
          </p:cNvPr>
          <p:cNvSpPr/>
          <p:nvPr/>
        </p:nvSpPr>
        <p:spPr>
          <a:xfrm>
            <a:off x="8032653" y="5314891"/>
            <a:ext cx="4159348" cy="1543110"/>
          </a:xfrm>
          <a:custGeom>
            <a:avLst/>
            <a:gdLst>
              <a:gd name="connsiteX0" fmla="*/ 0 w 2711753"/>
              <a:gd name="connsiteY0" fmla="*/ 0 h 826754"/>
              <a:gd name="connsiteX1" fmla="*/ 2711753 w 2711753"/>
              <a:gd name="connsiteY1" fmla="*/ 0 h 826754"/>
              <a:gd name="connsiteX2" fmla="*/ 2711753 w 2711753"/>
              <a:gd name="connsiteY2" fmla="*/ 826754 h 826754"/>
              <a:gd name="connsiteX3" fmla="*/ 0 w 2711753"/>
              <a:gd name="connsiteY3" fmla="*/ 826754 h 826754"/>
              <a:gd name="connsiteX4" fmla="*/ 0 w 2711753"/>
              <a:gd name="connsiteY4" fmla="*/ 0 h 82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1753" h="826754">
                <a:moveTo>
                  <a:pt x="0" y="0"/>
                </a:moveTo>
                <a:lnTo>
                  <a:pt x="2711753" y="0"/>
                </a:lnTo>
                <a:lnTo>
                  <a:pt x="2711753" y="826754"/>
                </a:lnTo>
                <a:lnTo>
                  <a:pt x="0" y="8267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err="1">
                <a:latin typeface="Comic Sans MS" panose="030F0702030302020204" pitchFamily="66" charset="0"/>
              </a:rPr>
              <a:t>Вазопрессоры</a:t>
            </a:r>
            <a:r>
              <a:rPr lang="ru-RU" sz="2800" dirty="0">
                <a:latin typeface="Comic Sans MS" panose="030F0702030302020204" pitchFamily="66" charset="0"/>
              </a:rPr>
              <a:t>: допамин/норадреналин/</a:t>
            </a:r>
            <a:r>
              <a:rPr lang="ru-RU" sz="2800" dirty="0" err="1">
                <a:latin typeface="Comic Sans MS" panose="030F0702030302020204" pitchFamily="66" charset="0"/>
              </a:rPr>
              <a:t>фенилэфрин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641F9EC9-5D3B-1D6E-AF5F-8BC9B2A35B67}"/>
              </a:ext>
            </a:extLst>
          </p:cNvPr>
          <p:cNvSpPr/>
          <p:nvPr/>
        </p:nvSpPr>
        <p:spPr>
          <a:xfrm rot="5400000">
            <a:off x="6929387" y="4990837"/>
            <a:ext cx="2562464" cy="1171861"/>
          </a:xfrm>
          <a:custGeom>
            <a:avLst/>
            <a:gdLst>
              <a:gd name="connsiteX0" fmla="*/ 0 w 1543110"/>
              <a:gd name="connsiteY0" fmla="*/ 1114714 h 1114714"/>
              <a:gd name="connsiteX1" fmla="*/ 771555 w 1543110"/>
              <a:gd name="connsiteY1" fmla="*/ 1114714 h 1114714"/>
              <a:gd name="connsiteX2" fmla="*/ 771555 w 1543110"/>
              <a:gd name="connsiteY2" fmla="*/ 0 h 1114714"/>
              <a:gd name="connsiteX3" fmla="*/ 1543110 w 1543110"/>
              <a:gd name="connsiteY3" fmla="*/ 0 h 111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110" h="1114714">
                <a:moveTo>
                  <a:pt x="0" y="1114714"/>
                </a:moveTo>
                <a:lnTo>
                  <a:pt x="771555" y="1114714"/>
                </a:lnTo>
                <a:lnTo>
                  <a:pt x="771555" y="0"/>
                </a:lnTo>
                <a:lnTo>
                  <a:pt x="1543110" y="0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6664" tIns="509766" rIns="736665" bIns="509767" numCol="1" spcCol="1270" anchor="ctr" anchorCtr="0">
            <a:noAutofit/>
          </a:bodyPr>
          <a:lstStyle/>
          <a:p>
            <a:pPr marL="0" lvl="0" indent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600" kern="1200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4635F73F-0CF6-42A7-B931-CDBD5E47ECB9}"/>
              </a:ext>
            </a:extLst>
          </p:cNvPr>
          <p:cNvSpPr/>
          <p:nvPr/>
        </p:nvSpPr>
        <p:spPr>
          <a:xfrm flipV="1">
            <a:off x="5473061" y="4350829"/>
            <a:ext cx="1719302" cy="1735617"/>
          </a:xfrm>
          <a:custGeom>
            <a:avLst/>
            <a:gdLst>
              <a:gd name="connsiteX0" fmla="*/ 0 w 1543110"/>
              <a:gd name="connsiteY0" fmla="*/ 0 h 152402"/>
              <a:gd name="connsiteX1" fmla="*/ 771555 w 1543110"/>
              <a:gd name="connsiteY1" fmla="*/ 0 h 152402"/>
              <a:gd name="connsiteX2" fmla="*/ 771555 w 1543110"/>
              <a:gd name="connsiteY2" fmla="*/ 152402 h 152402"/>
              <a:gd name="connsiteX3" fmla="*/ 1543110 w 1543110"/>
              <a:gd name="connsiteY3" fmla="*/ 152402 h 15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110" h="152402">
                <a:moveTo>
                  <a:pt x="0" y="0"/>
                </a:moveTo>
                <a:lnTo>
                  <a:pt x="771555" y="0"/>
                </a:lnTo>
                <a:lnTo>
                  <a:pt x="771555" y="152402"/>
                </a:lnTo>
                <a:lnTo>
                  <a:pt x="1543110" y="152402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5489" tIns="37436" rIns="745491" bIns="37436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500" kern="1200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B23570BC-DDF3-C0CA-4882-4737151D988E}"/>
              </a:ext>
            </a:extLst>
          </p:cNvPr>
          <p:cNvSpPr/>
          <p:nvPr/>
        </p:nvSpPr>
        <p:spPr>
          <a:xfrm>
            <a:off x="6073778" y="3713617"/>
            <a:ext cx="1719302" cy="741678"/>
          </a:xfrm>
          <a:custGeom>
            <a:avLst/>
            <a:gdLst>
              <a:gd name="connsiteX0" fmla="*/ 0 w 2394845"/>
              <a:gd name="connsiteY0" fmla="*/ 0 h 826754"/>
              <a:gd name="connsiteX1" fmla="*/ 2394845 w 2394845"/>
              <a:gd name="connsiteY1" fmla="*/ 0 h 826754"/>
              <a:gd name="connsiteX2" fmla="*/ 2394845 w 2394845"/>
              <a:gd name="connsiteY2" fmla="*/ 826754 h 826754"/>
              <a:gd name="connsiteX3" fmla="*/ 0 w 2394845"/>
              <a:gd name="connsiteY3" fmla="*/ 826754 h 826754"/>
              <a:gd name="connsiteX4" fmla="*/ 0 w 2394845"/>
              <a:gd name="connsiteY4" fmla="*/ 0 h 82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4845" h="826754">
                <a:moveTo>
                  <a:pt x="0" y="0"/>
                </a:moveTo>
                <a:lnTo>
                  <a:pt x="2394845" y="0"/>
                </a:lnTo>
                <a:lnTo>
                  <a:pt x="2394845" y="826754"/>
                </a:lnTo>
                <a:lnTo>
                  <a:pt x="0" y="8267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dirty="0">
                <a:latin typeface="Comic Sans MS" panose="030F0702030302020204" pitchFamily="66" charset="0"/>
              </a:rPr>
              <a:t>Нет ответа</a:t>
            </a:r>
          </a:p>
        </p:txBody>
      </p:sp>
    </p:spTree>
    <p:extLst>
      <p:ext uri="{BB962C8B-B14F-4D97-AF65-F5344CB8AC3E}">
        <p14:creationId xmlns:p14="http://schemas.microsoft.com/office/powerpoint/2010/main" val="964313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атчик">
            <a:extLst>
              <a:ext uri="{FF2B5EF4-FFF2-40B4-BE49-F238E27FC236}">
                <a16:creationId xmlns:a16="http://schemas.microsoft.com/office/drawing/2014/main" id="{AEB7D01A-8B0A-0E6F-FBA8-328B79306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20" y="2828299"/>
            <a:ext cx="5907025" cy="95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00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64" y="1185333"/>
            <a:ext cx="2870200" cy="452596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8" y="1166018"/>
            <a:ext cx="2868612" cy="4525963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7899223-C214-4CD4-AFB9-044EBD28602A}"/>
              </a:ext>
            </a:extLst>
          </p:cNvPr>
          <p:cNvSpPr txBox="1">
            <a:spLocks/>
          </p:cNvSpPr>
          <p:nvPr/>
        </p:nvSpPr>
        <p:spPr>
          <a:xfrm>
            <a:off x="8390892" y="1886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F2F7A8-8B01-4DF9-ACEF-7B6B4A8B587E}" type="slidenum">
              <a:rPr lang="ru-RU"/>
              <a:pPr/>
              <a:t>4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3301708-B7C0-4261-B7BF-582825A44230}"/>
              </a:ext>
            </a:extLst>
          </p:cNvPr>
          <p:cNvSpPr txBox="1">
            <a:spLocks/>
          </p:cNvSpPr>
          <p:nvPr/>
        </p:nvSpPr>
        <p:spPr>
          <a:xfrm>
            <a:off x="0" y="24683"/>
            <a:ext cx="12192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/>
              <a:t>Как делать не надо!!!</a:t>
            </a:r>
          </a:p>
        </p:txBody>
      </p:sp>
      <p:pic>
        <p:nvPicPr>
          <p:cNvPr id="2050" name="Picture 2" descr="C:\Users\Acer\Desktop\базовая гематология\Sddefau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1864" y="5319526"/>
            <a:ext cx="2051298" cy="1538474"/>
          </a:xfrm>
          <a:prstGeom prst="rect">
            <a:avLst/>
          </a:prstGeom>
          <a:noFill/>
        </p:spPr>
      </p:pic>
      <p:sp>
        <p:nvSpPr>
          <p:cNvPr id="9" name="Стрелка влево 8"/>
          <p:cNvSpPr/>
          <p:nvPr/>
        </p:nvSpPr>
        <p:spPr>
          <a:xfrm>
            <a:off x="4583832" y="4869160"/>
            <a:ext cx="504056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6599126" y="4878319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IMG_3170">
            <a:hlinkClick r:id="" action="ppaction://media"/>
            <a:extLst>
              <a:ext uri="{FF2B5EF4-FFF2-40B4-BE49-F238E27FC236}">
                <a16:creationId xmlns:a16="http://schemas.microsoft.com/office/drawing/2014/main" id="{02ABE8AD-3FEC-4F5A-8591-148841242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432" y="4878319"/>
            <a:ext cx="1846823" cy="185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5428"/>
            <a:ext cx="12192000" cy="6524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Не следует использовать!</a:t>
            </a:r>
            <a:endParaRPr lang="ru-RU" sz="5400" dirty="0"/>
          </a:p>
        </p:txBody>
      </p:sp>
      <p:pic>
        <p:nvPicPr>
          <p:cNvPr id="3074" name="Picture 2" descr="C:\Users\Acer\Desktop\Преаналитика\HTB1c8iwaTtYBeNjy1Xdq6xXyVXa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720" y="1589883"/>
            <a:ext cx="4679950" cy="4464050"/>
          </a:xfrm>
          <a:prstGeom prst="rect">
            <a:avLst/>
          </a:prstGeom>
          <a:noFill/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E57CCD5-D2AC-4745-8C55-4F3816544766}"/>
              </a:ext>
            </a:extLst>
          </p:cNvPr>
          <p:cNvSpPr txBox="1">
            <a:spLocks/>
          </p:cNvSpPr>
          <p:nvPr/>
        </p:nvSpPr>
        <p:spPr>
          <a:xfrm>
            <a:off x="8390892" y="1886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F2F7A8-8B01-4DF9-ACEF-7B6B4A8B587E}" type="slidenum">
              <a:rPr lang="ru-RU"/>
              <a:pPr/>
              <a:t>5</a:t>
            </a:fld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68DE7C4-BC48-47BF-B374-563DEFE057A7}"/>
              </a:ext>
            </a:extLst>
          </p:cNvPr>
          <p:cNvCxnSpPr>
            <a:cxnSpLocks/>
          </p:cNvCxnSpPr>
          <p:nvPr/>
        </p:nvCxnSpPr>
        <p:spPr>
          <a:xfrm>
            <a:off x="3287688" y="1988840"/>
            <a:ext cx="6120680" cy="4320480"/>
          </a:xfrm>
          <a:prstGeom prst="line">
            <a:avLst/>
          </a:prstGeom>
          <a:ln w="412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1274226-5434-48C0-B6C0-0D5780E77C78}"/>
              </a:ext>
            </a:extLst>
          </p:cNvPr>
          <p:cNvCxnSpPr>
            <a:cxnSpLocks/>
          </p:cNvCxnSpPr>
          <p:nvPr/>
        </p:nvCxnSpPr>
        <p:spPr>
          <a:xfrm flipH="1">
            <a:off x="2495600" y="1900327"/>
            <a:ext cx="6142432" cy="4193263"/>
          </a:xfrm>
          <a:prstGeom prst="line">
            <a:avLst/>
          </a:prstGeom>
          <a:ln w="412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G_3170">
            <a:hlinkClick r:id="" action="ppaction://media"/>
            <a:extLst>
              <a:ext uri="{FF2B5EF4-FFF2-40B4-BE49-F238E27FC236}">
                <a16:creationId xmlns:a16="http://schemas.microsoft.com/office/drawing/2014/main" id="{C3A39435-AA72-4C15-BB22-2053C29BD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432" y="4878319"/>
            <a:ext cx="1846823" cy="1854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Desktop\Преаналитика\Рис Соотношение антикоагулянта-01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3394" y="-403748"/>
            <a:ext cx="10261601" cy="7369447"/>
          </a:xfrm>
          <a:prstGeom prst="rect">
            <a:avLst/>
          </a:prstGeom>
          <a:noFill/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80F040CE-E87A-42A3-B9EA-942F55583623}"/>
              </a:ext>
            </a:extLst>
          </p:cNvPr>
          <p:cNvSpPr txBox="1">
            <a:spLocks/>
          </p:cNvSpPr>
          <p:nvPr/>
        </p:nvSpPr>
        <p:spPr>
          <a:xfrm>
            <a:off x="9155856" y="1886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F2F7A8-8B01-4DF9-ACEF-7B6B4A8B587E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2" name="IMG_3170">
            <a:hlinkClick r:id="" action="ppaction://media"/>
            <a:extLst>
              <a:ext uri="{FF2B5EF4-FFF2-40B4-BE49-F238E27FC236}">
                <a16:creationId xmlns:a16="http://schemas.microsoft.com/office/drawing/2014/main" id="{526AC584-5E5E-4890-9BC7-7F5690D1C7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343" y="5050302"/>
            <a:ext cx="1612051" cy="1618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5A7B2-31A8-4D3C-B4D5-9FD9C69A3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14" y="161513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/>
              <a:t>Действительно ли надо выдерживать голодную диету перед сдачей крови. И если этого не делать, что может произойти?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322ACF-2236-48A5-B269-4D3EBF5F8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115" y="1825625"/>
            <a:ext cx="5181600" cy="420555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Большая часть триглицеридов в образце крови, взятом после кормления содержится </a:t>
            </a:r>
            <a:br>
              <a:rPr lang="ru-RU" dirty="0"/>
            </a:br>
            <a:r>
              <a:rPr lang="ru-RU" dirty="0"/>
              <a:t>в </a:t>
            </a:r>
            <a:r>
              <a:rPr lang="ru-RU" dirty="0" err="1"/>
              <a:t>хиломикронах</a:t>
            </a:r>
            <a:r>
              <a:rPr lang="ru-RU" dirty="0"/>
              <a:t>, </a:t>
            </a:r>
            <a:br>
              <a:rPr lang="ru-RU" dirty="0"/>
            </a:br>
            <a:r>
              <a:rPr lang="ru-RU" dirty="0"/>
              <a:t>пик </a:t>
            </a:r>
            <a:r>
              <a:rPr lang="ru-RU" dirty="0" err="1"/>
              <a:t>постпрандиальной</a:t>
            </a:r>
            <a:r>
              <a:rPr lang="ru-RU" dirty="0"/>
              <a:t> </a:t>
            </a:r>
            <a:r>
              <a:rPr lang="ru-RU" dirty="0" err="1"/>
              <a:t>гипертриглицеридемии</a:t>
            </a:r>
            <a:r>
              <a:rPr lang="ru-RU" dirty="0"/>
              <a:t> приходится на </a:t>
            </a:r>
            <a:r>
              <a:rPr lang="ru-RU" b="1" dirty="0"/>
              <a:t>2-6 ч</a:t>
            </a:r>
            <a:r>
              <a:rPr lang="ru-RU" dirty="0"/>
              <a:t> после кормления</a:t>
            </a:r>
          </a:p>
          <a:p>
            <a:endParaRPr lang="ru-RU" dirty="0"/>
          </a:p>
        </p:txBody>
      </p:sp>
      <p:pic>
        <p:nvPicPr>
          <p:cNvPr id="6" name="Picture 2" descr="C:\Users\Acer\Desktop\Гиперлипидемия\Таблица 1.jpg">
            <a:extLst>
              <a:ext uri="{FF2B5EF4-FFF2-40B4-BE49-F238E27FC236}">
                <a16:creationId xmlns:a16="http://schemas.microsoft.com/office/drawing/2014/main" id="{9B087324-06AD-4BF5-BF1C-F6A9DE9F777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2" y="1783455"/>
            <a:ext cx="5722254" cy="5074545"/>
          </a:xfrm>
          <a:prstGeom prst="rect">
            <a:avLst/>
          </a:prstGeom>
          <a:noFill/>
        </p:spPr>
      </p:pic>
      <p:pic>
        <p:nvPicPr>
          <p:cNvPr id="7" name="Picture 3" descr="C:\Users\Acer\Desktop\Гиперлипидемия\20190810_231850.jpg">
            <a:extLst>
              <a:ext uri="{FF2B5EF4-FFF2-40B4-BE49-F238E27FC236}">
                <a16:creationId xmlns:a16="http://schemas.microsoft.com/office/drawing/2014/main" id="{E1CFDD84-A2C5-41A0-9B31-DA836147C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238" y="4790114"/>
            <a:ext cx="2233562" cy="2067886"/>
          </a:xfrm>
          <a:prstGeom prst="rect">
            <a:avLst/>
          </a:prstGeom>
          <a:noFill/>
        </p:spPr>
      </p:pic>
      <p:pic>
        <p:nvPicPr>
          <p:cNvPr id="3" name="IMG_3170">
            <a:hlinkClick r:id="" action="ppaction://media"/>
            <a:extLst>
              <a:ext uri="{FF2B5EF4-FFF2-40B4-BE49-F238E27FC236}">
                <a16:creationId xmlns:a16="http://schemas.microsoft.com/office/drawing/2014/main" id="{2C4711FB-27DC-4519-9604-EF957F7630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589" y="5078098"/>
            <a:ext cx="1654088" cy="16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8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289AA-84C8-4459-9692-1215EC763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А можно ли делать УЗИ в течение 1-8 часов после того, как животное покормили?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FB1238-A3A1-4B54-BAD4-9A6EBF05B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А для чего мы делаем УЗИ?</a:t>
            </a:r>
          </a:p>
          <a:p>
            <a:r>
              <a:rPr lang="ru-RU" dirty="0"/>
              <a:t>Пожалуй, качественно не получится сделать только УЗИ ЖКТ</a:t>
            </a:r>
          </a:p>
          <a:p>
            <a:r>
              <a:rPr lang="ru-RU" dirty="0"/>
              <a:t>НО: непроходимость есть непроходимость, заворот есть заворот, </a:t>
            </a:r>
            <a:r>
              <a:rPr lang="ru-RU" dirty="0" err="1"/>
              <a:t>илеус</a:t>
            </a:r>
            <a:r>
              <a:rPr lang="ru-RU" dirty="0"/>
              <a:t> есть </a:t>
            </a:r>
            <a:r>
              <a:rPr lang="ru-RU" dirty="0" err="1"/>
              <a:t>илеус</a:t>
            </a:r>
            <a:r>
              <a:rPr lang="ru-RU" dirty="0"/>
              <a:t>….</a:t>
            </a:r>
          </a:p>
          <a:p>
            <a:r>
              <a:rPr lang="ru-RU" dirty="0"/>
              <a:t>Нарушается интерпретация: </a:t>
            </a:r>
          </a:p>
          <a:p>
            <a:pPr marL="0" indent="0">
              <a:buNone/>
            </a:pPr>
            <a:r>
              <a:rPr lang="ru-RU" dirty="0"/>
              <a:t>- Состояния лимфатических сосудов  </a:t>
            </a:r>
          </a:p>
          <a:p>
            <a:r>
              <a:rPr lang="ru-RU" dirty="0"/>
              <a:t>Нарушается визуализация: </a:t>
            </a:r>
          </a:p>
          <a:p>
            <a:pPr>
              <a:buFontTx/>
              <a:buChar char="-"/>
            </a:pPr>
            <a:r>
              <a:rPr lang="ru-RU" dirty="0"/>
              <a:t>Стенки ЖКТ </a:t>
            </a:r>
          </a:p>
          <a:p>
            <a:pPr>
              <a:buFontTx/>
              <a:buChar char="-"/>
            </a:pPr>
            <a:r>
              <a:rPr lang="ru-RU" dirty="0"/>
              <a:t>Просвета ЖКТ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49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70204-E3DB-49B7-98EA-82620095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896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как же быть с маленькими щенками и котятами, которым необходимо часто кушать?</a:t>
            </a:r>
            <a:br>
              <a:rPr lang="ru-RU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144939"/>
            <a:ext cx="10515600" cy="4351338"/>
          </a:xfrm>
        </p:spPr>
        <p:txBody>
          <a:bodyPr>
            <a:normAutofit/>
          </a:bodyPr>
          <a:lstStyle/>
          <a:p>
            <a:pPr marL="0" indent="14288" algn="ctr">
              <a:buNone/>
            </a:pPr>
            <a:r>
              <a:rPr lang="ru-RU" sz="3600" dirty="0">
                <a:solidFill>
                  <a:srgbClr val="002060"/>
                </a:solidFill>
              </a:rPr>
              <a:t>Сокращение интервала голодания до </a:t>
            </a:r>
            <a:r>
              <a:rPr lang="ru-RU" sz="3600" b="1" dirty="0">
                <a:solidFill>
                  <a:srgbClr val="002060"/>
                </a:solidFill>
              </a:rPr>
              <a:t>4-6 ч </a:t>
            </a:r>
            <a:r>
              <a:rPr lang="ru-RU" sz="3600" dirty="0">
                <a:solidFill>
                  <a:srgbClr val="002060"/>
                </a:solidFill>
              </a:rPr>
              <a:t>допустимо у щенков, котят и животных 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с патологиями ЖКТ (после </a:t>
            </a:r>
            <a:r>
              <a:rPr lang="ru-RU" sz="3600" dirty="0" err="1">
                <a:solidFill>
                  <a:srgbClr val="002060"/>
                </a:solidFill>
              </a:rPr>
              <a:t>холецистоэктомии</a:t>
            </a:r>
            <a:r>
              <a:rPr lang="ru-RU" sz="3600" dirty="0">
                <a:solidFill>
                  <a:srgbClr val="002060"/>
                </a:solidFill>
              </a:rPr>
              <a:t> и т.д.)</a:t>
            </a:r>
          </a:p>
        </p:txBody>
      </p:sp>
      <p:pic>
        <p:nvPicPr>
          <p:cNvPr id="9" name="Рисунок 8" descr="Изображение выглядит как животное, млекопитающее, кот, фотоаппарат&#10;&#10;Автоматически созданное описание">
            <a:extLst>
              <a:ext uri="{FF2B5EF4-FFF2-40B4-BE49-F238E27FC236}">
                <a16:creationId xmlns:a16="http://schemas.microsoft.com/office/drawing/2014/main" id="{4CB58122-E501-40A6-AAFE-ACC998E75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3717" y="3933371"/>
            <a:ext cx="4724566" cy="2924629"/>
          </a:xfrm>
          <a:prstGeom prst="rect">
            <a:avLst/>
          </a:prstGeom>
        </p:spPr>
      </p:pic>
      <p:pic>
        <p:nvPicPr>
          <p:cNvPr id="4" name="IMG_3170">
            <a:hlinkClick r:id="" action="ppaction://media"/>
            <a:extLst>
              <a:ext uri="{FF2B5EF4-FFF2-40B4-BE49-F238E27FC236}">
                <a16:creationId xmlns:a16="http://schemas.microsoft.com/office/drawing/2014/main" id="{8D7B3E12-55D6-4BFF-B0E4-861275EF47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092" y="4740812"/>
            <a:ext cx="1926334" cy="1933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2264</TotalTime>
  <Words>1842</Words>
  <Application>Microsoft Office PowerPoint</Application>
  <PresentationFormat>Широкоэкранный</PresentationFormat>
  <Paragraphs>264</Paragraphs>
  <Slides>32</Slides>
  <Notes>5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6" baseType="lpstr">
      <vt:lpstr>AdvOT0536af24</vt:lpstr>
      <vt:lpstr>Arial</vt:lpstr>
      <vt:lpstr>Calibri</vt:lpstr>
      <vt:lpstr>Calibri Light</vt:lpstr>
      <vt:lpstr>Comic Sans MS</vt:lpstr>
      <vt:lpstr>Corvetta</vt:lpstr>
      <vt:lpstr>Gotham Pro Black</vt:lpstr>
      <vt:lpstr>Helvetica</vt:lpstr>
      <vt:lpstr>HelveticaNeue-Bold</vt:lpstr>
      <vt:lpstr>HelveticaNeue-CondensedBlack</vt:lpstr>
      <vt:lpstr>HelveticaNeue-CondensedBold</vt:lpstr>
      <vt:lpstr>Times New Roman</vt:lpstr>
      <vt:lpstr>Wingdings</vt:lpstr>
      <vt:lpstr>Тема Office</vt:lpstr>
      <vt:lpstr>Презентация PowerPoint</vt:lpstr>
      <vt:lpstr>Правда ли, что метка на пробирке – это только «пустое» требование лаборатории и нарушение этого требования ничем не чревато?  </vt:lpstr>
      <vt:lpstr>Презентация PowerPoint</vt:lpstr>
      <vt:lpstr>Презентация PowerPoint</vt:lpstr>
      <vt:lpstr>Не следует использовать!</vt:lpstr>
      <vt:lpstr>Презентация PowerPoint</vt:lpstr>
      <vt:lpstr>Действительно ли надо выдерживать голодную диету перед сдачей крови. И если этого не делать, что может произойти?</vt:lpstr>
      <vt:lpstr>А можно ли делать УЗИ в течение 1-8 часов после того, как животное покормили? </vt:lpstr>
      <vt:lpstr>А как же быть с маленькими щенками и котятами, которым необходимо часто кушать? </vt:lpstr>
      <vt:lpstr>А зачем выдерживать голодную диету перед любой анестезией?  А как же быть с маленькими щенками и котятами, которым необходимо часто кушать? Насколько важно при этом не слишком долго голодать?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сердечно-сосудистой системы</vt:lpstr>
      <vt:lpstr>Особенности респираторной системы</vt:lpstr>
      <vt:lpstr>Особенности гепатобилиарной системы</vt:lpstr>
      <vt:lpstr>При низкой температуре тела препараты не работают. Вы поэтому греете пациентов грелками?  </vt:lpstr>
      <vt:lpstr>Мы часто видим, что лаборатории дают не верные результаты измерения уровня электролитов. С чем это связано? С долгим хранением крови  перед исследованием?  </vt:lpstr>
      <vt:lpstr>Псевдогиперкалиемия азиатских собак</vt:lpstr>
      <vt:lpstr>Идеальные электролиты</vt:lpstr>
      <vt:lpstr>Как влияет транспортировка проб крови на результат исследования и как правильно соблюсти преаналитику?  </vt:lpstr>
      <vt:lpstr>   Последовательность выбора пробирок при вакуумном отборе  </vt:lpstr>
      <vt:lpstr>Презентация PowerPoint</vt:lpstr>
      <vt:lpstr>Презентация PowerPoint</vt:lpstr>
      <vt:lpstr>Презентация PowerPoint</vt:lpstr>
      <vt:lpstr>Как бороться с гипотензией у нормоволемичного пациента?  Обычно мы делаем болюс кристаллоидов, затем допамин, но иногда не видим ответ. С чем это может быть связано?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 зачем выдерживать голодную диету перед любой анестезией?  А как же быть с маленькими щенками и котятами, которым необходимо часто кушать? Насколько важно при этом не слишком долго голодать?</dc:title>
  <dc:creator>Светлана</dc:creator>
  <cp:lastModifiedBy>Ольга Смирнова</cp:lastModifiedBy>
  <cp:revision>45</cp:revision>
  <dcterms:created xsi:type="dcterms:W3CDTF">2022-10-28T13:05:13Z</dcterms:created>
  <dcterms:modified xsi:type="dcterms:W3CDTF">2022-11-17T19:33:28Z</dcterms:modified>
</cp:coreProperties>
</file>