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89" r:id="rId4"/>
    <p:sldId id="291" r:id="rId5"/>
    <p:sldId id="292" r:id="rId6"/>
    <p:sldId id="293" r:id="rId7"/>
    <p:sldId id="294" r:id="rId8"/>
    <p:sldId id="295" r:id="rId9"/>
    <p:sldId id="290" r:id="rId10"/>
  </p:sldIdLst>
  <p:sldSz cx="11518900" cy="6483350"/>
  <p:notesSz cx="11518900" cy="648335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ExtraBold" panose="020B0604020202020204" charset="-52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CD"/>
    <a:srgbClr val="FFFFFF"/>
    <a:srgbClr val="0070C0"/>
    <a:srgbClr val="028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/>
    <p:restoredTop sz="95796"/>
  </p:normalViewPr>
  <p:slideViewPr>
    <p:cSldViewPr>
      <p:cViewPr varScale="1">
        <p:scale>
          <a:sx n="116" d="100"/>
          <a:sy n="116" d="100"/>
        </p:scale>
        <p:origin x="36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91100" cy="325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524625" y="0"/>
            <a:ext cx="4991100" cy="325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D659C-EF6C-7847-AF93-C7141E0B2A5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157913"/>
            <a:ext cx="4991100" cy="325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7EB81-8810-FE42-A866-472A8824C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61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4393" y="2009838"/>
            <a:ext cx="9796463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8787" y="3630676"/>
            <a:ext cx="8067675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0083CD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rgbClr val="0083CD"/>
                </a:solidFill>
                <a:latin typeface="Circe Bold"/>
                <a:cs typeface="Circ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0083CD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6262" y="1491170"/>
            <a:ext cx="5013484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60514" y="1688088"/>
            <a:ext cx="4246245" cy="4092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irce"/>
                <a:cs typeface="Circe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0083CD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1520004" cy="647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1520170" cy="6480175"/>
          </a:xfrm>
          <a:custGeom>
            <a:avLst/>
            <a:gdLst/>
            <a:ahLst/>
            <a:cxnLst/>
            <a:rect l="l" t="t" r="r" b="b"/>
            <a:pathLst>
              <a:path w="11520170" h="6480175">
                <a:moveTo>
                  <a:pt x="0" y="6479997"/>
                </a:moveTo>
                <a:lnTo>
                  <a:pt x="11520004" y="6479997"/>
                </a:lnTo>
                <a:lnTo>
                  <a:pt x="11520004" y="0"/>
                </a:lnTo>
                <a:lnTo>
                  <a:pt x="0" y="0"/>
                </a:lnTo>
                <a:lnTo>
                  <a:pt x="0" y="6479997"/>
                </a:lnTo>
                <a:close/>
              </a:path>
            </a:pathLst>
          </a:custGeom>
          <a:solidFill>
            <a:srgbClr val="0073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0690" y="364680"/>
            <a:ext cx="9883869" cy="611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8161" y="1322435"/>
            <a:ext cx="9888926" cy="2487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1" i="0">
                <a:solidFill>
                  <a:srgbClr val="0083CD"/>
                </a:solidFill>
                <a:latin typeface="Circe Bold"/>
                <a:cs typeface="Circe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8585" y="6029515"/>
            <a:ext cx="3688080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6262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8180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Рисунок 1408">
            <a:extLst>
              <a:ext uri="{FF2B5EF4-FFF2-40B4-BE49-F238E27FC236}">
                <a16:creationId xmlns:a16="http://schemas.microsoft.com/office/drawing/2014/main" id="{24DD1AA2-0F66-4D18-00CB-7585871A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86581"/>
          </a:xfrm>
          <a:prstGeom prst="rect">
            <a:avLst/>
          </a:prstGeom>
        </p:spPr>
      </p:pic>
      <p:sp>
        <p:nvSpPr>
          <p:cNvPr id="1411" name="Прямоугольник 1410">
            <a:extLst>
              <a:ext uri="{FF2B5EF4-FFF2-40B4-BE49-F238E27FC236}">
                <a16:creationId xmlns:a16="http://schemas.microsoft.com/office/drawing/2014/main" id="{A0345E5C-03A8-7BC1-E376-F0342E15E306}"/>
              </a:ext>
            </a:extLst>
          </p:cNvPr>
          <p:cNvSpPr/>
          <p:nvPr/>
        </p:nvSpPr>
        <p:spPr>
          <a:xfrm>
            <a:off x="4425" y="-6167"/>
            <a:ext cx="11514475" cy="6489517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6119" y="2708275"/>
            <a:ext cx="10646661" cy="317189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-635" algn="ctr">
              <a:lnSpc>
                <a:spcPct val="102299"/>
              </a:lnSpc>
              <a:spcBef>
                <a:spcPts val="40"/>
              </a:spcBef>
            </a:pPr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ПРОБЛЕМЫ ФАРМОБЕСПЕЧЕНИЯ ВЕТЕРИНАРНОЙ КЛИНИЧЕСКОЙ ДЕЯТЕЛЬНОСТИ</a:t>
            </a:r>
            <a:endParaRPr lang="ru-RU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СЕРЕДА СЕРГЕЙ ВЛАДИМИРОВИЧ</a:t>
            </a:r>
          </a:p>
          <a:p>
            <a:pPr algn="ctr">
              <a:lnSpc>
                <a:spcPct val="100000"/>
              </a:lnSpc>
            </a:pPr>
            <a:r>
              <a:rPr lang="ru-RU"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Ассоциации практикующих ветврачей, </a:t>
            </a:r>
            <a:r>
              <a:rPr lang="ru-RU" sz="2000" spc="-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к.в.н</a:t>
            </a:r>
            <a:r>
              <a:rPr lang="ru-RU"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Заслуженный ветврач РФ</a:t>
            </a: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ЕРМАКОВ АЛЕКСЕЙ МИХАЙЛОВИЧ</a:t>
            </a:r>
            <a:r>
              <a:rPr sz="20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Декан «</a:t>
            </a:r>
            <a:r>
              <a:rPr lang="ru-RU" sz="20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БиоВетМед</a:t>
            </a:r>
            <a:r>
              <a:rPr lang="ru-RU"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ДГТУ, </a:t>
            </a:r>
            <a:r>
              <a:rPr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б.н</a:t>
            </a:r>
            <a:r>
              <a:rPr lang="ru-RU"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профессор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13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июля</a:t>
            </a:r>
            <a:r>
              <a:rPr b="1" spc="-1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Ассоциация практикующих ветеринарных врачей">
            <a:extLst>
              <a:ext uri="{FF2B5EF4-FFF2-40B4-BE49-F238E27FC236}">
                <a16:creationId xmlns:a16="http://schemas.microsoft.com/office/drawing/2014/main" id="{A4C9A950-644C-E532-DDF3-1CC0E5A7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498473"/>
            <a:ext cx="1587074" cy="16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AA41B1A-2FC5-454A-3FB7-D23EBC58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8965" y="362995"/>
            <a:ext cx="1785898" cy="18775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790983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800" spc="-30" dirty="0">
                <a:latin typeface="Arial" panose="020B0604020202020204" pitchFamily="34" charset="0"/>
                <a:cs typeface="Arial" panose="020B0604020202020204" pitchFamily="34" charset="0"/>
              </a:rPr>
              <a:t>ТЕКУЩИЕ ПРОБЛЕМЫ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AB7DEA4-BE21-454D-7138-E4A2ED1617C2}"/>
              </a:ext>
            </a:extLst>
          </p:cNvPr>
          <p:cNvGrpSpPr/>
          <p:nvPr/>
        </p:nvGrpSpPr>
        <p:grpSpPr>
          <a:xfrm>
            <a:off x="1664836" y="1565275"/>
            <a:ext cx="3942215" cy="1219200"/>
            <a:chOff x="834119" y="1312689"/>
            <a:chExt cx="3942215" cy="1219200"/>
          </a:xfrm>
        </p:grpSpPr>
        <p:pic>
          <p:nvPicPr>
            <p:cNvPr id="7" name="Рисунок 6" descr="График тенденции к понижению со сплошной заливкой">
              <a:extLst>
                <a:ext uri="{FF2B5EF4-FFF2-40B4-BE49-F238E27FC236}">
                  <a16:creationId xmlns:a16="http://schemas.microsoft.com/office/drawing/2014/main" id="{77CF2277-1E44-0AF0-DB9D-16462D261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34119" y="1312689"/>
              <a:ext cx="1219200" cy="1219200"/>
            </a:xfrm>
            <a:prstGeom prst="rect">
              <a:avLst/>
            </a:prstGeom>
          </p:spPr>
        </p:pic>
        <p:sp>
          <p:nvSpPr>
            <p:cNvPr id="82" name="object 2">
              <a:extLst>
                <a:ext uri="{FF2B5EF4-FFF2-40B4-BE49-F238E27FC236}">
                  <a16:creationId xmlns:a16="http://schemas.microsoft.com/office/drawing/2014/main" id="{DD2B7039-F21B-0151-D345-1352AFA5614B}"/>
                </a:ext>
              </a:extLst>
            </p:cNvPr>
            <p:cNvSpPr txBox="1">
              <a:spLocks/>
            </p:cNvSpPr>
            <p:nvPr/>
          </p:nvSpPr>
          <p:spPr>
            <a:xfrm>
              <a:off x="2137003" y="1546545"/>
              <a:ext cx="2639331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900" b="1" i="0">
                  <a:solidFill>
                    <a:srgbClr val="0083CD"/>
                  </a:solidFill>
                  <a:latin typeface="Montserrat ExtraBold"/>
                  <a:ea typeface="+mj-ea"/>
                  <a:cs typeface="Montserrat ExtraBold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400" kern="0" spc="-30" dirty="0">
                  <a:latin typeface="Arial" panose="020B0604020202020204" pitchFamily="34" charset="0"/>
                  <a:cs typeface="Arial" panose="020B0604020202020204" pitchFamily="34" charset="0"/>
                </a:rPr>
                <a:t>ДЕФИЦИТ ПРЕПАРАТОВ</a:t>
              </a:r>
              <a:endParaRPr lang="ru-RU" sz="2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79FB1170-AD35-96E8-1774-1D1FFCB7D4E3}"/>
              </a:ext>
            </a:extLst>
          </p:cNvPr>
          <p:cNvGrpSpPr/>
          <p:nvPr/>
        </p:nvGrpSpPr>
        <p:grpSpPr>
          <a:xfrm>
            <a:off x="5911850" y="1565275"/>
            <a:ext cx="3942214" cy="1219200"/>
            <a:chOff x="834119" y="1312689"/>
            <a:chExt cx="3942214" cy="121920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B0258D34-3820-5942-7639-DB3362E6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/>
          </p:blipFill>
          <p:spPr>
            <a:xfrm>
              <a:off x="834119" y="1312689"/>
              <a:ext cx="1219200" cy="1219200"/>
            </a:xfrm>
            <a:prstGeom prst="rect">
              <a:avLst/>
            </a:prstGeom>
          </p:spPr>
        </p:pic>
        <p:sp>
          <p:nvSpPr>
            <p:cNvPr id="85" name="object 2">
              <a:extLst>
                <a:ext uri="{FF2B5EF4-FFF2-40B4-BE49-F238E27FC236}">
                  <a16:creationId xmlns:a16="http://schemas.microsoft.com/office/drawing/2014/main" id="{33ABF94A-54DB-1AC5-4E76-9E0528C354BA}"/>
                </a:ext>
              </a:extLst>
            </p:cNvPr>
            <p:cNvSpPr txBox="1">
              <a:spLocks/>
            </p:cNvSpPr>
            <p:nvPr/>
          </p:nvSpPr>
          <p:spPr>
            <a:xfrm>
              <a:off x="2137002" y="1361879"/>
              <a:ext cx="2639331" cy="11208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900" b="1" i="0">
                  <a:solidFill>
                    <a:srgbClr val="0083CD"/>
                  </a:solidFill>
                  <a:latin typeface="Montserrat ExtraBold"/>
                  <a:ea typeface="+mj-ea"/>
                  <a:cs typeface="Montserrat ExtraBold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400" kern="0" spc="-30" dirty="0">
                  <a:latin typeface="Arial" panose="020B0604020202020204" pitchFamily="34" charset="0"/>
                  <a:cs typeface="Arial" panose="020B0604020202020204" pitchFamily="34" charset="0"/>
                </a:rPr>
                <a:t>МЕДИЦИНСКИЕ ПРЕПАРАТЫ В ВЕТЕРИНАРИИ</a:t>
              </a:r>
              <a:endParaRPr lang="ru-RU" sz="2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18352FF-3FE5-0B0B-2653-E71E324BAD34}"/>
              </a:ext>
            </a:extLst>
          </p:cNvPr>
          <p:cNvGrpSpPr/>
          <p:nvPr/>
        </p:nvGrpSpPr>
        <p:grpSpPr>
          <a:xfrm>
            <a:off x="1664836" y="3188271"/>
            <a:ext cx="3942215" cy="1219200"/>
            <a:chOff x="834119" y="1312689"/>
            <a:chExt cx="3942215" cy="1219200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0B638FB-31F9-C3EC-F211-0188FC3C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>
              <a:off x="834119" y="1312689"/>
              <a:ext cx="1219200" cy="1219200"/>
            </a:xfrm>
            <a:prstGeom prst="rect">
              <a:avLst/>
            </a:prstGeom>
          </p:spPr>
        </p:pic>
        <p:sp>
          <p:nvSpPr>
            <p:cNvPr id="88" name="object 2">
              <a:extLst>
                <a:ext uri="{FF2B5EF4-FFF2-40B4-BE49-F238E27FC236}">
                  <a16:creationId xmlns:a16="http://schemas.microsoft.com/office/drawing/2014/main" id="{9A98C752-8294-41E4-3EB2-76130AAD8D21}"/>
                </a:ext>
              </a:extLst>
            </p:cNvPr>
            <p:cNvSpPr txBox="1">
              <a:spLocks/>
            </p:cNvSpPr>
            <p:nvPr/>
          </p:nvSpPr>
          <p:spPr>
            <a:xfrm>
              <a:off x="2137003" y="1546545"/>
              <a:ext cx="2639331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900" b="1" i="0">
                  <a:solidFill>
                    <a:srgbClr val="0083CD"/>
                  </a:solidFill>
                  <a:latin typeface="Montserrat ExtraBold"/>
                  <a:ea typeface="+mj-ea"/>
                  <a:cs typeface="Montserrat ExtraBold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400" kern="0" dirty="0">
                  <a:latin typeface="Arial" panose="020B0604020202020204" pitchFamily="34" charset="0"/>
                  <a:cs typeface="Arial" panose="020B0604020202020204" pitchFamily="34" charset="0"/>
                </a:rPr>
                <a:t>РЕЦЕПТУРНЫЙ ОТПУСК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5EB32395-7471-C7A2-D94D-CAE2AF2880A6}"/>
              </a:ext>
            </a:extLst>
          </p:cNvPr>
          <p:cNvGrpSpPr/>
          <p:nvPr/>
        </p:nvGrpSpPr>
        <p:grpSpPr>
          <a:xfrm>
            <a:off x="5911850" y="3188271"/>
            <a:ext cx="4112137" cy="1219200"/>
            <a:chOff x="834119" y="1312689"/>
            <a:chExt cx="4112137" cy="1219200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4FF5E320-B213-0489-6930-FAE6E183E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834119" y="1312689"/>
              <a:ext cx="1219200" cy="1219200"/>
            </a:xfrm>
            <a:prstGeom prst="rect">
              <a:avLst/>
            </a:prstGeom>
          </p:spPr>
        </p:pic>
        <p:sp>
          <p:nvSpPr>
            <p:cNvPr id="96" name="object 2">
              <a:extLst>
                <a:ext uri="{FF2B5EF4-FFF2-40B4-BE49-F238E27FC236}">
                  <a16:creationId xmlns:a16="http://schemas.microsoft.com/office/drawing/2014/main" id="{BDBEE257-C48F-0E2B-BB9A-B900D46FDCE5}"/>
                </a:ext>
              </a:extLst>
            </p:cNvPr>
            <p:cNvSpPr txBox="1">
              <a:spLocks/>
            </p:cNvSpPr>
            <p:nvPr/>
          </p:nvSpPr>
          <p:spPr>
            <a:xfrm>
              <a:off x="2137003" y="1546545"/>
              <a:ext cx="2809253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900" b="1" i="0">
                  <a:solidFill>
                    <a:srgbClr val="0083CD"/>
                  </a:solidFill>
                  <a:latin typeface="Montserrat ExtraBold"/>
                  <a:ea typeface="+mj-ea"/>
                  <a:cs typeface="Montserrat ExtraBold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400" kern="0" spc="-30" dirty="0">
                  <a:latin typeface="Arial" panose="020B0604020202020204" pitchFamily="34" charset="0"/>
                  <a:cs typeface="Arial" panose="020B0604020202020204" pitchFamily="34" charset="0"/>
                </a:rPr>
                <a:t>НАРКОТИЧЕСКИЕ ПРЕПАРАТЫ </a:t>
              </a:r>
              <a:endParaRPr lang="ru-RU" sz="2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E944773-7F08-6796-6C3D-0FE1ED66272B}"/>
              </a:ext>
            </a:extLst>
          </p:cNvPr>
          <p:cNvGrpSpPr/>
          <p:nvPr/>
        </p:nvGrpSpPr>
        <p:grpSpPr>
          <a:xfrm>
            <a:off x="2351397" y="4669379"/>
            <a:ext cx="6816106" cy="1219200"/>
            <a:chOff x="834119" y="1312689"/>
            <a:chExt cx="6816106" cy="1219200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3CB0332B-EA6B-B25A-F56A-E61E95D7D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/>
          </p:blipFill>
          <p:spPr>
            <a:xfrm>
              <a:off x="834119" y="1312689"/>
              <a:ext cx="1219200" cy="1219200"/>
            </a:xfrm>
            <a:prstGeom prst="rect">
              <a:avLst/>
            </a:prstGeom>
          </p:spPr>
        </p:pic>
        <p:sp>
          <p:nvSpPr>
            <p:cNvPr id="99" name="object 2">
              <a:extLst>
                <a:ext uri="{FF2B5EF4-FFF2-40B4-BE49-F238E27FC236}">
                  <a16:creationId xmlns:a16="http://schemas.microsoft.com/office/drawing/2014/main" id="{76CE48DC-9298-7D9F-78CB-E7ACBBAFC72E}"/>
                </a:ext>
              </a:extLst>
            </p:cNvPr>
            <p:cNvSpPr txBox="1">
              <a:spLocks/>
            </p:cNvSpPr>
            <p:nvPr/>
          </p:nvSpPr>
          <p:spPr>
            <a:xfrm>
              <a:off x="2204388" y="1546545"/>
              <a:ext cx="5445837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1900" b="1" i="0">
                  <a:solidFill>
                    <a:srgbClr val="0083CD"/>
                  </a:solidFill>
                  <a:latin typeface="Montserrat ExtraBold"/>
                  <a:ea typeface="+mj-ea"/>
                  <a:cs typeface="Montserrat ExtraBold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400" kern="0" spc="-30" dirty="0">
                  <a:latin typeface="Arial" panose="020B0604020202020204" pitchFamily="34" charset="0"/>
                  <a:cs typeface="Arial" panose="020B0604020202020204" pitchFamily="34" charset="0"/>
                </a:rPr>
                <a:t>ГОМЕОПАТИЯ И БЕЗДОКАЗАТЕЛЬНАЯ МЕДИЦИНА</a:t>
              </a:r>
              <a:endParaRPr lang="ru-RU" sz="2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790983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800" spc="-30" dirty="0">
                <a:latin typeface="Arial" panose="020B0604020202020204" pitchFamily="34" charset="0"/>
                <a:cs typeface="Arial" panose="020B0604020202020204" pitchFamily="34" charset="0"/>
              </a:rPr>
              <a:t>ДЕФИЦИТ ПРЕПАРАТОВ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bject 2">
            <a:extLst>
              <a:ext uri="{FF2B5EF4-FFF2-40B4-BE49-F238E27FC236}">
                <a16:creationId xmlns:a16="http://schemas.microsoft.com/office/drawing/2014/main" id="{33ABF94A-54DB-1AC5-4E76-9E0528C354BA}"/>
              </a:ext>
            </a:extLst>
          </p:cNvPr>
          <p:cNvSpPr txBox="1">
            <a:spLocks/>
          </p:cNvSpPr>
          <p:nvPr/>
        </p:nvSpPr>
        <p:spPr>
          <a:xfrm>
            <a:off x="5910002" y="1709723"/>
            <a:ext cx="4987555" cy="3436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355600" indent="-342900">
              <a:spcBef>
                <a:spcPts val="100"/>
              </a:spcBef>
              <a:buAutoNum type="arabicPeriod"/>
            </a:pP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Вакцины  иностранного производства (MSD </a:t>
            </a: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нобивак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вирбак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55600" indent="-342900">
              <a:spcBef>
                <a:spcPts val="100"/>
              </a:spcBef>
              <a:buAutoNum type="arabicPeriod"/>
            </a:pP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Изофлюран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 (газ для ингаляционного наркоза).</a:t>
            </a:r>
          </a:p>
          <a:p>
            <a:pPr marL="355600" indent="-342900">
              <a:spcBef>
                <a:spcPts val="100"/>
              </a:spcBef>
              <a:buAutoNum type="arabicPeriod"/>
            </a:pP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Золетил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 (производства </a:t>
            </a: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Virbac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Тилазол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 (производства </a:t>
            </a:r>
            <a:r>
              <a:rPr lang="ru-RU" sz="2000" b="0" kern="0" spc="-30" dirty="0" err="1">
                <a:latin typeface="Arial" panose="020B0604020202020204" pitchFamily="34" charset="0"/>
                <a:cs typeface="Arial" panose="020B0604020202020204" pitchFamily="34" charset="0"/>
              </a:rPr>
              <a:t>Zoetis</a:t>
            </a: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) - препараты для инъекционного наркоза для собак и кошек.</a:t>
            </a:r>
          </a:p>
          <a:p>
            <a:pPr marL="355600" indent="-342900">
              <a:spcBef>
                <a:spcPts val="100"/>
              </a:spcBef>
              <a:buAutoNum type="arabicPeriod"/>
            </a:pPr>
            <a:r>
              <a:rPr lang="ru-RU" sz="2000" b="0" kern="0" spc="-30" dirty="0">
                <a:latin typeface="Arial" panose="020B0604020202020204" pitchFamily="34" charset="0"/>
                <a:cs typeface="Arial" panose="020B0604020202020204" pitchFamily="34" charset="0"/>
              </a:rPr>
              <a:t>Некоторые расходные материалы инструменты для хирургического лечения.</a:t>
            </a:r>
            <a:endParaRPr lang="ru-RU" sz="20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0C7CC-D834-A857-E173-79C289CC1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4" y="1307819"/>
            <a:ext cx="5175517" cy="42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93497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800" spc="-30" dirty="0">
                <a:latin typeface="Arial" panose="020B0604020202020204" pitchFamily="34" charset="0"/>
                <a:cs typeface="Arial" panose="020B0604020202020204" pitchFamily="34" charset="0"/>
              </a:rPr>
              <a:t>МЕДИЦИНСКИЕ ПРЕПАРАТЫ В ВЕТЕРИНАРИИ</a:t>
            </a: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CB6961-69B6-AABF-53FF-1FF4CD0A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022475"/>
            <a:ext cx="4680111" cy="3119181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81100B-7A7C-7971-77A4-A8799B6786BF}"/>
              </a:ext>
            </a:extLst>
          </p:cNvPr>
          <p:cNvSpPr txBox="1"/>
          <p:nvPr/>
        </p:nvSpPr>
        <p:spPr>
          <a:xfrm>
            <a:off x="5504180" y="2612569"/>
            <a:ext cx="5715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ерран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ацилок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гептрал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квамател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аминостерил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липофундин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нефротект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натрия хлорид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1 литру),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омез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тавегил,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спазган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катеджель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добутамин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метипред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кеппра</a:t>
            </a:r>
            <a:r>
              <a:rPr lang="en-US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83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</a:t>
            </a:r>
          </a:p>
        </p:txBody>
      </p:sp>
    </p:spTree>
    <p:extLst>
      <p:ext uri="{BB962C8B-B14F-4D97-AF65-F5344CB8AC3E}">
        <p14:creationId xmlns:p14="http://schemas.microsoft.com/office/powerpoint/2010/main" val="252515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9349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ЗАКУПКА ВЕТЕРИНАРНЫХ ВАКЦИН В УСЛОВИЯХ ДЕФИЦИТА</a:t>
            </a: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Фабрика со сплошной заливкой">
            <a:extLst>
              <a:ext uri="{FF2B5EF4-FFF2-40B4-BE49-F238E27FC236}">
                <a16:creationId xmlns:a16="http://schemas.microsoft.com/office/drawing/2014/main" id="{04277799-8C9C-BD05-37CF-185D19CB4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5970" y="1269847"/>
            <a:ext cx="1680210" cy="1680210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883A0F1D-1C70-645D-9C36-29A7CAAA2A0E}"/>
              </a:ext>
            </a:extLst>
          </p:cNvPr>
          <p:cNvSpPr/>
          <p:nvPr/>
        </p:nvSpPr>
        <p:spPr>
          <a:xfrm rot="16200000">
            <a:off x="2921953" y="1269847"/>
            <a:ext cx="748664" cy="1680210"/>
          </a:xfrm>
          <a:prstGeom prst="downArrow">
            <a:avLst>
              <a:gd name="adj1" fmla="val 38278"/>
              <a:gd name="adj2" fmla="val 93956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BFB924-B816-759E-E524-DA9FB8722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136390" y="1500351"/>
            <a:ext cx="1219200" cy="1219200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E001AB6C-7435-C15B-6F0E-AF7D361613E9}"/>
              </a:ext>
            </a:extLst>
          </p:cNvPr>
          <p:cNvSpPr txBox="1">
            <a:spLocks/>
          </p:cNvSpPr>
          <p:nvPr/>
        </p:nvSpPr>
        <p:spPr>
          <a:xfrm>
            <a:off x="446405" y="2950056"/>
            <a:ext cx="23393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ЗАРУБЕЖНЫЙ ПРОИЗВОДИТЕЛЬ</a:t>
            </a: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1EDD7249-56CD-97AE-298A-0001EE8F3118}"/>
              </a:ext>
            </a:extLst>
          </p:cNvPr>
          <p:cNvSpPr txBox="1">
            <a:spLocks/>
          </p:cNvSpPr>
          <p:nvPr/>
        </p:nvSpPr>
        <p:spPr>
          <a:xfrm>
            <a:off x="3147695" y="2828716"/>
            <a:ext cx="31965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ВЕСЬ ОБЪЕМ ИМПОРТИРУЕМЫХ ВАКЦИН</a:t>
            </a: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0D5046B0-14B7-E92C-7C62-4BBD4E3334D5}"/>
              </a:ext>
            </a:extLst>
          </p:cNvPr>
          <p:cNvSpPr/>
          <p:nvPr/>
        </p:nvSpPr>
        <p:spPr>
          <a:xfrm rot="16200000">
            <a:off x="6640513" y="599287"/>
            <a:ext cx="748664" cy="3021330"/>
          </a:xfrm>
          <a:prstGeom prst="downArrow">
            <a:avLst>
              <a:gd name="adj1" fmla="val 38278"/>
              <a:gd name="adj2" fmla="val 93956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Греческий храм со сплошной заливкой">
            <a:extLst>
              <a:ext uri="{FF2B5EF4-FFF2-40B4-BE49-F238E27FC236}">
                <a16:creationId xmlns:a16="http://schemas.microsoft.com/office/drawing/2014/main" id="{75D4D81B-0BC7-3D7B-4EF1-28E72FAC7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74100" y="1500351"/>
            <a:ext cx="1219195" cy="1219195"/>
          </a:xfrm>
          <a:prstGeom prst="rect">
            <a:avLst/>
          </a:prstGeom>
        </p:spPr>
      </p:pic>
      <p:sp>
        <p:nvSpPr>
          <p:cNvPr id="25" name="object 2">
            <a:extLst>
              <a:ext uri="{FF2B5EF4-FFF2-40B4-BE49-F238E27FC236}">
                <a16:creationId xmlns:a16="http://schemas.microsoft.com/office/drawing/2014/main" id="{136265E3-948E-5C0D-4B64-6F1407272B74}"/>
              </a:ext>
            </a:extLst>
          </p:cNvPr>
          <p:cNvSpPr txBox="1">
            <a:spLocks/>
          </p:cNvSpPr>
          <p:nvPr/>
        </p:nvSpPr>
        <p:spPr>
          <a:xfrm>
            <a:off x="7685402" y="2828716"/>
            <a:ext cx="31965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ЗАКУПКА ВСЕГО ОБЪЕМА ГОС УЧЕРЕЖДЕНИЯМИ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C65AD3D2-7A9C-FCB9-EB7B-91F0BE66D111}"/>
              </a:ext>
            </a:extLst>
          </p:cNvPr>
          <p:cNvSpPr/>
          <p:nvPr/>
        </p:nvSpPr>
        <p:spPr>
          <a:xfrm>
            <a:off x="4371658" y="3627281"/>
            <a:ext cx="748664" cy="1086481"/>
          </a:xfrm>
          <a:prstGeom prst="downArrow">
            <a:avLst>
              <a:gd name="adj1" fmla="val 38278"/>
              <a:gd name="adj2" fmla="val 93956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6B73CC2A-A2C2-A7EC-583B-01349641C98E}"/>
              </a:ext>
            </a:extLst>
          </p:cNvPr>
          <p:cNvSpPr/>
          <p:nvPr/>
        </p:nvSpPr>
        <p:spPr>
          <a:xfrm>
            <a:off x="8909365" y="3627281"/>
            <a:ext cx="748664" cy="1086481"/>
          </a:xfrm>
          <a:prstGeom prst="downArrow">
            <a:avLst>
              <a:gd name="adj1" fmla="val 38278"/>
              <a:gd name="adj2" fmla="val 93956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05688388-A2B5-AE21-F1B3-9D476C301307}"/>
              </a:ext>
            </a:extLst>
          </p:cNvPr>
          <p:cNvSpPr txBox="1">
            <a:spLocks/>
          </p:cNvSpPr>
          <p:nvPr/>
        </p:nvSpPr>
        <p:spPr>
          <a:xfrm>
            <a:off x="7685402" y="4841719"/>
            <a:ext cx="31965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СЛУЖЕБНЫЕ ЖИВОТНЫЕ ПРИВИТЫ</a:t>
            </a:r>
          </a:p>
        </p:txBody>
      </p:sp>
      <p:pic>
        <p:nvPicPr>
          <p:cNvPr id="30" name="Рисунок 29" descr="Закрыть со сплошной заливкой">
            <a:extLst>
              <a:ext uri="{FF2B5EF4-FFF2-40B4-BE49-F238E27FC236}">
                <a16:creationId xmlns:a16="http://schemas.microsoft.com/office/drawing/2014/main" id="{A38E29D5-2248-1EBB-0EB5-E647E254A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88790" y="3713321"/>
            <a:ext cx="914400" cy="914400"/>
          </a:xfrm>
          <a:prstGeom prst="rect">
            <a:avLst/>
          </a:prstGeom>
        </p:spPr>
      </p:pic>
      <p:sp>
        <p:nvSpPr>
          <p:cNvPr id="31" name="object 2">
            <a:extLst>
              <a:ext uri="{FF2B5EF4-FFF2-40B4-BE49-F238E27FC236}">
                <a16:creationId xmlns:a16="http://schemas.microsoft.com/office/drawing/2014/main" id="{58074BE3-92A5-1C33-DB32-5F5A2263BB2D}"/>
              </a:ext>
            </a:extLst>
          </p:cNvPr>
          <p:cNvSpPr txBox="1">
            <a:spLocks/>
          </p:cNvSpPr>
          <p:nvPr/>
        </p:nvSpPr>
        <p:spPr>
          <a:xfrm>
            <a:off x="493713" y="4985585"/>
            <a:ext cx="23393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ДОМАШНИЕ ЖИВОТНЫЕ НЕ ПРИВИТЫ</a:t>
            </a:r>
          </a:p>
        </p:txBody>
      </p:sp>
      <p:pic>
        <p:nvPicPr>
          <p:cNvPr id="33" name="Рисунок 32" descr="Ветеринарный врач женский со сплошной заливкой">
            <a:extLst>
              <a:ext uri="{FF2B5EF4-FFF2-40B4-BE49-F238E27FC236}">
                <a16:creationId xmlns:a16="http://schemas.microsoft.com/office/drawing/2014/main" id="{6D7B82B6-274E-261C-9557-C033176BA6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40200" y="4799802"/>
            <a:ext cx="1215390" cy="1215390"/>
          </a:xfrm>
          <a:prstGeom prst="rect">
            <a:avLst/>
          </a:prstGeom>
        </p:spPr>
      </p:pic>
      <p:sp>
        <p:nvSpPr>
          <p:cNvPr id="34" name="object 2">
            <a:extLst>
              <a:ext uri="{FF2B5EF4-FFF2-40B4-BE49-F238E27FC236}">
                <a16:creationId xmlns:a16="http://schemas.microsoft.com/office/drawing/2014/main" id="{F28194DC-C0E4-B715-6C31-D4ADDE116528}"/>
              </a:ext>
            </a:extLst>
          </p:cNvPr>
          <p:cNvSpPr txBox="1">
            <a:spLocks/>
          </p:cNvSpPr>
          <p:nvPr/>
        </p:nvSpPr>
        <p:spPr>
          <a:xfrm>
            <a:off x="5224780" y="4985586"/>
            <a:ext cx="199834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НЕ ХВАТАЕТ ВАКЦИН В ВЕТКЛИНИКИ</a:t>
            </a:r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7ABAB59E-CE58-0781-1029-C22A2A74CEEB}"/>
              </a:ext>
            </a:extLst>
          </p:cNvPr>
          <p:cNvSpPr/>
          <p:nvPr/>
        </p:nvSpPr>
        <p:spPr>
          <a:xfrm rot="5400000">
            <a:off x="3001962" y="4864256"/>
            <a:ext cx="748664" cy="1086481"/>
          </a:xfrm>
          <a:prstGeom prst="downArrow">
            <a:avLst>
              <a:gd name="adj1" fmla="val 38278"/>
              <a:gd name="adj2" fmla="val 93956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5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Огонь со сплошной заливкой">
            <a:extLst>
              <a:ext uri="{FF2B5EF4-FFF2-40B4-BE49-F238E27FC236}">
                <a16:creationId xmlns:a16="http://schemas.microsoft.com/office/drawing/2014/main" id="{A95A9938-8BFF-3689-A378-0B83EF5BE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9094" y="3037107"/>
            <a:ext cx="2414365" cy="241436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9349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(БЕЗ) РЕЦЕПТУРНЫЙ ОТПУСК</a:t>
            </a: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Круги Харви 80% со сплошной заливкой">
            <a:extLst>
              <a:ext uri="{FF2B5EF4-FFF2-40B4-BE49-F238E27FC236}">
                <a16:creationId xmlns:a16="http://schemas.microsoft.com/office/drawing/2014/main" id="{FF70A233-C539-8F18-3998-9C2C3745E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280" y="1031878"/>
            <a:ext cx="2209797" cy="2209797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2125DA7F-B48A-2A13-429D-5CE483A79684}"/>
              </a:ext>
            </a:extLst>
          </p:cNvPr>
          <p:cNvSpPr txBox="1">
            <a:spLocks/>
          </p:cNvSpPr>
          <p:nvPr/>
        </p:nvSpPr>
        <p:spPr>
          <a:xfrm>
            <a:off x="3349422" y="1262794"/>
            <a:ext cx="715137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ru-RU" sz="3200" kern="0" spc="-30" dirty="0">
                <a:latin typeface="Arial" panose="020B0604020202020204" pitchFamily="34" charset="0"/>
                <a:cs typeface="Arial" panose="020B0604020202020204" pitchFamily="34" charset="0"/>
              </a:rPr>
              <a:t>70% АНТИБИОТИКОВ ИСПОЛЬЗУЕТСЯ В ВЕТЕРИНАРИИ</a:t>
            </a: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8BC2562B-DDE1-F716-309F-D051F8799D7C}"/>
              </a:ext>
            </a:extLst>
          </p:cNvPr>
          <p:cNvSpPr/>
          <p:nvPr/>
        </p:nvSpPr>
        <p:spPr>
          <a:xfrm>
            <a:off x="5193348" y="2399507"/>
            <a:ext cx="748664" cy="543241"/>
          </a:xfrm>
          <a:prstGeom prst="downArrow">
            <a:avLst>
              <a:gd name="adj1" fmla="val 38278"/>
              <a:gd name="adj2" fmla="val 74073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C427523D-9829-0567-8B16-5DCF463CD341}"/>
              </a:ext>
            </a:extLst>
          </p:cNvPr>
          <p:cNvSpPr txBox="1">
            <a:spLocks/>
          </p:cNvSpPr>
          <p:nvPr/>
        </p:nvSpPr>
        <p:spPr>
          <a:xfrm>
            <a:off x="3021327" y="2989041"/>
            <a:ext cx="715137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ru-RU" sz="32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БЕЗРЕЦЕПТУРНЫЙ ОТПУСК</a:t>
            </a:r>
          </a:p>
        </p:txBody>
      </p: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F7B206CA-EC07-41A3-2DF9-F0A457A8FD53}"/>
              </a:ext>
            </a:extLst>
          </p:cNvPr>
          <p:cNvSpPr/>
          <p:nvPr/>
        </p:nvSpPr>
        <p:spPr>
          <a:xfrm>
            <a:off x="5193348" y="3540601"/>
            <a:ext cx="748664" cy="543241"/>
          </a:xfrm>
          <a:prstGeom prst="downArrow">
            <a:avLst>
              <a:gd name="adj1" fmla="val 38278"/>
              <a:gd name="adj2" fmla="val 74073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68087666-8513-3CEC-93D0-0AEA4EA2769D}"/>
              </a:ext>
            </a:extLst>
          </p:cNvPr>
          <p:cNvSpPr txBox="1">
            <a:spLocks/>
          </p:cNvSpPr>
          <p:nvPr/>
        </p:nvSpPr>
        <p:spPr>
          <a:xfrm>
            <a:off x="2364993" y="4222846"/>
            <a:ext cx="80543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ru-RU" sz="32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ИРРАЦИОНАЛЬНОЕ ИСПОЛЬЗОВАНИЕ</a:t>
            </a:r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551D9404-96C4-6E65-4C60-E3B8BF646C88}"/>
              </a:ext>
            </a:extLst>
          </p:cNvPr>
          <p:cNvSpPr/>
          <p:nvPr/>
        </p:nvSpPr>
        <p:spPr>
          <a:xfrm>
            <a:off x="5193348" y="4867117"/>
            <a:ext cx="748664" cy="543241"/>
          </a:xfrm>
          <a:prstGeom prst="downArrow">
            <a:avLst>
              <a:gd name="adj1" fmla="val 38278"/>
              <a:gd name="adj2" fmla="val 74073"/>
            </a:avLst>
          </a:prstGeom>
          <a:solidFill>
            <a:srgbClr val="008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B9ABF80-1F12-91CF-67B2-5B4F0CA1DB11}"/>
              </a:ext>
            </a:extLst>
          </p:cNvPr>
          <p:cNvSpPr/>
          <p:nvPr/>
        </p:nvSpPr>
        <p:spPr>
          <a:xfrm>
            <a:off x="793490" y="4628790"/>
            <a:ext cx="1385574" cy="13906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F3F5F95B-1EB5-9363-F4D8-B0F4FFD8EBE1}"/>
              </a:ext>
            </a:extLst>
          </p:cNvPr>
          <p:cNvSpPr txBox="1">
            <a:spLocks/>
          </p:cNvSpPr>
          <p:nvPr/>
        </p:nvSpPr>
        <p:spPr>
          <a:xfrm>
            <a:off x="2254250" y="5514216"/>
            <a:ext cx="805434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32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АНТИБИОТИКОРЕЗИСТЕНТНОСТЬ</a:t>
            </a:r>
          </a:p>
        </p:txBody>
      </p:sp>
      <p:pic>
        <p:nvPicPr>
          <p:cNvPr id="9" name="Рисунок 8" descr="Земной шар: Азия со сплошной заливкой">
            <a:extLst>
              <a:ext uri="{FF2B5EF4-FFF2-40B4-BE49-F238E27FC236}">
                <a16:creationId xmlns:a16="http://schemas.microsoft.com/office/drawing/2014/main" id="{18B19EF9-CDF0-9477-5A97-6243E6773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5909" y="4420615"/>
            <a:ext cx="1840737" cy="18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9349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НАРКОТИЧЕСКИЕ ПРЕПАРАТЫ</a:t>
            </a: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269243-A94F-3613-7E90-2463BE188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092" y="1304772"/>
            <a:ext cx="7264715" cy="4879467"/>
          </a:xfrm>
          <a:prstGeom prst="roundRect">
            <a:avLst>
              <a:gd name="adj" fmla="val 1097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5320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9310" y="376823"/>
            <a:ext cx="9349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2400" spc="-30" dirty="0">
                <a:latin typeface="Arial" panose="020B0604020202020204" pitchFamily="34" charset="0"/>
                <a:cs typeface="Arial" panose="020B0604020202020204" pitchFamily="34" charset="0"/>
              </a:rPr>
              <a:t>БЕЗДОКАЗАТЕЛЬНАЯ МЕДИЦИНА</a:t>
            </a:r>
          </a:p>
        </p:txBody>
      </p:sp>
      <p:sp>
        <p:nvSpPr>
          <p:cNvPr id="3" name="object 3"/>
          <p:cNvSpPr/>
          <p:nvPr/>
        </p:nvSpPr>
        <p:spPr>
          <a:xfrm>
            <a:off x="829310" y="1031875"/>
            <a:ext cx="9860280" cy="0"/>
          </a:xfrm>
          <a:custGeom>
            <a:avLst/>
            <a:gdLst/>
            <a:ahLst/>
            <a:cxnLst/>
            <a:rect l="l" t="t" r="r" b="b"/>
            <a:pathLst>
              <a:path w="9860280">
                <a:moveTo>
                  <a:pt x="0" y="0"/>
                </a:moveTo>
                <a:lnTo>
                  <a:pt x="9859860" y="0"/>
                </a:lnTo>
              </a:path>
            </a:pathLst>
          </a:custGeom>
          <a:ln w="28575">
            <a:solidFill>
              <a:srgbClr val="0083CD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CE7C046-1AE2-EC87-4DF5-5B2661A23C37}"/>
              </a:ext>
            </a:extLst>
          </p:cNvPr>
          <p:cNvGrpSpPr/>
          <p:nvPr/>
        </p:nvGrpSpPr>
        <p:grpSpPr>
          <a:xfrm>
            <a:off x="1106173" y="1717675"/>
            <a:ext cx="9306553" cy="2743197"/>
            <a:chOff x="349250" y="2327910"/>
            <a:chExt cx="9306553" cy="2743197"/>
          </a:xfrm>
        </p:grpSpPr>
        <p:pic>
          <p:nvPicPr>
            <p:cNvPr id="5" name="Рисунок 4" descr="Сказка со сплошной заливкой">
              <a:extLst>
                <a:ext uri="{FF2B5EF4-FFF2-40B4-BE49-F238E27FC236}">
                  <a16:creationId xmlns:a16="http://schemas.microsoft.com/office/drawing/2014/main" id="{C0F8D246-15F4-E3BC-9BCC-E05D87903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49250" y="2327910"/>
              <a:ext cx="2743197" cy="2743197"/>
            </a:xfrm>
            <a:prstGeom prst="rect">
              <a:avLst/>
            </a:prstGeom>
          </p:spPr>
        </p:pic>
        <p:pic>
          <p:nvPicPr>
            <p:cNvPr id="7" name="Рисунок 6" descr="Ветеринарный врач женский со сплошной заливкой">
              <a:extLst>
                <a:ext uri="{FF2B5EF4-FFF2-40B4-BE49-F238E27FC236}">
                  <a16:creationId xmlns:a16="http://schemas.microsoft.com/office/drawing/2014/main" id="{1376276E-6FC8-9796-964D-9F06D003D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132581" y="2327910"/>
              <a:ext cx="2743197" cy="2743197"/>
            </a:xfrm>
            <a:prstGeom prst="rect">
              <a:avLst/>
            </a:prstGeom>
          </p:spPr>
        </p:pic>
        <p:sp>
          <p:nvSpPr>
            <p:cNvPr id="8" name="Не равно 7">
              <a:extLst>
                <a:ext uri="{FF2B5EF4-FFF2-40B4-BE49-F238E27FC236}">
                  <a16:creationId xmlns:a16="http://schemas.microsoft.com/office/drawing/2014/main" id="{4C432C22-4ECF-DE83-603B-572545A59F26}"/>
                </a:ext>
              </a:extLst>
            </p:cNvPr>
            <p:cNvSpPr/>
            <p:nvPr/>
          </p:nvSpPr>
          <p:spPr>
            <a:xfrm>
              <a:off x="3055617" y="3470275"/>
              <a:ext cx="1295400" cy="609598"/>
            </a:xfrm>
            <a:prstGeom prst="mathNotEqual">
              <a:avLst/>
            </a:prstGeom>
            <a:solidFill>
              <a:srgbClr val="008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Равно 8">
              <a:extLst>
                <a:ext uri="{FF2B5EF4-FFF2-40B4-BE49-F238E27FC236}">
                  <a16:creationId xmlns:a16="http://schemas.microsoft.com/office/drawing/2014/main" id="{636AAAA9-7DF5-6B01-5B89-309867940360}"/>
                </a:ext>
              </a:extLst>
            </p:cNvPr>
            <p:cNvSpPr/>
            <p:nvPr/>
          </p:nvSpPr>
          <p:spPr>
            <a:xfrm>
              <a:off x="6355710" y="3470275"/>
              <a:ext cx="1295400" cy="609592"/>
            </a:xfrm>
            <a:prstGeom prst="mathEqual">
              <a:avLst/>
            </a:prstGeom>
            <a:solidFill>
              <a:srgbClr val="008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1" name="Рисунок 10" descr="Нормальное распределение со сплошной заливкой">
              <a:extLst>
                <a:ext uri="{FF2B5EF4-FFF2-40B4-BE49-F238E27FC236}">
                  <a16:creationId xmlns:a16="http://schemas.microsoft.com/office/drawing/2014/main" id="{DA7ECEB8-5B70-1B1F-8A98-4DF64CD7C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74607" y="2784475"/>
              <a:ext cx="1981196" cy="1981196"/>
            </a:xfrm>
            <a:prstGeom prst="rect">
              <a:avLst/>
            </a:prstGeom>
          </p:spPr>
        </p:pic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AC936D08-8752-3D16-58C9-46034DF6AFC1}"/>
              </a:ext>
            </a:extLst>
          </p:cNvPr>
          <p:cNvSpPr txBox="1">
            <a:spLocks/>
          </p:cNvSpPr>
          <p:nvPr/>
        </p:nvSpPr>
        <p:spPr>
          <a:xfrm>
            <a:off x="953771" y="4647816"/>
            <a:ext cx="30480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6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ГОМЕОПАТИЧЕСКИЕ ПРЕПАРАТЫ И ПРЕПАРАТЫ С НЕДОКАЗАННОЙ ЭФФЕКТИВНОСТЬЮ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A8C63FBB-F65C-6E02-05CA-B8EE3EDC6A75}"/>
              </a:ext>
            </a:extLst>
          </p:cNvPr>
          <p:cNvSpPr txBox="1">
            <a:spLocks/>
          </p:cNvSpPr>
          <p:nvPr/>
        </p:nvSpPr>
        <p:spPr>
          <a:xfrm>
            <a:off x="8174669" y="4647816"/>
            <a:ext cx="249491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1" i="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1800" kern="0" spc="-30" dirty="0">
                <a:latin typeface="Arial" panose="020B0604020202020204" pitchFamily="34" charset="0"/>
                <a:cs typeface="Arial" panose="020B0604020202020204" pitchFamily="34" charset="0"/>
              </a:rPr>
              <a:t>ПРЕПАРАТЫ С ДОКАЗАННОЙ ЭФФЕКТИВНОСТЬЮ</a:t>
            </a:r>
          </a:p>
        </p:txBody>
      </p:sp>
    </p:spTree>
    <p:extLst>
      <p:ext uri="{BB962C8B-B14F-4D97-AF65-F5344CB8AC3E}">
        <p14:creationId xmlns:p14="http://schemas.microsoft.com/office/powerpoint/2010/main" val="345112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Рисунок 1408">
            <a:extLst>
              <a:ext uri="{FF2B5EF4-FFF2-40B4-BE49-F238E27FC236}">
                <a16:creationId xmlns:a16="http://schemas.microsoft.com/office/drawing/2014/main" id="{24DD1AA2-0F66-4D18-00CB-7585871A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86581"/>
          </a:xfrm>
          <a:prstGeom prst="rect">
            <a:avLst/>
          </a:prstGeom>
        </p:spPr>
      </p:pic>
      <p:sp>
        <p:nvSpPr>
          <p:cNvPr id="1411" name="Прямоугольник 1410">
            <a:extLst>
              <a:ext uri="{FF2B5EF4-FFF2-40B4-BE49-F238E27FC236}">
                <a16:creationId xmlns:a16="http://schemas.microsoft.com/office/drawing/2014/main" id="{A0345E5C-03A8-7BC1-E376-F0342E15E306}"/>
              </a:ext>
            </a:extLst>
          </p:cNvPr>
          <p:cNvSpPr/>
          <p:nvPr/>
        </p:nvSpPr>
        <p:spPr>
          <a:xfrm>
            <a:off x="4425" y="-6167"/>
            <a:ext cx="11514475" cy="6489517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6119" y="2708275"/>
            <a:ext cx="10646661" cy="344119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0229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КЛЮЧЕВЫЕ ПРОБЛЕМЫ ФАРМОБЕСПЕЧЕНИЯ ВЕТЕРИНАРНОЙ КЛИНИЧЕСКОЙ ДЕЯТЕЛЬНОСТИ</a:t>
            </a:r>
            <a:endParaRPr kumimoji="0" lang="ru-RU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СЕРЕДА СЕРГЕЙ ВЛАДИМИРОВИЧ</a:t>
            </a:r>
          </a:p>
          <a:p>
            <a:pPr algn="ctr">
              <a:lnSpc>
                <a:spcPct val="100000"/>
              </a:lnSpc>
            </a:pPr>
            <a:r>
              <a:rPr lang="ru-RU"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Ассоциации практикующих ветврачей, </a:t>
            </a:r>
            <a:r>
              <a:rPr lang="ru-RU" sz="2000" spc="-1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к.в.н</a:t>
            </a:r>
            <a:r>
              <a:rPr lang="ru-RU" sz="20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Заслуженный ветврач </a:t>
            </a:r>
            <a:r>
              <a:rPr lang="ru-RU" sz="2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2000" b="1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ЕРМАКОВ АЛЕКСЕЙ МИХАЙЛОВИЧ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Декан «</a:t>
            </a:r>
            <a:r>
              <a:rPr kumimoji="0" lang="ru-RU" sz="20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БиоВетМед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ДГТУ,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ru-RU" sz="20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б.н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профессор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</a:t>
            </a:r>
            <a:r>
              <a:rPr kumimoji="0" lang="ru-RU" sz="18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Москва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13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июля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Ассоциация практикующих ветеринарных врачей">
            <a:extLst>
              <a:ext uri="{FF2B5EF4-FFF2-40B4-BE49-F238E27FC236}">
                <a16:creationId xmlns:a16="http://schemas.microsoft.com/office/drawing/2014/main" id="{A4C9A950-644C-E532-DDF3-1CC0E5A7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498473"/>
            <a:ext cx="1587074" cy="16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AA41B1A-2FC5-454A-3FB7-D23EBC58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8965" y="362995"/>
            <a:ext cx="1785898" cy="18775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044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243</Words>
  <Application>Microsoft Office PowerPoint</Application>
  <PresentationFormat>Произвольный</PresentationFormat>
  <Paragraphs>46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Circe Bold</vt:lpstr>
      <vt:lpstr>Circe</vt:lpstr>
      <vt:lpstr>Montserrat ExtraBold</vt:lpstr>
      <vt:lpstr>Office Theme</vt:lpstr>
      <vt:lpstr>Презентация PowerPoint</vt:lpstr>
      <vt:lpstr>ТЕКУЩИЕ ПРОБЛЕМЫ</vt:lpstr>
      <vt:lpstr>ДЕФИЦИТ ПРЕПАРАТОВ</vt:lpstr>
      <vt:lpstr>МЕДИЦИНСКИЕ ПРЕПАРАТЫ В ВЕТЕРИНАРИИ</vt:lpstr>
      <vt:lpstr>ЗАКУПКА ВЕТЕРИНАРНЫХ ВАКЦИН В УСЛОВИЯХ ДЕФИЦИТА</vt:lpstr>
      <vt:lpstr>(БЕЗ) РЕЦЕПТУРНЫЙ ОТПУСК</vt:lpstr>
      <vt:lpstr>НАРКОТИЧЕСКИЕ ПРЕПАРАТЫ</vt:lpstr>
      <vt:lpstr>БЕЗДОКАЗАТЕЛЬНАЯ МЕДИЦИНА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Сергей</dc:creator>
  <cp:keywords/>
  <dc:description/>
  <cp:lastModifiedBy>Ермаков Алексей Михайлович</cp:lastModifiedBy>
  <cp:revision>13</cp:revision>
  <dcterms:created xsi:type="dcterms:W3CDTF">2022-04-15T10:40:59Z</dcterms:created>
  <dcterms:modified xsi:type="dcterms:W3CDTF">2022-11-10T11:28:09Z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2022-04-14T10:00:00Z</vt:filetime>
  </property>
  <property fmtid="{D5CDD505-2E9C-101B-9397-08002B2CF9AE}" pid="3" name="Creator">
    <vt:lpwstr>Adobe InDesign 16.1 (Windows)</vt:lpwstr>
  </property>
  <property fmtid="{D5CDD505-2E9C-101B-9397-08002B2CF9AE}" pid="4" name="LastSaved">
    <vt:filetime>2022-04-15T10:00:00Z</vt:filetime>
  </property>
</Properties>
</file>