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91" r:id="rId3"/>
    <p:sldId id="289" r:id="rId4"/>
    <p:sldId id="290" r:id="rId5"/>
    <p:sldId id="288" r:id="rId6"/>
    <p:sldId id="287" r:id="rId7"/>
    <p:sldId id="292" r:id="rId8"/>
    <p:sldId id="297" r:id="rId9"/>
    <p:sldId id="293" r:id="rId10"/>
    <p:sldId id="278" r:id="rId11"/>
    <p:sldId id="298" r:id="rId12"/>
    <p:sldId id="299" r:id="rId13"/>
    <p:sldId id="295" r:id="rId14"/>
    <p:sldId id="296" r:id="rId15"/>
    <p:sldId id="294" r:id="rId16"/>
    <p:sldId id="301" r:id="rId17"/>
    <p:sldId id="304" r:id="rId18"/>
    <p:sldId id="302" r:id="rId19"/>
    <p:sldId id="303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295D6F"/>
    <a:srgbClr val="5D473B"/>
    <a:srgbClr val="41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573D-CAD0-4DF7-907E-A7C80DDA55B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D9652-1180-4232-87A7-AADE59FF4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8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9652-1180-4232-87A7-AADE59FF4C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8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CED8-510D-4E9B-8E27-4037F8EF74A0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DC11-7250-488F-B131-5D64B1C96342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2755-D4C8-46EA-B2F5-CD66DF6ABCF6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949-1811-4501-9883-CD5FE833AF41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DF22-F334-457C-83B1-15FC0D8A1E2F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6409-4D41-45CE-BA54-F036CA035A4B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A19F-294D-48A7-BAE2-041F3C7DF1C7}" type="datetime1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E980-BD60-4ECD-85C9-D12FF6B601B0}" type="datetime1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88D-72C6-441C-9FFF-8DAD40A0FFDE}" type="datetime1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02D1-E9CE-45BA-B4B2-3AF2C0843AD3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C9A-BA3F-423A-A5B2-4470D83373EB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D363-8AF6-4778-B0A9-5879713F7C8A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куры и кор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2" y="-1008"/>
            <a:ext cx="9161352" cy="68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352" y="-1"/>
            <a:ext cx="9161352" cy="9295735"/>
          </a:xfrm>
          <a:solidFill>
            <a:schemeClr val="bg1">
              <a:alpha val="42000"/>
            </a:schemeClr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38163" lvl="0" eaLnBrk="0" fontAlgn="base" hangingPunct="0">
              <a:spcAft>
                <a:spcPct val="0"/>
              </a:spcAft>
              <a:tabLst>
                <a:tab pos="8969375" algn="l"/>
              </a:tabLs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подавления патогенной бак массы в кишечном тракте и для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убойной подготовке</a:t>
            </a:r>
            <a:r>
              <a:rPr lang="ru-RU" sz="3600" b="1" dirty="0">
                <a:latin typeface="+mn-lt"/>
                <a:cs typeface="Poppins" panose="00000800000000000000" pitchFamily="2" charset="0"/>
              </a:rPr>
              <a:t/>
            </a:r>
            <a:br>
              <a:rPr lang="ru-RU" sz="3600" b="1" dirty="0">
                <a:latin typeface="+mn-lt"/>
                <a:cs typeface="Poppins" panose="00000800000000000000" pitchFamily="2" charset="0"/>
              </a:rPr>
            </a:br>
            <a:r>
              <a:rPr lang="ru-RU" sz="3600" b="1" dirty="0" smtClean="0">
                <a:latin typeface="+mn-lt"/>
                <a:cs typeface="Poppins" panose="00000800000000000000" pitchFamily="2" charset="0"/>
              </a:rPr>
              <a:t/>
            </a:r>
            <a:br>
              <a:rPr lang="ru-RU" sz="3600" b="1" dirty="0" smtClean="0">
                <a:latin typeface="+mn-lt"/>
                <a:cs typeface="Poppins" panose="00000800000000000000" pitchFamily="2" charset="0"/>
              </a:rPr>
            </a:br>
            <a:r>
              <a:rPr lang="ru-RU" sz="2800" b="1" dirty="0" smtClean="0">
                <a:solidFill>
                  <a:srgbClr val="295D6F"/>
                </a:solidFill>
                <a:latin typeface="Georgia" panose="02040502050405020303" pitchFamily="18" charset="0"/>
                <a:cs typeface="Poppins" panose="00000800000000000000" pitchFamily="2" charset="0"/>
              </a:rPr>
              <a:t> </a:t>
            </a:r>
            <a:r>
              <a:rPr lang="ru-RU" sz="2800" b="1" dirty="0" smtClean="0">
                <a:latin typeface="Poppins" panose="00000800000000000000" pitchFamily="2" charset="0"/>
                <a:cs typeface="Poppins" panose="00000800000000000000" pitchFamily="2" charset="0"/>
              </a:rPr>
              <a:t>Технический директор – Рысев О.А.</a:t>
            </a:r>
            <a:endParaRPr lang="ru-RU" sz="1800" b="1" dirty="0">
              <a:latin typeface="Georgia" panose="02040502050405020303" pitchFamily="18" charset="0"/>
              <a:cs typeface="Poppins" panose="00000800000000000000" pitchFamily="2" charset="0"/>
            </a:endParaRPr>
          </a:p>
        </p:txBody>
      </p:sp>
      <p:pic>
        <p:nvPicPr>
          <p:cNvPr id="3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65304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1988840"/>
            <a:ext cx="32453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/>
              <a:t>НОВАТУР</a:t>
            </a:r>
          </a:p>
        </p:txBody>
      </p:sp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5212103" cy="1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0070C0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NOVATUR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23" y="5971057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60372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>
                <a:solidFill>
                  <a:srgbClr val="0070C0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Новатур</a:t>
            </a:r>
            <a:endParaRPr lang="ru-RU" sz="1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127531"/>
              </p:ext>
            </p:extLst>
          </p:nvPr>
        </p:nvGraphicFramePr>
        <p:xfrm>
          <a:off x="2753544" y="1425350"/>
          <a:ext cx="5933256" cy="312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7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г/т воды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796">
                <a:tc>
                  <a:txBody>
                    <a:bodyPr/>
                    <a:lstStyle/>
                    <a:p>
                      <a:r>
                        <a:rPr lang="ru-RU" sz="1800" b="1" spc="-3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Цыплята-бройлеры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100-200 г/т 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796">
                <a:tc>
                  <a:txBody>
                    <a:bodyPr/>
                    <a:lstStyle/>
                    <a:p>
                      <a:r>
                        <a:rPr lang="ru-RU" sz="1800" b="1" spc="-3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Куры-несушки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100-200 г/т 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79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Индейки, гуси, утки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100-200 г/т 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5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Свиньи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100-200 г/т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20469" y="1115452"/>
            <a:ext cx="34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b="1" spc="-30" dirty="0">
                <a:solidFill>
                  <a:srgbClr val="000000"/>
                </a:solidFill>
                <a:latin typeface="Times New Roman"/>
                <a:ea typeface="Batang"/>
                <a:cs typeface="Times New Roman"/>
              </a:rPr>
              <a:t>Рекомендуемые нормы ввода</a:t>
            </a:r>
            <a:r>
              <a:rPr lang="ru-RU" b="1" spc="-30" dirty="0">
                <a:latin typeface="Times New Roman"/>
                <a:ea typeface="Times New Roman"/>
              </a:rPr>
              <a:t>:</a:t>
            </a:r>
            <a:endParaRPr lang="ru-RU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768" y="4803720"/>
            <a:ext cx="855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согласно программам применения разработанным компанией </a:t>
            </a:r>
            <a:r>
              <a:rPr lang="en-US" b="1" dirty="0">
                <a:solidFill>
                  <a:srgbClr val="0070C0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NOVABIOTIC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видов животных и этапов кормления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2" descr="АСТРОЗИМ _700х6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405214"/>
            <a:ext cx="2555776" cy="31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5638842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ферментом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НОВАТУР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(роста нет)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2016"/>
            <a:ext cx="7391819" cy="47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5" y="862674"/>
            <a:ext cx="8325352" cy="4464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5541795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ферментом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НОВАТУР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(роста нет)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0352"/>
            <a:ext cx="7828112" cy="46396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2280" y="561424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ферментом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НОВАТУР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(роста нет)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7" y="894297"/>
            <a:ext cx="7853632" cy="46764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2280" y="561424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ферментом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НОВОТУР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(роста нет)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280" y="561424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ферментом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НОВОТУР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(роста нет)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14255"/>
            <a:ext cx="7668344" cy="49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280" y="561424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ферментом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НОВАТУР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(роста нет)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1464"/>
            <a:ext cx="7596336" cy="48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4" y="345680"/>
            <a:ext cx="2664296" cy="5928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83" y="364603"/>
            <a:ext cx="2635758" cy="585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41" y="364603"/>
            <a:ext cx="2455543" cy="545299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2593" y="4031829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ферментом </a:t>
            </a:r>
            <a:r>
              <a:rPr lang="ru-RU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r>
              <a:rPr lang="ru-RU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НОВУАР  </a:t>
            </a:r>
            <a:r>
              <a:rPr lang="ru-RU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(роста нет)</a:t>
            </a:r>
            <a:r>
              <a:rPr 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4867" y="848885"/>
            <a:ext cx="5407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YS Text"/>
              </a:rPr>
              <a:t>Клостридии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YS Text"/>
              </a:rPr>
              <a:t> 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YS Text"/>
              </a:rPr>
              <a:t>(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YS Text"/>
              </a:rPr>
              <a:t> 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YS Text"/>
              </a:rPr>
              <a:t>Clostridium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YS Text"/>
              </a:rPr>
              <a:t>)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3417" y="2297889"/>
            <a:ext cx="423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YS Text"/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1088" y="1882390"/>
            <a:ext cx="48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YS Text"/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3200" y="2713388"/>
            <a:ext cx="79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YS Text"/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28" y="477646"/>
            <a:ext cx="6408711" cy="52941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Компания 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NOVABIOTIC</a:t>
            </a:r>
            <a:r>
              <a:rPr lang="ru-RU" sz="4000" b="1" baseline="30000" dirty="0" smtClean="0">
                <a:solidFill>
                  <a:schemeClr val="bg2">
                    <a:lumMod val="25000"/>
                  </a:schemeClr>
                </a:solidFill>
              </a:rPr>
              <a:t>™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91832"/>
            <a:ext cx="8328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ферментом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09583" y="803220"/>
            <a:ext cx="3186608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/>
              <a:t>ВЫВОДЫ: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7262" y="1769557"/>
            <a:ext cx="3297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НОВАТУР 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518" y="3263355"/>
            <a:ext cx="8328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Институтом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экспериментальной ветеринарии Сибири и Дальнего Востока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</a:rPr>
              <a:t> (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ИЭВС и ДВ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10037" y="804774"/>
            <a:ext cx="3186608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/>
              <a:t>ВЫВОДЫ: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85627" y="4272597"/>
            <a:ext cx="3846311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/>
              <a:t>ДОКАЗАНО: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0183" y="3244334"/>
            <a:ext cx="156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YS Text"/>
              </a:rPr>
              <a:t>Клостридии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373934" y="5059135"/>
            <a:ext cx="8657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ЧТО препарат оказывает влияние на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атогенную микрофлору  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404943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Компания 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NOVABIOTIC</a:t>
            </a:r>
            <a:r>
              <a:rPr lang="ru-RU" sz="4000" b="1" baseline="30000" dirty="0" smtClean="0">
                <a:solidFill>
                  <a:schemeClr val="bg2">
                    <a:lumMod val="25000"/>
                  </a:schemeClr>
                </a:solidFill>
              </a:rPr>
              <a:t>™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55741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к применению </a:t>
            </a:r>
          </a:p>
          <a:p>
            <a:pPr marL="742950" indent="-742950" algn="ctr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борьбы с патогенной микрофлорой.</a:t>
            </a:r>
          </a:p>
          <a:p>
            <a:pPr marL="742950" indent="-742950" algn="ctr"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rabicPeriod"/>
              <a:tabLst>
                <a:tab pos="363538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для снятии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диареи</a:t>
            </a:r>
          </a:p>
          <a:p>
            <a:pPr algn="ctr">
              <a:tabLst>
                <a:tab pos="363538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пробойником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tabLst>
                <a:tab pos="363538" algn="l"/>
              </a:tabLs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убойное средство для снижения обсемененности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вещество заменяющее антибиотика терапию ( но не лечение)     </a:t>
            </a:r>
            <a:endParaRPr lang="ru-RU" sz="2400" b="1" dirty="0"/>
          </a:p>
          <a:p>
            <a:pPr marL="742950" indent="-742950" algn="ctr">
              <a:buAutoNum type="arabicPeriod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2783" y="840306"/>
            <a:ext cx="3297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НОВАТУР 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1266037"/>
            <a:ext cx="4950550" cy="4950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0962"/>
            <a:ext cx="4032448" cy="77809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Компания </a:t>
            </a:r>
            <a:r>
              <a:rPr lang="ru-RU" sz="3200" b="1" dirty="0"/>
              <a:t>NOVABIOTIC</a:t>
            </a:r>
            <a:r>
              <a:rPr lang="ru-RU" sz="3200" b="1" baseline="30000" dirty="0"/>
              <a:t>™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268760"/>
            <a:ext cx="4189875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- это профессиональная компания, которая специализируется на разработке решений в сфере кормления животных и </a:t>
            </a:r>
            <a:r>
              <a:rPr lang="ru-RU" dirty="0" smtClean="0"/>
              <a:t>кормопроизводстве</a:t>
            </a:r>
            <a:r>
              <a:rPr lang="ru-RU" dirty="0"/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623731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Poppins" panose="00000800000000000000" pitchFamily="2" charset="0"/>
              </a:rPr>
              <a:t>НОВАТУР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0084" y="1475360"/>
            <a:ext cx="135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NOVABIOTIC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3" y="4178231"/>
            <a:ext cx="4628182" cy="2360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0070C0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NOVATUR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23" y="5971057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962407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Ввод в рацион согласно программам применения разработанным компанией </a:t>
            </a:r>
            <a:r>
              <a:rPr lang="en-US" sz="3200" b="1" dirty="0" smtClean="0">
                <a:solidFill>
                  <a:srgbClr val="0070C0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NOVABIOTIC</a:t>
            </a:r>
            <a:r>
              <a:rPr lang="ru-RU" sz="3200" dirty="0"/>
              <a:t> </a:t>
            </a:r>
            <a:r>
              <a:rPr lang="ru-RU" sz="3200" u="sng" dirty="0" smtClean="0"/>
              <a:t>с учетом реальной проблематики</a:t>
            </a:r>
            <a:r>
              <a:rPr lang="ru-RU" sz="3200" dirty="0" smtClean="0"/>
              <a:t> на конкретном производстве дает гарантированный результат. 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37928" y="370306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Программу применения необходимо дополнительно запрашивать у представителей компании. </a:t>
            </a:r>
            <a:endParaRPr lang="en-US" b="1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29120" y="4786059"/>
            <a:ext cx="5690880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>СПАСИБО ЗА ВНИМАНИЕ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25" y="3294162"/>
            <a:ext cx="1919621" cy="2750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764523"/>
            <a:ext cx="4463988" cy="297599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6037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Poppins" panose="00000800000000000000" pitchFamily="2" charset="0"/>
              </a:rPr>
              <a:t>НОВАТУР</a:t>
            </a:r>
            <a:endParaRPr lang="ru-RU" sz="2400" dirty="0"/>
          </a:p>
        </p:txBody>
      </p:sp>
      <p:pic>
        <p:nvPicPr>
          <p:cNvPr id="1026" name="Picture 2" descr="C:\Users\U330P\Desktop\НОВАБИОТИК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3" y="3098668"/>
            <a:ext cx="4464497" cy="2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-85813"/>
            <a:ext cx="5544616" cy="1189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404664"/>
            <a:ext cx="8388424" cy="5737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Основана 2020 году. Специалистами  крупных фармакологических  предприятий Новосибирска при поддержки специалистов Европейского класса.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463581" cy="3904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52568"/>
            <a:ext cx="5479337" cy="39470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2620" y="6037256"/>
            <a:ext cx="1513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Poppins" panose="00000800000000000000" pitchFamily="2" charset="0"/>
              </a:rPr>
              <a:t>НОВАТУР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3873" y="260648"/>
            <a:ext cx="5544616" cy="691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176" y="842619"/>
            <a:ext cx="27013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Совместные </a:t>
            </a:r>
          </a:p>
          <a:p>
            <a:pPr algn="ctr"/>
            <a:r>
              <a:rPr lang="ru-RU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 </a:t>
            </a:r>
            <a:endParaRPr lang="ru-RU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8195" y="4287780"/>
            <a:ext cx="57663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Совместные лабораторные</a:t>
            </a:r>
          </a:p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r>
              <a:rPr lang="ru-RU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производственные  </a:t>
            </a:r>
          </a:p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r>
              <a:rPr lang="ru-RU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спытания </a:t>
            </a:r>
            <a:endParaRPr lang="ru-RU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873" y="6037256"/>
            <a:ext cx="1513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Poppins" panose="00000800000000000000" pitchFamily="2" charset="0"/>
              </a:rPr>
              <a:t>НОВАТУР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79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276008"/>
              </p:ext>
            </p:extLst>
          </p:nvPr>
        </p:nvGraphicFramePr>
        <p:xfrm>
          <a:off x="219770" y="603676"/>
          <a:ext cx="8410574" cy="5114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00">
                  <a:extLst>
                    <a:ext uri="{9D8B030D-6E8A-4147-A177-3AD203B41FA5}">
                      <a16:colId xmlns:a16="http://schemas.microsoft.com/office/drawing/2014/main" val="4293979136"/>
                    </a:ext>
                  </a:extLst>
                </a:gridCol>
                <a:gridCol w="1681900">
                  <a:extLst>
                    <a:ext uri="{9D8B030D-6E8A-4147-A177-3AD203B41FA5}">
                      <a16:colId xmlns:a16="http://schemas.microsoft.com/office/drawing/2014/main" val="3547323049"/>
                    </a:ext>
                  </a:extLst>
                </a:gridCol>
                <a:gridCol w="1681900">
                  <a:extLst>
                    <a:ext uri="{9D8B030D-6E8A-4147-A177-3AD203B41FA5}">
                      <a16:colId xmlns:a16="http://schemas.microsoft.com/office/drawing/2014/main" val="3886922211"/>
                    </a:ext>
                  </a:extLst>
                </a:gridCol>
                <a:gridCol w="1682437">
                  <a:extLst>
                    <a:ext uri="{9D8B030D-6E8A-4147-A177-3AD203B41FA5}">
                      <a16:colId xmlns:a16="http://schemas.microsoft.com/office/drawing/2014/main" val="2949415978"/>
                    </a:ext>
                  </a:extLst>
                </a:gridCol>
                <a:gridCol w="1682437">
                  <a:extLst>
                    <a:ext uri="{9D8B030D-6E8A-4147-A177-3AD203B41FA5}">
                      <a16:colId xmlns:a16="http://schemas.microsoft.com/office/drawing/2014/main" val="313873537"/>
                    </a:ext>
                  </a:extLst>
                </a:gridCol>
              </a:tblGrid>
              <a:tr h="22355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Ферментные препараты для ввода в корма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7537"/>
                  </a:ext>
                </a:extLst>
              </a:tr>
              <a:tr h="8705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Не концентрированные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379477"/>
                  </a:ext>
                </a:extLst>
              </a:tr>
              <a:tr h="28103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78" marR="5797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65648"/>
                  </a:ext>
                </a:extLst>
              </a:tr>
              <a:tr h="4211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АСТРОЗИМ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АСТРОЗИМ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АСТРОЗИМ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</a:t>
                      </a:r>
                      <a:r>
                        <a:rPr lang="ru-RU" sz="1400" b="1" dirty="0">
                          <a:effectLst/>
                        </a:rPr>
                        <a:t>Р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АСТРОЗИМ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ProT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АСТРОЗИМ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</a:t>
                      </a:r>
                      <a:r>
                        <a:rPr lang="ru-RU" sz="1400" b="1" dirty="0">
                          <a:effectLst/>
                        </a:rPr>
                        <a:t>Р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ProT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459695"/>
                  </a:ext>
                </a:extLst>
              </a:tr>
              <a:tr h="878243">
                <a:tc>
                  <a:txBody>
                    <a:bodyPr/>
                    <a:lstStyle/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Ксиланаза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3 400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Бета-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глюканаза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900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Целлюлаза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1 000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Фитаза 10 000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dirty="0" err="1">
                          <a:effectLst/>
                        </a:rPr>
                        <a:t>Ксиланаза</a:t>
                      </a:r>
                      <a:r>
                        <a:rPr lang="ru-RU" sz="900" dirty="0">
                          <a:effectLst/>
                        </a:rPr>
                        <a:t> 3 400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</a:p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dirty="0">
                          <a:effectLst/>
                        </a:rPr>
                        <a:t>Бета-</a:t>
                      </a:r>
                      <a:r>
                        <a:rPr lang="ru-RU" sz="900" dirty="0" err="1">
                          <a:effectLst/>
                        </a:rPr>
                        <a:t>глюканаза</a:t>
                      </a:r>
                      <a:r>
                        <a:rPr lang="ru-RU" sz="900" dirty="0">
                          <a:effectLst/>
                        </a:rPr>
                        <a:t> 900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/г, </a:t>
                      </a:r>
                    </a:p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dirty="0" err="1">
                          <a:effectLst/>
                        </a:rPr>
                        <a:t>Целлюлаза</a:t>
                      </a:r>
                      <a:r>
                        <a:rPr lang="ru-RU" sz="900" dirty="0">
                          <a:effectLst/>
                        </a:rPr>
                        <a:t> 1 000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Фитаза 1 800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Протеаза 4</a:t>
                      </a:r>
                      <a:r>
                        <a:rPr lang="en-US" sz="900" dirty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000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dirty="0" err="1">
                          <a:effectLst/>
                        </a:rPr>
                        <a:t>Ксиланаза</a:t>
                      </a:r>
                      <a:r>
                        <a:rPr lang="ru-RU" sz="900" dirty="0">
                          <a:effectLst/>
                        </a:rPr>
                        <a:t> 3 400 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</a:p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dirty="0">
                          <a:effectLst/>
                        </a:rPr>
                        <a:t>Бета-</a:t>
                      </a:r>
                      <a:r>
                        <a:rPr lang="ru-RU" sz="900" dirty="0" err="1">
                          <a:effectLst/>
                        </a:rPr>
                        <a:t>глюканаза</a:t>
                      </a:r>
                      <a:r>
                        <a:rPr lang="ru-RU" sz="900" dirty="0">
                          <a:effectLst/>
                        </a:rPr>
                        <a:t> 900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/г,</a:t>
                      </a:r>
                    </a:p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dirty="0" err="1">
                          <a:effectLst/>
                        </a:rPr>
                        <a:t>Целлюлаза</a:t>
                      </a:r>
                      <a:r>
                        <a:rPr lang="ru-RU" sz="900" dirty="0">
                          <a:effectLst/>
                        </a:rPr>
                        <a:t> 1 000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</a:p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dirty="0">
                          <a:effectLst/>
                        </a:rPr>
                        <a:t>Фитаза 1 800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Протеаза 45 000 </a:t>
                      </a:r>
                      <a:r>
                        <a:rPr lang="ru-RU" sz="900" dirty="0" err="1">
                          <a:effectLst/>
                        </a:rPr>
                        <a:t>ед</a:t>
                      </a:r>
                      <a:r>
                        <a:rPr lang="ru-RU" sz="900" dirty="0">
                          <a:effectLst/>
                        </a:rPr>
                        <a:t>/г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129795"/>
                  </a:ext>
                </a:extLst>
              </a:tr>
              <a:tr h="2343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Дозировка – 300 г/т</a:t>
                      </a: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Дозировка – 100 г/т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Дозировка – 300 г/т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Дозировка – 500 г/т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Дозировка – 300 г/т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398"/>
                  </a:ext>
                </a:extLst>
              </a:tr>
            </a:tbl>
          </a:graphicData>
        </a:graphic>
      </p:graphicFrame>
      <p:pic>
        <p:nvPicPr>
          <p:cNvPr id="3077" name="Рисунок 7" descr="АСТРОЗИМ _700х6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68" y="2045995"/>
            <a:ext cx="1453279" cy="15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8" descr="АСТРОЗИМ _700х6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0" y="2036015"/>
            <a:ext cx="1542565" cy="15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9" descr="АСТРОЗИМ _700х6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20" y="2029500"/>
            <a:ext cx="1607212" cy="16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0" descr="АСТРОЗИМ _700х6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68" y="2015630"/>
            <a:ext cx="1577686" cy="15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1" descr="АСТРОЗИМ _700х6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44" y="2045995"/>
            <a:ext cx="1607212" cy="16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9770" y="9173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19770" y="-147918"/>
            <a:ext cx="6804824" cy="801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450" y="6080918"/>
            <a:ext cx="1763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73981"/>
              </p:ext>
            </p:extLst>
          </p:nvPr>
        </p:nvGraphicFramePr>
        <p:xfrm>
          <a:off x="247613" y="456077"/>
          <a:ext cx="8291426" cy="5465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268">
                  <a:extLst>
                    <a:ext uri="{9D8B030D-6E8A-4147-A177-3AD203B41FA5}">
                      <a16:colId xmlns:a16="http://schemas.microsoft.com/office/drawing/2014/main" val="3319115243"/>
                    </a:ext>
                  </a:extLst>
                </a:gridCol>
                <a:gridCol w="1657276">
                  <a:extLst>
                    <a:ext uri="{9D8B030D-6E8A-4147-A177-3AD203B41FA5}">
                      <a16:colId xmlns:a16="http://schemas.microsoft.com/office/drawing/2014/main" val="4107524667"/>
                    </a:ext>
                  </a:extLst>
                </a:gridCol>
                <a:gridCol w="1657276">
                  <a:extLst>
                    <a:ext uri="{9D8B030D-6E8A-4147-A177-3AD203B41FA5}">
                      <a16:colId xmlns:a16="http://schemas.microsoft.com/office/drawing/2014/main" val="3798993727"/>
                    </a:ext>
                  </a:extLst>
                </a:gridCol>
                <a:gridCol w="1657803">
                  <a:extLst>
                    <a:ext uri="{9D8B030D-6E8A-4147-A177-3AD203B41FA5}">
                      <a16:colId xmlns:a16="http://schemas.microsoft.com/office/drawing/2014/main" val="1729658006"/>
                    </a:ext>
                  </a:extLst>
                </a:gridCol>
                <a:gridCol w="1657803">
                  <a:extLst>
                    <a:ext uri="{9D8B030D-6E8A-4147-A177-3AD203B41FA5}">
                      <a16:colId xmlns:a16="http://schemas.microsoft.com/office/drawing/2014/main" val="403136199"/>
                    </a:ext>
                  </a:extLst>
                </a:gridCol>
              </a:tblGrid>
              <a:tr h="458542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Ферментные препараты для ввода в корма</a:t>
                      </a:r>
                    </a:p>
                  </a:txBody>
                  <a:tcPr marL="56731" marR="567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894048"/>
                  </a:ext>
                </a:extLst>
              </a:tr>
              <a:tr h="33666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Концентрированные</a:t>
                      </a:r>
                    </a:p>
                  </a:txBody>
                  <a:tcPr marL="56731" marR="567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11616"/>
                  </a:ext>
                </a:extLst>
              </a:tr>
              <a:tr h="28552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731" marR="5673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31" marR="5673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31" marR="5673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31" marR="5673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31" marR="5673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76205"/>
                  </a:ext>
                </a:extLst>
              </a:tr>
              <a:tr h="3029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АСТРОЗИМ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ФОТРЕ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АСТРОЗИМ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Форте Р</a:t>
                      </a: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АСТРОЗИМ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ФОТРЕ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АСТРОЗИМ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Форте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АСТРОЗИМ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Форте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08067"/>
                  </a:ext>
                </a:extLst>
              </a:tr>
              <a:tr h="857072">
                <a:tc>
                  <a:txBody>
                    <a:bodyPr/>
                    <a:lstStyle/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Ксиланаза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Бета-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глюканаза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Целлюлаза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Фитаза 10 000 ед/г</a:t>
                      </a: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Ксиланаза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Бета-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глюканаза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/г,</a:t>
                      </a:r>
                    </a:p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Целлюлаза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Фитаза 10 000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Протеаза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Ксиланаза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Бета-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глюканаза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/г,</a:t>
                      </a:r>
                    </a:p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Целлюлаза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  <a:p>
                      <a:pPr marL="0" marR="1790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Фитаза 10 000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Протеаза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000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</a:t>
                      </a: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77618"/>
                  </a:ext>
                </a:extLst>
              </a:tr>
              <a:tr h="6290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Дозировка – 50 г/т</a:t>
                      </a: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Дозировка – 50 г/т</a:t>
                      </a: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Дозировка – 50 г/т</a:t>
                      </a: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Дозировка –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г/т</a:t>
                      </a: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Дозировка – 50 г/т</a:t>
                      </a:r>
                    </a:p>
                  </a:txBody>
                  <a:tcPr marL="56731" marR="56731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46840"/>
                  </a:ext>
                </a:extLst>
              </a:tr>
            </a:tbl>
          </a:graphicData>
        </a:graphic>
      </p:graphicFrame>
      <p:pic>
        <p:nvPicPr>
          <p:cNvPr id="6149" name="Рисунок 2" descr="АСТРОЗИМ _700х6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06" y="1852504"/>
            <a:ext cx="1642404" cy="15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3" descr="АСТРОЗИМ _700х6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7" y="1780120"/>
            <a:ext cx="1530487" cy="15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4" descr="АСТРОЗИМ _700х6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99" y="1852504"/>
            <a:ext cx="1645283" cy="15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5" descr="АСТРОЗИМ _700х69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26" y="1808818"/>
            <a:ext cx="1568326" cy="15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6" descr="АСТРОЗИМ _700х6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88" y="1862299"/>
            <a:ext cx="1591377" cy="15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77450" y="-147918"/>
            <a:ext cx="6747144" cy="801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450" y="6080918"/>
            <a:ext cx="1763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89739"/>
              </p:ext>
            </p:extLst>
          </p:nvPr>
        </p:nvGraphicFramePr>
        <p:xfrm>
          <a:off x="251520" y="764705"/>
          <a:ext cx="8435280" cy="5286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652">
                  <a:extLst>
                    <a:ext uri="{9D8B030D-6E8A-4147-A177-3AD203B41FA5}">
                      <a16:colId xmlns:a16="http://schemas.microsoft.com/office/drawing/2014/main" val="2838182981"/>
                    </a:ext>
                  </a:extLst>
                </a:gridCol>
                <a:gridCol w="2108652">
                  <a:extLst>
                    <a:ext uri="{9D8B030D-6E8A-4147-A177-3AD203B41FA5}">
                      <a16:colId xmlns:a16="http://schemas.microsoft.com/office/drawing/2014/main" val="3545874176"/>
                    </a:ext>
                  </a:extLst>
                </a:gridCol>
                <a:gridCol w="2108652">
                  <a:extLst>
                    <a:ext uri="{9D8B030D-6E8A-4147-A177-3AD203B41FA5}">
                      <a16:colId xmlns:a16="http://schemas.microsoft.com/office/drawing/2014/main" val="4092422311"/>
                    </a:ext>
                  </a:extLst>
                </a:gridCol>
                <a:gridCol w="2109324">
                  <a:extLst>
                    <a:ext uri="{9D8B030D-6E8A-4147-A177-3AD203B41FA5}">
                      <a16:colId xmlns:a16="http://schemas.microsoft.com/office/drawing/2014/main" val="1612985146"/>
                    </a:ext>
                  </a:extLst>
                </a:gridCol>
              </a:tblGrid>
              <a:tr h="2383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Водорастворимые ферменты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5825"/>
                  </a:ext>
                </a:extLst>
              </a:tr>
              <a:tr h="1872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95396"/>
                  </a:ext>
                </a:extLst>
              </a:tr>
              <a:tr h="262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/>
                </a:tc>
                <a:extLst>
                  <a:ext uri="{0D108BD9-81ED-4DB2-BD59-A6C34878D82A}">
                    <a16:rowId xmlns:a16="http://schemas.microsoft.com/office/drawing/2014/main" val="457284114"/>
                  </a:ext>
                </a:extLst>
              </a:tr>
              <a:tr h="561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АСТРОЗИМ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АКВА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АСТРОЗИМ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АКВА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АСТРОЗИМ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АКВА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форте 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АСТРОЗИМ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АКВА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extLst>
                  <a:ext uri="{0D108BD9-81ED-4DB2-BD59-A6C34878D82A}">
                    <a16:rowId xmlns:a16="http://schemas.microsoft.com/office/drawing/2014/main" val="4280197146"/>
                  </a:ext>
                </a:extLst>
              </a:tr>
              <a:tr h="867373">
                <a:tc>
                  <a:txBody>
                    <a:bodyPr/>
                    <a:lstStyle/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Ксиланаза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10 000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/г</a:t>
                      </a:r>
                    </a:p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Бета-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глюканаза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2 500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/г,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Пектиназа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3 000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/г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Фитаза 5 000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/г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Фитаза  10 000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/г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Ксиланаза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10 000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/г</a:t>
                      </a:r>
                    </a:p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Бета-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глюканаза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2 500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/г, </a:t>
                      </a:r>
                    </a:p>
                    <a:p>
                      <a:pPr marR="1790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59880" algn="r"/>
                        </a:tabLs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Пектиназа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3 000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/г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Фитаза 5 000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/г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extLst>
                  <a:ext uri="{0D108BD9-81ED-4DB2-BD59-A6C34878D82A}">
                    <a16:rowId xmlns:a16="http://schemas.microsoft.com/office/drawing/2014/main" val="4064037115"/>
                  </a:ext>
                </a:extLst>
              </a:tr>
              <a:tr h="374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Дозировка –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*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г/т воды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Дозировка –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100*  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г/т воды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Дозировка –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50 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г/т воды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Дозировка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* 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г/т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extLst>
                  <a:ext uri="{0D108BD9-81ED-4DB2-BD59-A6C34878D82A}">
                    <a16:rowId xmlns:a16="http://schemas.microsoft.com/office/drawing/2014/main" val="2991260489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2" marR="58982" marT="0" marB="0" anchor="ctr"/>
                </a:tc>
                <a:extLst>
                  <a:ext uri="{0D108BD9-81ED-4DB2-BD59-A6C34878D82A}">
                    <a16:rowId xmlns:a16="http://schemas.microsoft.com/office/drawing/2014/main" val="4078678831"/>
                  </a:ext>
                </a:extLst>
              </a:tr>
            </a:tbl>
          </a:graphicData>
        </a:graphic>
      </p:graphicFrame>
      <p:pic>
        <p:nvPicPr>
          <p:cNvPr id="26" name="Рисунок 2" descr="АСТРОЗИМ _700х6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2447"/>
            <a:ext cx="1642404" cy="15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" descr="АСТРОЗИМ _700х6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98" y="1782447"/>
            <a:ext cx="1642404" cy="15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" descr="АСТРОЗИМ _700х6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5061"/>
            <a:ext cx="1642404" cy="15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" descr="АСТРОЗИМ _700х6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782447"/>
            <a:ext cx="1642404" cy="15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280" y="6197277"/>
            <a:ext cx="1763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-1"/>
            <a:ext cx="7137713" cy="82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280" y="6197277"/>
            <a:ext cx="1763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280" y="788976"/>
            <a:ext cx="8595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для использования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птицеводстве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свиноводстве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к.р.с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озяйствах.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152" y="1889711"/>
            <a:ext cx="892884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Производственным площадкам нужна защита от возбудителей болезней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антибиотичного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0994" y="2696859"/>
            <a:ext cx="89030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  В настоящий момент  препараты антибиотиков – все больше становятся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езистентными к условно патогенной микрофлоре.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5008" y="3537926"/>
            <a:ext cx="892899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Остаточные количества антибиотиков в мясе птице яйце и молоке запрещены на уровне государства т.к. большинство антибиотиков применяемые в лечение людей перестают работать из –за  применения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аналогов в производстве продукции.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5008" y="4952108"/>
            <a:ext cx="892899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Глобализация производств фабрик – увеличивается и бактериальное давление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 фабрики на группу животных и само животное в таких условиях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еобходимы аналоги препаратов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атибиотичного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5251503" cy="3348000"/>
          </a:xfrm>
          <a:prstGeom prst="rect">
            <a:avLst/>
          </a:prstGeom>
          <a:solidFill>
            <a:schemeClr val="bg1">
              <a:alpha val="31000"/>
            </a:schemeClr>
          </a:solidFill>
          <a:effectLst>
            <a:reflection endPos="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09" y="900843"/>
            <a:ext cx="5134091" cy="494340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 descr="C:\Users\U330P\Desktop\ПРОДУКТОВАЯ линейка\ЛОГОТИП БРЕНД\LOGO_Novabiotic_full _ver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7771"/>
            <a:ext cx="2423876" cy="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2280" y="0"/>
            <a:ext cx="7137713" cy="80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Компания </a:t>
            </a:r>
            <a:r>
              <a:rPr lang="ru-RU" sz="4000" b="1" dirty="0" smtClean="0"/>
              <a:t>NOVABIOTIC</a:t>
            </a:r>
            <a:r>
              <a:rPr lang="ru-RU" sz="4000" b="1" baseline="30000" dirty="0" smtClean="0"/>
              <a:t>™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280" y="6197277"/>
            <a:ext cx="1763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1111" y="6135722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Poppins" panose="00000800000000000000" pitchFamily="2" charset="0"/>
              </a:rPr>
              <a:t>НОВАТУР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410" y="4407382"/>
            <a:ext cx="5796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Глюкозооксидаза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НОВАТУР 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80229"/>
              </p:ext>
            </p:extLst>
          </p:nvPr>
        </p:nvGraphicFramePr>
        <p:xfrm>
          <a:off x="171146" y="4986724"/>
          <a:ext cx="5976663" cy="107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968">
                  <a:extLst>
                    <a:ext uri="{9D8B030D-6E8A-4147-A177-3AD203B41FA5}">
                      <a16:colId xmlns:a16="http://schemas.microsoft.com/office/drawing/2014/main" val="1481600916"/>
                    </a:ext>
                  </a:extLst>
                </a:gridCol>
                <a:gridCol w="2301695">
                  <a:extLst>
                    <a:ext uri="{9D8B030D-6E8A-4147-A177-3AD203B41FA5}">
                      <a16:colId xmlns:a16="http://schemas.microsoft.com/office/drawing/2014/main" val="3926687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НОВОТУР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62266"/>
                  </a:ext>
                </a:extLst>
              </a:tr>
              <a:tr h="270453">
                <a:tc gridSpan="2">
                  <a:txBody>
                    <a:bodyPr/>
                    <a:lstStyle/>
                    <a:p>
                      <a:pPr algn="ctr"/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14715"/>
                  </a:ext>
                </a:extLst>
              </a:tr>
              <a:tr h="367221"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Глюкозооксидаза</a:t>
                      </a:r>
                      <a:endParaRPr lang="ru-RU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 ед/г 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45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843</Words>
  <Application>Microsoft Office PowerPoint</Application>
  <PresentationFormat>Экран (4:3)</PresentationFormat>
  <Paragraphs>252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Batang</vt:lpstr>
      <vt:lpstr>Arial</vt:lpstr>
      <vt:lpstr>Calibri</vt:lpstr>
      <vt:lpstr>Georgia</vt:lpstr>
      <vt:lpstr>Poppins</vt:lpstr>
      <vt:lpstr>Times New Roman</vt:lpstr>
      <vt:lpstr>YS Text</vt:lpstr>
      <vt:lpstr>Тема Office</vt:lpstr>
      <vt:lpstr>Перспективы применения глюкозооксидазы для подавления патогенной бак массы в кишечном тракте и для пред убойной подготовке   Технический директор – Рысев О.А.</vt:lpstr>
      <vt:lpstr>Компания NOVABIOTIC™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NOVATUR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NOVATUR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NOVATUR</dc:title>
  <dc:creator>NOVABIOTIC</dc:creator>
  <cp:lastModifiedBy>Олег Рысев</cp:lastModifiedBy>
  <cp:revision>167</cp:revision>
  <dcterms:created xsi:type="dcterms:W3CDTF">2017-06-02T04:30:42Z</dcterms:created>
  <dcterms:modified xsi:type="dcterms:W3CDTF">2022-11-16T02:59:29Z</dcterms:modified>
</cp:coreProperties>
</file>