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68" r:id="rId3"/>
    <p:sldId id="270" r:id="rId4"/>
    <p:sldId id="276" r:id="rId5"/>
    <p:sldId id="275" r:id="rId6"/>
    <p:sldId id="279" r:id="rId7"/>
    <p:sldId id="264" r:id="rId8"/>
    <p:sldId id="266" r:id="rId9"/>
    <p:sldId id="263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DEF5FA"/>
                </a:solidFill>
              </a:rPr>
              <a:pPr/>
              <a:t>14.11.2022</a:t>
            </a:fld>
            <a:endParaRPr lang="ru-RU">
              <a:solidFill>
                <a:srgbClr val="DEF5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DEF5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DEF5FA"/>
                </a:solidFill>
              </a:rPr>
              <a:pPr/>
              <a:t>‹#›</a:t>
            </a:fld>
            <a:endParaRPr lang="ru-RU">
              <a:solidFill>
                <a:srgbClr val="DEF5FA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DEF5FA">
                        <a:alpha val="60000"/>
                      </a:srgbClr>
                    </a:solidFill>
                  </a:ln>
                  <a:solidFill>
                    <a:srgbClr val="DEF5FA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2902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46"/>
                </a:solidFill>
              </a:rPr>
              <a:pPr/>
              <a:t>14.11.2022</a:t>
            </a:fld>
            <a:endParaRPr lang="ru-RU">
              <a:solidFill>
                <a:srgbClr val="4646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46"/>
                </a:solidFill>
              </a:rPr>
              <a:pPr/>
              <a:t>‹#›</a:t>
            </a:fld>
            <a:endParaRPr lang="ru-RU">
              <a:solidFill>
                <a:srgbClr val="464646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464646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521060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464646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46"/>
                </a:solidFill>
              </a:rPr>
              <a:pPr/>
              <a:t>14.11.2022</a:t>
            </a:fld>
            <a:endParaRPr lang="ru-RU">
              <a:solidFill>
                <a:srgbClr val="4646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46"/>
                </a:solidFill>
              </a:rPr>
              <a:pPr/>
              <a:t>‹#›</a:t>
            </a:fld>
            <a:endParaRPr lang="ru-RU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9783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46"/>
                </a:solidFill>
              </a:rPr>
              <a:pPr/>
              <a:t>14.11.2022</a:t>
            </a:fld>
            <a:endParaRPr lang="ru-RU">
              <a:solidFill>
                <a:srgbClr val="46464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4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46"/>
                </a:solidFill>
              </a:rPr>
              <a:pPr/>
              <a:t>‹#›</a:t>
            </a:fld>
            <a:endParaRPr lang="ru-RU">
              <a:solidFill>
                <a:srgbClr val="464646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464646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1246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46"/>
                </a:solidFill>
              </a:rPr>
              <a:pPr/>
              <a:t>14.11.2022</a:t>
            </a:fld>
            <a:endParaRPr lang="ru-RU">
              <a:solidFill>
                <a:srgbClr val="46464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4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46"/>
                </a:solidFill>
              </a:rPr>
              <a:pPr/>
              <a:t>‹#›</a:t>
            </a:fld>
            <a:endParaRPr lang="ru-RU">
              <a:solidFill>
                <a:srgbClr val="464646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464646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259316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46"/>
                </a:solidFill>
              </a:rPr>
              <a:pPr/>
              <a:t>14.11.2022</a:t>
            </a:fld>
            <a:endParaRPr lang="ru-RU">
              <a:solidFill>
                <a:srgbClr val="46464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46"/>
                </a:solidFill>
              </a:rPr>
              <a:pPr/>
              <a:t>‹#›</a:t>
            </a:fld>
            <a:endParaRPr lang="ru-RU">
              <a:solidFill>
                <a:srgbClr val="464646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464646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090829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46"/>
                </a:solidFill>
              </a:rPr>
              <a:pPr/>
              <a:t>14.11.2022</a:t>
            </a:fld>
            <a:endParaRPr lang="ru-RU"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46"/>
                </a:solidFill>
              </a:rPr>
              <a:pPr/>
              <a:t>‹#›</a:t>
            </a:fld>
            <a:endParaRPr lang="ru-RU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531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46"/>
                </a:solidFill>
              </a:rPr>
              <a:pPr/>
              <a:t>14.11.2022</a:t>
            </a:fld>
            <a:endParaRPr lang="ru-RU">
              <a:solidFill>
                <a:srgbClr val="46464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4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46"/>
                </a:solidFill>
              </a:rPr>
              <a:pPr/>
              <a:t>‹#›</a:t>
            </a:fld>
            <a:endParaRPr lang="ru-RU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057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46"/>
                </a:solidFill>
              </a:rPr>
              <a:pPr/>
              <a:t>14.11.2022</a:t>
            </a:fld>
            <a:endParaRPr lang="ru-RU">
              <a:solidFill>
                <a:srgbClr val="46464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4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46"/>
                </a:solidFill>
              </a:rPr>
              <a:pPr/>
              <a:t>‹#›</a:t>
            </a:fld>
            <a:endParaRPr lang="ru-RU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368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46"/>
                </a:solidFill>
              </a:rPr>
              <a:pPr/>
              <a:t>14.11.2022</a:t>
            </a:fld>
            <a:endParaRPr lang="ru-RU">
              <a:solidFill>
                <a:srgbClr val="4646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46"/>
                </a:solidFill>
              </a:rPr>
              <a:pPr/>
              <a:t>‹#›</a:t>
            </a:fld>
            <a:endParaRPr lang="ru-RU">
              <a:solidFill>
                <a:srgbClr val="464646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464646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149948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46"/>
                </a:solidFill>
              </a:rPr>
              <a:pPr/>
              <a:t>14.11.2022</a:t>
            </a:fld>
            <a:endParaRPr lang="ru-RU">
              <a:solidFill>
                <a:srgbClr val="4646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46"/>
                </a:solidFill>
              </a:rPr>
              <a:pPr/>
              <a:t>‹#›</a:t>
            </a:fld>
            <a:endParaRPr lang="ru-RU">
              <a:solidFill>
                <a:srgbClr val="464646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464646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415085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64646"/>
                </a:solidFill>
              </a:rPr>
              <a:pPr/>
              <a:t>14.11.2022</a:t>
            </a:fld>
            <a:endParaRPr lang="ru-RU">
              <a:solidFill>
                <a:srgbClr val="4646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646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64646"/>
                </a:solidFill>
              </a:rPr>
              <a:pPr/>
              <a:t>‹#›</a:t>
            </a:fld>
            <a:endParaRPr lang="ru-RU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57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xn--80aaagmddkplf1a6e1j.xn--p1ai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370" y="129354"/>
            <a:ext cx="1663693" cy="166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31771" y="252939"/>
            <a:ext cx="58290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ФГБОУ ВО «Казанская государственная академия ветеринарной медицины имени Н.Э. Баумана»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3848" y="587727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Bahnschrift Light" pitchFamily="34" charset="0"/>
              </a:rPr>
              <a:t>Казань 2022г.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3105835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DA1F28">
                    <a:lumMod val="75000"/>
                  </a:srgbClr>
                </a:solidFill>
                <a:latin typeface="Bahnschrift Light" pitchFamily="34" charset="0"/>
                <a:ea typeface="Calibri"/>
              </a:rPr>
              <a:t>Проблемы и перспективы разработки вакцины против африканской чумы свиней</a:t>
            </a:r>
            <a:endParaRPr lang="ru-RU" sz="2800" b="1" dirty="0">
              <a:solidFill>
                <a:srgbClr val="DA1F28">
                  <a:lumMod val="75000"/>
                </a:srgbClr>
              </a:solidFill>
              <a:latin typeface="Bahnschrift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5594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228" y="0"/>
            <a:ext cx="8568952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Marina\Downloads\WhatsApp Image 2022-06-12 at 16.45.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562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2875784"/>
              </p:ext>
            </p:extLst>
          </p:nvPr>
        </p:nvGraphicFramePr>
        <p:xfrm>
          <a:off x="395536" y="1484784"/>
          <a:ext cx="8424936" cy="4556760"/>
        </p:xfrm>
        <a:graphic>
          <a:graphicData uri="http://schemas.openxmlformats.org/drawingml/2006/table">
            <a:tbl>
              <a:tblPr firstRow="1" firstCol="1" bandRow="1"/>
              <a:tblGrid>
                <a:gridCol w="5323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016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Вакцины на основе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уровень защиты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экстрактов инфицированных клеток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отсутствует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супернатантов</a:t>
                      </a: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инфицированных лейкоцитов периферической крови свиней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отсутствует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инфицированных альвеолярных макрофагов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отсутствует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инактивированных  вирусов АЧС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отсутствует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живых  </a:t>
                      </a:r>
                      <a:r>
                        <a:rPr lang="ru-RU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аттенуированных</a:t>
                      </a: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вирусов АЧС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частичная  защита, </a:t>
                      </a:r>
                      <a:r>
                        <a:rPr lang="ru-RU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реверсибельность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субъединичных вакцин на основе рекомбинантных белков и их комбинаций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частичная защита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ДНК-экспрессирующих плазмид  млекопитающих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частичная защита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Вакцины на основе вирусных векторов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частичная защита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03648" y="404664"/>
            <a:ext cx="5723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>
                <a:latin typeface="Calibri" pitchFamily="34" charset="0"/>
                <a:cs typeface="Calibri" pitchFamily="34" charset="0"/>
              </a:rPr>
              <a:t>Кандидатные</a:t>
            </a:r>
            <a:r>
              <a:rPr lang="ru-RU" sz="2800" b="1" dirty="0">
                <a:latin typeface="Calibri" pitchFamily="34" charset="0"/>
                <a:cs typeface="Calibri" pitchFamily="34" charset="0"/>
              </a:rPr>
              <a:t> вакцины против АЧС </a:t>
            </a:r>
          </a:p>
        </p:txBody>
      </p:sp>
    </p:spTree>
    <p:extLst>
      <p:ext uri="{BB962C8B-B14F-4D97-AF65-F5344CB8AC3E}">
        <p14:creationId xmlns:p14="http://schemas.microsoft.com/office/powerpoint/2010/main" xmlns="" val="1237581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187" y="3210585"/>
            <a:ext cx="343744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112807" cy="217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1179">
            <a:off x="394424" y="2492607"/>
            <a:ext cx="825839" cy="82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2319" y="837159"/>
            <a:ext cx="1745434" cy="265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Marina\Downloads\r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5093" y="1360583"/>
            <a:ext cx="2012009" cy="208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898" y="6396335"/>
            <a:ext cx="7920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ookman Old Style" pitchFamily="18" charset="0"/>
              </a:rPr>
              <a:t>Рис.  2. - </a:t>
            </a:r>
            <a:r>
              <a:rPr lang="ru-RU" b="1" dirty="0">
                <a:latin typeface="Bookman Old Style" pitchFamily="18" charset="0"/>
              </a:rPr>
              <a:t>Схема развития иммунного ответа</a:t>
            </a:r>
          </a:p>
        </p:txBody>
      </p:sp>
      <p:sp>
        <p:nvSpPr>
          <p:cNvPr id="4" name="Блок-схема: узел 3"/>
          <p:cNvSpPr/>
          <p:nvPr/>
        </p:nvSpPr>
        <p:spPr>
          <a:xfrm flipH="1">
            <a:off x="3148168" y="3071151"/>
            <a:ext cx="199665" cy="2537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327035" y="2810767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5213218" y="49321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5717456" y="49321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6262316" y="464465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6860351" y="468615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43903" y="87006"/>
            <a:ext cx="62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р72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27815" y="50562"/>
            <a:ext cx="772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рр62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6099" y="87006"/>
            <a:ext cx="675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р54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60351" y="87006"/>
            <a:ext cx="675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р30</a:t>
            </a:r>
          </a:p>
        </p:txBody>
      </p:sp>
      <p:pic>
        <p:nvPicPr>
          <p:cNvPr id="22" name="Picture 3" descr="C:\Users\Marina\Downloads\аппр21554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94" y="4950611"/>
            <a:ext cx="7810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12374" y="5577166"/>
            <a:ext cx="1679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212121"/>
                </a:solidFill>
                <a:latin typeface="Cambria"/>
                <a:ea typeface="Times New Roman"/>
                <a:cs typeface="Times New Roman"/>
              </a:rPr>
              <a:t>конкатемеры</a:t>
            </a:r>
            <a:endParaRPr lang="ru-RU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148" y="5002028"/>
            <a:ext cx="598005" cy="60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87" y="4479543"/>
            <a:ext cx="5969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30017" y="120813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АПК</a:t>
            </a:r>
          </a:p>
        </p:txBody>
      </p:sp>
      <p:sp>
        <p:nvSpPr>
          <p:cNvPr id="18" name="Блок-схема: узел 17"/>
          <p:cNvSpPr/>
          <p:nvPr/>
        </p:nvSpPr>
        <p:spPr>
          <a:xfrm>
            <a:off x="3408243" y="2034992"/>
            <a:ext cx="266766" cy="25765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3327035" y="2395641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20041">
            <a:off x="3452203" y="403025"/>
            <a:ext cx="2068695" cy="137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Прямая со стрелкой 29"/>
          <p:cNvCxnSpPr/>
          <p:nvPr/>
        </p:nvCxnSpPr>
        <p:spPr>
          <a:xfrm flipH="1">
            <a:off x="1053150" y="3497427"/>
            <a:ext cx="948286" cy="1371733"/>
          </a:xfrm>
          <a:prstGeom prst="straightConnector1">
            <a:avLst/>
          </a:prstGeom>
          <a:ln w="762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1" name="TextBox 1050"/>
          <p:cNvSpPr txBox="1"/>
          <p:nvPr/>
        </p:nvSpPr>
        <p:spPr>
          <a:xfrm>
            <a:off x="3779458" y="3341805"/>
            <a:ext cx="811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Th-1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100" name="Picture 4" descr="C:\Users\Marina\Downloads\22211472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33" y="1158894"/>
            <a:ext cx="5616533" cy="457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3218" y="701600"/>
            <a:ext cx="2024911" cy="45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4947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174" y="779634"/>
            <a:ext cx="3672408" cy="318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8248028"/>
              </p:ext>
            </p:extLst>
          </p:nvPr>
        </p:nvGraphicFramePr>
        <p:xfrm>
          <a:off x="1475656" y="4509119"/>
          <a:ext cx="5616626" cy="1984865"/>
        </p:xfrm>
        <a:graphic>
          <a:graphicData uri="http://schemas.openxmlformats.org/drawingml/2006/table">
            <a:tbl>
              <a:tblPr firstRow="1" firstCol="1" bandRow="1"/>
              <a:tblGrid>
                <a:gridCol w="23847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1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01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Ген (белок) </a:t>
                      </a:r>
                      <a:endParaRPr lang="ru-RU" sz="2000" dirty="0">
                        <a:effectLst/>
                        <a:latin typeface="Bookman Old Style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М.м.,кДа</a:t>
                      </a:r>
                      <a:endParaRPr lang="ru-RU" sz="2000">
                        <a:effectLst/>
                        <a:latin typeface="Bookman Old Style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Уч. а.о.</a:t>
                      </a:r>
                      <a:endParaRPr lang="ru-RU" sz="2000">
                        <a:effectLst/>
                        <a:latin typeface="Bookman Old Style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973">
                <a:tc>
                  <a:txBody>
                    <a:bodyPr/>
                    <a:lstStyle/>
                    <a:p>
                      <a:pPr marL="113030"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ru-RU" sz="2000" i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646</a:t>
                      </a:r>
                      <a:r>
                        <a:rPr lang="en-US" sz="2000" i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en-US" sz="20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ru-RU" sz="20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72</a:t>
                      </a:r>
                      <a:r>
                        <a:rPr lang="ru-RU" sz="2000" i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effectLst/>
                        <a:latin typeface="Bookman Old Style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73,2-74</a:t>
                      </a:r>
                      <a:endParaRPr lang="ru-RU" sz="2000">
                        <a:effectLst/>
                        <a:latin typeface="Bookman Old Style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≈241-300</a:t>
                      </a:r>
                      <a:endParaRPr lang="ru-RU" sz="2000">
                        <a:effectLst/>
                        <a:latin typeface="Bookman Old Style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973">
                <a:tc>
                  <a:txBody>
                    <a:bodyPr/>
                    <a:lstStyle/>
                    <a:p>
                      <a:pPr marL="84455" marR="17970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CP</a:t>
                      </a:r>
                      <a:r>
                        <a:rPr lang="ru-RU" sz="2000" i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530</a:t>
                      </a:r>
                      <a:r>
                        <a:rPr lang="en-US" sz="2000" i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n-US" sz="20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dirty="0" err="1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pp</a:t>
                      </a:r>
                      <a:r>
                        <a:rPr lang="ru-RU" sz="20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62</a:t>
                      </a:r>
                      <a:r>
                        <a:rPr lang="ru-RU" sz="2000" i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effectLst/>
                        <a:latin typeface="Bookman Old Style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60,5</a:t>
                      </a:r>
                      <a:endParaRPr lang="ru-RU" sz="2000">
                        <a:effectLst/>
                        <a:latin typeface="Bookman Old Style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≈15-175</a:t>
                      </a:r>
                      <a:endParaRPr lang="ru-RU" sz="2000">
                        <a:effectLst/>
                        <a:latin typeface="Bookman Old Style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973">
                <a:tc>
                  <a:txBody>
                    <a:bodyPr/>
                    <a:lstStyle/>
                    <a:p>
                      <a:pPr marL="113030"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ru-RU" sz="2000" i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183</a:t>
                      </a:r>
                      <a:r>
                        <a:rPr lang="en-US" sz="2000" i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en-US" sz="20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ru-RU" sz="20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54</a:t>
                      </a:r>
                      <a:r>
                        <a:rPr lang="ru-RU" sz="2000" i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effectLst/>
                        <a:latin typeface="Bookman Old Style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19,9 -28</a:t>
                      </a:r>
                      <a:endParaRPr lang="ru-RU" sz="2000" dirty="0">
                        <a:effectLst/>
                        <a:latin typeface="Bookman Old Style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≈54-133</a:t>
                      </a:r>
                      <a:endParaRPr lang="ru-RU" sz="2000" dirty="0">
                        <a:effectLst/>
                        <a:latin typeface="Bookman Old Style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973">
                <a:tc>
                  <a:txBody>
                    <a:bodyPr/>
                    <a:lstStyle/>
                    <a:p>
                      <a:pPr marL="38100"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CP</a:t>
                      </a:r>
                      <a:r>
                        <a:rPr lang="ru-RU" sz="2000" i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204</a:t>
                      </a:r>
                      <a:r>
                        <a:rPr lang="en-US" sz="2000" i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en-US" sz="20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ru-RU" sz="20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30</a:t>
                      </a:r>
                      <a:r>
                        <a:rPr lang="ru-RU" sz="2000" i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effectLst/>
                        <a:latin typeface="Bookman Old Style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23,6-32</a:t>
                      </a:r>
                      <a:endParaRPr lang="ru-RU" sz="2000" dirty="0">
                        <a:effectLst/>
                        <a:latin typeface="Bookman Old Style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≈60-160</a:t>
                      </a:r>
                      <a:endParaRPr lang="ru-RU" sz="2000" dirty="0">
                        <a:effectLst/>
                        <a:latin typeface="Bookman Old Style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4" name="Скругленный прямоугольник 23"/>
          <p:cNvSpPr/>
          <p:nvPr/>
        </p:nvSpPr>
        <p:spPr>
          <a:xfrm>
            <a:off x="2187378" y="260648"/>
            <a:ext cx="5421435" cy="599720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Скрининг и отбор генов  вируса АЧС</a:t>
            </a:r>
          </a:p>
        </p:txBody>
      </p:sp>
      <p:pic>
        <p:nvPicPr>
          <p:cNvPr id="15" name="Рисунок 14" descr="B676L protein.jpg"/>
          <p:cNvPicPr>
            <a:picLocks noChangeAspect="1"/>
          </p:cNvPicPr>
          <p:nvPr/>
        </p:nvPicPr>
        <p:blipFill rotWithShape="1">
          <a:blip r:embed="rId3" cstate="print"/>
          <a:srcRect l="38972" t="-2774" b="12716"/>
          <a:stretch/>
        </p:blipFill>
        <p:spPr>
          <a:xfrm>
            <a:off x="4023582" y="860368"/>
            <a:ext cx="5012913" cy="328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0658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67739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467544" y="249676"/>
            <a:ext cx="7848872" cy="1091092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Создание генетических конструкций на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основе ААВ2 вируса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4505319"/>
              </p:ext>
            </p:extLst>
          </p:nvPr>
        </p:nvGraphicFramePr>
        <p:xfrm>
          <a:off x="295117" y="4797152"/>
          <a:ext cx="4338736" cy="1800199"/>
        </p:xfrm>
        <a:graphic>
          <a:graphicData uri="http://schemas.openxmlformats.org/drawingml/2006/table">
            <a:tbl>
              <a:tblPr firstRow="1" firstCol="1" bandRow="1"/>
              <a:tblGrid>
                <a:gridCol w="21042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44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77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 err="1">
                          <a:effectLst/>
                          <a:latin typeface="Bahnschrift Light" pitchFamily="34" charset="0"/>
                          <a:cs typeface="Times New Roman"/>
                        </a:rPr>
                        <a:t>rAAB</a:t>
                      </a:r>
                      <a:r>
                        <a:rPr lang="ru-RU" sz="1800" b="1" dirty="0">
                          <a:effectLst/>
                          <a:latin typeface="Bahnschrift Light" pitchFamily="34" charset="0"/>
                          <a:cs typeface="Times New Roman"/>
                        </a:rPr>
                        <a:t>2</a:t>
                      </a:r>
                      <a:endParaRPr lang="ru-RU" sz="1800" dirty="0">
                        <a:effectLst/>
                        <a:latin typeface="Bahnschrift Light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dirty="0">
                          <a:effectLst/>
                          <a:latin typeface="Bahnschrift Light" pitchFamily="34" charset="0"/>
                          <a:cs typeface="Times New Roman"/>
                        </a:rPr>
                        <a:t>Кол-во, вирионов/</a:t>
                      </a:r>
                      <a:r>
                        <a:rPr lang="ru-RU" sz="1800" b="1" dirty="0" err="1">
                          <a:effectLst/>
                          <a:latin typeface="Bahnschrift Light" pitchFamily="34" charset="0"/>
                          <a:cs typeface="Times New Roman"/>
                        </a:rPr>
                        <a:t>мкл</a:t>
                      </a:r>
                      <a:endParaRPr lang="ru-RU" sz="1800" dirty="0">
                        <a:effectLst/>
                        <a:latin typeface="Bahnschrift Light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5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Bahnschrift Light" pitchFamily="34" charset="0"/>
                          <a:cs typeface="Times New Roman"/>
                        </a:rPr>
                        <a:t>r</a:t>
                      </a:r>
                      <a:r>
                        <a:rPr lang="ru-RU" sz="1800" dirty="0">
                          <a:effectLst/>
                          <a:latin typeface="Bahnschrift Light" pitchFamily="34" charset="0"/>
                          <a:cs typeface="Times New Roman"/>
                        </a:rPr>
                        <a:t>ААВ2/</a:t>
                      </a:r>
                      <a:r>
                        <a:rPr lang="en-US" sz="1800" dirty="0">
                          <a:effectLst/>
                          <a:latin typeface="Bahnschrift Light" pitchFamily="34" charset="0"/>
                          <a:cs typeface="Times New Roman"/>
                        </a:rPr>
                        <a:t>B646L</a:t>
                      </a:r>
                      <a:endParaRPr lang="ru-RU" sz="1800" dirty="0">
                        <a:effectLst/>
                        <a:latin typeface="Bahnschrift Light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Bahnschrift Light" pitchFamily="34" charset="0"/>
                          <a:cs typeface="Times New Roman"/>
                        </a:rPr>
                        <a:t>8</a:t>
                      </a:r>
                      <a:r>
                        <a:rPr lang="ru-RU" sz="1800" dirty="0">
                          <a:effectLst/>
                          <a:latin typeface="Bahnschrift Light" pitchFamily="34" charset="0"/>
                          <a:cs typeface="Times New Roman"/>
                        </a:rPr>
                        <a:t>,4 × 10</a:t>
                      </a:r>
                      <a:r>
                        <a:rPr lang="ru-RU" sz="1800" baseline="30000" dirty="0">
                          <a:effectLst/>
                          <a:latin typeface="Bahnschrift Light" pitchFamily="34" charset="0"/>
                          <a:cs typeface="Times New Roman"/>
                        </a:rPr>
                        <a:t>8</a:t>
                      </a:r>
                      <a:endParaRPr lang="ru-RU" sz="1800" dirty="0">
                        <a:effectLst/>
                        <a:latin typeface="Bahnschrift Light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2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Bahnschrift Light" pitchFamily="34" charset="0"/>
                          <a:cs typeface="Times New Roman"/>
                        </a:rPr>
                        <a:t>r</a:t>
                      </a:r>
                      <a:r>
                        <a:rPr lang="ru-RU" sz="1800" dirty="0">
                          <a:effectLst/>
                          <a:latin typeface="Bahnschrift Light" pitchFamily="34" charset="0"/>
                          <a:cs typeface="Times New Roman"/>
                        </a:rPr>
                        <a:t>ААВ2/</a:t>
                      </a:r>
                      <a:r>
                        <a:rPr lang="en-US" sz="1800" dirty="0">
                          <a:effectLst/>
                          <a:latin typeface="Bahnschrift Light" pitchFamily="34" charset="0"/>
                          <a:cs typeface="Times New Roman"/>
                        </a:rPr>
                        <a:t>CP204R</a:t>
                      </a:r>
                      <a:endParaRPr lang="ru-RU" sz="1800" dirty="0">
                        <a:effectLst/>
                        <a:latin typeface="Bahnschrift Light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  <a:latin typeface="Bahnschrift Light" pitchFamily="34" charset="0"/>
                          <a:cs typeface="Times New Roman"/>
                        </a:rPr>
                        <a:t>10,8 × 10</a:t>
                      </a:r>
                      <a:r>
                        <a:rPr lang="ru-RU" sz="1800" baseline="30000" dirty="0">
                          <a:effectLst/>
                          <a:latin typeface="Bahnschrift Light" pitchFamily="34" charset="0"/>
                          <a:cs typeface="Times New Roman"/>
                        </a:rPr>
                        <a:t>9</a:t>
                      </a:r>
                      <a:endParaRPr lang="ru-RU" sz="1800" dirty="0">
                        <a:effectLst/>
                        <a:latin typeface="Bahnschrift Light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2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Bahnschrift Light" pitchFamily="34" charset="0"/>
                          <a:cs typeface="Times New Roman"/>
                        </a:rPr>
                        <a:t>r</a:t>
                      </a:r>
                      <a:r>
                        <a:rPr lang="ru-RU" sz="1800" dirty="0">
                          <a:effectLst/>
                          <a:latin typeface="Bahnschrift Light" pitchFamily="34" charset="0"/>
                          <a:cs typeface="Times New Roman"/>
                        </a:rPr>
                        <a:t>ААВ2/</a:t>
                      </a:r>
                      <a:r>
                        <a:rPr lang="en-US" sz="1800" dirty="0">
                          <a:effectLst/>
                          <a:latin typeface="Bahnschrift Light" pitchFamily="34" charset="0"/>
                          <a:cs typeface="Times New Roman"/>
                        </a:rPr>
                        <a:t>E183L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  <a:latin typeface="Bahnschrift Light" pitchFamily="34" charset="0"/>
                          <a:cs typeface="Times New Roman"/>
                        </a:rPr>
                        <a:t>10,68 × 10</a:t>
                      </a:r>
                      <a:r>
                        <a:rPr lang="ru-RU" sz="1800" baseline="30000" dirty="0">
                          <a:effectLst/>
                          <a:latin typeface="Bahnschrift Light" pitchFamily="34" charset="0"/>
                          <a:cs typeface="Times New Roman"/>
                        </a:rPr>
                        <a:t>9</a:t>
                      </a:r>
                      <a:endParaRPr lang="ru-RU" sz="1800" dirty="0">
                        <a:effectLst/>
                        <a:latin typeface="Bahnschrift Light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2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Bahnschrift Light" pitchFamily="34" charset="0"/>
                          <a:cs typeface="Times New Roman"/>
                        </a:rPr>
                        <a:t>r</a:t>
                      </a:r>
                      <a:r>
                        <a:rPr lang="ru-RU" sz="1800" dirty="0">
                          <a:effectLst/>
                          <a:latin typeface="Bahnschrift Light" pitchFamily="34" charset="0"/>
                          <a:cs typeface="Times New Roman"/>
                        </a:rPr>
                        <a:t>ААВ2/</a:t>
                      </a:r>
                      <a:r>
                        <a:rPr lang="en-US" sz="1800" dirty="0">
                          <a:effectLst/>
                          <a:latin typeface="Bahnschrift Light" pitchFamily="34" charset="0"/>
                          <a:cs typeface="Times New Roman"/>
                        </a:rPr>
                        <a:t>CP530R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  <a:latin typeface="Bahnschrift Light" pitchFamily="34" charset="0"/>
                          <a:cs typeface="Times New Roman"/>
                        </a:rPr>
                        <a:t>8,2 × 10</a:t>
                      </a:r>
                      <a:r>
                        <a:rPr lang="ru-RU" sz="1800" baseline="30000" dirty="0">
                          <a:effectLst/>
                          <a:latin typeface="Bahnschrift Light" pitchFamily="34" charset="0"/>
                          <a:cs typeface="Times New Roman"/>
                        </a:rPr>
                        <a:t>9</a:t>
                      </a:r>
                      <a:endParaRPr lang="ru-RU" sz="1800" dirty="0">
                        <a:effectLst/>
                        <a:latin typeface="Bahnschrift Light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310" y="2192196"/>
            <a:ext cx="1350874" cy="103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5812" y="2132856"/>
            <a:ext cx="1541163" cy="111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117" y="3438569"/>
            <a:ext cx="1504067" cy="114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344" y="3438569"/>
            <a:ext cx="1569779" cy="114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1993" y="1541867"/>
            <a:ext cx="39709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600" b="1" kern="0" dirty="0">
                <a:solidFill>
                  <a:prstClr val="black"/>
                </a:solidFill>
                <a:latin typeface="Bahnschrift Light" pitchFamily="34" charset="0"/>
              </a:rPr>
              <a:t>экспрессионные  векторные плазмиды 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496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82453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65004"/>
            <a:ext cx="3923928" cy="307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899592" y="332656"/>
            <a:ext cx="7648897" cy="864096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Анализ эффективности экспрессии </a:t>
            </a:r>
            <a:r>
              <a:rPr kumimoji="0" lang="ru-RU" sz="21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таргетных</a:t>
            </a:r>
            <a:r>
              <a:rPr kumimoji="0" lang="ru-RU" sz="21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генов в культуре клеток </a:t>
            </a:r>
          </a:p>
        </p:txBody>
      </p:sp>
    </p:spTree>
    <p:extLst>
      <p:ext uri="{BB962C8B-B14F-4D97-AF65-F5344CB8AC3E}">
        <p14:creationId xmlns:p14="http://schemas.microsoft.com/office/powerpoint/2010/main" xmlns="" val="3580248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581742"/>
            <a:ext cx="5112568" cy="1047057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Испытание рекомбинантных ААВ векторов  на лабораторных животных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E41464D-4F7F-4913-8F4A-844D2313A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0972" y="1797926"/>
            <a:ext cx="443952" cy="81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2780928"/>
            <a:ext cx="5256584" cy="950241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Создание  ДНК- вакцины и испытание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ее на свиньях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7E41464D-4F7F-4913-8F4A-844D2313A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5880" y="3933056"/>
            <a:ext cx="43053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4986033"/>
            <a:ext cx="4638401" cy="892369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Пилотное производство вакцины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5745"/>
            <a:ext cx="2334970" cy="67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7" y="2436936"/>
            <a:ext cx="2376263" cy="129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5" cstate="print"/>
          <a:srcRect l="5568" t="68182" r="78345" b="8823"/>
          <a:stretch/>
        </p:blipFill>
        <p:spPr bwMode="auto">
          <a:xfrm>
            <a:off x="5292080" y="4986032"/>
            <a:ext cx="792088" cy="8923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5" cstate="print"/>
          <a:srcRect l="5568" t="68182" r="78345" b="8823"/>
          <a:stretch/>
        </p:blipFill>
        <p:spPr bwMode="auto">
          <a:xfrm>
            <a:off x="6220052" y="4986034"/>
            <a:ext cx="720080" cy="89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5" cstate="print"/>
          <a:srcRect l="5568" t="68182" r="78345" b="8823"/>
          <a:stretch/>
        </p:blipFill>
        <p:spPr bwMode="auto">
          <a:xfrm>
            <a:off x="6940132" y="4986032"/>
            <a:ext cx="692205" cy="8923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226043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466772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194609177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вердый переплет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3406</TotalTime>
  <Words>230</Words>
  <Application>Microsoft Office PowerPoint</Application>
  <PresentationFormat>Экран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1_Твердый переплет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DresvyannikovaSG</cp:lastModifiedBy>
  <cp:revision>123</cp:revision>
  <dcterms:created xsi:type="dcterms:W3CDTF">2022-06-05T07:49:40Z</dcterms:created>
  <dcterms:modified xsi:type="dcterms:W3CDTF">2022-11-14T12:26:47Z</dcterms:modified>
</cp:coreProperties>
</file>