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4" r:id="rId3"/>
    <p:sldId id="301" r:id="rId4"/>
    <p:sldId id="372" r:id="rId5"/>
    <p:sldId id="326" r:id="rId6"/>
    <p:sldId id="373" r:id="rId7"/>
    <p:sldId id="327" r:id="rId8"/>
    <p:sldId id="328" r:id="rId9"/>
    <p:sldId id="330" r:id="rId10"/>
    <p:sldId id="332" r:id="rId11"/>
    <p:sldId id="333" r:id="rId12"/>
    <p:sldId id="302" r:id="rId13"/>
    <p:sldId id="305" r:id="rId14"/>
    <p:sldId id="335" r:id="rId15"/>
    <p:sldId id="336" r:id="rId16"/>
    <p:sldId id="337" r:id="rId17"/>
    <p:sldId id="342" r:id="rId18"/>
    <p:sldId id="351" r:id="rId19"/>
    <p:sldId id="353" r:id="rId20"/>
    <p:sldId id="352" r:id="rId21"/>
    <p:sldId id="354" r:id="rId22"/>
    <p:sldId id="355" r:id="rId23"/>
    <p:sldId id="356" r:id="rId24"/>
    <p:sldId id="357" r:id="rId25"/>
    <p:sldId id="358" r:id="rId26"/>
    <p:sldId id="359" r:id="rId27"/>
    <p:sldId id="360" r:id="rId28"/>
    <p:sldId id="361" r:id="rId29"/>
    <p:sldId id="364" r:id="rId30"/>
    <p:sldId id="365" r:id="rId31"/>
    <p:sldId id="366" r:id="rId32"/>
    <p:sldId id="367" r:id="rId33"/>
    <p:sldId id="368" r:id="rId34"/>
    <p:sldId id="369" r:id="rId35"/>
    <p:sldId id="370" r:id="rId36"/>
    <p:sldId id="371" r:id="rId37"/>
    <p:sldId id="276"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autoAdjust="0"/>
  </p:normalViewPr>
  <p:slideViewPr>
    <p:cSldViewPr>
      <p:cViewPr varScale="1">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16.11.2022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16.11.2022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16.11.2022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16.11.2022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9178" y="980728"/>
            <a:ext cx="8208912" cy="3528392"/>
          </a:xfrm>
        </p:spPr>
        <p:txBody>
          <a:bodyPr anchor="t">
            <a:noAutofit/>
          </a:bodyPr>
          <a:lstStyle/>
          <a:p>
            <a:pPr algn="just"/>
            <a:r>
              <a:rPr lang="ru-RU" sz="2400" dirty="0">
                <a:solidFill>
                  <a:srgbClr val="00B050"/>
                </a:solidFill>
                <a:effectLst/>
                <a:latin typeface="Times New Roman" pitchFamily="18" charset="0"/>
                <a:cs typeface="Times New Roman" pitchFamily="18" charset="0"/>
              </a:rPr>
              <a:t>ПРОФИЛАКТИКА НЬЮКАСЛСКОЙ БОЛЕЗНИ НА ПТИЦЕВОДЧЕСКИХ ПРЕДПРИЯТИЯХ С ПОМОЩЬЮ ВИРУС-ВАКЦИН КОМПАНИИ БИОВАК</a:t>
            </a:r>
            <a:r>
              <a:rPr lang="ru-RU" sz="2400" dirty="0" smtClean="0">
                <a:solidFill>
                  <a:srgbClr val="00B050"/>
                </a:solidFill>
                <a:effectLst/>
                <a:latin typeface="Times New Roman" pitchFamily="18" charset="0"/>
                <a:cs typeface="Times New Roman" pitchFamily="18" charset="0"/>
              </a:rPr>
              <a:t>.</a:t>
            </a:r>
            <a:br>
              <a:rPr lang="ru-RU" sz="2400" dirty="0" smtClean="0">
                <a:solidFill>
                  <a:srgbClr val="00B050"/>
                </a:solidFill>
                <a:effectLst/>
                <a:latin typeface="Times New Roman" pitchFamily="18" charset="0"/>
                <a:cs typeface="Times New Roman" pitchFamily="18" charset="0"/>
              </a:rPr>
            </a:br>
            <a:r>
              <a:rPr lang="ru-RU" sz="2200" dirty="0" smtClean="0">
                <a:solidFill>
                  <a:srgbClr val="00B050"/>
                </a:solidFill>
                <a:effectLst/>
                <a:latin typeface="Times New Roman" pitchFamily="18" charset="0"/>
                <a:cs typeface="Times New Roman" pitchFamily="18" charset="0"/>
              </a:rPr>
              <a:t> </a:t>
            </a:r>
            <a:br>
              <a:rPr lang="ru-RU" sz="2200" dirty="0" smtClean="0">
                <a:solidFill>
                  <a:srgbClr val="00B050"/>
                </a:solidFill>
                <a:effectLst/>
                <a:latin typeface="Times New Roman" pitchFamily="18" charset="0"/>
                <a:cs typeface="Times New Roman" pitchFamily="18" charset="0"/>
              </a:rPr>
            </a:br>
            <a:r>
              <a:rPr lang="ru-RU" sz="2400" dirty="0" smtClean="0">
                <a:solidFill>
                  <a:srgbClr val="00B050"/>
                </a:solidFill>
                <a:effectLst/>
                <a:latin typeface="Times New Roman" pitchFamily="18" charset="0"/>
                <a:cs typeface="Times New Roman" pitchFamily="18" charset="0"/>
              </a:rPr>
              <a:t>ПРИМЕНЕНИЕ </a:t>
            </a:r>
            <a:r>
              <a:rPr lang="ru-RU" sz="2400" dirty="0">
                <a:solidFill>
                  <a:srgbClr val="00B050"/>
                </a:solidFill>
                <a:effectLst/>
                <a:latin typeface="Times New Roman" pitchFamily="18" charset="0"/>
                <a:cs typeface="Times New Roman" pitchFamily="18" charset="0"/>
              </a:rPr>
              <a:t>КОРМОВЫХ АНТИБИОТИКОВ И КОКЦИДИОСТАТИКОВ ДЛЯ ПРЕПЯТСТВОВАНИЯ РОСТА И РАЗВИТИЯ БАКТЕРИАЛЬНОЙ МИКРОФЛОРЫ И ООЦИСТ КОКЦИДИЙ, В ТОМ ЧИСЛЕ И КАК </a:t>
            </a:r>
            <a:r>
              <a:rPr lang="ru-RU" sz="2400" dirty="0" smtClean="0">
                <a:solidFill>
                  <a:srgbClr val="00B050"/>
                </a:solidFill>
                <a:effectLst/>
                <a:latin typeface="Times New Roman" pitchFamily="18" charset="0"/>
                <a:cs typeface="Times New Roman" pitchFamily="18" charset="0"/>
              </a:rPr>
              <a:t>ВИРУСНЫХ МАРКЕРОВ</a:t>
            </a:r>
            <a:r>
              <a:rPr lang="ru-RU" sz="2400" dirty="0" smtClean="0">
                <a:solidFill>
                  <a:schemeClr val="bg2"/>
                </a:solidFill>
                <a:effectLst/>
                <a:latin typeface="Times New Roman" pitchFamily="18" charset="0"/>
                <a:cs typeface="Times New Roman" pitchFamily="18" charset="0"/>
              </a:rPr>
              <a:t/>
            </a:r>
            <a:br>
              <a:rPr lang="ru-RU" sz="2400" dirty="0" smtClean="0">
                <a:solidFill>
                  <a:schemeClr val="bg2"/>
                </a:solidFill>
                <a:effectLst/>
                <a:latin typeface="Times New Roman" pitchFamily="18" charset="0"/>
                <a:cs typeface="Times New Roman" pitchFamily="18" charset="0"/>
              </a:rPr>
            </a:br>
            <a:endParaRPr lang="ru-RU" sz="2400" dirty="0">
              <a:solidFill>
                <a:schemeClr val="bg2"/>
              </a:solidFill>
              <a:effectLst/>
              <a:latin typeface="Times New Roman" pitchFamily="18" charset="0"/>
              <a:cs typeface="Times New Roman" pitchFamily="18" charset="0"/>
            </a:endParaRPr>
          </a:p>
        </p:txBody>
      </p:sp>
      <p:sp>
        <p:nvSpPr>
          <p:cNvPr id="7" name="Заголовок 1"/>
          <p:cNvSpPr txBox="1">
            <a:spLocks/>
          </p:cNvSpPr>
          <p:nvPr/>
        </p:nvSpPr>
        <p:spPr>
          <a:xfrm>
            <a:off x="4499992" y="4725144"/>
            <a:ext cx="4644008" cy="1219231"/>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3200" dirty="0" smtClean="0">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Докладчик – Хлып Денис Николаевич,</a:t>
            </a:r>
          </a:p>
          <a:p>
            <a:pPr algn="ctr"/>
            <a:r>
              <a:rPr lang="ru-RU" sz="1400" dirty="0" smtClean="0">
                <a:solidFill>
                  <a:schemeClr val="bg1"/>
                </a:solidFill>
                <a:latin typeface="Times New Roman" pitchFamily="18" charset="0"/>
                <a:cs typeface="Times New Roman" pitchFamily="18" charset="0"/>
              </a:rPr>
              <a:t>консультант по птицеводству компании ГК «ВЕТПРОМ»</a:t>
            </a:r>
            <a:endParaRPr lang="ru-RU" sz="1400" dirty="0">
              <a:solidFill>
                <a:schemeClr val="bg1"/>
              </a:solidFill>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395536" y="5066475"/>
            <a:ext cx="3779848" cy="877900"/>
          </a:xfrm>
          <a:prstGeom prst="rect">
            <a:avLst/>
          </a:prstGeom>
        </p:spPr>
      </p:pic>
    </p:spTree>
    <p:extLst>
      <p:ext uri="{BB962C8B-B14F-4D97-AF65-F5344CB8AC3E}">
        <p14:creationId xmlns:p14="http://schemas.microsoft.com/office/powerpoint/2010/main" val="150294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47928"/>
          </a:xfrm>
        </p:spPr>
        <p:txBody>
          <a:bodyPr>
            <a:normAutofit fontScale="92500" lnSpcReduction="10000"/>
          </a:bodyPr>
          <a:lstStyle/>
          <a:p>
            <a:pPr algn="just">
              <a:buClr>
                <a:srgbClr val="00B050"/>
              </a:buClr>
              <a:buFont typeface="Arial" pitchFamily="34" charset="0"/>
              <a:buChar char="•"/>
            </a:pPr>
            <a:r>
              <a:rPr lang="ru-RU" sz="2400" b="1" dirty="0">
                <a:solidFill>
                  <a:srgbClr val="00B050"/>
                </a:solidFill>
              </a:rPr>
              <a:t>Возможно ли </a:t>
            </a:r>
            <a:r>
              <a:rPr lang="ru-RU" sz="2400" b="1" dirty="0" smtClean="0">
                <a:solidFill>
                  <a:srgbClr val="00B050"/>
                </a:solidFill>
              </a:rPr>
              <a:t>появление новых </a:t>
            </a:r>
            <a:r>
              <a:rPr lang="ru-RU" sz="2400" b="1" dirty="0">
                <a:solidFill>
                  <a:srgbClr val="00B050"/>
                </a:solidFill>
              </a:rPr>
              <a:t>генотипов вируса </a:t>
            </a:r>
            <a:r>
              <a:rPr lang="ru-RU" sz="2400" b="1" dirty="0" smtClean="0">
                <a:solidFill>
                  <a:srgbClr val="00B050"/>
                </a:solidFill>
              </a:rPr>
              <a:t>болезни </a:t>
            </a:r>
            <a:r>
              <a:rPr lang="ru-RU" sz="2400" b="1" dirty="0">
                <a:solidFill>
                  <a:srgbClr val="00B050"/>
                </a:solidFill>
              </a:rPr>
              <a:t>Ньюкасла, от которых </a:t>
            </a:r>
            <a:r>
              <a:rPr lang="ru-RU" sz="2400" b="1" dirty="0" smtClean="0">
                <a:solidFill>
                  <a:srgbClr val="00B050"/>
                </a:solidFill>
              </a:rPr>
              <a:t>вакцинные </a:t>
            </a:r>
            <a:r>
              <a:rPr lang="ru-RU" sz="2400" b="1" dirty="0">
                <a:solidFill>
                  <a:srgbClr val="00B050"/>
                </a:solidFill>
              </a:rPr>
              <a:t>препараты не защитят</a:t>
            </a:r>
            <a:r>
              <a:rPr lang="ru-RU" sz="2400" b="1" dirty="0" smtClean="0">
                <a:solidFill>
                  <a:srgbClr val="00B050"/>
                </a:solidFill>
              </a:rPr>
              <a:t>?</a:t>
            </a:r>
          </a:p>
          <a:p>
            <a:pPr marL="0" indent="0" algn="just">
              <a:buNone/>
            </a:pPr>
            <a:r>
              <a:rPr lang="ru-RU" sz="2200" dirty="0"/>
              <a:t>Для </a:t>
            </a:r>
            <a:r>
              <a:rPr lang="ru-RU" sz="2200" dirty="0" smtClean="0"/>
              <a:t>штаммов пПМВ-1 </a:t>
            </a:r>
            <a:r>
              <a:rPr lang="ru-RU" sz="2200" dirty="0"/>
              <a:t>характерен высокий </a:t>
            </a:r>
            <a:r>
              <a:rPr lang="ru-RU" sz="2200" dirty="0" smtClean="0"/>
              <a:t>уровень </a:t>
            </a:r>
            <a:r>
              <a:rPr lang="ru-RU" sz="2200" dirty="0"/>
              <a:t>генетического </a:t>
            </a:r>
            <a:r>
              <a:rPr lang="ru-RU" sz="2200" dirty="0" smtClean="0"/>
              <a:t>разнообразия: в </a:t>
            </a:r>
            <a:r>
              <a:rPr lang="ru-RU" sz="2200" dirty="0"/>
              <a:t>настоящее время все они </a:t>
            </a:r>
            <a:r>
              <a:rPr lang="ru-RU" sz="2200" dirty="0" smtClean="0"/>
              <a:t>поделены </a:t>
            </a:r>
            <a:r>
              <a:rPr lang="ru-RU" sz="2200" dirty="0"/>
              <a:t>на 2 класса (I и II) и 19 </a:t>
            </a:r>
            <a:r>
              <a:rPr lang="ru-RU" sz="2200" dirty="0" smtClean="0"/>
              <a:t>генотипов </a:t>
            </a:r>
            <a:r>
              <a:rPr lang="ru-RU" sz="2200" dirty="0"/>
              <a:t>(I класс – </a:t>
            </a:r>
            <a:r>
              <a:rPr lang="ru-RU" sz="2200" dirty="0" smtClean="0"/>
              <a:t>9 генотипов; </a:t>
            </a:r>
            <a:r>
              <a:rPr lang="ru-RU" sz="2200" dirty="0"/>
              <a:t>II </a:t>
            </a:r>
            <a:r>
              <a:rPr lang="ru-RU" sz="2200" dirty="0" smtClean="0"/>
              <a:t>класс – 10 </a:t>
            </a:r>
            <a:r>
              <a:rPr lang="ru-RU" sz="2200" dirty="0"/>
              <a:t>генотипов).</a:t>
            </a:r>
          </a:p>
          <a:p>
            <a:pPr marL="0" indent="0" algn="just">
              <a:buNone/>
            </a:pPr>
            <a:r>
              <a:rPr lang="ru-RU" sz="2200" dirty="0"/>
              <a:t>Вследствие этого можно </a:t>
            </a:r>
            <a:r>
              <a:rPr lang="ru-RU" sz="2200" dirty="0" smtClean="0"/>
              <a:t>сделать вывод</a:t>
            </a:r>
            <a:r>
              <a:rPr lang="ru-RU" sz="2200" dirty="0"/>
              <a:t>, что в связи с </a:t>
            </a:r>
            <a:r>
              <a:rPr lang="ru-RU" sz="2200" dirty="0" smtClean="0"/>
              <a:t>повсеместным </a:t>
            </a:r>
            <a:r>
              <a:rPr lang="ru-RU" sz="2200" dirty="0"/>
              <a:t>распространением и </a:t>
            </a:r>
            <a:r>
              <a:rPr lang="ru-RU" sz="2200" dirty="0" smtClean="0"/>
              <a:t>высоким уровнем </a:t>
            </a:r>
            <a:r>
              <a:rPr lang="ru-RU" sz="2200" dirty="0"/>
              <a:t>генетического </a:t>
            </a:r>
            <a:r>
              <a:rPr lang="ru-RU" sz="2200" dirty="0" smtClean="0"/>
              <a:t>разнообразия </a:t>
            </a:r>
            <a:r>
              <a:rPr lang="ru-RU" sz="2200" dirty="0"/>
              <a:t>данного вируса </a:t>
            </a:r>
            <a:r>
              <a:rPr lang="ru-RU" sz="2200" dirty="0" smtClean="0"/>
              <a:t>вероятность появления </a:t>
            </a:r>
            <a:r>
              <a:rPr lang="ru-RU" sz="2200" dirty="0"/>
              <a:t>новых генотипов </a:t>
            </a:r>
            <a:r>
              <a:rPr lang="ru-RU" sz="2200" dirty="0" smtClean="0"/>
              <a:t>только </a:t>
            </a:r>
            <a:r>
              <a:rPr lang="ru-RU" sz="2200" dirty="0"/>
              <a:t>возрастает</a:t>
            </a:r>
            <a:r>
              <a:rPr lang="ru-RU" sz="2200" dirty="0" smtClean="0"/>
              <a:t>. </a:t>
            </a:r>
          </a:p>
          <a:p>
            <a:pPr marL="0" indent="0" algn="just">
              <a:buNone/>
            </a:pPr>
            <a:endParaRPr lang="ru-RU" sz="2000" dirty="0"/>
          </a:p>
          <a:p>
            <a:pPr algn="just">
              <a:buClr>
                <a:srgbClr val="00B050"/>
              </a:buClr>
              <a:buFont typeface="Arial" pitchFamily="34" charset="0"/>
              <a:buChar char="•"/>
            </a:pPr>
            <a:r>
              <a:rPr lang="ru-RU" sz="2400" b="1" dirty="0">
                <a:solidFill>
                  <a:srgbClr val="00B050"/>
                </a:solidFill>
              </a:rPr>
              <a:t>Ваше отношение к </a:t>
            </a:r>
            <a:r>
              <a:rPr lang="ru-RU" sz="2400" b="1" dirty="0" smtClean="0">
                <a:solidFill>
                  <a:srgbClr val="00B050"/>
                </a:solidFill>
              </a:rPr>
              <a:t>аутовакцинам </a:t>
            </a:r>
            <a:r>
              <a:rPr lang="ru-RU" sz="2400" b="1" dirty="0">
                <a:solidFill>
                  <a:srgbClr val="00B050"/>
                </a:solidFill>
              </a:rPr>
              <a:t>и </a:t>
            </a:r>
            <a:r>
              <a:rPr lang="ru-RU" sz="2400" b="1" dirty="0" smtClean="0">
                <a:solidFill>
                  <a:srgbClr val="00B050"/>
                </a:solidFill>
              </a:rPr>
              <a:t>рекомбинантным вакцинам </a:t>
            </a:r>
            <a:r>
              <a:rPr lang="ru-RU" sz="2400" b="1" dirty="0">
                <a:solidFill>
                  <a:srgbClr val="00B050"/>
                </a:solidFill>
              </a:rPr>
              <a:t>против болезни </a:t>
            </a:r>
            <a:r>
              <a:rPr lang="ru-RU" sz="2400" b="1" dirty="0" smtClean="0">
                <a:solidFill>
                  <a:srgbClr val="00B050"/>
                </a:solidFill>
              </a:rPr>
              <a:t>Ньюкасла? </a:t>
            </a:r>
          </a:p>
          <a:p>
            <a:pPr marL="0" indent="0" algn="just">
              <a:buNone/>
            </a:pPr>
            <a:r>
              <a:rPr lang="ru-RU" sz="2200" dirty="0"/>
              <a:t>В качестве </a:t>
            </a:r>
            <a:r>
              <a:rPr lang="ru-RU" sz="2200" dirty="0" smtClean="0"/>
              <a:t>альтернативы </a:t>
            </a:r>
            <a:r>
              <a:rPr lang="ru-RU" sz="2200" dirty="0"/>
              <a:t>живым </a:t>
            </a:r>
            <a:r>
              <a:rPr lang="ru-RU" sz="2200" dirty="0" smtClean="0"/>
              <a:t>аттенуированным и </a:t>
            </a:r>
            <a:r>
              <a:rPr lang="ru-RU" sz="2200" dirty="0"/>
              <a:t>инактивированным </a:t>
            </a:r>
            <a:r>
              <a:rPr lang="ru-RU" sz="2200" dirty="0" smtClean="0"/>
              <a:t>вакцинам </a:t>
            </a:r>
            <a:r>
              <a:rPr lang="ru-RU" sz="2200" dirty="0"/>
              <a:t>фирмы-производители предлагают сегодня рекомбинантные </a:t>
            </a:r>
            <a:r>
              <a:rPr lang="ru-RU" sz="2200" dirty="0" smtClean="0"/>
              <a:t>вирусные </a:t>
            </a:r>
            <a:r>
              <a:rPr lang="ru-RU" sz="2200" dirty="0"/>
              <a:t>векторные вакцины, </a:t>
            </a:r>
            <a:r>
              <a:rPr lang="ru-RU" sz="2200" dirty="0" smtClean="0"/>
              <a:t>созданные </a:t>
            </a:r>
            <a:r>
              <a:rPr lang="ru-RU" sz="2200" dirty="0"/>
              <a:t>на основе </a:t>
            </a:r>
            <a:r>
              <a:rPr lang="ru-RU" sz="2200" dirty="0" smtClean="0"/>
              <a:t>герпес-вируса индеек </a:t>
            </a:r>
            <a:r>
              <a:rPr lang="ru-RU" sz="2200" dirty="0"/>
              <a:t>и оспы птиц со </a:t>
            </a:r>
            <a:r>
              <a:rPr lang="ru-RU" sz="2200" dirty="0" smtClean="0"/>
              <a:t>встроенным геном </a:t>
            </a:r>
            <a:r>
              <a:rPr lang="ru-RU" sz="2200" dirty="0"/>
              <a:t>вируса болезни Ньюкасла. По данным ученых, </a:t>
            </a:r>
            <a:r>
              <a:rPr lang="ru-RU" sz="2200" dirty="0" smtClean="0"/>
              <a:t>составляющие векторных </a:t>
            </a:r>
            <a:r>
              <a:rPr lang="ru-RU" sz="2200" dirty="0"/>
              <a:t>вакцин не </a:t>
            </a:r>
            <a:r>
              <a:rPr lang="ru-RU" sz="2200" dirty="0" smtClean="0"/>
              <a:t>передаются от </a:t>
            </a:r>
            <a:r>
              <a:rPr lang="ru-RU" sz="2200" dirty="0"/>
              <a:t>птицы к птице</a:t>
            </a:r>
            <a:r>
              <a:rPr lang="ru-RU" sz="2200" dirty="0" smtClean="0"/>
              <a:t>, </a:t>
            </a:r>
            <a:r>
              <a:rPr lang="ru-RU" sz="2200" spc="300" dirty="0" smtClean="0"/>
              <a:t>не обладают</a:t>
            </a:r>
            <a:endParaRPr lang="ru-RU" sz="2200" spc="300" dirty="0"/>
          </a:p>
        </p:txBody>
      </p:sp>
      <p:pic>
        <p:nvPicPr>
          <p:cNvPr id="2" name="Рисунок 1"/>
          <p:cNvPicPr>
            <a:picLocks noChangeAspect="1"/>
          </p:cNvPicPr>
          <p:nvPr/>
        </p:nvPicPr>
        <p:blipFill>
          <a:blip r:embed="rId2"/>
          <a:stretch>
            <a:fillRect/>
          </a:stretch>
        </p:blipFill>
        <p:spPr>
          <a:xfrm>
            <a:off x="6742007" y="6324600"/>
            <a:ext cx="1944793" cy="506012"/>
          </a:xfrm>
          <a:prstGeom prst="rect">
            <a:avLst/>
          </a:prstGeom>
        </p:spPr>
      </p:pic>
    </p:spTree>
    <p:extLst>
      <p:ext uri="{BB962C8B-B14F-4D97-AF65-F5344CB8AC3E}">
        <p14:creationId xmlns:p14="http://schemas.microsoft.com/office/powerpoint/2010/main" val="214412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775920"/>
          </a:xfrm>
        </p:spPr>
        <p:txBody>
          <a:bodyPr>
            <a:normAutofit/>
          </a:bodyPr>
          <a:lstStyle/>
          <a:p>
            <a:pPr marL="0" indent="0" algn="just">
              <a:buNone/>
            </a:pPr>
            <a:r>
              <a:rPr lang="ru-RU" sz="2000" dirty="0" smtClean="0"/>
              <a:t>способностью </a:t>
            </a:r>
            <a:r>
              <a:rPr lang="ru-RU" sz="2000" dirty="0"/>
              <a:t>восстанавливать </a:t>
            </a:r>
            <a:r>
              <a:rPr lang="ru-RU" sz="2000" dirty="0" smtClean="0"/>
              <a:t>свои вирулентные свойства</a:t>
            </a:r>
            <a:r>
              <a:rPr lang="ru-RU" sz="2000" dirty="0"/>
              <a:t>, </a:t>
            </a:r>
            <a:r>
              <a:rPr lang="ru-RU" sz="2000" dirty="0" smtClean="0"/>
              <a:t>вызывать латентную </a:t>
            </a:r>
            <a:r>
              <a:rPr lang="ru-RU" sz="2000" dirty="0"/>
              <a:t>форму заболевания </a:t>
            </a:r>
            <a:r>
              <a:rPr lang="ru-RU" sz="2000" dirty="0" smtClean="0"/>
              <a:t>или различные рекомбинации. У </a:t>
            </a:r>
            <a:r>
              <a:rPr lang="ru-RU" sz="2000" dirty="0"/>
              <a:t>рекомбинантных </a:t>
            </a:r>
            <a:r>
              <a:rPr lang="ru-RU" sz="2000" dirty="0" smtClean="0"/>
              <a:t>вирусных векторных </a:t>
            </a:r>
            <a:r>
              <a:rPr lang="ru-RU" sz="2000" dirty="0"/>
              <a:t>вакцин высокая </a:t>
            </a:r>
            <a:r>
              <a:rPr lang="ru-RU" sz="2000" dirty="0" smtClean="0"/>
              <a:t>стоимость </a:t>
            </a:r>
            <a:r>
              <a:rPr lang="ru-RU" sz="2000" dirty="0"/>
              <a:t>и более низкий </a:t>
            </a:r>
            <a:r>
              <a:rPr lang="ru-RU" sz="2000" dirty="0" smtClean="0"/>
              <a:t>уровень защиты </a:t>
            </a:r>
            <a:r>
              <a:rPr lang="ru-RU" sz="2000" dirty="0"/>
              <a:t>по сравнению с </a:t>
            </a:r>
            <a:r>
              <a:rPr lang="ru-RU" sz="2000" dirty="0" smtClean="0"/>
              <a:t>живыми и </a:t>
            </a:r>
            <a:r>
              <a:rPr lang="ru-RU" sz="2000" dirty="0"/>
              <a:t>инактивированными </a:t>
            </a:r>
            <a:r>
              <a:rPr lang="ru-RU" sz="2000" dirty="0" smtClean="0"/>
              <a:t>вакцинами</a:t>
            </a:r>
            <a:r>
              <a:rPr lang="ru-RU" sz="2000" dirty="0"/>
              <a:t>, но особенно </a:t>
            </a:r>
            <a:r>
              <a:rPr lang="ru-RU" sz="2000" dirty="0" smtClean="0"/>
              <a:t>настораживают не </a:t>
            </a:r>
            <a:r>
              <a:rPr lang="ru-RU" sz="2000" dirty="0"/>
              <a:t>совсем понятные </a:t>
            </a:r>
            <a:r>
              <a:rPr lang="ru-RU" sz="2000" dirty="0" smtClean="0"/>
              <a:t>дальнейшие последствия </a:t>
            </a:r>
            <a:r>
              <a:rPr lang="ru-RU" sz="2000" dirty="0"/>
              <a:t>применения </a:t>
            </a:r>
            <a:r>
              <a:rPr lang="ru-RU" sz="2000" dirty="0" smtClean="0"/>
              <a:t>данных препаратов</a:t>
            </a:r>
            <a:r>
              <a:rPr lang="ru-RU" sz="2000" dirty="0"/>
              <a:t>, так как в </a:t>
            </a:r>
            <a:r>
              <a:rPr lang="ru-RU" sz="2000" dirty="0" smtClean="0"/>
              <a:t>промышленном </a:t>
            </a:r>
            <a:r>
              <a:rPr lang="ru-RU" sz="2000" dirty="0"/>
              <a:t>птицеводстве они </a:t>
            </a:r>
            <a:r>
              <a:rPr lang="ru-RU" sz="2000" dirty="0" smtClean="0"/>
              <a:t>появились относительно </a:t>
            </a:r>
            <a:r>
              <a:rPr lang="ru-RU" sz="2000" dirty="0"/>
              <a:t>недавно</a:t>
            </a:r>
            <a:r>
              <a:rPr lang="ru-RU" sz="2000" dirty="0" smtClean="0"/>
              <a:t>.  </a:t>
            </a:r>
          </a:p>
          <a:p>
            <a:pPr marL="0" indent="0" algn="just">
              <a:buNone/>
            </a:pPr>
            <a:endParaRPr lang="ru-RU" sz="2000" dirty="0"/>
          </a:p>
          <a:p>
            <a:pPr algn="just">
              <a:buClr>
                <a:srgbClr val="00B050"/>
              </a:buClr>
              <a:buFont typeface="Arial" pitchFamily="34" charset="0"/>
              <a:buChar char="•"/>
            </a:pPr>
            <a:r>
              <a:rPr lang="ru-RU" sz="2000" b="1" dirty="0">
                <a:solidFill>
                  <a:srgbClr val="00B050"/>
                </a:solidFill>
              </a:rPr>
              <a:t>Для профилактики болезни Ньюкасла используется инактивированная вакцина, цыплята иммунизируются в суточном возрасте. Какова эффективность этого мероприятия? </a:t>
            </a:r>
          </a:p>
          <a:p>
            <a:pPr marL="0" indent="0" algn="just">
              <a:buNone/>
            </a:pPr>
            <a:r>
              <a:rPr lang="ru-RU" sz="2000" dirty="0"/>
              <a:t>Комбинированное введение цыплятам суточного возраста живой и инактивированной вакцин против болезни Ньюкасла применяется с целью продления и увеличения иммунной защиты за счет объединения местного иммунитета, обеспеченного живой ослабленной вакциной, и гуморального иммунитета, обеспеченного</a:t>
            </a:r>
          </a:p>
        </p:txBody>
      </p:sp>
      <p:pic>
        <p:nvPicPr>
          <p:cNvPr id="2" name="Рисунок 1"/>
          <p:cNvPicPr>
            <a:picLocks noChangeAspect="1"/>
          </p:cNvPicPr>
          <p:nvPr/>
        </p:nvPicPr>
        <p:blipFill>
          <a:blip r:embed="rId2"/>
          <a:stretch>
            <a:fillRect/>
          </a:stretch>
        </p:blipFill>
        <p:spPr>
          <a:xfrm>
            <a:off x="6742007" y="6300716"/>
            <a:ext cx="1944793" cy="506012"/>
          </a:xfrm>
          <a:prstGeom prst="rect">
            <a:avLst/>
          </a:prstGeom>
        </p:spPr>
      </p:pic>
    </p:spTree>
    <p:extLst>
      <p:ext uri="{BB962C8B-B14F-4D97-AF65-F5344CB8AC3E}">
        <p14:creationId xmlns:p14="http://schemas.microsoft.com/office/powerpoint/2010/main" val="42646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229600" cy="5904656"/>
          </a:xfrm>
        </p:spPr>
        <p:txBody>
          <a:bodyPr>
            <a:normAutofit fontScale="92500" lnSpcReduction="20000"/>
          </a:bodyPr>
          <a:lstStyle/>
          <a:p>
            <a:pPr marL="0" indent="0" algn="just">
              <a:buNone/>
            </a:pPr>
            <a:r>
              <a:rPr lang="ru-RU" sz="2200" dirty="0" smtClean="0"/>
              <a:t>инактивированной вакциной</a:t>
            </a:r>
            <a:r>
              <a:rPr lang="ru-RU" sz="2200" dirty="0"/>
              <a:t>. Данная комбинация </a:t>
            </a:r>
            <a:r>
              <a:rPr lang="ru-RU" sz="2200" dirty="0" smtClean="0"/>
              <a:t>в основном </a:t>
            </a:r>
            <a:r>
              <a:rPr lang="ru-RU" sz="2200" dirty="0"/>
              <a:t>используется в </a:t>
            </a:r>
            <a:r>
              <a:rPr lang="ru-RU" sz="2200" dirty="0" smtClean="0"/>
              <a:t>неблагоприятных </a:t>
            </a:r>
            <a:r>
              <a:rPr lang="ru-RU" sz="2200" dirty="0"/>
              <a:t>по данной </a:t>
            </a:r>
            <a:r>
              <a:rPr lang="ru-RU" sz="2200" dirty="0" smtClean="0"/>
              <a:t>вирусной инфекции </a:t>
            </a:r>
            <a:r>
              <a:rPr lang="ru-RU" sz="2200" dirty="0"/>
              <a:t>птицеводческих </a:t>
            </a:r>
            <a:r>
              <a:rPr lang="ru-RU" sz="2200" dirty="0" smtClean="0"/>
              <a:t>хозяйствах.  </a:t>
            </a:r>
          </a:p>
          <a:p>
            <a:pPr marL="0" indent="0" algn="just">
              <a:buNone/>
            </a:pPr>
            <a:endParaRPr lang="ru-RU" sz="2000" dirty="0"/>
          </a:p>
          <a:p>
            <a:pPr algn="just">
              <a:buClr>
                <a:srgbClr val="00B050"/>
              </a:buClr>
              <a:buFont typeface="Arial" pitchFamily="34" charset="0"/>
              <a:buChar char="•"/>
            </a:pPr>
            <a:r>
              <a:rPr lang="ru-RU" sz="2000" b="1" dirty="0">
                <a:solidFill>
                  <a:srgbClr val="00B050"/>
                </a:solidFill>
              </a:rPr>
              <a:t>По данным некоторых </a:t>
            </a:r>
            <a:r>
              <a:rPr lang="ru-RU" sz="2000" b="1" dirty="0" smtClean="0">
                <a:solidFill>
                  <a:srgbClr val="00B050"/>
                </a:solidFill>
              </a:rPr>
              <a:t>исследователей</a:t>
            </a:r>
            <a:r>
              <a:rPr lang="ru-RU" sz="2000" b="1" dirty="0">
                <a:solidFill>
                  <a:srgbClr val="00B050"/>
                </a:solidFill>
              </a:rPr>
              <a:t>, высокие </a:t>
            </a:r>
            <a:r>
              <a:rPr lang="ru-RU" sz="2000" b="1" dirty="0" smtClean="0">
                <a:solidFill>
                  <a:srgbClr val="00B050"/>
                </a:solidFill>
              </a:rPr>
              <a:t>титры поствакцинальных </a:t>
            </a:r>
            <a:r>
              <a:rPr lang="ru-RU" sz="2000" b="1" dirty="0">
                <a:solidFill>
                  <a:srgbClr val="00B050"/>
                </a:solidFill>
              </a:rPr>
              <a:t>антител </a:t>
            </a:r>
            <a:r>
              <a:rPr lang="ru-RU" sz="2000" b="1" dirty="0" smtClean="0">
                <a:solidFill>
                  <a:srgbClr val="00B050"/>
                </a:solidFill>
              </a:rPr>
              <a:t>у иммунизированной </a:t>
            </a:r>
            <a:r>
              <a:rPr lang="ru-RU" sz="2000" b="1" dirty="0">
                <a:solidFill>
                  <a:srgbClr val="00B050"/>
                </a:solidFill>
              </a:rPr>
              <a:t>против </a:t>
            </a:r>
            <a:r>
              <a:rPr lang="ru-RU" sz="2000" b="1" dirty="0" smtClean="0">
                <a:solidFill>
                  <a:srgbClr val="00B050"/>
                </a:solidFill>
              </a:rPr>
              <a:t>болезни </a:t>
            </a:r>
            <a:r>
              <a:rPr lang="ru-RU" sz="2000" b="1" dirty="0">
                <a:solidFill>
                  <a:srgbClr val="00B050"/>
                </a:solidFill>
              </a:rPr>
              <a:t>Ньюкасла птицы </a:t>
            </a:r>
            <a:r>
              <a:rPr lang="ru-RU" sz="2000" b="1" dirty="0" smtClean="0">
                <a:solidFill>
                  <a:srgbClr val="00B050"/>
                </a:solidFill>
              </a:rPr>
              <a:t>защищают </a:t>
            </a:r>
            <a:r>
              <a:rPr lang="ru-RU" sz="2000" b="1" dirty="0">
                <a:solidFill>
                  <a:srgbClr val="00B050"/>
                </a:solidFill>
              </a:rPr>
              <a:t>ее и от гриппа птиц. </a:t>
            </a:r>
            <a:r>
              <a:rPr lang="ru-RU" sz="2000" b="1" dirty="0" smtClean="0">
                <a:solidFill>
                  <a:srgbClr val="00B050"/>
                </a:solidFill>
              </a:rPr>
              <a:t>Ваше мнение?  </a:t>
            </a:r>
          </a:p>
          <a:p>
            <a:pPr marL="0" indent="0" algn="just">
              <a:buNone/>
            </a:pPr>
            <a:r>
              <a:rPr lang="ru-RU" sz="2200" dirty="0"/>
              <a:t>Да, </a:t>
            </a:r>
            <a:r>
              <a:rPr lang="ru-RU" sz="2200" dirty="0" smtClean="0"/>
              <a:t>к такому мнению на сегодняшний день, склоняется все большее количество практикующих ветеринарных врачей. Хотя если быть объективным, то </a:t>
            </a:r>
            <a:r>
              <a:rPr lang="ru-RU" sz="2200" dirty="0"/>
              <a:t>с</a:t>
            </a:r>
            <a:r>
              <a:rPr lang="ru-RU" sz="2200" dirty="0" smtClean="0"/>
              <a:t> </a:t>
            </a:r>
            <a:r>
              <a:rPr lang="ru-RU" sz="2200" dirty="0"/>
              <a:t>точки зрения </a:t>
            </a:r>
            <a:r>
              <a:rPr lang="ru-RU" sz="2200" dirty="0" smtClean="0"/>
              <a:t>вирусологии </a:t>
            </a:r>
            <a:r>
              <a:rPr lang="ru-RU" sz="2200" dirty="0"/>
              <a:t>антитела к вирусу </a:t>
            </a:r>
            <a:r>
              <a:rPr lang="ru-RU" sz="2200" dirty="0" smtClean="0"/>
              <a:t>болезни Ньюкасла </a:t>
            </a:r>
            <a:r>
              <a:rPr lang="ru-RU" sz="2200" dirty="0"/>
              <a:t>не могут </a:t>
            </a:r>
            <a:r>
              <a:rPr lang="ru-RU" sz="2200" dirty="0" smtClean="0"/>
              <a:t>нейтрализовать </a:t>
            </a:r>
            <a:r>
              <a:rPr lang="ru-RU" sz="2200" dirty="0"/>
              <a:t>вирус гриппа птиц. К тому </a:t>
            </a:r>
            <a:r>
              <a:rPr lang="ru-RU" sz="2200" dirty="0" smtClean="0"/>
              <a:t>же оба </a:t>
            </a:r>
            <a:r>
              <a:rPr lang="ru-RU" sz="2200" dirty="0"/>
              <a:t>эти вируса при всей </a:t>
            </a:r>
            <a:r>
              <a:rPr lang="ru-RU" sz="2200" dirty="0" smtClean="0"/>
              <a:t>схожести клинических и патологоанатомических признаков вызываемых </a:t>
            </a:r>
            <a:r>
              <a:rPr lang="ru-RU" sz="2200" dirty="0"/>
              <a:t>ими болезней относятся </a:t>
            </a:r>
            <a:r>
              <a:rPr lang="ru-RU" sz="2200" dirty="0" smtClean="0"/>
              <a:t>к разным </a:t>
            </a:r>
            <a:r>
              <a:rPr lang="ru-RU" sz="2200" dirty="0"/>
              <a:t>семействам: </a:t>
            </a:r>
            <a:r>
              <a:rPr lang="ru-RU" sz="2200" dirty="0" smtClean="0"/>
              <a:t>ортомиксовирусам </a:t>
            </a:r>
            <a:r>
              <a:rPr lang="ru-RU" sz="2200" dirty="0"/>
              <a:t>и парамиксовирусам</a:t>
            </a:r>
            <a:r>
              <a:rPr lang="ru-RU" sz="2200" dirty="0" smtClean="0"/>
              <a:t>. Но остались вопросы: - почему титры на грипп регистрируются  только через 2-3 недели после  вспышки болезни ньюкасла; - почему при купировании Ньюкаслской болезни титры на ГП больше не регистрируются; - как инактивированные вакцины (без применения живых вакцин, вследствие их невозможного производства) могут справиться с высоко контагиозным заболеванием. </a:t>
            </a:r>
            <a:endParaRPr lang="ru-RU" sz="2200" dirty="0"/>
          </a:p>
        </p:txBody>
      </p:sp>
      <p:pic>
        <p:nvPicPr>
          <p:cNvPr id="2" name="Рисунок 1"/>
          <p:cNvPicPr>
            <a:picLocks noChangeAspect="1"/>
          </p:cNvPicPr>
          <p:nvPr/>
        </p:nvPicPr>
        <p:blipFill>
          <a:blip r:embed="rId2"/>
          <a:stretch>
            <a:fillRect/>
          </a:stretch>
        </p:blipFill>
        <p:spPr>
          <a:xfrm>
            <a:off x="6608335" y="6128322"/>
            <a:ext cx="1944793" cy="506012"/>
          </a:xfrm>
          <a:prstGeom prst="rect">
            <a:avLst/>
          </a:prstGeom>
        </p:spPr>
      </p:pic>
    </p:spTree>
    <p:extLst>
      <p:ext uri="{BB962C8B-B14F-4D97-AF65-F5344CB8AC3E}">
        <p14:creationId xmlns:p14="http://schemas.microsoft.com/office/powerpoint/2010/main" val="350005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7499176" cy="2088232"/>
          </a:xfrm>
        </p:spPr>
        <p:txBody>
          <a:bodyPr>
            <a:normAutofit fontScale="90000"/>
          </a:bodyPr>
          <a:lstStyle/>
          <a:p>
            <a:pPr algn="ct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endParaRPr lang="ru-RU" b="1" dirty="0"/>
          </a:p>
        </p:txBody>
      </p:sp>
      <p:sp>
        <p:nvSpPr>
          <p:cNvPr id="3" name="Объект 2"/>
          <p:cNvSpPr>
            <a:spLocks noGrp="1"/>
          </p:cNvSpPr>
          <p:nvPr>
            <p:ph idx="1"/>
          </p:nvPr>
        </p:nvSpPr>
        <p:spPr>
          <a:xfrm>
            <a:off x="457200" y="404664"/>
            <a:ext cx="8229600" cy="5544616"/>
          </a:xfrm>
        </p:spPr>
        <p:txBody>
          <a:bodyPr>
            <a:noAutofit/>
          </a:bodyPr>
          <a:lstStyle/>
          <a:p>
            <a:pPr algn="just">
              <a:buClr>
                <a:srgbClr val="00B050"/>
              </a:buClr>
              <a:buFont typeface="Arial" panose="020B0604020202020204" pitchFamily="34" charset="0"/>
              <a:buChar char="•"/>
            </a:pPr>
            <a:r>
              <a:rPr lang="ru-RU" sz="1800" b="1" dirty="0" smtClean="0">
                <a:solidFill>
                  <a:srgbClr val="00B050"/>
                </a:solidFill>
              </a:rPr>
              <a:t>Существует </a:t>
            </a:r>
            <a:r>
              <a:rPr lang="ru-RU" sz="1800" b="1" dirty="0" smtClean="0">
                <a:solidFill>
                  <a:srgbClr val="00B050"/>
                </a:solidFill>
              </a:rPr>
              <a:t>ли </a:t>
            </a:r>
            <a:r>
              <a:rPr lang="ru-RU" sz="1800" b="1" dirty="0">
                <a:solidFill>
                  <a:srgbClr val="00B050"/>
                </a:solidFill>
              </a:rPr>
              <a:t>взаимосвязь между периодически регистрируемыми вспышками вирусных заболеваний (в данном случае Ньюкаслской болезни) при обязательной вакцинации против большинства из них и активизацией патогенной и условно-патогенной </a:t>
            </a:r>
            <a:r>
              <a:rPr lang="ru-RU" sz="1800" b="1" dirty="0" smtClean="0">
                <a:solidFill>
                  <a:srgbClr val="00B050"/>
                </a:solidFill>
              </a:rPr>
              <a:t>микрофлоры</a:t>
            </a:r>
            <a:r>
              <a:rPr lang="en-US" sz="1800" b="1" dirty="0" smtClean="0">
                <a:solidFill>
                  <a:srgbClr val="00B050"/>
                </a:solidFill>
              </a:rPr>
              <a:t>?</a:t>
            </a:r>
            <a:endParaRPr lang="ru-RU" sz="1800" b="1" dirty="0" smtClean="0">
              <a:solidFill>
                <a:srgbClr val="00B050"/>
              </a:solidFill>
            </a:endParaRPr>
          </a:p>
          <a:p>
            <a:pPr marL="0" indent="0" algn="just">
              <a:buClr>
                <a:srgbClr val="00B050"/>
              </a:buClr>
              <a:buNone/>
            </a:pPr>
            <a:r>
              <a:rPr lang="ru-RU" sz="1800" dirty="0"/>
              <a:t>Взаимосвязь несомненно существует и этому есть объяснение. </a:t>
            </a:r>
          </a:p>
          <a:p>
            <a:pPr marL="0" indent="0" algn="just">
              <a:buClr>
                <a:srgbClr val="00B050"/>
              </a:buClr>
              <a:buNone/>
            </a:pPr>
            <a:r>
              <a:rPr lang="ru-RU" sz="1800" dirty="0"/>
              <a:t>В первом случае микоплазмы («факторное» заболевание) взаимодействуя с респираторными вирусами и оппортунистическими бактериями, вызывают обострение респираторных заболеваний. При этом разрушается защитная система респираторного тракта, за счет чего респираторные патогены гораздо интенсивнее воздействуют на организм. Наглядный пример такого влияния - поствакцинальные реакции, регистрируемые на фоне присутствия микоплазменной инфекции в более поздние сроки, чем принято считать (в норме на возникновение поствакцинальных реакций отводится от 3 до 10 дней). Например, на фоне субклинического течения ИББ хроническое респираторное заболевание как осложнение на вакцинацию может отмечаться через 15-20 дней. Применение (особенно аэрозольное введение) живых вирус-вакцин против инфекционных респираторных заболеваний может спровоцировать обострение микоплазмозов, что в свою очередь не позволит получить хороший поствакцинальный иммунный ответ.</a:t>
            </a:r>
          </a:p>
          <a:p>
            <a:pPr marL="0" indent="0" algn="just">
              <a:buClr>
                <a:srgbClr val="00B050"/>
              </a:buClr>
              <a:buNone/>
            </a:pPr>
            <a:endParaRPr lang="ru-RU" sz="1800" dirty="0"/>
          </a:p>
        </p:txBody>
      </p:sp>
      <p:pic>
        <p:nvPicPr>
          <p:cNvPr id="4" name="Рисунок 3"/>
          <p:cNvPicPr>
            <a:picLocks noChangeAspect="1"/>
          </p:cNvPicPr>
          <p:nvPr/>
        </p:nvPicPr>
        <p:blipFill>
          <a:blip r:embed="rId2"/>
          <a:stretch>
            <a:fillRect/>
          </a:stretch>
        </p:blipFill>
        <p:spPr>
          <a:xfrm>
            <a:off x="6718481" y="6048226"/>
            <a:ext cx="1944793" cy="506012"/>
          </a:xfrm>
          <a:prstGeom prst="rect">
            <a:avLst/>
          </a:prstGeom>
        </p:spPr>
      </p:pic>
    </p:spTree>
    <p:extLst>
      <p:ext uri="{BB962C8B-B14F-4D97-AF65-F5344CB8AC3E}">
        <p14:creationId xmlns:p14="http://schemas.microsoft.com/office/powerpoint/2010/main" val="322905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19936"/>
          </a:xfrm>
        </p:spPr>
        <p:txBody>
          <a:bodyPr>
            <a:noAutofit/>
          </a:bodyPr>
          <a:lstStyle/>
          <a:p>
            <a:pPr marL="0" indent="0" algn="just">
              <a:buNone/>
            </a:pPr>
            <a:r>
              <a:rPr lang="ru-RU" sz="2000" dirty="0"/>
              <a:t>В случае ассоциации вируса ньюкаслской болезни с респираторным микоплазмозом происходит негативное влияние микоплазм на иммуногенез против ньюкаслской болезни. Иммунодепрессивные свойства вакцинного штамма ньюкаслской болезни обусловливают обострение колибактериоза (вторичной инфекции).</a:t>
            </a:r>
          </a:p>
          <a:p>
            <a:pPr marL="0" indent="0" algn="just">
              <a:buNone/>
            </a:pPr>
            <a:endParaRPr lang="ru-RU" sz="2000" dirty="0"/>
          </a:p>
          <a:p>
            <a:pPr marL="0" indent="0" algn="just">
              <a:buNone/>
            </a:pPr>
            <a:r>
              <a:rPr lang="ru-RU" sz="2000" b="1" dirty="0">
                <a:solidFill>
                  <a:srgbClr val="FF0000"/>
                </a:solidFill>
              </a:rPr>
              <a:t>СПРАВКА.</a:t>
            </a:r>
            <a:r>
              <a:rPr lang="ru-RU" sz="2000" dirty="0"/>
              <a:t> </a:t>
            </a:r>
            <a:r>
              <a:rPr lang="ru-RU" sz="2000" i="1" dirty="0"/>
              <a:t>Escherichia coli - представляет собой грамотрицательную кишечную палочку, которой отводится роль только в развитии вторичных инфекционных процессов. </a:t>
            </a:r>
          </a:p>
          <a:p>
            <a:pPr marL="0" indent="0" algn="just">
              <a:buNone/>
            </a:pPr>
            <a:r>
              <a:rPr lang="ru-RU" sz="2000" i="1" dirty="0"/>
              <a:t>Кишечная палочка может либо попадать извне, либо возникать, по принципу аутоинфекции (от греч. autos - сам). Причем как в первом, так и во втором, случае только вследствие ослабления защитных сил организма.</a:t>
            </a:r>
          </a:p>
          <a:p>
            <a:pPr marL="0" indent="0" algn="just">
              <a:buNone/>
            </a:pPr>
            <a:endParaRPr lang="ru-RU" sz="2000" dirty="0" smtClean="0"/>
          </a:p>
          <a:p>
            <a:pPr marL="0" indent="0" algn="just">
              <a:buNone/>
            </a:pPr>
            <a:r>
              <a:rPr lang="ru-RU" sz="2000" dirty="0"/>
              <a:t>Во втором случае вследствие внедрения в слизистые оболочки респираторного или пищеварительного тракта птиц различных вирусов и их размножения (репликация генома и репродукция других структурных компонентов </a:t>
            </a:r>
            <a:r>
              <a:rPr lang="ru-RU" sz="2000" spc="300" dirty="0"/>
              <a:t>вириона)</a:t>
            </a:r>
            <a:r>
              <a:rPr lang="ru-RU" sz="2000" dirty="0"/>
              <a:t> </a:t>
            </a:r>
            <a:r>
              <a:rPr lang="ru-RU" sz="2000" spc="300" dirty="0" smtClean="0"/>
              <a:t>первоначально</a:t>
            </a:r>
            <a:endParaRPr lang="ru-RU" sz="2000" spc="300" dirty="0"/>
          </a:p>
        </p:txBody>
      </p:sp>
      <p:pic>
        <p:nvPicPr>
          <p:cNvPr id="2" name="Рисунок 1"/>
          <p:cNvPicPr>
            <a:picLocks noChangeAspect="1"/>
          </p:cNvPicPr>
          <p:nvPr/>
        </p:nvPicPr>
        <p:blipFill>
          <a:blip r:embed="rId2"/>
          <a:stretch>
            <a:fillRect/>
          </a:stretch>
        </p:blipFill>
        <p:spPr>
          <a:xfrm>
            <a:off x="6742007" y="6324600"/>
            <a:ext cx="1944793" cy="506012"/>
          </a:xfrm>
          <a:prstGeom prst="rect">
            <a:avLst/>
          </a:prstGeom>
        </p:spPr>
      </p:pic>
    </p:spTree>
    <p:extLst>
      <p:ext uri="{BB962C8B-B14F-4D97-AF65-F5344CB8AC3E}">
        <p14:creationId xmlns:p14="http://schemas.microsoft.com/office/powerpoint/2010/main" val="172906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775920"/>
          </a:xfrm>
        </p:spPr>
        <p:txBody>
          <a:bodyPr>
            <a:normAutofit lnSpcReduction="10000"/>
          </a:bodyPr>
          <a:lstStyle/>
          <a:p>
            <a:pPr marL="0" indent="0" algn="just">
              <a:buNone/>
            </a:pPr>
            <a:r>
              <a:rPr lang="ru-RU" sz="2000" dirty="0"/>
              <a:t>повышается распад эпителиальных клеток, граничащих с внешней средой, который значительно превышает время, требующееся для естественного отмирания клеток. Скорость распада эпителиальных клеток (сверх нормы) прямо пропорциональна скорости течения инфекционного процесса. Другими словами, при сверхусиленном распаде эпителиальных клеток течение болезни окажется сверхострым</a:t>
            </a:r>
            <a:r>
              <a:rPr lang="ru-RU" sz="2000" dirty="0" smtClean="0"/>
              <a:t>.  </a:t>
            </a:r>
          </a:p>
          <a:p>
            <a:pPr marL="0" indent="0" algn="just">
              <a:buNone/>
            </a:pPr>
            <a:r>
              <a:rPr lang="ru-RU" sz="2000" dirty="0"/>
              <a:t>При молниеносном течении болезни, естественно, никаких токсических процессов отмечаться не будет, впрочем, как клинических, так и патологоанатомических изменений. Они просто не успевают развиться. В зависимости от заболевания данное течение затрагивает определенный процент особей, остальная птица переболевает в острой, подострой или хронической форме (в этом случае могут проявляться клинические и патологоанатомические изменения</a:t>
            </a:r>
            <a:r>
              <a:rPr lang="ru-RU" sz="2000" dirty="0" smtClean="0"/>
              <a:t>).</a:t>
            </a:r>
          </a:p>
          <a:p>
            <a:pPr marL="0" indent="0" algn="just">
              <a:buNone/>
            </a:pPr>
            <a:r>
              <a:rPr lang="ru-RU" sz="2000" dirty="0"/>
              <a:t>Из-за увеличения скорости распада эпителиальных клеток увеличивается нагрузка на печень, селезенку, почки, лейкоцитарную и другие системы организма. В такой ситуации он либо справляется с нагрузкой с большим трудом, либо вообще не справляется. Тогда начинается эндотоксикоз продуктами распада собственных клеток.</a:t>
            </a:r>
          </a:p>
        </p:txBody>
      </p:sp>
      <p:pic>
        <p:nvPicPr>
          <p:cNvPr id="2" name="Рисунок 1"/>
          <p:cNvPicPr>
            <a:picLocks noChangeAspect="1"/>
          </p:cNvPicPr>
          <p:nvPr/>
        </p:nvPicPr>
        <p:blipFill>
          <a:blip r:embed="rId2"/>
          <a:stretch>
            <a:fillRect/>
          </a:stretch>
        </p:blipFill>
        <p:spPr>
          <a:xfrm>
            <a:off x="6742007" y="6324600"/>
            <a:ext cx="1944793" cy="506012"/>
          </a:xfrm>
          <a:prstGeom prst="rect">
            <a:avLst/>
          </a:prstGeom>
        </p:spPr>
      </p:pic>
    </p:spTree>
    <p:extLst>
      <p:ext uri="{BB962C8B-B14F-4D97-AF65-F5344CB8AC3E}">
        <p14:creationId xmlns:p14="http://schemas.microsoft.com/office/powerpoint/2010/main" val="263177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832648"/>
          </a:xfrm>
        </p:spPr>
        <p:txBody>
          <a:bodyPr>
            <a:normAutofit/>
          </a:bodyPr>
          <a:lstStyle/>
          <a:p>
            <a:pPr marL="0" indent="0" algn="just">
              <a:buNone/>
            </a:pPr>
            <a:r>
              <a:rPr lang="ru-RU" sz="2000" dirty="0"/>
              <a:t>Открытие ворот первичным агентом, питательная среда, образовавшаяся за счет распада тканей, и подавленный иммунитет способствуют внедрению и размножению патогенных и условно-патогенных бактерий. Вследствие этого развиваются местные воспалительные процессы. Очень часто воспаление затрагивает прилегающие ткани. Если болезнетворные микроорганизмы попадают в кровь, развивается септицемия</a:t>
            </a:r>
            <a:r>
              <a:rPr lang="ru-RU" sz="2000" dirty="0" smtClean="0"/>
              <a:t>.</a:t>
            </a:r>
          </a:p>
          <a:p>
            <a:pPr marL="0" indent="0" algn="just">
              <a:buNone/>
            </a:pPr>
            <a:endParaRPr lang="ru-RU" sz="2000" dirty="0" smtClean="0"/>
          </a:p>
          <a:p>
            <a:pPr marL="0" indent="0">
              <a:buNone/>
            </a:pPr>
            <a:endParaRPr lang="ru-RU" sz="2000" dirty="0"/>
          </a:p>
        </p:txBody>
      </p:sp>
      <p:pic>
        <p:nvPicPr>
          <p:cNvPr id="2" name="Рисунок 1"/>
          <p:cNvPicPr>
            <a:picLocks noChangeAspect="1"/>
          </p:cNvPicPr>
          <p:nvPr/>
        </p:nvPicPr>
        <p:blipFill>
          <a:blip r:embed="rId2"/>
          <a:stretch>
            <a:fillRect/>
          </a:stretch>
        </p:blipFill>
        <p:spPr>
          <a:xfrm>
            <a:off x="6742007" y="6324600"/>
            <a:ext cx="1944793" cy="506012"/>
          </a:xfrm>
          <a:prstGeom prst="rect">
            <a:avLst/>
          </a:prstGeom>
        </p:spPr>
      </p:pic>
    </p:spTree>
    <p:extLst>
      <p:ext uri="{BB962C8B-B14F-4D97-AF65-F5344CB8AC3E}">
        <p14:creationId xmlns:p14="http://schemas.microsoft.com/office/powerpoint/2010/main" val="168986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19936"/>
          </a:xfrm>
        </p:spPr>
        <p:txBody>
          <a:bodyPr>
            <a:normAutofit fontScale="92500" lnSpcReduction="20000"/>
          </a:bodyPr>
          <a:lstStyle/>
          <a:p>
            <a:pPr marL="0" indent="0" algn="just">
              <a:buNone/>
            </a:pPr>
            <a:r>
              <a:rPr lang="ru-RU" dirty="0"/>
              <a:t>Стоит добавить, что после введения живых вирус-вакцин, на вирусный антиген происходит вырабатывание белков - интерферонов - важных участников иммунного ответа, осуществляющих опосредованную (через изменение клеточного метаболизма) защиту организма птиц от внедрения вирусов.</a:t>
            </a:r>
          </a:p>
          <a:p>
            <a:pPr marL="0" indent="0" algn="just">
              <a:buNone/>
            </a:pPr>
            <a:r>
              <a:rPr lang="ru-RU" dirty="0">
                <a:solidFill>
                  <a:srgbClr val="FF0000"/>
                </a:solidFill>
              </a:rPr>
              <a:t>Интерфероны</a:t>
            </a:r>
            <a:r>
              <a:rPr lang="ru-RU" dirty="0"/>
              <a:t> препятствуют размножению вируса в клетках. В ответ на интерфероны клетка синтезирует два энзима. Один из них олигоаденилатсинтетаза, продукт которой – олигоаденилат – активирует внутриклеточную рибонуклеазу, разрушающую вирусную РНК. Второй энзим – протеинкиназа, активирующаяся в присутствии двуспиральной РНК вируса, катализирует фосфорилирование (инактивацию) фактора, необходимого для инициации синтеза вирусных белков. Следовательно, интерфероны не блокируют проникновение вируса в клетку и противовирусный их эффект является опосредованным через изменение клеточного метаболизма.</a:t>
            </a:r>
          </a:p>
          <a:p>
            <a:pPr marL="0" indent="0">
              <a:buNone/>
            </a:pPr>
            <a:endParaRPr lang="ru-RU" dirty="0"/>
          </a:p>
        </p:txBody>
      </p:sp>
      <p:pic>
        <p:nvPicPr>
          <p:cNvPr id="2" name="Рисунок 1"/>
          <p:cNvPicPr>
            <a:picLocks noChangeAspect="1"/>
          </p:cNvPicPr>
          <p:nvPr/>
        </p:nvPicPr>
        <p:blipFill>
          <a:blip r:embed="rId2"/>
          <a:stretch>
            <a:fillRect/>
          </a:stretch>
        </p:blipFill>
        <p:spPr>
          <a:xfrm>
            <a:off x="6742007" y="6237312"/>
            <a:ext cx="1944793" cy="506012"/>
          </a:xfrm>
          <a:prstGeom prst="rect">
            <a:avLst/>
          </a:prstGeom>
        </p:spPr>
      </p:pic>
    </p:spTree>
    <p:extLst>
      <p:ext uri="{BB962C8B-B14F-4D97-AF65-F5344CB8AC3E}">
        <p14:creationId xmlns:p14="http://schemas.microsoft.com/office/powerpoint/2010/main" val="4919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4896544"/>
          </a:xfrm>
        </p:spPr>
        <p:txBody>
          <a:bodyPr>
            <a:normAutofit/>
          </a:bodyPr>
          <a:lstStyle/>
          <a:p>
            <a:pPr marL="0" indent="0" algn="just">
              <a:buNone/>
            </a:pPr>
            <a:r>
              <a:rPr lang="ru-RU" dirty="0" smtClean="0"/>
              <a:t>Уважаемые коллеги из всего многообразия штаммов представленных на Российском рынке, ГК «Ветпром», может предложить Вашему вниманию следующие вакцинные продукты против Ньюкаслской болезни: </a:t>
            </a:r>
            <a:r>
              <a:rPr lang="ru-RU" dirty="0" smtClean="0">
                <a:solidFill>
                  <a:srgbClr val="00B050"/>
                </a:solidFill>
              </a:rPr>
              <a:t>Живые вакцины:</a:t>
            </a:r>
            <a:r>
              <a:rPr lang="ru-RU" dirty="0" smtClean="0"/>
              <a:t> Вир 105 (шт. </a:t>
            </a:r>
            <a:r>
              <a:rPr lang="en-US" dirty="0" smtClean="0"/>
              <a:t>VH</a:t>
            </a:r>
            <a:r>
              <a:rPr lang="ru-RU" dirty="0" smtClean="0"/>
              <a:t>), Вир 106 (шт. В1), Вир 116 (шт. ЛаСота), Вир 213 (шт. В1+Н-120), Вир 220 (шт. </a:t>
            </a:r>
            <a:r>
              <a:rPr lang="en-US" dirty="0" smtClean="0"/>
              <a:t>VH</a:t>
            </a:r>
            <a:r>
              <a:rPr lang="ru-RU" dirty="0" smtClean="0"/>
              <a:t>+Н-120); </a:t>
            </a:r>
            <a:r>
              <a:rPr lang="ru-RU" dirty="0" smtClean="0">
                <a:solidFill>
                  <a:srgbClr val="00B050"/>
                </a:solidFill>
              </a:rPr>
              <a:t>Инактивированные вакцины:</a:t>
            </a:r>
            <a:r>
              <a:rPr lang="ru-RU" dirty="0" smtClean="0"/>
              <a:t> Вирсин 121 (шт. ЛаСота), Вирсин 423 (шт. ЛаСота+М41+Н52+127), Вирсин 539Л (шт. ЛаСота+М41+Н52+</a:t>
            </a:r>
            <a:r>
              <a:rPr lang="en-US" dirty="0" smtClean="0"/>
              <a:t>FS</a:t>
            </a:r>
            <a:r>
              <a:rPr lang="ru-RU" dirty="0" smtClean="0"/>
              <a:t>+</a:t>
            </a:r>
            <a:r>
              <a:rPr lang="en-US" dirty="0" smtClean="0"/>
              <a:t>S1143</a:t>
            </a:r>
            <a:r>
              <a:rPr lang="ru-RU" dirty="0" smtClean="0"/>
              <a:t> и 641)   </a:t>
            </a:r>
          </a:p>
          <a:p>
            <a:pPr marL="0" indent="0" algn="just">
              <a:buNone/>
            </a:pPr>
            <a:endParaRPr lang="ru-RU" dirty="0" smtClean="0"/>
          </a:p>
        </p:txBody>
      </p:sp>
      <p:pic>
        <p:nvPicPr>
          <p:cNvPr id="2" name="Рисунок 1"/>
          <p:cNvPicPr>
            <a:picLocks noChangeAspect="1"/>
          </p:cNvPicPr>
          <p:nvPr/>
        </p:nvPicPr>
        <p:blipFill>
          <a:blip r:embed="rId2"/>
          <a:stretch>
            <a:fillRect/>
          </a:stretch>
        </p:blipFill>
        <p:spPr>
          <a:xfrm>
            <a:off x="6742007" y="6021288"/>
            <a:ext cx="1944793" cy="506012"/>
          </a:xfrm>
          <a:prstGeom prst="rect">
            <a:avLst/>
          </a:prstGeom>
        </p:spPr>
      </p:pic>
    </p:spTree>
    <p:extLst>
      <p:ext uri="{BB962C8B-B14F-4D97-AF65-F5344CB8AC3E}">
        <p14:creationId xmlns:p14="http://schemas.microsoft.com/office/powerpoint/2010/main" val="275297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Сальмонеллез</a:t>
            </a:r>
            <a:endParaRPr lang="ru-RU" dirty="0">
              <a:solidFill>
                <a:srgbClr val="00B050"/>
              </a:solidFill>
            </a:endParaRPr>
          </a:p>
        </p:txBody>
      </p:sp>
      <p:pic>
        <p:nvPicPr>
          <p:cNvPr id="4" name="Рисунок 3"/>
          <p:cNvPicPr>
            <a:picLocks noChangeAspect="1"/>
          </p:cNvPicPr>
          <p:nvPr/>
        </p:nvPicPr>
        <p:blipFill>
          <a:blip r:embed="rId2"/>
          <a:stretch>
            <a:fillRect/>
          </a:stretch>
        </p:blipFill>
        <p:spPr>
          <a:xfrm>
            <a:off x="6905461" y="5877272"/>
            <a:ext cx="1944793" cy="506012"/>
          </a:xfrm>
          <a:prstGeom prst="rect">
            <a:avLst/>
          </a:prstGeom>
        </p:spPr>
      </p:pic>
      <p:pic>
        <p:nvPicPr>
          <p:cNvPr id="5" name="Рисунок 4"/>
          <p:cNvPicPr>
            <a:picLocks noChangeAspect="1"/>
          </p:cNvPicPr>
          <p:nvPr/>
        </p:nvPicPr>
        <p:blipFill>
          <a:blip r:embed="rId3"/>
          <a:stretch>
            <a:fillRect/>
          </a:stretch>
        </p:blipFill>
        <p:spPr>
          <a:xfrm>
            <a:off x="2267744" y="1997978"/>
            <a:ext cx="4637717" cy="4385306"/>
          </a:xfrm>
          <a:prstGeom prst="rect">
            <a:avLst/>
          </a:prstGeom>
        </p:spPr>
      </p:pic>
    </p:spTree>
    <p:extLst>
      <p:ext uri="{BB962C8B-B14F-4D97-AF65-F5344CB8AC3E}">
        <p14:creationId xmlns:p14="http://schemas.microsoft.com/office/powerpoint/2010/main" val="61649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904656"/>
          </a:xfrm>
        </p:spPr>
        <p:txBody>
          <a:bodyPr>
            <a:normAutofit/>
          </a:bodyPr>
          <a:lstStyle/>
          <a:p>
            <a:pPr algn="just">
              <a:buClr>
                <a:srgbClr val="00B050"/>
              </a:buClr>
              <a:buFont typeface="Arial" panose="020B0604020202020204" pitchFamily="34" charset="0"/>
              <a:buChar char="•"/>
            </a:pPr>
            <a:r>
              <a:rPr lang="ru-RU" b="1" dirty="0" smtClean="0">
                <a:solidFill>
                  <a:srgbClr val="00B050"/>
                </a:solidFill>
              </a:rPr>
              <a:t>Зависят </a:t>
            </a:r>
            <a:r>
              <a:rPr lang="ru-RU" b="1" dirty="0">
                <a:solidFill>
                  <a:srgbClr val="00B050"/>
                </a:solidFill>
              </a:rPr>
              <a:t>ли проявления </a:t>
            </a:r>
            <a:r>
              <a:rPr lang="ru-RU" b="1" dirty="0" smtClean="0">
                <a:solidFill>
                  <a:srgbClr val="00B050"/>
                </a:solidFill>
              </a:rPr>
              <a:t>болезни </a:t>
            </a:r>
            <a:r>
              <a:rPr lang="ru-RU" b="1" dirty="0">
                <a:solidFill>
                  <a:srgbClr val="00B050"/>
                </a:solidFill>
              </a:rPr>
              <a:t>Ньюкасла от </a:t>
            </a:r>
            <a:r>
              <a:rPr lang="ru-RU" b="1" dirty="0" smtClean="0">
                <a:solidFill>
                  <a:srgbClr val="00B050"/>
                </a:solidFill>
              </a:rPr>
              <a:t>иммунного статуса </a:t>
            </a:r>
            <a:r>
              <a:rPr lang="ru-RU" b="1" dirty="0">
                <a:solidFill>
                  <a:srgbClr val="00B050"/>
                </a:solidFill>
              </a:rPr>
              <a:t>птиц</a:t>
            </a:r>
            <a:r>
              <a:rPr lang="ru-RU" b="1" dirty="0" smtClean="0">
                <a:solidFill>
                  <a:srgbClr val="00B050"/>
                </a:solidFill>
              </a:rPr>
              <a:t>? </a:t>
            </a:r>
          </a:p>
          <a:p>
            <a:pPr marL="0" indent="0" algn="just">
              <a:buNone/>
            </a:pPr>
            <a:r>
              <a:rPr lang="ru-RU" sz="2400" dirty="0"/>
              <a:t>Течение </a:t>
            </a:r>
            <a:r>
              <a:rPr lang="ru-RU" sz="2400" dirty="0" smtClean="0"/>
              <a:t>данного заболевания </a:t>
            </a:r>
            <a:r>
              <a:rPr lang="ru-RU" sz="2400" dirty="0"/>
              <a:t>напрямую зависит </a:t>
            </a:r>
            <a:r>
              <a:rPr lang="ru-RU" sz="2400" dirty="0" smtClean="0"/>
              <a:t>от уровня </a:t>
            </a:r>
            <a:r>
              <a:rPr lang="ru-RU" sz="2400" dirty="0"/>
              <a:t>материнских и </a:t>
            </a:r>
            <a:r>
              <a:rPr lang="ru-RU" sz="2400" dirty="0" smtClean="0"/>
              <a:t>поствакцинальных </a:t>
            </a:r>
            <a:r>
              <a:rPr lang="ru-RU" sz="2400" dirty="0"/>
              <a:t>антител, </a:t>
            </a:r>
            <a:r>
              <a:rPr lang="ru-RU" sz="2400" dirty="0" smtClean="0"/>
              <a:t>применяемой схемы </a:t>
            </a:r>
            <a:r>
              <a:rPr lang="ru-RU" sz="2400" dirty="0"/>
              <a:t>вакцинации, </a:t>
            </a:r>
            <a:r>
              <a:rPr lang="ru-RU" sz="2400" dirty="0" smtClean="0"/>
              <a:t>вирулентности полевых </a:t>
            </a:r>
            <a:r>
              <a:rPr lang="ru-RU" sz="2400" dirty="0"/>
              <a:t>вирусов и возраста стад.</a:t>
            </a:r>
          </a:p>
          <a:p>
            <a:pPr marL="0" indent="0" algn="just">
              <a:buNone/>
            </a:pPr>
            <a:r>
              <a:rPr lang="ru-RU" sz="2400" dirty="0"/>
              <a:t>По течению данное </a:t>
            </a:r>
            <a:r>
              <a:rPr lang="ru-RU" sz="2400" dirty="0" smtClean="0"/>
              <a:t>заболевание протекает </a:t>
            </a:r>
            <a:r>
              <a:rPr lang="ru-RU" sz="2400" dirty="0"/>
              <a:t>сверхостро, остро, </a:t>
            </a:r>
            <a:r>
              <a:rPr lang="ru-RU" sz="2400" dirty="0" smtClean="0"/>
              <a:t>подостро </a:t>
            </a:r>
            <a:r>
              <a:rPr lang="ru-RU" sz="2400" dirty="0"/>
              <a:t>и хронически, по форме – </a:t>
            </a:r>
            <a:r>
              <a:rPr lang="ru-RU" sz="2400" dirty="0" smtClean="0"/>
              <a:t>типично </a:t>
            </a:r>
            <a:r>
              <a:rPr lang="ru-RU" sz="2400" dirty="0"/>
              <a:t>и атипично</a:t>
            </a:r>
            <a:r>
              <a:rPr lang="ru-RU" sz="2400" dirty="0" smtClean="0"/>
              <a:t>.</a:t>
            </a:r>
          </a:p>
          <a:p>
            <a:pPr lvl="0" algn="just">
              <a:buClr>
                <a:srgbClr val="00B050"/>
              </a:buClr>
            </a:pPr>
            <a:r>
              <a:rPr lang="ru-RU" sz="2400" b="1" dirty="0">
                <a:solidFill>
                  <a:srgbClr val="00B050"/>
                </a:solidFill>
              </a:rPr>
              <a:t>Передается ли вирус болезни Ньюкасла трансовариально? </a:t>
            </a:r>
          </a:p>
          <a:p>
            <a:pPr marL="0" lvl="0" indent="0" algn="just">
              <a:buClr>
                <a:srgbClr val="0BD0D9"/>
              </a:buClr>
              <a:buNone/>
            </a:pPr>
            <a:r>
              <a:rPr lang="ru-RU" sz="2200" dirty="0">
                <a:solidFill>
                  <a:prstClr val="black"/>
                </a:solidFill>
              </a:rPr>
              <a:t>В журнале Aerosols (2014. July. № 29. Р. 8) учеными-исследователями описывается возможность транс-овариального пути заражения. </a:t>
            </a:r>
          </a:p>
          <a:p>
            <a:pPr marL="0" indent="0" algn="just">
              <a:buNone/>
            </a:pPr>
            <a:endParaRPr lang="ru-RU" sz="2400" dirty="0"/>
          </a:p>
        </p:txBody>
      </p:sp>
      <p:pic>
        <p:nvPicPr>
          <p:cNvPr id="2" name="Рисунок 1"/>
          <p:cNvPicPr>
            <a:picLocks noChangeAspect="1"/>
          </p:cNvPicPr>
          <p:nvPr/>
        </p:nvPicPr>
        <p:blipFill>
          <a:blip r:embed="rId2"/>
          <a:stretch>
            <a:fillRect/>
          </a:stretch>
        </p:blipFill>
        <p:spPr>
          <a:xfrm>
            <a:off x="6742007" y="6300716"/>
            <a:ext cx="1944793" cy="451143"/>
          </a:xfrm>
          <a:prstGeom prst="rect">
            <a:avLst/>
          </a:prstGeom>
        </p:spPr>
      </p:pic>
    </p:spTree>
    <p:extLst>
      <p:ext uri="{BB962C8B-B14F-4D97-AF65-F5344CB8AC3E}">
        <p14:creationId xmlns:p14="http://schemas.microsoft.com/office/powerpoint/2010/main" val="272130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616624"/>
          </a:xfrm>
        </p:spPr>
        <p:txBody>
          <a:bodyPr>
            <a:normAutofit lnSpcReduction="10000"/>
          </a:bodyPr>
          <a:lstStyle/>
          <a:p>
            <a:pPr algn="just">
              <a:buClr>
                <a:srgbClr val="00B050"/>
              </a:buClr>
              <a:buFont typeface="Arial" panose="020B0604020202020204" pitchFamily="34" charset="0"/>
              <a:buChar char="•"/>
            </a:pPr>
            <a:r>
              <a:rPr lang="ru-RU" dirty="0"/>
              <a:t>Сальмонеллы – биологически очень приспособленные бактерии, обладающие такими специфическими особенностями, как незаконченный фагоцитоз, проживание внутри иммунных и паренхиматозных органов, вертикальный и горизонтальный пути передачи, быстрое привыкание к антибактериальным препаратам. Поэтому, при проникновении сальмонелл на площадки выращивания, заболевание приобретает стационарный характер и искоренение его становится очень сложным, кропотливым и долгим процессом</a:t>
            </a:r>
            <a:r>
              <a:rPr lang="ru-RU" dirty="0" smtClean="0"/>
              <a:t>.</a:t>
            </a:r>
          </a:p>
          <a:p>
            <a:pPr algn="just">
              <a:buClr>
                <a:srgbClr val="00B050"/>
              </a:buClr>
              <a:buFont typeface="Arial" panose="020B0604020202020204" pitchFamily="34" charset="0"/>
              <a:buChar char="•"/>
            </a:pPr>
            <a:r>
              <a:rPr lang="ru-RU" dirty="0"/>
              <a:t>Сальмонеллы, способны даже в небольших количествах подавлять и вытеснять нормальную микрофлору кишечника. </a:t>
            </a:r>
          </a:p>
        </p:txBody>
      </p:sp>
      <p:pic>
        <p:nvPicPr>
          <p:cNvPr id="4" name="Рисунок 3"/>
          <p:cNvPicPr>
            <a:picLocks noChangeAspect="1"/>
          </p:cNvPicPr>
          <p:nvPr/>
        </p:nvPicPr>
        <p:blipFill>
          <a:blip r:embed="rId2"/>
          <a:stretch>
            <a:fillRect/>
          </a:stretch>
        </p:blipFill>
        <p:spPr>
          <a:xfrm>
            <a:off x="6742007" y="6093296"/>
            <a:ext cx="1944793" cy="506012"/>
          </a:xfrm>
          <a:prstGeom prst="rect">
            <a:avLst/>
          </a:prstGeom>
        </p:spPr>
      </p:pic>
    </p:spTree>
    <p:extLst>
      <p:ext uri="{BB962C8B-B14F-4D97-AF65-F5344CB8AC3E}">
        <p14:creationId xmlns:p14="http://schemas.microsoft.com/office/powerpoint/2010/main" val="233611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184576"/>
          </a:xfrm>
        </p:spPr>
        <p:txBody>
          <a:bodyPr/>
          <a:lstStyle/>
          <a:p>
            <a:pPr algn="just">
              <a:buClr>
                <a:srgbClr val="00B050"/>
              </a:buClr>
            </a:pPr>
            <a:r>
              <a:rPr lang="ru-RU" dirty="0"/>
              <a:t>Salmonella enteritidis - Salmonella typhimurium и другие всё чаще регистрируемые представители рода Salmonella (S. anatum, S. montevideo и, особенно, S. infantis, которую на сегодняшний день по количеству регистрируемых случаев в различных птицехозяйствах стоит поставить на первое место) относятся к семейству Enterobacteriaceae и являются возбудителями паратифа (сальмонеллеза). </a:t>
            </a:r>
          </a:p>
        </p:txBody>
      </p:sp>
      <p:pic>
        <p:nvPicPr>
          <p:cNvPr id="4" name="Рисунок 3"/>
          <p:cNvPicPr>
            <a:picLocks noChangeAspect="1"/>
          </p:cNvPicPr>
          <p:nvPr/>
        </p:nvPicPr>
        <p:blipFill>
          <a:blip r:embed="rId2"/>
          <a:stretch>
            <a:fillRect/>
          </a:stretch>
        </p:blipFill>
        <p:spPr>
          <a:xfrm>
            <a:off x="6748116" y="6237312"/>
            <a:ext cx="1944793" cy="506012"/>
          </a:xfrm>
          <a:prstGeom prst="rect">
            <a:avLst/>
          </a:prstGeom>
        </p:spPr>
      </p:pic>
    </p:spTree>
    <p:extLst>
      <p:ext uri="{BB962C8B-B14F-4D97-AF65-F5344CB8AC3E}">
        <p14:creationId xmlns:p14="http://schemas.microsoft.com/office/powerpoint/2010/main" val="64127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743436" y="6021288"/>
            <a:ext cx="1944793" cy="506012"/>
          </a:xfrm>
          <a:prstGeom prst="rect">
            <a:avLst/>
          </a:prstGeom>
        </p:spPr>
      </p:pic>
      <p:pic>
        <p:nvPicPr>
          <p:cNvPr id="5" name="Рисунок 4"/>
          <p:cNvPicPr>
            <a:picLocks noChangeAspect="1"/>
          </p:cNvPicPr>
          <p:nvPr/>
        </p:nvPicPr>
        <p:blipFill>
          <a:blip r:embed="rId3"/>
          <a:stretch>
            <a:fillRect/>
          </a:stretch>
        </p:blipFill>
        <p:spPr>
          <a:xfrm>
            <a:off x="812228" y="404664"/>
            <a:ext cx="7144147" cy="5207788"/>
          </a:xfrm>
          <a:prstGeom prst="rect">
            <a:avLst/>
          </a:prstGeom>
        </p:spPr>
      </p:pic>
    </p:spTree>
    <p:extLst>
      <p:ext uri="{BB962C8B-B14F-4D97-AF65-F5344CB8AC3E}">
        <p14:creationId xmlns:p14="http://schemas.microsoft.com/office/powerpoint/2010/main" val="153020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732240" y="6093296"/>
            <a:ext cx="1944793" cy="506012"/>
          </a:xfrm>
          <a:prstGeom prst="rect">
            <a:avLst/>
          </a:prstGeom>
        </p:spPr>
      </p:pic>
      <p:pic>
        <p:nvPicPr>
          <p:cNvPr id="5" name="Рисунок 4"/>
          <p:cNvPicPr>
            <a:picLocks noChangeAspect="1"/>
          </p:cNvPicPr>
          <p:nvPr/>
        </p:nvPicPr>
        <p:blipFill>
          <a:blip r:embed="rId3"/>
          <a:stretch>
            <a:fillRect/>
          </a:stretch>
        </p:blipFill>
        <p:spPr>
          <a:xfrm>
            <a:off x="755576" y="354659"/>
            <a:ext cx="6984776" cy="5626624"/>
          </a:xfrm>
          <a:prstGeom prst="rect">
            <a:avLst/>
          </a:prstGeom>
        </p:spPr>
      </p:pic>
    </p:spTree>
    <p:extLst>
      <p:ext uri="{BB962C8B-B14F-4D97-AF65-F5344CB8AC3E}">
        <p14:creationId xmlns:p14="http://schemas.microsoft.com/office/powerpoint/2010/main" val="213317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400600"/>
          </a:xfrm>
        </p:spPr>
        <p:txBody>
          <a:bodyPr>
            <a:normAutofit fontScale="92500" lnSpcReduction="20000"/>
          </a:bodyPr>
          <a:lstStyle/>
          <a:p>
            <a:pPr algn="just">
              <a:buClr>
                <a:srgbClr val="00B050"/>
              </a:buClr>
            </a:pPr>
            <a:r>
              <a:rPr lang="ru-RU" dirty="0"/>
              <a:t>Инвазивность сальмонелл зависит от их подвижности и/или наличия хромосомных и плазмидных генов, контролирующих выживание и размножение бактерии внутри макрофагов. Многие из этих генов экспрессируются при контакте с клетками макроорганизма и регулируются специальной сигнальной системой.</a:t>
            </a:r>
          </a:p>
          <a:p>
            <a:pPr algn="just">
              <a:buClr>
                <a:srgbClr val="00B050"/>
              </a:buClr>
            </a:pPr>
            <a:r>
              <a:rPr lang="ru-RU" dirty="0"/>
              <a:t>Плазмиды – это внехромосомные элементы ДНК, с которыми часто связывают патогенность бактерий. </a:t>
            </a:r>
          </a:p>
          <a:p>
            <a:pPr algn="just">
              <a:buClr>
                <a:srgbClr val="00B050"/>
              </a:buClr>
            </a:pPr>
            <a:r>
              <a:rPr lang="ru-RU" dirty="0"/>
              <a:t>Повышенная восприимчивость молодняка птиц к паратифу объясняется возрастными особенностями организма, связанными с еще недостаточно сформированным обменом веществ. У взрослых особей может наблюдаться колонизация кишечника сальмонеллами и даже их системное распространение по организму, однако, без существенного проявления симптоматики болезни и при отсутствии падежа. </a:t>
            </a:r>
          </a:p>
        </p:txBody>
      </p:sp>
      <p:pic>
        <p:nvPicPr>
          <p:cNvPr id="5" name="Рисунок 4"/>
          <p:cNvPicPr>
            <a:picLocks noChangeAspect="1"/>
          </p:cNvPicPr>
          <p:nvPr/>
        </p:nvPicPr>
        <p:blipFill>
          <a:blip r:embed="rId2"/>
          <a:stretch>
            <a:fillRect/>
          </a:stretch>
        </p:blipFill>
        <p:spPr>
          <a:xfrm>
            <a:off x="6738238" y="6093296"/>
            <a:ext cx="1944793" cy="506012"/>
          </a:xfrm>
          <a:prstGeom prst="rect">
            <a:avLst/>
          </a:prstGeom>
        </p:spPr>
      </p:pic>
    </p:spTree>
    <p:extLst>
      <p:ext uri="{BB962C8B-B14F-4D97-AF65-F5344CB8AC3E}">
        <p14:creationId xmlns:p14="http://schemas.microsoft.com/office/powerpoint/2010/main" val="90502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3096344"/>
          </a:xfrm>
        </p:spPr>
        <p:txBody>
          <a:bodyPr/>
          <a:lstStyle/>
          <a:p>
            <a:pPr marL="0" indent="0" algn="just">
              <a:buNone/>
            </a:pPr>
            <a:r>
              <a:rPr lang="ru-RU" dirty="0"/>
              <a:t>Развитие у птиц устойчивости к сальмонеллам в литературных источниках часто описывается как возрастное приобретение защитного слоя микрофлоры, который либо конкурирует с сальмонеллами за клетки-мишени (кишечные клеточные рецепторы), либо продуцирует антагонисты, способные блокировать рост бактерий.</a:t>
            </a:r>
          </a:p>
        </p:txBody>
      </p:sp>
      <p:pic>
        <p:nvPicPr>
          <p:cNvPr id="4" name="Рисунок 3"/>
          <p:cNvPicPr>
            <a:picLocks noChangeAspect="1"/>
          </p:cNvPicPr>
          <p:nvPr/>
        </p:nvPicPr>
        <p:blipFill>
          <a:blip r:embed="rId2"/>
          <a:stretch>
            <a:fillRect/>
          </a:stretch>
        </p:blipFill>
        <p:spPr>
          <a:xfrm>
            <a:off x="6739149" y="6093296"/>
            <a:ext cx="1944793" cy="506012"/>
          </a:xfrm>
          <a:prstGeom prst="rect">
            <a:avLst/>
          </a:prstGeom>
        </p:spPr>
      </p:pic>
    </p:spTree>
    <p:extLst>
      <p:ext uri="{BB962C8B-B14F-4D97-AF65-F5344CB8AC3E}">
        <p14:creationId xmlns:p14="http://schemas.microsoft.com/office/powerpoint/2010/main" val="387644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400600"/>
          </a:xfrm>
        </p:spPr>
        <p:txBody>
          <a:bodyPr>
            <a:normAutofit fontScale="70000" lnSpcReduction="20000"/>
          </a:bodyPr>
          <a:lstStyle/>
          <a:p>
            <a:pPr algn="just">
              <a:buClr>
                <a:schemeClr val="accent5"/>
              </a:buClr>
            </a:pPr>
            <a:r>
              <a:rPr lang="ru-RU" dirty="0"/>
              <a:t>РЕКОМЕНДАЦИИ. Целесообразно вводить витаминно-минеральный комплекс (максимин форте). Желательно в течение первых трех дней увеличить его дозировку в три раза (ударные дозы), а затем последующие 2-4 дня снизить до норм заявленных фирмой производителем.</a:t>
            </a:r>
          </a:p>
          <a:p>
            <a:pPr algn="just">
              <a:buClr>
                <a:schemeClr val="accent5"/>
              </a:buClr>
            </a:pPr>
            <a:r>
              <a:rPr lang="ru-RU" dirty="0"/>
              <a:t>Из наиболее действенных лекарственных веществ следует выделить Немовит WC, из расчета 1 кг на 2000 л воды, в течение 3-5 дней.</a:t>
            </a:r>
          </a:p>
          <a:p>
            <a:pPr algn="just">
              <a:buClr>
                <a:schemeClr val="accent5"/>
              </a:buClr>
            </a:pPr>
            <a:r>
              <a:rPr lang="ru-RU" dirty="0"/>
              <a:t>Стоит добавить, что хорошие результаты по вытеснению патогенной микрофлоры из организма птиц, отмечается при применении пробиотического препарата Альфапром, содержащего Enterococcus faecium и розмарин, из расчета 50 г на 1 т воды, в течение 3-5 дней. Данный препарат в свое время заинтересовал меня по причине того, что благодаря смешиванию культуры (Enterococcus faecium) и кипяченного молока в СССР выдавливали сальмонеллу пуллорум.</a:t>
            </a:r>
          </a:p>
          <a:p>
            <a:pPr algn="just">
              <a:buClr>
                <a:schemeClr val="accent5"/>
              </a:buClr>
            </a:pPr>
            <a:r>
              <a:rPr lang="ru-RU" dirty="0"/>
              <a:t>Вследствие того, что S. Infantis на сегодняшний день занимает первое место по количеству регистрируемых случаев проявления сальмонеллезной инфекции, стоит использовать инактивированную вакцину, содержащую шт. Salmonella Infantis. Инактивированная вакцина Вирсин 461, содержит комбинацию специфических шт. Salmonella enteritidis, Salmonella typhimurium и S. Infantis, это позволяет снизить колонизацию кишечника птицы наиболее патогенными видами сальмонелл, уменьшить обсеменение скорлупы яиц, а также сократить заболеваемость молодняка и взрослой птицы в товарных и племенных хозяйствах. </a:t>
            </a:r>
          </a:p>
          <a:p>
            <a:pPr>
              <a:buClr>
                <a:schemeClr val="accent5"/>
              </a:buClr>
            </a:pPr>
            <a:endParaRPr lang="ru-RU" dirty="0"/>
          </a:p>
        </p:txBody>
      </p:sp>
      <p:pic>
        <p:nvPicPr>
          <p:cNvPr id="4" name="Рисунок 3"/>
          <p:cNvPicPr>
            <a:picLocks noChangeAspect="1"/>
          </p:cNvPicPr>
          <p:nvPr/>
        </p:nvPicPr>
        <p:blipFill>
          <a:blip r:embed="rId2"/>
          <a:stretch>
            <a:fillRect/>
          </a:stretch>
        </p:blipFill>
        <p:spPr>
          <a:xfrm>
            <a:off x="6742007" y="6093296"/>
            <a:ext cx="1944793" cy="506012"/>
          </a:xfrm>
          <a:prstGeom prst="rect">
            <a:avLst/>
          </a:prstGeom>
        </p:spPr>
      </p:pic>
    </p:spTree>
    <p:extLst>
      <p:ext uri="{BB962C8B-B14F-4D97-AF65-F5344CB8AC3E}">
        <p14:creationId xmlns:p14="http://schemas.microsoft.com/office/powerpoint/2010/main" val="70322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КОКЦИДИОЗ</a:t>
            </a:r>
            <a:endParaRPr lang="ru-RU" dirty="0">
              <a:solidFill>
                <a:srgbClr val="00B050"/>
              </a:solidFill>
            </a:endParaRPr>
          </a:p>
        </p:txBody>
      </p:sp>
      <p:pic>
        <p:nvPicPr>
          <p:cNvPr id="5" name="Рисунок 4"/>
          <p:cNvPicPr>
            <a:picLocks noChangeAspect="1"/>
          </p:cNvPicPr>
          <p:nvPr/>
        </p:nvPicPr>
        <p:blipFill>
          <a:blip r:embed="rId2"/>
          <a:stretch>
            <a:fillRect/>
          </a:stretch>
        </p:blipFill>
        <p:spPr>
          <a:xfrm>
            <a:off x="6742007" y="5949280"/>
            <a:ext cx="1944793" cy="506012"/>
          </a:xfrm>
          <a:prstGeom prst="rect">
            <a:avLst/>
          </a:prstGeom>
        </p:spPr>
      </p:pic>
      <p:pic>
        <p:nvPicPr>
          <p:cNvPr id="6" name="Рисунок 5"/>
          <p:cNvPicPr>
            <a:picLocks noChangeAspect="1"/>
          </p:cNvPicPr>
          <p:nvPr/>
        </p:nvPicPr>
        <p:blipFill>
          <a:blip r:embed="rId3"/>
          <a:stretch>
            <a:fillRect/>
          </a:stretch>
        </p:blipFill>
        <p:spPr>
          <a:xfrm>
            <a:off x="2252271" y="1874026"/>
            <a:ext cx="4639458" cy="4383404"/>
          </a:xfrm>
          <a:prstGeom prst="rect">
            <a:avLst/>
          </a:prstGeom>
        </p:spPr>
      </p:pic>
    </p:spTree>
    <p:extLst>
      <p:ext uri="{BB962C8B-B14F-4D97-AF65-F5344CB8AC3E}">
        <p14:creationId xmlns:p14="http://schemas.microsoft.com/office/powerpoint/2010/main" val="44003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328592"/>
          </a:xfrm>
        </p:spPr>
        <p:txBody>
          <a:bodyPr>
            <a:normAutofit fontScale="85000" lnSpcReduction="10000"/>
          </a:bodyPr>
          <a:lstStyle/>
          <a:p>
            <a:pPr algn="just">
              <a:buClr>
                <a:srgbClr val="00B050"/>
              </a:buClr>
            </a:pPr>
            <a:r>
              <a:rPr lang="ru-RU" dirty="0"/>
              <a:t>Кокцидии – паразитические простейшие – относящиеся к роду Eimeria, являются возбудителями кокцидиоза (синоним: эймериоз). </a:t>
            </a:r>
            <a:r>
              <a:rPr lang="ru-RU" dirty="0" smtClean="0"/>
              <a:t>Главной </a:t>
            </a:r>
            <a:r>
              <a:rPr lang="ru-RU" dirty="0"/>
              <a:t>особенностью данного вида является строгая специфичность к организму хозяина (невозможно вызвать заболевание у кур кокцидиями гусей, уток, индеек и т. д. и наоборот) и </a:t>
            </a:r>
            <a:r>
              <a:rPr lang="ru-RU" dirty="0" smtClean="0"/>
              <a:t>место </a:t>
            </a:r>
            <a:r>
              <a:rPr lang="ru-RU" dirty="0"/>
              <a:t>локализации в кишечном тракте. </a:t>
            </a:r>
            <a:endParaRPr lang="ru-RU" dirty="0" smtClean="0"/>
          </a:p>
          <a:p>
            <a:pPr algn="just">
              <a:buClr>
                <a:srgbClr val="00B050"/>
              </a:buClr>
            </a:pPr>
            <a:r>
              <a:rPr lang="ru-RU" dirty="0"/>
              <a:t>У кур было выделено и охарактеризовано девять видов кокцидий (</a:t>
            </a:r>
            <a:r>
              <a:rPr lang="en-US" dirty="0"/>
              <a:t>Eimeria acervulina, Eimeria brunetti, Eimeria maxima, Eimeria mitis, Eimeria mivati, Eimeria necatrix, Eimeria tenella, Eimeria praecox </a:t>
            </a:r>
            <a:r>
              <a:rPr lang="ru-RU" dirty="0"/>
              <a:t>и </a:t>
            </a:r>
            <a:r>
              <a:rPr lang="en-US" dirty="0"/>
              <a:t>Eimeria hagani), </a:t>
            </a:r>
            <a:r>
              <a:rPr lang="ru-RU" dirty="0"/>
              <a:t>различающихся между собой по месту локализации в кишечнике, патогенным, иммуногенным и вирулентным свойствам. На территории России чаще всего регистрируют пять видов кокцидий - </a:t>
            </a:r>
            <a:r>
              <a:rPr lang="en-US" dirty="0"/>
              <a:t>Eimeria acervulina, Eimeria brunetti, Eimeria maxima, Eimeria necatrix </a:t>
            </a:r>
            <a:r>
              <a:rPr lang="ru-RU" dirty="0"/>
              <a:t>и </a:t>
            </a:r>
            <a:r>
              <a:rPr lang="en-US" dirty="0"/>
              <a:t>Eimeria tenella.</a:t>
            </a:r>
            <a:endParaRPr lang="ru-RU" dirty="0"/>
          </a:p>
        </p:txBody>
      </p:sp>
      <p:pic>
        <p:nvPicPr>
          <p:cNvPr id="4" name="Рисунок 3"/>
          <p:cNvPicPr>
            <a:picLocks noChangeAspect="1"/>
          </p:cNvPicPr>
          <p:nvPr/>
        </p:nvPicPr>
        <p:blipFill>
          <a:blip r:embed="rId2"/>
          <a:stretch>
            <a:fillRect/>
          </a:stretch>
        </p:blipFill>
        <p:spPr>
          <a:xfrm>
            <a:off x="6742007" y="6165304"/>
            <a:ext cx="1944793" cy="506012"/>
          </a:xfrm>
          <a:prstGeom prst="rect">
            <a:avLst/>
          </a:prstGeom>
        </p:spPr>
      </p:pic>
    </p:spTree>
    <p:extLst>
      <p:ext uri="{BB962C8B-B14F-4D97-AF65-F5344CB8AC3E}">
        <p14:creationId xmlns:p14="http://schemas.microsoft.com/office/powerpoint/2010/main" val="262044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16624"/>
          </a:xfrm>
        </p:spPr>
        <p:txBody>
          <a:bodyPr>
            <a:normAutofit lnSpcReduction="10000"/>
          </a:bodyPr>
          <a:lstStyle/>
          <a:p>
            <a:pPr algn="just">
              <a:buClr>
                <a:srgbClr val="00B050"/>
              </a:buClr>
            </a:pPr>
            <a:r>
              <a:rPr lang="ru-RU" sz="2300" dirty="0" smtClean="0"/>
              <a:t>Нередко </a:t>
            </a:r>
            <a:r>
              <a:rPr lang="ru-RU" sz="2300" dirty="0"/>
              <a:t>заболевание протекает в субклинической форме, когда на первый взгляд птица </a:t>
            </a:r>
            <a:r>
              <a:rPr lang="ru-RU" sz="2300" dirty="0" smtClean="0"/>
              <a:t>выглядит здоровой, </a:t>
            </a:r>
            <a:r>
              <a:rPr lang="ru-RU" sz="2300" dirty="0"/>
              <a:t>однако </a:t>
            </a:r>
            <a:r>
              <a:rPr lang="ru-RU" sz="2300" dirty="0" smtClean="0"/>
              <a:t>снижаются </a:t>
            </a:r>
            <a:r>
              <a:rPr lang="ru-RU" sz="2300" dirty="0"/>
              <a:t>привесы и растет отношение количества затраченного корма на единицу прироста живой массы, а возобновление этих показателей, даже в реабилитационный период после лечения, проходит очень медленно. Некоторые </a:t>
            </a:r>
            <a:r>
              <a:rPr lang="ru-RU" sz="2300" dirty="0" smtClean="0"/>
              <a:t>партии никогда </a:t>
            </a:r>
            <a:r>
              <a:rPr lang="ru-RU" sz="2300" dirty="0"/>
              <a:t>полностью не могут достичь </a:t>
            </a:r>
            <a:r>
              <a:rPr lang="ru-RU" sz="2300" dirty="0" smtClean="0"/>
              <a:t>своего </a:t>
            </a:r>
            <a:r>
              <a:rPr lang="ru-RU" sz="2300" dirty="0"/>
              <a:t>производственного потенциала. </a:t>
            </a:r>
            <a:endParaRPr lang="ru-RU" sz="2300" dirty="0" smtClean="0"/>
          </a:p>
          <a:p>
            <a:pPr algn="just">
              <a:buClr>
                <a:srgbClr val="00B050"/>
              </a:buClr>
            </a:pPr>
            <a:r>
              <a:rPr lang="ru-RU" sz="2300" dirty="0"/>
              <a:t>Обычно моновидовая инвазия почти не регистрируется, чаще у </a:t>
            </a:r>
            <a:r>
              <a:rPr lang="ru-RU" sz="2300" dirty="0" smtClean="0"/>
              <a:t>птиц </a:t>
            </a:r>
            <a:r>
              <a:rPr lang="ru-RU" sz="2300" dirty="0"/>
              <a:t>паразитируют одновременно несколько видов эймерий, к тому же не все виды вызывают гибель птицы или заболевание, но все они приводят к потере производительности</a:t>
            </a:r>
            <a:r>
              <a:rPr lang="ru-RU" sz="2300" dirty="0" smtClean="0"/>
              <a:t>.</a:t>
            </a:r>
          </a:p>
          <a:p>
            <a:pPr algn="just">
              <a:buClr>
                <a:srgbClr val="00B050"/>
              </a:buClr>
            </a:pPr>
            <a:r>
              <a:rPr lang="ru-RU" sz="2300" dirty="0"/>
              <a:t>Существуют две стадии развития эймерий: эндогенная – </a:t>
            </a:r>
            <a:r>
              <a:rPr lang="ru-RU" sz="2300" dirty="0" smtClean="0"/>
              <a:t>(Робимикс, Интракокс орал, Диклавет, Ампролмикс) </a:t>
            </a:r>
            <a:r>
              <a:rPr lang="ru-RU" sz="2300" dirty="0"/>
              <a:t>и экзогенная - сульфаниламидные препараты </a:t>
            </a:r>
            <a:r>
              <a:rPr lang="ru-RU" sz="2300" dirty="0" smtClean="0"/>
              <a:t>(Интертрим-480 орал, Эриприм концентрат).</a:t>
            </a:r>
            <a:endParaRPr lang="ru-RU" sz="2300" dirty="0"/>
          </a:p>
          <a:p>
            <a:pPr marL="0" indent="0" algn="just">
              <a:buClr>
                <a:srgbClr val="00B050"/>
              </a:buClr>
              <a:buNone/>
            </a:pPr>
            <a:endParaRPr lang="ru-RU" sz="2000" dirty="0"/>
          </a:p>
        </p:txBody>
      </p:sp>
      <p:pic>
        <p:nvPicPr>
          <p:cNvPr id="4" name="Рисунок 3"/>
          <p:cNvPicPr>
            <a:picLocks noChangeAspect="1"/>
          </p:cNvPicPr>
          <p:nvPr/>
        </p:nvPicPr>
        <p:blipFill>
          <a:blip r:embed="rId2"/>
          <a:stretch>
            <a:fillRect/>
          </a:stretch>
        </p:blipFill>
        <p:spPr>
          <a:xfrm>
            <a:off x="6742007" y="6237312"/>
            <a:ext cx="1944793" cy="506012"/>
          </a:xfrm>
          <a:prstGeom prst="rect">
            <a:avLst/>
          </a:prstGeom>
        </p:spPr>
      </p:pic>
    </p:spTree>
    <p:extLst>
      <p:ext uri="{BB962C8B-B14F-4D97-AF65-F5344CB8AC3E}">
        <p14:creationId xmlns:p14="http://schemas.microsoft.com/office/powerpoint/2010/main" val="262405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616624"/>
          </a:xfrm>
        </p:spPr>
        <p:txBody>
          <a:bodyPr>
            <a:normAutofit/>
          </a:bodyPr>
          <a:lstStyle/>
          <a:p>
            <a:pPr algn="just">
              <a:buClr>
                <a:srgbClr val="00B050"/>
              </a:buClr>
              <a:buFont typeface="Arial" panose="020B0604020202020204" pitchFamily="34" charset="0"/>
              <a:buChar char="•"/>
            </a:pPr>
            <a:r>
              <a:rPr lang="ru-RU" b="1" dirty="0" smtClean="0">
                <a:solidFill>
                  <a:srgbClr val="00B050"/>
                </a:solidFill>
              </a:rPr>
              <a:t>Возможны ли вспышки данного заболевания у водоплавающих птиц</a:t>
            </a:r>
            <a:r>
              <a:rPr lang="en-US" b="1" dirty="0" smtClean="0">
                <a:solidFill>
                  <a:srgbClr val="00B050"/>
                </a:solidFill>
              </a:rPr>
              <a:t>?</a:t>
            </a:r>
            <a:endParaRPr lang="ru-RU" b="1" dirty="0" smtClean="0">
              <a:solidFill>
                <a:srgbClr val="00B050"/>
              </a:solidFill>
            </a:endParaRPr>
          </a:p>
          <a:p>
            <a:pPr marL="0" indent="0" algn="just">
              <a:buNone/>
            </a:pPr>
            <a:r>
              <a:rPr lang="ru-RU" sz="2400" dirty="0" smtClean="0"/>
              <a:t>Вспышки </a:t>
            </a:r>
            <a:r>
              <a:rPr lang="ru-RU" sz="2400" dirty="0"/>
              <a:t>данного заболевания были зарегистрированы в ряде утководческих и гусеводческих хозяйств. Что нарушает традиционное представление о том, что утки и гуси являются </a:t>
            </a:r>
            <a:r>
              <a:rPr lang="ru-RU" sz="2400" dirty="0" smtClean="0"/>
              <a:t>только естественным </a:t>
            </a:r>
            <a:r>
              <a:rPr lang="ru-RU" sz="2400" dirty="0"/>
              <a:t>резервуаром и переносчиком данного </a:t>
            </a:r>
            <a:r>
              <a:rPr lang="ru-RU" sz="2400" dirty="0" smtClean="0"/>
              <a:t>возбудителя.</a:t>
            </a:r>
          </a:p>
          <a:p>
            <a:pPr marL="0" indent="0" algn="just">
              <a:buNone/>
            </a:pPr>
            <a:endParaRPr lang="ru-RU" sz="2400" dirty="0"/>
          </a:p>
          <a:p>
            <a:pPr algn="just">
              <a:buClr>
                <a:srgbClr val="00B050"/>
              </a:buClr>
              <a:buFont typeface="Arial" panose="020B0604020202020204" pitchFamily="34" charset="0"/>
              <a:buChar char="•"/>
            </a:pPr>
            <a:r>
              <a:rPr lang="ru-RU" b="1" dirty="0" smtClean="0">
                <a:solidFill>
                  <a:srgbClr val="00B050"/>
                </a:solidFill>
              </a:rPr>
              <a:t>Сколько существует форм </a:t>
            </a:r>
            <a:r>
              <a:rPr lang="ru-RU" b="1" dirty="0">
                <a:solidFill>
                  <a:srgbClr val="00B050"/>
                </a:solidFill>
              </a:rPr>
              <a:t>проявления данного </a:t>
            </a:r>
            <a:r>
              <a:rPr lang="ru-RU" b="1" dirty="0" smtClean="0">
                <a:solidFill>
                  <a:srgbClr val="00B050"/>
                </a:solidFill>
              </a:rPr>
              <a:t>заболевания</a:t>
            </a:r>
            <a:r>
              <a:rPr lang="en-US" b="1" dirty="0" smtClean="0">
                <a:solidFill>
                  <a:srgbClr val="00B050"/>
                </a:solidFill>
              </a:rPr>
              <a:t>?</a:t>
            </a:r>
            <a:endParaRPr lang="ru-RU" b="1" dirty="0" smtClean="0">
              <a:solidFill>
                <a:srgbClr val="00B050"/>
              </a:solidFill>
            </a:endParaRPr>
          </a:p>
          <a:p>
            <a:pPr marL="0" indent="0" algn="just">
              <a:buClr>
                <a:srgbClr val="00B050"/>
              </a:buClr>
              <a:buNone/>
            </a:pPr>
            <a:r>
              <a:rPr lang="ru-RU" sz="2400" dirty="0"/>
              <a:t>Существует четыре формы проявления данного </a:t>
            </a:r>
            <a:r>
              <a:rPr lang="ru-RU" sz="2400" dirty="0" smtClean="0"/>
              <a:t>заболевания</a:t>
            </a:r>
            <a:r>
              <a:rPr lang="ru-RU" sz="2400" dirty="0"/>
              <a:t>: </a:t>
            </a:r>
            <a:r>
              <a:rPr lang="ru-RU" sz="2400" dirty="0" smtClean="0"/>
              <a:t>респираторная, нервная, кишечна</a:t>
            </a:r>
            <a:r>
              <a:rPr lang="ru-RU" sz="2400" dirty="0"/>
              <a:t>я</a:t>
            </a:r>
            <a:r>
              <a:rPr lang="ru-RU" sz="2400" dirty="0" smtClean="0"/>
              <a:t> </a:t>
            </a:r>
            <a:r>
              <a:rPr lang="ru-RU" sz="2400" dirty="0"/>
              <a:t>и </a:t>
            </a:r>
            <a:r>
              <a:rPr lang="ru-RU" sz="2400" dirty="0" smtClean="0"/>
              <a:t>атипична</a:t>
            </a:r>
            <a:r>
              <a:rPr lang="ru-RU" sz="2400" dirty="0"/>
              <a:t>я</a:t>
            </a:r>
            <a:r>
              <a:rPr lang="ru-RU" sz="2400" dirty="0" smtClean="0"/>
              <a:t>.</a:t>
            </a:r>
            <a:endParaRPr lang="ru-RU" sz="2400" dirty="0"/>
          </a:p>
          <a:p>
            <a:pPr marL="0" indent="0" algn="just">
              <a:buClr>
                <a:srgbClr val="00B050"/>
              </a:buClr>
              <a:buNone/>
            </a:pPr>
            <a:endParaRPr lang="ru-RU" sz="2400" dirty="0"/>
          </a:p>
        </p:txBody>
      </p:sp>
      <p:pic>
        <p:nvPicPr>
          <p:cNvPr id="2" name="Рисунок 1"/>
          <p:cNvPicPr>
            <a:picLocks noChangeAspect="1"/>
          </p:cNvPicPr>
          <p:nvPr/>
        </p:nvPicPr>
        <p:blipFill>
          <a:blip r:embed="rId2"/>
          <a:stretch>
            <a:fillRect/>
          </a:stretch>
        </p:blipFill>
        <p:spPr>
          <a:xfrm>
            <a:off x="6744078" y="6165304"/>
            <a:ext cx="1944793" cy="504056"/>
          </a:xfrm>
          <a:prstGeom prst="rect">
            <a:avLst/>
          </a:prstGeom>
        </p:spPr>
      </p:pic>
    </p:spTree>
    <p:extLst>
      <p:ext uri="{BB962C8B-B14F-4D97-AF65-F5344CB8AC3E}">
        <p14:creationId xmlns:p14="http://schemas.microsoft.com/office/powerpoint/2010/main" val="4258337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363272" cy="5688632"/>
          </a:xfrm>
        </p:spPr>
        <p:txBody>
          <a:bodyPr>
            <a:normAutofit fontScale="77500" lnSpcReduction="20000"/>
          </a:bodyPr>
          <a:lstStyle/>
          <a:p>
            <a:pPr algn="just">
              <a:buClr>
                <a:srgbClr val="00B050"/>
              </a:buClr>
            </a:pPr>
            <a:r>
              <a:rPr lang="ru-RU" sz="2200" dirty="0">
                <a:solidFill>
                  <a:srgbClr val="00B050"/>
                </a:solidFill>
              </a:rPr>
              <a:t>Резистентность кокцидий</a:t>
            </a:r>
          </a:p>
          <a:p>
            <a:pPr marL="0" indent="0" algn="just">
              <a:buClr>
                <a:srgbClr val="00B050"/>
              </a:buClr>
              <a:buNone/>
            </a:pPr>
            <a:r>
              <a:rPr lang="ru-RU" sz="2200" dirty="0"/>
              <a:t>Вследствие того, что у кокцидий постепенно вырабатывается устойчивость (резистентность) к применяемым практически всем кокцидиостатикам, требуется периодическая их замена. Для этого используются «челночные» (последовательное применение на одном поголовье более одного кокцидиостатика) и «ротационные» (периодическая замена кокцидиостатиков 1 раз в 4-6-12 месяцев) программы. </a:t>
            </a:r>
          </a:p>
          <a:p>
            <a:pPr algn="just">
              <a:buClr>
                <a:srgbClr val="00B050"/>
              </a:buClr>
            </a:pPr>
            <a:r>
              <a:rPr lang="ru-RU" sz="2200" dirty="0">
                <a:solidFill>
                  <a:srgbClr val="00B050"/>
                </a:solidFill>
              </a:rPr>
              <a:t>Применяемые схемы ротации для цыплят-бройлеров:</a:t>
            </a:r>
          </a:p>
          <a:p>
            <a:pPr marL="0" indent="0" algn="just">
              <a:buClr>
                <a:srgbClr val="00B050"/>
              </a:buClr>
              <a:buNone/>
            </a:pPr>
            <a:r>
              <a:rPr lang="ru-RU" sz="2200" dirty="0" smtClean="0"/>
              <a:t>• прямая </a:t>
            </a:r>
            <a:r>
              <a:rPr lang="ru-RU" sz="2200" dirty="0"/>
              <a:t>программа (1 препарат - один тур): </a:t>
            </a:r>
            <a:r>
              <a:rPr lang="ru-RU" sz="2200" dirty="0" smtClean="0"/>
              <a:t>Салифорс </a:t>
            </a:r>
            <a:r>
              <a:rPr lang="ru-RU" sz="2200" dirty="0"/>
              <a:t>(4–6 мес.), </a:t>
            </a:r>
            <a:r>
              <a:rPr lang="ru-RU" sz="2200" dirty="0" smtClean="0"/>
              <a:t>Эймерицин </a:t>
            </a:r>
            <a:r>
              <a:rPr lang="ru-RU" sz="2200" dirty="0"/>
              <a:t>(4–6 мес.), </a:t>
            </a:r>
            <a:r>
              <a:rPr lang="ru-RU" sz="2200" dirty="0" smtClean="0"/>
              <a:t>Ампролмикс </a:t>
            </a:r>
            <a:r>
              <a:rPr lang="ru-RU" sz="2200" dirty="0"/>
              <a:t>- химический кокцидиостатик  (1–3 мес.), </a:t>
            </a:r>
            <a:r>
              <a:rPr lang="ru-RU" sz="2200" dirty="0" smtClean="0"/>
              <a:t>Салифорс </a:t>
            </a:r>
            <a:r>
              <a:rPr lang="ru-RU" sz="2200" dirty="0"/>
              <a:t>(4–6 мес.), </a:t>
            </a:r>
            <a:r>
              <a:rPr lang="ru-RU" sz="2200" dirty="0" smtClean="0"/>
              <a:t>Диклавет </a:t>
            </a:r>
            <a:r>
              <a:rPr lang="ru-RU" sz="2200" dirty="0"/>
              <a:t>(3–4 мес.), </a:t>
            </a:r>
            <a:r>
              <a:rPr lang="ru-RU" sz="2200" dirty="0" smtClean="0"/>
              <a:t>Эймерицин </a:t>
            </a:r>
            <a:r>
              <a:rPr lang="ru-RU" sz="2200" dirty="0"/>
              <a:t>(3–4 мес.), </a:t>
            </a:r>
            <a:r>
              <a:rPr lang="ru-RU" sz="2200" dirty="0" smtClean="0"/>
              <a:t>Диклавет </a:t>
            </a:r>
            <a:r>
              <a:rPr lang="ru-RU" sz="2200" dirty="0"/>
              <a:t>(3–4 мес.), </a:t>
            </a:r>
            <a:r>
              <a:rPr lang="ru-RU" sz="2200" dirty="0" smtClean="0"/>
              <a:t>Салифорс </a:t>
            </a:r>
            <a:r>
              <a:rPr lang="ru-RU" sz="2200" dirty="0"/>
              <a:t>(3–4 мес.); </a:t>
            </a:r>
            <a:r>
              <a:rPr lang="ru-RU" sz="2200" dirty="0" smtClean="0"/>
              <a:t>Карбамакс </a:t>
            </a:r>
            <a:r>
              <a:rPr lang="ru-RU" sz="2200" dirty="0"/>
              <a:t>с 1 дня и до 5 дней перед убоем (препараты меняют в течение одного цикла выращивания птицы).</a:t>
            </a:r>
          </a:p>
          <a:p>
            <a:pPr marL="0" indent="0" algn="just">
              <a:buClr>
                <a:srgbClr val="00B050"/>
              </a:buClr>
              <a:buNone/>
            </a:pPr>
            <a:r>
              <a:rPr lang="ru-RU" sz="2200" dirty="0" smtClean="0"/>
              <a:t>• шаттл-программа</a:t>
            </a:r>
            <a:r>
              <a:rPr lang="ru-RU" sz="2200" dirty="0"/>
              <a:t>: с 1 по 21 день откорма - </a:t>
            </a:r>
            <a:r>
              <a:rPr lang="ru-RU" sz="2200" dirty="0" smtClean="0"/>
              <a:t>Карбамакс, </a:t>
            </a:r>
            <a:r>
              <a:rPr lang="ru-RU" sz="2200" dirty="0"/>
              <a:t>с 22 до 5 дней перед убоем - </a:t>
            </a:r>
            <a:r>
              <a:rPr lang="ru-RU" sz="2200" dirty="0" smtClean="0"/>
              <a:t>Салифорс, Эймерицин; </a:t>
            </a:r>
            <a:r>
              <a:rPr lang="ru-RU" sz="2200" dirty="0"/>
              <a:t>с 1 по 21 день - никарбазин, а в период с 22 дня до 5 дней перед убоем - </a:t>
            </a:r>
            <a:r>
              <a:rPr lang="ru-RU" sz="2200" dirty="0" smtClean="0"/>
              <a:t>Семдурамицин </a:t>
            </a:r>
            <a:r>
              <a:rPr lang="ru-RU" sz="2200" dirty="0"/>
              <a:t>(в холодное время года) или </a:t>
            </a:r>
            <a:r>
              <a:rPr lang="ru-RU" sz="2200" dirty="0" smtClean="0"/>
              <a:t>Салифорс </a:t>
            </a:r>
            <a:r>
              <a:rPr lang="ru-RU" sz="2200" dirty="0"/>
              <a:t>(в тёплый период).</a:t>
            </a:r>
          </a:p>
          <a:p>
            <a:pPr marL="0" indent="0" algn="just">
              <a:buClr>
                <a:srgbClr val="00B050"/>
              </a:buClr>
              <a:buNone/>
            </a:pPr>
            <a:r>
              <a:rPr lang="ru-RU" sz="2200" dirty="0"/>
              <a:t>У цыплят-бройлеров за 3-7 дней перед убоем дачу кокцидиостатиков прекращают. По причине снижения концентрации препарата в мясе птицы до минимального допустимого уровня (МДУ). </a:t>
            </a:r>
          </a:p>
          <a:p>
            <a:pPr marL="0" indent="0" algn="just">
              <a:buClr>
                <a:srgbClr val="00B050"/>
              </a:buClr>
              <a:buNone/>
            </a:pPr>
            <a:r>
              <a:rPr lang="ru-RU" sz="2200" dirty="0"/>
              <a:t>Проведение мониторинга полевых штаммов кокцидий к эймериостатикам, специалисты рекомендуют осуществлять 1 раз в 3-4 года. Повторное применение одного и того же действующего вещества должно осуществляться через 12–18 месяцев. </a:t>
            </a:r>
          </a:p>
          <a:p>
            <a:pPr algn="just">
              <a:buClr>
                <a:srgbClr val="00B050"/>
              </a:buClr>
            </a:pPr>
            <a:endParaRPr lang="ru-RU" sz="2200" dirty="0"/>
          </a:p>
        </p:txBody>
      </p:sp>
      <p:pic>
        <p:nvPicPr>
          <p:cNvPr id="4" name="Рисунок 3"/>
          <p:cNvPicPr>
            <a:picLocks noChangeAspect="1"/>
          </p:cNvPicPr>
          <p:nvPr/>
        </p:nvPicPr>
        <p:blipFill>
          <a:blip r:embed="rId2"/>
          <a:stretch>
            <a:fillRect/>
          </a:stretch>
        </p:blipFill>
        <p:spPr>
          <a:xfrm>
            <a:off x="6742007" y="6237312"/>
            <a:ext cx="1944793" cy="506012"/>
          </a:xfrm>
          <a:prstGeom prst="rect">
            <a:avLst/>
          </a:prstGeom>
        </p:spPr>
      </p:pic>
    </p:spTree>
    <p:extLst>
      <p:ext uri="{BB962C8B-B14F-4D97-AF65-F5344CB8AC3E}">
        <p14:creationId xmlns:p14="http://schemas.microsoft.com/office/powerpoint/2010/main" val="328654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16624"/>
          </a:xfrm>
        </p:spPr>
        <p:txBody>
          <a:bodyPr>
            <a:normAutofit fontScale="92500"/>
          </a:bodyPr>
          <a:lstStyle/>
          <a:p>
            <a:pPr>
              <a:buClr>
                <a:srgbClr val="00B050"/>
              </a:buClr>
              <a:buFont typeface="Arial" panose="020B0604020202020204" pitchFamily="34" charset="0"/>
              <a:buChar char="•"/>
            </a:pPr>
            <a:r>
              <a:rPr lang="ru-RU" sz="2000" dirty="0">
                <a:solidFill>
                  <a:srgbClr val="00B050"/>
                </a:solidFill>
              </a:rPr>
              <a:t>Применяемые схемы ротации для </a:t>
            </a:r>
            <a:r>
              <a:rPr lang="ru-RU" sz="2000" dirty="0" smtClean="0">
                <a:solidFill>
                  <a:srgbClr val="00B050"/>
                </a:solidFill>
              </a:rPr>
              <a:t>индюшат:</a:t>
            </a:r>
          </a:p>
          <a:p>
            <a:pPr algn="just">
              <a:buClr>
                <a:srgbClr val="00B050"/>
              </a:buClr>
              <a:buFont typeface="Arial" panose="020B0604020202020204" pitchFamily="34" charset="0"/>
              <a:buChar char="•"/>
            </a:pPr>
            <a:r>
              <a:rPr lang="ru-RU" sz="2000" dirty="0"/>
              <a:t>Большинство производителей индейки применяют прямые (полные) ротационные программы, в которых используется один ионофор в течение всего цикла выращивания – с первого дня до 10-12 недель. Смена (ротация) одного ионофора на ионофор другой подгруппы обычно происходит ежесезонно (зима-лето</a:t>
            </a:r>
            <a:r>
              <a:rPr lang="ru-RU" sz="2000" dirty="0" smtClean="0"/>
              <a:t>).</a:t>
            </a:r>
          </a:p>
          <a:p>
            <a:pPr algn="just">
              <a:buClr>
                <a:srgbClr val="00B050"/>
              </a:buClr>
              <a:buFont typeface="Arial" panose="020B0604020202020204" pitchFamily="34" charset="0"/>
              <a:buChar char="•"/>
            </a:pPr>
            <a:r>
              <a:rPr lang="ru-RU" sz="2000" dirty="0"/>
              <a:t>При ухудшении ситуации хорошо себя зарекомендовали челночные (шаттл) программы, в которых чередуют кокцидиостатики из разных групп в течение одного цикла выращивания птицы: химические, как правило, применяют в начале откорма (0-6 недель), а затем вводят ионофорные (6-12 недель</a:t>
            </a:r>
            <a:r>
              <a:rPr lang="ru-RU" sz="2000" dirty="0" smtClean="0"/>
              <a:t>).</a:t>
            </a:r>
          </a:p>
          <a:p>
            <a:pPr algn="just">
              <a:buClr>
                <a:srgbClr val="00B050"/>
              </a:buClr>
              <a:buFont typeface="Arial" panose="020B0604020202020204" pitchFamily="34" charset="0"/>
              <a:buChar char="•"/>
            </a:pPr>
            <a:r>
              <a:rPr lang="ru-RU" sz="2000" dirty="0"/>
              <a:t>Дополняя программу химическими продуктами, можно осуществить так называемую «зачистку» - снизить количество ооцист в птичнике. Это полезно, если подтверждена резистентность кокцидий к часто используемым ионофорам. Однако важно помнить о том, что при более высокой эффективности химических кокцидиостатиков резистентность к ним вырабатывается быстрее. Поэтому нежелательно использовать их так же долго, как ионофоры.</a:t>
            </a:r>
          </a:p>
          <a:p>
            <a:pPr marL="0" indent="0">
              <a:buClr>
                <a:srgbClr val="00B050"/>
              </a:buClr>
              <a:buNone/>
            </a:pPr>
            <a:endParaRPr lang="ru-RU" dirty="0"/>
          </a:p>
        </p:txBody>
      </p:sp>
      <p:pic>
        <p:nvPicPr>
          <p:cNvPr id="4" name="Рисунок 3"/>
          <p:cNvPicPr>
            <a:picLocks noChangeAspect="1"/>
          </p:cNvPicPr>
          <p:nvPr/>
        </p:nvPicPr>
        <p:blipFill>
          <a:blip r:embed="rId2"/>
          <a:stretch>
            <a:fillRect/>
          </a:stretch>
        </p:blipFill>
        <p:spPr>
          <a:xfrm>
            <a:off x="6742007" y="6237312"/>
            <a:ext cx="1944793" cy="506012"/>
          </a:xfrm>
          <a:prstGeom prst="rect">
            <a:avLst/>
          </a:prstGeom>
        </p:spPr>
      </p:pic>
    </p:spTree>
    <p:extLst>
      <p:ext uri="{BB962C8B-B14F-4D97-AF65-F5344CB8AC3E}">
        <p14:creationId xmlns:p14="http://schemas.microsoft.com/office/powerpoint/2010/main" val="208358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400600"/>
          </a:xfrm>
        </p:spPr>
        <p:txBody>
          <a:bodyPr>
            <a:normAutofit/>
          </a:bodyPr>
          <a:lstStyle/>
          <a:p>
            <a:pPr algn="just">
              <a:buClr>
                <a:srgbClr val="00B050"/>
              </a:buClr>
              <a:buFont typeface="Arial" panose="020B0604020202020204" pitchFamily="34" charset="0"/>
              <a:buChar char="•"/>
            </a:pPr>
            <a:r>
              <a:rPr lang="ru-RU" sz="2000" dirty="0"/>
              <a:t>Решение о замене кокцидиостатика следует принимать на основании клинических признаков в сочетании с результатами мониторинга содержания ооцист в помете (OPG) и, в идеале – теста на чувствительность </a:t>
            </a:r>
            <a:r>
              <a:rPr lang="ru-RU" sz="2000" dirty="0" smtClean="0"/>
              <a:t>к </a:t>
            </a:r>
            <a:r>
              <a:rPr lang="ru-RU" sz="2000" dirty="0"/>
              <a:t>кокцидиостатикам (AST</a:t>
            </a:r>
            <a:r>
              <a:rPr lang="ru-RU" sz="2000" dirty="0" smtClean="0"/>
              <a:t>).</a:t>
            </a:r>
          </a:p>
          <a:p>
            <a:pPr marL="0" indent="0" algn="just">
              <a:buClr>
                <a:srgbClr val="00B050"/>
              </a:buClr>
              <a:buNone/>
            </a:pPr>
            <a:endParaRPr lang="ru-RU" sz="2000" dirty="0"/>
          </a:p>
          <a:p>
            <a:pPr marL="0" indent="0" algn="ctr">
              <a:buClr>
                <a:srgbClr val="00B050"/>
              </a:buClr>
              <a:buNone/>
            </a:pPr>
            <a:r>
              <a:rPr lang="ru-RU" sz="2000" dirty="0"/>
              <a:t>Пример эффективной программы ротации </a:t>
            </a:r>
            <a:r>
              <a:rPr lang="ru-RU" sz="2000" dirty="0" smtClean="0"/>
              <a:t>кокцидиостатиков</a:t>
            </a:r>
          </a:p>
          <a:p>
            <a:pPr marL="0" indent="0" algn="ctr">
              <a:buClr>
                <a:srgbClr val="00B050"/>
              </a:buClr>
              <a:buNone/>
            </a:pPr>
            <a:endParaRPr lang="ru-RU" sz="2000" dirty="0"/>
          </a:p>
        </p:txBody>
      </p:sp>
      <p:pic>
        <p:nvPicPr>
          <p:cNvPr id="5" name="Рисунок 4"/>
          <p:cNvPicPr>
            <a:picLocks noChangeAspect="1"/>
          </p:cNvPicPr>
          <p:nvPr/>
        </p:nvPicPr>
        <p:blipFill>
          <a:blip r:embed="rId2"/>
          <a:stretch>
            <a:fillRect/>
          </a:stretch>
        </p:blipFill>
        <p:spPr>
          <a:xfrm>
            <a:off x="6742007" y="6237312"/>
            <a:ext cx="1944793" cy="506012"/>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076884245"/>
              </p:ext>
            </p:extLst>
          </p:nvPr>
        </p:nvGraphicFramePr>
        <p:xfrm>
          <a:off x="1043607" y="2780928"/>
          <a:ext cx="7128792" cy="3240355"/>
        </p:xfrm>
        <a:graphic>
          <a:graphicData uri="http://schemas.openxmlformats.org/drawingml/2006/table">
            <a:tbl>
              <a:tblPr firstRow="1" firstCol="1" bandRow="1"/>
              <a:tblGrid>
                <a:gridCol w="1782007"/>
                <a:gridCol w="1782007"/>
                <a:gridCol w="1782007"/>
                <a:gridCol w="1782771"/>
              </a:tblGrid>
              <a:tr h="498517">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Кокцидиостатик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Группа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Продолжительность применения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Сезон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Лазалоцид</a:t>
                      </a:r>
                      <a:r>
                        <a:rPr lang="ru-RU"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натрия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Лето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Монензин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Осень+зима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Робимикс</a:t>
                      </a:r>
                      <a:r>
                        <a:rPr lang="ru-RU" sz="12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Химик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Весна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Лазалоцид натрия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Лето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Монензин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Осень+зима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Диклавет</a:t>
                      </a:r>
                      <a:r>
                        <a:rPr lang="ru-RU" sz="12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Химик 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Весна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Лазалоцид натрия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Лето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Монензин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Осень+зима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Робимикс</a:t>
                      </a:r>
                      <a:r>
                        <a:rPr lang="ru-RU" sz="12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Химик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Весна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Лазалоцид натрия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Лето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58">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Монензин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Ионофор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Осень+зима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999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544616"/>
          </a:xfrm>
        </p:spPr>
        <p:txBody>
          <a:bodyPr>
            <a:normAutofit lnSpcReduction="10000"/>
          </a:bodyPr>
          <a:lstStyle/>
          <a:p>
            <a:pPr marL="0" indent="0" algn="just">
              <a:buNone/>
            </a:pPr>
            <a:r>
              <a:rPr lang="ru-RU" dirty="0"/>
              <a:t>*</a:t>
            </a:r>
            <a:r>
              <a:rPr lang="ru-RU" sz="2000" dirty="0"/>
              <a:t>Химические кокцидиостатики можно применять реже, чередуя два ионофора каждые 6 </a:t>
            </a:r>
            <a:r>
              <a:rPr lang="ru-RU" sz="2000" dirty="0" smtClean="0"/>
              <a:t>месяцев</a:t>
            </a:r>
          </a:p>
          <a:p>
            <a:pPr marL="0" indent="0" algn="just">
              <a:buNone/>
            </a:pPr>
            <a:endParaRPr lang="ru-RU" sz="2000" dirty="0" smtClean="0"/>
          </a:p>
          <a:p>
            <a:pPr algn="just">
              <a:buClr>
                <a:srgbClr val="00B050"/>
              </a:buClr>
              <a:buFont typeface="Arial" panose="020B0604020202020204" pitchFamily="34" charset="0"/>
              <a:buChar char="•"/>
            </a:pPr>
            <a:r>
              <a:rPr lang="ru-RU" sz="2000" dirty="0"/>
              <a:t>В качестве компонента противоэймериозной программы возможно использование живых вакцин, содержащих живые ооцисты, выделенные от полевых штаммов, или ослабленных кокцидийных штаммов. Чем раньше вы заразите птицу выбранными вакцинными штаммами, тем больше вероятность, того что вакцинные штаммы займут главенствующее место в кишечнике цыплят и в конкурентной борьбе не позволят «диким» штаммам заселить соответствующие своему ареалу участки кишечной трубки. За 1-2 дня до проведения вакцинации желательно отобрать «методом конверта» и вскрыть не менее пяти голов здоровых цыплят, с целью оценки состояния кишечника. Так как нередко протекание какой-либо бактериальной инфекции в той или иной форме, может свести к минимуму все усилия по заселению кишечника вакцинными штаммами ооцист. Из-за этого первоначально следует пролечить птицу, а только потом ее </a:t>
            </a:r>
            <a:r>
              <a:rPr lang="ru-RU" sz="2000" dirty="0" smtClean="0"/>
              <a:t>провакцинировать.</a:t>
            </a:r>
            <a:endParaRPr lang="ru-RU" sz="2000" dirty="0"/>
          </a:p>
          <a:p>
            <a:pPr marL="0" indent="0" algn="just">
              <a:buNone/>
            </a:pPr>
            <a:endParaRPr lang="ru-RU" sz="2000" dirty="0"/>
          </a:p>
        </p:txBody>
      </p:sp>
      <p:pic>
        <p:nvPicPr>
          <p:cNvPr id="4" name="Рисунок 3"/>
          <p:cNvPicPr>
            <a:picLocks noChangeAspect="1"/>
          </p:cNvPicPr>
          <p:nvPr/>
        </p:nvPicPr>
        <p:blipFill>
          <a:blip r:embed="rId2"/>
          <a:stretch>
            <a:fillRect/>
          </a:stretch>
        </p:blipFill>
        <p:spPr>
          <a:xfrm>
            <a:off x="6737327" y="6165304"/>
            <a:ext cx="1944793" cy="506012"/>
          </a:xfrm>
          <a:prstGeom prst="rect">
            <a:avLst/>
          </a:prstGeom>
        </p:spPr>
      </p:pic>
    </p:spTree>
    <p:extLst>
      <p:ext uri="{BB962C8B-B14F-4D97-AF65-F5344CB8AC3E}">
        <p14:creationId xmlns:p14="http://schemas.microsoft.com/office/powerpoint/2010/main" val="1829431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400600"/>
          </a:xfrm>
        </p:spPr>
        <p:txBody>
          <a:bodyPr>
            <a:normAutofit fontScale="92500" lnSpcReduction="10000"/>
          </a:bodyPr>
          <a:lstStyle/>
          <a:p>
            <a:pPr marL="0" indent="0" algn="just">
              <a:buNone/>
            </a:pPr>
            <a:r>
              <a:rPr lang="ru-RU" sz="2400" dirty="0"/>
              <a:t>При назначении вакцин запрещено применять лекарственные препараты против кокцидиоза, а также антибиотики с антикокцидным действием (тетрациклины, сульфаниламиды и нитрофураны) за 2 дня до вакцинации и в течение 21 дня после ее окончания. Также запрещено вакцинировать птиц за 21 день до убоя. Флаконы с вакциной нельзя ставить на хладагенты, резко взбалтывать - это приведет к гибели ооцист.  Нельзя насыпать краситель в вакцину для контроля качества вакцинации, а следует предварительно развести необходимое количество красителя в небольшом количестве дистиллированной воды и только потом добавлять во флакон с вакциной.</a:t>
            </a:r>
          </a:p>
          <a:p>
            <a:pPr marL="0" indent="0" algn="just">
              <a:buNone/>
            </a:pPr>
            <a:r>
              <a:rPr lang="ru-RU" sz="2400" dirty="0"/>
              <a:t>Считается, что наиболее надежными способами иммунизации поголовья являются окулярный и спрей методы, а самым неэффективным - метод выпойки.</a:t>
            </a:r>
          </a:p>
          <a:p>
            <a:pPr marL="0" indent="0" algn="just">
              <a:buNone/>
            </a:pPr>
            <a:r>
              <a:rPr lang="ru-RU" sz="2400" dirty="0"/>
              <a:t>Для проведения окулярного метода введения следует выбрать размер капель, который может варьировать от 0,03 до 0,05 мл.</a:t>
            </a:r>
          </a:p>
          <a:p>
            <a:pPr marL="0" indent="0">
              <a:buNone/>
            </a:pPr>
            <a:endParaRPr lang="ru-RU" dirty="0"/>
          </a:p>
        </p:txBody>
      </p:sp>
      <p:pic>
        <p:nvPicPr>
          <p:cNvPr id="4" name="Рисунок 3"/>
          <p:cNvPicPr>
            <a:picLocks noChangeAspect="1"/>
          </p:cNvPicPr>
          <p:nvPr/>
        </p:nvPicPr>
        <p:blipFill>
          <a:blip r:embed="rId2"/>
          <a:stretch>
            <a:fillRect/>
          </a:stretch>
        </p:blipFill>
        <p:spPr>
          <a:xfrm>
            <a:off x="6742007" y="6165304"/>
            <a:ext cx="1944793" cy="506012"/>
          </a:xfrm>
          <a:prstGeom prst="rect">
            <a:avLst/>
          </a:prstGeom>
        </p:spPr>
      </p:pic>
    </p:spTree>
    <p:extLst>
      <p:ext uri="{BB962C8B-B14F-4D97-AF65-F5344CB8AC3E}">
        <p14:creationId xmlns:p14="http://schemas.microsoft.com/office/powerpoint/2010/main" val="898364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472608"/>
          </a:xfrm>
        </p:spPr>
        <p:txBody>
          <a:bodyPr>
            <a:normAutofit fontScale="55000" lnSpcReduction="20000"/>
          </a:bodyPr>
          <a:lstStyle/>
          <a:p>
            <a:pPr marL="0" indent="0" algn="just">
              <a:buNone/>
            </a:pPr>
            <a:r>
              <a:rPr lang="ru-RU" sz="3300" dirty="0"/>
              <a:t>Неэффективность метода выпойкой обусловлена, установленной иерархией доминирующих особей в стаде над более слабыми сородичами, т.е. когда наиболее активные и сильные птицы будут оттеснять менее активных и слабых. За счет чего количество поглощаемых  вакцинных штаммов ооцист у разных социальных групп птиц будет различное. Также следует уделять внимание тому, что ооцисты – тяжелее воды и всегда будут оседать на дне используемой пластмассовой тары. Для чего необходимо часто помешивать маточный раствор с вакциной.</a:t>
            </a:r>
          </a:p>
          <a:p>
            <a:pPr marL="0" indent="0" algn="just">
              <a:buNone/>
            </a:pPr>
            <a:r>
              <a:rPr lang="ru-RU" sz="3300" dirty="0"/>
              <a:t>После проведения вакцинации каждый вид эймерий, занимает свой участок кишечника, в котором  проходит эндогенный цикл развития – процесс шизогонии и гаметогонии. Далее ооцисты вместе с пометом выводятся из организма птицы и попадают соответственно на подстилочный материал. Здесь проходит завершающий цикл, экзогенный путь развития, называемый спорогония, в процессе которого возбудитель покрывается оболочкой.  При этом очень важное значение имеет микроклимат, особенно такой параметр как влажность, не менее 65%. Это связано с тем, что для развития ооцист должны быть созданы соответствующие инкубационные условия, без соблюдения которых они просто не могут развиваться. В дальнейшем ооцисты покрываются оболочкой, весь период занимает от 5 до 7 дней и склевываются цыплятами вместе с частичками помета. Для того чтобы считать птицу </a:t>
            </a:r>
            <a:r>
              <a:rPr lang="ru-RU" sz="3300" dirty="0" smtClean="0"/>
              <a:t>провакцинированной</a:t>
            </a:r>
            <a:r>
              <a:rPr lang="ru-RU" sz="3300" dirty="0"/>
              <a:t>, должно пройти три недели в течение которых ооцисты будут циклично склевываться с частичками помета, а затем опять выделяться с пометом на подстилку.</a:t>
            </a:r>
          </a:p>
          <a:p>
            <a:pPr marL="0" indent="0">
              <a:buNone/>
            </a:pPr>
            <a:endParaRPr lang="ru-RU" dirty="0"/>
          </a:p>
        </p:txBody>
      </p:sp>
      <p:pic>
        <p:nvPicPr>
          <p:cNvPr id="4" name="Рисунок 3"/>
          <p:cNvPicPr>
            <a:picLocks noChangeAspect="1"/>
          </p:cNvPicPr>
          <p:nvPr/>
        </p:nvPicPr>
        <p:blipFill>
          <a:blip r:embed="rId2"/>
          <a:stretch>
            <a:fillRect/>
          </a:stretch>
        </p:blipFill>
        <p:spPr>
          <a:xfrm>
            <a:off x="6742007" y="6165304"/>
            <a:ext cx="1944793" cy="506012"/>
          </a:xfrm>
          <a:prstGeom prst="rect">
            <a:avLst/>
          </a:prstGeom>
        </p:spPr>
      </p:pic>
    </p:spTree>
    <p:extLst>
      <p:ext uri="{BB962C8B-B14F-4D97-AF65-F5344CB8AC3E}">
        <p14:creationId xmlns:p14="http://schemas.microsoft.com/office/powerpoint/2010/main" val="398667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400600"/>
          </a:xfrm>
        </p:spPr>
        <p:txBody>
          <a:bodyPr/>
          <a:lstStyle/>
          <a:p>
            <a:pPr algn="just">
              <a:buClr>
                <a:srgbClr val="00B050"/>
              </a:buClr>
              <a:buFont typeface="Arial" panose="020B0604020202020204" pitchFamily="34" charset="0"/>
              <a:buChar char="•"/>
            </a:pPr>
            <a:r>
              <a:rPr lang="ru-RU" dirty="0"/>
              <a:t>Аттенуированная </a:t>
            </a:r>
            <a:r>
              <a:rPr lang="ru-RU" dirty="0" smtClean="0"/>
              <a:t>четырехвалентная вакцина </a:t>
            </a:r>
            <a:r>
              <a:rPr lang="ru-RU" dirty="0"/>
              <a:t>против кокцидиоза </a:t>
            </a:r>
            <a:r>
              <a:rPr lang="ru-RU" b="1" dirty="0" smtClean="0">
                <a:solidFill>
                  <a:srgbClr val="00B050"/>
                </a:solidFill>
              </a:rPr>
              <a:t>ЛИВАКОКС </a:t>
            </a:r>
            <a:r>
              <a:rPr lang="en-US" b="1" dirty="0" smtClean="0">
                <a:solidFill>
                  <a:srgbClr val="00B050"/>
                </a:solidFill>
              </a:rPr>
              <a:t>Q</a:t>
            </a:r>
            <a:r>
              <a:rPr lang="ru-RU" dirty="0" smtClean="0"/>
              <a:t> содержит основные виды кокцидий: </a:t>
            </a:r>
            <a:r>
              <a:rPr lang="en-US" dirty="0"/>
              <a:t>Eimeria acervulina, Eimeria maxima, Eimeria </a:t>
            </a:r>
            <a:r>
              <a:rPr lang="en-US" dirty="0" smtClean="0"/>
              <a:t>tenella</a:t>
            </a:r>
            <a:r>
              <a:rPr lang="ru-RU" dirty="0" smtClean="0"/>
              <a:t> (по 30.000-50.000 живых спорулированных ооцист каждого вида)</a:t>
            </a:r>
            <a:r>
              <a:rPr lang="en-US" dirty="0" smtClean="0"/>
              <a:t> </a:t>
            </a:r>
            <a:r>
              <a:rPr lang="ru-RU" dirty="0"/>
              <a:t>и </a:t>
            </a:r>
            <a:r>
              <a:rPr lang="en-US" dirty="0"/>
              <a:t>Eimeria </a:t>
            </a:r>
            <a:r>
              <a:rPr lang="en-US" dirty="0" smtClean="0"/>
              <a:t>necatrix</a:t>
            </a:r>
            <a:r>
              <a:rPr lang="ru-RU" dirty="0" smtClean="0"/>
              <a:t> (10.000 живых спорулированных ооцист)</a:t>
            </a:r>
            <a:r>
              <a:rPr lang="en-US" dirty="0" smtClean="0"/>
              <a:t>. </a:t>
            </a:r>
            <a:endParaRPr lang="ru-RU" dirty="0"/>
          </a:p>
        </p:txBody>
      </p:sp>
      <p:pic>
        <p:nvPicPr>
          <p:cNvPr id="4" name="Рисунок 3"/>
          <p:cNvPicPr>
            <a:picLocks noChangeAspect="1"/>
          </p:cNvPicPr>
          <p:nvPr/>
        </p:nvPicPr>
        <p:blipFill>
          <a:blip r:embed="rId2"/>
          <a:stretch>
            <a:fillRect/>
          </a:stretch>
        </p:blipFill>
        <p:spPr>
          <a:xfrm>
            <a:off x="6742007" y="6165304"/>
            <a:ext cx="1944793" cy="506012"/>
          </a:xfrm>
          <a:prstGeom prst="rect">
            <a:avLst/>
          </a:prstGeom>
        </p:spPr>
      </p:pic>
    </p:spTree>
    <p:extLst>
      <p:ext uri="{BB962C8B-B14F-4D97-AF65-F5344CB8AC3E}">
        <p14:creationId xmlns:p14="http://schemas.microsoft.com/office/powerpoint/2010/main" val="44119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71600" y="548679"/>
            <a:ext cx="7776918" cy="2880321"/>
          </a:xfrm>
          <a:prstGeom prst="rect">
            <a:avLst/>
          </a:prstGeom>
        </p:spPr>
      </p:pic>
      <p:pic>
        <p:nvPicPr>
          <p:cNvPr id="5" name="Рисунок 4"/>
          <p:cNvPicPr>
            <a:picLocks noChangeAspect="1"/>
          </p:cNvPicPr>
          <p:nvPr/>
        </p:nvPicPr>
        <p:blipFill>
          <a:blip r:embed="rId3"/>
          <a:stretch>
            <a:fillRect/>
          </a:stretch>
        </p:blipFill>
        <p:spPr>
          <a:xfrm>
            <a:off x="1619672" y="3429000"/>
            <a:ext cx="5889246" cy="1365622"/>
          </a:xfrm>
          <a:prstGeom prst="rect">
            <a:avLst/>
          </a:prstGeom>
        </p:spPr>
      </p:pic>
      <p:pic>
        <p:nvPicPr>
          <p:cNvPr id="6" name="Рисунок 5"/>
          <p:cNvPicPr>
            <a:picLocks noChangeAspect="1"/>
          </p:cNvPicPr>
          <p:nvPr/>
        </p:nvPicPr>
        <p:blipFill>
          <a:blip r:embed="rId4"/>
          <a:stretch>
            <a:fillRect/>
          </a:stretch>
        </p:blipFill>
        <p:spPr>
          <a:xfrm>
            <a:off x="2488427" y="4775543"/>
            <a:ext cx="4151736" cy="1944216"/>
          </a:xfrm>
          <a:prstGeom prst="rect">
            <a:avLst/>
          </a:prstGeom>
        </p:spPr>
      </p:pic>
    </p:spTree>
    <p:extLst>
      <p:ext uri="{BB962C8B-B14F-4D97-AF65-F5344CB8AC3E}">
        <p14:creationId xmlns:p14="http://schemas.microsoft.com/office/powerpoint/2010/main" val="4144951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991944"/>
          </a:xfrm>
        </p:spPr>
        <p:txBody>
          <a:bodyPr>
            <a:normAutofit lnSpcReduction="10000"/>
          </a:bodyPr>
          <a:lstStyle/>
          <a:p>
            <a:pPr algn="just">
              <a:buClr>
                <a:srgbClr val="00B050"/>
              </a:buClr>
              <a:buFont typeface="Arial" panose="020B0604020202020204" pitchFamily="34" charset="0"/>
              <a:buChar char="•"/>
            </a:pPr>
            <a:r>
              <a:rPr lang="ru-RU" b="1" dirty="0" smtClean="0">
                <a:solidFill>
                  <a:srgbClr val="00B050"/>
                </a:solidFill>
              </a:rPr>
              <a:t>Нервная форма.</a:t>
            </a:r>
            <a:r>
              <a:rPr lang="ru-RU" dirty="0" smtClean="0"/>
              <a:t> Нарушается </a:t>
            </a:r>
            <a:r>
              <a:rPr lang="ru-RU" dirty="0"/>
              <a:t>проведение импульсов по двигательным нервным путям, что приводит к расстройству двигательной (моторной) функции и к возникновению парезов </a:t>
            </a:r>
            <a:r>
              <a:rPr lang="ru-RU" dirty="0" smtClean="0"/>
              <a:t>и/или </a:t>
            </a:r>
            <a:r>
              <a:rPr lang="ru-RU" dirty="0"/>
              <a:t>параличей шеи, крыльев, хвоста, ног (в зависимости от повреждения того или иного участка нервной системы, отвечающего за работу вышеперечисленных сегментов). В данное время чаще всего наблюдают повреждение одной из задних конечностей (сопровождающееся хромотой). Первоначально хромота, чаще всего только на одну конечность, возникает у цыплят с 23 дн. (в единичных случаях), при этом, с возрастом количество пораженных особей увеличивается. При нарушении глотательного рефлекса отмечается истечение слюны из клюва.</a:t>
            </a:r>
          </a:p>
          <a:p>
            <a:endParaRPr lang="ru-RU" dirty="0"/>
          </a:p>
        </p:txBody>
      </p:sp>
    </p:spTree>
    <p:extLst>
      <p:ext uri="{BB962C8B-B14F-4D97-AF65-F5344CB8AC3E}">
        <p14:creationId xmlns:p14="http://schemas.microsoft.com/office/powerpoint/2010/main" val="77677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19936"/>
          </a:xfrm>
        </p:spPr>
        <p:txBody>
          <a:bodyPr>
            <a:normAutofit fontScale="92500"/>
          </a:bodyPr>
          <a:lstStyle/>
          <a:p>
            <a:pPr algn="just">
              <a:buClr>
                <a:srgbClr val="00B050"/>
              </a:buClr>
            </a:pPr>
            <a:r>
              <a:rPr lang="ru-RU" b="1" dirty="0">
                <a:solidFill>
                  <a:srgbClr val="00B050"/>
                </a:solidFill>
              </a:rPr>
              <a:t>В чем заключаются </a:t>
            </a:r>
            <a:r>
              <a:rPr lang="ru-RU" b="1" dirty="0" smtClean="0">
                <a:solidFill>
                  <a:srgbClr val="00B050"/>
                </a:solidFill>
              </a:rPr>
              <a:t>плюсы и </a:t>
            </a:r>
            <a:r>
              <a:rPr lang="ru-RU" b="1" dirty="0">
                <a:solidFill>
                  <a:srgbClr val="00B050"/>
                </a:solidFill>
              </a:rPr>
              <a:t>минусы ИФА и РТГА </a:t>
            </a:r>
            <a:r>
              <a:rPr lang="ru-RU" b="1" dirty="0" smtClean="0">
                <a:solidFill>
                  <a:srgbClr val="00B050"/>
                </a:solidFill>
              </a:rPr>
              <a:t>применительно </a:t>
            </a:r>
            <a:r>
              <a:rPr lang="ru-RU" b="1" dirty="0">
                <a:solidFill>
                  <a:srgbClr val="00B050"/>
                </a:solidFill>
              </a:rPr>
              <a:t>к диагностике </a:t>
            </a:r>
            <a:r>
              <a:rPr lang="ru-RU" b="1" dirty="0" smtClean="0">
                <a:solidFill>
                  <a:srgbClr val="00B050"/>
                </a:solidFill>
              </a:rPr>
              <a:t>болезни Ньюкасла? </a:t>
            </a:r>
          </a:p>
          <a:p>
            <a:pPr marL="0" indent="0" algn="just">
              <a:buNone/>
            </a:pPr>
            <a:r>
              <a:rPr lang="ru-RU" sz="2000" dirty="0" smtClean="0"/>
              <a:t>Иммуноферментный </a:t>
            </a:r>
            <a:r>
              <a:rPr lang="ru-RU" sz="2000" dirty="0"/>
              <a:t>анализ, безусловно</a:t>
            </a:r>
            <a:r>
              <a:rPr lang="ru-RU" sz="2000" dirty="0" smtClean="0"/>
              <a:t>, – </a:t>
            </a:r>
            <a:r>
              <a:rPr lang="ru-RU" sz="2000" dirty="0"/>
              <a:t>один из самых </a:t>
            </a:r>
            <a:r>
              <a:rPr lang="ru-RU" sz="2000" dirty="0" smtClean="0"/>
              <a:t>высокочувствительных </a:t>
            </a:r>
            <a:r>
              <a:rPr lang="ru-RU" sz="2000" dirty="0"/>
              <a:t>методов </a:t>
            </a:r>
            <a:r>
              <a:rPr lang="ru-RU" sz="2000" dirty="0" smtClean="0"/>
              <a:t>серологической диагностики</a:t>
            </a:r>
            <a:r>
              <a:rPr lang="ru-RU" sz="2000" dirty="0"/>
              <a:t>, в том числе и </a:t>
            </a:r>
            <a:r>
              <a:rPr lang="ru-RU" sz="2000" dirty="0" smtClean="0"/>
              <a:t>болезни </a:t>
            </a:r>
            <a:r>
              <a:rPr lang="ru-RU" sz="2000" dirty="0"/>
              <a:t>Ньюкасла. Однако, по </a:t>
            </a:r>
            <a:r>
              <a:rPr lang="ru-RU" sz="2000" dirty="0" smtClean="0"/>
              <a:t>нашему </a:t>
            </a:r>
            <a:r>
              <a:rPr lang="ru-RU" sz="2000" dirty="0"/>
              <a:t>мнению, наиболее </a:t>
            </a:r>
            <a:r>
              <a:rPr lang="ru-RU" sz="2000" dirty="0" smtClean="0"/>
              <a:t>широкое применение </a:t>
            </a:r>
            <a:r>
              <a:rPr lang="ru-RU" sz="2000" dirty="0"/>
              <a:t>в </a:t>
            </a:r>
            <a:r>
              <a:rPr lang="ru-RU" sz="2000" dirty="0" smtClean="0"/>
              <a:t>практике должна найти</a:t>
            </a:r>
            <a:r>
              <a:rPr lang="ru-RU" sz="2000" dirty="0"/>
              <a:t>, и находит реакция </a:t>
            </a:r>
            <a:r>
              <a:rPr lang="ru-RU" sz="2000" dirty="0" smtClean="0"/>
              <a:t>торможения </a:t>
            </a:r>
            <a:r>
              <a:rPr lang="ru-RU" sz="2000" dirty="0"/>
              <a:t>гемагглютинации. </a:t>
            </a:r>
            <a:r>
              <a:rPr lang="ru-RU" sz="2000" dirty="0" smtClean="0"/>
              <a:t> </a:t>
            </a:r>
          </a:p>
          <a:p>
            <a:pPr marL="0" indent="0" algn="just">
              <a:buNone/>
            </a:pPr>
            <a:r>
              <a:rPr lang="ru-RU" sz="2000" dirty="0" smtClean="0"/>
              <a:t>Стоит добавить, что при </a:t>
            </a:r>
            <a:r>
              <a:rPr lang="ru-RU" sz="2000" dirty="0"/>
              <a:t>использовании серологических методов исследований для постановки окончательного диагноза требуется весь комплекс данных: результаты клинических и патологоанатомических изменений, а также эпидемиологическая ситуация в хозяйствах. При отсутствии выше перечисленных сведений, интерпретация серологических исследований является просто невозможной и в корне ошибочной. Стоит добавить, что иногда специалисты птицеводческих хозяйств сталкиваются с проблемой, когда проводимые лабораторные исследования не дают положительного результата по обнаружению вирусов Ньюкаслской болезни вследствие их </a:t>
            </a:r>
            <a:r>
              <a:rPr lang="ru-RU" sz="2000" dirty="0" smtClean="0"/>
              <a:t>мимикрирования (маскирования) </a:t>
            </a:r>
            <a:r>
              <a:rPr lang="ru-RU" sz="2000" dirty="0"/>
              <a:t>под пассивный (материнский) или поствакцинальный иммунитет.</a:t>
            </a:r>
            <a:endParaRPr lang="ru-RU" sz="2000" dirty="0" smtClean="0"/>
          </a:p>
          <a:p>
            <a:pPr marL="0" indent="0" algn="just">
              <a:buNone/>
            </a:pPr>
            <a:endParaRPr lang="ru-RU" sz="2000" dirty="0"/>
          </a:p>
        </p:txBody>
      </p:sp>
      <p:pic>
        <p:nvPicPr>
          <p:cNvPr id="2" name="Рисунок 1"/>
          <p:cNvPicPr>
            <a:picLocks noChangeAspect="1"/>
          </p:cNvPicPr>
          <p:nvPr/>
        </p:nvPicPr>
        <p:blipFill>
          <a:blip r:embed="rId2"/>
          <a:stretch>
            <a:fillRect/>
          </a:stretch>
        </p:blipFill>
        <p:spPr>
          <a:xfrm>
            <a:off x="6742007" y="6324600"/>
            <a:ext cx="1944793" cy="506012"/>
          </a:xfrm>
          <a:prstGeom prst="rect">
            <a:avLst/>
          </a:prstGeom>
        </p:spPr>
      </p:pic>
    </p:spTree>
    <p:extLst>
      <p:ext uri="{BB962C8B-B14F-4D97-AF65-F5344CB8AC3E}">
        <p14:creationId xmlns:p14="http://schemas.microsoft.com/office/powerpoint/2010/main" val="192272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991944"/>
          </a:xfrm>
        </p:spPr>
        <p:txBody>
          <a:bodyPr/>
          <a:lstStyle/>
          <a:p>
            <a:pPr lvl="0" algn="just">
              <a:buClr>
                <a:srgbClr val="00B050"/>
              </a:buClr>
              <a:buFont typeface="Arial" pitchFamily="34" charset="0"/>
              <a:buChar char="•"/>
            </a:pPr>
            <a:r>
              <a:rPr lang="ru-RU" sz="2400" b="1" dirty="0">
                <a:solidFill>
                  <a:srgbClr val="00B050"/>
                </a:solidFill>
              </a:rPr>
              <a:t>Каким должен быть протективный титр антител после применения вакцин против болезни Ньюкасла?  </a:t>
            </a:r>
          </a:p>
          <a:p>
            <a:pPr marL="0" lvl="0" indent="0" algn="just">
              <a:buClr>
                <a:srgbClr val="0BD0D9"/>
              </a:buClr>
              <a:buNone/>
            </a:pPr>
            <a:r>
              <a:rPr lang="ru-RU" sz="2400" dirty="0">
                <a:solidFill>
                  <a:prstClr val="black"/>
                </a:solidFill>
              </a:rPr>
              <a:t>По общероссийской инструкции защитный титр после вакцинации против болезни Ньюкасла должен составлять 1 : 8 у более чем 80% вакцинированных птиц. Но мы считаем, что этого для обеспечения в стаде 100% иммунитета недостаточно. Также мы считаем, что определять протективный титр (1:128-1:512 для живых вакцин и </a:t>
            </a:r>
            <a:r>
              <a:rPr lang="ru-RU" sz="2400" dirty="0" smtClean="0">
                <a:solidFill>
                  <a:prstClr val="black"/>
                </a:solidFill>
              </a:rPr>
              <a:t>1:1024-1:8192</a:t>
            </a:r>
            <a:r>
              <a:rPr lang="ru-RU" sz="2400" dirty="0">
                <a:solidFill>
                  <a:prstClr val="black"/>
                </a:solidFill>
              </a:rPr>
              <a:t>) должны сотрудники научно-исследовательских учреждений Российской Федерации, поскольку, повторю еще раз, 1 : 8 – титр недостаточный и на сегодняшний день относится к угрожаемой зоне.</a:t>
            </a:r>
          </a:p>
          <a:p>
            <a:endParaRPr lang="ru-RU" sz="2400" dirty="0"/>
          </a:p>
        </p:txBody>
      </p:sp>
    </p:spTree>
    <p:extLst>
      <p:ext uri="{BB962C8B-B14F-4D97-AF65-F5344CB8AC3E}">
        <p14:creationId xmlns:p14="http://schemas.microsoft.com/office/powerpoint/2010/main" val="85109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332656"/>
            <a:ext cx="8229600" cy="576064"/>
          </a:xfrm>
        </p:spPr>
        <p:txBody>
          <a:bodyPr>
            <a:normAutofit fontScale="90000"/>
          </a:bodyPr>
          <a:lstStyle/>
          <a:p>
            <a:pPr algn="just"/>
            <a:r>
              <a:rPr lang="ru-RU" sz="2000" b="1" dirty="0"/>
              <a:t>Серологический метод исследования сывороток крови при помощи реакции торможения гемагглютинации (РТГА), определение логарифмов</a:t>
            </a:r>
          </a:p>
        </p:txBody>
      </p:sp>
      <p:sp>
        <p:nvSpPr>
          <p:cNvPr id="3" name="Объект 2"/>
          <p:cNvSpPr>
            <a:spLocks noGrp="1"/>
          </p:cNvSpPr>
          <p:nvPr>
            <p:ph idx="1"/>
          </p:nvPr>
        </p:nvSpPr>
        <p:spPr/>
        <p:txBody>
          <a:bodyPr/>
          <a:lstStyle/>
          <a:p>
            <a:endParaRPr lang="ru-RU" smtClean="0"/>
          </a:p>
          <a:p>
            <a:endParaRPr lang="ru-RU" smtClean="0"/>
          </a:p>
          <a:p>
            <a:endParaRPr lang="ru-RU" smtClean="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858064975"/>
              </p:ext>
            </p:extLst>
          </p:nvPr>
        </p:nvGraphicFramePr>
        <p:xfrm>
          <a:off x="467543" y="1124745"/>
          <a:ext cx="8136906" cy="4801916"/>
        </p:xfrm>
        <a:graphic>
          <a:graphicData uri="http://schemas.openxmlformats.org/drawingml/2006/table">
            <a:tbl>
              <a:tblPr firstRow="1" firstCol="1" bandRow="1">
                <a:tableStyleId>{5C22544A-7EE6-4342-B048-85BDC9FD1C3A}</a:tableStyleId>
              </a:tblPr>
              <a:tblGrid>
                <a:gridCol w="387873"/>
                <a:gridCol w="306147"/>
                <a:gridCol w="313282"/>
                <a:gridCol w="313282"/>
                <a:gridCol w="371010"/>
                <a:gridCol w="391766"/>
                <a:gridCol w="391766"/>
                <a:gridCol w="474788"/>
                <a:gridCol w="474788"/>
                <a:gridCol w="459870"/>
                <a:gridCol w="551973"/>
                <a:gridCol w="551973"/>
                <a:gridCol w="551973"/>
                <a:gridCol w="551973"/>
                <a:gridCol w="565594"/>
                <a:gridCol w="739424"/>
                <a:gridCol w="739424"/>
              </a:tblGrid>
              <a:tr h="432047">
                <a:tc rowSpan="5">
                  <a:txBody>
                    <a:bodyPr/>
                    <a:lstStyle/>
                    <a:p>
                      <a:pPr algn="ctr">
                        <a:lnSpc>
                          <a:spcPct val="115000"/>
                        </a:lnSpc>
                        <a:spcAft>
                          <a:spcPts val="0"/>
                        </a:spcAft>
                      </a:pPr>
                      <a:r>
                        <a:rPr lang="ru-RU" sz="1000" dirty="0">
                          <a:effectLst/>
                        </a:rPr>
                        <a:t>Сыворотка</a:t>
                      </a:r>
                      <a:endParaRPr lang="ru-RU" sz="1100" dirty="0">
                        <a:effectLst/>
                      </a:endParaRPr>
                    </a:p>
                    <a:p>
                      <a:pPr algn="ctr">
                        <a:lnSpc>
                          <a:spcPct val="115000"/>
                        </a:lnSpc>
                        <a:spcAft>
                          <a:spcPts val="0"/>
                        </a:spcAft>
                      </a:pPr>
                      <a:r>
                        <a:rPr lang="ru-RU" sz="1000" dirty="0">
                          <a:effectLst/>
                        </a:rPr>
                        <a:t>(25 проб)</a:t>
                      </a:r>
                      <a:endParaRPr lang="ru-RU" sz="1100" dirty="0">
                        <a:effectLst/>
                        <a:latin typeface="Calibri"/>
                        <a:ea typeface="Calibri"/>
                        <a:cs typeface="Times New Roman"/>
                      </a:endParaRPr>
                    </a:p>
                  </a:txBody>
                  <a:tcPr marL="68580" marR="68580" marT="0" marB="0"/>
                </a:tc>
                <a:tc gridSpan="16">
                  <a:txBody>
                    <a:bodyPr/>
                    <a:lstStyle/>
                    <a:p>
                      <a:pPr algn="ctr">
                        <a:lnSpc>
                          <a:spcPct val="115000"/>
                        </a:lnSpc>
                        <a:spcAft>
                          <a:spcPts val="0"/>
                        </a:spcAft>
                      </a:pPr>
                      <a:r>
                        <a:rPr lang="ru-RU" sz="1200" dirty="0">
                          <a:effectLst/>
                        </a:rPr>
                        <a:t>Разведение сывороток</a:t>
                      </a:r>
                      <a:endParaRPr lang="ru-RU" sz="1100" dirty="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1009">
                <a:tc vMerge="1">
                  <a:txBody>
                    <a:bodyPr/>
                    <a:lstStyle/>
                    <a:p>
                      <a:endParaRPr lang="ru-RU"/>
                    </a:p>
                  </a:txBody>
                  <a:tcPr/>
                </a:tc>
                <a:tc gridSpan="7">
                  <a:txBody>
                    <a:bodyPr/>
                    <a:lstStyle/>
                    <a:p>
                      <a:pPr algn="ctr">
                        <a:lnSpc>
                          <a:spcPct val="115000"/>
                        </a:lnSpc>
                        <a:spcAft>
                          <a:spcPts val="0"/>
                        </a:spcAft>
                      </a:pPr>
                      <a:r>
                        <a:rPr lang="ru-RU" sz="1000">
                          <a:effectLst/>
                        </a:rPr>
                        <a:t>угрожаемая зона</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3">
                  <a:txBody>
                    <a:bodyPr/>
                    <a:lstStyle/>
                    <a:p>
                      <a:pPr algn="ctr">
                        <a:lnSpc>
                          <a:spcPct val="115000"/>
                        </a:lnSpc>
                        <a:spcAft>
                          <a:spcPts val="0"/>
                        </a:spcAft>
                      </a:pPr>
                      <a:r>
                        <a:rPr lang="ru-RU" sz="1000">
                          <a:effectLst/>
                        </a:rPr>
                        <a:t>безопасная зона (защитные титры)</a:t>
                      </a:r>
                      <a:endParaRPr lang="ru-RU" sz="1100">
                        <a:effectLst/>
                        <a:latin typeface="Calibri"/>
                        <a:ea typeface="Calibri"/>
                        <a:cs typeface="Times New Roman"/>
                      </a:endParaRPr>
                    </a:p>
                  </a:txBody>
                  <a:tcPr marL="68580" marR="68580" marT="0" marB="0"/>
                </a:tc>
                <a:tc rowSpan="2" hMerge="1">
                  <a:txBody>
                    <a:bodyPr/>
                    <a:lstStyle/>
                    <a:p>
                      <a:endParaRPr lang="ru-RU"/>
                    </a:p>
                  </a:txBody>
                  <a:tcPr/>
                </a:tc>
                <a:tc rowSpan="2" hMerge="1">
                  <a:txBody>
                    <a:bodyPr/>
                    <a:lstStyle/>
                    <a:p>
                      <a:endParaRPr lang="ru-RU"/>
                    </a:p>
                  </a:txBody>
                  <a:tcPr/>
                </a:tc>
                <a:tc rowSpan="2" gridSpan="2">
                  <a:txBody>
                    <a:bodyPr/>
                    <a:lstStyle/>
                    <a:p>
                      <a:pPr algn="ctr">
                        <a:lnSpc>
                          <a:spcPct val="115000"/>
                        </a:lnSpc>
                        <a:spcAft>
                          <a:spcPts val="0"/>
                        </a:spcAft>
                      </a:pPr>
                      <a:r>
                        <a:rPr lang="ru-RU" sz="1000">
                          <a:effectLst/>
                        </a:rPr>
                        <a:t>подозрительная зона </a:t>
                      </a:r>
                      <a:endParaRPr lang="ru-RU" sz="1100">
                        <a:effectLst/>
                        <a:latin typeface="Calibri"/>
                        <a:ea typeface="Calibri"/>
                        <a:cs typeface="Times New Roman"/>
                      </a:endParaRPr>
                    </a:p>
                  </a:txBody>
                  <a:tcPr marL="68580" marR="68580" marT="0" marB="0"/>
                </a:tc>
                <a:tc rowSpan="2" hMerge="1">
                  <a:txBody>
                    <a:bodyPr/>
                    <a:lstStyle/>
                    <a:p>
                      <a:endParaRPr lang="ru-RU"/>
                    </a:p>
                  </a:txBody>
                  <a:tcPr/>
                </a:tc>
                <a:tc rowSpan="2" gridSpan="4">
                  <a:txBody>
                    <a:bodyPr/>
                    <a:lstStyle/>
                    <a:p>
                      <a:pPr algn="ctr">
                        <a:lnSpc>
                          <a:spcPct val="115000"/>
                        </a:lnSpc>
                        <a:spcAft>
                          <a:spcPts val="0"/>
                        </a:spcAft>
                      </a:pPr>
                      <a:r>
                        <a:rPr lang="ru-RU" sz="1000">
                          <a:effectLst/>
                        </a:rPr>
                        <a:t>опасная зона</a:t>
                      </a:r>
                      <a:endParaRPr lang="ru-RU" sz="1100">
                        <a:effectLst/>
                        <a:latin typeface="Calibri"/>
                        <a:ea typeface="Calibri"/>
                        <a:cs typeface="Times New Roman"/>
                      </a:endParaRPr>
                    </a:p>
                  </a:txBody>
                  <a:tcPr marL="68580" marR="68580" marT="0" marB="0"/>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414553">
                <a:tc vMerge="1">
                  <a:txBody>
                    <a:bodyPr/>
                    <a:lstStyle/>
                    <a:p>
                      <a:endParaRPr lang="ru-RU"/>
                    </a:p>
                  </a:txBody>
                  <a:tcPr/>
                </a:tc>
                <a:tc gridSpan="4">
                  <a:txBody>
                    <a:bodyPr/>
                    <a:lstStyle/>
                    <a:p>
                      <a:pPr algn="ctr">
                        <a:lnSpc>
                          <a:spcPct val="115000"/>
                        </a:lnSpc>
                        <a:spcAft>
                          <a:spcPts val="0"/>
                        </a:spcAft>
                      </a:pPr>
                      <a:r>
                        <a:rPr lang="ru-RU" sz="1000">
                          <a:effectLst/>
                        </a:rPr>
                        <a:t>наличие низких нулевых титров</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000">
                          <a:effectLst/>
                        </a:rPr>
                        <a:t>недостаточная</a:t>
                      </a:r>
                      <a:endParaRPr lang="ru-RU" sz="1100">
                        <a:effectLst/>
                      </a:endParaRPr>
                    </a:p>
                    <a:p>
                      <a:pPr algn="ctr">
                        <a:lnSpc>
                          <a:spcPct val="115000"/>
                        </a:lnSpc>
                        <a:spcAft>
                          <a:spcPts val="0"/>
                        </a:spcAft>
                      </a:pPr>
                      <a:r>
                        <a:rPr lang="ru-RU" sz="1000">
                          <a:effectLst/>
                        </a:rPr>
                        <a:t>защита</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1055183">
                <a:tc vMerge="1">
                  <a:txBody>
                    <a:bodyPr/>
                    <a:lstStyle/>
                    <a:p>
                      <a:endParaRPr lang="ru-RU"/>
                    </a:p>
                  </a:txBody>
                  <a:tcPr/>
                </a:tc>
                <a:tc>
                  <a:txBody>
                    <a:bodyPr/>
                    <a:lstStyle/>
                    <a:p>
                      <a:pPr algn="ctr">
                        <a:lnSpc>
                          <a:spcPct val="115000"/>
                        </a:lnSpc>
                        <a:spcAft>
                          <a:spcPts val="0"/>
                        </a:spcAft>
                      </a:pPr>
                      <a:r>
                        <a:rPr lang="ru-RU" sz="1000">
                          <a:effectLst/>
                        </a:rPr>
                        <a:t>1/0</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1/8</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1/16</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1/32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1/64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1/128</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1/256</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1/512</a:t>
                      </a:r>
                      <a:endParaRPr lang="ru-RU" sz="110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rPr>
                        <a:t>1/1024 </a:t>
                      </a:r>
                      <a:r>
                        <a:rPr kumimoji="0" lang="ru-RU" sz="1000" b="0" i="0" u="none" strike="noStrike" kern="1200" cap="none" spc="0" normalizeH="0" baseline="0" noProof="0" dirty="0" smtClean="0">
                          <a:ln>
                            <a:noFill/>
                          </a:ln>
                          <a:solidFill>
                            <a:prstClr val="black"/>
                          </a:solidFill>
                          <a:effectLst/>
                          <a:uLnTx/>
                          <a:uFillTx/>
                          <a:latin typeface="+mn-lt"/>
                          <a:ea typeface="+mn-ea"/>
                          <a:cs typeface="+mn-cs"/>
                        </a:rPr>
                        <a:t>(норма при инакт.)</a:t>
                      </a:r>
                      <a:endParaRPr kumimoji="0" lang="ru-RU" sz="11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r>
                        <a:rPr lang="ru-RU" sz="1000" dirty="0" smtClean="0">
                          <a:effectLst/>
                        </a:rPr>
                        <a:t> </a:t>
                      </a:r>
                      <a:endParaRPr lang="ru-RU" sz="1100" dirty="0">
                        <a:effectLst/>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000" dirty="0" smtClean="0">
                          <a:effectLst/>
                        </a:rPr>
                        <a:t>1/2048 </a:t>
                      </a:r>
                      <a:r>
                        <a:rPr kumimoji="0" lang="ru-RU" sz="1000" b="0" i="0" u="none" strike="noStrike" kern="1200" cap="none" spc="0" normalizeH="0" baseline="0" noProof="0" dirty="0" smtClean="0">
                          <a:ln>
                            <a:noFill/>
                          </a:ln>
                          <a:solidFill>
                            <a:prstClr val="black"/>
                          </a:solidFill>
                          <a:effectLst/>
                          <a:uLnTx/>
                          <a:uFillTx/>
                          <a:latin typeface="+mn-lt"/>
                          <a:ea typeface="+mn-ea"/>
                          <a:cs typeface="+mn-cs"/>
                        </a:rPr>
                        <a:t>(норма при инакт.)</a:t>
                      </a:r>
                      <a:endParaRPr kumimoji="0" lang="ru-RU" sz="11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a:effectLst/>
                        </a:rPr>
                        <a:t>1/4096</a:t>
                      </a:r>
                      <a:endParaRPr lang="ru-RU" sz="1100" dirty="0">
                        <a:effectLst/>
                      </a:endParaRPr>
                    </a:p>
                    <a:p>
                      <a:pPr algn="ctr">
                        <a:lnSpc>
                          <a:spcPct val="115000"/>
                        </a:lnSpc>
                        <a:spcAft>
                          <a:spcPts val="0"/>
                        </a:spcAft>
                      </a:pPr>
                      <a:r>
                        <a:rPr lang="ru-RU" sz="1000" dirty="0">
                          <a:effectLst/>
                        </a:rPr>
                        <a:t>(норма при инакт.)</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1/8192</a:t>
                      </a:r>
                      <a:endParaRPr lang="ru-RU" sz="1100">
                        <a:effectLst/>
                      </a:endParaRPr>
                    </a:p>
                    <a:p>
                      <a:pPr algn="ctr">
                        <a:lnSpc>
                          <a:spcPct val="115000"/>
                        </a:lnSpc>
                        <a:spcAft>
                          <a:spcPts val="0"/>
                        </a:spcAft>
                      </a:pPr>
                      <a:r>
                        <a:rPr lang="ru-RU" sz="1000">
                          <a:effectLst/>
                        </a:rPr>
                        <a:t>(норма при инакт.)</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1/16384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1/32768 и выше</a:t>
                      </a:r>
                      <a:endParaRPr lang="ru-RU" sz="1100">
                        <a:effectLst/>
                        <a:latin typeface="Calibri"/>
                        <a:ea typeface="Calibri"/>
                        <a:cs typeface="Times New Roman"/>
                      </a:endParaRPr>
                    </a:p>
                  </a:txBody>
                  <a:tcPr marL="68580" marR="68580" marT="0" marB="0"/>
                </a:tc>
              </a:tr>
              <a:tr h="241243">
                <a:tc vMerge="1">
                  <a:txBody>
                    <a:bodyPr/>
                    <a:lstStyle/>
                    <a:p>
                      <a:endParaRPr lang="ru-RU"/>
                    </a:p>
                  </a:txBody>
                  <a:tcPr/>
                </a:tc>
                <a:tc>
                  <a:txBody>
                    <a:bodyPr/>
                    <a:lstStyle/>
                    <a:p>
                      <a:pPr algn="ctr">
                        <a:lnSpc>
                          <a:spcPct val="115000"/>
                        </a:lnSpc>
                        <a:spcAft>
                          <a:spcPts val="0"/>
                        </a:spcAft>
                      </a:pPr>
                      <a:r>
                        <a:rPr lang="ru-RU" sz="1200">
                          <a:effectLst/>
                        </a:rPr>
                        <a:t>0</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6</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7</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8</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9</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10</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15</a:t>
                      </a:r>
                      <a:endParaRPr lang="ru-RU" sz="1100">
                        <a:effectLst/>
                        <a:latin typeface="Calibri"/>
                        <a:ea typeface="Calibri"/>
                        <a:cs typeface="Times New Roman"/>
                      </a:endParaRPr>
                    </a:p>
                  </a:txBody>
                  <a:tcPr marL="68580" marR="68580" marT="0" marB="0"/>
                </a:tc>
              </a:tr>
              <a:tr h="241243">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7</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6</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r>
              <a:tr h="497494">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7</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r>
              <a:tr h="497494">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8</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r>
              <a:tr h="497494">
                <a:tc>
                  <a:txBody>
                    <a:bodyPr/>
                    <a:lstStyle/>
                    <a:p>
                      <a:pPr algn="ctr">
                        <a:lnSpc>
                          <a:spcPct val="115000"/>
                        </a:lnSpc>
                        <a:spcAft>
                          <a:spcPts val="0"/>
                        </a:spcAft>
                      </a:pPr>
                      <a:r>
                        <a:rPr lang="ru-RU" sz="1200">
                          <a:effectLst/>
                        </a:rPr>
                        <a:t>№4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7</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10</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6</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r>
              <a:tr h="721556">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tc>
              </a:tr>
            </a:tbl>
          </a:graphicData>
        </a:graphic>
      </p:graphicFrame>
      <p:pic>
        <p:nvPicPr>
          <p:cNvPr id="2" name="Рисунок 1"/>
          <p:cNvPicPr>
            <a:picLocks noChangeAspect="1"/>
          </p:cNvPicPr>
          <p:nvPr/>
        </p:nvPicPr>
        <p:blipFill>
          <a:blip r:embed="rId2"/>
          <a:stretch>
            <a:fillRect/>
          </a:stretch>
        </p:blipFill>
        <p:spPr>
          <a:xfrm>
            <a:off x="6742007" y="6296947"/>
            <a:ext cx="1944793" cy="506012"/>
          </a:xfrm>
          <a:prstGeom prst="rect">
            <a:avLst/>
          </a:prstGeom>
        </p:spPr>
      </p:pic>
    </p:spTree>
    <p:extLst>
      <p:ext uri="{BB962C8B-B14F-4D97-AF65-F5344CB8AC3E}">
        <p14:creationId xmlns:p14="http://schemas.microsoft.com/office/powerpoint/2010/main" val="307889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328592"/>
          </a:xfrm>
        </p:spPr>
        <p:txBody>
          <a:bodyPr>
            <a:normAutofit fontScale="92500" lnSpcReduction="10000"/>
          </a:bodyPr>
          <a:lstStyle/>
          <a:p>
            <a:pPr marL="0" indent="0" algn="just">
              <a:buNone/>
            </a:pPr>
            <a:r>
              <a:rPr lang="en-US" sz="2000" dirty="0"/>
              <a:t>№1 = 3x0 + 7x1 + 6x2 + 3x3 + 5x4 + 1x5 = 0+7+12+9+20+5 = 53/25 </a:t>
            </a:r>
            <a:r>
              <a:rPr lang="ru-RU" sz="2000" dirty="0"/>
              <a:t>проб = 2,12 </a:t>
            </a:r>
            <a:r>
              <a:rPr lang="en-US" sz="2000" dirty="0"/>
              <a:t>lg</a:t>
            </a:r>
          </a:p>
          <a:p>
            <a:pPr marL="0" indent="0" algn="just">
              <a:buNone/>
            </a:pPr>
            <a:r>
              <a:rPr lang="en-US" sz="2000" dirty="0"/>
              <a:t>№2 = 1x0 + 7x1 + 11x2 + 2x3 + 3x4 + 1x5 = 0+7+22+6+12+5 = 52/25 = 2,08 lg</a:t>
            </a:r>
          </a:p>
          <a:p>
            <a:pPr marL="0" indent="0" algn="just">
              <a:buNone/>
            </a:pPr>
            <a:r>
              <a:rPr lang="en-US" sz="2000" dirty="0"/>
              <a:t>№3 = 8x2 + 5x3 + 5x4 + 4x5 + 2x6 + 1x7 = 16+15+20+20+12+7 = 90/25 = 3,6 lg</a:t>
            </a:r>
          </a:p>
          <a:p>
            <a:pPr marL="0" indent="0" algn="just">
              <a:buNone/>
            </a:pPr>
            <a:r>
              <a:rPr lang="en-US" sz="2000" dirty="0"/>
              <a:t>№4 = 1x5 + 7x6 + 10x7 + 6x8 = 5+42+70+48 = 165/25 = 6,6 lg</a:t>
            </a:r>
          </a:p>
          <a:p>
            <a:pPr marL="0" indent="0" algn="just">
              <a:buNone/>
            </a:pPr>
            <a:r>
              <a:rPr lang="en-US" sz="2000" dirty="0"/>
              <a:t>№5 = 1x7 + 1x8 + 3x9 + 3x10 + 12x11 + 5x12 = 7+8+27+30+132+60 = 264/25 = 10,6 lg</a:t>
            </a:r>
          </a:p>
          <a:p>
            <a:pPr marL="0" indent="0" algn="just">
              <a:buNone/>
            </a:pPr>
            <a:endParaRPr lang="ru-RU" sz="2000" dirty="0" smtClean="0"/>
          </a:p>
          <a:p>
            <a:pPr marL="0" indent="0" algn="just">
              <a:buNone/>
            </a:pPr>
            <a:r>
              <a:rPr lang="ru-RU" sz="2000" dirty="0" smtClean="0">
                <a:solidFill>
                  <a:srgbClr val="FF0000"/>
                </a:solidFill>
              </a:rPr>
              <a:t>ПРИМЕЧАНИЕ</a:t>
            </a:r>
            <a:r>
              <a:rPr lang="ru-RU" sz="2000" dirty="0">
                <a:solidFill>
                  <a:srgbClr val="FF0000"/>
                </a:solidFill>
              </a:rPr>
              <a:t>.</a:t>
            </a:r>
            <a:r>
              <a:rPr lang="ru-RU" sz="2000" dirty="0"/>
              <a:t> При возникновении трудностей связанных с лабораторным выявлением патогенных вирусов НБ следует проводить исследования на интактном поголовье данного птицехозяйства. </a:t>
            </a:r>
          </a:p>
          <a:p>
            <a:pPr marL="0" indent="0" algn="just">
              <a:buNone/>
            </a:pPr>
            <a:r>
              <a:rPr lang="ru-RU" sz="2000" dirty="0"/>
              <a:t>При этом регистрирование клинических и патологоанатомических признаков присущих данному заболеванию либо малозаметно, либо вовсе нехарактерно (наиболее характерные признаки наблюдаются лишь среди отдельных групп цыплят, реже у взрослой птицы при возникновении различных стресс-факторов). </a:t>
            </a:r>
          </a:p>
          <a:p>
            <a:pPr marL="0" indent="0" algn="just">
              <a:buNone/>
            </a:pPr>
            <a:r>
              <a:rPr lang="ru-RU" sz="2000" dirty="0"/>
              <a:t>Согласно данным ученых, в этом случае полевые и вакцинные штаммы вируса НБ способны участвовать в этиологическом комплексе, вызывающем хроническое респираторное заболевание.</a:t>
            </a:r>
          </a:p>
          <a:p>
            <a:pPr marL="0" indent="0" algn="just">
              <a:buNone/>
            </a:pPr>
            <a:endParaRPr lang="ru-RU" sz="2000" dirty="0"/>
          </a:p>
        </p:txBody>
      </p:sp>
      <p:pic>
        <p:nvPicPr>
          <p:cNvPr id="2" name="Рисунок 1"/>
          <p:cNvPicPr>
            <a:picLocks noChangeAspect="1"/>
          </p:cNvPicPr>
          <p:nvPr/>
        </p:nvPicPr>
        <p:blipFill>
          <a:blip r:embed="rId2"/>
          <a:stretch>
            <a:fillRect/>
          </a:stretch>
        </p:blipFill>
        <p:spPr>
          <a:xfrm>
            <a:off x="6742007" y="6071594"/>
            <a:ext cx="1944793" cy="506012"/>
          </a:xfrm>
          <a:prstGeom prst="rect">
            <a:avLst/>
          </a:prstGeom>
        </p:spPr>
      </p:pic>
    </p:spTree>
    <p:extLst>
      <p:ext uri="{BB962C8B-B14F-4D97-AF65-F5344CB8AC3E}">
        <p14:creationId xmlns:p14="http://schemas.microsoft.com/office/powerpoint/2010/main" val="414847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864096"/>
          </a:xfrm>
        </p:spPr>
        <p:txBody>
          <a:bodyPr>
            <a:normAutofit/>
          </a:bodyPr>
          <a:lstStyle/>
          <a:p>
            <a:pPr algn="just"/>
            <a:r>
              <a:rPr lang="ru-RU" sz="2000" b="1" dirty="0"/>
              <a:t>Корреляция между титром в РТГА и защитой птиц при заражении вирулентным вирусом НБ (Allan et al., 1975)</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035996398"/>
              </p:ext>
            </p:extLst>
          </p:nvPr>
        </p:nvGraphicFramePr>
        <p:xfrm>
          <a:off x="467544" y="1484785"/>
          <a:ext cx="8280919" cy="4464493"/>
        </p:xfrm>
        <a:graphic>
          <a:graphicData uri="http://schemas.openxmlformats.org/drawingml/2006/table">
            <a:tbl>
              <a:tblPr firstRow="1" firstCol="1" bandRow="1">
                <a:tableStyleId>{5C22544A-7EE6-4342-B048-85BDC9FD1C3A}</a:tableStyleId>
              </a:tblPr>
              <a:tblGrid>
                <a:gridCol w="2760018"/>
                <a:gridCol w="2760018"/>
                <a:gridCol w="2760883"/>
              </a:tblGrid>
              <a:tr h="1240039">
                <a:tc>
                  <a:txBody>
                    <a:bodyPr/>
                    <a:lstStyle/>
                    <a:p>
                      <a:pPr algn="ctr">
                        <a:lnSpc>
                          <a:spcPct val="115000"/>
                        </a:lnSpc>
                        <a:spcAft>
                          <a:spcPts val="0"/>
                        </a:spcAft>
                      </a:pPr>
                      <a:r>
                        <a:rPr lang="ru-RU" sz="1200" dirty="0">
                          <a:effectLst/>
                        </a:rPr>
                        <a:t>Среднее значение титра, </a:t>
                      </a:r>
                      <a:r>
                        <a:rPr lang="en-US" sz="1200" dirty="0">
                          <a:effectLst/>
                        </a:rPr>
                        <a:t>log</a:t>
                      </a:r>
                      <a:r>
                        <a:rPr lang="ru-RU" sz="1200" baseline="-25000" dirty="0">
                          <a:effectLst/>
                        </a:rPr>
                        <a:t>2</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Диапазон, log</a:t>
                      </a:r>
                      <a:r>
                        <a:rPr lang="ru-RU" sz="1200" baseline="-25000" dirty="0">
                          <a:effectLst/>
                        </a:rPr>
                        <a:t>2</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200">
                          <a:effectLst/>
                        </a:rPr>
                        <a:t>Клиническая картина при контрольном заражении</a:t>
                      </a:r>
                      <a:endParaRPr lang="ru-RU" sz="1100">
                        <a:effectLst/>
                        <a:latin typeface="Calibri"/>
                        <a:ea typeface="Calibri"/>
                        <a:cs typeface="Times New Roman"/>
                      </a:endParaRPr>
                    </a:p>
                  </a:txBody>
                  <a:tcPr marL="68580" marR="68580" marT="0" marB="0"/>
                </a:tc>
              </a:tr>
              <a:tr h="396883">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Смертность 100%</a:t>
                      </a:r>
                      <a:endParaRPr lang="ru-RU" sz="1100">
                        <a:effectLst/>
                        <a:latin typeface="Calibri"/>
                        <a:ea typeface="Calibri"/>
                        <a:cs typeface="Times New Roman"/>
                      </a:endParaRPr>
                    </a:p>
                  </a:txBody>
                  <a:tcPr marL="68580" marR="68580" marT="0" marB="0"/>
                </a:tc>
              </a:tr>
              <a:tr h="396883">
                <a:tc>
                  <a:txBody>
                    <a:bodyPr/>
                    <a:lstStyle/>
                    <a:p>
                      <a:pPr algn="ctr">
                        <a:lnSpc>
                          <a:spcPct val="115000"/>
                        </a:lnSpc>
                        <a:spcAft>
                          <a:spcPts val="0"/>
                        </a:spcAft>
                      </a:pPr>
                      <a:r>
                        <a:rPr lang="ru-RU" sz="1200">
                          <a:effectLst/>
                        </a:rPr>
                        <a:t>3,75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2-5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Смертность 10%</a:t>
                      </a:r>
                      <a:endParaRPr lang="ru-RU" sz="1100" dirty="0">
                        <a:effectLst/>
                        <a:latin typeface="Calibri"/>
                        <a:ea typeface="Calibri"/>
                        <a:cs typeface="Times New Roman"/>
                      </a:endParaRPr>
                    </a:p>
                  </a:txBody>
                  <a:tcPr marL="68580" marR="68580" marT="0" marB="0"/>
                </a:tc>
              </a:tr>
              <a:tr h="818461">
                <a:tc>
                  <a:txBody>
                    <a:bodyPr/>
                    <a:lstStyle/>
                    <a:p>
                      <a:pPr algn="ctr">
                        <a:lnSpc>
                          <a:spcPct val="115000"/>
                        </a:lnSpc>
                        <a:spcAft>
                          <a:spcPts val="0"/>
                        </a:spcAft>
                      </a:pPr>
                      <a:r>
                        <a:rPr lang="ru-RU" sz="1200">
                          <a:effectLst/>
                        </a:rPr>
                        <a:t>5,2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4-6</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Смертность 0%, снижение продуктивности</a:t>
                      </a:r>
                      <a:endParaRPr lang="ru-RU" sz="1100">
                        <a:effectLst/>
                        <a:latin typeface="Calibri"/>
                        <a:ea typeface="Calibri"/>
                        <a:cs typeface="Times New Roman"/>
                      </a:endParaRPr>
                    </a:p>
                  </a:txBody>
                  <a:tcPr marL="68580" marR="68580" marT="0" marB="0"/>
                </a:tc>
              </a:tr>
              <a:tr h="818461">
                <a:tc>
                  <a:txBody>
                    <a:bodyPr/>
                    <a:lstStyle/>
                    <a:p>
                      <a:pPr algn="ctr">
                        <a:lnSpc>
                          <a:spcPct val="115000"/>
                        </a:lnSpc>
                        <a:spcAft>
                          <a:spcPts val="0"/>
                        </a:spcAft>
                      </a:pPr>
                      <a:r>
                        <a:rPr lang="ru-RU" sz="1200">
                          <a:effectLst/>
                        </a:rPr>
                        <a:t>6,5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6-8</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200">
                          <a:effectLst/>
                        </a:rPr>
                        <a:t>Снижение продуктивности</a:t>
                      </a:r>
                      <a:endParaRPr lang="ru-RU" sz="1100">
                        <a:effectLst/>
                        <a:latin typeface="Calibri"/>
                        <a:ea typeface="Calibri"/>
                        <a:cs typeface="Times New Roman"/>
                      </a:endParaRPr>
                    </a:p>
                  </a:txBody>
                  <a:tcPr marL="68580" marR="68580" marT="0" marB="0"/>
                </a:tc>
              </a:tr>
              <a:tr h="396883">
                <a:tc>
                  <a:txBody>
                    <a:bodyPr/>
                    <a:lstStyle/>
                    <a:p>
                      <a:pPr algn="ctr">
                        <a:lnSpc>
                          <a:spcPct val="115000"/>
                        </a:lnSpc>
                        <a:spcAft>
                          <a:spcPts val="0"/>
                        </a:spcAft>
                      </a:pPr>
                      <a:r>
                        <a:rPr lang="ru-RU" sz="1200">
                          <a:effectLst/>
                        </a:rPr>
                        <a:t>10,5</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9-11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Отсутствие признаков</a:t>
                      </a:r>
                      <a:endParaRPr lang="ru-RU" sz="1100">
                        <a:effectLst/>
                        <a:latin typeface="Calibri"/>
                        <a:ea typeface="Calibri"/>
                        <a:cs typeface="Times New Roman"/>
                      </a:endParaRPr>
                    </a:p>
                  </a:txBody>
                  <a:tcPr marL="68580" marR="68580" marT="0" marB="0"/>
                </a:tc>
              </a:tr>
              <a:tr h="396883">
                <a:tc>
                  <a:txBody>
                    <a:bodyPr/>
                    <a:lstStyle/>
                    <a:p>
                      <a:pPr algn="ctr">
                        <a:lnSpc>
                          <a:spcPct val="115000"/>
                        </a:lnSpc>
                        <a:spcAft>
                          <a:spcPts val="0"/>
                        </a:spcAft>
                      </a:pPr>
                      <a:r>
                        <a:rPr lang="ru-RU" sz="1200">
                          <a:effectLst/>
                        </a:rPr>
                        <a:t>11,2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11-13</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Отсутствие признаков</a:t>
                      </a:r>
                      <a:endParaRPr lang="ru-RU" sz="1100" dirty="0">
                        <a:effectLst/>
                        <a:latin typeface="Calibri"/>
                        <a:ea typeface="Calibri"/>
                        <a:cs typeface="Times New Roman"/>
                      </a:endParaRPr>
                    </a:p>
                  </a:txBody>
                  <a:tcPr marL="68580" marR="68580" marT="0" marB="0"/>
                </a:tc>
              </a:tr>
            </a:tbl>
          </a:graphicData>
        </a:graphic>
      </p:graphicFrame>
      <p:pic>
        <p:nvPicPr>
          <p:cNvPr id="3" name="Рисунок 2"/>
          <p:cNvPicPr>
            <a:picLocks noChangeAspect="1"/>
          </p:cNvPicPr>
          <p:nvPr/>
        </p:nvPicPr>
        <p:blipFill>
          <a:blip r:embed="rId2"/>
          <a:stretch>
            <a:fillRect/>
          </a:stretch>
        </p:blipFill>
        <p:spPr>
          <a:xfrm>
            <a:off x="6742007" y="6237312"/>
            <a:ext cx="1944793" cy="506012"/>
          </a:xfrm>
          <a:prstGeom prst="rect">
            <a:avLst/>
          </a:prstGeom>
        </p:spPr>
      </p:pic>
    </p:spTree>
    <p:extLst>
      <p:ext uri="{BB962C8B-B14F-4D97-AF65-F5344CB8AC3E}">
        <p14:creationId xmlns:p14="http://schemas.microsoft.com/office/powerpoint/2010/main" val="677891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5027</TotalTime>
  <Words>3829</Words>
  <Application>Microsoft Office PowerPoint</Application>
  <PresentationFormat>Экран (4:3)</PresentationFormat>
  <Paragraphs>303</Paragraphs>
  <Slides>37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Constantia</vt:lpstr>
      <vt:lpstr>Times New Roman</vt:lpstr>
      <vt:lpstr>Wingdings 2</vt:lpstr>
      <vt:lpstr>Поток</vt:lpstr>
      <vt:lpstr>ПРОФИЛАКТИКА НЬЮКАСЛСКОЙ БОЛЕЗНИ НА ПТИЦЕВОДЧЕСКИХ ПРЕДПРИЯТИЯХ С ПОМОЩЬЮ ВИРУС-ВАКЦИН КОМПАНИИ БИОВАК.   ПРИМЕНЕНИЕ КОРМОВЫХ АНТИБИОТИКОВ И КОКЦИДИОСТАТИКОВ ДЛЯ ПРЕПЯТСТВОВАНИЯ РОСТА И РАЗВИТИЯ БАКТЕРИАЛЬНОЙ МИКРОФЛОРЫ И ООЦИСТ КОКЦИДИЙ, В ТОМ ЧИСЛЕ И КАК ВИРУСНЫХ МАРКЕРОВ </vt:lpstr>
      <vt:lpstr>Презентация PowerPoint</vt:lpstr>
      <vt:lpstr>Презентация PowerPoint</vt:lpstr>
      <vt:lpstr>Презентация PowerPoint</vt:lpstr>
      <vt:lpstr>Презентация PowerPoint</vt:lpstr>
      <vt:lpstr>Презентация PowerPoint</vt:lpstr>
      <vt:lpstr>Серологический метод исследования сывороток крови при помощи реакции торможения гемагглютинации (РТГА), определение логарифмов</vt:lpstr>
      <vt:lpstr>Презентация PowerPoint</vt:lpstr>
      <vt:lpstr>Корреляция между титром в РТГА и защитой птиц при заражении вирулентным вирусом НБ (Allan et al., 1975)</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Сальмонеллез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КОКЦИДИОЗ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Dom</cp:lastModifiedBy>
  <cp:revision>148</cp:revision>
  <dcterms:created xsi:type="dcterms:W3CDTF">2019-05-02T10:10:32Z</dcterms:created>
  <dcterms:modified xsi:type="dcterms:W3CDTF">2022-11-16T06:48:58Z</dcterms:modified>
</cp:coreProperties>
</file>