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90b22144a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90b22144a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90b22144a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90b22144a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90b22144a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90b22144a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90b22144a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90b22144a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90b22144a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90b22144a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90b22144a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90b22144a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90b22144a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90b22144a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90b22144a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90b22144a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90b22144a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90b22144a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90b22144ae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90b22144ae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8ba692bb19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8ba692bb19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90b22144ae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90b22144ae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8ba692bb19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8ba692bb19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8ba692bb19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8ba692bb19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8ba692bb19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8ba692bb19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8ba692bb19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8ba692bb19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8ba692bb19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8ba692bb19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90b22144a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90b22144a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90b22144a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90b22144a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Relationship Id="rId4" Type="http://schemas.openxmlformats.org/officeDocument/2006/relationships/image" Target="../media/image19.jp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Relationship Id="rId4" Type="http://schemas.openxmlformats.org/officeDocument/2006/relationships/image" Target="../media/image28.jpg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jp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Relationship Id="rId4" Type="http://schemas.openxmlformats.org/officeDocument/2006/relationships/image" Target="../media/image26.jp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3.png"/><Relationship Id="rId5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73150" y="644850"/>
            <a:ext cx="8597700" cy="19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Наиболее распространенные болезни кожи у грызунов и кроликов 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987275"/>
            <a:ext cx="57600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Руденко Марина Викторовна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875" y="3477772"/>
            <a:ext cx="4434975" cy="146795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73050" y="4023850"/>
            <a:ext cx="335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клиника “ВетСеть” г. Санкт-Петербург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5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ХЕЙЛЕТИОЗ - кролики, морские свинки 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199550" y="542050"/>
            <a:ext cx="7773300" cy="27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Возбудитель:</a:t>
            </a:r>
            <a:r>
              <a:rPr lang="ru"/>
              <a:t> Cheyletiella sp: Cheyletiella parasitovorax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Диагностика: </a:t>
            </a:r>
            <a:r>
              <a:rPr lang="ru"/>
              <a:t>скотч-тест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Клинические признаки: </a:t>
            </a:r>
            <a:r>
              <a:rPr lang="ru"/>
              <a:t>алопеция, шелушение, белые корки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Лечение:</a:t>
            </a:r>
            <a:r>
              <a:rPr lang="ru"/>
              <a:t> Селамектин 12 мг/кг  топикально 1-3 кратно с интервалом 3-4 недели. Ивермектин 0.3-0.5 мг/кг подкожно 2-3 кратно с интервалом 9-21 день.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Лечить всех животных в контакте </a:t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625" y="2753175"/>
            <a:ext cx="2241825" cy="238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9100" y="2753175"/>
            <a:ext cx="2241825" cy="238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8850" y="3428950"/>
            <a:ext cx="2219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96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ВШИ У МОРСКИХ СВИНОК 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187125" y="556800"/>
            <a:ext cx="5643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Возбудитель:</a:t>
            </a:r>
            <a:r>
              <a:rPr lang="ru"/>
              <a:t> </a:t>
            </a:r>
            <a:r>
              <a:rPr i="1" lang="ru" sz="1600">
                <a:solidFill>
                  <a:srgbClr val="555555"/>
                </a:solidFill>
                <a:highlight>
                  <a:srgbClr val="FFFFFF"/>
                </a:highlight>
              </a:rPr>
              <a:t>Gliracola porcelli</a:t>
            </a:r>
            <a:r>
              <a:rPr lang="ru" sz="1600">
                <a:solidFill>
                  <a:srgbClr val="555555"/>
                </a:solidFill>
                <a:highlight>
                  <a:srgbClr val="FFFFFF"/>
                </a:highlight>
              </a:rPr>
              <a:t> 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Диагностика: </a:t>
            </a:r>
            <a:r>
              <a:rPr lang="ru"/>
              <a:t>скотч-тест и макроскопически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Клинические признаки: </a:t>
            </a:r>
            <a:r>
              <a:rPr lang="ru"/>
              <a:t>алопеция, шелушение, зуд. Иногда бессимптомно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Лечение:</a:t>
            </a:r>
            <a:r>
              <a:rPr lang="ru"/>
              <a:t> Селамектин 15 мг/кг  топикально 2 кратно с интервалом 21 день. Ивермектин 0.3-0.5 мг/кг подкожно 2-3 кратно с интервалом 7-10 день.</a:t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026" y="96200"/>
            <a:ext cx="2788425" cy="462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8200" y="3400450"/>
            <a:ext cx="1694250" cy="168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99925" y="105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КЛЕЩИ У КРЫС 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99925" y="840900"/>
            <a:ext cx="6465300" cy="3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ru"/>
              <a:t>Возбудитель:</a:t>
            </a:r>
            <a:r>
              <a:rPr lang="ru"/>
              <a:t> </a:t>
            </a: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Radfordia ensifera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ru"/>
              <a:t>Диагностика: </a:t>
            </a:r>
            <a:r>
              <a:rPr lang="ru"/>
              <a:t>соскоб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ru"/>
              <a:t>Клинические признаки: </a:t>
            </a:r>
            <a:r>
              <a:rPr lang="ru"/>
              <a:t>раны на теле, зуд, алопеции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Лечение:</a:t>
            </a:r>
            <a:r>
              <a:rPr lang="ru"/>
              <a:t> Селамектин 15 - 30 мг/кг  топикально 2 кратно с интервалом 21 день. Ивермектин 0.3-0.5 мг/кг подкожно 2-3 кратно с интервалом 7-10 день. Фипронил в форме спрея 3 мл/кг однократно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Диф диагноз - отит.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Важен анамнез </a:t>
            </a: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7000" y="105100"/>
            <a:ext cx="2160125" cy="241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7000" y="2571750"/>
            <a:ext cx="2160125" cy="241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0625" y="2973250"/>
            <a:ext cx="3215925" cy="20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311700" y="170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КЛЕЩИ КРЫС И ХОМЯКОВ </a:t>
            </a:r>
            <a:endParaRPr/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75000" y="743650"/>
            <a:ext cx="4932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Возбудитель:</a:t>
            </a:r>
            <a:r>
              <a:rPr lang="ru"/>
              <a:t> </a:t>
            </a:r>
            <a:r>
              <a:rPr lang="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Notoedres muris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Диагностика: </a:t>
            </a:r>
            <a:r>
              <a:rPr lang="ru"/>
              <a:t>соскоб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Клинические признаки: </a:t>
            </a:r>
            <a:r>
              <a:rPr lang="ru"/>
              <a:t>корочки на ушах и вокруг, иногда на морде, хвосте, зуд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Лечение:</a:t>
            </a:r>
            <a:r>
              <a:rPr lang="ru"/>
              <a:t> Селамектин 15  мг/кг  топикально 2 кратно с интервалом 21-28 день. Ивермектин 0.3-0.5 мг/кг подкожно 2-3 кратно с интервалом 7-10 день. </a:t>
            </a:r>
            <a:endParaRPr/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675" y="213535"/>
            <a:ext cx="2899625" cy="208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675" y="2421925"/>
            <a:ext cx="2899625" cy="260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170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 ЧТО ТОЛЬКО СЕЛАМЕКТИН И ИВЕРМЕКТИН?</a:t>
            </a:r>
            <a:endParaRPr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68550" y="743650"/>
            <a:ext cx="900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нет…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КРОЛИКАМ:</a:t>
            </a:r>
            <a:r>
              <a:rPr lang="ru"/>
              <a:t> спот-он  “Адвантейдж”как по весу кошки (1 пипетка 0.4 мл на вес до 4 кг и 1 пипетка 0.8 мл от 4 до 8 кг), “Адвокат для кошек” - так же по весу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/>
              <a:t>КРОЛИКАМ ЗАПРЕЩЕНО ФИПРОНИЛ 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КРЫСАМ: </a:t>
            </a:r>
            <a:r>
              <a:rPr lang="ru"/>
              <a:t>спот-он “Адвантейдж для кошек до 4х кг” , “Адвокат для кошек до 4 кг” ,       “Адвантикс” в дозе 0.05 мл/100 г веса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МОРСКИМ СВИНКАМ:  </a:t>
            </a:r>
            <a:r>
              <a:rPr lang="ru"/>
              <a:t>спот-он “Адвокат для кошек до 4х кг” - 0.05 мл /250 г веса,  “Адвантейдж для кошек до 4х кг” - 0.05 мл /250 г веса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9975" y="3094000"/>
            <a:ext cx="3535375" cy="18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373975" y="195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КОГДА ПАЦИЕНТ ЛЫСЕЕТ, НО НЕ ЧЕШЕТСЯ….</a:t>
            </a:r>
            <a:endParaRPr/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286775" y="863550"/>
            <a:ext cx="712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1.</a:t>
            </a:r>
            <a:r>
              <a:rPr b="1" lang="ru"/>
              <a:t>Дерматофиты </a:t>
            </a:r>
            <a:r>
              <a:rPr lang="ru"/>
              <a:t>часто </a:t>
            </a: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Trichophyton mentagrophytes, реже Microsporum canis  </a:t>
            </a:r>
            <a:r>
              <a:rPr lang="ru"/>
              <a:t>- алопеции, чешуйки, корки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/>
              <a:t>Диагностика:</a:t>
            </a:r>
            <a:r>
              <a:rPr lang="ru"/>
              <a:t> культивирование грибов, трихоскопия, лампа Вуда - малоинформативно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Лечение: энилконазол 0.2% раз в неделю до отрицательного посева, системно: Итраконазол 5-10 </a:t>
            </a:r>
            <a:r>
              <a:rPr lang="ru"/>
              <a:t>мг/кг раз в день 4 недели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6775" y="3152025"/>
            <a:ext cx="2894275" cy="19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311700" y="158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/>
              <a:t>КОГДА ПАЦИЕНТ ЛЫСЕЕТ, НО НЕ ЧЕШЕТСЯ….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87450" y="701100"/>
            <a:ext cx="6764400" cy="3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 </a:t>
            </a:r>
            <a:r>
              <a:rPr b="1" lang="ru"/>
              <a:t>Самоиндуцированная алопеция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/>
              <a:t>КРОЛИКИ:</a:t>
            </a:r>
            <a:r>
              <a:rPr lang="ru"/>
              <a:t> поведение во время беременности или ложной беременности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u="sng"/>
              <a:t>КРЫСЫ И МЫШИ: </a:t>
            </a:r>
            <a:r>
              <a:rPr lang="ru"/>
              <a:t>трихотиломания (чрезмерный груминг связанный с иерархией) - вожак “выедает” шерсть у сородичей, при этом сам имеет нормальную шерсть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3. </a:t>
            </a:r>
            <a:r>
              <a:rPr b="1" lang="ru"/>
              <a:t>Демодекоз </a:t>
            </a:r>
            <a:r>
              <a:rPr lang="ru"/>
              <a:t>часто у сирийских хомяков с иммуносупрессией, проявляется алопецией без зуда, шелушением по всему телу.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Лечение: </a:t>
            </a:r>
            <a:r>
              <a:rPr lang="ru"/>
              <a:t>Ивермектин 0.3-0.5 мг/кг подкожно 3 кратно с интервалом 7 дней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8875" y="866650"/>
            <a:ext cx="2363176" cy="21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9363" y="3274650"/>
            <a:ext cx="236220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/>
              <a:t>КОГДА ПАЦИЕНТ ЛЫСЕЕТ, НО НЕ ЧЕШЕТСЯ….</a:t>
            </a:r>
            <a:endParaRPr/>
          </a:p>
        </p:txBody>
      </p: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  это у него что-то гормональное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4. </a:t>
            </a:r>
            <a:r>
              <a:rPr b="1" lang="ru"/>
              <a:t>Эндокринные нарушения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u="sng"/>
              <a:t>У морских свинок </a:t>
            </a:r>
            <a:r>
              <a:rPr lang="ru"/>
              <a:t>поликистоз яичников может проявляться двусторонней симметричной алопецией боков. Вызвано повышением уровня половых гормонов, секретируемые гормонально-активными кистами яичников. Лечение - овариогистеректомия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u="sng"/>
              <a:t>У пожилых хомяков</a:t>
            </a:r>
            <a:r>
              <a:rPr lang="ru"/>
              <a:t> иногда встречаются алопеции вызванные опухолями надпочечников  или гипофиза. Проявляется в виде истончения кожи, развитие полиурии и полидипсии, увеличение живота.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311700" y="195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ЧТО-ТО С КОЖЕЙ, НО ЭТО НЕ СОВСЕМ ДЕРМАТОЛОГИЧЕСКОЕ </a:t>
            </a:r>
            <a:endParaRPr/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50" y="1152475"/>
            <a:ext cx="2621225" cy="349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 txBox="1"/>
          <p:nvPr/>
        </p:nvSpPr>
        <p:spPr>
          <a:xfrm>
            <a:off x="2894700" y="1233325"/>
            <a:ext cx="2254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Шиншилла с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дентальной болезнью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-Осмотр ротовой полости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-Рентген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-КТ зубов </a:t>
            </a:r>
            <a:r>
              <a:rPr lang="ru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-Коррекция и удаление </a:t>
            </a:r>
            <a:endParaRPr/>
          </a:p>
        </p:txBody>
      </p:sp>
      <p:pic>
        <p:nvPicPr>
          <p:cNvPr id="193" name="Google Shape;19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8325" y="1152475"/>
            <a:ext cx="3557825" cy="25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0"/>
          <p:cNvSpPr txBox="1"/>
          <p:nvPr/>
        </p:nvSpPr>
        <p:spPr>
          <a:xfrm>
            <a:off x="5208338" y="3746650"/>
            <a:ext cx="3637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Кролик с мочевым дерматитом</a:t>
            </a:r>
            <a:r>
              <a:rPr lang="ru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-УЗИ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-Анализ мочи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-Анализы крови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311700" y="133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/>
              <a:t>ЧТО-ТО С КОЖЕЙ, НО ЭТО НЕ СОВСЕМ ДЕРМАТОЛОГИЧЕСКОЕ </a:t>
            </a:r>
            <a:endParaRPr/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224500" y="1301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Морская свинка с опухолью кожи - атерома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Хирургическое лечение </a:t>
            </a:r>
            <a:endParaRPr/>
          </a:p>
        </p:txBody>
      </p:sp>
      <p:sp>
        <p:nvSpPr>
          <p:cNvPr id="201" name="Google Shape;201;p31"/>
          <p:cNvSpPr txBox="1"/>
          <p:nvPr/>
        </p:nvSpPr>
        <p:spPr>
          <a:xfrm>
            <a:off x="0" y="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</a:rPr>
              <a:t>.</a:t>
            </a:r>
            <a:endParaRPr/>
          </a:p>
        </p:txBody>
      </p:sp>
      <p:pic>
        <p:nvPicPr>
          <p:cNvPr id="202" name="Google Shape;2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935" y="1834850"/>
            <a:ext cx="5911740" cy="30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498450" y="345925"/>
            <a:ext cx="8147100" cy="8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“ПОЧЕМУ ОНИ БОЛЕЮТ?”</a:t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261875" y="1233325"/>
            <a:ext cx="5780100" cy="20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большинстве случаев из-за неправильного содержания, поэтому важно  консультировать владельцев и по этому вопросу.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9900" y="2815450"/>
            <a:ext cx="3149751" cy="211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type="title"/>
          </p:nvPr>
        </p:nvSpPr>
        <p:spPr>
          <a:xfrm>
            <a:off x="199600" y="336350"/>
            <a:ext cx="8863500" cy="11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 </a:t>
            </a:r>
            <a:endParaRPr/>
          </a:p>
        </p:txBody>
      </p:sp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0" y="1694250"/>
            <a:ext cx="8982075" cy="287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ПОДОДЕРМАТИТ</a:t>
            </a:r>
            <a:endParaRPr b="1"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это </a:t>
            </a:r>
            <a:r>
              <a:rPr lang="ru" sz="1700">
                <a:solidFill>
                  <a:srgbClr val="6B6B6B"/>
                </a:solidFill>
                <a:highlight>
                  <a:srgbClr val="FFFFFF"/>
                </a:highlight>
              </a:rPr>
              <a:t>глубокое хроническое часто гранулематозное воспаление кожи и низлежащих тканей в области дистального отдела конечностей у грызунов и кроликов.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ru"/>
              <a:t>ПРИЧИНЫ: </a:t>
            </a:r>
            <a:endParaRPr i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особенности анатомии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породная предрасположенность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избыточная масса тела и гиподинамия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некорректная подстилка и антисанитария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>
                <a:solidFill>
                  <a:srgbClr val="6B6B6B"/>
                </a:solidFill>
                <a:highlight>
                  <a:srgbClr val="FFFFFF"/>
                </a:highlight>
              </a:rPr>
              <a:t>анатомические и физиологические особенности постановки конечностей (заболевания спины и суставов, переросшие когти и т. п.)</a:t>
            </a:r>
            <a:endParaRPr>
              <a:solidFill>
                <a:srgbClr val="6B6B6B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800"/>
              <a:buChar char="-"/>
            </a:pPr>
            <a:r>
              <a:rPr lang="ru">
                <a:solidFill>
                  <a:srgbClr val="6B6B6B"/>
                </a:solidFill>
                <a:highlight>
                  <a:srgbClr val="FFFFFF"/>
                </a:highlight>
              </a:rPr>
              <a:t>гиповитаминоз С у свинок </a:t>
            </a:r>
            <a:endParaRPr>
              <a:solidFill>
                <a:srgbClr val="6B6B6B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800"/>
              <a:buChar char="-"/>
            </a:pPr>
            <a:r>
              <a:rPr lang="ru">
                <a:solidFill>
                  <a:srgbClr val="6B6B6B"/>
                </a:solidFill>
                <a:highlight>
                  <a:srgbClr val="FFFFFF"/>
                </a:highlight>
              </a:rPr>
              <a:t>травмы и удаление шерсти с лап по разным причинам </a:t>
            </a:r>
            <a:endParaRPr>
              <a:solidFill>
                <a:srgbClr val="6B6B6B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149500"/>
            <a:ext cx="8520600" cy="5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/>
              <a:t>ПРОЯВЛЕНИЕ ПОДОДЕРМАТИТА</a:t>
            </a:r>
            <a:r>
              <a:rPr lang="ru"/>
              <a:t> 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681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50">
                <a:solidFill>
                  <a:srgbClr val="6B6B6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Для кроликов предложена классификация</a:t>
            </a:r>
            <a:endParaRPr b="1" sz="1050">
              <a:solidFill>
                <a:srgbClr val="6B6B6B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5275" lvl="0" marL="457200" rtl="0" algn="l">
              <a:spcBef>
                <a:spcPts val="1200"/>
              </a:spcBef>
              <a:spcAft>
                <a:spcPts val="0"/>
              </a:spcAft>
              <a:buClr>
                <a:srgbClr val="6B6B6B"/>
              </a:buClr>
              <a:buSzPts val="1050"/>
              <a:buChar char="●"/>
            </a:pPr>
            <a:r>
              <a:rPr lang="ru" sz="1050">
                <a:solidFill>
                  <a:srgbClr val="6B6B6B"/>
                </a:solidFill>
                <a:highlight>
                  <a:srgbClr val="FFFFFF"/>
                </a:highlight>
              </a:rPr>
              <a:t>1-я стадия: отсутствие шерсти; </a:t>
            </a:r>
            <a:endParaRPr sz="1050">
              <a:solidFill>
                <a:srgbClr val="6B6B6B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050"/>
              <a:buChar char="●"/>
            </a:pPr>
            <a:r>
              <a:rPr lang="ru" sz="1050">
                <a:solidFill>
                  <a:srgbClr val="6B6B6B"/>
                </a:solidFill>
                <a:highlight>
                  <a:srgbClr val="FFFFFF"/>
                </a:highlight>
              </a:rPr>
              <a:t>2-я стадия: эритема, местный отек кожи, целостность кожи на плантарной и/или пальмарной поверхности конечностей сохранена;</a:t>
            </a:r>
            <a:endParaRPr sz="1050">
              <a:solidFill>
                <a:srgbClr val="6B6B6B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050"/>
              <a:buChar char="●"/>
            </a:pPr>
            <a:r>
              <a:rPr lang="ru" sz="1050">
                <a:solidFill>
                  <a:srgbClr val="6B6B6B"/>
                </a:solidFill>
                <a:highlight>
                  <a:srgbClr val="FFFFFF"/>
                </a:highlight>
              </a:rPr>
              <a:t>3-я стадия: эрозии/язвы, кровотечения, струп;</a:t>
            </a:r>
            <a:endParaRPr sz="1050">
              <a:solidFill>
                <a:srgbClr val="6B6B6B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050"/>
              <a:buChar char="●"/>
            </a:pPr>
            <a:r>
              <a:rPr lang="ru" sz="1050">
                <a:solidFill>
                  <a:srgbClr val="6B6B6B"/>
                </a:solidFill>
                <a:highlight>
                  <a:srgbClr val="FFFFFF"/>
                </a:highlight>
              </a:rPr>
              <a:t>4-я стадия: глубокое воспаление с вовлечением сухожилий (тендовагинит);</a:t>
            </a:r>
            <a:endParaRPr sz="1050">
              <a:solidFill>
                <a:srgbClr val="6B6B6B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050"/>
              <a:buChar char="●"/>
            </a:pPr>
            <a:r>
              <a:rPr lang="ru" sz="1050">
                <a:solidFill>
                  <a:srgbClr val="6B6B6B"/>
                </a:solidFill>
                <a:highlight>
                  <a:srgbClr val="FFFFFF"/>
                </a:highlight>
              </a:rPr>
              <a:t>5-я стадия: остеомиелит, гнойный артрит.</a:t>
            </a:r>
            <a:endParaRPr sz="1050">
              <a:solidFill>
                <a:srgbClr val="6B6B6B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6B6B6B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725" y="2497350"/>
            <a:ext cx="2861000" cy="213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5400" y="2520550"/>
            <a:ext cx="2110725" cy="20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447975" y="2659400"/>
            <a:ext cx="2109450" cy="178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23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/>
              <a:t>ПРОЯВЛЕНИЕ ПОДОДЕРМАТИТА </a:t>
            </a:r>
            <a:endParaRPr i="1"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205425" y="730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50">
                <a:solidFill>
                  <a:srgbClr val="6B6B6B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Для грызунов предложена классификация по степени тяжести поражения:</a:t>
            </a:r>
            <a:endParaRPr b="1" sz="1050">
              <a:solidFill>
                <a:srgbClr val="6B6B6B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5275" lvl="0" marL="457200" rtl="0" algn="l">
              <a:spcBef>
                <a:spcPts val="1200"/>
              </a:spcBef>
              <a:spcAft>
                <a:spcPts val="0"/>
              </a:spcAft>
              <a:buClr>
                <a:srgbClr val="6B6B6B"/>
              </a:buClr>
              <a:buSzPts val="1050"/>
              <a:buChar char="●"/>
            </a:pPr>
            <a:r>
              <a:rPr lang="ru" sz="1050">
                <a:solidFill>
                  <a:srgbClr val="6B6B6B"/>
                </a:solidFill>
                <a:highlight>
                  <a:srgbClr val="FFFFFF"/>
                </a:highlight>
              </a:rPr>
              <a:t>легкий пододерматит (эритема);</a:t>
            </a:r>
            <a:endParaRPr sz="1050">
              <a:solidFill>
                <a:srgbClr val="6B6B6B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050"/>
              <a:buChar char="●"/>
            </a:pPr>
            <a:r>
              <a:rPr lang="ru" sz="1050">
                <a:solidFill>
                  <a:srgbClr val="6B6B6B"/>
                </a:solidFill>
                <a:highlight>
                  <a:srgbClr val="FFFFFF"/>
                </a:highlight>
              </a:rPr>
              <a:t>умеренный пододерматит (язвы);</a:t>
            </a:r>
            <a:endParaRPr sz="1050">
              <a:solidFill>
                <a:srgbClr val="6B6B6B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6B6B6B"/>
              </a:buClr>
              <a:buSzPts val="1050"/>
              <a:buChar char="●"/>
            </a:pPr>
            <a:r>
              <a:rPr lang="ru" sz="1050">
                <a:solidFill>
                  <a:srgbClr val="6B6B6B"/>
                </a:solidFill>
                <a:highlight>
                  <a:srgbClr val="FFFFFF"/>
                </a:highlight>
              </a:rPr>
              <a:t>тяжелый пододерматит (остеомиелит, формирование абсцессов).</a:t>
            </a:r>
            <a:endParaRPr sz="1050">
              <a:solidFill>
                <a:srgbClr val="6B6B6B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426" y="2805525"/>
            <a:ext cx="1664449" cy="2146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5050" y="1849100"/>
            <a:ext cx="1664449" cy="197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0463" y="2755739"/>
            <a:ext cx="2501188" cy="193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9944" y="2755752"/>
            <a:ext cx="2676081" cy="19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3368775" y="2306075"/>
            <a:ext cx="554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шиншилла </a:t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6049950" y="2306075"/>
            <a:ext cx="285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крыса</a:t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1869875" y="3828525"/>
            <a:ext cx="612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морская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свинка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74000" y="158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/>
              <a:t>ЛЕЧЕНИЕ ПОДОДЕРМАТИТА </a:t>
            </a:r>
            <a:endParaRPr i="1"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731200"/>
            <a:ext cx="8695200" cy="38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u="sng"/>
              <a:t>мультимодальная терапия + коррекция предрасполагающих факторов</a:t>
            </a:r>
            <a:endParaRPr b="1" u="sng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ru"/>
              <a:t>Анальгезия - Мелоксикам: кролики 0.3-0.6 мг/кг, морские свинки и шиншиллы 0.2 мг/кг, крысы 1-2 </a:t>
            </a:r>
            <a:r>
              <a:rPr b="1" lang="ru"/>
              <a:t>мг/кг. Габапентин: кролики 2-5 мг/кг каждые 8 ч, морские свинки и шиншиллы 2 -5 мг/кг каждые 8 ч, крысы 30 мг/кг каждые 8 ч  </a:t>
            </a:r>
            <a:endParaRPr b="1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ru"/>
              <a:t>Антибиотикотерапия начиная с 3й стадии у кроликов и умеренного пододерматита у грызунов,  в течение нескольких недель</a:t>
            </a:r>
            <a:endParaRPr b="1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ru"/>
              <a:t>Местные обработки антисептиками: повидон-йод, хлоргексидин 0.05% 2 раза в день до заживления </a:t>
            </a:r>
            <a:endParaRPr b="1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ru"/>
              <a:t>Применение под повязку мазей, гелей для снятия воспаления и ускорения заживления: “Эплан”или  “Офломелид” - антибактериальной действие + гель “Эмалан” - ускорение регенерации. Применять 2 раза в  день до заживления. </a:t>
            </a:r>
            <a:endParaRPr b="1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ru"/>
              <a:t>Использование повязок, носочков, сапожек для уменьшения давления на пораженный участок. Носить до полного заживления </a:t>
            </a:r>
            <a:endParaRPr b="1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ru"/>
              <a:t>Исключить контакт с твердыми и скользкими поверхностями</a:t>
            </a:r>
            <a:endParaRPr b="1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ru"/>
              <a:t>Хирургическое лечение - иссечение некротизированных тканей, санация раны.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ПАРАЗИТЫ - САМАЯ ЧАСТАЯ ПРИЧИНА ЗУДА </a:t>
            </a:r>
            <a:endParaRPr b="1"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141675" y="953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Животные заражаются через предметы ухода, корм и контакте с больными животными.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Проявления на теле  разные и зависят от конкретного паразита - расчесы, корочки, алопеции..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Животные чешутся, становятся нервными, избегают контакта, плохо едят и худеют </a:t>
            </a:r>
            <a:endParaRPr/>
          </a:p>
        </p:txBody>
      </p:sp>
      <p:sp>
        <p:nvSpPr>
          <p:cNvPr id="105" name="Google Shape;105;p19"/>
          <p:cNvSpPr txBox="1"/>
          <p:nvPr/>
        </p:nvSpPr>
        <p:spPr>
          <a:xfrm>
            <a:off x="16875" y="4257225"/>
            <a:ext cx="87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u="sng"/>
              <a:t>В любой непонятной ситуации назначайте Селамектин в дозе 6-15 мг/кг</a:t>
            </a:r>
            <a:r>
              <a:rPr lang="ru"/>
              <a:t> 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0" l="-12815" r="0" t="-12815"/>
          <a:stretch/>
        </p:blipFill>
        <p:spPr>
          <a:xfrm>
            <a:off x="6429825" y="2772825"/>
            <a:ext cx="2232450" cy="153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179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ТРИКСАКАРОЗ МОРСКИХ СВИНОК 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635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Возбудитель:</a:t>
            </a:r>
            <a:r>
              <a:rPr lang="ru"/>
              <a:t> Trixacarus cavie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Диагностика: </a:t>
            </a:r>
            <a:r>
              <a:rPr lang="ru"/>
              <a:t>микроскопия поверхностных соскобов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Клинические признаки: </a:t>
            </a:r>
            <a:r>
              <a:rPr lang="ru"/>
              <a:t>зуд, гиперкератоз, шелушение, алопеция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Лечение:</a:t>
            </a:r>
            <a:r>
              <a:rPr lang="ru"/>
              <a:t> Селамектин 15-30 мг/кг топикально  дважды с интервалом 21-28 дней. Ивермектин 0.3-0.5 мг</a:t>
            </a:r>
            <a:r>
              <a:rPr lang="ru"/>
              <a:t>/кг подкожно трехкратно с интервалом 7-10 дней.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+ контроль вторичной инфекции, очистка клеток и инвентаря 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075" y="3273750"/>
            <a:ext cx="2106524" cy="171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0438" y="3304547"/>
            <a:ext cx="2361500" cy="164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3075" y="3273750"/>
            <a:ext cx="2254149" cy="171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216075" y="161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ПСОРОПТОЗ КРОЛИКОВ 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51975" y="734475"/>
            <a:ext cx="8848800" cy="40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Возбудитель:</a:t>
            </a:r>
            <a:r>
              <a:rPr lang="ru"/>
              <a:t> Psoroptes Cuniculi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Диагностика: </a:t>
            </a:r>
            <a:r>
              <a:rPr lang="ru"/>
              <a:t>микроскопия корок из слухового прохода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/>
              <a:t>Клинические признаки: </a:t>
            </a:r>
            <a:r>
              <a:rPr lang="ru"/>
              <a:t>зуд, корки внутри наружного слухового прохода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Лечение:</a:t>
            </a:r>
            <a:r>
              <a:rPr lang="ru"/>
              <a:t> Селамектин 15-18 мг/кг топикально дважды с интервалом 14-28 дней. Ивермектин  0.2-0.4 мг/кг подкожно  2-3 раза с интервалом 7 дней.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Корки не стоит удалять - это больно.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5200" y="2964950"/>
            <a:ext cx="4618300" cy="19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