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BC47"/>
    <a:srgbClr val="F2F9F0"/>
    <a:srgbClr val="363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83673-6D20-B3BF-A3AA-DC7FC57AA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7B3FA3-C954-9CB3-A1DD-D89B0948B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0597C9-EE7F-408E-0FBA-D51BC8A4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80E4-6D0F-4CB5-BEA8-823C6FF03E8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8571C4-9DB4-701F-E414-90D91023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4E185-19D8-4819-52F1-3F956119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CC4D-0A6F-43E5-9003-618758A15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7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86FC4-C2DE-3C51-112B-0F92A779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27F955-43A2-316E-9441-50261F874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BE048E-66F7-C03D-17A3-2C70FE3B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80E4-6D0F-4CB5-BEA8-823C6FF03E8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8A716-4816-73AD-0645-67454CEC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56E5D-0EC9-0D2D-22B7-D7CA3A28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CC4D-0A6F-43E5-9003-618758A15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5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7D613D-5E99-BC72-DE54-B5056BDAD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F6D0D8-FE23-074E-D28D-3B92EEB60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31AF9-116C-AEE7-DC76-99C83E782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80E4-6D0F-4CB5-BEA8-823C6FF03E8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8B1FD-CCE8-95B6-6FF7-6C446F74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40795-BB6A-D61B-867A-6711D2F9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CC4D-0A6F-43E5-9003-618758A15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6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87D5F-5E77-9D5D-587A-3EE0353A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648D2-D215-5A90-C2FE-592326B2D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C4A5BA-ADB2-6474-CE1E-624DAB07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80E4-6D0F-4CB5-BEA8-823C6FF03E8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F07AC0-6245-BEA1-FAD5-5C43D2AB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9E7AC3-9CFA-C5C0-C5D7-FAC1B0553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CC4D-0A6F-43E5-9003-618758A15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1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66E0B-45BB-DB5B-1B5C-AD96C8ED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552DD1-5183-B75F-F9B3-8AF16B68A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188B07-283E-B088-8A65-439962C9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80E4-6D0F-4CB5-BEA8-823C6FF03E8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B29A27-B2D3-92DE-62A7-A7212728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ABC8F4-9CF8-CBC0-8360-40C56AD0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CC4D-0A6F-43E5-9003-618758A15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7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884FA-5DA7-93F8-183D-250EA620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25FE87-97C3-7EB8-BBB5-7DCE6989D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D5CCB4-7EA2-C73B-D62D-70AB55A15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AFB9EC-2EAD-039F-07D8-5972FAF22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80E4-6D0F-4CB5-BEA8-823C6FF03E8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F36014-0536-A2A9-4B3F-35009123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BEDCB0-9332-B885-FBA2-A008AB47F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CC4D-0A6F-43E5-9003-618758A15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9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99014-2F06-34BA-CEDE-32B4603D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4EDE9A-1623-CC4B-3214-4897345C2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95052E-7453-1A9A-8526-4D3B110C0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5F4EC5-46E0-910D-3F3D-51470D3E4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F68DC0-E4D1-A786-F1CA-BA83A7434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66026C-F663-36C9-3DBE-DAB78DA7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80E4-6D0F-4CB5-BEA8-823C6FF03E8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51D6FA-9319-E4FD-CC5C-710B6467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74D374-5FF2-003D-4231-D7D4E59F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CC4D-0A6F-43E5-9003-618758A15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7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DD52D-A3B7-8144-C079-0DD71832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D6908E-2850-D81B-2CC3-73FB4880D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80E4-6D0F-4CB5-BEA8-823C6FF03E8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1062A3-CA3C-400E-D712-6CA94B0E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F34612-DEDA-AB7B-4DC2-A14B39FE9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CC4D-0A6F-43E5-9003-618758A15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8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992B57-CF5B-7AF2-5EB8-773D2DCFD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80E4-6D0F-4CB5-BEA8-823C6FF03E8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A833F9-D59A-5952-FB5E-9B99885C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745F23-68B5-0D9B-694D-50F7386B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CC4D-0A6F-43E5-9003-618758A15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0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55FF9-22A3-45D3-B76E-FAE2FE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0E08C7-E4FD-0646-4465-0D38F88D6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E9FA3D-D9FF-6221-F494-770A9E0DA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4B76DE-91A9-AF3C-832A-9BCA84156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80E4-6D0F-4CB5-BEA8-823C6FF03E8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EC9D4A-D705-BCDD-D0CC-52D2D6690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8F114-E783-F56C-861F-40C325333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CC4D-0A6F-43E5-9003-618758A15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8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4DF6B-2EAF-6ED0-C2A4-5A98B1F5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F54E59-46CE-224C-4F4D-6E890186C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A612D9-61C1-9C10-57A8-054C93995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ED2953-381B-59D1-6223-F9E6434C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80E4-6D0F-4CB5-BEA8-823C6FF03E8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5A9AC2-326D-0B5D-98F2-2A256BECE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4214A4-2DA1-EDA3-D8AB-F8A656AB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CC4D-0A6F-43E5-9003-618758A15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2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5000" t="10000" r="5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F388F-A067-C281-2E27-AF0155E4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22AFC8-A5E5-2A60-3CC2-CFB54F2DC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474ADF-DE8C-86C5-E0D6-445FE0D6F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F80E4-6D0F-4CB5-BEA8-823C6FF03E8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D357E4-2608-1C56-DDAB-353D1B1F6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CD52F3-D8F2-C40C-AC17-17A41DB7A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4CC4D-0A6F-43E5-9003-618758A15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6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C5EA8-A748-17D2-692D-CC94F25C3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2571"/>
            <a:ext cx="9144000" cy="29864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64B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Rubik" pitchFamily="2" charset="-79"/>
              </a:rPr>
              <a:t>Результаты гистологического исследования при применении низкомолекулярной фракции</a:t>
            </a:r>
            <a:br>
              <a:rPr lang="ru-RU" sz="3200" b="1" dirty="0">
                <a:solidFill>
                  <a:srgbClr val="64B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Rubik" pitchFamily="2" charset="-79"/>
              </a:rPr>
            </a:br>
            <a:r>
              <a:rPr lang="ru-RU" sz="3200" b="1" dirty="0">
                <a:solidFill>
                  <a:srgbClr val="64B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Rubik" pitchFamily="2" charset="-79"/>
              </a:rPr>
              <a:t>секретома мезенхимных стволовых клеток</a:t>
            </a:r>
            <a:br>
              <a:rPr lang="ru-RU" sz="3200" b="1" dirty="0">
                <a:solidFill>
                  <a:srgbClr val="64B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Rubik" pitchFamily="2" charset="-79"/>
              </a:rPr>
            </a:br>
            <a:r>
              <a:rPr lang="ru-RU" sz="3200" b="1" dirty="0">
                <a:solidFill>
                  <a:srgbClr val="64B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Rubik" pitchFamily="2" charset="-79"/>
              </a:rPr>
              <a:t>при травматическом повреждении коленного сустава у крыс</a:t>
            </a:r>
            <a:endParaRPr lang="ru-RU" sz="3200" b="1" dirty="0">
              <a:solidFill>
                <a:srgbClr val="64BC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0B9A30-FE7A-A21F-AB16-FE1D09DF0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0642" y="4647501"/>
            <a:ext cx="4966282" cy="2139193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подготовила:</a:t>
            </a:r>
          </a:p>
          <a:p>
            <a:pPr algn="r">
              <a:lnSpc>
                <a:spcPct val="150000"/>
              </a:lnSpc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Биотехнолог ООО «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НовиСтем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r">
              <a:lnSpc>
                <a:spcPct val="150000"/>
              </a:lnSpc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Полякова Юлия Алексеевна</a:t>
            </a:r>
          </a:p>
        </p:txBody>
      </p:sp>
    </p:spTree>
    <p:extLst>
      <p:ext uri="{BB962C8B-B14F-4D97-AF65-F5344CB8AC3E}">
        <p14:creationId xmlns:p14="http://schemas.microsoft.com/office/powerpoint/2010/main" val="317782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CF14B-776B-01BD-CFD3-5CAF92F08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Зона дефекта. Опытная группа. 60 суток</a:t>
            </a:r>
            <a:endParaRPr lang="ru-RU" sz="4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93CC71-87DA-517C-0E39-F7238D7B5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978147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А – новообразованная костная ткань пластинчатой структуры.</a:t>
            </a:r>
          </a:p>
          <a:p>
            <a:r>
              <a:rPr lang="ru-RU" sz="72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Ув</a:t>
            </a:r>
            <a:r>
              <a:rPr lang="ru-RU" sz="7200" dirty="0">
                <a:latin typeface="Myriad Pro" panose="020B0503030403020204" pitchFamily="34" charset="0"/>
                <a:cs typeface="Times New Roman" pitchFamily="18" charset="0"/>
              </a:rPr>
              <a:t>еличение х</a:t>
            </a:r>
            <a:r>
              <a:rPr lang="ru-RU" sz="72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 100; Окраска: гематоксилин и эозин.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5ECD1B0-3549-AE48-209C-D635941785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505076"/>
            <a:ext cx="10515600" cy="368458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5A38EF67-9397-0336-8A3F-069CFF0F7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Б – волокнистый и </a:t>
            </a:r>
            <a:r>
              <a:rPr lang="ru-RU" sz="7200" b="1" dirty="0" err="1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гиалиноподобный</a:t>
            </a:r>
            <a:r>
              <a:rPr lang="ru-RU" sz="72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 хрящ на поверхности дефекта.</a:t>
            </a:r>
          </a:p>
          <a:p>
            <a:pPr algn="just"/>
            <a:r>
              <a:rPr lang="ru-RU" sz="72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 Ув</a:t>
            </a:r>
            <a:r>
              <a:rPr lang="ru-RU" sz="7200" dirty="0">
                <a:latin typeface="Myriad Pro" panose="020B0503030403020204" pitchFamily="34" charset="0"/>
                <a:cs typeface="Times New Roman" pitchFamily="18" charset="0"/>
              </a:rPr>
              <a:t>еличение х</a:t>
            </a:r>
            <a:r>
              <a:rPr lang="ru-RU" sz="72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 400; Окраска: гематоксилин и эозин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5C7E60-1AEE-3ECA-4D14-01027E3D4E0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33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5B94F-2AA8-9C37-EE33-BABDAAEB4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835"/>
            <a:ext cx="10515600" cy="83051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Зона дефекта. Контрольная группа. 60 суток</a:t>
            </a:r>
            <a:endParaRPr lang="ru-RU" sz="3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6FAE1F-6A2A-15D3-CBC7-C9B3541F5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16404"/>
            <a:ext cx="5157787" cy="143788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7200" b="0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А – костные трабекулы пластинчатой структуры в зоне дефекта субхондральной кости.</a:t>
            </a:r>
          </a:p>
          <a:p>
            <a:pPr algn="just">
              <a:lnSpc>
                <a:spcPct val="120000"/>
              </a:lnSpc>
            </a:pPr>
            <a:r>
              <a:rPr lang="ru-RU" sz="7200" b="0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Ув</a:t>
            </a:r>
            <a:r>
              <a:rPr lang="ru-RU" sz="7200" b="0" dirty="0">
                <a:latin typeface="Myriad Pro" panose="020B0503030403020204" pitchFamily="34" charset="0"/>
                <a:cs typeface="Times New Roman" pitchFamily="18" charset="0"/>
              </a:rPr>
              <a:t>еличение х</a:t>
            </a:r>
            <a:r>
              <a:rPr lang="ru-RU" sz="7200" b="0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 100.  Окраска: гематоксилин и эозин</a:t>
            </a:r>
            <a:r>
              <a:rPr lang="ru-RU" sz="6400" b="0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6AC9970-183B-07BB-A4FD-B1A486550D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505076"/>
            <a:ext cx="10515600" cy="368458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ECC5C70E-DD6A-B5BD-9701-6757ED095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6337" y="1614049"/>
            <a:ext cx="5183188" cy="110398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7200" b="0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Б – соединительная ткань с </a:t>
            </a:r>
            <a:r>
              <a:rPr lang="ru-RU" sz="7200" b="0" dirty="0" err="1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разволокнением</a:t>
            </a:r>
            <a:r>
              <a:rPr lang="ru-RU" sz="7200" b="0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 коллагенового каркаса в зоне дефекта суставного хряща.</a:t>
            </a:r>
          </a:p>
          <a:p>
            <a:pPr algn="just">
              <a:lnSpc>
                <a:spcPct val="120000"/>
              </a:lnSpc>
            </a:pPr>
            <a:r>
              <a:rPr lang="ru-RU" sz="7200" b="0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Ув</a:t>
            </a:r>
            <a:r>
              <a:rPr lang="ru-RU" sz="7200" b="0" dirty="0">
                <a:latin typeface="Myriad Pro" panose="020B0503030403020204" pitchFamily="34" charset="0"/>
                <a:cs typeface="Times New Roman" pitchFamily="18" charset="0"/>
              </a:rPr>
              <a:t>еличение х</a:t>
            </a:r>
            <a:r>
              <a:rPr lang="ru-RU" sz="7200" b="0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 400. Окраска: гематоксилин и эозин.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4448DE-0BE6-108D-343E-FDCBBB7969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1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30565-5476-0950-5782-59747F4A9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Зона дефекта суставной поверхности. 90 суток</a:t>
            </a:r>
            <a:endParaRPr lang="ru-RU" sz="3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4F170A-B570-4472-915C-75F0250AE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911035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6400" b="0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А – </a:t>
            </a:r>
            <a:r>
              <a:rPr lang="ru-RU" sz="6400" b="0" u="sng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опытная группа</a:t>
            </a:r>
            <a:r>
              <a:rPr lang="ru-RU" sz="6400" b="0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: в зоне дефекта формируется </a:t>
            </a:r>
            <a:r>
              <a:rPr lang="ru-RU" sz="6400" b="0" dirty="0" err="1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гиалиноподобный</a:t>
            </a:r>
            <a:r>
              <a:rPr lang="ru-RU" sz="6400" b="0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 хрящ</a:t>
            </a:r>
          </a:p>
          <a:p>
            <a:pPr algn="just">
              <a:lnSpc>
                <a:spcPct val="120000"/>
              </a:lnSpc>
            </a:pPr>
            <a:r>
              <a:rPr lang="ru-RU" sz="6400" b="0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Ув</a:t>
            </a:r>
            <a:r>
              <a:rPr lang="ru-RU" sz="6400" b="0" dirty="0">
                <a:latin typeface="Myriad Pro" panose="020B0503030403020204" pitchFamily="34" charset="0"/>
                <a:cs typeface="Times New Roman" pitchFamily="18" charset="0"/>
              </a:rPr>
              <a:t>еличение х</a:t>
            </a:r>
            <a:r>
              <a:rPr lang="ru-RU" sz="6400" b="0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 400. Окраска: гематоксилин и эозин.</a:t>
            </a:r>
            <a:endParaRPr lang="ru-RU" sz="6400" b="0" dirty="0">
              <a:latin typeface="Myriad Pro" panose="020B0503030403020204" pitchFamily="34" charset="0"/>
            </a:endParaRP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728788B-EFDF-CC0A-33CE-3D3AD444C6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505075"/>
            <a:ext cx="10515600" cy="368458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861F7AB6-EF0E-510C-4596-B64EC5215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911035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6400" b="0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Б – </a:t>
            </a:r>
            <a:r>
              <a:rPr lang="ru-RU" sz="6400" b="0" u="sng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контрольная группа</a:t>
            </a:r>
            <a:r>
              <a:rPr lang="ru-RU" sz="6400" b="0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: в зоне дефекта формируется соединительная ткань.</a:t>
            </a:r>
          </a:p>
          <a:p>
            <a:pPr algn="just">
              <a:lnSpc>
                <a:spcPct val="120000"/>
              </a:lnSpc>
            </a:pPr>
            <a:r>
              <a:rPr lang="ru-RU" sz="6400" b="0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Ув</a:t>
            </a:r>
            <a:r>
              <a:rPr lang="ru-RU" sz="6400" b="0" dirty="0">
                <a:latin typeface="Myriad Pro" panose="020B0503030403020204" pitchFamily="34" charset="0"/>
                <a:cs typeface="Times New Roman" pitchFamily="18" charset="0"/>
              </a:rPr>
              <a:t>еличение</a:t>
            </a:r>
            <a:r>
              <a:rPr lang="ru-RU" sz="6400" b="0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 400. Окраска: гематоксилин и эозин.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E0D25F-0EB1-A2B2-CEF7-B067355B45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54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8253D-E2A1-0979-1CB8-7C997601F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4BC4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Результат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6B08E4-2957-8C98-D28D-1112724D7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247"/>
            <a:ext cx="10515600" cy="4580389"/>
          </a:xfrm>
        </p:spPr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3200" b="1" dirty="0">
                <a:latin typeface="Myriad Pro" panose="020B0503030403020204" pitchFamily="34" charset="0"/>
                <a:cs typeface="Times New Roman" pitchFamily="18" charset="0"/>
              </a:rPr>
              <a:t>После применения низкомолекулярной фракции секретома МСК активация и деление хондроцитов происходят уже к 30-м суткам, а в последующие периоды наблюдается завершение созревания матрикса, формирование суставных структур, синовиальной жидкости и в целом образование полноценных функциональных тканей сустава.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857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70CA9-37A7-CA01-46E0-39C5B3B5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77F917B-D6CA-AAC5-0646-35FEDFA01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200"/>
            <a:ext cx="5256212" cy="541178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5A27188-7907-41D5-8402-141BF4503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66738"/>
            <a:ext cx="3932237" cy="46022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64BC47"/>
                </a:solidFill>
                <a:latin typeface="Myriad Pro" panose="020B0503030403020204" pitchFamily="34" charset="0"/>
                <a:cs typeface="Times New Roman" pitchFamily="18" charset="0"/>
              </a:rPr>
              <a:t>Проведенное исследование подтверждает, что внедрение препаратов на основе низкомолекулярной фракции секретома МСК в клиническую практику при лечении костно-суставных патологий является целесообразным и перспективным.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658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905275-14AA-BFEA-EE21-56C99912A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35"/>
            <a:ext cx="2132946" cy="24574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492609-49C5-489B-E5EB-EF1FAC138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020" y="4037527"/>
            <a:ext cx="3477980" cy="282047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04226-7B64-8A22-3E80-98E33D33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4BC4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Благодарю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FEF165-2AE0-BBC8-4947-13469480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305"/>
            <a:ext cx="10515600" cy="4286570"/>
          </a:xfrm>
        </p:spPr>
        <p:txBody>
          <a:bodyPr/>
          <a:lstStyle/>
          <a:p>
            <a:r>
              <a:rPr lang="ru-RU" b="1" i="0" dirty="0">
                <a:solidFill>
                  <a:srgbClr val="62BD45"/>
                </a:solidFill>
                <a:effectLst/>
                <a:latin typeface="Open Sans" panose="020B0604020202020204" pitchFamily="34" charset="0"/>
              </a:rPr>
              <a:t>Адрес компании </a:t>
            </a:r>
            <a:r>
              <a:rPr lang="ru-RU" b="1" i="0" dirty="0" err="1">
                <a:solidFill>
                  <a:srgbClr val="62BD45"/>
                </a:solidFill>
                <a:effectLst/>
                <a:latin typeface="Open Sans" panose="020B0604020202020204" pitchFamily="34" charset="0"/>
              </a:rPr>
              <a:t>НовиСтем</a:t>
            </a:r>
            <a:r>
              <a:rPr lang="ru-RU" b="1" i="0" dirty="0">
                <a:solidFill>
                  <a:srgbClr val="62BD45"/>
                </a:solidFill>
                <a:effectLst/>
                <a:latin typeface="Open Sans" panose="020B0604020202020204" pitchFamily="34" charset="0"/>
              </a:rPr>
              <a:t>:</a:t>
            </a:r>
            <a:r>
              <a:rPr lang="ru-RU" b="0" i="0" dirty="0">
                <a:solidFill>
                  <a:srgbClr val="212121"/>
                </a:solidFill>
                <a:effectLst/>
                <a:latin typeface="Open Sans" panose="020B0604020202020204" pitchFamily="34" charset="0"/>
              </a:rPr>
              <a:t> г. Москва, ул. Василисы Кожиной, 1;</a:t>
            </a:r>
          </a:p>
          <a:p>
            <a:r>
              <a:rPr lang="ru-RU" b="1" i="0" dirty="0">
                <a:solidFill>
                  <a:srgbClr val="62BD45"/>
                </a:solidFill>
                <a:effectLst/>
                <a:latin typeface="Open Sans" panose="020B0604020202020204" pitchFamily="34" charset="0"/>
              </a:rPr>
              <a:t>Время работы:</a:t>
            </a:r>
            <a:r>
              <a:rPr lang="ru-RU" b="0" i="0" dirty="0">
                <a:solidFill>
                  <a:srgbClr val="212121"/>
                </a:solidFill>
                <a:effectLst/>
                <a:latin typeface="Open Sans" panose="020B0604020202020204" pitchFamily="34" charset="0"/>
              </a:rPr>
              <a:t>: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Open Sans" panose="020B0604020202020204" pitchFamily="34" charset="0"/>
              </a:rPr>
              <a:t>пн-пт</a:t>
            </a:r>
            <a:r>
              <a:rPr lang="ru-RU" b="0" i="0" dirty="0">
                <a:solidFill>
                  <a:srgbClr val="212121"/>
                </a:solidFill>
                <a:effectLst/>
                <a:latin typeface="Open Sans" panose="020B0604020202020204" pitchFamily="34" charset="0"/>
              </a:rPr>
              <a:t> с 9:00 до 17:00;</a:t>
            </a:r>
          </a:p>
          <a:p>
            <a:r>
              <a:rPr lang="ru-RU" b="1" i="0" dirty="0">
                <a:solidFill>
                  <a:srgbClr val="62BD45"/>
                </a:solidFill>
                <a:effectLst/>
                <a:latin typeface="Open Sans" panose="020B0604020202020204" pitchFamily="34" charset="0"/>
              </a:rPr>
              <a:t>Телефон:</a:t>
            </a:r>
            <a:r>
              <a:rPr lang="ru-RU" b="0" i="0" dirty="0">
                <a:solidFill>
                  <a:srgbClr val="212121"/>
                </a:solidFill>
                <a:effectLst/>
                <a:latin typeface="Open Sans" panose="020B0604020202020204" pitchFamily="34" charset="0"/>
              </a:rPr>
              <a:t> 8 (800) 222 37 57;</a:t>
            </a:r>
          </a:p>
          <a:p>
            <a:r>
              <a:rPr lang="ru-RU" b="1" i="0" dirty="0">
                <a:solidFill>
                  <a:srgbClr val="62BD45"/>
                </a:solidFill>
                <a:effectLst/>
                <a:latin typeface="Open Sans" panose="020B0604020202020204" pitchFamily="34" charset="0"/>
              </a:rPr>
              <a:t>Почта:</a:t>
            </a:r>
            <a:r>
              <a:rPr lang="ru-RU" b="0" i="0" dirty="0">
                <a:solidFill>
                  <a:srgbClr val="212121"/>
                </a:solidFill>
                <a:effectLst/>
                <a:latin typeface="Open Sans" panose="020B0604020202020204" pitchFamily="34" charset="0"/>
              </a:rPr>
              <a:t> info@novistem.ru.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85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D69F6-00CE-7B8D-9C4A-AF3A5DE5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12553-9FCD-9CE7-D49D-EACC81662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95624" cy="4873625"/>
          </a:xfrm>
        </p:spPr>
        <p:txBody>
          <a:bodyPr>
            <a:normAutofit fontScale="25000" lnSpcReduction="20000"/>
          </a:bodyPr>
          <a:lstStyle/>
          <a:p>
            <a:pPr indent="-360000" algn="just">
              <a:lnSpc>
                <a:spcPct val="170000"/>
              </a:lnSpc>
            </a:pPr>
            <a:r>
              <a:rPr lang="ru-RU" sz="8000" dirty="0">
                <a:latin typeface="Myriad Pro" panose="020B0503030403020204" pitchFamily="34" charset="0"/>
                <a:cs typeface="Times New Roman" pitchFamily="18" charset="0"/>
              </a:rPr>
              <a:t>Заболевания суставов у разных видов животных являются распространенным фактором;</a:t>
            </a:r>
          </a:p>
          <a:p>
            <a:pPr indent="-360000" algn="just">
              <a:lnSpc>
                <a:spcPct val="170000"/>
              </a:lnSpc>
            </a:pPr>
            <a:r>
              <a:rPr lang="ru-RU" sz="8000" dirty="0">
                <a:latin typeface="Myriad Pro" panose="020B0503030403020204" pitchFamily="34" charset="0"/>
                <a:cs typeface="Times New Roman" pitchFamily="18" charset="0"/>
              </a:rPr>
              <a:t>Травматические повреждения с последующим прогрессирующим воспалительным процессом занимают центральное место среди других причин;</a:t>
            </a:r>
          </a:p>
          <a:p>
            <a:pPr indent="-360000" algn="just">
              <a:lnSpc>
                <a:spcPct val="170000"/>
              </a:lnSpc>
            </a:pPr>
            <a:r>
              <a:rPr lang="ru-RU" sz="8000" dirty="0">
                <a:latin typeface="Myriad Pro" panose="020B0503030403020204" pitchFamily="34" charset="0"/>
                <a:cs typeface="Times New Roman" pitchFamily="18" charset="0"/>
              </a:rPr>
              <a:t>Они требуют длительной и комплексной терапии, направленной на замедление  прогрессирования заболевания и минимизацию боли.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76271F-C3DF-583D-369F-CA862D199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FE59C2-1813-34CA-79FF-1499BE972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057400"/>
            <a:ext cx="3932237" cy="38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7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F55A9-44A7-A11A-46BE-BC0004F6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6C1E74-BFC0-5695-4FF7-7D15274D1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pPr algn="r">
              <a:lnSpc>
                <a:spcPct val="170000"/>
              </a:lnSpc>
            </a:pPr>
            <a:r>
              <a:rPr lang="ru-RU" sz="3300" dirty="0">
                <a:latin typeface="Myriad Pro" panose="020B0503030403020204" pitchFamily="34" charset="0"/>
                <a:cs typeface="Times New Roman" pitchFamily="18" charset="0"/>
              </a:rPr>
              <a:t>Восстановление структуры и функциональной активности тканей является основным направлением регенеративной медицины. Важным ресурсом, обеспечивающим репарацию тканей, являются стволовые клетки. 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A3D19B-3430-9C78-A14C-868E72649F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r="77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38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28DE0-5546-D0E6-AC39-60A240F9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Мезенхимальные стволовые клетки</a:t>
            </a:r>
            <a:r>
              <a:rPr lang="ru-RU" sz="3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br>
              <a:rPr lang="ru-RU" sz="3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ru-RU" sz="3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</a:t>
            </a:r>
            <a:r>
              <a:rPr lang="ru-RU" sz="3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МСК</a:t>
            </a:r>
            <a:r>
              <a:rPr lang="ru-RU" sz="3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 </a:t>
            </a:r>
            <a:r>
              <a:rPr lang="ru-RU" sz="3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мезенхимальные стромальные клетки)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FDDC97-5AE1-8362-622E-89ACCEC8E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800" dirty="0">
                <a:latin typeface="Myriad Pro" panose="020B0503030403020204" pitchFamily="34" charset="0"/>
                <a:cs typeface="Times New Roman" pitchFamily="18" charset="0"/>
              </a:rPr>
              <a:t>представляют собой мультипотентные стромальные клетки, которые могут дифференцироваться   в различные типы клеток: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latin typeface="Myriad Pro" panose="020B0503030403020204" pitchFamily="34" charset="0"/>
                <a:cs typeface="Times New Roman" pitchFamily="18" charset="0"/>
              </a:rPr>
              <a:t>остеобласты  (костные клетки);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latin typeface="Myriad Pro" panose="020B0503030403020204" pitchFamily="34" charset="0"/>
                <a:cs typeface="Times New Roman" pitchFamily="18" charset="0"/>
              </a:rPr>
              <a:t>хондроциты   (хрящевые клетки); 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latin typeface="Myriad Pro" panose="020B0503030403020204" pitchFamily="34" charset="0"/>
                <a:cs typeface="Times New Roman" pitchFamily="18" charset="0"/>
              </a:rPr>
              <a:t>миоциты  (мышечные клетки);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latin typeface="Myriad Pro" panose="020B0503030403020204" pitchFamily="34" charset="0"/>
                <a:cs typeface="Times New Roman" pitchFamily="18" charset="0"/>
              </a:rPr>
              <a:t>адипоциты  (жировые клетки, дающие начало жировой ткани мозга).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98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705BF-8949-112E-E232-63DF0111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Цель исследования</a:t>
            </a:r>
            <a:endParaRPr lang="ru-RU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A1F54-A989-B6D3-971D-45C4D6D03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4000" dirty="0">
                <a:latin typeface="Myriad Pro" panose="020B0503030403020204" pitchFamily="34" charset="0"/>
                <a:cs typeface="Times New Roman" pitchFamily="18" charset="0"/>
              </a:rPr>
              <a:t>изучить эффективность применения низкомолекулярной фракции секретома МСК для регенерации тканей сустава крыс</a:t>
            </a:r>
          </a:p>
          <a:p>
            <a:pPr marL="0" indent="0" algn="ctr">
              <a:buNone/>
            </a:pPr>
            <a:r>
              <a:rPr lang="ru-RU" sz="4000" dirty="0">
                <a:latin typeface="Myriad Pro" panose="020B0503030403020204" pitchFamily="34" charset="0"/>
                <a:cs typeface="Times New Roman" pitchFamily="18" charset="0"/>
              </a:rPr>
              <a:t>после моделирования механического повреждения суставной поверхности при долгосрочном наблюдении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68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0D10F-6212-B4A9-9AB1-CCC92FA55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Материалы и методы</a:t>
            </a:r>
            <a:endParaRPr lang="ru-RU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AFD96F-AA03-0787-88C5-4A7D5BCD32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800" dirty="0">
                <a:latin typeface="Myriad Pro" panose="020B0503030403020204" pitchFamily="34" charset="0"/>
                <a:cs typeface="Times New Roman" pitchFamily="18" charset="0"/>
              </a:rPr>
              <a:t>Исследование проведено на 70 половозрелых нелинейных белых крысах-самцах возрастом 5-6 месяцев, массой 250-320 г.</a:t>
            </a:r>
          </a:p>
          <a:p>
            <a:pPr algn="just">
              <a:lnSpc>
                <a:spcPct val="120000"/>
              </a:lnSpc>
            </a:pPr>
            <a:r>
              <a:rPr lang="ru-RU" sz="2800" dirty="0">
                <a:latin typeface="Myriad Pro" panose="020B0503030403020204" pitchFamily="34" charset="0"/>
                <a:cs typeface="Times New Roman" pitchFamily="18" charset="0"/>
              </a:rPr>
              <a:t>Модель  исследования – в  параллельных группах, факториальная.</a:t>
            </a:r>
          </a:p>
          <a:p>
            <a:pPr algn="just">
              <a:lnSpc>
                <a:spcPct val="120000"/>
              </a:lnSpc>
            </a:pPr>
            <a:r>
              <a:rPr lang="ru-RU" sz="2800" dirty="0">
                <a:latin typeface="Myriad Pro" panose="020B0503030403020204" pitchFamily="34" charset="0"/>
                <a:cs typeface="Times New Roman" pitchFamily="18" charset="0"/>
              </a:rPr>
              <a:t>Производен контроль исходного состояния и негативный контроль.</a:t>
            </a:r>
          </a:p>
          <a:p>
            <a:pPr algn="just">
              <a:lnSpc>
                <a:spcPct val="120000"/>
              </a:lnSpc>
            </a:pPr>
            <a:r>
              <a:rPr lang="ru-RU" sz="2800" dirty="0">
                <a:latin typeface="Myriad Pro" panose="020B0503030403020204" pitchFamily="34" charset="0"/>
                <a:cs typeface="Times New Roman" pitchFamily="18" charset="0"/>
              </a:rPr>
              <a:t>Моделирование травмы левого коленного сустава в межмыщелковой области дистального эпифиза бедренной кости в виде стандартного дырчатого дефекта.</a:t>
            </a:r>
          </a:p>
          <a:p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14A70FE9-AEA2-5DCD-5525-BBB63507DA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25" y="3745726"/>
            <a:ext cx="2715768" cy="2377440"/>
          </a:xfr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B8DA5F5-EE6E-48EA-9242-F77766346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93" y="1408926"/>
            <a:ext cx="3111500" cy="2336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97E0D94-D873-B3E0-6F42-D3F5D554D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093" y="2432304"/>
            <a:ext cx="2548128" cy="1993392"/>
          </a:xfrm>
          <a:prstGeom prst="rect">
            <a:avLst/>
          </a:prstGeom>
        </p:spPr>
      </p:pic>
      <p:pic>
        <p:nvPicPr>
          <p:cNvPr id="31" name="Рисунок 30" descr="Стрелка: поворот вправо">
            <a:extLst>
              <a:ext uri="{FF2B5EF4-FFF2-40B4-BE49-F238E27FC236}">
                <a16:creationId xmlns:a16="http://schemas.microsoft.com/office/drawing/2014/main" id="{CFC1642A-0D4C-800E-C948-1C3C421B8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43093" y="1453204"/>
            <a:ext cx="914400" cy="914400"/>
          </a:xfrm>
          <a:prstGeom prst="rect">
            <a:avLst/>
          </a:prstGeom>
        </p:spPr>
      </p:pic>
      <p:pic>
        <p:nvPicPr>
          <p:cNvPr id="33" name="Рисунок 32" descr="Прямая стрелка">
            <a:extLst>
              <a:ext uri="{FF2B5EF4-FFF2-40B4-BE49-F238E27FC236}">
                <a16:creationId xmlns:a16="http://schemas.microsoft.com/office/drawing/2014/main" id="{BB0D27B3-01CD-1582-BD54-39C3A0E577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3093" y="43766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9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F94865-E75B-8EE8-5BCD-8991E001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562062"/>
            <a:ext cx="10515600" cy="927187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45A3DD-6477-66AF-804D-01AA8986D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3443477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sz="2800" b="1" i="1" dirty="0">
                <a:latin typeface="Myriad Pro" panose="020B0503030403020204" pitchFamily="34" charset="0"/>
                <a:cs typeface="Times New Roman" pitchFamily="18" charset="0"/>
              </a:rPr>
              <a:t>Опытная</a:t>
            </a:r>
            <a:r>
              <a:rPr lang="ru-RU" sz="2800" b="1" dirty="0">
                <a:latin typeface="Myriad Pro" panose="020B0503030403020204" pitchFamily="34" charset="0"/>
                <a:cs typeface="Times New Roman" pitchFamily="18" charset="0"/>
              </a:rPr>
              <a:t>	</a:t>
            </a:r>
            <a:r>
              <a:rPr lang="ru-RU" sz="2800" b="1" i="1" dirty="0">
                <a:latin typeface="Myriad Pro" panose="020B0503030403020204" pitchFamily="34" charset="0"/>
                <a:cs typeface="Times New Roman" pitchFamily="18" charset="0"/>
              </a:rPr>
              <a:t>группа</a:t>
            </a:r>
            <a:r>
              <a:rPr lang="ru-RU" b="1" i="1" dirty="0">
                <a:latin typeface="Myriad Pro" panose="020B0503030403020204" pitchFamily="34" charset="0"/>
                <a:cs typeface="Times New Roman" pitchFamily="18" charset="0"/>
              </a:rPr>
              <a:t>: </a:t>
            </a:r>
            <a:r>
              <a:rPr lang="ru-RU" sz="2800" b="1" dirty="0">
                <a:latin typeface="Myriad Pro" panose="020B0503030403020204" pitchFamily="34" charset="0"/>
                <a:cs typeface="Times New Roman" pitchFamily="18" charset="0"/>
              </a:rPr>
              <a:t>животные получали в/м инъекции низкомолекулярной фракции секретома МСК в дозе 0,045 мг/кг массы  тела.</a:t>
            </a:r>
          </a:p>
          <a:p>
            <a:pPr algn="just">
              <a:lnSpc>
                <a:spcPct val="110000"/>
              </a:lnSpc>
            </a:pPr>
            <a:r>
              <a:rPr lang="ru-RU" sz="2800" b="1" dirty="0">
                <a:latin typeface="Myriad Pro" panose="020B0503030403020204" pitchFamily="34" charset="0"/>
                <a:cs typeface="Times New Roman" pitchFamily="18" charset="0"/>
              </a:rPr>
              <a:t>Разовая доза инъекционного раствора исследуемого препарата для  крысы с массой тела 250 г (±10 г) составляла 0,028 см</a:t>
            </a:r>
            <a:r>
              <a:rPr lang="ru-RU" sz="2800" b="1" baseline="30000" dirty="0">
                <a:latin typeface="Myriad Pro" panose="020B0503030403020204" pitchFamily="34" charset="0"/>
                <a:cs typeface="Times New Roman" pitchFamily="18" charset="0"/>
              </a:rPr>
              <a:t>3</a:t>
            </a:r>
            <a:r>
              <a:rPr lang="ru-RU" sz="2800" b="1" dirty="0">
                <a:latin typeface="Myriad Pro" panose="020B0503030403020204" pitchFamily="34" charset="0"/>
                <a:cs typeface="Times New Roman" pitchFamily="18" charset="0"/>
              </a:rPr>
              <a:t>.</a:t>
            </a:r>
          </a:p>
          <a:p>
            <a:endParaRPr lang="ru-RU" sz="2800" b="1" dirty="0">
              <a:latin typeface="Myriad Pro" panose="020B0503030403020204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C943AF6-45DB-746C-1788-C66B90B982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73" y="3429000"/>
            <a:ext cx="4314422" cy="277761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907BF5-CB0C-01CD-A45E-BD39E8FD6075}"/>
              </a:ext>
            </a:extLst>
          </p:cNvPr>
          <p:cNvSpPr txBox="1"/>
          <p:nvPr/>
        </p:nvSpPr>
        <p:spPr>
          <a:xfrm>
            <a:off x="6019800" y="3808602"/>
            <a:ext cx="55402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200" b="1" i="1" dirty="0">
                <a:latin typeface="Myriad Pro" panose="020B0503030403020204" pitchFamily="34" charset="0"/>
                <a:cs typeface="Times New Roman" pitchFamily="18" charset="0"/>
              </a:rPr>
              <a:t>Контрольная группа</a:t>
            </a:r>
            <a:r>
              <a:rPr lang="ru-RU" sz="2200" b="1" dirty="0">
                <a:latin typeface="Myriad Pro" panose="020B0503030403020204" pitchFamily="34" charset="0"/>
                <a:cs typeface="Times New Roman" pitchFamily="18" charset="0"/>
              </a:rPr>
              <a:t> – животные получали в/м инъекции 0,9% натрия  хлорида («</a:t>
            </a:r>
            <a:r>
              <a:rPr lang="ru-RU" sz="2200" b="1" dirty="0" err="1">
                <a:latin typeface="Myriad Pro" panose="020B0503030403020204" pitchFamily="34" charset="0"/>
                <a:cs typeface="Times New Roman" pitchFamily="18" charset="0"/>
              </a:rPr>
              <a:t>Новофарм</a:t>
            </a:r>
            <a:r>
              <a:rPr lang="ru-RU" sz="2200" b="1" dirty="0">
                <a:latin typeface="Myriad Pro" panose="020B0503030403020204" pitchFamily="34" charset="0"/>
                <a:cs typeface="Times New Roman" pitchFamily="18" charset="0"/>
              </a:rPr>
              <a:t>-Биосинтез»).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50F39D-D570-4FEB-99B9-C44BC7D9B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031" y="365125"/>
            <a:ext cx="44672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2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15D52-936C-896C-7C0C-A96FF69A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13892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Зона дефекта. Опытная группа. 30 суток</a:t>
            </a:r>
            <a:endParaRPr lang="ru-RU" sz="40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8937CC-7228-EE02-4077-23E9D15E0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16405"/>
            <a:ext cx="5157787" cy="146671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64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А – новообразованная костная ткань в зоне дефекта субхондральной кости, перемежающаяся с очагами хондроида.</a:t>
            </a:r>
          </a:p>
          <a:p>
            <a:pPr algn="just">
              <a:lnSpc>
                <a:spcPct val="120000"/>
              </a:lnSpc>
            </a:pPr>
            <a:r>
              <a:rPr lang="ru-RU" sz="64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Ув</a:t>
            </a:r>
            <a:r>
              <a:rPr lang="ru-RU" sz="6400" dirty="0">
                <a:latin typeface="Myriad Pro" panose="020B0503030403020204" pitchFamily="34" charset="0"/>
                <a:cs typeface="Times New Roman" pitchFamily="18" charset="0"/>
              </a:rPr>
              <a:t>еличение х</a:t>
            </a:r>
            <a:r>
              <a:rPr lang="ru-RU" sz="64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 100; Окраска: гематоксилин и эозин.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9A248E8-9D1B-C92E-3D99-7C253CBA17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812319"/>
            <a:ext cx="10515600" cy="3377344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EC8DFA26-9623-E35A-D956-20BD0F1E6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18407"/>
            <a:ext cx="5183188" cy="92279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Б – волокнистый хрящ, сформированный на суставной поверхности.</a:t>
            </a:r>
          </a:p>
          <a:p>
            <a:pPr algn="just"/>
            <a:r>
              <a:rPr lang="ru-RU" sz="64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Ув</a:t>
            </a:r>
            <a:r>
              <a:rPr lang="ru-RU" sz="6400" dirty="0">
                <a:latin typeface="Myriad Pro" panose="020B0503030403020204" pitchFamily="34" charset="0"/>
                <a:cs typeface="Times New Roman" pitchFamily="18" charset="0"/>
              </a:rPr>
              <a:t>еличение х</a:t>
            </a:r>
            <a:r>
              <a:rPr lang="ru-RU" sz="64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 400; Окраска: </a:t>
            </a:r>
            <a:r>
              <a:rPr lang="ru-RU" sz="6400" dirty="0">
                <a:latin typeface="Myriad Pro" panose="020B0503030403020204" pitchFamily="34" charset="0"/>
                <a:cs typeface="Times New Roman" pitchFamily="18" charset="0"/>
              </a:rPr>
              <a:t>г</a:t>
            </a:r>
            <a:r>
              <a:rPr lang="ru-RU" sz="64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ематоксилин и эозин.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D6ED8C-416E-F9B9-08ED-277C79E5C7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83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378C8-1DC4-A69F-F557-33354301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2280"/>
            <a:ext cx="10515600" cy="119962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Зона  дефекта.  Контрольная  группа. 30  суток</a:t>
            </a:r>
            <a:endParaRPr lang="ru-RU" sz="3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329E2E-70B7-8C65-8724-F9755B712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03687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А – </a:t>
            </a:r>
            <a:r>
              <a:rPr lang="ru-RU" sz="7200" b="1" dirty="0" err="1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хондроид</a:t>
            </a:r>
            <a:r>
              <a:rPr lang="ru-RU" sz="72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  со сформированными сосудистыми каналами, расслоение матрикса, деструктивные трещины.</a:t>
            </a:r>
          </a:p>
          <a:p>
            <a:pPr algn="just"/>
            <a:r>
              <a:rPr lang="ru-RU" sz="72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Ув</a:t>
            </a:r>
            <a:r>
              <a:rPr lang="ru-RU" sz="7200" dirty="0">
                <a:latin typeface="Myriad Pro" panose="020B0503030403020204" pitchFamily="34" charset="0"/>
                <a:cs typeface="Times New Roman" pitchFamily="18" charset="0"/>
              </a:rPr>
              <a:t>еличение х</a:t>
            </a:r>
            <a:r>
              <a:rPr lang="ru-RU" sz="72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100; Окраска: гематоксилин и эозин.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14E7C37-71DF-BD66-3B7A-98A3BC2C09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505076"/>
            <a:ext cx="10515600" cy="368458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BBD10B5-9BBA-18C7-77EF-90EBD7C85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Б – фрагмент рис. А, рыхлая соединительная ткань в зоне дефекта суставного хряща. </a:t>
            </a:r>
          </a:p>
          <a:p>
            <a:pPr algn="just"/>
            <a:r>
              <a:rPr lang="ru-RU" sz="72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Ув</a:t>
            </a:r>
            <a:r>
              <a:rPr lang="ru-RU" sz="7200" dirty="0">
                <a:latin typeface="Myriad Pro" panose="020B0503030403020204" pitchFamily="34" charset="0"/>
                <a:cs typeface="Times New Roman" pitchFamily="18" charset="0"/>
              </a:rPr>
              <a:t>еличение</a:t>
            </a:r>
            <a:r>
              <a:rPr lang="ru-RU" sz="72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itchFamily="18" charset="0"/>
              </a:rPr>
              <a:t> х 400; Окраска: гематоксилин и эозин.</a:t>
            </a:r>
          </a:p>
          <a:p>
            <a:endParaRPr lang="ru-RU" dirty="0"/>
          </a:p>
        </p:txBody>
      </p:sp>
      <p:pic>
        <p:nvPicPr>
          <p:cNvPr id="10" name="Объект 9" descr="Стрелка: небольшой изгиб">
            <a:extLst>
              <a:ext uri="{FF2B5EF4-FFF2-40B4-BE49-F238E27FC236}">
                <a16:creationId xmlns:a16="http://schemas.microsoft.com/office/drawing/2014/main" id="{BC8232CD-2F00-E2A0-22E3-EE85F523A67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7212" y="3797890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1740485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овиСтем">
      <a:dk1>
        <a:srgbClr val="363738"/>
      </a:dk1>
      <a:lt1>
        <a:sysClr val="window" lastClr="FFFFFF"/>
      </a:lt1>
      <a:dk2>
        <a:srgbClr val="363738"/>
      </a:dk2>
      <a:lt2>
        <a:srgbClr val="64BC47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овиСтем">
      <a:majorFont>
        <a:latin typeface="Intro Regular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656</Words>
  <Application>Microsoft Office PowerPoint</Application>
  <PresentationFormat>Широкоэкранный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Intro Regular</vt:lpstr>
      <vt:lpstr>Myriad Pro</vt:lpstr>
      <vt:lpstr>Noto Sans</vt:lpstr>
      <vt:lpstr>Open Sans</vt:lpstr>
      <vt:lpstr>Times New Roman</vt:lpstr>
      <vt:lpstr>Wingdings</vt:lpstr>
      <vt:lpstr>Тема Office</vt:lpstr>
      <vt:lpstr>Результаты гистологического исследования при применении низкомолекулярной фракции секретома мезенхимных стволовых клеток при травматическом повреждении коленного сустава у крыс</vt:lpstr>
      <vt:lpstr>Презентация PowerPoint</vt:lpstr>
      <vt:lpstr>Презентация PowerPoint</vt:lpstr>
      <vt:lpstr>Мезенхимальные стволовые клетки  (МСК,  мезенхимальные стромальные клетки) </vt:lpstr>
      <vt:lpstr>Цель исследования</vt:lpstr>
      <vt:lpstr>Материалы и методы</vt:lpstr>
      <vt:lpstr> </vt:lpstr>
      <vt:lpstr>Зона дефекта. Опытная группа. 30 суток</vt:lpstr>
      <vt:lpstr>Зона  дефекта.  Контрольная  группа. 30  суток</vt:lpstr>
      <vt:lpstr>Зона дефекта. Опытная группа. 60 суток</vt:lpstr>
      <vt:lpstr>Зона дефекта. Контрольная группа. 60 суток</vt:lpstr>
      <vt:lpstr>Зона дефекта суставной поверхности. 90 суток</vt:lpstr>
      <vt:lpstr>Результат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гистологического исследования при применении низкомолекулярной фракции секретома мезенхимных стволовых клеток при травматическом повреждении коленного сустава у крыс</dc:title>
  <dc:creator>User</dc:creator>
  <cp:lastModifiedBy>User</cp:lastModifiedBy>
  <cp:revision>3</cp:revision>
  <dcterms:created xsi:type="dcterms:W3CDTF">2022-11-16T14:15:28Z</dcterms:created>
  <dcterms:modified xsi:type="dcterms:W3CDTF">2022-11-16T16:05:24Z</dcterms:modified>
</cp:coreProperties>
</file>