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0" r:id="rId1"/>
  </p:sldMasterIdLst>
  <p:notesMasterIdLst>
    <p:notesMasterId r:id="rId32"/>
  </p:notesMasterIdLst>
  <p:sldIdLst>
    <p:sldId id="256" r:id="rId2"/>
    <p:sldId id="257" r:id="rId3"/>
    <p:sldId id="284" r:id="rId4"/>
    <p:sldId id="279" r:id="rId5"/>
    <p:sldId id="259" r:id="rId6"/>
    <p:sldId id="280" r:id="rId7"/>
    <p:sldId id="260" r:id="rId8"/>
    <p:sldId id="292" r:id="rId9"/>
    <p:sldId id="264" r:id="rId10"/>
    <p:sldId id="258" r:id="rId11"/>
    <p:sldId id="281" r:id="rId12"/>
    <p:sldId id="282" r:id="rId13"/>
    <p:sldId id="286" r:id="rId14"/>
    <p:sldId id="265" r:id="rId15"/>
    <p:sldId id="287" r:id="rId16"/>
    <p:sldId id="288" r:id="rId17"/>
    <p:sldId id="269" r:id="rId18"/>
    <p:sldId id="270" r:id="rId19"/>
    <p:sldId id="283" r:id="rId20"/>
    <p:sldId id="289" r:id="rId21"/>
    <p:sldId id="261" r:id="rId22"/>
    <p:sldId id="291" r:id="rId23"/>
    <p:sldId id="266" r:id="rId24"/>
    <p:sldId id="262" r:id="rId25"/>
    <p:sldId id="293" r:id="rId26"/>
    <p:sldId id="290" r:id="rId27"/>
    <p:sldId id="268" r:id="rId28"/>
    <p:sldId id="263" r:id="rId29"/>
    <p:sldId id="285" r:id="rId30"/>
    <p:sldId id="278" r:id="rId31"/>
  </p:sldIdLst>
  <p:sldSz cx="10071100" cy="75565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0" autoAdjust="0"/>
    <p:restoredTop sz="94660"/>
  </p:normalViewPr>
  <p:slideViewPr>
    <p:cSldViewPr snapToGrid="0">
      <p:cViewPr varScale="1">
        <p:scale>
          <a:sx n="50" d="100"/>
          <a:sy n="50" d="100"/>
        </p:scale>
        <p:origin x="118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034944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" name="Google Shape;1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031955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" name="Google Shape;51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07280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8" name="Google Shape;88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6155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" name="Google Shape;5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08763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" name="Google Shape;5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4067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3" name="Google Shape;103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13097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8" name="Google Shape;6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75304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5" name="Google Shape;12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55791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" name="Google Shape;2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9726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" name="Google Shape;36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2164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" name="Google Shape;4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9258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6" name="Google Shape;76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109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" name="Google Shape;3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29584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3" name="Google Shape;83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8799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0" name="Google Shape;110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7221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8" name="Google Shape;118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04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9365332" y="6886575"/>
            <a:ext cx="2106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Main_44">
  <p:cSld name="2_Main_44">
    <p:bg>
      <p:bgPr>
        <a:gradFill>
          <a:gsLst>
            <a:gs pos="0">
              <a:srgbClr val="FBFBFB"/>
            </a:gs>
            <a:gs pos="22000">
              <a:srgbClr val="FBFBFB"/>
            </a:gs>
            <a:gs pos="43000">
              <a:srgbClr val="FBFBFB"/>
            </a:gs>
            <a:gs pos="100000">
              <a:srgbClr val="FBFBFB"/>
            </a:gs>
          </a:gsLst>
          <a:lin ang="16200038" scaled="0"/>
        </a:gra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661626" y="1369524"/>
            <a:ext cx="3482400" cy="1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750" tIns="37750" rIns="37750" bIns="3775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529"/>
              </a:buClr>
              <a:buSzPts val="4400"/>
              <a:buFont typeface="Tahoma"/>
              <a:buNone/>
              <a:defRPr b="1">
                <a:solidFill>
                  <a:srgbClr val="24252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>
            <a:spLocks noGrp="1"/>
          </p:cNvSpPr>
          <p:nvPr>
            <p:ph type="pic" idx="2"/>
          </p:nvPr>
        </p:nvSpPr>
        <p:spPr>
          <a:xfrm>
            <a:off x="7118062" y="1339504"/>
            <a:ext cx="2943000" cy="48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»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body" idx="1"/>
          </p:nvPr>
        </p:nvSpPr>
        <p:spPr>
          <a:xfrm>
            <a:off x="661626" y="3599805"/>
            <a:ext cx="3482400" cy="23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750" tIns="37750" rIns="37750" bIns="37750" anchor="t" anchorCtr="0">
            <a:normAutofit/>
          </a:bodyPr>
          <a:lstStyle>
            <a:lvl1pPr marL="457200" lvl="0" indent="-2286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242529"/>
              </a:buClr>
              <a:buSzPts val="1400"/>
              <a:buFont typeface="Tahoma"/>
              <a:buNone/>
              <a:defRPr sz="1400">
                <a:solidFill>
                  <a:srgbClr val="24252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242529"/>
              </a:buClr>
              <a:buSzPts val="1400"/>
              <a:buFont typeface="Tahoma"/>
              <a:buChar char="–"/>
              <a:defRPr sz="1400">
                <a:solidFill>
                  <a:srgbClr val="242529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lvl="2" indent="-3175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242529"/>
              </a:buClr>
              <a:buSzPts val="1400"/>
              <a:buFont typeface="Tahoma"/>
              <a:buChar char="•"/>
              <a:defRPr sz="1400">
                <a:solidFill>
                  <a:srgbClr val="242529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lvl="3" indent="-3175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242529"/>
              </a:buClr>
              <a:buSzPts val="1400"/>
              <a:buFont typeface="Tahoma"/>
              <a:buChar char="–"/>
              <a:defRPr sz="1400">
                <a:solidFill>
                  <a:srgbClr val="242529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lvl="4" indent="-3175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242529"/>
              </a:buClr>
              <a:buSzPts val="1400"/>
              <a:buFont typeface="Tahoma"/>
              <a:buChar char="»"/>
              <a:defRPr sz="1400">
                <a:solidFill>
                  <a:srgbClr val="242529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lvl="5" indent="-3429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4867698" y="6043962"/>
            <a:ext cx="23499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750" tIns="37750" rIns="37750" bIns="3775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03555" y="101453"/>
            <a:ext cx="9063900" cy="16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03555" y="1763183"/>
            <a:ext cx="9063900" cy="57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»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9365332" y="6886575"/>
            <a:ext cx="2106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 idx="4294967295"/>
          </p:nvPr>
        </p:nvSpPr>
        <p:spPr>
          <a:xfrm>
            <a:off x="215775" y="24560"/>
            <a:ext cx="9385425" cy="3145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endParaRPr b="1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ru-RU" sz="5400" b="1" dirty="0">
                <a:solidFill>
                  <a:srgbClr val="00B050"/>
                </a:solidFill>
              </a:rPr>
              <a:t>Комплексный подход к биозащите при замкнутом цикле выращивания птицы</a:t>
            </a:r>
            <a:endParaRPr sz="5400" b="1" dirty="0">
              <a:solidFill>
                <a:srgbClr val="00B05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endParaRPr b="1" dirty="0">
              <a:solidFill>
                <a:srgbClr val="00B05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endParaRPr b="1" dirty="0"/>
          </a:p>
        </p:txBody>
      </p:sp>
      <p:pic>
        <p:nvPicPr>
          <p:cNvPr id="21" name="Google Shape;21;p4" descr="Рисунок 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3355" y="7025399"/>
            <a:ext cx="2210959" cy="51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6C1AC10-AD9B-42E0-B22E-0B1E4DD83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4522839"/>
            <a:ext cx="4522839" cy="236957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7FC4B4-24B2-4BF2-A952-EFD9DCE99D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233" y="3169921"/>
            <a:ext cx="8298426" cy="372249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 idx="4294967295"/>
          </p:nvPr>
        </p:nvSpPr>
        <p:spPr>
          <a:xfrm>
            <a:off x="328475" y="302745"/>
            <a:ext cx="9553280" cy="739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508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6375"/>
              </a:buClr>
              <a:buSzPts val="2800"/>
            </a:pPr>
            <a:r>
              <a:rPr lang="ru-RU" sz="3600" b="1" dirty="0">
                <a:solidFill>
                  <a:srgbClr val="0A6375"/>
                </a:solidFill>
                <a:latin typeface="Tahoma"/>
                <a:ea typeface="Tahoma"/>
                <a:cs typeface="Tahoma"/>
                <a:sym typeface="Tahoma"/>
              </a:rPr>
              <a:t>                       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Мевибактер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b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      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3" name="Google Shape;33;p6" descr="Рисунок 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3355" y="7025399"/>
            <a:ext cx="2210959" cy="51413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54;p9">
            <a:extLst>
              <a:ext uri="{FF2B5EF4-FFF2-40B4-BE49-F238E27FC236}">
                <a16:creationId xmlns:a16="http://schemas.microsoft.com/office/drawing/2014/main" id="{B285434C-9176-406D-96BB-7E6579E1360A}"/>
              </a:ext>
            </a:extLst>
          </p:cNvPr>
          <p:cNvSpPr txBox="1">
            <a:spLocks/>
          </p:cNvSpPr>
          <p:nvPr/>
        </p:nvSpPr>
        <p:spPr>
          <a:xfrm>
            <a:off x="328476" y="1917341"/>
            <a:ext cx="5945575" cy="487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750" tIns="37750" rIns="37750" bIns="377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  <a:buSzPts val="1400"/>
            </a:pPr>
            <a:r>
              <a:rPr lang="ru-RU" sz="1800" b="1" dirty="0"/>
              <a:t>Мевибактер – высокоэффективный, </a:t>
            </a:r>
          </a:p>
          <a:p>
            <a:pPr algn="ctr">
              <a:spcBef>
                <a:spcPts val="600"/>
              </a:spcBef>
              <a:buSzPts val="1400"/>
            </a:pPr>
            <a:r>
              <a:rPr lang="ru-RU" sz="1800" b="1" dirty="0"/>
              <a:t>комплексный дезинфектант с очищающими свойствами.</a:t>
            </a:r>
            <a:br>
              <a:rPr lang="ru-RU" sz="1800" dirty="0"/>
            </a:br>
            <a:endParaRPr lang="ru-RU" sz="1800" dirty="0"/>
          </a:p>
          <a:p>
            <a:pPr algn="ctr">
              <a:spcBef>
                <a:spcPts val="600"/>
              </a:spcBef>
              <a:buSzPts val="1400"/>
            </a:pPr>
            <a:r>
              <a:rPr lang="ru-RU" sz="1800" b="1" dirty="0"/>
              <a:t>Область применения:</a:t>
            </a:r>
          </a:p>
          <a:p>
            <a:pPr>
              <a:spcBef>
                <a:spcPts val="600"/>
              </a:spcBef>
              <a:buSzPts val="1400"/>
            </a:pPr>
            <a:r>
              <a:rPr lang="ru-RU" sz="1800" dirty="0"/>
              <a:t>1.Очистка и дезинфекция систем поения</a:t>
            </a:r>
          </a:p>
          <a:p>
            <a:pPr>
              <a:spcBef>
                <a:spcPts val="600"/>
              </a:spcBef>
              <a:buSzPts val="1400"/>
            </a:pPr>
            <a:r>
              <a:rPr lang="ru-RU" sz="1800" dirty="0"/>
              <a:t>2.Очистка и дезинфекция помещений,     оборудования, инвентаря </a:t>
            </a:r>
          </a:p>
          <a:p>
            <a:pPr>
              <a:spcBef>
                <a:spcPts val="600"/>
              </a:spcBef>
              <a:buSzPts val="1400"/>
            </a:pPr>
            <a:r>
              <a:rPr lang="ru-RU" sz="1800" dirty="0"/>
              <a:t>3.Санация систем охлаждения воздуха</a:t>
            </a:r>
          </a:p>
          <a:p>
            <a:pPr>
              <a:spcBef>
                <a:spcPts val="600"/>
              </a:spcBef>
              <a:buSzPts val="1400"/>
            </a:pPr>
            <a:r>
              <a:rPr lang="ru-RU" sz="1800" dirty="0"/>
              <a:t>4.Санация питьевой воды для выпаивания птицы</a:t>
            </a:r>
          </a:p>
          <a:p>
            <a:pPr>
              <a:spcBef>
                <a:spcPts val="600"/>
              </a:spcBef>
              <a:buSzPts val="1400"/>
            </a:pPr>
            <a:r>
              <a:rPr lang="ru-RU" sz="1800" dirty="0"/>
              <a:t>5.Аэрозольная дезинфекция в присутствии птицы</a:t>
            </a:r>
          </a:p>
          <a:p>
            <a:pPr>
              <a:spcBef>
                <a:spcPts val="600"/>
              </a:spcBef>
              <a:buSzPts val="1400"/>
            </a:pPr>
            <a:r>
              <a:rPr lang="ru-RU" sz="1800" dirty="0"/>
              <a:t>6.Дезинфекция автотранспорта, тары, контейнеров</a:t>
            </a:r>
          </a:p>
          <a:p>
            <a:pPr>
              <a:spcBef>
                <a:spcPts val="600"/>
              </a:spcBef>
              <a:buSzPts val="1400"/>
            </a:pPr>
            <a:r>
              <a:rPr lang="ru-RU" sz="1800" dirty="0"/>
              <a:t>7.Использование в мясоперерабатывающей и</a:t>
            </a:r>
          </a:p>
          <a:p>
            <a:pPr>
              <a:spcBef>
                <a:spcPts val="600"/>
              </a:spcBef>
              <a:buSzPts val="1400"/>
            </a:pPr>
            <a:r>
              <a:rPr lang="ru-RU" sz="1800" dirty="0"/>
              <a:t> мясной промышленности</a:t>
            </a:r>
          </a:p>
        </p:txBody>
      </p:sp>
      <p:sp>
        <p:nvSpPr>
          <p:cNvPr id="6" name="Google Shape;54;p9">
            <a:extLst>
              <a:ext uri="{FF2B5EF4-FFF2-40B4-BE49-F238E27FC236}">
                <a16:creationId xmlns:a16="http://schemas.microsoft.com/office/drawing/2014/main" id="{1C1A26FC-68A9-4BB2-83DC-4BE3A712F53F}"/>
              </a:ext>
            </a:extLst>
          </p:cNvPr>
          <p:cNvSpPr txBox="1">
            <a:spLocks/>
          </p:cNvSpPr>
          <p:nvPr/>
        </p:nvSpPr>
        <p:spPr>
          <a:xfrm>
            <a:off x="1889623" y="1081918"/>
            <a:ext cx="6430983" cy="73534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37750" tIns="37750" rIns="37750" bIns="377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  <a:buSzPts val="1400"/>
            </a:pPr>
            <a:r>
              <a:rPr lang="ru-RU" sz="1800" b="1" dirty="0">
                <a:highlight>
                  <a:srgbClr val="FFFF00"/>
                </a:highlight>
              </a:rPr>
              <a:t>Состав</a:t>
            </a:r>
            <a:r>
              <a:rPr lang="ru-RU" sz="1800" dirty="0">
                <a:highlight>
                  <a:srgbClr val="FFFF00"/>
                </a:highlight>
              </a:rPr>
              <a:t>: Перекись водорода 23%, Надуксусная кислота 5%</a:t>
            </a:r>
            <a:endParaRPr lang="en-US" sz="1800" dirty="0">
              <a:highlight>
                <a:srgbClr val="FFFF00"/>
              </a:highlight>
            </a:endParaRPr>
          </a:p>
          <a:p>
            <a:pPr>
              <a:spcBef>
                <a:spcPts val="600"/>
              </a:spcBef>
              <a:buSzPts val="1400"/>
            </a:pPr>
            <a:r>
              <a:rPr lang="ru-RU" sz="1800" dirty="0">
                <a:highlight>
                  <a:srgbClr val="FFFF00"/>
                </a:highlight>
              </a:rPr>
              <a:t>Вспомогательные вещества -72%</a:t>
            </a:r>
            <a:r>
              <a:rPr lang="en-US" sz="1800" dirty="0">
                <a:highlight>
                  <a:srgbClr val="FFFF00"/>
                </a:highlight>
              </a:rPr>
              <a:t> </a:t>
            </a:r>
            <a:r>
              <a:rPr lang="ru-RU" sz="1800" dirty="0">
                <a:highlight>
                  <a:srgbClr val="FFFF00"/>
                </a:highlight>
              </a:rPr>
              <a:t>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5AF9415-22D0-434A-8435-A8D9ED937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1832" y="2254827"/>
            <a:ext cx="3224452" cy="43330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A5509D-7E60-4BB1-8D94-E57EA72DC4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051" y="1917341"/>
            <a:ext cx="3607704" cy="455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66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A062B-EEEF-4906-B3D7-14FA11B7F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626" y="179821"/>
            <a:ext cx="9032980" cy="960721"/>
          </a:xfrm>
        </p:spPr>
        <p:txBody>
          <a:bodyPr>
            <a:normAutofit/>
          </a:bodyPr>
          <a:lstStyle/>
          <a:p>
            <a:r>
              <a:rPr lang="ru-RU" dirty="0"/>
              <a:t>          </a:t>
            </a:r>
            <a:r>
              <a:rPr lang="ru-RU" sz="3200" dirty="0"/>
              <a:t>Проникновение насекомых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A47E40-6B07-4A2D-B70E-E2EAF3F8D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8943" y="1458349"/>
            <a:ext cx="5307537" cy="5567049"/>
          </a:xfrm>
        </p:spPr>
        <p:txBody>
          <a:bodyPr>
            <a:normAutofit fontScale="92500"/>
          </a:bodyPr>
          <a:lstStyle/>
          <a:p>
            <a:pPr marL="228600" indent="0"/>
            <a:r>
              <a:rPr lang="ru-RU" sz="2400" dirty="0">
                <a:latin typeface="+mn-lt"/>
              </a:rPr>
              <a:t>Мухи и жуки способны пролетать до 2х километров и являться распространителями заболеваний.</a:t>
            </a:r>
          </a:p>
          <a:p>
            <a:pPr marL="228600" indent="0"/>
            <a:r>
              <a:rPr lang="ru-RU" sz="2400" dirty="0">
                <a:latin typeface="+mn-lt"/>
              </a:rPr>
              <a:t>Насекомые могут занести инфекцию после полной подготовки и дезинфекции помещения.</a:t>
            </a:r>
          </a:p>
          <a:p>
            <a:pPr marL="228600" indent="0"/>
            <a:r>
              <a:rPr lang="ru-RU" sz="2400" dirty="0">
                <a:latin typeface="+mn-lt"/>
              </a:rPr>
              <a:t>Мухи, тараканы, муравьи и жуки способны распространять огромное количество патогенов.</a:t>
            </a:r>
          </a:p>
          <a:p>
            <a:endParaRPr lang="ru-RU" dirty="0"/>
          </a:p>
        </p:txBody>
      </p:sp>
      <p:pic>
        <p:nvPicPr>
          <p:cNvPr id="5" name="Google Shape;48;p8" descr="Рисунок 5">
            <a:extLst>
              <a:ext uri="{FF2B5EF4-FFF2-40B4-BE49-F238E27FC236}">
                <a16:creationId xmlns:a16="http://schemas.microsoft.com/office/drawing/2014/main" id="{9519E50D-19DB-457D-8A97-DCBBFD012C9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3355" y="7025399"/>
            <a:ext cx="2210959" cy="51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5FC91B5-63EB-4DFD-931A-67DC45186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480" y="2099577"/>
            <a:ext cx="3857834" cy="428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00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1BE6BC-AB9B-4848-9E5D-D27D74D1A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625" y="157316"/>
            <a:ext cx="8856001" cy="1061884"/>
          </a:xfrm>
        </p:spPr>
        <p:txBody>
          <a:bodyPr/>
          <a:lstStyle/>
          <a:p>
            <a:r>
              <a:rPr lang="ru-RU" dirty="0"/>
              <a:t>                   </a:t>
            </a:r>
            <a:r>
              <a:rPr lang="ru-RU" sz="3600" dirty="0"/>
              <a:t> </a:t>
            </a:r>
            <a:r>
              <a:rPr lang="ru-RU" sz="3200" dirty="0"/>
              <a:t>Фугита</a:t>
            </a:r>
            <a:r>
              <a:rPr lang="ru-RU" sz="3600" dirty="0"/>
              <a:t>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DF9E2D2-3DE7-48AF-A106-D86747F7F7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7744" y="1703655"/>
            <a:ext cx="5605948" cy="5397064"/>
          </a:xfrm>
        </p:spPr>
        <p:txBody>
          <a:bodyPr>
            <a:noAutofit/>
          </a:bodyPr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+mn-lt"/>
              </a:rPr>
              <a:t>Эффективное средство для устранения мух и  насекомых в помещениях содержания птицы. 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+mn-lt"/>
              </a:rPr>
              <a:t>Летальный эффект достигается за счет циперметрина.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+mn-lt"/>
              </a:rPr>
              <a:t>Лактоза, сахара и белковые гидролизаты, входящие в состав препарата, служат для привлечения насекомых.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+mn-lt"/>
              </a:rPr>
              <a:t>Высокая устойчивость данного препарата обусловлена фотостабильностью компонентов и наличием пленкообразующего агента.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+mn-lt"/>
              </a:rPr>
              <a:t>Препарат не смывается водой и имеет пролонгированное действие.</a:t>
            </a:r>
          </a:p>
        </p:txBody>
      </p:sp>
      <p:sp>
        <p:nvSpPr>
          <p:cNvPr id="5" name="Google Shape;115;p17">
            <a:extLst>
              <a:ext uri="{FF2B5EF4-FFF2-40B4-BE49-F238E27FC236}">
                <a16:creationId xmlns:a16="http://schemas.microsoft.com/office/drawing/2014/main" id="{F68C79A6-3B2C-4299-A3CC-950794765AA3}"/>
              </a:ext>
            </a:extLst>
          </p:cNvPr>
          <p:cNvSpPr txBox="1"/>
          <p:nvPr/>
        </p:nvSpPr>
        <p:spPr>
          <a:xfrm>
            <a:off x="1742962" y="902144"/>
            <a:ext cx="7047954" cy="80151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800" b="1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Состав</a:t>
            </a:r>
            <a:r>
              <a:rPr lang="ru-RU" sz="1800" b="0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: циперметрин - 2%, пиперонил бутоксид - 2,6%,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800" dirty="0">
                <a:highlight>
                  <a:srgbClr val="FFFF00"/>
                </a:highlight>
              </a:rPr>
              <a:t>транс тетраметрин - 0,4%, вспомогательные вещества до 100%</a:t>
            </a:r>
            <a:endParaRPr sz="1800" b="0" i="0" u="none" strike="noStrike" cap="none" dirty="0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48;p8" descr="Рисунок 5">
            <a:extLst>
              <a:ext uri="{FF2B5EF4-FFF2-40B4-BE49-F238E27FC236}">
                <a16:creationId xmlns:a16="http://schemas.microsoft.com/office/drawing/2014/main" id="{A84F4B7B-F791-4208-8273-CD61E5CEB4E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3355" y="7025399"/>
            <a:ext cx="2210959" cy="51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5EA3704-C8A6-4747-A3DF-883A622F1D7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20197" r="20197"/>
          <a:stretch>
            <a:fillRect/>
          </a:stretch>
        </p:blipFill>
        <p:spPr>
          <a:xfrm>
            <a:off x="6137275" y="1908175"/>
            <a:ext cx="3933825" cy="4949825"/>
          </a:xfrm>
        </p:spPr>
      </p:pic>
    </p:spTree>
    <p:extLst>
      <p:ext uri="{BB962C8B-B14F-4D97-AF65-F5344CB8AC3E}">
        <p14:creationId xmlns:p14="http://schemas.microsoft.com/office/powerpoint/2010/main" val="630404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05BA5-7748-4DE0-B4CF-74B8C61FC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6530" y="137059"/>
            <a:ext cx="3250195" cy="894736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r>
              <a:rPr lang="ru-RU" sz="3200" dirty="0"/>
              <a:t>Аматис форте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ECF9E8A-ADCD-4A62-955B-18659B671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1625" y="1990436"/>
            <a:ext cx="5444207" cy="4679777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>
                <a:latin typeface="+mn-lt"/>
              </a:rPr>
              <a:t>Аматис форте - натуральный продукт,</a:t>
            </a:r>
          </a:p>
          <a:p>
            <a:pPr algn="ctr"/>
            <a:r>
              <a:rPr lang="ru-RU" sz="1600" b="1" dirty="0">
                <a:latin typeface="+mn-lt"/>
              </a:rPr>
              <a:t>обладающий двойным действием</a:t>
            </a:r>
            <a:r>
              <a:rPr lang="ru-RU" sz="1600" dirty="0">
                <a:latin typeface="+mn-lt"/>
              </a:rPr>
              <a:t>:</a:t>
            </a:r>
          </a:p>
          <a:p>
            <a:r>
              <a:rPr lang="ru-RU" sz="1600" dirty="0">
                <a:latin typeface="+mn-lt"/>
              </a:rPr>
              <a:t>  - как </a:t>
            </a:r>
            <a:r>
              <a:rPr lang="ru-RU" sz="1600" u="sng" dirty="0">
                <a:latin typeface="+mn-lt"/>
              </a:rPr>
              <a:t>репелент</a:t>
            </a:r>
            <a:r>
              <a:rPr lang="ru-RU" sz="1600" dirty="0">
                <a:latin typeface="+mn-lt"/>
              </a:rPr>
              <a:t>  -  отпугивает насекомых и клещей</a:t>
            </a:r>
          </a:p>
          <a:p>
            <a:r>
              <a:rPr lang="ru-RU" sz="1600" dirty="0">
                <a:latin typeface="+mn-lt"/>
              </a:rPr>
              <a:t>  - как </a:t>
            </a:r>
            <a:r>
              <a:rPr lang="ru-RU" sz="1600" u="sng" dirty="0">
                <a:latin typeface="+mn-lt"/>
              </a:rPr>
              <a:t>инсектицид</a:t>
            </a:r>
            <a:r>
              <a:rPr lang="ru-RU" sz="1600" dirty="0">
                <a:latin typeface="+mn-lt"/>
              </a:rPr>
              <a:t> - губительно воздействует на взрослых насекомых, личинок и их куколок.</a:t>
            </a:r>
          </a:p>
          <a:p>
            <a:r>
              <a:rPr lang="ru-RU" sz="1600" dirty="0">
                <a:latin typeface="+mn-lt"/>
              </a:rPr>
              <a:t>  - </a:t>
            </a:r>
            <a:r>
              <a:rPr lang="ru-RU" sz="1600" dirty="0" err="1">
                <a:latin typeface="+mn-lt"/>
              </a:rPr>
              <a:t>инсекто-акарицидное</a:t>
            </a:r>
            <a:r>
              <a:rPr lang="ru-RU" sz="1600" dirty="0">
                <a:latin typeface="+mn-lt"/>
              </a:rPr>
              <a:t> средство.</a:t>
            </a:r>
          </a:p>
          <a:p>
            <a:r>
              <a:rPr lang="ru-RU" sz="1600" b="0" i="0" dirty="0">
                <a:solidFill>
                  <a:srgbClr val="676665"/>
                </a:solidFill>
                <a:effectLst/>
                <a:latin typeface="pt-regular"/>
              </a:rPr>
              <a:t>. Обладает медленным действием. Для уничтожения эктопаразитов необходимо несколько применений (2-3 раза). Продукт может использоваться многократно без вреда для здоровья. Ингредиенты препарата не токсичны для теплокровных, включая человека. Можно использовать для всех видов животных и птицы.</a:t>
            </a:r>
            <a:endParaRPr lang="ru-RU" sz="1600" dirty="0">
              <a:latin typeface="+mn-lt"/>
            </a:endParaRPr>
          </a:p>
        </p:txBody>
      </p:sp>
      <p:sp>
        <p:nvSpPr>
          <p:cNvPr id="5" name="Google Shape;115;p17">
            <a:extLst>
              <a:ext uri="{FF2B5EF4-FFF2-40B4-BE49-F238E27FC236}">
                <a16:creationId xmlns:a16="http://schemas.microsoft.com/office/drawing/2014/main" id="{2AAA52DE-77BC-4BDA-8852-6ACDFD6A54A7}"/>
              </a:ext>
            </a:extLst>
          </p:cNvPr>
          <p:cNvSpPr txBox="1"/>
          <p:nvPr/>
        </p:nvSpPr>
        <p:spPr>
          <a:xfrm>
            <a:off x="1693277" y="1091382"/>
            <a:ext cx="6949210" cy="5152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800" b="0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Состав</a:t>
            </a:r>
            <a:r>
              <a:rPr lang="ru-RU" sz="1800" b="0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: гераниол - 50%, </a:t>
            </a:r>
            <a:r>
              <a:rPr lang="ru-RU" sz="1800" dirty="0">
                <a:highlight>
                  <a:srgbClr val="FFFF00"/>
                </a:highlight>
              </a:rPr>
              <a:t>вспомогательные вещества до 100%</a:t>
            </a:r>
            <a:endParaRPr sz="1800" b="0" i="0" u="none" strike="noStrike" cap="none" dirty="0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48;p8" descr="Рисунок 5">
            <a:extLst>
              <a:ext uri="{FF2B5EF4-FFF2-40B4-BE49-F238E27FC236}">
                <a16:creationId xmlns:a16="http://schemas.microsoft.com/office/drawing/2014/main" id="{A7AD478E-169A-455B-AD4F-93007BBBE0A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3355" y="7025399"/>
            <a:ext cx="2210959" cy="51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BD3C684-87AD-4079-B549-07D93AF781EA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9844" r="19844"/>
          <a:stretch>
            <a:fillRect/>
          </a:stretch>
        </p:blipFill>
        <p:spPr>
          <a:xfrm>
            <a:off x="6309818" y="1725785"/>
            <a:ext cx="3568822" cy="5209080"/>
          </a:xfrm>
        </p:spPr>
      </p:pic>
    </p:spTree>
    <p:extLst>
      <p:ext uri="{BB962C8B-B14F-4D97-AF65-F5344CB8AC3E}">
        <p14:creationId xmlns:p14="http://schemas.microsoft.com/office/powerpoint/2010/main" val="3405963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body" idx="1"/>
          </p:nvPr>
        </p:nvSpPr>
        <p:spPr>
          <a:xfrm>
            <a:off x="289064" y="615636"/>
            <a:ext cx="5455228" cy="6942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750" tIns="37750" rIns="37750" bIns="3775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endParaRPr lang="ru-RU" sz="2800" b="1" dirty="0"/>
          </a:p>
          <a:p>
            <a:pPr lvl="0" indent="-4572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400"/>
              <a:buAutoNum type="arabicPeriod"/>
            </a:pPr>
            <a:r>
              <a:rPr lang="ru-RU" sz="2000" dirty="0">
                <a:latin typeface="+mn-lt"/>
              </a:rPr>
              <a:t>Первичная механическая очистка</a:t>
            </a:r>
          </a:p>
          <a:p>
            <a:pPr lvl="0" indent="-4572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400"/>
              <a:buAutoNum type="arabicPeriod"/>
            </a:pPr>
            <a:r>
              <a:rPr lang="ru-RU" sz="2000" dirty="0">
                <a:latin typeface="+mn-lt"/>
              </a:rPr>
              <a:t>Замачивание</a:t>
            </a:r>
          </a:p>
          <a:p>
            <a:pPr lvl="0" indent="-4572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400"/>
              <a:buAutoNum type="arabicPeriod"/>
            </a:pPr>
            <a:r>
              <a:rPr lang="ru-RU" sz="2000" dirty="0">
                <a:latin typeface="+mn-lt"/>
              </a:rPr>
              <a:t>Смывание водой </a:t>
            </a:r>
          </a:p>
          <a:p>
            <a:pPr lvl="0" indent="-4572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400"/>
              <a:buAutoNum type="arabicPeriod"/>
            </a:pPr>
            <a:r>
              <a:rPr lang="ru-RU" sz="2000" dirty="0">
                <a:latin typeface="+mn-lt"/>
              </a:rPr>
              <a:t>Обезжиривание или щелочная мойка </a:t>
            </a:r>
          </a:p>
          <a:p>
            <a:pPr lvl="0" indent="-4572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400"/>
              <a:buAutoNum type="arabicPeriod"/>
            </a:pPr>
            <a:r>
              <a:rPr lang="ru-RU" sz="2000" dirty="0">
                <a:latin typeface="+mn-lt"/>
              </a:rPr>
              <a:t>Кислотная мойка – удаление ржавчины и известкового налета</a:t>
            </a:r>
          </a:p>
          <a:p>
            <a:pPr lvl="0" indent="-4572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400"/>
              <a:buAutoNum type="arabicPeriod"/>
            </a:pPr>
            <a:r>
              <a:rPr lang="ru-RU" sz="2000" dirty="0">
                <a:latin typeface="+mn-lt"/>
              </a:rPr>
              <a:t>Сушка</a:t>
            </a:r>
          </a:p>
          <a:p>
            <a:pPr lvl="0" indent="-4572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400"/>
              <a:buAutoNum type="arabicPeriod"/>
            </a:pPr>
            <a:r>
              <a:rPr lang="ru-RU" sz="2000" dirty="0">
                <a:latin typeface="+mn-lt"/>
              </a:rPr>
              <a:t>Обработка дезинфектантом</a:t>
            </a:r>
          </a:p>
          <a:p>
            <a:pPr lvl="0" indent="-4572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400"/>
              <a:buAutoNum type="arabicPeriod"/>
            </a:pPr>
            <a:r>
              <a:rPr lang="ru-RU" sz="2000" dirty="0">
                <a:latin typeface="+mn-lt"/>
              </a:rPr>
              <a:t>Аэрозольная дезинфекция</a:t>
            </a:r>
          </a:p>
        </p:txBody>
      </p:sp>
      <p:sp>
        <p:nvSpPr>
          <p:cNvPr id="5" name="Google Shape;38;p7">
            <a:extLst>
              <a:ext uri="{FF2B5EF4-FFF2-40B4-BE49-F238E27FC236}">
                <a16:creationId xmlns:a16="http://schemas.microsoft.com/office/drawing/2014/main" id="{066BF75B-39EB-474F-BFC6-180A8DFE6F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2800" y="343999"/>
            <a:ext cx="8665500" cy="923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750" tIns="37750" rIns="37750" bIns="377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Подготовка корпусов  перед посадкой</a:t>
            </a:r>
            <a:endParaRPr sz="2800" dirty="0">
              <a:solidFill>
                <a:schemeClr val="tx1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457E27-7720-4E66-AFC2-6DC7FB0B8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841" y="1524000"/>
            <a:ext cx="3810924" cy="5181600"/>
          </a:xfrm>
          <a:prstGeom prst="rect">
            <a:avLst/>
          </a:prstGeom>
        </p:spPr>
      </p:pic>
      <p:pic>
        <p:nvPicPr>
          <p:cNvPr id="6" name="Google Shape;48;p8" descr="Рисунок 5">
            <a:extLst>
              <a:ext uri="{FF2B5EF4-FFF2-40B4-BE49-F238E27FC236}">
                <a16:creationId xmlns:a16="http://schemas.microsoft.com/office/drawing/2014/main" id="{E7152884-7819-4B37-A03B-17F373FCC42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73355" y="7025399"/>
            <a:ext cx="2210959" cy="51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FAEFD3-5DB0-4687-B659-20CEF37825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8028" y="1207003"/>
            <a:ext cx="3814014" cy="482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99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C1F3A3-E5FB-4BFE-95BB-DCC6E0866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8625" y="253497"/>
            <a:ext cx="2250694" cy="838200"/>
          </a:xfrm>
        </p:spPr>
        <p:txBody>
          <a:bodyPr>
            <a:noAutofit/>
          </a:bodyPr>
          <a:lstStyle/>
          <a:p>
            <a:r>
              <a:rPr lang="ru-RU" sz="4000" dirty="0"/>
              <a:t>Важно!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4E5766-7F53-48C1-9174-71AD224F8F5F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31152" r="31152"/>
          <a:stretch>
            <a:fillRect/>
          </a:stretch>
        </p:blipFill>
        <p:spPr>
          <a:xfrm>
            <a:off x="5707304" y="1330042"/>
            <a:ext cx="4208902" cy="4880700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C091C86C-0A84-4BDE-BA4E-6E3D44291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81632" y="1330042"/>
            <a:ext cx="5562600" cy="5945216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sz="4000" dirty="0"/>
              <a:t>    </a:t>
            </a:r>
            <a:r>
              <a:rPr lang="ru-RU" sz="3400" b="1" dirty="0">
                <a:latin typeface="+mn-lt"/>
              </a:rPr>
              <a:t>Обезжиривание</a:t>
            </a:r>
            <a:r>
              <a:rPr lang="ru-RU" sz="3400" dirty="0">
                <a:latin typeface="+mn-lt"/>
              </a:rPr>
              <a:t> – воздействие щелочным моющим средством. </a:t>
            </a:r>
          </a:p>
          <a:p>
            <a:pPr algn="ctr"/>
            <a:r>
              <a:rPr lang="ru-RU" sz="3400" dirty="0">
                <a:latin typeface="+mn-lt"/>
              </a:rPr>
              <a:t>  Только идеально вымытые и обезжиренные  поверхности и материалы могут быть продезинфецированны качественно!</a:t>
            </a:r>
          </a:p>
          <a:p>
            <a:r>
              <a:rPr lang="ru-RU" sz="3400" dirty="0">
                <a:latin typeface="+mn-lt"/>
              </a:rPr>
              <a:t>  </a:t>
            </a:r>
          </a:p>
        </p:txBody>
      </p:sp>
      <p:pic>
        <p:nvPicPr>
          <p:cNvPr id="5" name="Google Shape;48;p8" descr="Рисунок 5">
            <a:extLst>
              <a:ext uri="{FF2B5EF4-FFF2-40B4-BE49-F238E27FC236}">
                <a16:creationId xmlns:a16="http://schemas.microsoft.com/office/drawing/2014/main" id="{E7152884-7819-4B37-A03B-17F373FCC42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3355" y="7025399"/>
            <a:ext cx="2210959" cy="5141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6039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1E1CE4-E5D7-4627-A433-048AD109C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470" y="285103"/>
            <a:ext cx="6173740" cy="907265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3200" dirty="0"/>
              <a:t>Теория моющего действия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7EA990-AB6F-470D-9623-350BD6435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90123" y="1339504"/>
            <a:ext cx="4997513" cy="3820971"/>
          </a:xfrm>
        </p:spPr>
        <p:txBody>
          <a:bodyPr>
            <a:noAutofit/>
          </a:bodyPr>
          <a:lstStyle/>
          <a:p>
            <a:r>
              <a:rPr lang="ru-RU" sz="2400" b="1" u="sng" dirty="0">
                <a:latin typeface="+mn-lt"/>
              </a:rPr>
              <a:t>Кислотное моющее средство</a:t>
            </a:r>
          </a:p>
          <a:p>
            <a:pPr>
              <a:lnSpc>
                <a:spcPct val="100000"/>
              </a:lnSpc>
            </a:pPr>
            <a:r>
              <a:rPr lang="ru-RU" sz="2400" b="1" dirty="0">
                <a:latin typeface="+mn-lt"/>
              </a:rPr>
              <a:t>Удаляемые загрязнения: </a:t>
            </a:r>
          </a:p>
          <a:p>
            <a:pPr>
              <a:lnSpc>
                <a:spcPct val="100000"/>
              </a:lnSpc>
            </a:pPr>
            <a:r>
              <a:rPr lang="ru-RU" sz="2400" b="1" dirty="0">
                <a:latin typeface="+mn-lt"/>
              </a:rPr>
              <a:t>- известковый налет</a:t>
            </a:r>
          </a:p>
          <a:p>
            <a:pPr marL="228600" indent="0">
              <a:lnSpc>
                <a:spcPct val="100000"/>
              </a:lnSpc>
            </a:pPr>
            <a:r>
              <a:rPr lang="ru-RU" sz="2400" b="1" dirty="0">
                <a:latin typeface="+mn-lt"/>
              </a:rPr>
              <a:t>- ржавчина </a:t>
            </a:r>
          </a:p>
          <a:p>
            <a:pPr marL="228600" indent="0">
              <a:lnSpc>
                <a:spcPct val="100000"/>
              </a:lnSpc>
            </a:pPr>
            <a:r>
              <a:rPr lang="ru-RU" sz="2400" b="1" dirty="0">
                <a:latin typeface="+mn-lt"/>
              </a:rPr>
              <a:t>- минеральные отложения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736EA4FB-36BE-4A68-8048-B8D1B82D2E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2048646"/>
              </p:ext>
            </p:extLst>
          </p:nvPr>
        </p:nvGraphicFramePr>
        <p:xfrm>
          <a:off x="4580356" y="1339504"/>
          <a:ext cx="775969" cy="51461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775969">
                  <a:extLst>
                    <a:ext uri="{9D8B030D-6E8A-4147-A177-3AD203B41FA5}">
                      <a16:colId xmlns:a16="http://schemas.microsoft.com/office/drawing/2014/main" val="2711612085"/>
                    </a:ext>
                  </a:extLst>
                </a:gridCol>
              </a:tblGrid>
              <a:tr h="350473">
                <a:tc>
                  <a:txBody>
                    <a:bodyPr/>
                    <a:lstStyle/>
                    <a:p>
                      <a:pPr marL="2540" algn="ctr">
                        <a:lnSpc>
                          <a:spcPts val="1575"/>
                        </a:lnSpc>
                        <a:spcBef>
                          <a:spcPts val="20"/>
                        </a:spcBef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4888620"/>
                  </a:ext>
                </a:extLst>
              </a:tr>
              <a:tr h="350473">
                <a:tc>
                  <a:txBody>
                    <a:bodyPr/>
                    <a:lstStyle/>
                    <a:p>
                      <a:pPr marL="2540" algn="ctr">
                        <a:lnSpc>
                          <a:spcPts val="1575"/>
                        </a:lnSpc>
                        <a:spcBef>
                          <a:spcPts val="20"/>
                        </a:spcBef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0384036"/>
                  </a:ext>
                </a:extLst>
              </a:tr>
              <a:tr h="350473">
                <a:tc>
                  <a:txBody>
                    <a:bodyPr/>
                    <a:lstStyle/>
                    <a:p>
                      <a:pPr marL="2540" algn="ctr">
                        <a:lnSpc>
                          <a:spcPts val="1575"/>
                        </a:lnSpc>
                        <a:spcBef>
                          <a:spcPts val="20"/>
                        </a:spcBef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7418624"/>
                  </a:ext>
                </a:extLst>
              </a:tr>
              <a:tr h="351510">
                <a:tc>
                  <a:txBody>
                    <a:bodyPr/>
                    <a:lstStyle/>
                    <a:p>
                      <a:pPr marL="2540" algn="ctr">
                        <a:lnSpc>
                          <a:spcPts val="1575"/>
                        </a:lnSpc>
                        <a:spcBef>
                          <a:spcPts val="20"/>
                        </a:spcBef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761713"/>
                  </a:ext>
                </a:extLst>
              </a:tr>
              <a:tr h="351510">
                <a:tc>
                  <a:txBody>
                    <a:bodyPr/>
                    <a:lstStyle/>
                    <a:p>
                      <a:pPr marL="2540" algn="ctr">
                        <a:lnSpc>
                          <a:spcPts val="1575"/>
                        </a:lnSpc>
                        <a:spcBef>
                          <a:spcPts val="20"/>
                        </a:spcBef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414560"/>
                  </a:ext>
                </a:extLst>
              </a:tr>
              <a:tr h="331809">
                <a:tc>
                  <a:txBody>
                    <a:bodyPr/>
                    <a:lstStyle/>
                    <a:p>
                      <a:pPr marL="2540" algn="ctr">
                        <a:lnSpc>
                          <a:spcPts val="157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207616"/>
                  </a:ext>
                </a:extLst>
              </a:tr>
              <a:tr h="303812">
                <a:tc>
                  <a:txBody>
                    <a:bodyPr/>
                    <a:lstStyle/>
                    <a:p>
                      <a:pPr marL="2540" algn="ctr">
                        <a:lnSpc>
                          <a:spcPts val="1350"/>
                        </a:lnSpc>
                        <a:spcBef>
                          <a:spcPts val="20"/>
                        </a:spcBef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9196246"/>
                  </a:ext>
                </a:extLst>
              </a:tr>
              <a:tr h="292407">
                <a:tc>
                  <a:txBody>
                    <a:bodyPr/>
                    <a:lstStyle/>
                    <a:p>
                      <a:pPr marL="2540" algn="ctr">
                        <a:lnSpc>
                          <a:spcPts val="1265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734088"/>
                  </a:ext>
                </a:extLst>
              </a:tr>
              <a:tr h="357732">
                <a:tc>
                  <a:txBody>
                    <a:bodyPr/>
                    <a:lstStyle/>
                    <a:p>
                      <a:pPr marL="2540" algn="ctr">
                        <a:lnSpc>
                          <a:spcPts val="1575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208576"/>
                  </a:ext>
                </a:extLst>
              </a:tr>
              <a:tr h="351510">
                <a:tc>
                  <a:txBody>
                    <a:bodyPr/>
                    <a:lstStyle/>
                    <a:p>
                      <a:pPr marL="2540" algn="ctr">
                        <a:lnSpc>
                          <a:spcPts val="1575"/>
                        </a:lnSpc>
                        <a:spcBef>
                          <a:spcPts val="20"/>
                        </a:spcBef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4145286"/>
                  </a:ext>
                </a:extLst>
              </a:tr>
              <a:tr h="350473">
                <a:tc>
                  <a:txBody>
                    <a:bodyPr/>
                    <a:lstStyle/>
                    <a:p>
                      <a:pPr marL="70485" marR="70485" algn="ctr">
                        <a:lnSpc>
                          <a:spcPts val="157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ru-RU" sz="1400" b="1" spc="-25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48629"/>
                  </a:ext>
                </a:extLst>
              </a:tr>
              <a:tr h="350473">
                <a:tc>
                  <a:txBody>
                    <a:bodyPr/>
                    <a:lstStyle/>
                    <a:p>
                      <a:pPr marL="70485" marR="70485" algn="ctr">
                        <a:lnSpc>
                          <a:spcPts val="157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ru-RU" sz="1400" b="1" spc="-25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47994"/>
                  </a:ext>
                </a:extLst>
              </a:tr>
              <a:tr h="351510">
                <a:tc>
                  <a:txBody>
                    <a:bodyPr/>
                    <a:lstStyle/>
                    <a:p>
                      <a:pPr marL="70485" marR="70485" algn="ctr">
                        <a:lnSpc>
                          <a:spcPts val="157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ru-RU" sz="1400" b="1" spc="-25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659328"/>
                  </a:ext>
                </a:extLst>
              </a:tr>
              <a:tr h="351510">
                <a:tc>
                  <a:txBody>
                    <a:bodyPr/>
                    <a:lstStyle/>
                    <a:p>
                      <a:pPr marL="70485" marR="70485" algn="ctr">
                        <a:lnSpc>
                          <a:spcPts val="157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ru-RU" sz="1400" b="1" spc="-25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088888"/>
                  </a:ext>
                </a:extLst>
              </a:tr>
              <a:tr h="350473">
                <a:tc>
                  <a:txBody>
                    <a:bodyPr/>
                    <a:lstStyle/>
                    <a:p>
                      <a:pPr marL="70485" marR="70485" algn="ctr">
                        <a:lnSpc>
                          <a:spcPts val="157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1400" b="1" spc="-2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482794"/>
                  </a:ext>
                </a:extLst>
              </a:tr>
            </a:tbl>
          </a:graphicData>
        </a:graphic>
      </p:graphicFrame>
      <p:sp>
        <p:nvSpPr>
          <p:cNvPr id="6" name="Текст 3">
            <a:extLst>
              <a:ext uri="{FF2B5EF4-FFF2-40B4-BE49-F238E27FC236}">
                <a16:creationId xmlns:a16="http://schemas.microsoft.com/office/drawing/2014/main" id="{EEF46433-0162-4756-8C0F-58691F0EC2A6}"/>
              </a:ext>
            </a:extLst>
          </p:cNvPr>
          <p:cNvSpPr txBox="1">
            <a:spLocks/>
          </p:cNvSpPr>
          <p:nvPr/>
        </p:nvSpPr>
        <p:spPr>
          <a:xfrm>
            <a:off x="5259355" y="4062583"/>
            <a:ext cx="5028000" cy="2849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750" tIns="37750" rIns="37750" bIns="377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242529"/>
              </a:buClr>
              <a:buSzPts val="1400"/>
              <a:buFont typeface="Tahoma"/>
              <a:buNone/>
              <a:defRPr sz="1400" b="0" i="0" u="none" strike="noStrike" cap="none">
                <a:solidFill>
                  <a:srgbClr val="24252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175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242529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rgbClr val="242529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175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242529"/>
              </a:buClr>
              <a:buSzPts val="1400"/>
              <a:buFont typeface="Tahoma"/>
              <a:buChar char="•"/>
              <a:defRPr sz="1400" b="0" i="0" u="none" strike="noStrike" cap="none">
                <a:solidFill>
                  <a:srgbClr val="242529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175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242529"/>
              </a:buClr>
              <a:buSzPts val="1400"/>
              <a:buFont typeface="Tahoma"/>
              <a:buChar char="–"/>
              <a:defRPr sz="1400" b="0" i="0" u="none" strike="noStrike" cap="none">
                <a:solidFill>
                  <a:srgbClr val="242529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75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242529"/>
              </a:buClr>
              <a:buSzPts val="1400"/>
              <a:buFont typeface="Tahoma"/>
              <a:buChar char="»"/>
              <a:defRPr sz="1400" b="0" i="0" u="none" strike="noStrike" cap="none">
                <a:solidFill>
                  <a:srgbClr val="242529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400" b="1" u="sng" dirty="0">
                <a:latin typeface="+mn-lt"/>
              </a:rPr>
              <a:t>Щелочное моющее средство</a:t>
            </a:r>
          </a:p>
          <a:p>
            <a:pPr marL="228600" indent="0">
              <a:lnSpc>
                <a:spcPct val="100000"/>
              </a:lnSpc>
            </a:pPr>
            <a:r>
              <a:rPr lang="ru-RU" sz="2400" b="1" dirty="0">
                <a:latin typeface="+mn-lt"/>
              </a:rPr>
              <a:t>Удаляемые загрязнения:</a:t>
            </a:r>
            <a:br>
              <a:rPr lang="ru-RU" sz="2400" b="1" dirty="0">
                <a:latin typeface="+mn-lt"/>
              </a:rPr>
            </a:br>
            <a:r>
              <a:rPr lang="ru-RU" sz="2400" b="1" dirty="0">
                <a:latin typeface="+mn-lt"/>
              </a:rPr>
              <a:t>- жиры</a:t>
            </a:r>
            <a:br>
              <a:rPr lang="ru-RU" sz="2400" b="1" dirty="0">
                <a:latin typeface="+mn-lt"/>
              </a:rPr>
            </a:br>
            <a:r>
              <a:rPr lang="ru-RU" sz="2400" b="1" dirty="0">
                <a:latin typeface="+mn-lt"/>
              </a:rPr>
              <a:t>- навоз</a:t>
            </a:r>
            <a:br>
              <a:rPr lang="ru-RU" sz="2400" b="1" dirty="0">
                <a:latin typeface="+mn-lt"/>
              </a:rPr>
            </a:br>
            <a:r>
              <a:rPr lang="ru-RU" sz="2400" b="1" dirty="0">
                <a:latin typeface="+mn-lt"/>
              </a:rPr>
              <a:t>- кровь</a:t>
            </a:r>
            <a:br>
              <a:rPr lang="ru-RU" sz="2400" b="1" dirty="0">
                <a:latin typeface="+mn-lt"/>
              </a:rPr>
            </a:br>
            <a:r>
              <a:rPr lang="ru-RU" sz="2400" b="1" dirty="0">
                <a:latin typeface="+mn-lt"/>
              </a:rPr>
              <a:t>- белковые загрязнения </a:t>
            </a:r>
          </a:p>
        </p:txBody>
      </p:sp>
      <p:pic>
        <p:nvPicPr>
          <p:cNvPr id="7" name="Google Shape;48;p8" descr="Рисунок 5">
            <a:extLst>
              <a:ext uri="{FF2B5EF4-FFF2-40B4-BE49-F238E27FC236}">
                <a16:creationId xmlns:a16="http://schemas.microsoft.com/office/drawing/2014/main" id="{253F8A8E-FD4F-4ACB-A8BC-8F67C6D66C5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3355" y="7025399"/>
            <a:ext cx="2210959" cy="51413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FFDF4EF-CF1F-4459-885F-433F2BF02064}"/>
              </a:ext>
            </a:extLst>
          </p:cNvPr>
          <p:cNvSpPr txBox="1">
            <a:spLocks/>
          </p:cNvSpPr>
          <p:nvPr/>
        </p:nvSpPr>
        <p:spPr>
          <a:xfrm>
            <a:off x="6062223" y="1339504"/>
            <a:ext cx="2226370" cy="1511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750" tIns="37750" rIns="37750" bIns="3775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529"/>
              </a:buClr>
              <a:buSzPts val="4400"/>
              <a:buFont typeface="Tahoma"/>
              <a:buNone/>
              <a:defRPr sz="4400" b="1" i="0" u="none" strike="noStrike" cap="none">
                <a:solidFill>
                  <a:srgbClr val="24252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800"/>
              <a:buFont typeface="Arial"/>
              <a:buNone/>
              <a:defRPr sz="44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800"/>
              <a:buFont typeface="Arial"/>
              <a:buNone/>
              <a:defRPr sz="44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800"/>
              <a:buFont typeface="Arial"/>
              <a:buNone/>
              <a:defRPr sz="44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800"/>
              <a:buFont typeface="Arial"/>
              <a:buNone/>
              <a:defRPr sz="44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800"/>
              <a:buFont typeface="Arial"/>
              <a:buNone/>
              <a:defRPr sz="44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800"/>
              <a:buFont typeface="Arial"/>
              <a:buNone/>
              <a:defRPr sz="44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800"/>
              <a:buFont typeface="Arial"/>
              <a:buNone/>
              <a:defRPr sz="44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800"/>
              <a:buFont typeface="Arial"/>
              <a:buNone/>
              <a:defRPr sz="44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dirty="0"/>
              <a:t>  </a:t>
            </a:r>
            <a:r>
              <a:rPr lang="en-US" sz="5400" dirty="0"/>
              <a:t>PH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9228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>
            <a:spLocks noGrp="1"/>
          </p:cNvSpPr>
          <p:nvPr>
            <p:ph type="title"/>
          </p:nvPr>
        </p:nvSpPr>
        <p:spPr>
          <a:xfrm>
            <a:off x="996603" y="412564"/>
            <a:ext cx="8295340" cy="1035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750" tIns="37750" rIns="37750" bIns="377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ru-RU" sz="3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</a:rPr>
              <a:t>Обезжиривание или щелочная мойка</a:t>
            </a:r>
            <a:br>
              <a:rPr lang="ru-RU" sz="32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200" dirty="0">
                <a:solidFill>
                  <a:schemeClr val="accent5">
                    <a:lumMod val="75000"/>
                  </a:schemeClr>
                </a:solidFill>
              </a:rPr>
              <a:t>                           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Биолайт</a:t>
            </a:r>
            <a:endParaRPr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3" name="Google Shape;113;p17"/>
          <p:cNvSpPr txBox="1">
            <a:spLocks noGrp="1"/>
          </p:cNvSpPr>
          <p:nvPr>
            <p:ph type="body" idx="1"/>
          </p:nvPr>
        </p:nvSpPr>
        <p:spPr>
          <a:xfrm>
            <a:off x="484508" y="2498374"/>
            <a:ext cx="6432339" cy="4585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750" tIns="37750" rIns="37750" bIns="3775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en-US" sz="2000" b="1" dirty="0">
                <a:latin typeface="+mn-lt"/>
              </a:rPr>
              <a:t>Биолайт – </a:t>
            </a:r>
            <a:r>
              <a:rPr lang="ru-RU" sz="2000" b="1" dirty="0">
                <a:latin typeface="+mn-lt"/>
              </a:rPr>
              <a:t>это </a:t>
            </a:r>
            <a:r>
              <a:rPr lang="en-US" sz="2000" b="1" dirty="0">
                <a:latin typeface="+mn-lt"/>
              </a:rPr>
              <a:t>концентрированное щелочное моющее средство с пенообразующей формулой</a:t>
            </a:r>
            <a:r>
              <a:rPr lang="ru-RU" sz="2000" b="1" dirty="0">
                <a:latin typeface="+mn-lt"/>
              </a:rPr>
              <a:t>.</a:t>
            </a:r>
            <a:endParaRPr sz="2000" b="1" dirty="0">
              <a:latin typeface="+mn-lt"/>
            </a:endParaRPr>
          </a:p>
          <a:p>
            <a:pPr marL="0" lvl="0" indent="0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ru-RU" sz="2000" dirty="0">
                <a:latin typeface="+mn-lt"/>
              </a:rPr>
              <a:t>Удаление </a:t>
            </a:r>
            <a:r>
              <a:rPr lang="en-US" sz="2000" dirty="0">
                <a:latin typeface="+mn-lt"/>
              </a:rPr>
              <a:t>стойких загрязнений органической природы</a:t>
            </a:r>
            <a:r>
              <a:rPr lang="ru-RU" sz="2000" dirty="0">
                <a:latin typeface="+mn-lt"/>
              </a:rPr>
              <a:t> в  животноводческих и мясопрерабатывающих цехах, а именно:</a:t>
            </a:r>
            <a:r>
              <a:rPr lang="en-US" sz="2000" dirty="0">
                <a:latin typeface="+mn-lt"/>
              </a:rPr>
              <a:t> </a:t>
            </a:r>
            <a:br>
              <a:rPr lang="ru-RU" sz="2000" dirty="0">
                <a:latin typeface="+mn-lt"/>
              </a:rPr>
            </a:br>
            <a:r>
              <a:rPr lang="ru-RU" sz="2000" dirty="0">
                <a:latin typeface="+mn-lt"/>
              </a:rPr>
              <a:t>- </a:t>
            </a:r>
            <a:r>
              <a:rPr lang="en-US" sz="2000" dirty="0">
                <a:latin typeface="+mn-lt"/>
              </a:rPr>
              <a:t>жировых</a:t>
            </a:r>
            <a:r>
              <a:rPr lang="ru-RU" sz="2000" dirty="0">
                <a:latin typeface="+mn-lt"/>
              </a:rPr>
              <a:t> и </a:t>
            </a:r>
            <a:r>
              <a:rPr lang="en-US" sz="2000" dirty="0">
                <a:latin typeface="+mn-lt"/>
              </a:rPr>
              <a:t>белковых пятен</a:t>
            </a:r>
            <a:endParaRPr lang="ru-RU" sz="2000" dirty="0">
              <a:latin typeface="+mn-lt"/>
            </a:endParaRPr>
          </a:p>
          <a:p>
            <a:pPr marL="0" lvl="0" indent="0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ru-RU" sz="2000" dirty="0">
                <a:latin typeface="+mn-lt"/>
              </a:rPr>
              <a:t>- </a:t>
            </a:r>
            <a:r>
              <a:rPr lang="en-US" sz="2000" dirty="0">
                <a:latin typeface="+mn-lt"/>
              </a:rPr>
              <a:t>остатков крови</a:t>
            </a:r>
            <a:endParaRPr lang="ru-RU" sz="2000" dirty="0">
              <a:latin typeface="+mn-lt"/>
            </a:endParaRPr>
          </a:p>
          <a:p>
            <a:pPr marL="0" lvl="0" indent="0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400"/>
            </a:pPr>
            <a:r>
              <a:rPr lang="ru-RU" sz="2000" dirty="0">
                <a:latin typeface="+mn-lt"/>
              </a:rPr>
              <a:t>- фекалий</a:t>
            </a:r>
          </a:p>
          <a:p>
            <a:pPr marL="0" lvl="0" indent="0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400"/>
            </a:pPr>
            <a:r>
              <a:rPr lang="ru-RU" sz="2000" dirty="0">
                <a:latin typeface="+mn-lt"/>
              </a:rPr>
              <a:t>- </a:t>
            </a:r>
            <a:r>
              <a:rPr lang="en-US" sz="2000" dirty="0">
                <a:latin typeface="+mn-lt"/>
              </a:rPr>
              <a:t>пригаров со</a:t>
            </a:r>
            <a:r>
              <a:rPr lang="ru-RU" sz="2000" dirty="0">
                <a:latin typeface="+mn-lt"/>
              </a:rPr>
              <a:t> </a:t>
            </a:r>
            <a:r>
              <a:rPr lang="en-US" sz="2000" dirty="0">
                <a:latin typeface="+mn-lt"/>
              </a:rPr>
              <a:t>всех видов поверхностей</a:t>
            </a:r>
            <a:r>
              <a:rPr lang="ru-RU" sz="2000" dirty="0">
                <a:latin typeface="+mn-lt"/>
              </a:rPr>
              <a:t>.</a:t>
            </a:r>
            <a:endParaRPr sz="2000" dirty="0">
              <a:latin typeface="+mn-lt"/>
            </a:endParaRPr>
          </a:p>
        </p:txBody>
      </p:sp>
      <p:sp>
        <p:nvSpPr>
          <p:cNvPr id="115" name="Google Shape;115;p17"/>
          <p:cNvSpPr txBox="1"/>
          <p:nvPr/>
        </p:nvSpPr>
        <p:spPr>
          <a:xfrm>
            <a:off x="996603" y="1611866"/>
            <a:ext cx="8124556" cy="7117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800" b="1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Состав</a:t>
            </a:r>
            <a:r>
              <a:rPr lang="ru-RU" sz="1800" b="0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: анионные </a:t>
            </a:r>
            <a:r>
              <a:rPr lang="en-US" sz="1800" b="0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сурфактанты</a:t>
            </a:r>
            <a:r>
              <a:rPr lang="ru-RU" sz="1800" b="0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en-US" sz="1800" b="0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5-7%</a:t>
            </a:r>
            <a:r>
              <a:rPr lang="ru-RU" sz="1800" b="0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ru-RU" sz="1800" dirty="0">
                <a:highlight>
                  <a:srgbClr val="FFFF00"/>
                </a:highlight>
              </a:rPr>
              <a:t>неионные</a:t>
            </a:r>
            <a:r>
              <a:rPr lang="en-US" sz="1800" b="0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сурфактанты</a:t>
            </a:r>
            <a:r>
              <a:rPr lang="ru-RU" sz="1800" b="0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en-US" sz="1800" b="0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ru-RU" sz="1800" b="0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ru-RU" sz="1800" b="0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7%</a:t>
            </a:r>
            <a:r>
              <a:rPr lang="ru-RU" sz="1800" b="0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-US" sz="1800" b="0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dirty="0">
                <a:highlight>
                  <a:srgbClr val="FFFF00"/>
                </a:highlight>
              </a:rPr>
              <a:t>тринатрий</a:t>
            </a:r>
            <a:r>
              <a:rPr lang="en-US" sz="1800" b="0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нитрилтриацетат </a:t>
            </a:r>
            <a:r>
              <a:rPr lang="ru-RU" sz="1800" dirty="0">
                <a:highlight>
                  <a:srgbClr val="FFFF00"/>
                </a:highlight>
              </a:rPr>
              <a:t>- </a:t>
            </a:r>
            <a:r>
              <a:rPr lang="en-US" sz="1800" b="0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5%</a:t>
            </a:r>
            <a:r>
              <a:rPr lang="ru-RU" sz="1800" b="0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ru-RU" sz="1800" dirty="0">
                <a:highlight>
                  <a:srgbClr val="FFFF00"/>
                </a:highlight>
              </a:rPr>
              <a:t>гидроксид</a:t>
            </a:r>
            <a:r>
              <a:rPr lang="en-US" sz="1800" b="0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натрия </a:t>
            </a:r>
            <a:r>
              <a:rPr lang="ru-RU" sz="1800" dirty="0">
                <a:highlight>
                  <a:srgbClr val="FFFF00"/>
                </a:highlight>
              </a:rPr>
              <a:t>- </a:t>
            </a:r>
            <a:r>
              <a:rPr lang="en-US" sz="1800" b="0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5%</a:t>
            </a:r>
            <a:r>
              <a:rPr lang="ru-RU" sz="1800" b="0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ru-RU" sz="1800" dirty="0">
                <a:highlight>
                  <a:srgbClr val="FFFF00"/>
                </a:highlight>
              </a:rPr>
              <a:t>гликоли</a:t>
            </a:r>
            <a:r>
              <a:rPr lang="en-US" sz="1800" b="0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dirty="0">
                <a:highlight>
                  <a:srgbClr val="FFFF00"/>
                </a:highlight>
              </a:rPr>
              <a:t>- </a:t>
            </a:r>
            <a:r>
              <a:rPr lang="en-US" sz="1800" b="0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5%</a:t>
            </a:r>
            <a:endParaRPr sz="1800" b="0" i="0" u="none" strike="noStrike" cap="none" dirty="0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48;p8" descr="Рисунок 5">
            <a:extLst>
              <a:ext uri="{FF2B5EF4-FFF2-40B4-BE49-F238E27FC236}">
                <a16:creationId xmlns:a16="http://schemas.microsoft.com/office/drawing/2014/main" id="{E2FCFAB9-3245-4FB3-A4A6-F0AE1745C21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3355" y="7025399"/>
            <a:ext cx="2210959" cy="51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6FBC93-6B10-4F56-A5E5-878937A25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9879" y="3029004"/>
            <a:ext cx="3169921" cy="352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22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>
            <a:spLocks noGrp="1"/>
          </p:cNvSpPr>
          <p:nvPr>
            <p:ph type="title"/>
          </p:nvPr>
        </p:nvSpPr>
        <p:spPr>
          <a:xfrm>
            <a:off x="661624" y="401100"/>
            <a:ext cx="8334891" cy="9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750" tIns="37750" rIns="37750" bIns="377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ru-RU" sz="3000" dirty="0">
                <a:solidFill>
                  <a:schemeClr val="accent6">
                    <a:lumMod val="75000"/>
                  </a:schemeClr>
                </a:solidFill>
              </a:rPr>
              <a:t>                     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</a:rPr>
              <a:t>Кислотная мойка</a:t>
            </a:r>
            <a:br>
              <a:rPr lang="ru-RU" sz="32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200" dirty="0">
                <a:solidFill>
                  <a:schemeClr val="accent5">
                    <a:lumMod val="75000"/>
                  </a:schemeClr>
                </a:solidFill>
              </a:rPr>
              <a:t>                          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Формисан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1" name="Google Shape;121;p18"/>
          <p:cNvSpPr txBox="1">
            <a:spLocks noGrp="1"/>
          </p:cNvSpPr>
          <p:nvPr>
            <p:ph type="body" idx="1"/>
          </p:nvPr>
        </p:nvSpPr>
        <p:spPr>
          <a:xfrm>
            <a:off x="661625" y="2684206"/>
            <a:ext cx="5866994" cy="1426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750" tIns="37750" rIns="37750" bIns="37750" anchor="t" anchorCtr="0">
            <a:noAutofit/>
          </a:bodyPr>
          <a:lstStyle/>
          <a:p>
            <a:pPr marL="0" lvl="0" indent="0" algn="ctr"/>
            <a:r>
              <a:rPr lang="ru-RU" sz="2000" b="1" dirty="0">
                <a:latin typeface="+mn-lt"/>
              </a:rPr>
              <a:t>Формисан - высокоэффективное кислотное моющее средство с пенообразующей формулой</a:t>
            </a:r>
            <a:r>
              <a:rPr lang="ru-RU" sz="2000" dirty="0">
                <a:latin typeface="+mn-lt"/>
              </a:rPr>
              <a:t>. </a:t>
            </a:r>
            <a:br>
              <a:rPr lang="ru-RU" sz="2000" dirty="0">
                <a:latin typeface="+mn-lt"/>
              </a:rPr>
            </a:br>
            <a:br>
              <a:rPr lang="ru-RU" sz="2000" dirty="0">
                <a:latin typeface="+mn-lt"/>
              </a:rPr>
            </a:br>
            <a:endParaRPr lang="ru-RU" sz="2000" dirty="0">
              <a:latin typeface="+mn-lt"/>
            </a:endParaRPr>
          </a:p>
        </p:txBody>
      </p:sp>
      <p:pic>
        <p:nvPicPr>
          <p:cNvPr id="122" name="Google Shape;12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8619" y="2804160"/>
            <a:ext cx="3390081" cy="36880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15;p17">
            <a:extLst>
              <a:ext uri="{FF2B5EF4-FFF2-40B4-BE49-F238E27FC236}">
                <a16:creationId xmlns:a16="http://schemas.microsoft.com/office/drawing/2014/main" id="{58E05FED-07D9-498E-872C-907EDA438A76}"/>
              </a:ext>
            </a:extLst>
          </p:cNvPr>
          <p:cNvSpPr txBox="1"/>
          <p:nvPr/>
        </p:nvSpPr>
        <p:spPr>
          <a:xfrm>
            <a:off x="1150511" y="1602683"/>
            <a:ext cx="7917869" cy="8310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800" b="1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Состав</a:t>
            </a:r>
            <a:r>
              <a:rPr lang="ru-RU" sz="1800" b="0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: фосфорная кислота - 30%, лимонная кислота -75%, неионогенные сурфактанты (ПАВ) - 20%, вода и наполнители до 100%</a:t>
            </a:r>
            <a:endParaRPr sz="1800" b="0" i="0" u="none" strike="noStrike" cap="none" dirty="0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48;p8" descr="Рисунок 5">
            <a:extLst>
              <a:ext uri="{FF2B5EF4-FFF2-40B4-BE49-F238E27FC236}">
                <a16:creationId xmlns:a16="http://schemas.microsoft.com/office/drawing/2014/main" id="{EBB31A51-57B6-4617-A5A3-7EBF9C621B3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73355" y="7025399"/>
            <a:ext cx="2210959" cy="5141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61624" y="4363770"/>
            <a:ext cx="59383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Легко удаляет известковый налет, ржавчину, минеральные и органические отложения, придает материалам первоначальный блеск. Используется для глубокой очистки оборудования и помещений в сельском хозяйстве и пищевой промышленности.</a:t>
            </a:r>
          </a:p>
        </p:txBody>
      </p:sp>
    </p:spTree>
    <p:extLst>
      <p:ext uri="{BB962C8B-B14F-4D97-AF65-F5344CB8AC3E}">
        <p14:creationId xmlns:p14="http://schemas.microsoft.com/office/powerpoint/2010/main" val="2104930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58D488FF-67CC-4BBE-8E59-2CBD909B43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1626" y="1524000"/>
            <a:ext cx="4373924" cy="4696204"/>
          </a:xfrm>
        </p:spPr>
        <p:txBody>
          <a:bodyPr>
            <a:noAutofit/>
          </a:bodyPr>
          <a:lstStyle/>
          <a:p>
            <a:r>
              <a:rPr lang="ru-RU" sz="2000" dirty="0"/>
              <a:t>Большой ошибкой считается смешивание моющих и дезинфицирующих средств в одном объёме.</a:t>
            </a:r>
          </a:p>
          <a:p>
            <a:r>
              <a:rPr lang="ru-RU" sz="2000" dirty="0"/>
              <a:t>Результатом может стать потеря и дезинфицирующих и моющих свойств.</a:t>
            </a:r>
          </a:p>
          <a:p>
            <a:r>
              <a:rPr lang="ru-RU" sz="2000" dirty="0"/>
              <a:t>Смешанные препараты могут нейтрализовать друг друга.</a:t>
            </a:r>
          </a:p>
        </p:txBody>
      </p:sp>
      <p:pic>
        <p:nvPicPr>
          <p:cNvPr id="10" name="Google Shape;48;p8" descr="Рисунок 5">
            <a:extLst>
              <a:ext uri="{FF2B5EF4-FFF2-40B4-BE49-F238E27FC236}">
                <a16:creationId xmlns:a16="http://schemas.microsoft.com/office/drawing/2014/main" id="{F0AE1142-751F-443B-AB6D-7D62B8B7B4C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3355" y="7025399"/>
            <a:ext cx="2210959" cy="5141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428890" y="603104"/>
            <a:ext cx="6781045" cy="5432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046084" y="544376"/>
            <a:ext cx="6480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ОСОБЫЕ ПРЕДУПРЕЖДЕНИЯ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6C20399-5AE6-4336-9ED4-835B0FA5A91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5691" r="15691"/>
          <a:stretch>
            <a:fillRect/>
          </a:stretch>
        </p:blipFill>
        <p:spPr>
          <a:xfrm>
            <a:off x="5035550" y="1336675"/>
            <a:ext cx="5026025" cy="4883150"/>
          </a:xfr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759157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 idx="4294967295"/>
          </p:nvPr>
        </p:nvSpPr>
        <p:spPr>
          <a:xfrm>
            <a:off x="291975" y="257798"/>
            <a:ext cx="9475480" cy="11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fontScale="90000"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6375"/>
              </a:buClr>
              <a:buSzPts val="3359"/>
              <a:buFont typeface="Tahoma"/>
              <a:buNone/>
            </a:pPr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Интенсивное птицеводство предполагает    высокое давление патогенов</a:t>
            </a:r>
            <a:br>
              <a:rPr lang="ru-RU" sz="3359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  <a:sym typeface="Tahoma"/>
              </a:rPr>
            </a:br>
            <a:br>
              <a:rPr lang="ru-RU" sz="3359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  <a:sym typeface="Tahoma"/>
              </a:rPr>
            </a:br>
            <a:br>
              <a:rPr lang="ru-RU" sz="3359" dirty="0">
                <a:solidFill>
                  <a:srgbClr val="0A6375"/>
                </a:solidFill>
                <a:latin typeface="Tahoma"/>
                <a:ea typeface="Tahoma"/>
                <a:cs typeface="Tahoma"/>
                <a:sym typeface="Tahoma"/>
              </a:rPr>
            </a:br>
            <a:endParaRPr lang="ru-RU" sz="3359" dirty="0">
              <a:solidFill>
                <a:srgbClr val="0A637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7" name="Google Shape;27;p5" descr="Рисунок 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3355" y="7025399"/>
            <a:ext cx="2210959" cy="51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C4179BA-9439-4E49-9EF7-EC7C52BC9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8531" y="1872274"/>
            <a:ext cx="3028206" cy="3929844"/>
          </a:xfrm>
          <a:prstGeom prst="rect">
            <a:avLst/>
          </a:prstGeom>
        </p:spPr>
      </p:pic>
      <p:sp>
        <p:nvSpPr>
          <p:cNvPr id="6" name="Текст 3">
            <a:extLst>
              <a:ext uri="{FF2B5EF4-FFF2-40B4-BE49-F238E27FC236}">
                <a16:creationId xmlns:a16="http://schemas.microsoft.com/office/drawing/2014/main" id="{D8D5FA5B-45E0-49B0-8D15-558C3FF22D72}"/>
              </a:ext>
            </a:extLst>
          </p:cNvPr>
          <p:cNvSpPr txBox="1">
            <a:spLocks/>
          </p:cNvSpPr>
          <p:nvPr/>
        </p:nvSpPr>
        <p:spPr>
          <a:xfrm>
            <a:off x="291975" y="1668951"/>
            <a:ext cx="5791130" cy="5137093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400" b="1" dirty="0"/>
              <a:t>Задача </a:t>
            </a:r>
            <a:r>
              <a:rPr lang="ru-RU" sz="2400" dirty="0"/>
              <a:t>– предотвращение проникновения патогенов в экосистему фабрики из окружающей среды.</a:t>
            </a:r>
            <a:br>
              <a:rPr lang="ru-RU" sz="2400" dirty="0"/>
            </a:br>
            <a:endParaRPr lang="ru-RU" sz="2400" dirty="0"/>
          </a:p>
          <a:p>
            <a:r>
              <a:rPr lang="ru-RU" sz="2400" dirty="0"/>
              <a:t>Б</a:t>
            </a:r>
            <a:r>
              <a:rPr lang="ru-RU" sz="2400" b="1" dirty="0"/>
              <a:t>иозащита </a:t>
            </a:r>
            <a:r>
              <a:rPr lang="ru-RU" sz="2400" dirty="0"/>
              <a:t>- самый дешевый и наиболее эффективный способ предотвращения заражения.</a:t>
            </a:r>
          </a:p>
          <a:p>
            <a:r>
              <a:rPr lang="ru-RU" sz="2400" dirty="0"/>
              <a:t>Любая программа по защите </a:t>
            </a:r>
          </a:p>
          <a:p>
            <a:r>
              <a:rPr lang="ru-RU" sz="2400" dirty="0"/>
              <a:t>здоровья не будет работать без биозащиты.</a:t>
            </a:r>
            <a:br>
              <a:rPr lang="ru-RU" sz="2400" dirty="0"/>
            </a:br>
            <a:endParaRPr lang="ru-RU" sz="2400" dirty="0"/>
          </a:p>
          <a:p>
            <a:r>
              <a:rPr lang="ru-RU" sz="2400" b="1" dirty="0"/>
              <a:t>Цель биозащиты </a:t>
            </a:r>
            <a:r>
              <a:rPr lang="ru-RU" sz="2400" dirty="0"/>
              <a:t>– прервать круг жизнедеятельности патогенов и </a:t>
            </a:r>
          </a:p>
          <a:p>
            <a:r>
              <a:rPr lang="ru-RU" sz="2400" dirty="0"/>
              <a:t>отсечь варианты их проникновения </a:t>
            </a:r>
            <a:r>
              <a:rPr lang="ru-RU" sz="2400"/>
              <a:t>и распространения.</a:t>
            </a:r>
            <a:endParaRPr lang="ru-RU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D4D625-238D-40DA-AF85-9585A3BB49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8968" y="0"/>
            <a:ext cx="2944623" cy="48833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DCB4E1-F3B4-4314-928D-A53108D8F9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3106" y="1668951"/>
            <a:ext cx="3696019" cy="483884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FC3BA-0839-4790-BBD8-0F7C27EBC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43" y="226524"/>
            <a:ext cx="9107214" cy="901236"/>
          </a:xfrm>
        </p:spPr>
        <p:txBody>
          <a:bodyPr>
            <a:normAutofit/>
          </a:bodyPr>
          <a:lstStyle/>
          <a:p>
            <a:r>
              <a:rPr lang="ru-RU" dirty="0"/>
              <a:t>             </a:t>
            </a:r>
            <a:r>
              <a:rPr lang="ru-RU" sz="3200" dirty="0"/>
              <a:t>Сушка с подогревом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10E4C8-CBAF-40B8-AB5E-E3739421DE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579" y="1354169"/>
            <a:ext cx="4550454" cy="4880700"/>
          </a:xfrm>
        </p:spPr>
        <p:txBody>
          <a:bodyPr>
            <a:normAutofit lnSpcReduction="10000"/>
          </a:bodyPr>
          <a:lstStyle/>
          <a:p>
            <a:r>
              <a:rPr lang="ru-RU" sz="2400" dirty="0">
                <a:latin typeface="+mn-lt"/>
              </a:rPr>
              <a:t>Вода – питательная среда </a:t>
            </a:r>
          </a:p>
          <a:p>
            <a:r>
              <a:rPr lang="ru-RU" sz="2400" dirty="0">
                <a:latin typeface="+mn-lt"/>
              </a:rPr>
              <a:t>для патогенов!</a:t>
            </a:r>
          </a:p>
          <a:p>
            <a:r>
              <a:rPr lang="ru-RU" sz="2400" dirty="0">
                <a:latin typeface="+mn-lt"/>
              </a:rPr>
              <a:t>Сушка прерывает их </a:t>
            </a:r>
          </a:p>
          <a:p>
            <a:r>
              <a:rPr lang="ru-RU" sz="2400" dirty="0">
                <a:latin typeface="+mn-lt"/>
              </a:rPr>
              <a:t>жизнедеятельность.</a:t>
            </a:r>
          </a:p>
          <a:p>
            <a:r>
              <a:rPr lang="ru-RU" sz="2400" dirty="0">
                <a:latin typeface="+mn-lt"/>
              </a:rPr>
              <a:t>После мойки необходимо </a:t>
            </a:r>
          </a:p>
          <a:p>
            <a:r>
              <a:rPr lang="ru-RU" sz="2400" dirty="0">
                <a:latin typeface="+mn-lt"/>
              </a:rPr>
              <a:t>тщательно просушить </a:t>
            </a:r>
          </a:p>
          <a:p>
            <a:r>
              <a:rPr lang="ru-RU" sz="2400" dirty="0">
                <a:latin typeface="+mn-lt"/>
              </a:rPr>
              <a:t>помещение перед </a:t>
            </a:r>
          </a:p>
          <a:p>
            <a:r>
              <a:rPr lang="ru-RU" sz="2400" dirty="0">
                <a:latin typeface="+mn-lt"/>
              </a:rPr>
              <a:t>дезинфекцией.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E116F33-0800-420C-957B-4A513EE5D961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25153" r="25153"/>
          <a:stretch>
            <a:fillRect/>
          </a:stretch>
        </p:blipFill>
        <p:spPr>
          <a:xfrm>
            <a:off x="5035550" y="1598613"/>
            <a:ext cx="4778375" cy="4879975"/>
          </a:xfrm>
        </p:spPr>
      </p:pic>
      <p:pic>
        <p:nvPicPr>
          <p:cNvPr id="5" name="Google Shape;48;p8" descr="Рисунок 5">
            <a:extLst>
              <a:ext uri="{FF2B5EF4-FFF2-40B4-BE49-F238E27FC236}">
                <a16:creationId xmlns:a16="http://schemas.microsoft.com/office/drawing/2014/main" id="{EBB31A51-57B6-4617-A5A3-7EBF9C621B3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3355" y="7025399"/>
            <a:ext cx="2210959" cy="5141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6491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661624" y="68827"/>
            <a:ext cx="9170485" cy="1012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750" tIns="37750" rIns="37750" bIns="37750" anchor="t" anchorCtr="0">
            <a:noAutofit/>
          </a:bodyPr>
          <a:lstStyle/>
          <a:p>
            <a:pPr marL="0" indent="0"/>
            <a:r>
              <a:rPr lang="ru-RU" sz="3000" dirty="0">
                <a:solidFill>
                  <a:schemeClr val="accent2"/>
                </a:solidFill>
              </a:rPr>
              <a:t>                           </a:t>
            </a:r>
            <a:r>
              <a:rPr lang="ru-RU" sz="3200" dirty="0">
                <a:solidFill>
                  <a:schemeClr val="accent2"/>
                </a:solidFill>
              </a:rPr>
              <a:t>Дезинфекция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ru-RU" sz="32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                              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Ганасан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ru-RU" sz="3000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ru-RU" sz="18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endParaRPr sz="18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pic>
        <p:nvPicPr>
          <p:cNvPr id="4" name="Google Shape;80;p12">
            <a:extLst>
              <a:ext uri="{FF2B5EF4-FFF2-40B4-BE49-F238E27FC236}">
                <a16:creationId xmlns:a16="http://schemas.microsoft.com/office/drawing/2014/main" id="{94A38143-C148-45B8-B571-D8AFA898AB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61240" y="2729215"/>
            <a:ext cx="3109860" cy="35334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5;p17">
            <a:extLst>
              <a:ext uri="{FF2B5EF4-FFF2-40B4-BE49-F238E27FC236}">
                <a16:creationId xmlns:a16="http://schemas.microsoft.com/office/drawing/2014/main" id="{7CCD0BF0-951D-44A1-A45D-B8C4F2314443}"/>
              </a:ext>
            </a:extLst>
          </p:cNvPr>
          <p:cNvSpPr txBox="1"/>
          <p:nvPr/>
        </p:nvSpPr>
        <p:spPr>
          <a:xfrm>
            <a:off x="781767" y="1119430"/>
            <a:ext cx="8398447" cy="8310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800" b="1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Состав</a:t>
            </a:r>
            <a:r>
              <a:rPr lang="ru-RU" sz="1800" b="0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: глютар</a:t>
            </a:r>
            <a:r>
              <a:rPr lang="ru-RU" sz="1800" dirty="0">
                <a:highlight>
                  <a:srgbClr val="FFFF00"/>
                </a:highlight>
              </a:rPr>
              <a:t>альдегид - 11,5%, дидецилдиметиламмония хлорид -16,5%, сурфактанты (ПАВ) - до 100%</a:t>
            </a:r>
            <a:endParaRPr sz="1800" b="0" i="0" u="none" strike="noStrike" cap="none" dirty="0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48;p8" descr="Рисунок 5">
            <a:extLst>
              <a:ext uri="{FF2B5EF4-FFF2-40B4-BE49-F238E27FC236}">
                <a16:creationId xmlns:a16="http://schemas.microsoft.com/office/drawing/2014/main" id="{CC9018AE-2182-4949-804B-B37630337C7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73355" y="7025399"/>
            <a:ext cx="2210959" cy="5141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34566" y="2055137"/>
            <a:ext cx="703454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/>
            <a:r>
              <a:rPr lang="ru-RU" sz="1800" b="1" dirty="0"/>
              <a:t>Концентрированный, высокоэффективный дезинфектант широкого спектра действия. </a:t>
            </a:r>
          </a:p>
          <a:p>
            <a:pPr marL="0" indent="0"/>
            <a:r>
              <a:rPr lang="ru-RU" sz="1800" dirty="0"/>
              <a:t>Благодаря пенообразующей формуле более длительно задерживается на поверхностях, лучше проникает в </a:t>
            </a:r>
          </a:p>
          <a:p>
            <a:pPr marL="0" indent="0"/>
            <a:r>
              <a:rPr lang="ru-RU" sz="1800" dirty="0"/>
              <a:t>мелкие щели и пористые материалы. </a:t>
            </a:r>
          </a:p>
          <a:p>
            <a:pPr marL="0" indent="0"/>
            <a:r>
              <a:rPr lang="ru-RU" sz="1800" dirty="0"/>
              <a:t>Активен в отношении большинства бактерий включая </a:t>
            </a:r>
          </a:p>
          <a:p>
            <a:pPr marL="0" indent="0"/>
            <a:r>
              <a:rPr lang="ru-RU" sz="1800" dirty="0"/>
              <a:t>споровые формы, вирусов, в том числе вирусы гриппа птиц.</a:t>
            </a:r>
          </a:p>
          <a:p>
            <a:pPr marL="0" indent="0"/>
            <a:r>
              <a:rPr lang="ru-RU" sz="1800" dirty="0"/>
              <a:t>Применяется для профилактической и вынужденной дезинфекции помещений, оборудования, инвентаря, автотранспорта. </a:t>
            </a:r>
          </a:p>
          <a:p>
            <a:pPr marL="0" indent="0"/>
            <a:r>
              <a:rPr lang="ru-RU" sz="1800" dirty="0"/>
              <a:t>Может применяться: при помощи пеногенератора, </a:t>
            </a:r>
          </a:p>
          <a:p>
            <a:pPr marL="0" indent="0"/>
            <a:r>
              <a:rPr lang="ru-RU" sz="1800" dirty="0"/>
              <a:t>орошением, распылением, погружением, методом </a:t>
            </a:r>
          </a:p>
          <a:p>
            <a:pPr marL="0" indent="0"/>
            <a:r>
              <a:rPr lang="ru-RU" sz="1800" dirty="0"/>
              <a:t>Холодного и горячего тумана</a:t>
            </a:r>
          </a:p>
          <a:p>
            <a:pPr marL="0" indent="0"/>
            <a:r>
              <a:rPr lang="ru-RU" sz="1800" dirty="0"/>
              <a:t>Обладает пролонгированным действием, при высыхании образует пленку, защищающую от повторного обсеменения.</a:t>
            </a:r>
          </a:p>
          <a:p>
            <a:pPr marL="0" indent="0"/>
            <a:r>
              <a:rPr lang="ru-RU" sz="1800" dirty="0"/>
              <a:t>Обработку препаратом  необходимо проводить строго в отсутствие животных.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F48BD0-E656-4076-A1E4-86405E628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626" y="-106680"/>
            <a:ext cx="8924334" cy="1402081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                 </a:t>
            </a:r>
            <a:r>
              <a:rPr lang="ru-RU" sz="3200" dirty="0">
                <a:solidFill>
                  <a:srgbClr val="FF0000"/>
                </a:solidFill>
              </a:rPr>
              <a:t>Дезинфекция </a:t>
            </a:r>
            <a:br>
              <a:rPr lang="ru-RU" sz="3200" dirty="0">
                <a:solidFill>
                  <a:srgbClr val="FF0000"/>
                </a:solidFill>
              </a:rPr>
            </a:br>
            <a:r>
              <a:rPr lang="ru-RU" sz="3200" dirty="0">
                <a:solidFill>
                  <a:srgbClr val="FF0000"/>
                </a:solidFill>
              </a:rPr>
              <a:t>                          </a:t>
            </a:r>
            <a:r>
              <a:rPr lang="ru-RU" sz="3200" dirty="0" err="1">
                <a:solidFill>
                  <a:schemeClr val="tx1"/>
                </a:solidFill>
              </a:rPr>
              <a:t>Дексид</a:t>
            </a:r>
            <a:r>
              <a:rPr lang="ru-RU" sz="3200" dirty="0">
                <a:solidFill>
                  <a:schemeClr val="tx1"/>
                </a:solidFill>
              </a:rPr>
              <a:t> 400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FAE2F8-F334-4AEB-965D-0144278BB7B5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5530" r="5530"/>
          <a:stretch>
            <a:fillRect/>
          </a:stretch>
        </p:blipFill>
        <p:spPr>
          <a:xfrm>
            <a:off x="5791200" y="2148840"/>
            <a:ext cx="4279900" cy="5041900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B9A20043-3B95-46EF-A1A4-713A9496B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" y="1950438"/>
            <a:ext cx="6416040" cy="5240302"/>
          </a:xfrm>
        </p:spPr>
        <p:txBody>
          <a:bodyPr>
            <a:noAutofit/>
          </a:bodyPr>
          <a:lstStyle/>
          <a:p>
            <a:r>
              <a:rPr lang="ru-RU" sz="1800" b="1" dirty="0"/>
              <a:t>Концентрированное дезинфицирующее средство на основе оптимизированной смеси в водной среде </a:t>
            </a:r>
            <a:r>
              <a:rPr lang="ru-RU" sz="1800" b="1" dirty="0" err="1"/>
              <a:t>глютаральдегида</a:t>
            </a:r>
            <a:r>
              <a:rPr lang="ru-RU" sz="1800" b="1" dirty="0"/>
              <a:t> и четвертичных аммонийных соединений.</a:t>
            </a:r>
          </a:p>
          <a:p>
            <a:r>
              <a:rPr lang="ru-RU" sz="1800" dirty="0"/>
              <a:t>Сочетает мощное воздействие </a:t>
            </a:r>
            <a:r>
              <a:rPr lang="ru-RU" sz="1800" dirty="0" err="1"/>
              <a:t>глютаральдегида</a:t>
            </a:r>
            <a:r>
              <a:rPr lang="ru-RU" sz="1800" dirty="0"/>
              <a:t> и свойства четвертичных аммонийных соединений, как способность проникать в загрязнения.</a:t>
            </a:r>
          </a:p>
          <a:p>
            <a:r>
              <a:rPr lang="ru-RU" sz="1800" dirty="0"/>
              <a:t>Высокоэффективное средство для текущей и вынужденной дезинфекции помещений, оборудования, обуви и колес автомобилей.</a:t>
            </a:r>
          </a:p>
          <a:p>
            <a:r>
              <a:rPr lang="ru-RU" sz="1800" dirty="0"/>
              <a:t>Обеспечивает контроль над патогенными бактериями, </a:t>
            </a:r>
            <a:r>
              <a:rPr lang="ru-RU" sz="1800" dirty="0" err="1"/>
              <a:t>микоплазмой</a:t>
            </a:r>
            <a:r>
              <a:rPr lang="ru-RU" sz="1800" dirty="0"/>
              <a:t>, вирусами и грибами.</a:t>
            </a:r>
          </a:p>
        </p:txBody>
      </p:sp>
      <p:sp>
        <p:nvSpPr>
          <p:cNvPr id="9" name="Google Shape;115;p17">
            <a:extLst>
              <a:ext uri="{FF2B5EF4-FFF2-40B4-BE49-F238E27FC236}">
                <a16:creationId xmlns:a16="http://schemas.microsoft.com/office/drawing/2014/main" id="{7C7E4142-A213-4850-B0BC-905BB1FEA2EF}"/>
              </a:ext>
            </a:extLst>
          </p:cNvPr>
          <p:cNvSpPr txBox="1"/>
          <p:nvPr/>
        </p:nvSpPr>
        <p:spPr>
          <a:xfrm>
            <a:off x="781767" y="1295400"/>
            <a:ext cx="8398447" cy="65503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800" b="1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Состав</a:t>
            </a:r>
            <a:r>
              <a:rPr lang="ru-RU" sz="1800" b="0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: глютар</a:t>
            </a:r>
            <a:r>
              <a:rPr lang="ru-RU" sz="1800" dirty="0">
                <a:highlight>
                  <a:srgbClr val="FFFF00"/>
                </a:highlight>
              </a:rPr>
              <a:t>альдегид - 10%, четвертичные аммонийные соединения -25%, вспомогательные вещества - до 100%</a:t>
            </a:r>
            <a:endParaRPr sz="1800" b="0" i="0" u="none" strike="noStrike" cap="none" dirty="0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6105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>
            <a:spLocks noGrp="1"/>
          </p:cNvSpPr>
          <p:nvPr>
            <p:ph type="title"/>
          </p:nvPr>
        </p:nvSpPr>
        <p:spPr>
          <a:xfrm>
            <a:off x="661625" y="137160"/>
            <a:ext cx="9072310" cy="1011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750" tIns="37750" rIns="37750" bIns="377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ru-RU" sz="3000" dirty="0">
                <a:solidFill>
                  <a:srgbClr val="FF0000"/>
                </a:solidFill>
              </a:rPr>
              <a:t>                           </a:t>
            </a:r>
            <a:r>
              <a:rPr lang="ru-RU" sz="3000" dirty="0">
                <a:solidFill>
                  <a:srgbClr val="C00000"/>
                </a:solidFill>
              </a:rPr>
              <a:t> </a:t>
            </a:r>
            <a:r>
              <a:rPr lang="ru-RU" sz="3200" dirty="0">
                <a:solidFill>
                  <a:srgbClr val="C00000"/>
                </a:solidFill>
              </a:rPr>
              <a:t>Дезинфекция </a:t>
            </a:r>
            <a:br>
              <a:rPr lang="ru-RU" sz="3200" dirty="0"/>
            </a:br>
            <a:r>
              <a:rPr lang="ru-RU" sz="3200" dirty="0"/>
              <a:t>                               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Глютекс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2" name="Google Shape;9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44535" y="2407920"/>
            <a:ext cx="4039778" cy="4065308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4"/>
          <p:cNvSpPr txBox="1"/>
          <p:nvPr/>
        </p:nvSpPr>
        <p:spPr>
          <a:xfrm>
            <a:off x="536737" y="1457608"/>
            <a:ext cx="8997626" cy="6418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800" b="1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Состав</a:t>
            </a:r>
            <a:r>
              <a:rPr lang="ru-RU" sz="1800" b="0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1800" b="0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три дезинфицирующих агента,</a:t>
            </a:r>
            <a:r>
              <a:rPr lang="ru-RU" sz="1800" b="0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глютаральдегид – 40 г, глиоксаль – 32 г, хлориддидецилдиметил аммония -100 г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54;p9">
            <a:extLst>
              <a:ext uri="{FF2B5EF4-FFF2-40B4-BE49-F238E27FC236}">
                <a16:creationId xmlns:a16="http://schemas.microsoft.com/office/drawing/2014/main" id="{17C82D91-0E40-40FE-9978-364F6176337E}"/>
              </a:ext>
            </a:extLst>
          </p:cNvPr>
          <p:cNvSpPr txBox="1">
            <a:spLocks/>
          </p:cNvSpPr>
          <p:nvPr/>
        </p:nvSpPr>
        <p:spPr>
          <a:xfrm>
            <a:off x="460917" y="2174579"/>
            <a:ext cx="5483618" cy="485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750" tIns="37750" rIns="37750" bIns="377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  <a:buSzPts val="1400"/>
            </a:pPr>
            <a:r>
              <a:rPr lang="ru-RU" sz="2000" b="1" dirty="0"/>
              <a:t>Три дезинфицирующих агента Глютекса обладают синергическим эффектом.</a:t>
            </a:r>
            <a:br>
              <a:rPr lang="ru-RU" sz="2000" b="1" dirty="0"/>
            </a:br>
            <a:br>
              <a:rPr lang="ru-RU" sz="2000" b="1" dirty="0"/>
            </a:br>
            <a:r>
              <a:rPr lang="ru-RU" sz="2000" dirty="0"/>
              <a:t>Глютекс обладает бактерицидным,</a:t>
            </a:r>
            <a:br>
              <a:rPr lang="ru-RU" sz="2000" dirty="0"/>
            </a:br>
            <a:r>
              <a:rPr lang="ru-RU" sz="2000" dirty="0"/>
              <a:t>фунгицидным, противовирусным, и противомикоплазменным действием.</a:t>
            </a:r>
            <a:br>
              <a:rPr lang="ru-RU" sz="2000" dirty="0"/>
            </a:br>
            <a:endParaRPr lang="ru-RU" sz="2000" dirty="0"/>
          </a:p>
          <a:p>
            <a:pPr>
              <a:spcBef>
                <a:spcPts val="600"/>
              </a:spcBef>
              <a:buSzPts val="1400"/>
            </a:pPr>
            <a:r>
              <a:rPr lang="ru-RU" sz="2000" dirty="0"/>
              <a:t>Имеет инструкцию по применению для дезинфекции инкубационного яйца орошением.</a:t>
            </a:r>
          </a:p>
          <a:p>
            <a:pPr>
              <a:spcBef>
                <a:spcPts val="600"/>
              </a:spcBef>
              <a:buSzPts val="1400"/>
            </a:pPr>
            <a:br>
              <a:rPr lang="ru-RU" sz="2000" dirty="0"/>
            </a:br>
            <a:r>
              <a:rPr lang="ru-RU" sz="2000" dirty="0"/>
              <a:t>Также применяется для дезинфекции транспорта для перевозки яиц и цыплят.</a:t>
            </a:r>
          </a:p>
          <a:p>
            <a:pPr>
              <a:spcBef>
                <a:spcPts val="600"/>
              </a:spcBef>
              <a:buSzPts val="1400"/>
            </a:pPr>
            <a:r>
              <a:rPr lang="ru-RU" sz="2000" dirty="0"/>
              <a:t>Для санации воздуха в присутствие птицы.</a:t>
            </a:r>
          </a:p>
          <a:p>
            <a:pPr>
              <a:spcBef>
                <a:spcPts val="600"/>
              </a:spcBef>
              <a:buSzPts val="1400"/>
            </a:pPr>
            <a:r>
              <a:rPr lang="ru-RU" sz="2000" dirty="0"/>
              <a:t>Несовместим с анионными ПАВ и мылами.</a:t>
            </a:r>
          </a:p>
          <a:p>
            <a:pPr>
              <a:spcBef>
                <a:spcPts val="600"/>
              </a:spcBef>
              <a:buSzPts val="1400"/>
            </a:pPr>
            <a:endParaRPr lang="ru-RU" sz="1800" dirty="0"/>
          </a:p>
        </p:txBody>
      </p:sp>
      <p:pic>
        <p:nvPicPr>
          <p:cNvPr id="6" name="Google Shape;48;p8" descr="Рисунок 5">
            <a:extLst>
              <a:ext uri="{FF2B5EF4-FFF2-40B4-BE49-F238E27FC236}">
                <a16:creationId xmlns:a16="http://schemas.microsoft.com/office/drawing/2014/main" id="{9BC6F6BB-4227-4DDD-AF0B-657D3E83F2A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73355" y="7025399"/>
            <a:ext cx="2210959" cy="5141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0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1212" y="2771193"/>
            <a:ext cx="3683101" cy="351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0" descr="Рисунок 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73355" y="7025399"/>
            <a:ext cx="2210959" cy="514132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0"/>
          <p:cNvSpPr txBox="1"/>
          <p:nvPr/>
        </p:nvSpPr>
        <p:spPr>
          <a:xfrm rot="10800000" flipH="1">
            <a:off x="7088071" y="1945440"/>
            <a:ext cx="2135100" cy="17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0"/>
          <p:cNvSpPr txBox="1"/>
          <p:nvPr/>
        </p:nvSpPr>
        <p:spPr>
          <a:xfrm>
            <a:off x="1662740" y="1447300"/>
            <a:ext cx="6947105" cy="4526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sym typeface="Arial"/>
              </a:rPr>
              <a:t>Состав:</a:t>
            </a:r>
            <a:r>
              <a:rPr lang="ru-RU" sz="1800" b="0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sym typeface="Arial"/>
              </a:rPr>
              <a:t> имазолил (этилконазол), </a:t>
            </a:r>
            <a:r>
              <a:rPr lang="ru-RU" sz="1800" dirty="0">
                <a:highlight>
                  <a:srgbClr val="FFFF00"/>
                </a:highlight>
              </a:rPr>
              <a:t>вспомогательные вещества</a:t>
            </a:r>
            <a:r>
              <a:rPr lang="ru-RU" sz="2000" dirty="0">
                <a:highlight>
                  <a:srgbClr val="FFFF00"/>
                </a:highlight>
              </a:rPr>
              <a:t>.</a:t>
            </a:r>
            <a:r>
              <a:rPr lang="ru-RU" sz="2000" b="0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sz="2000" b="0" i="0" u="none" strike="noStrike" cap="none" dirty="0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8CC72F-7D94-401E-979C-AA99951F262C}"/>
              </a:ext>
            </a:extLst>
          </p:cNvPr>
          <p:cNvSpPr txBox="1"/>
          <p:nvPr/>
        </p:nvSpPr>
        <p:spPr>
          <a:xfrm>
            <a:off x="448565" y="2266329"/>
            <a:ext cx="6055814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ru-RU" sz="2000" b="1" dirty="0"/>
              <a:t>Фунгицидное средство в форме концентрата эмульсии. </a:t>
            </a:r>
          </a:p>
          <a:p>
            <a:pPr marL="0" lvl="0" indent="0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ru-RU" sz="2000" dirty="0"/>
              <a:t>Обладает широким фунгицидным спектром действия.</a:t>
            </a:r>
          </a:p>
          <a:p>
            <a:pPr marL="0" lvl="0" indent="0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ru-RU" sz="2000" dirty="0"/>
              <a:t>Применяется с целью противогрибковой профилактики для дезинфекции птицеводческих помещений, инкубаторов, выводных шкафов. </a:t>
            </a:r>
          </a:p>
          <a:p>
            <a:pPr marL="0" lvl="0" indent="0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ru-RU" sz="2000" dirty="0"/>
              <a:t>Можно смешивать с другими дезинфектантами.</a:t>
            </a:r>
          </a:p>
        </p:txBody>
      </p:sp>
      <p:sp>
        <p:nvSpPr>
          <p:cNvPr id="11" name="Google Shape;61;p10">
            <a:extLst>
              <a:ext uri="{FF2B5EF4-FFF2-40B4-BE49-F238E27FC236}">
                <a16:creationId xmlns:a16="http://schemas.microsoft.com/office/drawing/2014/main" id="{C796A945-EC43-407A-801F-B15600CE4941}"/>
              </a:ext>
            </a:extLst>
          </p:cNvPr>
          <p:cNvSpPr txBox="1"/>
          <p:nvPr/>
        </p:nvSpPr>
        <p:spPr>
          <a:xfrm>
            <a:off x="1450021" y="135519"/>
            <a:ext cx="7773150" cy="1157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6375"/>
              </a:buClr>
              <a:buSzPts val="4000"/>
              <a:buFont typeface="Tahoma"/>
              <a:buNone/>
            </a:pPr>
            <a:r>
              <a:rPr lang="ru-RU" sz="3200" b="1" dirty="0">
                <a:solidFill>
                  <a:srgbClr val="00B050"/>
                </a:solidFill>
                <a:latin typeface="Tahoma"/>
                <a:ea typeface="Tahoma"/>
                <a:cs typeface="Tahoma"/>
                <a:sym typeface="Tahoma"/>
              </a:rPr>
              <a:t>Контроль грибковых инфекций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6375"/>
              </a:buClr>
              <a:buSzPts val="4000"/>
              <a:buFont typeface="Tahoma"/>
              <a:buNone/>
            </a:pPr>
            <a:r>
              <a:rPr lang="ru-RU" sz="3200" b="1" i="0" u="none" strike="noStrike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Энилкомицин</a:t>
            </a:r>
            <a:endParaRPr sz="3200" b="0" i="0" u="none" strike="noStrike" cap="none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92263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0" descr="Рисунок 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3355" y="7025399"/>
            <a:ext cx="2210959" cy="514132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0"/>
          <p:cNvSpPr txBox="1"/>
          <p:nvPr/>
        </p:nvSpPr>
        <p:spPr>
          <a:xfrm>
            <a:off x="1295401" y="1355554"/>
            <a:ext cx="7315200" cy="9460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sym typeface="Arial"/>
              </a:rPr>
              <a:t>Состав:</a:t>
            </a:r>
            <a:r>
              <a:rPr lang="ru-RU" sz="1800" b="0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sym typeface="Arial"/>
              </a:rPr>
              <a:t> Муравьиная кислота -50%, </a:t>
            </a:r>
            <a:r>
              <a:rPr lang="ru-RU" sz="1800" b="0" i="0" u="none" strike="noStrike" cap="none" dirty="0" err="1">
                <a:solidFill>
                  <a:srgbClr val="000000"/>
                </a:solidFill>
                <a:highlight>
                  <a:srgbClr val="FFFF00"/>
                </a:highlight>
                <a:sym typeface="Arial"/>
              </a:rPr>
              <a:t>Глиоксиновая</a:t>
            </a:r>
            <a:r>
              <a:rPr lang="ru-RU" sz="1800" b="0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sym typeface="Arial"/>
              </a:rPr>
              <a:t> кислота 6%, </a:t>
            </a:r>
            <a:r>
              <a:rPr lang="ru-RU" sz="1800" b="0" i="0" u="none" strike="noStrike" cap="none" dirty="0" err="1">
                <a:solidFill>
                  <a:srgbClr val="000000"/>
                </a:solidFill>
                <a:highlight>
                  <a:srgbClr val="FFFF00"/>
                </a:highlight>
                <a:sym typeface="Arial"/>
              </a:rPr>
              <a:t>додецилбензосульфоновая</a:t>
            </a:r>
            <a:r>
              <a:rPr lang="ru-RU" sz="1800" b="0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sym typeface="Arial"/>
              </a:rPr>
              <a:t> кислота – 12%, </a:t>
            </a:r>
            <a:r>
              <a:rPr lang="ru-RU" sz="1800" dirty="0" err="1">
                <a:highlight>
                  <a:srgbClr val="FFFF00"/>
                </a:highlight>
              </a:rPr>
              <a:t>О</a:t>
            </a:r>
            <a:r>
              <a:rPr lang="ru-RU" sz="1800" b="0" i="0" u="none" strike="noStrike" cap="none" dirty="0" err="1">
                <a:solidFill>
                  <a:srgbClr val="000000"/>
                </a:solidFill>
                <a:highlight>
                  <a:srgbClr val="FFFF00"/>
                </a:highlight>
                <a:sym typeface="Arial"/>
              </a:rPr>
              <a:t>ктиловый</a:t>
            </a:r>
            <a:r>
              <a:rPr lang="ru-RU" sz="1800" b="0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sym typeface="Arial"/>
              </a:rPr>
              <a:t> спирт-10% </a:t>
            </a:r>
            <a:r>
              <a:rPr lang="ru-RU" sz="1800" dirty="0">
                <a:highlight>
                  <a:srgbClr val="FFFF00"/>
                </a:highlight>
              </a:rPr>
              <a:t>вспомогательные вещества</a:t>
            </a:r>
            <a:r>
              <a:rPr lang="ru-RU" sz="2000" dirty="0">
                <a:highlight>
                  <a:srgbClr val="FFFF00"/>
                </a:highlight>
              </a:rPr>
              <a:t>.</a:t>
            </a:r>
            <a:r>
              <a:rPr lang="ru-RU" sz="2000" b="0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sz="2000" b="0" i="0" u="none" strike="noStrike" cap="none" dirty="0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8CC72F-7D94-401E-979C-AA99951F262C}"/>
              </a:ext>
            </a:extLst>
          </p:cNvPr>
          <p:cNvSpPr txBox="1"/>
          <p:nvPr/>
        </p:nvSpPr>
        <p:spPr>
          <a:xfrm>
            <a:off x="580981" y="2422970"/>
            <a:ext cx="5271179" cy="388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ru-RU" sz="2000" b="1" dirty="0"/>
              <a:t>Дезинфицирующее средство на основе комплекса органических кислот.</a:t>
            </a:r>
          </a:p>
          <a:p>
            <a:pPr marL="0" lvl="0" indent="0" algn="ctr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ru-RU" sz="2000" b="1" dirty="0"/>
              <a:t> </a:t>
            </a:r>
            <a:r>
              <a:rPr lang="ru-RU" sz="2000" dirty="0"/>
              <a:t>Обладает  </a:t>
            </a:r>
            <a:r>
              <a:rPr lang="ru-RU" sz="2000" dirty="0" err="1"/>
              <a:t>вирулидным</a:t>
            </a:r>
            <a:r>
              <a:rPr lang="ru-RU" sz="2000" dirty="0"/>
              <a:t>, бактерицидным и </a:t>
            </a:r>
            <a:r>
              <a:rPr lang="ru-RU" sz="2000" dirty="0" err="1"/>
              <a:t>фунгицидным</a:t>
            </a:r>
            <a:r>
              <a:rPr lang="ru-RU" sz="2000" dirty="0"/>
              <a:t> действием, против широкого спектра патогенов. </a:t>
            </a:r>
          </a:p>
          <a:p>
            <a:pPr marL="0" lvl="0" indent="0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ru-RU" sz="2000" dirty="0"/>
              <a:t>Применяется для профилактической и вынужденной дезинфекции объектов ветеринарного надзора..</a:t>
            </a:r>
          </a:p>
        </p:txBody>
      </p:sp>
      <p:sp>
        <p:nvSpPr>
          <p:cNvPr id="11" name="Google Shape;61;p10">
            <a:extLst>
              <a:ext uri="{FF2B5EF4-FFF2-40B4-BE49-F238E27FC236}">
                <a16:creationId xmlns:a16="http://schemas.microsoft.com/office/drawing/2014/main" id="{C796A945-EC43-407A-801F-B15600CE4941}"/>
              </a:ext>
            </a:extLst>
          </p:cNvPr>
          <p:cNvSpPr txBox="1"/>
          <p:nvPr/>
        </p:nvSpPr>
        <p:spPr>
          <a:xfrm>
            <a:off x="929640" y="243865"/>
            <a:ext cx="8506250" cy="1157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6375"/>
              </a:buClr>
              <a:buSzPts val="4000"/>
              <a:buFont typeface="Tahoma"/>
              <a:buNone/>
            </a:pPr>
            <a:r>
              <a:rPr lang="ru-RU" sz="3200" b="1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Дезинфекция</a:t>
            </a:r>
            <a:r>
              <a:rPr lang="ru-RU" sz="3200" b="1" dirty="0">
                <a:solidFill>
                  <a:srgbClr val="00B05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6375"/>
              </a:buClr>
              <a:buSzPts val="4000"/>
              <a:buFont typeface="Tahoma"/>
              <a:buNone/>
            </a:pPr>
            <a:r>
              <a:rPr lang="ru-RU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Неопредивет</a:t>
            </a:r>
            <a:endParaRPr lang="ru-RU" sz="3200" b="0" i="0" u="none" strike="noStrike" cap="none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26363A-B2C6-4503-BA39-0E70B8DAC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161" y="2458104"/>
            <a:ext cx="4132154" cy="432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254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7B27B6-2244-4A59-9589-7240EA17A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64" y="13624"/>
            <a:ext cx="9049776" cy="1322672"/>
          </a:xfrm>
        </p:spPr>
        <p:txBody>
          <a:bodyPr>
            <a:normAutofit/>
          </a:bodyPr>
          <a:lstStyle/>
          <a:p>
            <a:r>
              <a:rPr lang="ru-RU" dirty="0"/>
              <a:t>         </a:t>
            </a:r>
            <a:r>
              <a:rPr lang="ru-RU" sz="3600" dirty="0">
                <a:latin typeface="+mn-lt"/>
              </a:rPr>
              <a:t>Аэрозольная газация        холодным или горячим туманом 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BDD64D-6344-422E-B8C5-C80F0998C27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23589" r="23589"/>
          <a:stretch>
            <a:fillRect/>
          </a:stretch>
        </p:blipFill>
        <p:spPr>
          <a:xfrm>
            <a:off x="5897880" y="1905000"/>
            <a:ext cx="4050983" cy="4754880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C86ABEA2-4FF2-4D6B-B8A3-20393A8A2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3395" y="1899719"/>
            <a:ext cx="4916215" cy="5120399"/>
          </a:xfrm>
        </p:spPr>
        <p:txBody>
          <a:bodyPr>
            <a:noAutofit/>
          </a:bodyPr>
          <a:lstStyle/>
          <a:p>
            <a:r>
              <a:rPr lang="ru-RU" sz="2400" dirty="0">
                <a:latin typeface="+mn-lt"/>
              </a:rPr>
              <a:t>Для качественной дезинфекции</a:t>
            </a:r>
          </a:p>
          <a:p>
            <a:r>
              <a:rPr lang="ru-RU" sz="2400" dirty="0">
                <a:latin typeface="+mn-lt"/>
              </a:rPr>
              <a:t>способом газации необходимо</a:t>
            </a:r>
          </a:p>
          <a:p>
            <a:r>
              <a:rPr lang="ru-RU" sz="2400" dirty="0">
                <a:latin typeface="+mn-lt"/>
              </a:rPr>
              <a:t>создать максимальную</a:t>
            </a:r>
          </a:p>
          <a:p>
            <a:r>
              <a:rPr lang="ru-RU" sz="2400" dirty="0">
                <a:latin typeface="+mn-lt"/>
              </a:rPr>
              <a:t>герметичность в помещении,</a:t>
            </a:r>
          </a:p>
          <a:p>
            <a:r>
              <a:rPr lang="ru-RU" sz="2400" dirty="0">
                <a:latin typeface="+mn-lt"/>
              </a:rPr>
              <a:t>выключить вентиляцию.</a:t>
            </a:r>
          </a:p>
          <a:p>
            <a:r>
              <a:rPr lang="ru-RU" sz="2400" dirty="0">
                <a:latin typeface="+mn-lt"/>
              </a:rPr>
              <a:t>Для правильного расчета</a:t>
            </a:r>
          </a:p>
          <a:p>
            <a:r>
              <a:rPr lang="ru-RU" sz="2400" dirty="0">
                <a:latin typeface="+mn-lt"/>
              </a:rPr>
              <a:t>концентрации необходимо</a:t>
            </a:r>
          </a:p>
          <a:p>
            <a:r>
              <a:rPr lang="ru-RU" sz="2400" dirty="0">
                <a:latin typeface="+mn-lt"/>
              </a:rPr>
              <a:t>точно знать объем помещения.</a:t>
            </a:r>
          </a:p>
        </p:txBody>
      </p:sp>
      <p:pic>
        <p:nvPicPr>
          <p:cNvPr id="5" name="Google Shape;48;p8" descr="Рисунок 5">
            <a:extLst>
              <a:ext uri="{FF2B5EF4-FFF2-40B4-BE49-F238E27FC236}">
                <a16:creationId xmlns:a16="http://schemas.microsoft.com/office/drawing/2014/main" id="{7F1A57E8-9968-4E69-88A7-F1F9A5BE5FE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3355" y="7025399"/>
            <a:ext cx="2210959" cy="5141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29445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title"/>
          </p:nvPr>
        </p:nvSpPr>
        <p:spPr>
          <a:xfrm>
            <a:off x="887961" y="291977"/>
            <a:ext cx="8433215" cy="1025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750" tIns="37750" rIns="37750" bIns="377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ru-RU" sz="3000" dirty="0">
                <a:solidFill>
                  <a:schemeClr val="accent5">
                    <a:lumMod val="75000"/>
                  </a:schemeClr>
                </a:solidFill>
              </a:rPr>
              <a:t>              </a:t>
            </a:r>
            <a:r>
              <a:rPr lang="ru-RU" sz="3200" dirty="0">
                <a:solidFill>
                  <a:srgbClr val="C00000"/>
                </a:solidFill>
              </a:rPr>
              <a:t>Аэрозольная дезинфекция</a:t>
            </a:r>
            <a:br>
              <a:rPr lang="ru-RU" sz="32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200" dirty="0">
                <a:solidFill>
                  <a:schemeClr val="accent5">
                    <a:lumMod val="75000"/>
                  </a:schemeClr>
                </a:solidFill>
              </a:rPr>
              <a:t>                      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Гермосан форте</a:t>
            </a:r>
            <a:br>
              <a:rPr lang="ru-RU" sz="30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000" dirty="0">
                <a:solidFill>
                  <a:schemeClr val="accent5">
                    <a:lumMod val="75000"/>
                  </a:schemeClr>
                </a:solidFill>
              </a:rPr>
              <a:t>               </a:t>
            </a:r>
            <a:b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3000" dirty="0"/>
              <a:t> </a:t>
            </a:r>
            <a:endParaRPr sz="1800" b="0" dirty="0">
              <a:highlight>
                <a:srgbClr val="FFFF00"/>
              </a:highlight>
            </a:endParaRPr>
          </a:p>
        </p:txBody>
      </p:sp>
      <p:sp>
        <p:nvSpPr>
          <p:cNvPr id="106" name="Google Shape;106;p16"/>
          <p:cNvSpPr txBox="1">
            <a:spLocks noGrp="1"/>
          </p:cNvSpPr>
          <p:nvPr>
            <p:ph type="body" idx="1"/>
          </p:nvPr>
        </p:nvSpPr>
        <p:spPr>
          <a:xfrm>
            <a:off x="416461" y="2227258"/>
            <a:ext cx="5776110" cy="4798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750" tIns="37750" rIns="37750" bIns="3775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ru-RU" sz="2000" b="1" dirty="0">
                <a:latin typeface="+mn-lt"/>
              </a:rPr>
              <a:t>Дезинфицирующее средство, заряженное </a:t>
            </a:r>
          </a:p>
          <a:p>
            <a:pPr marL="0" lvl="0" indent="0" algn="ctr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ru-RU" sz="2000" b="1" dirty="0">
                <a:latin typeface="+mn-lt"/>
              </a:rPr>
              <a:t>в аэрозольный баллон. </a:t>
            </a:r>
          </a:p>
          <a:p>
            <a:pPr marL="0" lvl="0" indent="0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ru-RU" sz="2000" dirty="0">
                <a:latin typeface="+mn-lt"/>
              </a:rPr>
              <a:t>Действует губительно на вирусы, бактерии, споры, грибы. Благодаря аэрозольной форме, средство проникает во все труднодоступные места. Обладает высокой способностью к смачиванию, что облегчает дезинфекцию поверхностей и ускоряет действие препарата. Быстро высыхает. Не вызывает коррозию обрабатываемых поверхностей.</a:t>
            </a:r>
          </a:p>
        </p:txBody>
      </p:sp>
      <p:pic>
        <p:nvPicPr>
          <p:cNvPr id="5" name="Google Shape;48;p8" descr="Рисунок 5">
            <a:extLst>
              <a:ext uri="{FF2B5EF4-FFF2-40B4-BE49-F238E27FC236}">
                <a16:creationId xmlns:a16="http://schemas.microsoft.com/office/drawing/2014/main" id="{25193C47-11F3-4782-9DC1-39060487E31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3355" y="7025399"/>
            <a:ext cx="2210959" cy="51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682C7F-ECF3-4FD5-9306-4ED5626A7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6838" y="2667000"/>
            <a:ext cx="3691521" cy="41605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86416" y="1548143"/>
            <a:ext cx="838350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800" b="1" dirty="0">
                <a:highlight>
                  <a:srgbClr val="FFFF00"/>
                </a:highlight>
              </a:rPr>
              <a:t>Состав</a:t>
            </a:r>
            <a:r>
              <a:rPr lang="ru-RU" sz="1800" dirty="0">
                <a:highlight>
                  <a:srgbClr val="FFFF00"/>
                </a:highlight>
              </a:rPr>
              <a:t>: глютаральдегид - 0,15%, дидецилдиметил хлорид аммония - 0.15%</a:t>
            </a:r>
            <a:endParaRPr lang="ru-RU" sz="18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/>
          <p:nvPr/>
        </p:nvSpPr>
        <p:spPr>
          <a:xfrm>
            <a:off x="227275" y="1829641"/>
            <a:ext cx="5766218" cy="4707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-RU" sz="2000" b="1" dirty="0"/>
              <a:t>Препарат – дымовая шашка работает по принципу ультрадиффузии – распространение активной субстанции в виде дыма</a:t>
            </a:r>
            <a:r>
              <a:rPr lang="ru-RU" sz="2000" dirty="0"/>
              <a:t>.</a:t>
            </a:r>
            <a:r>
              <a:rPr lang="ru-RU" sz="2000" b="0" i="0" u="none" strike="noStrike" cap="none" dirty="0">
                <a:solidFill>
                  <a:srgbClr val="000000"/>
                </a:solidFill>
                <a:sym typeface="Arial"/>
              </a:rPr>
              <a:t> </a:t>
            </a:r>
            <a:br>
              <a:rPr lang="ru-RU" sz="2000" b="0" i="0" u="none" strike="noStrike" cap="none" dirty="0">
                <a:solidFill>
                  <a:srgbClr val="000000"/>
                </a:solidFill>
                <a:sym typeface="Arial"/>
              </a:rPr>
            </a:br>
            <a:endParaRPr sz="20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sym typeface="Arial"/>
              </a:rPr>
              <a:t>Средство обладает </a:t>
            </a:r>
            <a:r>
              <a:rPr lang="ru-RU" sz="2000" b="0" i="0" u="none" strike="noStrike" cap="none" dirty="0">
                <a:solidFill>
                  <a:srgbClr val="000000"/>
                </a:solidFill>
                <a:sym typeface="Arial"/>
              </a:rPr>
              <a:t>фунгицидным действием широкого спектра  и </a:t>
            </a:r>
            <a:r>
              <a:rPr lang="en-US" sz="2000" b="0" i="0" u="none" strike="noStrike" cap="none" dirty="0">
                <a:solidFill>
                  <a:srgbClr val="000000"/>
                </a:solidFill>
                <a:sym typeface="Arial"/>
              </a:rPr>
              <a:t>антимикробной активностью в отношении грамотрицательных и грамположительных бактерий</a:t>
            </a:r>
            <a:r>
              <a:rPr lang="ru-RU" sz="2000" b="0" i="0" u="none" strike="noStrike" cap="none" dirty="0">
                <a:solidFill>
                  <a:srgbClr val="000000"/>
                </a:solidFill>
                <a:sym typeface="Arial"/>
              </a:rPr>
              <a:t> (эшерихия коли, стафилококк, сальмонелла, энтерококк, кампилобактер.</a:t>
            </a:r>
            <a:br>
              <a:rPr lang="ru-RU" sz="2000" b="0" i="0" u="none" strike="noStrike" cap="none" dirty="0">
                <a:solidFill>
                  <a:srgbClr val="000000"/>
                </a:solidFill>
                <a:sym typeface="Arial"/>
              </a:rPr>
            </a:br>
            <a:endParaRPr sz="20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sym typeface="Arial"/>
              </a:rPr>
              <a:t>Эффективно против вирусов гриппа птиц, болезни Ньюкасла, болезни Гамборо</a:t>
            </a:r>
            <a:r>
              <a:rPr lang="ru-RU" sz="2000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71" name="Google Shape;71;p11" descr="image.png"/>
          <p:cNvPicPr preferRelativeResize="0"/>
          <p:nvPr/>
        </p:nvPicPr>
        <p:blipFill rotWithShape="1">
          <a:blip r:embed="rId3">
            <a:alphaModFix/>
          </a:blip>
          <a:srcRect l="8512" r="29491"/>
          <a:stretch/>
        </p:blipFill>
        <p:spPr>
          <a:xfrm>
            <a:off x="6120242" y="1600200"/>
            <a:ext cx="3724798" cy="516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1" descr="Рисунок 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73355" y="7025399"/>
            <a:ext cx="2210959" cy="5141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64190" y="997473"/>
            <a:ext cx="625594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ea typeface="Tahoma"/>
                <a:cs typeface="Tahoma"/>
                <a:sym typeface="Tahoma"/>
              </a:rPr>
              <a:t>Состав: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ea typeface="Tahoma"/>
                <a:cs typeface="Tahoma"/>
                <a:sym typeface="Tahoma"/>
              </a:rPr>
              <a:t> 1.1- бифенил-2-ол, вспомогательные вещества</a:t>
            </a:r>
            <a:endParaRPr lang="ru-RU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3358834" y="204839"/>
            <a:ext cx="4300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Фумагри ОПП</a:t>
            </a:r>
          </a:p>
        </p:txBody>
      </p:sp>
    </p:spTree>
    <p:extLst>
      <p:ext uri="{BB962C8B-B14F-4D97-AF65-F5344CB8AC3E}">
        <p14:creationId xmlns:p14="http://schemas.microsoft.com/office/powerpoint/2010/main" val="31906994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D24241-A9B5-4D8B-9CD6-90324EDB5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284" y="150324"/>
            <a:ext cx="8138245" cy="881172"/>
          </a:xfrm>
        </p:spPr>
        <p:txBody>
          <a:bodyPr>
            <a:normAutofit/>
          </a:bodyPr>
          <a:lstStyle/>
          <a:p>
            <a:r>
              <a:rPr lang="ru-RU" sz="3200" dirty="0"/>
              <a:t>             Эффективность биозащиты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1756E4-B805-4C57-86CB-C07EFF213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141" y="1491108"/>
            <a:ext cx="4295265" cy="5354064"/>
          </a:xfrm>
        </p:spPr>
        <p:txBody>
          <a:bodyPr>
            <a:normAutofit/>
          </a:bodyPr>
          <a:lstStyle/>
          <a:p>
            <a:r>
              <a:rPr lang="ru-RU" dirty="0"/>
              <a:t>    </a:t>
            </a:r>
            <a:r>
              <a:rPr lang="ru-RU" sz="2800" dirty="0">
                <a:latin typeface="+mn-lt"/>
              </a:rPr>
              <a:t>При соблюдении  вышеперечисленных мер мы можем добиться  95% защиты производства от проникновения и распространения патогенов.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9E8F5D6-85B8-46AE-90B9-EA30ED401943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10087" r="10087"/>
          <a:stretch>
            <a:fillRect/>
          </a:stretch>
        </p:blipFill>
        <p:spPr>
          <a:xfrm>
            <a:off x="5151120" y="1645920"/>
            <a:ext cx="4739004" cy="5044440"/>
          </a:xfrm>
        </p:spPr>
      </p:pic>
      <p:pic>
        <p:nvPicPr>
          <p:cNvPr id="9" name="Google Shape;73;p11" descr="Рисунок 5">
            <a:extLst>
              <a:ext uri="{FF2B5EF4-FFF2-40B4-BE49-F238E27FC236}">
                <a16:creationId xmlns:a16="http://schemas.microsoft.com/office/drawing/2014/main" id="{ED70F4A5-C70C-4631-9270-64A319BFCD4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19999" y="6995160"/>
            <a:ext cx="2270761" cy="5613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2515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AE6E3A-8CBB-414E-A963-5CF0D19E0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60" y="344184"/>
            <a:ext cx="9726765" cy="1295018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Этапы реализации комплексной программы      биозащиты при выращивании птицы </a:t>
            </a:r>
          </a:p>
        </p:txBody>
      </p:sp>
      <p:sp>
        <p:nvSpPr>
          <p:cNvPr id="5" name="Google Shape;46;p8">
            <a:extLst>
              <a:ext uri="{FF2B5EF4-FFF2-40B4-BE49-F238E27FC236}">
                <a16:creationId xmlns:a16="http://schemas.microsoft.com/office/drawing/2014/main" id="{0995E80F-1E31-4A1C-A346-A6CEDD3A2F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4309" y="1951501"/>
            <a:ext cx="5473341" cy="4738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lang="ru-RU" sz="24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AutoNum type="arabicPeriod"/>
            </a:pPr>
            <a:r>
              <a:rPr lang="ru-RU" sz="2400" dirty="0">
                <a:latin typeface="+mn-lt"/>
              </a:rPr>
              <a:t>Предотвращение проникновения патогенов с персоналом.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AutoNum type="arabicPeriod"/>
            </a:pPr>
            <a:r>
              <a:rPr lang="ru-RU" sz="2400" b="0" i="0" u="none" strike="noStrike" cap="none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Предотвращение проникновения патогенов с транспортом.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AutoNum type="arabicPeriod"/>
            </a:pPr>
            <a:r>
              <a:rPr lang="ru-RU" sz="2400" dirty="0">
                <a:latin typeface="+mn-lt"/>
              </a:rPr>
              <a:t>Предотвращение проникновения патогенов с насекомыми.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AutoNum type="arabicPeriod"/>
            </a:pPr>
            <a:r>
              <a:rPr lang="ru-RU" sz="2400" b="0" i="0" u="none" strike="noStrike" cap="none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Предотвращение проникновения патогенов с водой.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AutoNum type="arabicPeriod"/>
            </a:pPr>
            <a:r>
              <a:rPr lang="ru-RU" sz="2400" dirty="0">
                <a:latin typeface="+mn-lt"/>
              </a:rPr>
              <a:t>Качественная подготовка корпусов.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AutoNum type="arabicPeriod"/>
            </a:pPr>
            <a:r>
              <a:rPr lang="ru-RU" sz="2400" b="0" i="0" u="none" strike="noStrike" cap="none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Дополнительные меры.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48;p8" descr="Рисунок 5">
            <a:extLst>
              <a:ext uri="{FF2B5EF4-FFF2-40B4-BE49-F238E27FC236}">
                <a16:creationId xmlns:a16="http://schemas.microsoft.com/office/drawing/2014/main" id="{7746CD89-7B4D-42B1-BA0F-51A2C4F89CA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3355" y="7025399"/>
            <a:ext cx="2210959" cy="51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013F6EE-493B-4B76-AD91-9DEBE6F7A9A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26713" r="26713"/>
          <a:stretch>
            <a:fillRect/>
          </a:stretch>
        </p:blipFill>
        <p:spPr>
          <a:xfrm>
            <a:off x="6156960" y="1951500"/>
            <a:ext cx="3904102" cy="4510259"/>
          </a:xfrm>
        </p:spPr>
      </p:pic>
    </p:spTree>
    <p:extLst>
      <p:ext uri="{BB962C8B-B14F-4D97-AF65-F5344CB8AC3E}">
        <p14:creationId xmlns:p14="http://schemas.microsoft.com/office/powerpoint/2010/main" val="9334968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 txBox="1"/>
          <p:nvPr/>
        </p:nvSpPr>
        <p:spPr>
          <a:xfrm>
            <a:off x="984104" y="736930"/>
            <a:ext cx="8678100" cy="753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750" tIns="37750" rIns="37750" bIns="377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6375"/>
              </a:buClr>
              <a:buSzPts val="4400"/>
              <a:buFont typeface="Tahoma"/>
              <a:buNone/>
            </a:pPr>
            <a:r>
              <a:rPr lang="en-US" sz="4400" b="1" i="0" u="none" strike="noStrike" cap="none" dirty="0">
                <a:solidFill>
                  <a:srgbClr val="0A6375"/>
                </a:solidFill>
                <a:latin typeface="Tahoma"/>
                <a:ea typeface="Tahoma"/>
                <a:cs typeface="Tahoma"/>
                <a:sym typeface="Tahoma"/>
              </a:rPr>
              <a:t>БЛАГОДА</a:t>
            </a:r>
            <a:r>
              <a:rPr lang="ru-RU" sz="4400" b="1" dirty="0">
                <a:solidFill>
                  <a:srgbClr val="0A6375"/>
                </a:solidFill>
                <a:latin typeface="Tahoma"/>
                <a:ea typeface="Tahoma"/>
                <a:cs typeface="Tahoma"/>
                <a:sym typeface="Tahoma"/>
              </a:rPr>
              <a:t>РЮ</a:t>
            </a:r>
            <a:r>
              <a:rPr lang="en-US" sz="4400" b="1" i="0" u="none" strike="noStrike" cap="none" dirty="0">
                <a:solidFill>
                  <a:srgbClr val="0A6375"/>
                </a:solidFill>
                <a:latin typeface="Tahoma"/>
                <a:ea typeface="Tahoma"/>
                <a:cs typeface="Tahoma"/>
                <a:sym typeface="Tahoma"/>
              </a:rPr>
              <a:t> ЗА ВНИМАНИЕ!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p19" descr="Рисунок 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05511" y="3078998"/>
            <a:ext cx="4860079" cy="113015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9"/>
          <p:cNvSpPr txBox="1"/>
          <p:nvPr/>
        </p:nvSpPr>
        <p:spPr>
          <a:xfrm>
            <a:off x="3358785" y="4284071"/>
            <a:ext cx="3353400" cy="9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750" tIns="37750" rIns="37750" bIns="37750" anchor="t" anchorCtr="0">
            <a:spAutoFit/>
          </a:bodyPr>
          <a:lstStyle/>
          <a:p>
            <a:pPr marL="0" marR="0" lvl="0" indent="0" algn="ct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400"/>
              <a:buFont typeface="Tahoma"/>
              <a:buNone/>
            </a:pPr>
            <a:r>
              <a:rPr lang="en-US" sz="1400" b="0" i="0" u="none" strike="noStrike" cap="none">
                <a:solidFill>
                  <a:srgbClr val="00B050"/>
                </a:solidFill>
                <a:latin typeface="Tahoma"/>
                <a:ea typeface="Tahoma"/>
                <a:cs typeface="Tahoma"/>
                <a:sym typeface="Tahoma"/>
              </a:rPr>
              <a:t> WWW.VETPROM.RU</a:t>
            </a:r>
            <a:endParaRPr sz="3000" b="0" i="0" u="none" strike="noStrike" cap="none">
              <a:solidFill>
                <a:srgbClr val="A3A5AE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1552C8-4427-4DD0-BA71-57059F206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626" y="270164"/>
            <a:ext cx="8639690" cy="820881"/>
          </a:xfrm>
        </p:spPr>
        <p:txBody>
          <a:bodyPr>
            <a:normAutofit/>
          </a:bodyPr>
          <a:lstStyle/>
          <a:p>
            <a:r>
              <a:rPr lang="ru-RU" sz="3200" dirty="0"/>
              <a:t>                   Гигиена персонала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4F843A8-F9D4-43C3-859B-F70E76FE412A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19854" r="19854"/>
          <a:stretch>
            <a:fillRect/>
          </a:stretch>
        </p:blipFill>
        <p:spPr>
          <a:xfrm>
            <a:off x="6598920" y="1199504"/>
            <a:ext cx="3291840" cy="5262256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134C66E0-337E-4AAF-B684-89825E818B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2038" y="1285615"/>
            <a:ext cx="5791130" cy="5918269"/>
          </a:xfrm>
        </p:spPr>
        <p:txBody>
          <a:bodyPr>
            <a:noAutofit/>
          </a:bodyPr>
          <a:lstStyle/>
          <a:p>
            <a:r>
              <a:rPr lang="ru-RU" sz="2000" dirty="0">
                <a:latin typeface="+mn-lt"/>
              </a:rPr>
              <a:t>Персонал и посетители:</a:t>
            </a:r>
          </a:p>
          <a:p>
            <a:r>
              <a:rPr lang="ru-RU" sz="2000" dirty="0">
                <a:latin typeface="+mn-lt"/>
              </a:rPr>
              <a:t>1. Попадают на территорию предприятия  только пешком.</a:t>
            </a:r>
          </a:p>
          <a:p>
            <a:r>
              <a:rPr lang="ru-RU" sz="2000" dirty="0">
                <a:latin typeface="+mn-lt"/>
              </a:rPr>
              <a:t>2. Проходят на территорию строго через </a:t>
            </a:r>
            <a:br>
              <a:rPr lang="en-US" sz="2000" dirty="0">
                <a:latin typeface="+mn-lt"/>
              </a:rPr>
            </a:br>
            <a:r>
              <a:rPr lang="ru-RU" sz="2000" dirty="0">
                <a:latin typeface="+mn-lt"/>
              </a:rPr>
              <a:t>сан.</a:t>
            </a:r>
            <a:r>
              <a:rPr lang="en-US" sz="2000" dirty="0">
                <a:latin typeface="+mn-lt"/>
              </a:rPr>
              <a:t> </a:t>
            </a:r>
            <a:r>
              <a:rPr lang="ru-RU" sz="2000" dirty="0">
                <a:latin typeface="+mn-lt"/>
              </a:rPr>
              <a:t>пропускник.</a:t>
            </a:r>
          </a:p>
          <a:p>
            <a:r>
              <a:rPr lang="ru-RU" sz="2000" dirty="0">
                <a:latin typeface="+mn-lt"/>
              </a:rPr>
              <a:t>3. Принимают душ и производят смену одежды и обуви на рабочую. </a:t>
            </a:r>
          </a:p>
          <a:p>
            <a:r>
              <a:rPr lang="ru-RU" sz="2000" dirty="0">
                <a:latin typeface="+mn-lt"/>
              </a:rPr>
              <a:t>4. Проводят тщательную дезинфекцию рук.</a:t>
            </a:r>
          </a:p>
          <a:p>
            <a:r>
              <a:rPr lang="ru-RU" sz="2000" dirty="0">
                <a:latin typeface="+mn-lt"/>
              </a:rPr>
              <a:t>5. Проходят в корпус только через дезбарьер на входе.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023853-16CD-47CD-A45C-78F1C7507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9909" y="6858670"/>
            <a:ext cx="2213040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20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702800" y="224003"/>
            <a:ext cx="8665500" cy="644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750" tIns="37750" rIns="37750" bIns="377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000" dirty="0"/>
              <a:t> </a:t>
            </a:r>
            <a:r>
              <a:rPr lang="ru-RU" sz="3000" dirty="0"/>
              <a:t>                            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Клиносепт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ru-RU" sz="28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sz="2000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Google Shape;39;p7"/>
          <p:cNvSpPr txBox="1"/>
          <p:nvPr/>
        </p:nvSpPr>
        <p:spPr>
          <a:xfrm flipV="1">
            <a:off x="1007150" y="7375994"/>
            <a:ext cx="8056800" cy="45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46;p8">
            <a:extLst>
              <a:ext uri="{FF2B5EF4-FFF2-40B4-BE49-F238E27FC236}">
                <a16:creationId xmlns:a16="http://schemas.microsoft.com/office/drawing/2014/main" id="{9D09E8DA-9D8D-4E8B-80EE-2087D9BA08D9}"/>
              </a:ext>
            </a:extLst>
          </p:cNvPr>
          <p:cNvSpPr txBox="1"/>
          <p:nvPr/>
        </p:nvSpPr>
        <p:spPr>
          <a:xfrm>
            <a:off x="1160667" y="925201"/>
            <a:ext cx="7749766" cy="64482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44975" tIns="44975" rIns="44975" bIns="449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-RU" sz="1800" b="0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Состав: </a:t>
            </a:r>
            <a:r>
              <a:rPr lang="ru-RU" sz="1800" dirty="0">
                <a:solidFill>
                  <a:schemeClr val="tx1"/>
                </a:solidFill>
                <a:highlight>
                  <a:srgbClr val="FFFF00"/>
                </a:highlight>
              </a:rPr>
              <a:t>э</a:t>
            </a:r>
            <a:r>
              <a:rPr lang="ru-RU" sz="1800" b="0" i="0" u="none" strike="noStrike" cap="none" dirty="0">
                <a:solidFill>
                  <a:schemeClr val="tx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танол</a:t>
            </a:r>
            <a:r>
              <a:rPr lang="ru-RU" sz="1800" dirty="0">
                <a:solidFill>
                  <a:schemeClr val="tx1"/>
                </a:solidFill>
                <a:highlight>
                  <a:srgbClr val="FFFF00"/>
                </a:highlight>
              </a:rPr>
              <a:t> - </a:t>
            </a:r>
            <a:r>
              <a:rPr lang="ru-RU" sz="1800" b="0" i="0" u="none" strike="noStrike" cap="none" dirty="0">
                <a:solidFill>
                  <a:schemeClr val="tx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45%, изопропанол - 20</a:t>
            </a:r>
            <a:r>
              <a:rPr lang="ru-RU" sz="1800" b="0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%,</a:t>
            </a:r>
            <a:r>
              <a:rPr lang="en-US" sz="1800" b="0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триизоаминопропанол - 1%, поверхностноактивные и смягчающие агенты - 10% </a:t>
            </a:r>
            <a:endParaRPr sz="1800" b="0" i="0" u="none" strike="noStrike" cap="none" dirty="0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46;p8">
            <a:extLst>
              <a:ext uri="{FF2B5EF4-FFF2-40B4-BE49-F238E27FC236}">
                <a16:creationId xmlns:a16="http://schemas.microsoft.com/office/drawing/2014/main" id="{2407191D-C40D-422A-B7D7-5BC9E496A98F}"/>
              </a:ext>
            </a:extLst>
          </p:cNvPr>
          <p:cNvSpPr txBox="1"/>
          <p:nvPr/>
        </p:nvSpPr>
        <p:spPr>
          <a:xfrm>
            <a:off x="344184" y="2619641"/>
            <a:ext cx="5718394" cy="381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-RU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Клиносепт – это готовые к применению гель и спрей для быстрой и эффективной дезинфекции рук</a:t>
            </a:r>
            <a:r>
              <a:rPr lang="ru-RU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ru-RU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ru-RU"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-RU" sz="2000" dirty="0"/>
              <a:t>  Эффективно очищает и дезинфицирует, обладает смягчающим и ранозаживляющим действием.</a:t>
            </a:r>
          </a:p>
          <a:p>
            <a:pPr lvl="0">
              <a:buSzPts val="1700"/>
            </a:pPr>
            <a:r>
              <a:rPr lang="ru-RU" sz="2000" dirty="0"/>
              <a:t> Предназначен</a:t>
            </a:r>
            <a:r>
              <a:rPr lang="ru-RU" sz="2000" b="0" i="0" u="none" strike="noStrike" cap="none" dirty="0">
                <a:solidFill>
                  <a:srgbClr val="000000"/>
                </a:solidFill>
                <a:sym typeface="Arial"/>
              </a:rPr>
              <a:t> в качестве кожного антисептика для гигиенической обработки рук. 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-RU" sz="2000" dirty="0"/>
              <a:t>Аэрозоль и спрей могут применяться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-RU" sz="2000" dirty="0"/>
              <a:t>также для обработки любых поверхностей.</a:t>
            </a:r>
            <a:endParaRPr lang="ru-RU" sz="20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7AD3BD-549F-4F82-A58D-EE0B12B98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112" y="6982300"/>
            <a:ext cx="2213040" cy="51820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D271F1-116E-4ACB-9787-25B56E448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715" y="2532386"/>
            <a:ext cx="3182205" cy="38218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F572B26-A359-47CF-B7F8-921DF5000D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2009642"/>
            <a:ext cx="4114800" cy="473825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D317DC-3F09-4539-99E6-E0BC42E96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613" y="140493"/>
            <a:ext cx="9003484" cy="697708"/>
          </a:xfrm>
        </p:spPr>
        <p:txBody>
          <a:bodyPr>
            <a:normAutofit/>
          </a:bodyPr>
          <a:lstStyle/>
          <a:p>
            <a:r>
              <a:rPr lang="ru-RU" sz="3200" dirty="0"/>
              <a:t>          Автотранспорт - фактор риска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035D54-4499-464D-96D0-EC0ED8DE4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7935" y="838201"/>
            <a:ext cx="8662305" cy="3535679"/>
          </a:xfrm>
        </p:spPr>
        <p:txBody>
          <a:bodyPr>
            <a:noAutofit/>
          </a:bodyPr>
          <a:lstStyle/>
          <a:p>
            <a:pPr marL="571500" indent="-342900">
              <a:buAutoNum type="arabicPeriod"/>
            </a:pPr>
            <a:r>
              <a:rPr lang="ru-RU" sz="2000" dirty="0">
                <a:latin typeface="+mn-lt"/>
              </a:rPr>
              <a:t>На территорию может быть допущен только спец. транспорт</a:t>
            </a:r>
          </a:p>
          <a:p>
            <a:pPr marL="571500" indent="-342900">
              <a:buAutoNum type="arabicPeriod"/>
            </a:pPr>
            <a:r>
              <a:rPr lang="ru-RU" sz="2000" dirty="0">
                <a:latin typeface="+mn-lt"/>
              </a:rPr>
              <a:t>Транспорт должен быть помыт до въезда на фабрику.</a:t>
            </a:r>
          </a:p>
          <a:p>
            <a:pPr marL="571500" indent="-342900">
              <a:buAutoNum type="arabicPeriod"/>
            </a:pPr>
            <a:r>
              <a:rPr lang="ru-RU" sz="2000" dirty="0">
                <a:latin typeface="+mn-lt"/>
              </a:rPr>
              <a:t>Обязателен проезд транспорта через оборудованный и заправленный дез барьер.</a:t>
            </a:r>
          </a:p>
          <a:p>
            <a:pPr marL="571500" indent="-342900">
              <a:buAutoNum type="arabicPeriod"/>
            </a:pPr>
            <a:r>
              <a:rPr lang="ru-RU" sz="2000" dirty="0">
                <a:latin typeface="+mn-lt"/>
              </a:rPr>
              <a:t>Кабина автомобиля обрабатывается дезинфицирующим спреем.</a:t>
            </a:r>
          </a:p>
          <a:p>
            <a:pPr marL="571500" indent="-342900">
              <a:buAutoNum type="arabicPeriod"/>
            </a:pPr>
            <a:r>
              <a:rPr lang="ru-RU" sz="2000" dirty="0">
                <a:latin typeface="+mn-lt"/>
              </a:rPr>
              <a:t>Водитель остается в кабине либо выполняет все процедуры, предусмотренные биозащитой.</a:t>
            </a:r>
          </a:p>
        </p:txBody>
      </p:sp>
      <p:pic>
        <p:nvPicPr>
          <p:cNvPr id="5" name="Google Shape;48;p8" descr="Рисунок 5">
            <a:extLst>
              <a:ext uri="{FF2B5EF4-FFF2-40B4-BE49-F238E27FC236}">
                <a16:creationId xmlns:a16="http://schemas.microsoft.com/office/drawing/2014/main" id="{3D08DD4A-BF32-4F68-B8FB-B1B1D44F27E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3355" y="7025399"/>
            <a:ext cx="2210959" cy="51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4F63C5-637F-433A-B508-B03F7FE4C0F3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13141" b="13141"/>
          <a:stretch>
            <a:fillRect/>
          </a:stretch>
        </p:blipFill>
        <p:spPr>
          <a:xfrm>
            <a:off x="2117033" y="4390165"/>
            <a:ext cx="6043741" cy="2653424"/>
          </a:xfrm>
        </p:spPr>
      </p:pic>
    </p:spTree>
    <p:extLst>
      <p:ext uri="{BB962C8B-B14F-4D97-AF65-F5344CB8AC3E}">
        <p14:creationId xmlns:p14="http://schemas.microsoft.com/office/powerpoint/2010/main" val="13588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8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79895" y="2015613"/>
            <a:ext cx="3504419" cy="4329998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8"/>
          <p:cNvSpPr txBox="1"/>
          <p:nvPr/>
        </p:nvSpPr>
        <p:spPr>
          <a:xfrm>
            <a:off x="233516" y="1715479"/>
            <a:ext cx="6061587" cy="396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-RU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Мевистат</a:t>
            </a:r>
            <a:r>
              <a:rPr lang="ru-RU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– это новое поколение экологичного дезинфицирующего средства с активным кислородом.</a:t>
            </a:r>
            <a:br>
              <a:rPr lang="ru-RU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ru-RU"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-RU" sz="1800" b="1" dirty="0"/>
              <a:t>Область применения: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-RU" sz="1800" dirty="0"/>
              <a:t> дезинфекция, заправка дезбарьеров, дезковриков, аэрозольной обработки воздуха в присутствии птицы, а также гигиена воды.</a:t>
            </a:r>
            <a:br>
              <a:rPr lang="ru-RU" sz="1800" dirty="0"/>
            </a:br>
            <a:br>
              <a:rPr lang="ru-RU" sz="1800" dirty="0"/>
            </a:br>
            <a:r>
              <a:rPr lang="ru-RU" sz="1800" b="1" dirty="0"/>
              <a:t>Принцип </a:t>
            </a:r>
            <a:r>
              <a:rPr lang="en-US" sz="1800" b="1" dirty="0"/>
              <a:t>действия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ru-RU" sz="1800" b="1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При растворении в воде быстро производит активные ингредиенты высокой концентрации. Концентрация активного кислорода составляет </a:t>
            </a:r>
            <a:endParaRPr lang="ru-RU"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7-9%, благодаря чему</a:t>
            </a:r>
            <a:r>
              <a:rPr lang="ru-RU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Мевистат,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даже в малых дозах</a:t>
            </a:r>
            <a:r>
              <a:rPr lang="ru-RU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ru-RU" sz="1800" dirty="0"/>
              <a:t> </a:t>
            </a:r>
            <a:r>
              <a:rPr lang="ru-RU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эффективно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убивает бактерии и вирусы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8"/>
          <p:cNvSpPr txBox="1">
            <a:spLocks noGrp="1"/>
          </p:cNvSpPr>
          <p:nvPr>
            <p:ph type="title" idx="4294967295"/>
          </p:nvPr>
        </p:nvSpPr>
        <p:spPr>
          <a:xfrm>
            <a:off x="354077" y="242819"/>
            <a:ext cx="9363000" cy="661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fontScale="9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6375"/>
              </a:buClr>
              <a:buSzPts val="2160"/>
              <a:buFont typeface="Tahoma"/>
              <a:buNone/>
            </a:pPr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Мевистат</a:t>
            </a:r>
            <a:br>
              <a:rPr lang="ru-RU" sz="3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2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8" name="Google Shape;48;p8" descr="Рисунок 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73355" y="7025399"/>
            <a:ext cx="2210959" cy="51413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4;p9">
            <a:extLst>
              <a:ext uri="{FF2B5EF4-FFF2-40B4-BE49-F238E27FC236}">
                <a16:creationId xmlns:a16="http://schemas.microsoft.com/office/drawing/2014/main" id="{CD51354D-A2F4-408B-B385-CA9FBF09F93B}"/>
              </a:ext>
            </a:extLst>
          </p:cNvPr>
          <p:cNvSpPr txBox="1">
            <a:spLocks/>
          </p:cNvSpPr>
          <p:nvPr/>
        </p:nvSpPr>
        <p:spPr>
          <a:xfrm>
            <a:off x="48722" y="5368705"/>
            <a:ext cx="6431173" cy="205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750" tIns="37750" rIns="37750" bIns="377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  <a:buSzPts val="1400"/>
            </a:pPr>
            <a:br>
              <a:rPr lang="ru-RU" sz="1800" b="1" dirty="0"/>
            </a:br>
            <a:r>
              <a:rPr lang="ru-RU" sz="1800" b="1" dirty="0"/>
              <a:t>Мевистат – </a:t>
            </a:r>
            <a:r>
              <a:rPr lang="ru-RU" sz="1800" dirty="0"/>
              <a:t>это современный подход к созданию дезсредств нового поколения. </a:t>
            </a:r>
          </a:p>
          <a:p>
            <a:pPr algn="ctr">
              <a:spcBef>
                <a:spcPts val="600"/>
              </a:spcBef>
              <a:buSzPts val="1400"/>
            </a:pPr>
            <a:r>
              <a:rPr lang="ru-RU" sz="1800" dirty="0"/>
              <a:t>При этом бактерицидные, фунгицидные и спороцидные свойства препарата находятся на высоком уровне, что зачастую превышает возможности традиционных дезинфектантов. </a:t>
            </a:r>
          </a:p>
        </p:txBody>
      </p:sp>
      <p:sp>
        <p:nvSpPr>
          <p:cNvPr id="11" name="Google Shape;115;p17">
            <a:extLst>
              <a:ext uri="{FF2B5EF4-FFF2-40B4-BE49-F238E27FC236}">
                <a16:creationId xmlns:a16="http://schemas.microsoft.com/office/drawing/2014/main" id="{A9AEC1A6-1BCF-4DB3-903F-A76C6F21C626}"/>
              </a:ext>
            </a:extLst>
          </p:cNvPr>
          <p:cNvSpPr txBox="1"/>
          <p:nvPr/>
        </p:nvSpPr>
        <p:spPr>
          <a:xfrm>
            <a:off x="1195058" y="904568"/>
            <a:ext cx="7815849" cy="6797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800" b="0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Состав: калия моноперсульфат - 52%, сульфоминовая кислота - 4,5%, </a:t>
            </a:r>
            <a:r>
              <a:rPr lang="ru-RU" sz="1800" dirty="0">
                <a:highlight>
                  <a:srgbClr val="FFFF00"/>
                </a:highlight>
              </a:rPr>
              <a:t>вспомогательные компоненты до 100%</a:t>
            </a:r>
            <a:endParaRPr sz="1800" b="0" i="0" u="none" strike="noStrike" cap="none" dirty="0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0122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61AD7-501B-4A9A-B199-7E7FA0517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626" y="167640"/>
            <a:ext cx="9259614" cy="1021080"/>
          </a:xfrm>
        </p:spPr>
        <p:txBody>
          <a:bodyPr/>
          <a:lstStyle/>
          <a:p>
            <a:r>
              <a:rPr lang="ru-RU" dirty="0"/>
              <a:t>               </a:t>
            </a:r>
            <a:r>
              <a:rPr lang="ru-RU" sz="3600" dirty="0" err="1"/>
              <a:t>Дексон</a:t>
            </a:r>
            <a:r>
              <a:rPr lang="ru-RU" sz="3600" dirty="0"/>
              <a:t> супер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CC50D72-20CE-4CD7-8FFC-5A0C21081AC0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t="531" b="531"/>
          <a:stretch>
            <a:fillRect/>
          </a:stretch>
        </p:blipFill>
        <p:spPr>
          <a:xfrm>
            <a:off x="5623561" y="1950438"/>
            <a:ext cx="4447540" cy="4755162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D71FF454-D321-4A5C-A6FD-18AFC5A6A2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1626" y="2514600"/>
            <a:ext cx="5983014" cy="4053840"/>
          </a:xfrm>
        </p:spPr>
        <p:txBody>
          <a:bodyPr>
            <a:normAutofit/>
          </a:bodyPr>
          <a:lstStyle/>
          <a:p>
            <a:r>
              <a:rPr lang="ru-RU" sz="2000" b="1" dirty="0"/>
              <a:t>Дезинфицирующее средство для объектов ветеринарного надзора с целью профилактики инфекционных и грибковых заболеваний. </a:t>
            </a:r>
          </a:p>
          <a:p>
            <a:r>
              <a:rPr lang="ru-RU" sz="2000" dirty="0"/>
              <a:t>Обладает широким спектром противомикробного действия. </a:t>
            </a:r>
          </a:p>
          <a:p>
            <a:r>
              <a:rPr lang="ru-RU" sz="2000" dirty="0"/>
              <a:t>Активен в отношении грибов, бактерий и вирусов, включая птичий грипп. </a:t>
            </a:r>
          </a:p>
        </p:txBody>
      </p:sp>
      <p:sp>
        <p:nvSpPr>
          <p:cNvPr id="5" name="Google Shape;115;p17">
            <a:extLst>
              <a:ext uri="{FF2B5EF4-FFF2-40B4-BE49-F238E27FC236}">
                <a16:creationId xmlns:a16="http://schemas.microsoft.com/office/drawing/2014/main" id="{642D4962-A2A6-4CBA-A10D-415539830413}"/>
              </a:ext>
            </a:extLst>
          </p:cNvPr>
          <p:cNvSpPr txBox="1"/>
          <p:nvPr/>
        </p:nvSpPr>
        <p:spPr>
          <a:xfrm>
            <a:off x="781767" y="1119430"/>
            <a:ext cx="8398447" cy="8310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800" b="1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Состав</a:t>
            </a:r>
            <a:r>
              <a:rPr lang="ru-RU" sz="1800" b="0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: глютар</a:t>
            </a:r>
            <a:r>
              <a:rPr lang="ru-RU" sz="1800" dirty="0">
                <a:highlight>
                  <a:srgbClr val="FFFF00"/>
                </a:highlight>
              </a:rPr>
              <a:t>альдегид - 11,5%, дидецилдиметиламмония хлорид -16,5%, сурфактанты (ПАВ) - до 100%</a:t>
            </a:r>
            <a:endParaRPr sz="1800" b="0" i="0" u="none" strike="noStrike" cap="none" dirty="0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8257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6654DF0-687E-4ACF-9074-61BB788D531F}"/>
              </a:ext>
            </a:extLst>
          </p:cNvPr>
          <p:cNvSpPr txBox="1"/>
          <p:nvPr/>
        </p:nvSpPr>
        <p:spPr>
          <a:xfrm>
            <a:off x="362139" y="1382284"/>
            <a:ext cx="4825497" cy="5790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3840" marR="259715">
              <a:lnSpc>
                <a:spcPct val="103000"/>
              </a:lnSpc>
              <a:spcBef>
                <a:spcPts val="1245"/>
              </a:spcBef>
              <a:spcAft>
                <a:spcPts val="0"/>
              </a:spcAft>
            </a:pPr>
            <a:r>
              <a:rPr lang="ru-RU" sz="1800" dirty="0">
                <a:effectLst/>
                <a:latin typeface="+mn-lt"/>
                <a:ea typeface="Times New Roman" panose="02020603050405020304" pitchFamily="18" charset="0"/>
              </a:rPr>
              <a:t>1. 70 - </a:t>
            </a:r>
            <a:r>
              <a:rPr lang="ru-RU" sz="1800" dirty="0">
                <a:latin typeface="+mn-lt"/>
                <a:ea typeface="Times New Roman" panose="02020603050405020304" pitchFamily="18" charset="0"/>
              </a:rPr>
              <a:t>90</a:t>
            </a:r>
            <a:r>
              <a:rPr lang="ru-RU" sz="1800" dirty="0">
                <a:effectLst/>
                <a:latin typeface="+mn-lt"/>
                <a:ea typeface="Times New Roman" panose="02020603050405020304" pitchFamily="18" charset="0"/>
              </a:rPr>
              <a:t>%</a:t>
            </a:r>
            <a:r>
              <a:rPr lang="ru-RU" sz="1800" spc="-115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+mn-lt"/>
                <a:ea typeface="Times New Roman" panose="02020603050405020304" pitchFamily="18" charset="0"/>
              </a:rPr>
              <a:t>воды,</a:t>
            </a:r>
            <a:r>
              <a:rPr lang="ru-RU" sz="1800" spc="-12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+mn-lt"/>
                <a:ea typeface="Times New Roman" panose="02020603050405020304" pitchFamily="18" charset="0"/>
              </a:rPr>
              <a:t>используемой</a:t>
            </a:r>
            <a:r>
              <a:rPr lang="ru-RU" sz="1800" spc="-11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+mn-lt"/>
                <a:ea typeface="Times New Roman" panose="02020603050405020304" pitchFamily="18" charset="0"/>
              </a:rPr>
              <a:t>на</a:t>
            </a:r>
            <a:r>
              <a:rPr lang="ru-RU" sz="1800" spc="-12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ru-RU" sz="1800" spc="-120" dirty="0">
                <a:latin typeface="+mn-lt"/>
                <a:ea typeface="Times New Roman" panose="02020603050405020304" pitchFamily="18" charset="0"/>
              </a:rPr>
              <a:t>фабриках</a:t>
            </a:r>
            <a:r>
              <a:rPr lang="ru-RU" sz="1800" dirty="0">
                <a:effectLst/>
                <a:latin typeface="+mn-lt"/>
                <a:ea typeface="Times New Roman" panose="02020603050405020304" pitchFamily="18" charset="0"/>
              </a:rPr>
              <a:t>,</a:t>
            </a:r>
            <a:r>
              <a:rPr lang="ru-RU" sz="1800" spc="-12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+mn-lt"/>
                <a:ea typeface="Times New Roman" panose="02020603050405020304" pitchFamily="18" charset="0"/>
              </a:rPr>
              <a:t>имеет серьёзное бактериальное загрязнение.</a:t>
            </a:r>
            <a:br>
              <a:rPr lang="ru-RU" sz="180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ru-RU" sz="1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ru-RU" sz="1800" dirty="0">
                <a:latin typeface="+mn-lt"/>
                <a:ea typeface="Times New Roman" panose="02020603050405020304" pitchFamily="18" charset="0"/>
              </a:rPr>
              <a:t>2. З</a:t>
            </a:r>
            <a:r>
              <a:rPr lang="ru-RU" sz="1800" dirty="0">
                <a:effectLst/>
                <a:latin typeface="+mn-lt"/>
                <a:ea typeface="Times New Roman" panose="02020603050405020304" pitchFamily="18" charset="0"/>
              </a:rPr>
              <a:t>аражение</a:t>
            </a:r>
            <a:r>
              <a:rPr lang="ru-RU" sz="1800" spc="-12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+mn-lt"/>
                <a:ea typeface="Times New Roman" panose="02020603050405020304" pitchFamily="18" charset="0"/>
              </a:rPr>
              <a:t>воды</a:t>
            </a:r>
            <a:r>
              <a:rPr lang="ru-RU" sz="1800" spc="-115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+mn-lt"/>
                <a:ea typeface="Times New Roman" panose="02020603050405020304" pitchFamily="18" charset="0"/>
              </a:rPr>
              <a:t>может</a:t>
            </a:r>
            <a:r>
              <a:rPr lang="ru-RU" sz="1800" spc="-13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+mn-lt"/>
                <a:ea typeface="Times New Roman" panose="02020603050405020304" pitchFamily="18" charset="0"/>
              </a:rPr>
              <a:t>повлечь</a:t>
            </a:r>
            <a:r>
              <a:rPr lang="ru-RU" sz="1800" spc="-11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+mn-lt"/>
                <a:ea typeface="Times New Roman" panose="02020603050405020304" pitchFamily="18" charset="0"/>
              </a:rPr>
              <a:t>за</a:t>
            </a:r>
            <a:r>
              <a:rPr lang="ru-RU" sz="1800" spc="-125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+mn-lt"/>
                <a:ea typeface="Times New Roman" panose="02020603050405020304" pitchFamily="18" charset="0"/>
              </a:rPr>
              <a:t>собой</a:t>
            </a:r>
            <a:r>
              <a:rPr lang="ru-RU" sz="1800" spc="-12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+mn-lt"/>
                <a:ea typeface="Times New Roman" panose="02020603050405020304" pitchFamily="18" charset="0"/>
              </a:rPr>
              <a:t>быстрое заражение всего корпуса.</a:t>
            </a:r>
            <a:br>
              <a:rPr lang="ru-RU" sz="180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ru-RU" sz="1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ru-RU" sz="1800" dirty="0">
                <a:effectLst/>
                <a:latin typeface="+mn-lt"/>
                <a:ea typeface="Times New Roman" panose="02020603050405020304" pitchFamily="18" charset="0"/>
              </a:rPr>
              <a:t>3. Биоплёнка, образующаяся в системах труб и </a:t>
            </a:r>
            <a:r>
              <a:rPr lang="ru-RU" sz="1800" dirty="0">
                <a:latin typeface="+mn-lt"/>
                <a:ea typeface="Times New Roman" panose="02020603050405020304" pitchFamily="18" charset="0"/>
              </a:rPr>
              <a:t>системах поения, представляет</a:t>
            </a:r>
            <a:r>
              <a:rPr lang="ru-RU" sz="1800" spc="-9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ru-RU" sz="1800" dirty="0">
                <a:latin typeface="+mn-lt"/>
                <a:ea typeface="Times New Roman" panose="02020603050405020304" pitchFamily="18" charset="0"/>
              </a:rPr>
              <a:t>серьёзную</a:t>
            </a:r>
            <a:r>
              <a:rPr lang="ru-RU" sz="1800" spc="-9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ru-RU" sz="1800" dirty="0">
                <a:latin typeface="+mn-lt"/>
                <a:ea typeface="Times New Roman" panose="02020603050405020304" pitchFamily="18" charset="0"/>
              </a:rPr>
              <a:t>угрозу</a:t>
            </a:r>
            <a:r>
              <a:rPr lang="ru-RU" sz="1800" spc="-105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ru-RU" sz="1800" dirty="0">
                <a:latin typeface="+mn-lt"/>
                <a:ea typeface="Times New Roman" panose="02020603050405020304" pitchFamily="18" charset="0"/>
              </a:rPr>
              <a:t>для гигиены воды, создает укрытие для патогенов, вследствие чего может происходить постоянное обсеменение. </a:t>
            </a:r>
            <a:br>
              <a:rPr lang="ru-RU" sz="1800" dirty="0">
                <a:latin typeface="+mn-lt"/>
                <a:ea typeface="Times New Roman" panose="02020603050405020304" pitchFamily="18" charset="0"/>
              </a:rPr>
            </a:br>
            <a:br>
              <a:rPr lang="ru-RU" sz="1800" dirty="0">
                <a:latin typeface="+mn-lt"/>
                <a:ea typeface="Times New Roman" panose="02020603050405020304" pitchFamily="18" charset="0"/>
              </a:rPr>
            </a:br>
            <a:r>
              <a:rPr lang="ru-RU" sz="1800" spc="-10" dirty="0">
                <a:latin typeface="+mn-lt"/>
                <a:ea typeface="Times New Roman" panose="02020603050405020304" pitchFamily="18" charset="0"/>
              </a:rPr>
              <a:t>4. Хорошие</a:t>
            </a:r>
            <a:r>
              <a:rPr lang="ru-RU" sz="1800" spc="-155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ru-RU" sz="1800" spc="-10" dirty="0">
                <a:latin typeface="+mn-lt"/>
                <a:ea typeface="Times New Roman" panose="02020603050405020304" pitchFamily="18" charset="0"/>
              </a:rPr>
              <a:t>показатели</a:t>
            </a:r>
            <a:r>
              <a:rPr lang="ru-RU" sz="1800" spc="-14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ru-RU" sz="1800" spc="-10" dirty="0">
                <a:latin typeface="+mn-lt"/>
                <a:ea typeface="Times New Roman" panose="02020603050405020304" pitchFamily="18" charset="0"/>
              </a:rPr>
              <a:t>качества</a:t>
            </a:r>
            <a:r>
              <a:rPr lang="ru-RU" sz="1800" spc="-135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ru-RU" sz="1800" spc="-10" dirty="0">
                <a:latin typeface="+mn-lt"/>
                <a:ea typeface="Times New Roman" panose="02020603050405020304" pitchFamily="18" charset="0"/>
              </a:rPr>
              <a:t>питьевой</a:t>
            </a:r>
            <a:r>
              <a:rPr lang="ru-RU" sz="1800" spc="-13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ru-RU" sz="1800" spc="-10" dirty="0">
                <a:latin typeface="+mn-lt"/>
                <a:ea typeface="Times New Roman" panose="02020603050405020304" pitchFamily="18" charset="0"/>
              </a:rPr>
              <a:t>воды</a:t>
            </a:r>
            <a:r>
              <a:rPr lang="ru-RU" sz="1800" spc="-145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ru-RU" sz="1800" spc="-25" dirty="0">
                <a:latin typeface="+mn-lt"/>
                <a:ea typeface="Times New Roman" panose="02020603050405020304" pitchFamily="18" charset="0"/>
              </a:rPr>
              <a:t>на </a:t>
            </a:r>
            <a:r>
              <a:rPr lang="ru-RU" sz="1800" dirty="0">
                <a:latin typeface="+mn-lt"/>
                <a:ea typeface="Times New Roman" panose="02020603050405020304" pitchFamily="18" charset="0"/>
              </a:rPr>
              <a:t>«входе»</a:t>
            </a:r>
            <a:r>
              <a:rPr lang="ru-RU" sz="1800" spc="-17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ru-RU" sz="1800" dirty="0">
                <a:latin typeface="+mn-lt"/>
                <a:ea typeface="Times New Roman" panose="02020603050405020304" pitchFamily="18" charset="0"/>
              </a:rPr>
              <a:t>могут</a:t>
            </a:r>
            <a:r>
              <a:rPr lang="ru-RU" sz="1800" spc="-15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ru-RU" sz="1800" dirty="0">
                <a:latin typeface="+mn-lt"/>
                <a:ea typeface="Times New Roman" panose="02020603050405020304" pitchFamily="18" charset="0"/>
              </a:rPr>
              <a:t>изменяться</a:t>
            </a:r>
            <a:r>
              <a:rPr lang="ru-RU" sz="1800" spc="-14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ru-RU" sz="1800" dirty="0">
                <a:latin typeface="+mn-lt"/>
                <a:ea typeface="Times New Roman" panose="02020603050405020304" pitchFamily="18" charset="0"/>
              </a:rPr>
              <a:t>из-за</a:t>
            </a:r>
            <a:r>
              <a:rPr lang="ru-RU" sz="1800" spc="-15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ru-RU" sz="1800" dirty="0">
                <a:latin typeface="+mn-lt"/>
                <a:ea typeface="Times New Roman" panose="02020603050405020304" pitchFamily="18" charset="0"/>
              </a:rPr>
              <a:t>наличия</a:t>
            </a:r>
            <a:r>
              <a:rPr lang="ru-RU" sz="1800" spc="-145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ru-RU" sz="1800" spc="-10" dirty="0">
                <a:latin typeface="+mn-lt"/>
                <a:ea typeface="Times New Roman" panose="02020603050405020304" pitchFamily="18" charset="0"/>
              </a:rPr>
              <a:t>биоплёнки.</a:t>
            </a:r>
            <a:endParaRPr lang="ru-RU" sz="1800" dirty="0">
              <a:latin typeface="+mn-lt"/>
              <a:ea typeface="Times New Roman" panose="02020603050405020304" pitchFamily="18" charset="0"/>
            </a:endParaRPr>
          </a:p>
          <a:p>
            <a:endParaRPr lang="ru-RU" sz="18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C0315FD-DBEB-4999-81EB-82F93020F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514" y="1669100"/>
            <a:ext cx="3329131" cy="4883319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C9EBDAA-91D1-432B-9D13-62B605CB5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626" y="270164"/>
            <a:ext cx="8659019" cy="976745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Проникновение патогенов с водой:</a:t>
            </a:r>
            <a:b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вода и водоподготовка </a:t>
            </a:r>
          </a:p>
        </p:txBody>
      </p:sp>
      <p:pic>
        <p:nvPicPr>
          <p:cNvPr id="5" name="Google Shape;48;p8" descr="Рисунок 5">
            <a:extLst>
              <a:ext uri="{FF2B5EF4-FFF2-40B4-BE49-F238E27FC236}">
                <a16:creationId xmlns:a16="http://schemas.microsoft.com/office/drawing/2014/main" id="{2EAB536E-A689-49A7-87A1-1DEC3224937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73355" y="7025399"/>
            <a:ext cx="2210959" cy="51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4615C4-5E2D-4FD2-8EFB-A9D8705F12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8179" y="1669100"/>
            <a:ext cx="4399590" cy="461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927193"/>
      </p:ext>
    </p:extLst>
  </p:cSld>
  <p:clrMapOvr>
    <a:masterClrMapping/>
  </p:clrMapOvr>
</p:sld>
</file>

<file path=ppt/theme/theme1.xml><?xml version="1.0" encoding="utf-8"?>
<a:theme xmlns:a="http://schemas.openxmlformats.org/drawingml/2006/main" name="Обычный">
  <a:themeElements>
    <a:clrScheme name="Обычный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бычный">
  <a:themeElements>
    <a:clrScheme name="Обычный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941</TotalTime>
  <Words>1800</Words>
  <Application>Microsoft Office PowerPoint</Application>
  <PresentationFormat>Произвольный</PresentationFormat>
  <Paragraphs>211</Paragraphs>
  <Slides>30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Arial</vt:lpstr>
      <vt:lpstr>Calibri</vt:lpstr>
      <vt:lpstr>pt-regular</vt:lpstr>
      <vt:lpstr>Roboto Condensed</vt:lpstr>
      <vt:lpstr>Tahoma</vt:lpstr>
      <vt:lpstr>Times New Roman</vt:lpstr>
      <vt:lpstr>Обычный</vt:lpstr>
      <vt:lpstr> Комплексный подход к биозащите при замкнутом цикле выращивания птицы  </vt:lpstr>
      <vt:lpstr>Интенсивное птицеводство предполагает    высокое давление патогенов   </vt:lpstr>
      <vt:lpstr>Этапы реализации комплексной программы      биозащиты при выращивании птицы </vt:lpstr>
      <vt:lpstr>                   Гигиена персонала</vt:lpstr>
      <vt:lpstr>                             Клиносепт  </vt:lpstr>
      <vt:lpstr>          Автотранспорт - фактор риска</vt:lpstr>
      <vt:lpstr>Мевистат  </vt:lpstr>
      <vt:lpstr>               Дексон супер</vt:lpstr>
      <vt:lpstr>Проникновение патогенов с водой: вода и водоподготовка </vt:lpstr>
      <vt:lpstr>                       Мевибактер         </vt:lpstr>
      <vt:lpstr>          Проникновение насекомых </vt:lpstr>
      <vt:lpstr>                    Фугита </vt:lpstr>
      <vt:lpstr> Аматис форте</vt:lpstr>
      <vt:lpstr>Подготовка корпусов  перед посадкой</vt:lpstr>
      <vt:lpstr>Важно!</vt:lpstr>
      <vt:lpstr> Теория моющего действия </vt:lpstr>
      <vt:lpstr> Обезжиривание или щелочная мойка                            Биолайт</vt:lpstr>
      <vt:lpstr>                     Кислотная мойка                           Формисан  </vt:lpstr>
      <vt:lpstr>Презентация PowerPoint</vt:lpstr>
      <vt:lpstr>             Сушка с подогревом</vt:lpstr>
      <vt:lpstr>                           Дезинфекция                                Ганасан   </vt:lpstr>
      <vt:lpstr>                 Дезинфекция                            Дексид 400</vt:lpstr>
      <vt:lpstr>                            Дезинфекция                                 Глютекс </vt:lpstr>
      <vt:lpstr>Презентация PowerPoint</vt:lpstr>
      <vt:lpstr>Презентация PowerPoint</vt:lpstr>
      <vt:lpstr>         Аэрозольная газация        холодным или горячим туманом  </vt:lpstr>
      <vt:lpstr>              Аэрозольная дезинфекция                       Гермосан форте                  </vt:lpstr>
      <vt:lpstr>Презентация PowerPoint</vt:lpstr>
      <vt:lpstr>             Эффективность биозащиты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Комплексный подход к биозащите при замкнутом цикле выращивания птицы</dc:title>
  <dc:creator>Пользователь</dc:creator>
  <cp:lastModifiedBy>Пользователь</cp:lastModifiedBy>
  <cp:revision>83</cp:revision>
  <dcterms:modified xsi:type="dcterms:W3CDTF">2022-11-14T19:14:09Z</dcterms:modified>
</cp:coreProperties>
</file>