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07" r:id="rId10"/>
    <p:sldId id="308" r:id="rId11"/>
    <p:sldId id="310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12" r:id="rId20"/>
    <p:sldId id="32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93" userDrawn="1">
          <p15:clr>
            <a:srgbClr val="A4A3A4"/>
          </p15:clr>
        </p15:guide>
        <p15:guide id="3" pos="4725" userDrawn="1">
          <p15:clr>
            <a:srgbClr val="A4A3A4"/>
          </p15:clr>
        </p15:guide>
        <p15:guide id="4" pos="415" userDrawn="1">
          <p15:clr>
            <a:srgbClr val="A4A3A4"/>
          </p15:clr>
        </p15:guide>
        <p15:guide id="5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005493"/>
    <a:srgbClr val="D5FC79"/>
    <a:srgbClr val="929000"/>
    <a:srgbClr val="8EFA00"/>
    <a:srgbClr val="FF9300"/>
    <a:srgbClr val="00FDFF"/>
    <a:srgbClr val="FF85FF"/>
    <a:srgbClr val="9437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95935"/>
  </p:normalViewPr>
  <p:slideViewPr>
    <p:cSldViewPr snapToGrid="0">
      <p:cViewPr varScale="1">
        <p:scale>
          <a:sx n="101" d="100"/>
          <a:sy n="101" d="100"/>
        </p:scale>
        <p:origin x="72" y="-1056"/>
      </p:cViewPr>
      <p:guideLst>
        <p:guide orient="horz" pos="2160"/>
        <p:guide pos="4793"/>
        <p:guide pos="4725"/>
        <p:guide pos="415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6627-3FDB-4138-9A53-6A5C2A5AC68E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F8DC-7445-482E-BFC1-92B2ADCCA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8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2F8DC-7445-482E-BFC1-92B2ADCCAA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4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C9078-257B-42D8-B61F-3DC5C3BC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63240C-C8D9-463F-93E7-8E0B95132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71523-39D4-433B-895B-919DFB89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85F15-4A86-4E03-AD36-D361B07B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570EA-C693-42FC-AE0E-2481DBE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2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4E94A-0A3B-44BF-B96B-54A605BB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6182EA-40AA-47C4-9881-969D101B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4A2B7-75A5-4CB1-AC6A-D32A42A2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F4275-1EBE-4747-ACBD-BD4ABD7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C750-CD95-42A5-9CDB-F2EF49B2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22E647-F430-409F-9BDA-040C59C77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A67A53-516E-4E7E-A1ED-F16DA0D1A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DB43B-B68F-4160-9E26-E5AA28B5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3F86-0E53-4CBD-820B-51D27EA2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8FAD8-CBDB-4097-ADDE-13370CFC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7D91-6B39-4CE4-81AE-BCAC2EC9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48B50-6050-4348-B8F7-DD5C95EA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80860-99AF-4EA5-8342-358941B0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B2D69-EEE8-414F-AA65-AFE385A7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68F6-0BB0-4F3A-B683-665C7B33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7ACBB-5717-4F8A-8392-5FDD7A21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35FF2-A6C3-4800-BFCE-B80DC0D0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7E8D6-3566-478D-88F6-21BBEF79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7E3D9-1F99-4501-A689-EDFFF75F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F057A-FCA4-4734-AC6B-4ACC7E53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EB0FA-07D3-495F-A8AA-17A661FB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C54A1-B3B3-403A-A07C-D14F18D78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1332BF-2624-491D-97C7-F4466964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8624A-23BA-49E3-9F61-830368A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F7759C-257E-4784-9299-3AC516E6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069CEB-1D35-4542-AEEC-D11D15DF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0DB28-020C-4208-9C2D-AEC0C502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AB12-4E74-4E3F-8AE3-7C62C642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710F81-B4AA-4E9F-A348-CEE7FD9C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62B175-F5A5-4CC6-87CD-EB7B03D40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0108E5-6AC9-4E88-AA53-D53C010E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38B18F-EAF9-476C-9C63-E2BB42BC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5D399F-038A-460A-8D17-39B3F622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4858F7-B5D4-4214-8FF8-FA72F814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2E85E-A30E-41E9-AF8E-7B48F79D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6466-3A72-4DDA-AA01-10BE8EEF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12E3A-EB74-4E18-9EE0-1C9B81E5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2D6F18-2F6C-4F05-86E9-510CA9F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FD3C75-E09A-4A26-AC0E-7D37B0A6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7715A-94E2-44B4-BF57-A3AFB466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16A418-1743-4C22-A88A-B5BDD2DB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5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5A04E-071B-4079-9382-1A2F57D5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CE59B-0465-4232-B5DB-6632796C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5EAA7-4E28-45E0-8211-CE2B5EDD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F8926-95C4-4E3C-99DE-DF6213C6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3FFC3-B153-4B74-BF11-0107DE99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120095-A567-4132-8BAF-2238ABD5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9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743AB-1BA0-4B80-9BC8-98564D07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1C569-1E24-4EF4-9B0F-E3C0A29A1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2DFD88-0ABC-4C0A-91A9-AF5C0A1DF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3C516-3000-42D5-A462-42F22852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34654-E25F-4EC0-9F33-7E28D06E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3E617-5882-4CFF-9E4B-B26D0A9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108F6-FAF2-4C7D-A189-E1E9E7F4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9C220-8C47-4F30-AA15-EC27E3A5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02653-C393-4900-B350-F6235291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5E6C-EFAE-4A7A-AB09-0825FB896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92D6B-4645-47E9-814C-F75B5A063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5884F-B425-49A1-8AF0-02FD9530C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4F9B4-3F05-4ABF-A291-F2490B0B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7" y="1482173"/>
            <a:ext cx="5546380" cy="43511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367F4B-9B8C-41D6-AB25-F214D0287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220823"/>
            <a:ext cx="12192000" cy="6856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" y="875815"/>
            <a:ext cx="1058755" cy="11135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1447BA-5BE4-46F4-B260-3ECD477C3F8A}"/>
              </a:ext>
            </a:extLst>
          </p:cNvPr>
          <p:cNvSpPr/>
          <p:nvPr/>
        </p:nvSpPr>
        <p:spPr>
          <a:xfrm>
            <a:off x="1135899" y="2295168"/>
            <a:ext cx="670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6898EC-3808-4754-8E95-70FEFF60D06B}"/>
              </a:ext>
            </a:extLst>
          </p:cNvPr>
          <p:cNvSpPr/>
          <p:nvPr/>
        </p:nvSpPr>
        <p:spPr>
          <a:xfrm>
            <a:off x="1867712" y="917429"/>
            <a:ext cx="8317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E4F95"/>
                </a:solidFill>
                <a:latin typeface="+mj-lt"/>
              </a:rPr>
              <a:t>РОССЕЛЬХОЗНАДЗОР</a:t>
            </a:r>
          </a:p>
          <a:p>
            <a:pPr algn="ctr"/>
            <a:r>
              <a:rPr lang="ru-RU" sz="1400" dirty="0">
                <a:solidFill>
                  <a:srgbClr val="0E4F95"/>
                </a:solidFill>
                <a:latin typeface="+mj-lt"/>
              </a:rPr>
              <a:t>Федеральное государственное бюджетное</a:t>
            </a:r>
            <a:r>
              <a:rPr lang="en-US" sz="1400" dirty="0">
                <a:solidFill>
                  <a:srgbClr val="0E4F95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E4F95"/>
                </a:solidFill>
                <a:latin typeface="+mj-lt"/>
              </a:rPr>
              <a:t>учреждение «Всероссийский государственный</a:t>
            </a:r>
          </a:p>
          <a:p>
            <a:pPr algn="ctr"/>
            <a:r>
              <a:rPr lang="ru-RU" sz="1400" dirty="0">
                <a:solidFill>
                  <a:srgbClr val="0E4F95"/>
                </a:solidFill>
                <a:latin typeface="+mj-lt"/>
              </a:rPr>
              <a:t>Центр качества и стандартизации лекарственных средств для животных и кормов»</a:t>
            </a:r>
          </a:p>
          <a:p>
            <a:pPr algn="ctr"/>
            <a:r>
              <a:rPr lang="ru-RU" sz="1400" b="1" dirty="0">
                <a:solidFill>
                  <a:srgbClr val="0E4F95"/>
                </a:solidFill>
                <a:latin typeface="+mj-lt"/>
              </a:rPr>
              <a:t>ФГБУ «ВГНКИ»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FC6660-92F7-4A94-B3F8-5A1E81EFE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" y="4880658"/>
            <a:ext cx="11420475" cy="3052877"/>
          </a:xfrm>
          <a:prstGeom prst="rect">
            <a:avLst/>
          </a:prstGeom>
        </p:spPr>
      </p:pic>
      <p:pic>
        <p:nvPicPr>
          <p:cNvPr id="1026" name="Picture 2" descr="https://www.vgnki.ru/template/img/woah_b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819" y="-4483393"/>
            <a:ext cx="24379017" cy="169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BBAFF3-6260-4B22-9C13-C6654B2E2E5C}"/>
              </a:ext>
            </a:extLst>
          </p:cNvPr>
          <p:cNvSpPr/>
          <p:nvPr/>
        </p:nvSpPr>
        <p:spPr>
          <a:xfrm>
            <a:off x="11256240" y="6198975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</a:t>
            </a:r>
            <a:r>
              <a:rPr lang="ru-RU" sz="800" dirty="0" smtClean="0">
                <a:latin typeface="+mj-lt"/>
              </a:rPr>
              <a:t>23</a:t>
            </a:r>
            <a:r>
              <a:rPr lang="en-US" sz="800" dirty="0" smtClean="0">
                <a:latin typeface="+mj-lt"/>
              </a:rPr>
              <a:t> </a:t>
            </a:r>
            <a:r>
              <a:rPr lang="ru-RU" sz="800" dirty="0">
                <a:latin typeface="+mj-lt"/>
              </a:rPr>
              <a:t>г.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DD08FE-0058-4645-A986-B976E3B45465}"/>
              </a:ext>
            </a:extLst>
          </p:cNvPr>
          <p:cNvSpPr/>
          <p:nvPr/>
        </p:nvSpPr>
        <p:spPr>
          <a:xfrm flipH="1">
            <a:off x="10466012" y="6198975"/>
            <a:ext cx="8197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24" name="Рисунок 23" descr="https://www.vgnki.ru/template/img/woah_pp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752936"/>
            <a:ext cx="1680897" cy="59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vgnki.ru/template/img/woah_bb.pn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6" y="5740153"/>
            <a:ext cx="1558753" cy="61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76349" y="3314700"/>
            <a:ext cx="534352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600" u="sng" dirty="0" smtClean="0"/>
              <a:t> </a:t>
            </a:r>
            <a:endParaRPr lang="ru-RU" altLang="ru-RU" sz="1600" u="sng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Советник  директора  ФГБУ  </a:t>
            </a:r>
            <a:r>
              <a:rPr lang="ru-RU" altLang="ru-RU" sz="1600" dirty="0" smtClean="0"/>
              <a:t>«ВГНКИ»  </a:t>
            </a:r>
            <a:endParaRPr lang="ru-RU" altLang="ru-RU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 Панин </a:t>
            </a:r>
            <a:r>
              <a:rPr lang="ru-RU" altLang="ru-RU" sz="1600" dirty="0" smtClean="0"/>
              <a:t>А.Н</a:t>
            </a:r>
            <a:r>
              <a:rPr lang="ru-RU" altLang="ru-RU" sz="1600" dirty="0" smtClean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/>
              <a:t>Руководитель Испытательного Центра</a:t>
            </a:r>
            <a:r>
              <a:rPr lang="ru-RU" altLang="ru-RU" sz="1600" dirty="0"/>
              <a:t> ФГБУ  </a:t>
            </a:r>
            <a:r>
              <a:rPr lang="ru-RU" altLang="ru-RU" sz="1600" dirty="0" smtClean="0"/>
              <a:t>«ВГНКИ»,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 smtClean="0"/>
              <a:t> Иванова О.Е.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5298" y="25358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ru-RU" sz="2800" b="1" dirty="0" smtClean="0"/>
              <a:t>Антибиотикорезистентность.  Сбывшиеся предсказания.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60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888C7-523E-4E5D-AE1D-E31015E7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" y="1273547"/>
            <a:ext cx="1061837" cy="11167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25FC57-C1D1-4AE3-BC19-ECCF4FBCB908}"/>
              </a:ext>
            </a:extLst>
          </p:cNvPr>
          <p:cNvSpPr/>
          <p:nvPr/>
        </p:nvSpPr>
        <p:spPr>
          <a:xfrm>
            <a:off x="3148249" y="-1075"/>
            <a:ext cx="6573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2472" y="1712157"/>
            <a:ext cx="7947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Возбудители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более 60% болезней человека имеют животное происхождение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Каждый год появляется, в среднем, пять ранее неизвестных болезней человека, в большинстве случаев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– зоонозных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Ежегодно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вследствие инфекционных болезней человечество теряет около 20% животноводческой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7315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0"/>
            <a:ext cx="9144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888C7-523E-4E5D-AE1D-E31015E7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8" y="278897"/>
            <a:ext cx="1005419" cy="10574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2084" y="392120"/>
            <a:ext cx="712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Угрозы для жизни и здоровья человека, связанные с пищевой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продукцией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животного происхождения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315099"/>
              </p:ext>
            </p:extLst>
          </p:nvPr>
        </p:nvGraphicFramePr>
        <p:xfrm>
          <a:off x="2721011" y="1463301"/>
          <a:ext cx="7632846" cy="48930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4282">
                  <a:extLst>
                    <a:ext uri="{9D8B030D-6E8A-4147-A177-3AD203B41FA5}">
                      <a16:colId xmlns:a16="http://schemas.microsoft.com/office/drawing/2014/main" val="1746084647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3534633074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2870201190"/>
                    </a:ext>
                  </a:extLst>
                </a:gridCol>
              </a:tblGrid>
              <a:tr h="284949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    Угрозы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Природные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Антропогенные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30151"/>
                  </a:ext>
                </a:extLst>
              </a:tr>
              <a:tr h="49866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Биологические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Возбудители зоонозных инфекций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Возбудители зоонозных инфекций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74343"/>
                  </a:ext>
                </a:extLst>
              </a:tr>
              <a:tr h="28494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Физические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Радионуклиды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37485"/>
                  </a:ext>
                </a:extLst>
              </a:tr>
              <a:tr h="37043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Химические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Химические агенты техногенного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происхождения,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пестициды,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</a:rPr>
                        <a:t>диоксины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, фураны,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</a:rPr>
                        <a:t>полихлорированные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бифинилы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; остаточное количество лекарственных средств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животных (антибиотики),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биологические токсины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и др.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7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5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394" y="493097"/>
            <a:ext cx="8075240" cy="761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charset="0"/>
                <a:ea typeface="Times New Roman" charset="0"/>
                <a:cs typeface="Times New Roman" charset="0"/>
              </a:rPr>
              <a:t>УСТОЙЧИВОСТЬ К АНТИМИКРОБНЫМ ПРЕПАРАТАМ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9496" y="1124744"/>
            <a:ext cx="8694138" cy="5544616"/>
          </a:xfrm>
        </p:spPr>
        <p:txBody>
          <a:bodyPr>
            <a:normAutofit/>
          </a:bodyPr>
          <a:lstStyle/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en-US" sz="2000" b="1" dirty="0">
                <a:latin typeface="+mj-lt"/>
              </a:rPr>
              <a:t>   </a:t>
            </a:r>
            <a:r>
              <a:rPr lang="ru-RU" sz="2000" b="1" dirty="0">
                <a:latin typeface="+mj-lt"/>
              </a:rPr>
              <a:t> 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Антибиотики  являются субстанциями, продуцируемыми дрожжами, бактериями, грибами и пр. для уничтожения конкурентов в борьбе за питательные субстраты и своё  выживание. Антибиотики до тех пор, пока не стали лекарствами, были естественными природными продуктами. Механизм устойчивости микроорганизмов к антибиотическим веществам вырабатывался бактериями на протяжении 3,5 миллиардов лет их сосуществования с продуцентами антибиотиков и определял их способность выживать в агрессивной среде. Анализ ДНК, выделенной из бактериальной клетки, находившейся в вечной мерзлоте </a:t>
            </a:r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Юкотана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более 30 тыс. лет свидетельствует, что антибиотикорезистентность была присуща микроорганизмам и в те далёкие времена. Таким образом, лекарственная устойчивость является естественным явлением эволюции. </a:t>
            </a:r>
            <a:endParaRPr 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0" y="148431"/>
            <a:ext cx="847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980728"/>
            <a:ext cx="8622130" cy="568863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+mj-lt"/>
              </a:rPr>
              <a:t>     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Под воздействием противомикробных препаратов наиболее чувствительные микроорганизмы погибают, устойчивые остаются живыми и    способными  размножаться и передавать свою способность к устойчивости потомству, а в ряде случаев микроорганизмам других видов. Тот факт, что гены резистентности настолько древние и широко распространены означает, что нет лёгкого пути решения проблемы резистентности и, скорее всего, никогда не будет найден или синтезирован универсальный антибиотик. Эволюция роста устойчивости бактерий является природным явлением, происходящим в случае ошибок в воспроизводстве микроорганизмов, изменения  их генетического аппарата в результате обмена признаками устойчивости с другими бактериями,  даже другого вида.  </a:t>
            </a:r>
          </a:p>
          <a:p>
            <a:pPr algn="just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     В последние годы в результате ненадлежащего использования противомикробных средств как  медицинского, так и ветеринарного назначения число устойчивых  к ним видов микроорганизмов возросло. С наступлением эпохи глобализации и интенсификации международной торговли пищевой продукцией устойчивые к антибиотикам микроорганизмы,  могут быстро переноситься в любую часть земного шара.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marL="0" indent="0">
              <a:buNone/>
            </a:pPr>
            <a:endParaRPr lang="ru-RU" sz="1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6" y="200025"/>
            <a:ext cx="104719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7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91544" y="1124744"/>
            <a:ext cx="8219256" cy="51998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algn="just">
              <a:spcBef>
                <a:spcPts val="0"/>
              </a:spcBef>
            </a:pPr>
            <a:r>
              <a:rPr lang="ru-RU" sz="2400" b="1" dirty="0">
                <a:latin typeface="+mj-lt"/>
              </a:rPr>
              <a:t>   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Рост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устойчивости микроорганизмов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 антибиотикам свидетельствует о глобальном кризисе в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здравоохранении и ветеринарии.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Правительства большинства стран мира признают, что это одна из крупнейших проблем  общественного здравоохранения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. Генеральная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сессия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ВОЗ отметила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, что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устойчивость микроорганизмов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к антибиотикам подрывает веру населения в  способности  врачей лечить инфекционные болезни и сводит на нет многие  достижения мировой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медицины и ветеринарии.  В 2015 году ВОЗ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выступила с новой инициативой, направленной на улучшение понимания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проблемы,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и изменения алгоритма применения антибиотиков:  «Антибиотики -  применяйте осторожно».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7" y="390525"/>
            <a:ext cx="113785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552" y="980728"/>
            <a:ext cx="8003232" cy="555989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    </a:t>
            </a:r>
            <a:r>
              <a:rPr lang="ru-RU" sz="2100" dirty="0" smtClean="0">
                <a:latin typeface="Times New Roman" charset="0"/>
                <a:cs typeface="Times New Roman" charset="0"/>
              </a:rPr>
              <a:t>Ускорение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роста устойчивости бактерий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к антибиотикам является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природным явлением, происходящим в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результате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ошибок в воспроизводстве микроорганизмов, адаптации  их генетического аппарата к новой среде обитания, при обмене признаками устойчивости с другими бактериями, даже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иного 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вида. </a:t>
            </a:r>
          </a:p>
          <a:p>
            <a:pPr algn="just"/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      Ненадлежащая система борьбы с инфекциями, неадекватные условия содержания животных, нарушение режимов производства и реализации пищевых продуктов способствуют  развитию  устойчивости патогенных микроорганизмов к антимикробным лекарственным средствам. </a:t>
            </a:r>
          </a:p>
          <a:p>
            <a:pPr algn="just"/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      Новые механизмы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устойчивости микроорганизмов к антибактериальным препаратам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возникают и распространяются в глобальном масштабе, ставя под угрозу имеющиеся возможности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предотвращения распространения 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инфекционных болезней. Без наличия эффективных лекарственных средств методы борьбы с инфекционными болезнями становятся неэффективными.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" y="390524"/>
            <a:ext cx="988256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43" y="-136525"/>
            <a:ext cx="9144000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25FC57-C1D1-4AE3-BC19-ECCF4FBCB908}"/>
              </a:ext>
            </a:extLst>
          </p:cNvPr>
          <p:cNvSpPr/>
          <p:nvPr/>
        </p:nvSpPr>
        <p:spPr>
          <a:xfrm>
            <a:off x="3558153" y="166856"/>
            <a:ext cx="6840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888C7-523E-4E5D-AE1D-E31015E7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4" y="166856"/>
            <a:ext cx="956952" cy="10064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3728" y="1309421"/>
            <a:ext cx="903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51529" y="802959"/>
            <a:ext cx="70240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Чрезмерным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антибиотиков злоупотребляют фермеры практически во всех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 мира,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миллионы  килограмм антибиотиков в качестве стимуляторов роста сельскохозяйственных животных.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Следствием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является быстрое привыкание к антибиотикам не только микроорганизмов – возбудителей болезней животных, но и подавление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индигенной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микрофлоры, передающейся от поколения к поколению на протяжении тысяч лет.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Мировая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в панике. Заканчивается эра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антибиотиков,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именно во многом благодаря им численность населения планеты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стремительно выросла до 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Победное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на бактерии закончилось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Сбылись предсказания корифеев мировой науки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Алмрота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Райта  (учитель Александра Флеминга),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Ваксмана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З.Ф. (дважды лауреат Нобелевской премии),  профессора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Шоттелиуса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М, (Г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ермания),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уже появились феномены, которым не страшны никакие антибиотики.</a:t>
            </a:r>
          </a:p>
        </p:txBody>
      </p:sp>
    </p:spTree>
    <p:extLst>
      <p:ext uri="{BB962C8B-B14F-4D97-AF65-F5344CB8AC3E}">
        <p14:creationId xmlns:p14="http://schemas.microsoft.com/office/powerpoint/2010/main" val="12186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0"/>
            <a:ext cx="9144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888C7-523E-4E5D-AE1D-E31015E7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" y="263188"/>
            <a:ext cx="1089316" cy="11456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9470" y="1151453"/>
            <a:ext cx="80179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антибиотикорезистентных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 не существует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границ. Неграмотное использование антибиотиков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стране может подвергать опасности множество других. Участники Глобальной  конференции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ФАО/ВОЗ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антибиотикам выступили за усиление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компетентных органов стран-членов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оказания помощи странам,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игнорируют соответствующие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ВОЗЖ.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Возрастающее число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опасных болезней человека (более 60 % из них болезни общие для человека и животных) к антибиотикам сопоставима с террористическими угрозами.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 нового поколения во всем мире признается нерентабельной. С 1987 года не было разработано ни одного нового антибиотика.</a:t>
            </a:r>
          </a:p>
        </p:txBody>
      </p:sp>
    </p:spTree>
    <p:extLst>
      <p:ext uri="{BB962C8B-B14F-4D97-AF65-F5344CB8AC3E}">
        <p14:creationId xmlns:p14="http://schemas.microsoft.com/office/powerpoint/2010/main" val="15370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92868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АЛЬТЕРНАТИВА </a:t>
            </a:r>
            <a:r>
              <a:rPr lang="ru-RU" b="1" dirty="0" smtClean="0">
                <a:solidFill>
                  <a:schemeClr val="tx1"/>
                </a:solidFill>
              </a:rPr>
              <a:t> АНТИБИОТИКАМ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08932"/>
              </p:ext>
            </p:extLst>
          </p:nvPr>
        </p:nvGraphicFramePr>
        <p:xfrm>
          <a:off x="2211844" y="1168841"/>
          <a:ext cx="7853980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04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Обеспечение благополучия животных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Вакцины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 err="1">
                          <a:latin typeface="+mj-lt"/>
                        </a:rPr>
                        <a:t>Пробиотики</a:t>
                      </a:r>
                      <a:endParaRPr lang="ru-RU" sz="2000" b="1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 err="1">
                          <a:latin typeface="+mj-lt"/>
                        </a:rPr>
                        <a:t>Пребиотики</a:t>
                      </a:r>
                      <a:endParaRPr lang="ru-RU" sz="2000" b="1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 err="1">
                          <a:latin typeface="+mj-lt"/>
                        </a:rPr>
                        <a:t>Фитопрепараты</a:t>
                      </a:r>
                      <a:endParaRPr lang="ru-RU" sz="2000" b="1" dirty="0">
                        <a:latin typeface="+mj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Органические</a:t>
                      </a:r>
                      <a:r>
                        <a:rPr lang="ru-RU" sz="2000" b="1" baseline="0" dirty="0">
                          <a:latin typeface="+mj-lt"/>
                        </a:rPr>
                        <a:t> масла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baseline="0" dirty="0">
                          <a:latin typeface="+mj-lt"/>
                        </a:rPr>
                        <a:t>Тяжелые металлы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baseline="0" dirty="0">
                          <a:latin typeface="+mj-lt"/>
                        </a:rPr>
                        <a:t>Малые </a:t>
                      </a:r>
                      <a:r>
                        <a:rPr lang="en-US" sz="2000" b="1" baseline="0" dirty="0">
                          <a:latin typeface="+mj-lt"/>
                        </a:rPr>
                        <a:t>interfering</a:t>
                      </a:r>
                      <a:r>
                        <a:rPr lang="ru-RU" sz="2000" b="1" baseline="0" dirty="0">
                          <a:latin typeface="+mj-lt"/>
                        </a:rPr>
                        <a:t> РНК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baseline="0" dirty="0">
                          <a:latin typeface="+mj-lt"/>
                        </a:rPr>
                        <a:t>Рекомбинантные и гипериммунные лечебные сыворотки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Органические кислоты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Бактериофаги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Генетические продукты на основа бактериофагов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Антибактериальные средства животного происхождения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Натуральные антибактериальные литические энзимы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+mj-lt"/>
                        </a:rPr>
                        <a:t>Иммуностимуляторы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4" y="278253"/>
            <a:ext cx="847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0" y="266700"/>
            <a:ext cx="101999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67713" y="63944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7A82F1-30B0-4262-8772-825E8CCA4ACA}" type="slidenum">
              <a:rPr lang="ru-RU" altLang="ru-RU" sz="140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6626" y="1590675"/>
            <a:ext cx="8218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Управление ветеринарии при государственной комиссии совета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миннистров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 по продовольствию и закупкам утвердило Рекомендации о мероприятиях по профилактике и ликвидации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«Антибиотики используют, руководствуясь рекомендациями ветеринарной лаборатории после определения чувствительности к ним  стрептококков, выделенных в неблагополучном хозяйстве.»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Антимикробные лекарственные препараты, в первую очередь антибиотики, широко используются в медицине и ветеринарии.  Антибиотики – грандиозное открытие первой половины прошлого века (1928 г.),   спасли жизни миллионов людей от инфекционных болезней.  Однако, уже в 40-х годах появились сообщения об устойчивости некоторых бактерий к воздействию антибиотиков. </a:t>
            </a:r>
          </a:p>
          <a:p>
            <a:pPr algn="just"/>
            <a:r>
              <a:rPr lang="ru-RU" dirty="0"/>
              <a:t>     Полагают, что данный феномен является природным явлением и имеет место в результате ошибок при воспроизводстве микроорганизмов, при обмене характерными устойчивыми признаками, при адаптации к окружающей среде и других.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9816"/>
            <a:ext cx="838200" cy="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09738" y="2937004"/>
            <a:ext cx="8335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2F5597"/>
                </a:solidFill>
                <a:latin typeface="Arial" panose="020B0604020202020204" pitchFamily="34" charset="0"/>
              </a:rPr>
              <a:t>БЛАГОДАРЮ </a:t>
            </a:r>
            <a:r>
              <a:rPr lang="ru-RU" altLang="ru-RU" sz="3600" b="1" dirty="0">
                <a:solidFill>
                  <a:srgbClr val="2F5597"/>
                </a:solidFill>
                <a:latin typeface="Arial" panose="020B0604020202020204" pitchFamily="34" charset="0"/>
              </a:rPr>
              <a:t>ЗА ВНИМАНИЕ!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0" y="492124"/>
            <a:ext cx="101999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По данным Всемирной Организации Здравоохранения (ВОЗ) число случаев инфицирования человека устойчивыми к антибиотикам патогенными микроорганизмами растёт во всех странах мира, а  устойчивость  бактерий к антибиотикам в настоящее время представляет одну из самых больших угроз человечеству. Только в Европе </a:t>
            </a:r>
            <a:r>
              <a:rPr lang="ru-RU" dirty="0" smtClean="0"/>
              <a:t> резистентные по отношению к а </a:t>
            </a:r>
            <a:r>
              <a:rPr lang="ru-RU" dirty="0"/>
              <a:t>микроорганизмы привели к смерти 37 тыс. человек и нанесли финансовый ущерб  более, </a:t>
            </a:r>
            <a:r>
              <a:rPr lang="ru-RU" dirty="0" smtClean="0"/>
              <a:t>чем    семь миллиардов </a:t>
            </a:r>
            <a:r>
              <a:rPr lang="ru-RU" dirty="0" smtClean="0"/>
              <a:t>евро. </a:t>
            </a:r>
            <a:endParaRPr lang="ru-RU" dirty="0"/>
          </a:p>
          <a:p>
            <a:pPr algn="just"/>
            <a:r>
              <a:rPr lang="ru-RU" dirty="0"/>
              <a:t>  В США, по результатам национального мониторинга, установлено , что устойчивые к антибиотикам бактерии   ежегодно инфицируют более двух миллионов человек, из которых более 23 тыс. умирает. Экономические потери в животноводстве, связанные с  распространением устойчивых к антибиотикам возбудителей болезней животных составляют   около  $ 20 млрд. в </a:t>
            </a:r>
            <a:r>
              <a:rPr lang="ru-RU" dirty="0" smtClean="0"/>
              <a:t>год.</a:t>
            </a:r>
            <a:r>
              <a:rPr lang="ru-RU" dirty="0"/>
              <a:t> </a:t>
            </a:r>
          </a:p>
          <a:p>
            <a:pPr algn="just"/>
            <a:r>
              <a:rPr lang="ru-RU" dirty="0"/>
              <a:t>По данным ВОЗ, в глобальном масштабе общее число случаев инфицирования человека устойчивыми к антибиотикам патогенными бактериями неуклонно </a:t>
            </a:r>
            <a:r>
              <a:rPr lang="ru-RU" dirty="0" smtClean="0"/>
              <a:t>растёт.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9" y="230188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Резистентные </a:t>
            </a:r>
            <a:r>
              <a:rPr lang="ru-RU" dirty="0"/>
              <a:t>к противомикробным препаратам бактерии распространены </a:t>
            </a:r>
            <a:r>
              <a:rPr lang="ru-RU" dirty="0" smtClean="0"/>
              <a:t>повсеместно, их выделяют </a:t>
            </a:r>
            <a:r>
              <a:rPr lang="ru-RU" dirty="0"/>
              <a:t>от человека, животных, из пищевой продукции и различных объектов окружающей среды.  Научные данные свидетельствуют о том, что  устойчивость к антибиотикам возникает  вследствие селективного давления, оказываемого воздействием антимикробных средств на микробную клетку. </a:t>
            </a:r>
          </a:p>
          <a:p>
            <a:pPr algn="just"/>
            <a:r>
              <a:rPr lang="ru-RU" dirty="0"/>
              <a:t>Особую опасность представляет бесконтрольное, </a:t>
            </a:r>
            <a:r>
              <a:rPr lang="ru-RU" dirty="0" smtClean="0"/>
              <a:t>необоснованное </a:t>
            </a:r>
            <a:r>
              <a:rPr lang="ru-RU" dirty="0"/>
              <a:t>применение антимикробных средств  при выращивании продуктивных </a:t>
            </a:r>
            <a:r>
              <a:rPr lang="ru-RU" dirty="0" smtClean="0"/>
              <a:t>животных.</a:t>
            </a:r>
            <a:endParaRPr lang="ru-RU" dirty="0"/>
          </a:p>
          <a:p>
            <a:pPr algn="just"/>
            <a:r>
              <a:rPr lang="ru-RU" dirty="0" smtClean="0"/>
              <a:t>По </a:t>
            </a:r>
            <a:r>
              <a:rPr lang="ru-RU" dirty="0"/>
              <a:t>прогнозу ВОЗ, к </a:t>
            </a:r>
            <a:r>
              <a:rPr lang="ru-RU" dirty="0" smtClean="0"/>
              <a:t>2050 </a:t>
            </a:r>
            <a:r>
              <a:rPr lang="ru-RU" dirty="0"/>
              <a:t>году это может привести к </a:t>
            </a:r>
            <a:r>
              <a:rPr lang="ru-RU" dirty="0" smtClean="0"/>
              <a:t> </a:t>
            </a:r>
            <a:r>
              <a:rPr lang="ru-RU" dirty="0"/>
              <a:t>распространению и увеличению антимикробной </a:t>
            </a:r>
            <a:r>
              <a:rPr lang="ru-RU" dirty="0" smtClean="0"/>
              <a:t>резистентности.</a:t>
            </a:r>
            <a:endParaRPr lang="ru-RU" dirty="0"/>
          </a:p>
          <a:p>
            <a:pPr algn="just"/>
            <a:r>
              <a:rPr lang="ru-RU" dirty="0"/>
              <a:t>Программы по минимизации распространения устойчивых бактерий существуют во многих как развитых, так и развивающихся странах мира. При этом в ряде стран в результате реализации национальных программ борьбы с устойчивостью к антибиотикам, наблюдается тенденция сокращения использования антимикробных препаратов (АМП).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9" y="365125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578" y="1077479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600" dirty="0"/>
              <a:t>Наиболее эффективные меры, связанные с применением АМП в животноводстве, проводятся  в странах Европы и базируются на следующих подходах:</a:t>
            </a:r>
          </a:p>
          <a:p>
            <a:pPr algn="just"/>
            <a:r>
              <a:rPr lang="ru-RU" sz="3600" dirty="0"/>
              <a:t>- создание системы сбора объективных данных о применении АМП в животноводстве,</a:t>
            </a:r>
          </a:p>
          <a:p>
            <a:pPr algn="just"/>
            <a:r>
              <a:rPr lang="ru-RU" sz="3600" dirty="0"/>
              <a:t>- проведение мониторинга резистентных бактерий, гармонизация методов определения </a:t>
            </a:r>
            <a:r>
              <a:rPr lang="ru-RU" sz="3600" dirty="0" err="1"/>
              <a:t>антибиотикочувствительности</a:t>
            </a:r>
            <a:r>
              <a:rPr lang="ru-RU" sz="3600" dirty="0"/>
              <a:t> с международными методами,</a:t>
            </a:r>
          </a:p>
          <a:p>
            <a:pPr algn="just"/>
            <a:r>
              <a:rPr lang="ru-RU" sz="3600" dirty="0"/>
              <a:t>- координация сотрудничества и совместных усилий различных государственных ведомств, включая ведомства по здравоохранению, ветеринарии и животноводству,.</a:t>
            </a:r>
          </a:p>
          <a:p>
            <a:pPr algn="just"/>
            <a:r>
              <a:rPr lang="ru-RU" sz="3600" dirty="0"/>
              <a:t>- взаимодействие органов государственной власти с производителями пищевых продуктов и ветеринарных </a:t>
            </a:r>
            <a:r>
              <a:rPr lang="ru-RU" sz="3600" dirty="0" err="1"/>
              <a:t>фармпрепаратов</a:t>
            </a:r>
            <a:r>
              <a:rPr lang="ru-RU" sz="3600" dirty="0"/>
              <a:t>,</a:t>
            </a:r>
          </a:p>
          <a:p>
            <a:pPr algn="just"/>
            <a:r>
              <a:rPr lang="ru-RU" sz="3600" dirty="0"/>
              <a:t>  -укрепление законодательной базы в отношении применения антибиотиков, правил регистрации ветеринарных АМП и других,</a:t>
            </a:r>
          </a:p>
          <a:p>
            <a:pPr algn="just"/>
            <a:r>
              <a:rPr lang="ru-RU" sz="3600" dirty="0"/>
              <a:t>-  ограничение  уровня применения в ветеринарии АМП, выраженное в конкретных численных значениях их целевых уровней (например, снизить общее использование на 20%),</a:t>
            </a:r>
          </a:p>
          <a:p>
            <a:pPr algn="just"/>
            <a:r>
              <a:rPr lang="ru-RU" sz="3600" dirty="0"/>
              <a:t>- снижение АМП , в первую очередь применение, критически важных для медицины, включая цефалоспорины 3го-4го поколений и </a:t>
            </a:r>
            <a:r>
              <a:rPr lang="ru-RU" sz="3600" dirty="0" err="1"/>
              <a:t>фторхинолоны</a:t>
            </a:r>
            <a:r>
              <a:rPr lang="ru-RU" sz="3600" dirty="0"/>
              <a:t>,.</a:t>
            </a:r>
          </a:p>
          <a:p>
            <a:pPr algn="just"/>
            <a:r>
              <a:rPr lang="ru-RU" sz="3600" dirty="0"/>
              <a:t>- издание результатов мониторинга, руководств, инструкций и других информационных материалов по АМП в ветеринарии, доступных не только специалистам, но и широким слоям населения.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" y="0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 </a:t>
            </a:r>
            <a:r>
              <a:rPr lang="ru-RU" dirty="0"/>
              <a:t>2010-2015 годах в ФГБУ «ВГНКИ» была проведена проверка резистентности 200 штаммов сальмонелл, отобранных в коллекцию микроорганизмов в период с 1948 по 2009 гг., и 108 культур сальмонелл,   выделенных в птицеводческих хозяйствах в различных регионов страны в период с 2010 по 2012 </a:t>
            </a:r>
            <a:r>
              <a:rPr lang="ru-RU" dirty="0" smtClean="0"/>
              <a:t>гг. </a:t>
            </a:r>
            <a:r>
              <a:rPr lang="ru-RU" dirty="0"/>
              <a:t>Сальмонеллы были выделены от сельскохозяйственных животных, а также из кормов и животноводческой продукции. </a:t>
            </a:r>
          </a:p>
          <a:p>
            <a:pPr algn="just"/>
            <a:r>
              <a:rPr lang="ru-RU" dirty="0"/>
              <a:t>         В результате исследований установлено, </a:t>
            </a:r>
            <a:r>
              <a:rPr lang="ru-RU" dirty="0" smtClean="0"/>
              <a:t>что  </a:t>
            </a:r>
            <a:r>
              <a:rPr lang="ru-RU" dirty="0"/>
              <a:t>среди   сальмонелл, изолированных в 2010-2012 гг., количество </a:t>
            </a:r>
            <a:r>
              <a:rPr lang="ru-RU" dirty="0" err="1"/>
              <a:t>изолятов</a:t>
            </a:r>
            <a:r>
              <a:rPr lang="ru-RU" dirty="0"/>
              <a:t> устойчивых к ампициллину, </a:t>
            </a:r>
            <a:r>
              <a:rPr lang="ru-RU" dirty="0" err="1"/>
              <a:t>доксициклину</a:t>
            </a:r>
            <a:r>
              <a:rPr lang="ru-RU" dirty="0"/>
              <a:t> и стрептомицину  было в два раза выше, чем среди сальмонелл, изолированных до 2000 г. Также значительно возросло количество  культур сальмонелл, имеющих устойчивость к </a:t>
            </a:r>
            <a:r>
              <a:rPr lang="ru-RU" dirty="0" err="1"/>
              <a:t>ципрофлоксацину</a:t>
            </a:r>
            <a:r>
              <a:rPr lang="ru-RU" dirty="0"/>
              <a:t> - в 3,9 раза и </a:t>
            </a:r>
            <a:r>
              <a:rPr lang="ru-RU" dirty="0" err="1"/>
              <a:t>норфлоксацину</a:t>
            </a:r>
            <a:r>
              <a:rPr lang="ru-RU" dirty="0"/>
              <a:t> – в 5,6 раз. Многократное повышение числа </a:t>
            </a:r>
            <a:r>
              <a:rPr lang="ru-RU" dirty="0" err="1"/>
              <a:t>изолятов</a:t>
            </a:r>
            <a:r>
              <a:rPr lang="ru-RU" dirty="0"/>
              <a:t>, устойчивых к </a:t>
            </a:r>
            <a:r>
              <a:rPr lang="ru-RU" dirty="0" err="1"/>
              <a:t>фторхинолонам</a:t>
            </a:r>
            <a:r>
              <a:rPr lang="ru-RU" dirty="0"/>
              <a:t> вызывает особую озабоченность, поскольку данная группа антибиотиков относится к критически важным для медицины антибиотикам, являющимися препаратами «последней надежды».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50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Результаты исследований свидетельствуют об актуальности проблемы </a:t>
            </a:r>
            <a:r>
              <a:rPr lang="ru-RU" dirty="0" smtClean="0"/>
              <a:t>антибиотикорезистентности  возбудителей </a:t>
            </a:r>
            <a:r>
              <a:rPr lang="ru-RU" dirty="0" smtClean="0"/>
              <a:t>сальмонеллеза </a:t>
            </a:r>
            <a:r>
              <a:rPr lang="ru-RU" dirty="0"/>
              <a:t>сельскохозяйственных животных в нашей стране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оказание  помощи Министерству сельского хозяйства при  оценке безопасности и эффективности антимикробных препаратов для животных;</a:t>
            </a:r>
          </a:p>
          <a:p>
            <a:pPr algn="just"/>
            <a:r>
              <a:rPr lang="ru-RU" dirty="0" smtClean="0"/>
              <a:t>проведение  </a:t>
            </a:r>
            <a:r>
              <a:rPr lang="ru-RU" dirty="0"/>
              <a:t>анализа  нормативных документов  Минздрава и  Минсельхоза  с целью включения гармонизированных положений  в Национальный план мероприятий по борьбе с </a:t>
            </a:r>
            <a:r>
              <a:rPr lang="ru-RU" dirty="0" err="1"/>
              <a:t>антибиотикоустойчивыми</a:t>
            </a:r>
            <a:r>
              <a:rPr lang="ru-RU" dirty="0"/>
              <a:t> бактериями.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30188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Появляющиеся на фермах резистентные  микроорганизмы могут заражать человека тремя основными способами: через продукты питания, при контактах с животными (в группе риска ветеринары и животноводы) и через окружающую среду.</a:t>
            </a:r>
          </a:p>
          <a:p>
            <a:pPr algn="just"/>
            <a:r>
              <a:rPr lang="ru-RU" dirty="0"/>
              <a:t>Помимо прямого попадания резистентных бактерий от животных к человеку или от человека к животным, нельзя абстрагироваться от появления резистентных к антибиотикам бактерий в результате горизонтального переноса генов резистентности. Результаты многочисленных научных исследований свидетельствуют, что в этом процессе определенную роль играют  не только гены устойчивости, обнаруживаемые у  патогенов, но и общая совокупность патогенных, </a:t>
            </a:r>
            <a:r>
              <a:rPr lang="ru-RU" dirty="0" err="1"/>
              <a:t>комменсальных</a:t>
            </a:r>
            <a:r>
              <a:rPr lang="ru-RU" dirty="0"/>
              <a:t> и свободно живущих бактерий, бактериофагов и мобильных генетических элементов. Все они являются  резервуаром резистентности, так называемой «</a:t>
            </a:r>
            <a:r>
              <a:rPr lang="ru-RU" dirty="0" err="1"/>
              <a:t>резистомой</a:t>
            </a:r>
            <a:r>
              <a:rPr lang="ru-RU" dirty="0"/>
              <a:t>», из которой патогенные бактерии могут получать гены устойчивости путём горизонтального переноса. </a:t>
            </a:r>
          </a:p>
          <a:p>
            <a:pPr algn="just"/>
            <a:r>
              <a:rPr lang="ru-RU" dirty="0"/>
              <a:t>Для некоторых значимых генов резистентности была показана  возможность передачи их патогенным микроорганизмам от </a:t>
            </a:r>
            <a:r>
              <a:rPr lang="ru-RU" dirty="0" err="1"/>
              <a:t>комменсальных</a:t>
            </a:r>
            <a:r>
              <a:rPr lang="ru-RU" dirty="0"/>
              <a:t> и свободноживущих микроорганизмов. Основным механизмом переноса генетического материала является конъюгация. Также в последнее время появились сведениями о том, что механизмы трансформации и трансдукции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" y="365125"/>
            <a:ext cx="1058755" cy="1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25FC57-C1D1-4AE3-BC19-ECCF4FBCB908}"/>
              </a:ext>
            </a:extLst>
          </p:cNvPr>
          <p:cNvSpPr/>
          <p:nvPr/>
        </p:nvSpPr>
        <p:spPr>
          <a:xfrm>
            <a:off x="3810001" y="401124"/>
            <a:ext cx="4545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«Единое здоровье»</a:t>
            </a:r>
            <a:endParaRPr lang="ru-RU" sz="2400" i="1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32888C7-523E-4E5D-AE1D-E31015E7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7" y="257032"/>
            <a:ext cx="1064119" cy="1119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3728" y="1343315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0315" y="1568814"/>
            <a:ext cx="80399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 2010 году три международные организации: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ВОЗЖ (МЭБ)- ФАО-ВОЗ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опубликовали совместную концепцию «Разделение ответственности и координация глобальных мероприятий по устранению рисков для здоровья животных и человека».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Стратегия этих трех организаций направлена на предотвращение и борьбу с  инфекционными болезнями животных и человека, способных вызывать эпизоотии и эпидемии, а также зоонозных болезней, влияющих 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безопасность пищевых продуктов и обеспечение продовольственной безопасности страны.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1712</Words>
  <Application>Microsoft Office PowerPoint</Application>
  <PresentationFormat>Широкоэкранный</PresentationFormat>
  <Paragraphs>106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УСТОЙЧИВОСТЬ К АНТИМИКРОБНЫМ ПРЕПАРАТАМ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АЛЬТЕРНАТИВА  АНТИБИОТИКАМ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Vorobyev</dc:creator>
  <cp:lastModifiedBy>Панин Александр Николаевич</cp:lastModifiedBy>
  <cp:revision>138</cp:revision>
  <cp:lastPrinted>2023-09-19T12:30:37Z</cp:lastPrinted>
  <dcterms:created xsi:type="dcterms:W3CDTF">2022-03-23T18:05:45Z</dcterms:created>
  <dcterms:modified xsi:type="dcterms:W3CDTF">2023-09-19T15:26:15Z</dcterms:modified>
</cp:coreProperties>
</file>