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8"/>
  </p:handoutMasterIdLst>
  <p:sldIdLst>
    <p:sldId id="271" r:id="rId2"/>
    <p:sldId id="256" r:id="rId3"/>
    <p:sldId id="278" r:id="rId4"/>
    <p:sldId id="272" r:id="rId5"/>
    <p:sldId id="261" r:id="rId6"/>
    <p:sldId id="279" r:id="rId7"/>
    <p:sldId id="262" r:id="rId8"/>
    <p:sldId id="277" r:id="rId9"/>
    <p:sldId id="265" r:id="rId10"/>
    <p:sldId id="266" r:id="rId11"/>
    <p:sldId id="267" r:id="rId12"/>
    <p:sldId id="276" r:id="rId13"/>
    <p:sldId id="260" r:id="rId14"/>
    <p:sldId id="268" r:id="rId15"/>
    <p:sldId id="269" r:id="rId16"/>
    <p:sldId id="263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8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5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9C2AA-2CB9-4283-80DB-CE74A221E7B1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328F5-BCA1-43B8-BBBA-A80B413687A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89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hyperlink" Target="http://www.spbvet.ru/news/v_gosdume_rf_sostoyalos_zasedanie_ekspertnogo_soveta_voprosam_gumannogo_obrashcheniya_s_zhivotnymi/?sphrase_id=44822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89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283718"/>
            <a:ext cx="7772400" cy="1102519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 Narrow" panose="020B0606020202030204" pitchFamily="34" charset="0"/>
                <a:cs typeface="Adobe Arabic" pitchFamily="18" charset="-78"/>
              </a:rPr>
              <a:t>XVI «Балтийский Форум ветеринарной </a:t>
            </a:r>
            <a:br>
              <a:rPr lang="ru-RU" sz="3200" dirty="0">
                <a:latin typeface="Arial Narrow" panose="020B0606020202030204" pitchFamily="34" charset="0"/>
                <a:cs typeface="Adobe Arabic" pitchFamily="18" charset="-78"/>
              </a:rPr>
            </a:br>
            <a:r>
              <a:rPr lang="ru-RU" sz="3200" dirty="0">
                <a:latin typeface="Arial Narrow" panose="020B0606020202030204" pitchFamily="34" charset="0"/>
                <a:cs typeface="Adobe Arabic" pitchFamily="18" charset="-78"/>
              </a:rPr>
              <a:t>медицины и продовольственной </a:t>
            </a:r>
            <a:br>
              <a:rPr lang="ru-RU" sz="3200" dirty="0">
                <a:latin typeface="Arial Narrow" panose="020B0606020202030204" pitchFamily="34" charset="0"/>
                <a:cs typeface="Adobe Arabic" pitchFamily="18" charset="-78"/>
              </a:rPr>
            </a:br>
            <a:r>
              <a:rPr lang="ru-RU" sz="3200" dirty="0">
                <a:latin typeface="Arial Narrow" panose="020B0606020202030204" pitchFamily="34" charset="0"/>
                <a:cs typeface="Adobe Arabic" pitchFamily="18" charset="-78"/>
              </a:rPr>
              <a:t>безопасности»2022 года.</a:t>
            </a:r>
          </a:p>
        </p:txBody>
      </p:sp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0"/>
            <a:ext cx="1512168" cy="210570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19672" y="3795886"/>
            <a:ext cx="5535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Carlito" pitchFamily="34" charset="0"/>
                <a:cs typeface="Carlito" pitchFamily="34" charset="0"/>
              </a:rPr>
              <a:t>17-18 сентября в Санкт-Петербурге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87974"/>
            <a:ext cx="51125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1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Место проведения: гостинице «Санкт-Петербург»</a:t>
            </a:r>
          </a:p>
          <a:p>
            <a:pPr fontAlgn="base"/>
            <a:r>
              <a:rPr lang="ru-RU" sz="11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Адрес: </a:t>
            </a:r>
            <a:r>
              <a:rPr lang="ru-RU" sz="11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Пироговская</a:t>
            </a:r>
            <a:r>
              <a:rPr lang="ru-RU" sz="11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набережная 5/2, Выборгский район, Санкт-Петербург, Россия</a:t>
            </a:r>
            <a:endParaRPr lang="ru-RU" sz="1100" b="0" i="0" dirty="0">
              <a:solidFill>
                <a:schemeClr val="accent3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35"/>
    </mc:Choice>
    <mc:Fallback>
      <p:transition spd="slow" advTm="423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89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1619672" y="195486"/>
            <a:ext cx="5688632" cy="1080120"/>
          </a:xfrm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История проведения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Adobe Arabic" pitchFamily="18" charset="-78"/>
              </a:rPr>
              <a:t>«Балтийского Форума ветеринарной </a:t>
            </a:r>
            <a:b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Adobe Arabic" pitchFamily="18" charset="-78"/>
              </a:rPr>
            </a:b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Adobe Arabic" pitchFamily="18" charset="-78"/>
              </a:rPr>
              <a:t>медицины и продовольственной </a:t>
            </a:r>
            <a:b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Adobe Arabic" pitchFamily="18" charset="-78"/>
              </a:rPr>
            </a:b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Adobe Arabic" pitchFamily="18" charset="-78"/>
              </a:rPr>
              <a:t>безопасности»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6" name="Рисунок 5" descr="79397368_IMG_48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620" y="1419622"/>
            <a:ext cx="2234079" cy="1584176"/>
          </a:xfrm>
          <a:prstGeom prst="rect">
            <a:avLst/>
          </a:prstGeom>
        </p:spPr>
      </p:pic>
      <p:pic>
        <p:nvPicPr>
          <p:cNvPr id="7" name="Рисунок 6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9856" y="1419622"/>
            <a:ext cx="2324187" cy="1584176"/>
          </a:xfrm>
          <a:prstGeom prst="rect">
            <a:avLst/>
          </a:prstGeom>
        </p:spPr>
      </p:pic>
      <p:pic>
        <p:nvPicPr>
          <p:cNvPr id="8" name="Рисунок 7" descr="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2364" y="1461150"/>
            <a:ext cx="2275716" cy="1517144"/>
          </a:xfrm>
          <a:prstGeom prst="rect">
            <a:avLst/>
          </a:prstGeom>
        </p:spPr>
      </p:pic>
      <p:pic>
        <p:nvPicPr>
          <p:cNvPr id="9" name="Рисунок 8" descr="IMG_25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3175126"/>
            <a:ext cx="2376264" cy="1583557"/>
          </a:xfrm>
          <a:prstGeom prst="rect">
            <a:avLst/>
          </a:prstGeom>
        </p:spPr>
      </p:pic>
      <p:pic>
        <p:nvPicPr>
          <p:cNvPr id="10" name="Рисунок 9" descr="IMG_25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0477" y="3219936"/>
            <a:ext cx="2242366" cy="1493938"/>
          </a:xfrm>
          <a:prstGeom prst="rect">
            <a:avLst/>
          </a:prstGeom>
        </p:spPr>
      </p:pic>
      <p:pic>
        <p:nvPicPr>
          <p:cNvPr id="13" name="Рисунок 12" descr="IMG_25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3134829"/>
            <a:ext cx="2376264" cy="166415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89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1619672" y="195486"/>
            <a:ext cx="5688632" cy="1080120"/>
          </a:xfrm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История проведения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Adobe Arabic" pitchFamily="18" charset="-78"/>
              </a:rPr>
              <a:t>«Балтийского Форума ветеринарной </a:t>
            </a:r>
            <a:b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Adobe Arabic" pitchFamily="18" charset="-78"/>
              </a:rPr>
            </a:b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Adobe Arabic" pitchFamily="18" charset="-78"/>
              </a:rPr>
              <a:t>медицины и продовольственной </a:t>
            </a:r>
            <a:b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Adobe Arabic" pitchFamily="18" charset="-78"/>
              </a:rPr>
            </a:b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Adobe Arabic" pitchFamily="18" charset="-78"/>
              </a:rPr>
              <a:t>безопасности»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6" name="Рисунок 5" descr="79397368_IMG_48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542" y="1419622"/>
            <a:ext cx="2112234" cy="1584176"/>
          </a:xfrm>
          <a:prstGeom prst="rect">
            <a:avLst/>
          </a:prstGeom>
        </p:spPr>
      </p:pic>
      <p:pic>
        <p:nvPicPr>
          <p:cNvPr id="7" name="Рисунок 6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32" y="1507632"/>
            <a:ext cx="2112234" cy="1408156"/>
          </a:xfrm>
          <a:prstGeom prst="rect">
            <a:avLst/>
          </a:prstGeom>
        </p:spPr>
      </p:pic>
      <p:pic>
        <p:nvPicPr>
          <p:cNvPr id="8" name="Рисунок 7" descr="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2364" y="1461380"/>
            <a:ext cx="2275716" cy="1516683"/>
          </a:xfrm>
          <a:prstGeom prst="rect">
            <a:avLst/>
          </a:prstGeom>
        </p:spPr>
      </p:pic>
      <p:pic>
        <p:nvPicPr>
          <p:cNvPr id="9" name="Рисунок 8" descr="IMG_25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2264" y="3175126"/>
            <a:ext cx="2375335" cy="1583557"/>
          </a:xfrm>
          <a:prstGeom prst="rect">
            <a:avLst/>
          </a:prstGeom>
        </p:spPr>
      </p:pic>
      <p:pic>
        <p:nvPicPr>
          <p:cNvPr id="10" name="Рисунок 9" descr="IMG_25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1206" y="3219936"/>
            <a:ext cx="2240907" cy="1493938"/>
          </a:xfrm>
          <a:prstGeom prst="rect">
            <a:avLst/>
          </a:prstGeom>
        </p:spPr>
      </p:pic>
      <p:pic>
        <p:nvPicPr>
          <p:cNvPr id="13" name="Рисунок 12" descr="IMG_25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3174816"/>
            <a:ext cx="2376264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89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899592" y="195486"/>
            <a:ext cx="6696744" cy="504056"/>
          </a:xfrm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Руководство города считает БФ знаковым событием для Северной столицы.</a:t>
            </a:r>
          </a:p>
        </p:txBody>
      </p:sp>
      <p:pic>
        <p:nvPicPr>
          <p:cNvPr id="7" name="Рисунок 6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787465"/>
            <a:ext cx="2376264" cy="1584176"/>
          </a:xfrm>
          <a:prstGeom prst="rect">
            <a:avLst/>
          </a:prstGeom>
        </p:spPr>
      </p:pic>
      <p:pic>
        <p:nvPicPr>
          <p:cNvPr id="8" name="Рисунок 7" descr="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8633" y="1131281"/>
            <a:ext cx="2376263" cy="1584176"/>
          </a:xfrm>
          <a:prstGeom prst="rect">
            <a:avLst/>
          </a:prstGeom>
        </p:spPr>
      </p:pic>
      <p:pic>
        <p:nvPicPr>
          <p:cNvPr id="9" name="Рисунок 8" descr="IMG_25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2787774"/>
            <a:ext cx="2375335" cy="1582938"/>
          </a:xfrm>
          <a:prstGeom prst="rect">
            <a:avLst/>
          </a:prstGeom>
        </p:spPr>
      </p:pic>
      <p:pic>
        <p:nvPicPr>
          <p:cNvPr id="13" name="Рисунок 12" descr="IMG_25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2787465"/>
            <a:ext cx="2376264" cy="1584176"/>
          </a:xfrm>
          <a:prstGeom prst="rect">
            <a:avLst/>
          </a:prstGeom>
        </p:spPr>
      </p:pic>
      <p:pic>
        <p:nvPicPr>
          <p:cNvPr id="12" name="Рисунок 11" descr="C:\Users\BolshakovMikhail\Pictures\Петербург Балтийский ветФорум - вице-губернатор О.А.Казанская.jpgПетербург Балтийский ветФорум - вице-губернатор О.А.Казанская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03766" y="1131590"/>
            <a:ext cx="2367915" cy="1583556"/>
          </a:xfrm>
          <a:prstGeom prst="rect">
            <a:avLst/>
          </a:prstGeom>
        </p:spPr>
      </p:pic>
      <p:pic>
        <p:nvPicPr>
          <p:cNvPr id="5" name="Рисунок 9" descr="IMG_25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36" y="1131281"/>
            <a:ext cx="2376264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86409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Ответственное и гуманное отношение к домашним животным, опыт и перспективы работы в этой сфере обсуждались на ПМЭФ-2021</a:t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</a:br>
            <a:endParaRPr lang="ru-RU" sz="2000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1059582"/>
            <a:ext cx="3610744" cy="338437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ru-RU" sz="1400" dirty="0"/>
              <a:t> В работе сессии в качестве представителя государственной ветеринарной службы принял участие профессор, </a:t>
            </a:r>
            <a:r>
              <a:rPr lang="ru-RU" sz="1400" dirty="0" err="1"/>
              <a:t>д.в.н</a:t>
            </a:r>
            <a:r>
              <a:rPr lang="ru-RU" sz="1400" dirty="0"/>
              <a:t>, первый заместитель начальника Учреждения</a:t>
            </a:r>
            <a:r>
              <a:rPr lang="ru-RU" sz="1400" b="1" dirty="0"/>
              <a:t> Али </a:t>
            </a:r>
            <a:r>
              <a:rPr lang="ru-RU" sz="1400" b="1" dirty="0" err="1"/>
              <a:t>Абакарович</a:t>
            </a:r>
            <a:r>
              <a:rPr lang="ru-RU" sz="1400" b="1" dirty="0"/>
              <a:t> Алиев</a:t>
            </a:r>
            <a:r>
              <a:rPr lang="ru-RU" sz="1400" dirty="0"/>
              <a:t>.</a:t>
            </a:r>
          </a:p>
          <a:p>
            <a:r>
              <a:rPr lang="ru-RU" sz="1400" dirty="0"/>
              <a:t>   В ходе обсуждения были затронуты вопросы, касающиеся нынешнего состояния дел в этой сфере, а также перспективных трендов по развитию культуры ответственного и гуманного отношения к животным. Внимание экспертов было обращено на положительный опыт работы государственной ветеринарной службы Санкт-Петербурга в этом направлении. Санкт-Петербург был назван первым и единственным субъектом РФ, где была принята Декларация по вопросам отношения к животным.</a:t>
            </a:r>
          </a:p>
          <a:p>
            <a:r>
              <a:rPr lang="ru-RU" sz="1400" dirty="0"/>
              <a:t>   В своем выступлении </a:t>
            </a:r>
            <a:r>
              <a:rPr lang="ru-RU" sz="1400" b="1" dirty="0"/>
              <a:t>Али </a:t>
            </a:r>
            <a:r>
              <a:rPr lang="ru-RU" sz="1400" b="1" dirty="0" err="1"/>
              <a:t>Абакарович</a:t>
            </a:r>
            <a:r>
              <a:rPr lang="ru-RU" sz="1400" b="1" dirty="0"/>
              <a:t> Алиев</a:t>
            </a:r>
            <a:r>
              <a:rPr lang="ru-RU" sz="1400" dirty="0"/>
              <a:t> отметил, что в Санкт-Петербурге проводится большая работа продвижению и реализации принципов гуманного и ответственного отношения к питомцам, по регулированию численности животных без владельцев. </a:t>
            </a:r>
            <a:r>
              <a:rPr lang="ru-RU" sz="1400" b="1" dirty="0"/>
              <a:t>Али </a:t>
            </a:r>
            <a:r>
              <a:rPr lang="ru-RU" sz="1400" b="1" dirty="0" err="1"/>
              <a:t>Абакарович</a:t>
            </a:r>
            <a:r>
              <a:rPr lang="ru-RU" sz="1400" dirty="0"/>
              <a:t> в своем выступлении рассказал про используемые в городе технологии и алгоритмы работы, которые позволяют обеспечивать эпизоотическое благополучие, достигать успехов в регулировании численности питомцев без владельцев, в профилактике и лечении животных.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557" r="10511"/>
          <a:stretch>
            <a:fillRect/>
          </a:stretch>
        </p:blipFill>
        <p:spPr bwMode="auto">
          <a:xfrm>
            <a:off x="467544" y="1059582"/>
            <a:ext cx="267084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_94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859782"/>
            <a:ext cx="3096344" cy="2064229"/>
          </a:xfrm>
          <a:prstGeom prst="rect">
            <a:avLst/>
          </a:prstGeom>
        </p:spPr>
      </p:pic>
      <p:pic>
        <p:nvPicPr>
          <p:cNvPr id="7" name="Рисунок 6" descr="ПМЭФ_Сессия_Ответственное отношение к животным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1395619"/>
            <a:ext cx="1800200" cy="120013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86409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u="sng" dirty="0">
                <a:solidFill>
                  <a:schemeClr val="bg2">
                    <a:lumMod val="75000"/>
                  </a:schemeClr>
                </a:solidFill>
              </a:rPr>
              <a:t>В Санкт-Петербурге открылся 25-й Европейский ветеринарный Конгресс</a:t>
            </a:r>
            <a:br>
              <a:rPr lang="ru-RU" sz="2000" u="sng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000" u="sng" dirty="0">
                <a:solidFill>
                  <a:schemeClr val="bg2">
                    <a:lumMod val="75000"/>
                  </a:schemeClr>
                </a:solidFill>
              </a:rPr>
              <a:t>и 15-й Балтийский Форум ветеринарной медицины и продовольственной безопасности.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6096" y="1059582"/>
            <a:ext cx="3250704" cy="172819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100" dirty="0"/>
              <a:t>4 сентября 2019 года в Санкт-Петербурге, в павильонах КВЦ «</a:t>
            </a:r>
            <a:r>
              <a:rPr lang="ru-RU" sz="1100" dirty="0" err="1"/>
              <a:t>Экспофорум</a:t>
            </a:r>
            <a:r>
              <a:rPr lang="ru-RU" sz="1100" dirty="0"/>
              <a:t>» состоялось торжественное открытие крупнейшего европейского форума в сфере ветеринарной медицины - 25-го Европейского ветеринарного Конгресса и, в его рамках, 15-го Балтийского форума ветеринарной медицины и продовольственной безопасности.</a:t>
            </a:r>
            <a:endParaRPr lang="ru-RU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15816" y="1059582"/>
            <a:ext cx="23762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_94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859782"/>
            <a:ext cx="1620179" cy="1080120"/>
          </a:xfrm>
          <a:prstGeom prst="rect">
            <a:avLst/>
          </a:prstGeom>
        </p:spPr>
      </p:pic>
      <p:pic>
        <p:nvPicPr>
          <p:cNvPr id="7" name="Рисунок 6" descr="ПМЭФ_Сессия_Ответственное отношение к животным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059582"/>
            <a:ext cx="2376265" cy="1584176"/>
          </a:xfrm>
          <a:prstGeom prst="rect">
            <a:avLst/>
          </a:prstGeom>
        </p:spPr>
      </p:pic>
      <p:pic>
        <p:nvPicPr>
          <p:cNvPr id="8" name="Рисунок 7" descr="IMG_94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2859782"/>
            <a:ext cx="1620179" cy="1080119"/>
          </a:xfrm>
          <a:prstGeom prst="rect">
            <a:avLst/>
          </a:prstGeom>
        </p:spPr>
      </p:pic>
      <p:pic>
        <p:nvPicPr>
          <p:cNvPr id="9" name="Рисунок 8" descr="IMG_94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4011910"/>
            <a:ext cx="1620179" cy="1080119"/>
          </a:xfrm>
          <a:prstGeom prst="rect">
            <a:avLst/>
          </a:prstGeom>
        </p:spPr>
      </p:pic>
      <p:pic>
        <p:nvPicPr>
          <p:cNvPr id="10" name="Рисунок 9" descr="IMG_944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2280" y="4011910"/>
            <a:ext cx="1620179" cy="1080119"/>
          </a:xfrm>
          <a:prstGeom prst="rect">
            <a:avLst/>
          </a:prstGeom>
        </p:spPr>
      </p:pic>
      <p:pic>
        <p:nvPicPr>
          <p:cNvPr id="11" name="Рисунок 10" descr="ПМЭФ_Сессия_Ответственное отношение к животным (4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2715766"/>
            <a:ext cx="2376264" cy="1584176"/>
          </a:xfrm>
          <a:prstGeom prst="rect">
            <a:avLst/>
          </a:prstGeom>
        </p:spPr>
      </p:pic>
      <p:pic>
        <p:nvPicPr>
          <p:cNvPr id="12" name="Рисунок 11" descr="ПМЭФ_Сессия_Ответственное отношение к животным (4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15816" y="2715766"/>
            <a:ext cx="2376264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86409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dirty="0">
                <a:hlinkClick r:id="rId2"/>
              </a:rPr>
              <a:t>В Госдуме РФ состоялось заседание экспертного совета вопросам гуманного обращения с животными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6096" y="1059582"/>
            <a:ext cx="3250704" cy="144016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100" dirty="0"/>
              <a:t>Во многом благодаря БФ регионы смогли ознакомиться с практикой работы ГВС СПб и взять многое из ее опыта на вооружение в свои регионы.</a:t>
            </a:r>
          </a:p>
          <a:p>
            <a:r>
              <a:rPr lang="ru-RU" sz="1100" dirty="0"/>
              <a:t>БФ способствует популяризации успешной практики работы ГВС СПб с безнадзорными животными.</a:t>
            </a:r>
            <a:endParaRPr lang="ru-RU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915816" y="1183346"/>
            <a:ext cx="2376264" cy="133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МЭФ_Сессия_Ответственное отношение к животным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183345"/>
            <a:ext cx="2376265" cy="1336649"/>
          </a:xfrm>
          <a:prstGeom prst="rect">
            <a:avLst/>
          </a:prstGeom>
        </p:spPr>
      </p:pic>
      <p:sp>
        <p:nvSpPr>
          <p:cNvPr id="14" name="Содержимое 2"/>
          <p:cNvSpPr txBox="1"/>
          <p:nvPr/>
        </p:nvSpPr>
        <p:spPr>
          <a:xfrm>
            <a:off x="467544" y="2571750"/>
            <a:ext cx="3250704" cy="13681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100" b="1" dirty="0"/>
              <a:t>Юрий Александрович Андреев</a:t>
            </a:r>
            <a:r>
              <a:rPr lang="ru-RU" sz="1100" dirty="0"/>
              <a:t> назвал проблему животных без владельцев актуальной и трудноразрешимой. Он отметил, что в Санкт-Петербурге работа с такими животными проводится планомерно и регулярно по городским законам и при участии органов исполнительной власти и </a:t>
            </a:r>
            <a:r>
              <a:rPr lang="ru-RU" sz="1100" dirty="0" err="1"/>
              <a:t>зоозащитных</a:t>
            </a:r>
            <a:r>
              <a:rPr lang="ru-RU" sz="1100" dirty="0"/>
              <a:t> организаций. </a:t>
            </a:r>
            <a:r>
              <a:rPr lang="ru-RU" sz="1100" b="1" dirty="0"/>
              <a:t>Ю.А.Андреев</a:t>
            </a:r>
            <a:r>
              <a:rPr lang="ru-RU" sz="1100" dirty="0"/>
              <a:t> рассказал про технологии работы в городе с животными без владельцев, которые позволяют поддерживать их количество на одном и том же уровне уже несколько лет. Благодаря совместным усилиям органов государственной власти, общественных, </a:t>
            </a:r>
            <a:r>
              <a:rPr lang="ru-RU" sz="1100" dirty="0" err="1"/>
              <a:t>зоозащитных</a:t>
            </a:r>
            <a:r>
              <a:rPr lang="ru-RU" sz="1100" dirty="0"/>
              <a:t> и волонтерских организаций, ответственности самих граждан Санкт-Петербург на протяжении 35 лет остается территорией, свободной от заболевания бешенством.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Рисунок 14" descr="ПМЭФ_Сессия_Ответственное отношение к животным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2571750"/>
            <a:ext cx="2088232" cy="1389478"/>
          </a:xfrm>
          <a:prstGeom prst="rect">
            <a:avLst/>
          </a:prstGeom>
        </p:spPr>
      </p:pic>
      <p:pic>
        <p:nvPicPr>
          <p:cNvPr id="16" name="Рисунок 15" descr="ПМЭФ_Сессия_Ответственное отношение к животным (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2571750"/>
            <a:ext cx="2088232" cy="139285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89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107504" y="195486"/>
            <a:ext cx="2160240" cy="360039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base"/>
            <a:r>
              <a:rPr lang="ru-RU" sz="2000" b="1" dirty="0">
                <a:latin typeface="Arial Narrow" panose="020B0606020202030204" pitchFamily="34" charset="0"/>
              </a:rPr>
              <a:t>Место проведения</a:t>
            </a:r>
            <a:endParaRPr lang="ru-RU" sz="2000" b="1" i="0" dirty="0">
              <a:latin typeface="Arial Narrow" panose="020B0606020202030204" pitchFamily="34" charset="0"/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07504" y="627534"/>
            <a:ext cx="8928992" cy="417646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l" fontAlgn="base"/>
            <a:endParaRPr lang="en-GB" dirty="0">
              <a:latin typeface="Arial Narrow" panose="020B0606020202030204" pitchFamily="34" charset="0"/>
            </a:endParaRPr>
          </a:p>
          <a:p>
            <a:pPr algn="l" fontAlgn="base"/>
            <a:endParaRPr lang="en-GB" dirty="0">
              <a:latin typeface="Arial Narrow" panose="020B0606020202030204" pitchFamily="34" charset="0"/>
            </a:endParaRPr>
          </a:p>
          <a:p>
            <a:pPr algn="l" fontAlgn="base"/>
            <a:endParaRPr lang="en-GB" dirty="0">
              <a:latin typeface="Arial Narrow" panose="020B0606020202030204" pitchFamily="34" charset="0"/>
            </a:endParaRPr>
          </a:p>
          <a:p>
            <a:pPr algn="l" fontAlgn="base"/>
            <a:endParaRPr lang="en-GB" dirty="0">
              <a:latin typeface="Arial Narrow" panose="020B0606020202030204" pitchFamily="34" charset="0"/>
            </a:endParaRPr>
          </a:p>
          <a:p>
            <a:pPr algn="l" fontAlgn="base"/>
            <a:endParaRPr lang="en-GB" dirty="0">
              <a:latin typeface="Arial Narrow" panose="020B0606020202030204" pitchFamily="34" charset="0"/>
            </a:endParaRPr>
          </a:p>
          <a:p>
            <a:pPr algn="l" fontAlgn="base"/>
            <a:endParaRPr lang="en-GB" dirty="0">
              <a:latin typeface="Arial Narrow" panose="020B0606020202030204" pitchFamily="34" charset="0"/>
            </a:endParaRPr>
          </a:p>
          <a:p>
            <a:pPr algn="l" fontAlgn="base"/>
            <a:endParaRPr lang="en-GB" dirty="0">
              <a:latin typeface="Arial Narrow" panose="020B0606020202030204" pitchFamily="34" charset="0"/>
            </a:endParaRPr>
          </a:p>
          <a:p>
            <a:pPr algn="l" fontAlgn="base"/>
            <a:endParaRPr lang="en-GB" sz="2200" dirty="0">
              <a:latin typeface="Arial Narrow" panose="020B0606020202030204" pitchFamily="34" charset="0"/>
            </a:endParaRPr>
          </a:p>
          <a:p>
            <a:pPr algn="l" fontAlgn="base"/>
            <a:r>
              <a:rPr lang="ru-RU" sz="2200" dirty="0">
                <a:latin typeface="Arial Narrow" panose="020B0606020202030204" pitchFamily="34" charset="0"/>
              </a:rPr>
              <a:t>Конференция будет проходить в гостинице «Санкт-Петербург»</a:t>
            </a:r>
          </a:p>
          <a:p>
            <a:pPr algn="l" fontAlgn="base"/>
            <a:r>
              <a:rPr lang="ru-RU" sz="2200" b="1" dirty="0">
                <a:latin typeface="Arial Narrow" panose="020B0606020202030204" pitchFamily="34" charset="0"/>
              </a:rPr>
              <a:t>Адрес: </a:t>
            </a:r>
            <a:r>
              <a:rPr lang="ru-RU" sz="2200" b="1" dirty="0" err="1">
                <a:latin typeface="Arial Narrow" panose="020B0606020202030204" pitchFamily="34" charset="0"/>
              </a:rPr>
              <a:t>Пироговская</a:t>
            </a:r>
            <a:r>
              <a:rPr lang="ru-RU" sz="2200" b="1" dirty="0">
                <a:latin typeface="Arial Narrow" panose="020B0606020202030204" pitchFamily="34" charset="0"/>
              </a:rPr>
              <a:t> набережная 5/2, Выборгский район, Санкт-Петербург, Россия</a:t>
            </a:r>
            <a:r>
              <a:rPr lang="en-GB" sz="2200" dirty="0">
                <a:latin typeface="Arial Narrow" panose="020B0606020202030204" pitchFamily="34" charset="0"/>
              </a:rPr>
              <a:t>.</a:t>
            </a:r>
            <a:endParaRPr lang="ru-RU" sz="22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 descr="hotel-spb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71550"/>
            <a:ext cx="4261015" cy="2664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otel-spb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771550"/>
            <a:ext cx="4261018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89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23478"/>
            <a:ext cx="7200800" cy="136815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dirty="0">
                <a:latin typeface="Arial Narrow" panose="020B0606020202030204" pitchFamily="34" charset="0"/>
                <a:cs typeface="Adobe Arabic" pitchFamily="18" charset="-78"/>
              </a:rPr>
              <a:t>XVI «Балтийский Форум ветеринарной медицины</a:t>
            </a:r>
            <a:br>
              <a:rPr lang="ru-RU" sz="2000" dirty="0">
                <a:latin typeface="Arial Narrow" panose="020B0606020202030204" pitchFamily="34" charset="0"/>
                <a:cs typeface="Adobe Arabic" pitchFamily="18" charset="-78"/>
              </a:rPr>
            </a:br>
            <a:r>
              <a:rPr lang="ru-RU" sz="2000" dirty="0">
                <a:latin typeface="Arial Narrow" panose="020B0606020202030204" pitchFamily="34" charset="0"/>
                <a:cs typeface="Adobe Arabic" pitchFamily="18" charset="-78"/>
              </a:rPr>
              <a:t>и продовольственной безопасности»2022 года.</a:t>
            </a:r>
          </a:p>
        </p:txBody>
      </p:sp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67494"/>
            <a:ext cx="760674" cy="1059246"/>
          </a:xfrm>
          <a:prstGeom prst="rect">
            <a:avLst/>
          </a:prstGeom>
        </p:spPr>
      </p:pic>
      <p:pic>
        <p:nvPicPr>
          <p:cNvPr id="6" name="Рисунок 5" descr="город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635646"/>
            <a:ext cx="3631182" cy="2357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город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7" y="1635646"/>
            <a:ext cx="3562615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60"/>
    </mc:Choice>
    <mc:Fallback>
      <p:transition spd="slow" advTm="446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89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23478"/>
            <a:ext cx="7200800" cy="136815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dirty="0">
                <a:latin typeface="Arial Narrow" panose="020B0606020202030204" pitchFamily="34" charset="0"/>
                <a:cs typeface="Adobe Arabic" pitchFamily="18" charset="-78"/>
              </a:rPr>
              <a:t>XVI «Балтийский Форум ветеринарной медицины</a:t>
            </a:r>
            <a:br>
              <a:rPr lang="ru-RU" sz="2000" dirty="0">
                <a:latin typeface="Arial Narrow" panose="020B0606020202030204" pitchFamily="34" charset="0"/>
                <a:cs typeface="Adobe Arabic" pitchFamily="18" charset="-78"/>
              </a:rPr>
            </a:br>
            <a:r>
              <a:rPr lang="ru-RU" sz="2000" dirty="0">
                <a:latin typeface="Arial Narrow" panose="020B0606020202030204" pitchFamily="34" charset="0"/>
                <a:cs typeface="Adobe Arabic" pitchFamily="18" charset="-78"/>
              </a:rPr>
              <a:t>и продовольственной безопасности»2022 года.</a:t>
            </a:r>
          </a:p>
        </p:txBody>
      </p:sp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67494"/>
            <a:ext cx="760674" cy="1059246"/>
          </a:xfrm>
          <a:prstGeom prst="rect">
            <a:avLst/>
          </a:prstGeom>
        </p:spPr>
      </p:pic>
      <p:pic>
        <p:nvPicPr>
          <p:cNvPr id="6" name="Рисунок 5" descr="город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1419" y="1635646"/>
            <a:ext cx="3536359" cy="2357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город1.jpg"/>
          <p:cNvPicPr>
            <a:picLocks noChangeAspect="1"/>
          </p:cNvPicPr>
          <p:nvPr/>
        </p:nvPicPr>
        <p:blipFill>
          <a:blip r:embed="rId4" cstate="print"/>
          <a:srcRect r="5003" b="9070"/>
          <a:stretch>
            <a:fillRect/>
          </a:stretch>
        </p:blipFill>
        <p:spPr>
          <a:xfrm>
            <a:off x="971600" y="1635646"/>
            <a:ext cx="361006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03"/>
    </mc:Choice>
    <mc:Fallback>
      <p:transition spd="slow" advTm="350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89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1475656" y="123479"/>
            <a:ext cx="7196336" cy="720079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Исключительное значение БФ:</a:t>
            </a: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4572000" y="915566"/>
            <a:ext cx="4104456" cy="187220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pPr algn="just"/>
            <a:r>
              <a:rPr lang="ru-RU" dirty="0">
                <a:latin typeface="Arial Narrow" panose="020B0606020202030204" pitchFamily="34" charset="0"/>
              </a:rPr>
              <a:t>1.1. </a:t>
            </a:r>
            <a:r>
              <a:rPr lang="ru-RU" u="sng" dirty="0">
                <a:latin typeface="Arial Narrow" panose="020B0606020202030204" pitchFamily="34" charset="0"/>
              </a:rPr>
              <a:t>Площадка, где руководители ветеринарных ведомств, зоосообщества и бизнеса имеют возможность:</a:t>
            </a:r>
            <a:endParaRPr lang="en-GB" u="sng" dirty="0">
              <a:latin typeface="Arial Narrow" panose="020B0606020202030204" pitchFamily="34" charset="0"/>
            </a:endParaRPr>
          </a:p>
          <a:p>
            <a:pPr algn="just">
              <a:buFontTx/>
              <a:buChar char="-"/>
            </a:pPr>
            <a:r>
              <a:rPr lang="ru-RU" dirty="0">
                <a:latin typeface="Arial Narrow" panose="020B0606020202030204" pitchFamily="34" charset="0"/>
              </a:rPr>
              <a:t>обменяться опытом реализации государственной политики в области отечественной ветеринарии,</a:t>
            </a:r>
            <a:endParaRPr lang="en-GB" dirty="0">
              <a:latin typeface="Arial Narrow" panose="020B0606020202030204" pitchFamily="34" charset="0"/>
            </a:endParaRPr>
          </a:p>
          <a:p>
            <a:pPr algn="just">
              <a:buFontTx/>
              <a:buChar char="-"/>
            </a:pPr>
            <a:r>
              <a:rPr lang="ru-RU" dirty="0">
                <a:latin typeface="Arial Narrow" panose="020B0606020202030204" pitchFamily="34" charset="0"/>
              </a:rPr>
              <a:t>обсудить новые, передовые технологии, примеры наиболее успешных теоретических разработок и практик</a:t>
            </a:r>
            <a:endParaRPr lang="en-GB" dirty="0">
              <a:latin typeface="Arial Narrow" panose="020B0606020202030204" pitchFamily="34" charset="0"/>
            </a:endParaRPr>
          </a:p>
          <a:p>
            <a:pPr algn="just"/>
            <a:r>
              <a:rPr lang="ru-RU" dirty="0">
                <a:latin typeface="Arial Narrow" panose="020B0606020202030204" pitchFamily="34" charset="0"/>
              </a:rPr>
              <a:t>- сформировать предложения для МСХ о путях дальнейшего развития как государственной ветеринарии на региональном и федеральном уровне, так и отечественной ветеринарной медицины в целом.</a:t>
            </a:r>
          </a:p>
        </p:txBody>
      </p:sp>
      <p:pic>
        <p:nvPicPr>
          <p:cNvPr id="4" name="Рисунок 3" descr="IMG_44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915566"/>
            <a:ext cx="2160240" cy="1440160"/>
          </a:xfrm>
          <a:prstGeom prst="rect">
            <a:avLst/>
          </a:prstGeom>
        </p:spPr>
      </p:pic>
      <p:pic>
        <p:nvPicPr>
          <p:cNvPr id="5" name="Рисунок 4" descr="IMG_44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427734"/>
            <a:ext cx="2160240" cy="1440160"/>
          </a:xfrm>
          <a:prstGeom prst="rect">
            <a:avLst/>
          </a:prstGeom>
        </p:spPr>
      </p:pic>
      <p:pic>
        <p:nvPicPr>
          <p:cNvPr id="6" name="Рисунок 5" descr="IMG_44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915566"/>
            <a:ext cx="2160240" cy="1440160"/>
          </a:xfrm>
          <a:prstGeom prst="rect">
            <a:avLst/>
          </a:prstGeom>
        </p:spPr>
      </p:pic>
      <p:pic>
        <p:nvPicPr>
          <p:cNvPr id="7" name="Рисунок 6" descr="IMG_44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2427734"/>
            <a:ext cx="2160240" cy="1440160"/>
          </a:xfrm>
          <a:prstGeom prst="rect">
            <a:avLst/>
          </a:prstGeom>
        </p:spPr>
      </p:pic>
      <p:pic>
        <p:nvPicPr>
          <p:cNvPr id="8" name="Рисунок 7" descr="IMG_43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2859782"/>
            <a:ext cx="2952328" cy="19682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59"/>
    </mc:Choice>
    <mc:Fallback>
      <p:transition spd="slow" advTm="235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89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1475656" y="123479"/>
            <a:ext cx="7196336" cy="720079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Исключительное значение БФ:</a:t>
            </a: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3995936" y="987574"/>
            <a:ext cx="4680520" cy="50405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ru-RU" sz="1300" dirty="0">
                <a:latin typeface="Arial Narrow" panose="020B0606020202030204" pitchFamily="34" charset="0"/>
              </a:rPr>
              <a:t>1.2.</a:t>
            </a:r>
            <a:r>
              <a:rPr lang="en-GB" sz="1300" dirty="0">
                <a:latin typeface="Arial Narrow" panose="020B0606020202030204" pitchFamily="34" charset="0"/>
              </a:rPr>
              <a:t> </a:t>
            </a:r>
            <a:r>
              <a:rPr lang="ru-RU" sz="1300" dirty="0">
                <a:latin typeface="Arial Narrow" panose="020B0606020202030204" pitchFamily="34" charset="0"/>
              </a:rPr>
              <a:t>Наиболее актуальные темы докладов и выступлений и практических мастер-классов</a:t>
            </a:r>
          </a:p>
        </p:txBody>
      </p:sp>
      <p:pic>
        <p:nvPicPr>
          <p:cNvPr id="4" name="Рисунок 3" descr="1d2a63577dea6a26734c4f9dd8ab2c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87574"/>
            <a:ext cx="2414867" cy="1609583"/>
          </a:xfrm>
          <a:prstGeom prst="rect">
            <a:avLst/>
          </a:prstGeom>
        </p:spPr>
      </p:pic>
      <p:pic>
        <p:nvPicPr>
          <p:cNvPr id="5" name="Рисунок 4" descr="1d2a63577dea6a26734c4f9dd8ab2c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219822"/>
            <a:ext cx="2304256" cy="1536471"/>
          </a:xfrm>
          <a:prstGeom prst="rect">
            <a:avLst/>
          </a:prstGeom>
        </p:spPr>
      </p:pic>
      <p:pic>
        <p:nvPicPr>
          <p:cNvPr id="6" name="Рисунок 5" descr="1d2a63577dea6a26734c4f9dd8ab2c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1635646"/>
            <a:ext cx="2267810" cy="1512168"/>
          </a:xfrm>
          <a:prstGeom prst="rect">
            <a:avLst/>
          </a:prstGeom>
        </p:spPr>
      </p:pic>
      <p:pic>
        <p:nvPicPr>
          <p:cNvPr id="7" name="Рисунок 6" descr="1d2a63577dea6a26734c4f9dd8ab2c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1635646"/>
            <a:ext cx="2290126" cy="1527048"/>
          </a:xfrm>
          <a:prstGeom prst="rect">
            <a:avLst/>
          </a:prstGeom>
        </p:spPr>
      </p:pic>
      <p:pic>
        <p:nvPicPr>
          <p:cNvPr id="8" name="Рисунок 7" descr="1d2a63577dea6a26734c4f9dd8ab2c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3244772"/>
            <a:ext cx="2232248" cy="1487584"/>
          </a:xfrm>
          <a:prstGeom prst="rect">
            <a:avLst/>
          </a:prstGeom>
        </p:spPr>
      </p:pic>
      <p:pic>
        <p:nvPicPr>
          <p:cNvPr id="9" name="Рисунок 8" descr="1d2a63577dea6a26734c4f9dd8ab2c8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75656" y="2643758"/>
            <a:ext cx="2237685" cy="1609583"/>
          </a:xfrm>
          <a:prstGeom prst="rect">
            <a:avLst/>
          </a:prstGeom>
        </p:spPr>
      </p:pic>
      <p:pic>
        <p:nvPicPr>
          <p:cNvPr id="10" name="Рисунок 9" descr="1d2a63577dea6a26734c4f9dd8ab2c8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504" y="3939902"/>
            <a:ext cx="1297302" cy="8650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5"/>
    </mc:Choice>
    <mc:Fallback>
      <p:transition spd="slow" advTm="77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89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1043608" y="123479"/>
            <a:ext cx="7628384" cy="720079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dirty="0">
                <a:latin typeface="Arial Narrow" panose="020B0606020202030204" pitchFamily="34" charset="0"/>
              </a:rPr>
              <a:t>Выездные мастер-классы в рамках БФ</a:t>
            </a:r>
          </a:p>
        </p:txBody>
      </p:sp>
      <p:pic>
        <p:nvPicPr>
          <p:cNvPr id="9" name="Рисунок 8" descr="ee8IRCKw0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9582"/>
            <a:ext cx="2880319" cy="1919463"/>
          </a:xfrm>
          <a:prstGeom prst="rect">
            <a:avLst/>
          </a:prstGeom>
        </p:spPr>
      </p:pic>
      <p:pic>
        <p:nvPicPr>
          <p:cNvPr id="10" name="Рисунок 9" descr="ee8IRCKw0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059582"/>
            <a:ext cx="2880319" cy="1919463"/>
          </a:xfrm>
          <a:prstGeom prst="rect">
            <a:avLst/>
          </a:prstGeom>
        </p:spPr>
      </p:pic>
      <p:pic>
        <p:nvPicPr>
          <p:cNvPr id="12" name="Рисунок 11" descr="ee8IRCKw0i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059582"/>
            <a:ext cx="2880319" cy="1919463"/>
          </a:xfrm>
          <a:prstGeom prst="rect">
            <a:avLst/>
          </a:prstGeom>
        </p:spPr>
      </p:pic>
      <p:pic>
        <p:nvPicPr>
          <p:cNvPr id="13" name="Рисунок 12" descr="ee8IRCKw0i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82" y="3003798"/>
            <a:ext cx="2879194" cy="1919463"/>
          </a:xfrm>
          <a:prstGeom prst="rect">
            <a:avLst/>
          </a:prstGeom>
        </p:spPr>
      </p:pic>
      <p:pic>
        <p:nvPicPr>
          <p:cNvPr id="14" name="Рисунок 13" descr="ee8IRCKw0i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4691" y="3003798"/>
            <a:ext cx="2878632" cy="1919463"/>
          </a:xfrm>
          <a:prstGeom prst="rect">
            <a:avLst/>
          </a:prstGeom>
        </p:spPr>
      </p:pic>
      <p:pic>
        <p:nvPicPr>
          <p:cNvPr id="18" name="Рисунок 17" descr="ee8IRCKw0i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16693" y="3003798"/>
            <a:ext cx="2559284" cy="19194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89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1475656" y="123479"/>
            <a:ext cx="7196336" cy="720079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Исключительное значение БФ:</a:t>
            </a: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5508104" y="987574"/>
            <a:ext cx="3168352" cy="43204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pPr algn="l"/>
            <a:r>
              <a:rPr lang="ru-RU" dirty="0">
                <a:latin typeface="Arial Narrow" panose="020B0606020202030204" pitchFamily="34" charset="0"/>
              </a:rPr>
              <a:t>1.3.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ru-RU" dirty="0">
                <a:latin typeface="Arial Narrow" panose="020B0606020202030204" pitchFamily="34" charset="0"/>
              </a:rPr>
              <a:t>Возможность продемонстрировать самое        современное оборудование.</a:t>
            </a:r>
          </a:p>
        </p:txBody>
      </p:sp>
      <p:pic>
        <p:nvPicPr>
          <p:cNvPr id="4" name="Рисунок 3" descr="IMG_44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87574"/>
            <a:ext cx="2592288" cy="1727463"/>
          </a:xfrm>
          <a:prstGeom prst="rect">
            <a:avLst/>
          </a:prstGeom>
        </p:spPr>
      </p:pic>
      <p:pic>
        <p:nvPicPr>
          <p:cNvPr id="5" name="Рисунок 4" descr="IMG_44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787774"/>
            <a:ext cx="2592288" cy="1850305"/>
          </a:xfrm>
          <a:prstGeom prst="rect">
            <a:avLst/>
          </a:prstGeom>
        </p:spPr>
      </p:pic>
      <p:pic>
        <p:nvPicPr>
          <p:cNvPr id="6" name="Рисунок 5" descr="IMG_44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2802905"/>
            <a:ext cx="2592288" cy="1820043"/>
          </a:xfrm>
          <a:prstGeom prst="rect">
            <a:avLst/>
          </a:prstGeom>
        </p:spPr>
      </p:pic>
      <p:pic>
        <p:nvPicPr>
          <p:cNvPr id="7" name="Рисунок 6" descr="IMG_4422.jpg"/>
          <p:cNvPicPr>
            <a:picLocks noChangeAspect="1"/>
          </p:cNvPicPr>
          <p:nvPr/>
        </p:nvPicPr>
        <p:blipFill>
          <a:blip r:embed="rId5" cstate="print"/>
          <a:srcRect t="3704" b="7407"/>
          <a:stretch>
            <a:fillRect/>
          </a:stretch>
        </p:blipFill>
        <p:spPr>
          <a:xfrm>
            <a:off x="2843808" y="987574"/>
            <a:ext cx="2592288" cy="1728192"/>
          </a:xfrm>
          <a:prstGeom prst="rect">
            <a:avLst/>
          </a:prstGeom>
        </p:spPr>
      </p:pic>
      <p:pic>
        <p:nvPicPr>
          <p:cNvPr id="8" name="Рисунок 7" descr="IMG_44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1546485"/>
            <a:ext cx="3096344" cy="20642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89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1043608" y="123479"/>
            <a:ext cx="7628384" cy="720079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dirty="0">
                <a:latin typeface="Arial Narrow" panose="020B0606020202030204" pitchFamily="34" charset="0"/>
              </a:rPr>
              <a:t>Особое внимание на БФ уделяется вопросам продовольственной безопасности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43608" y="987574"/>
            <a:ext cx="2164872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347864" y="987574"/>
            <a:ext cx="2592288" cy="145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84168" y="987678"/>
            <a:ext cx="2592288" cy="145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043844" y="2499742"/>
            <a:ext cx="2164400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347864" y="2499742"/>
            <a:ext cx="2592288" cy="145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/>
          <a:srcRect t="4174" b="12347"/>
          <a:stretch>
            <a:fillRect/>
          </a:stretch>
        </p:blipFill>
        <p:spPr bwMode="auto">
          <a:xfrm>
            <a:off x="6084168" y="2499742"/>
            <a:ext cx="259228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89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1619672" y="195486"/>
            <a:ext cx="5688632" cy="1080120"/>
          </a:xfrm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История проведения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Adobe Arabic" pitchFamily="18" charset="-78"/>
              </a:rPr>
              <a:t>«Балтийского Форума ветеринарной </a:t>
            </a:r>
            <a:b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Adobe Arabic" pitchFamily="18" charset="-78"/>
              </a:rPr>
            </a:b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Adobe Arabic" pitchFamily="18" charset="-78"/>
              </a:rPr>
              <a:t>медицины и продовольственной </a:t>
            </a:r>
            <a:b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Adobe Arabic" pitchFamily="18" charset="-78"/>
              </a:rPr>
            </a:b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Adobe Arabic" pitchFamily="18" charset="-78"/>
              </a:rPr>
              <a:t>безопасности»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6" name="Рисунок 5" descr="79397368_IMG_48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478" y="1419622"/>
            <a:ext cx="2202364" cy="1584176"/>
          </a:xfrm>
          <a:prstGeom prst="rect">
            <a:avLst/>
          </a:prstGeom>
        </p:spPr>
      </p:pic>
      <p:pic>
        <p:nvPicPr>
          <p:cNvPr id="7" name="Рисунок 6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419622"/>
            <a:ext cx="2400300" cy="1584176"/>
          </a:xfrm>
          <a:prstGeom prst="rect">
            <a:avLst/>
          </a:prstGeom>
        </p:spPr>
      </p:pic>
      <p:pic>
        <p:nvPicPr>
          <p:cNvPr id="8" name="Рисунок 7" descr="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2364" y="1419622"/>
            <a:ext cx="2275716" cy="1600200"/>
          </a:xfrm>
          <a:prstGeom prst="rect">
            <a:avLst/>
          </a:prstGeom>
        </p:spPr>
      </p:pic>
      <p:pic>
        <p:nvPicPr>
          <p:cNvPr id="9" name="Рисунок 8" descr="IMG_25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3075806"/>
            <a:ext cx="2376264" cy="1782198"/>
          </a:xfrm>
          <a:prstGeom prst="rect">
            <a:avLst/>
          </a:prstGeom>
        </p:spPr>
      </p:pic>
      <p:pic>
        <p:nvPicPr>
          <p:cNvPr id="10" name="Рисунок 9" descr="IMG_25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174817"/>
            <a:ext cx="2376264" cy="1584176"/>
          </a:xfrm>
          <a:prstGeom prst="rect">
            <a:avLst/>
          </a:prstGeom>
        </p:spPr>
      </p:pic>
      <p:pic>
        <p:nvPicPr>
          <p:cNvPr id="13" name="Рисунок 12" descr="IMG_25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3075806"/>
            <a:ext cx="2376264" cy="17821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636</Words>
  <Application>Microsoft Office PowerPoint</Application>
  <PresentationFormat>Экран (16:9)</PresentationFormat>
  <Paragraphs>42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Carlito</vt:lpstr>
      <vt:lpstr>Тема Office</vt:lpstr>
      <vt:lpstr>XVI «Балтийский Форум ветеринарной  медицины и продовольственной  безопасности»2022 года.</vt:lpstr>
      <vt:lpstr>XVI «Балтийский Форум ветеринарной медицины и продовольственной безопасности»2022 года.</vt:lpstr>
      <vt:lpstr>XVI «Балтийский Форум ветеринарной медицины и продовольственной безопасности»2022 года.</vt:lpstr>
      <vt:lpstr>Исключительное значение БФ:</vt:lpstr>
      <vt:lpstr>Исключительное значение БФ:</vt:lpstr>
      <vt:lpstr>Выездные мастер-классы в рамках БФ</vt:lpstr>
      <vt:lpstr>Исключительное значение БФ:</vt:lpstr>
      <vt:lpstr>Особое внимание на БФ уделяется вопросам продовольственной безопасности</vt:lpstr>
      <vt:lpstr>История проведения «Балтийского Форума ветеринарной  медицины и продовольственной  безопасности» </vt:lpstr>
      <vt:lpstr>История проведения «Балтийского Форума ветеринарной  медицины и продовольственной  безопасности» </vt:lpstr>
      <vt:lpstr>История проведения «Балтийского Форума ветеринарной  медицины и продовольственной  безопасности» </vt:lpstr>
      <vt:lpstr>Руководство города считает БФ знаковым событием для Северной столицы.</vt:lpstr>
      <vt:lpstr>Ответственное и гуманное отношение к домашним животным, опыт и перспективы работы в этой сфере обсуждались на ПМЭФ-2021 </vt:lpstr>
      <vt:lpstr>В Санкт-Петербурге открылся 25-й Европейский ветеринарный Конгресс и 15-й Балтийский Форум ветеринарной медицины и продовольственной безопасности.</vt:lpstr>
      <vt:lpstr>В Госдуме РФ состоялось заседание экспертного совета вопросам гуманного обращения с животными</vt:lpstr>
      <vt:lpstr>Место проведения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 Chipan</dc:creator>
  <cp:lastModifiedBy>Admin</cp:lastModifiedBy>
  <cp:revision>92</cp:revision>
  <dcterms:created xsi:type="dcterms:W3CDTF">2022-10-21T06:27:00Z</dcterms:created>
  <dcterms:modified xsi:type="dcterms:W3CDTF">2022-11-16T18:02:45Z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C9A6B4A43D6B4855854CFF1A51CCA3C1</vt:lpwstr>
  </property>
  <property fmtid="{D5CDD505-2E9C-101B-9397-08002B2CF9AE}" pid="3" name="KSOProductBuildVer">
    <vt:lpwstr>1049-11.2.0.11341</vt:lpwstr>
  </property>
</Properties>
</file>