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710" r:id="rId3"/>
  </p:sldMasterIdLst>
  <p:notesMasterIdLst>
    <p:notesMasterId r:id="rId14"/>
  </p:notesMasterIdLst>
  <p:handoutMasterIdLst>
    <p:handoutMasterId r:id="rId15"/>
  </p:handoutMasterIdLst>
  <p:sldIdLst>
    <p:sldId id="587" r:id="rId4"/>
    <p:sldId id="751" r:id="rId5"/>
    <p:sldId id="734" r:id="rId6"/>
    <p:sldId id="735" r:id="rId7"/>
    <p:sldId id="752" r:id="rId8"/>
    <p:sldId id="746" r:id="rId9"/>
    <p:sldId id="748" r:id="rId10"/>
    <p:sldId id="753" r:id="rId11"/>
    <p:sldId id="755" r:id="rId12"/>
    <p:sldId id="720" r:id="rId13"/>
  </p:sldIdLst>
  <p:sldSz cx="9144000" cy="5143500" type="screen16x9"/>
  <p:notesSz cx="6888163" cy="1002030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52"/>
    <a:srgbClr val="AD9578"/>
    <a:srgbClr val="FFFFCC"/>
    <a:srgbClr val="00CC00"/>
    <a:srgbClr val="FF3300"/>
    <a:srgbClr val="FF6600"/>
    <a:srgbClr val="FF9797"/>
    <a:srgbClr val="006600"/>
    <a:srgbClr val="FFFF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7690" autoAdjust="0"/>
  </p:normalViewPr>
  <p:slideViewPr>
    <p:cSldViewPr snapToGrid="0" showGuides="1">
      <p:cViewPr varScale="1">
        <p:scale>
          <a:sx n="133" d="100"/>
          <a:sy n="133" d="100"/>
        </p:scale>
        <p:origin x="96" y="30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12383162328645E-2"/>
          <c:y val="0.12775345661736892"/>
          <c:w val="0.98338766823848067"/>
          <c:h val="0.755019151707673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случаев бешенства, ед.</c:v>
                </c:pt>
              </c:strCache>
            </c:strRef>
          </c:tx>
          <c:spPr>
            <a:ln w="76200">
              <a:solidFill>
                <a:srgbClr val="0070C0">
                  <a:alpha val="86000"/>
                </a:srgbClr>
              </a:solidFill>
            </a:ln>
            <a:effectLst/>
          </c:spPr>
          <c:marker>
            <c:symbol val="circle"/>
            <c:size val="8"/>
            <c:spPr>
              <a:solidFill>
                <a:schemeClr val="accent1">
                  <a:lumMod val="75000"/>
                </a:schemeClr>
              </a:solidFill>
              <a:ln w="76200">
                <a:solidFill>
                  <a:srgbClr val="0070C0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F7E-4D36-8215-CD5A0CFE0CA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7E-4D36-8215-CD5A0CFE0CA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7E-4D36-8215-CD5A0CFE0CAE}"/>
                </c:ext>
              </c:extLst>
            </c:dLbl>
            <c:dLbl>
              <c:idx val="10"/>
              <c:layout>
                <c:manualLayout>
                  <c:x val="-2.655989357637422E-2"/>
                  <c:y val="-9.4669918501334507E-2"/>
                </c:manualLayout>
              </c:layout>
              <c:spPr>
                <a:solidFill>
                  <a:srgbClr val="FFFF99"/>
                </a:solidFill>
                <a:ln>
                  <a:noFill/>
                </a:ln>
                <a:effectLst>
                  <a:softEdge rad="0"/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txPr>
                <a:bodyPr/>
                <a:lstStyle/>
                <a:p>
                  <a:pPr algn="ctr">
                    <a:defRPr lang="en-US" sz="1800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694-43EB-9845-4C4C85475641}"/>
                </c:ext>
              </c:extLst>
            </c:dLbl>
            <c:spPr>
              <a:solidFill>
                <a:srgbClr val="FFFF99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296</c:v>
                </c:pt>
                <c:pt idx="1">
                  <c:v>255</c:v>
                </c:pt>
                <c:pt idx="2">
                  <c:v>132</c:v>
                </c:pt>
                <c:pt idx="3">
                  <c:v>317</c:v>
                </c:pt>
                <c:pt idx="4">
                  <c:v>20</c:v>
                </c:pt>
                <c:pt idx="5">
                  <c:v>18</c:v>
                </c:pt>
                <c:pt idx="6">
                  <c:v>24</c:v>
                </c:pt>
                <c:pt idx="7">
                  <c:v>24</c:v>
                </c:pt>
                <c:pt idx="8">
                  <c:v>37</c:v>
                </c:pt>
                <c:pt idx="9">
                  <c:v>23</c:v>
                </c:pt>
                <c:pt idx="10">
                  <c:v>7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94-43EB-9845-4C4C854756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8671360"/>
        <c:axId val="108672512"/>
      </c:lineChart>
      <c:catAx>
        <c:axId val="10867136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 w="22225">
              <a:solidFill>
                <a:schemeClr val="bg1">
                  <a:lumMod val="65000"/>
                </a:schemeClr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/>
            </a:pPr>
            <a:endParaRPr lang="ru-RU"/>
          </a:p>
        </c:txPr>
        <c:crossAx val="108672512"/>
        <c:crosses val="autoZero"/>
        <c:auto val="1"/>
        <c:lblAlgn val="ctr"/>
        <c:lblOffset val="100"/>
        <c:noMultiLvlLbl val="0"/>
      </c:catAx>
      <c:valAx>
        <c:axId val="10867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8671360"/>
        <c:crosses val="autoZero"/>
        <c:crossBetween val="between"/>
      </c:valAx>
    </c:plotArea>
    <c:plotVisOnly val="1"/>
    <c:dispBlanksAs val="zero"/>
    <c:showDLblsOverMax val="0"/>
  </c:chart>
  <c:spPr>
    <a:noFill/>
  </c:spPr>
  <c:txPr>
    <a:bodyPr/>
    <a:lstStyle/>
    <a:p>
      <a:pPr>
        <a:defRPr sz="1100"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ru-RU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случаев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бешенства </a:t>
            </a:r>
          </a:p>
        </c:rich>
      </c:tx>
      <c:layout/>
      <c:overlay val="0"/>
    </c:title>
    <c:autoTitleDeleted val="0"/>
    <c:view3D>
      <c:rotX val="30"/>
      <c:rotY val="160"/>
      <c:depthPercent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239766081871343E-3"/>
          <c:y val="0.11448014341719098"/>
          <c:w val="0.71320981258921579"/>
          <c:h val="0.872281209369706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23 случая бешенства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F96E-4711-ACBF-65727DC278A9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96E-4711-ACBF-65727DC278A9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96E-4711-ACBF-65727DC278A9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7-F96E-4711-ACBF-65727DC278A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6E-4711-ACBF-65727DC278A9}"/>
                </c:ext>
              </c:extLst>
            </c:dLbl>
            <c:dLbl>
              <c:idx val="1"/>
              <c:layout>
                <c:manualLayout>
                  <c:x val="0.17574561403508773"/>
                  <c:y val="-8.901411388706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6E-4711-ACBF-65727DC278A9}"/>
                </c:ext>
              </c:extLst>
            </c:dLbl>
            <c:dLbl>
              <c:idx val="2"/>
              <c:layout>
                <c:manualLayout>
                  <c:x val="-8.8265414191647101E-2"/>
                  <c:y val="8.7720884543490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96E-4711-ACBF-65727DC278A9}"/>
                </c:ext>
              </c:extLst>
            </c:dLbl>
            <c:dLbl>
              <c:idx val="3"/>
              <c:layout>
                <c:manualLayout>
                  <c:x val="-7.8662568494727636E-2"/>
                  <c:y val="-0.14387503621220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96E-4711-ACBF-65727DC278A9}"/>
                </c:ext>
              </c:extLst>
            </c:dLbl>
            <c:dLbl>
              <c:idx val="4"/>
              <c:layout>
                <c:manualLayout>
                  <c:x val="-5.5802760371401916E-2"/>
                  <c:y val="-0.20447133443891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96E-4711-ACBF-65727DC278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КРС</c:v>
                </c:pt>
                <c:pt idx="1">
                  <c:v>собаки</c:v>
                </c:pt>
                <c:pt idx="2">
                  <c:v>кошки</c:v>
                </c:pt>
                <c:pt idx="3">
                  <c:v>лисы</c:v>
                </c:pt>
                <c:pt idx="4">
                  <c:v>хорек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8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96E-4711-ACBF-65727DC27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7185845190405"/>
          <c:y val="0.1573321959577561"/>
          <c:w val="0.2240416493990883"/>
          <c:h val="0.67016187574964969"/>
        </c:manualLayout>
      </c:layout>
      <c:overlay val="0"/>
      <c:txPr>
        <a:bodyPr/>
        <a:lstStyle/>
        <a:p>
          <a:pPr>
            <a:defRPr sz="2000" b="1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0.68819</cdr:x>
      <cdr:y>0.03979</cdr:y>
    </cdr:from>
    <cdr:to>
      <cdr:x>0.97024</cdr:x>
      <cdr:y>0.11235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481760" y="150416"/>
          <a:ext cx="2246613" cy="274325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  <a:effectLst xmlns:a="http://schemas.openxmlformats.org/drawingml/2006/main"/>
      </cdr:spPr>
      <cdr:txBody>
        <a:bodyPr xmlns:a="http://schemas.openxmlformats.org/drawingml/2006/main" wrap="none" lIns="58311" tIns="29156" rIns="58311" bIns="29156">
          <a:spAutoFit/>
        </a:bodyPr>
        <a:lstStyle xmlns:a="http://schemas.openxmlformats.org/drawingml/2006/main">
          <a:defPPr>
            <a:defRPr lang="ru-RU"/>
          </a:defPPr>
          <a:lvl1pPr marL="0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845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688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533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377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222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065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399910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2755" algn="l" defTabSz="685688" rtl="0" eaLnBrk="1" latinLnBrk="0" hangingPunct="1"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Случаев бешенства, ед</a:t>
          </a:r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85566" cy="500856"/>
          </a:xfrm>
          <a:prstGeom prst="rect">
            <a:avLst/>
          </a:prstGeom>
        </p:spPr>
        <p:txBody>
          <a:bodyPr vert="horz" lIns="92235" tIns="46116" rIns="92235" bIns="461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995" y="2"/>
            <a:ext cx="2985565" cy="500856"/>
          </a:xfrm>
          <a:prstGeom prst="rect">
            <a:avLst/>
          </a:prstGeom>
        </p:spPr>
        <p:txBody>
          <a:bodyPr vert="horz" lIns="92235" tIns="46116" rIns="92235" bIns="46116" rtlCol="0"/>
          <a:lstStyle>
            <a:lvl1pPr algn="r">
              <a:defRPr sz="1200"/>
            </a:lvl1pPr>
          </a:lstStyle>
          <a:p>
            <a:fld id="{4C58D488-F5B3-405A-8E8E-120FA6DE6A52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517848"/>
            <a:ext cx="2985566" cy="500856"/>
          </a:xfrm>
          <a:prstGeom prst="rect">
            <a:avLst/>
          </a:prstGeom>
        </p:spPr>
        <p:txBody>
          <a:bodyPr vert="horz" lIns="92235" tIns="46116" rIns="92235" bIns="461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995" y="9517848"/>
            <a:ext cx="2985565" cy="500856"/>
          </a:xfrm>
          <a:prstGeom prst="rect">
            <a:avLst/>
          </a:prstGeom>
        </p:spPr>
        <p:txBody>
          <a:bodyPr vert="horz" lIns="92235" tIns="46116" rIns="92235" bIns="46116" rtlCol="0" anchor="b"/>
          <a:lstStyle>
            <a:lvl1pPr algn="r">
              <a:defRPr sz="1200"/>
            </a:lvl1pPr>
          </a:lstStyle>
          <a:p>
            <a:fld id="{18D694FC-21DA-4FB5-8580-66EA71E99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7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85566" cy="500856"/>
          </a:xfrm>
          <a:prstGeom prst="rect">
            <a:avLst/>
          </a:prstGeom>
        </p:spPr>
        <p:txBody>
          <a:bodyPr vert="horz" lIns="92235" tIns="46116" rIns="92235" bIns="461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95" y="2"/>
            <a:ext cx="2985565" cy="500856"/>
          </a:xfrm>
          <a:prstGeom prst="rect">
            <a:avLst/>
          </a:prstGeom>
        </p:spPr>
        <p:txBody>
          <a:bodyPr vert="horz" lIns="92235" tIns="46116" rIns="92235" bIns="46116" rtlCol="0"/>
          <a:lstStyle>
            <a:lvl1pPr algn="r">
              <a:defRPr sz="1200"/>
            </a:lvl1pPr>
          </a:lstStyle>
          <a:p>
            <a:fld id="{BBFA6C56-2A64-4089-BAE3-4EA59C255D26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5" tIns="46116" rIns="92235" bIns="461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8" y="4758926"/>
            <a:ext cx="5510208" cy="4509296"/>
          </a:xfrm>
          <a:prstGeom prst="rect">
            <a:avLst/>
          </a:prstGeom>
        </p:spPr>
        <p:txBody>
          <a:bodyPr vert="horz" lIns="92235" tIns="46116" rIns="92235" bIns="461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517847"/>
            <a:ext cx="2985566" cy="500856"/>
          </a:xfrm>
          <a:prstGeom prst="rect">
            <a:avLst/>
          </a:prstGeom>
        </p:spPr>
        <p:txBody>
          <a:bodyPr vert="horz" lIns="92235" tIns="46116" rIns="92235" bIns="461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95" y="9517847"/>
            <a:ext cx="2985565" cy="500856"/>
          </a:xfrm>
          <a:prstGeom prst="rect">
            <a:avLst/>
          </a:prstGeom>
        </p:spPr>
        <p:txBody>
          <a:bodyPr vert="horz" lIns="92235" tIns="46116" rIns="92235" bIns="46116" rtlCol="0" anchor="b"/>
          <a:lstStyle>
            <a:lvl1pPr algn="r">
              <a:defRPr sz="1200"/>
            </a:lvl1pPr>
          </a:lstStyle>
          <a:p>
            <a:fld id="{692472F7-48B4-41CE-AC68-1E02AFB233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9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60DB-0A5E-410A-8AC5-54B66B1EC7C1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5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EF3D-2DA3-4F58-9CC0-708D637D20B6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4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53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72" y="27385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EA0B-71BB-44C2-830C-8D21D5E866BC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1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62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42" y="24"/>
            <a:ext cx="349901" cy="5144284"/>
          </a:xfrm>
          <a:prstGeom prst="rect">
            <a:avLst/>
          </a:prstGeom>
        </p:spPr>
      </p:pic>
      <p:pic>
        <p:nvPicPr>
          <p:cNvPr id="3" name="Picture 2" descr="C:\Users\user\Desktop\f46f2c6e-e74c-4ebd-9a8c-22744847aaa8.jf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428" y="328623"/>
            <a:ext cx="1293672" cy="54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260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17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81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1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54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74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75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82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2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03AF-13AC-46C6-8B60-DC69C147F585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5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82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81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20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5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72" y="27385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32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2D0A-3290-418D-99E3-801B77615AA3}" type="datetime1">
              <a:rPr lang="en-US" sz="1350" smtClean="0">
                <a:solidFill>
                  <a:srgbClr val="000000">
                    <a:tint val="75000"/>
                  </a:srgbClr>
                </a:solidFill>
              </a:rPr>
              <a:pPr/>
              <a:t>9/20/2023</a:t>
            </a:fld>
            <a:endParaRPr lang="en-US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z="135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83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4357" y="2203339"/>
            <a:ext cx="4735311" cy="605401"/>
          </a:xfrm>
          <a:prstGeom prst="rect">
            <a:avLst/>
          </a:prstGeom>
        </p:spPr>
        <p:txBody>
          <a:bodyPr lIns="0" tIns="0" rIns="0" bIns="0"/>
          <a:lstStyle>
            <a:lvl1pPr>
              <a:defRPr sz="3934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C7EB-5238-4ECD-83E0-EA0B91247E14}" type="datetime1">
              <a:rPr lang="en-US" sz="1350" smtClean="0">
                <a:solidFill>
                  <a:srgbClr val="000000">
                    <a:tint val="75000"/>
                  </a:srgbClr>
                </a:solidFill>
              </a:rPr>
              <a:pPr/>
              <a:t>9/20/2023</a:t>
            </a:fld>
            <a:endParaRPr lang="en-US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z="135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68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lIns="121917" tIns="60958" rIns="121917" bIns="6095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2AEDDE62-CC80-469C-A6C3-8C4EFC66AC7E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D09F8931-3C7C-4E67-9977-2712E48C5E31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69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010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74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42" y="24"/>
            <a:ext cx="349901" cy="5144284"/>
          </a:xfrm>
          <a:prstGeom prst="rect">
            <a:avLst/>
          </a:prstGeom>
        </p:spPr>
      </p:pic>
      <p:pic>
        <p:nvPicPr>
          <p:cNvPr id="3" name="Picture 2" descr="C:\Users\user\Desktop\f46f2c6e-e74c-4ebd-9a8c-22744847aaa8.jf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428" y="328623"/>
            <a:ext cx="1293672" cy="54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188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13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1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924E-AA3E-4241-9B2E-97B28157737D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1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176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43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37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47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8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280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8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9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50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64" y="273850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3E367584-0109-401F-8837-52C77C07995A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/>
          <a:lstStyle/>
          <a:p>
            <a:fld id="{62EF4A3D-FFA5-48BC-B0C2-A0B9DCC0947D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048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2D0A-3290-418D-99E3-801B77615AA3}" type="datetime1">
              <a:rPr lang="en-US" sz="1350" smtClean="0">
                <a:solidFill>
                  <a:srgbClr val="000000">
                    <a:tint val="75000"/>
                  </a:srgbClr>
                </a:solidFill>
              </a:rPr>
              <a:pPr/>
              <a:t>9/20/2023</a:t>
            </a:fld>
            <a:endParaRPr lang="en-US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z="135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588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4357" y="2203335"/>
            <a:ext cx="4735311" cy="605401"/>
          </a:xfrm>
          <a:prstGeom prst="rect">
            <a:avLst/>
          </a:prstGeom>
        </p:spPr>
        <p:txBody>
          <a:bodyPr lIns="0" tIns="0" rIns="0" bIns="0"/>
          <a:lstStyle>
            <a:lvl1pPr>
              <a:defRPr sz="3934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C7EB-5238-4ECD-83E0-EA0B91247E14}" type="datetime1">
              <a:rPr lang="en-US" sz="1350" smtClean="0">
                <a:solidFill>
                  <a:srgbClr val="000000">
                    <a:tint val="75000"/>
                  </a:srgbClr>
                </a:solidFill>
              </a:rPr>
              <a:pPr/>
              <a:t>9/20/2023</a:t>
            </a:fld>
            <a:endParaRPr lang="en-US" sz="135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z="1350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 sz="135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2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ECB-4A48-4E7E-B9D6-F824E8E708E9}" type="datetime1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2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lIns="121917" tIns="60958" rIns="121917" bIns="60958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2AEDDE62-CC80-469C-A6C3-8C4EFC66AC7E}" type="datetimeFigureOut">
              <a:rPr lang="ru-RU" sz="1350" smtClean="0">
                <a:solidFill>
                  <a:srgbClr val="000000"/>
                </a:solidFill>
              </a:rPr>
              <a:pPr/>
              <a:t>20.09.2023</a:t>
            </a:fld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 sz="135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D09F8931-3C7C-4E67-9977-2712E48C5E31}" type="slidenum">
              <a:rPr lang="ru-RU" sz="1350" smtClean="0">
                <a:solidFill>
                  <a:srgbClr val="000000"/>
                </a:solidFill>
              </a:rPr>
              <a:pPr/>
              <a:t>‹#›</a:t>
            </a:fld>
            <a:endParaRPr lang="ru-RU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2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0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FD3A-7EA7-4194-8C25-E8AA568B20B6}" type="datetime1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3798-8F14-4011-B57A-1988BAAD2836}" type="datetime1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7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1B0B-0A73-4CBE-BF92-A0BEB569ED60}" type="datetime1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8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8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7545-77B9-4396-A9D3-0704FE7D2FA9}" type="datetime1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9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8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2BDFE-F184-406C-843B-1DDEE065BF04}" type="datetime1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1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C078-B969-48F9-B16A-4920152BB313}" type="datetime1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3DBA-4EF8-49D9-A4E7-8E0AF2656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6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104142" y="24"/>
            <a:ext cx="349901" cy="5144284"/>
          </a:xfrm>
          <a:prstGeom prst="rect">
            <a:avLst/>
          </a:prstGeom>
        </p:spPr>
      </p:pic>
      <p:pic>
        <p:nvPicPr>
          <p:cNvPr id="5" name="Picture 2" descr="C:\Users\user\Desktop\f46f2c6e-e74c-4ebd-9a8c-22744847aaa8.jfi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428" y="328623"/>
            <a:ext cx="1293672" cy="54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7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/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104134" y="24"/>
            <a:ext cx="349901" cy="5144284"/>
          </a:xfrm>
          <a:prstGeom prst="rect">
            <a:avLst/>
          </a:prstGeom>
        </p:spPr>
      </p:pic>
      <p:pic>
        <p:nvPicPr>
          <p:cNvPr id="5" name="Picture 2" descr="C:\Users\user\Desktop\f46f2c6e-e74c-4ebd-9a8c-22744847aaa8.jfi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428" y="328619"/>
            <a:ext cx="1293672" cy="54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6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42157" y="3628786"/>
            <a:ext cx="76771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Заместитель начальника Главного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управления ветеринарии </a:t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Кабинета Министров Республики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Татарстан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Габдулхак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Гусманович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Мотыгуллин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7614" y="977849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AD9578"/>
                </a:solidFill>
                <a:latin typeface="Arial" pitchFamily="34" charset="0"/>
                <a:cs typeface="Arial" pitchFamily="34" charset="0"/>
              </a:rPr>
              <a:t>Опыт </a:t>
            </a:r>
            <a:r>
              <a:rPr lang="ru-RU" sz="4400" b="1" dirty="0">
                <a:solidFill>
                  <a:srgbClr val="AD9578"/>
                </a:solidFill>
                <a:latin typeface="Arial" pitchFamily="34" charset="0"/>
                <a:cs typeface="Arial" pitchFamily="34" charset="0"/>
              </a:rPr>
              <a:t>борьбы с бешенством в </a:t>
            </a:r>
          </a:p>
          <a:p>
            <a:pPr algn="ctr"/>
            <a:r>
              <a:rPr lang="ru-RU" sz="4400" b="1" dirty="0">
                <a:solidFill>
                  <a:srgbClr val="AD9578"/>
                </a:solidFill>
                <a:latin typeface="Arial" pitchFamily="34" charset="0"/>
                <a:cs typeface="Arial" pitchFamily="34" charset="0"/>
              </a:rPr>
              <a:t>Республике Татарстан</a:t>
            </a:r>
          </a:p>
        </p:txBody>
      </p:sp>
    </p:spTree>
    <p:extLst>
      <p:ext uri="{BB962C8B-B14F-4D97-AF65-F5344CB8AC3E}">
        <p14:creationId xmlns:p14="http://schemas.microsoft.com/office/powerpoint/2010/main" val="179960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67118" y="2001506"/>
            <a:ext cx="6675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AD9578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 descr="blob:https://web.whatsapp.com/713e6732-6725-4b54-b869-4b353988db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958" y="347317"/>
            <a:ext cx="1233380" cy="52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9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39731" y="763479"/>
            <a:ext cx="7216373" cy="35163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МНОГООБРАЗИЯ ЗООАНТРОПОНОЗНЫХ ИНФЕКЦИЙ БЕШЕНСТВО ЯВЛЯЕТСЯ                              ОДНОЙ ИЗ САМЫХ ОПАСНЫХ,                                                      </a:t>
            </a:r>
            <a:r>
              <a:rPr lang="ru-RU" sz="28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Т.К. </a:t>
            </a:r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ОСТАЕТСЯ ДО НАСТОЯЩЕГО ВРЕМЕНИ АБСОЛЮТНО СМЕРТЕЛЬНОЙ </a:t>
            </a:r>
            <a:r>
              <a:rPr lang="ru-RU" sz="28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 И ЖИВОТНЫХ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790" y="369733"/>
            <a:ext cx="1233380" cy="52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7573" y="306809"/>
            <a:ext cx="5274717" cy="437812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в мире от бешенства умирает более </a:t>
            </a:r>
            <a:r>
              <a:rPr lang="ru-RU" sz="28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человек (большинство в Азии и Африке</a:t>
            </a:r>
            <a:r>
              <a:rPr lang="ru-RU" sz="28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или </a:t>
            </a:r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человек каждые 10 минут.</a:t>
            </a:r>
          </a:p>
          <a:p>
            <a:pPr algn="ctr"/>
            <a:r>
              <a:rPr lang="ru-RU" sz="28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Половина всех людей,                     подвергшихся укусам                   бешеных животных, –                                 дети в возрасте до 15 лет.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8" y="369733"/>
            <a:ext cx="1233380" cy="525618"/>
          </a:xfrm>
          <a:prstGeom prst="rect">
            <a:avLst/>
          </a:prstGeom>
        </p:spPr>
      </p:pic>
      <p:pic>
        <p:nvPicPr>
          <p:cNvPr id="1026" name="Picture 2" descr="http://vet.alania.gov.ru/sites/vet/files/styles/news_extralarge/public/media/news/photos/2020-07/22.07.2019_3_S-nachala-goda-v-Permskom-krae-zaregistrirovano-desjat-sluchaev-beshenstva_0.jpg?itok=d8O5GY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013" y="1322962"/>
            <a:ext cx="3088727" cy="252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7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8" y="369733"/>
            <a:ext cx="1233380" cy="5256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2508" y="6320"/>
            <a:ext cx="6556377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случаев бешенства в Республике Татарстан </a:t>
            </a:r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2000-2023 </a:t>
            </a: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282132"/>
              </p:ext>
            </p:extLst>
          </p:nvPr>
        </p:nvGraphicFramePr>
        <p:xfrm>
          <a:off x="511598" y="804558"/>
          <a:ext cx="7309441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6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годы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Всего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случаев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бешенства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заболевших бешенством животных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 неблагополучных пунктов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Сельско</a:t>
                      </a:r>
                      <a:endParaRPr lang="ru-RU" sz="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хозяйственные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домашние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дикие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2000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32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29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82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65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2003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257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75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155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212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198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65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319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120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132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239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61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121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288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50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171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245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140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23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373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72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234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307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239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138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213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126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300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157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244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255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133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231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132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85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317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99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151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292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18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24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24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24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16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24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18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18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23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7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0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3364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823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732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1809</a:t>
                      </a:r>
                      <a:endParaRPr lang="ru-RU" sz="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2883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3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48267" y="148993"/>
            <a:ext cx="6902047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случаев бешенства на территории Республики Татарстан</a:t>
            </a:r>
            <a:endParaRPr lang="ru-RU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8" y="369733"/>
            <a:ext cx="1233380" cy="525618"/>
          </a:xfrm>
          <a:prstGeom prst="rect">
            <a:avLst/>
          </a:prstGeom>
        </p:spPr>
      </p:pic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414388"/>
              </p:ext>
            </p:extLst>
          </p:nvPr>
        </p:nvGraphicFramePr>
        <p:xfrm>
          <a:off x="806026" y="1116091"/>
          <a:ext cx="7965440" cy="378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50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93937" y="89750"/>
            <a:ext cx="6556377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случаев бешенства (2021) среди разных видов животных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8" y="310490"/>
            <a:ext cx="1233380" cy="525618"/>
          </a:xfrm>
          <a:prstGeom prst="rect">
            <a:avLst/>
          </a:prstGeom>
        </p:spPr>
      </p:pic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59777"/>
              </p:ext>
            </p:extLst>
          </p:nvPr>
        </p:nvGraphicFramePr>
        <p:xfrm>
          <a:off x="1436061" y="937709"/>
          <a:ext cx="6272127" cy="414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20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3322" y="383272"/>
            <a:ext cx="7539421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Мероприятия по профилактике бешенства</a:t>
            </a:r>
            <a:endParaRPr lang="ru-RU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520" y="336067"/>
            <a:ext cx="1233380" cy="5256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8400" y="2819266"/>
            <a:ext cx="856800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Разъяснительная работа с населением по мерам профилактики</a:t>
            </a:r>
            <a:endParaRPr lang="ru-RU" sz="2000" b="1" dirty="0">
              <a:solidFill>
                <a:srgbClr val="FF3B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192254"/>
            <a:ext cx="6875999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Вакцинация сельскохозяйственных животных</a:t>
            </a:r>
            <a:endParaRPr lang="ru-RU" sz="2000" b="1" dirty="0">
              <a:solidFill>
                <a:srgbClr val="FF3B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224000" y="1577758"/>
            <a:ext cx="681840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20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Вакцинация кошек и собак</a:t>
            </a:r>
            <a:endParaRPr lang="ru-RU" sz="2000" b="1" dirty="0">
              <a:solidFill>
                <a:srgbClr val="FF3B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53067" y="1994610"/>
            <a:ext cx="6798667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20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Иммунизация диких плотоядных животных</a:t>
            </a:r>
            <a:endParaRPr lang="ru-RU" sz="2000" b="1" dirty="0">
              <a:solidFill>
                <a:srgbClr val="FF3B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2402414"/>
            <a:ext cx="7077600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диких плотоядных животных</a:t>
            </a:r>
            <a:endParaRPr lang="ru-RU" sz="2000" b="1" dirty="0">
              <a:solidFill>
                <a:srgbClr val="FF3B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99" y="3330508"/>
            <a:ext cx="1580401" cy="17109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0" y="3330507"/>
            <a:ext cx="1569600" cy="17109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01" y="3330508"/>
            <a:ext cx="1566000" cy="17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1100" y="1000800"/>
            <a:ext cx="8377800" cy="37933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2022 </a:t>
            </a:r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было вакцинировано 1 336 029 животных, из них:</a:t>
            </a:r>
            <a:endParaRPr lang="ru-RU" sz="2200" b="1" dirty="0">
              <a:solidFill>
                <a:srgbClr val="FF3B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- 885 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308 крупного рогатого скота, </a:t>
            </a:r>
          </a:p>
          <a:p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- 208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603 мелкого рогатого скота, </a:t>
            </a:r>
          </a:p>
          <a:p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- 26 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941 лошадей, </a:t>
            </a:r>
          </a:p>
          <a:p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- 107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678 кошек, </a:t>
            </a:r>
          </a:p>
          <a:p>
            <a:r>
              <a:rPr lang="ru-RU" sz="2200" b="1" dirty="0" smtClean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- 107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499 собак.</a:t>
            </a:r>
          </a:p>
          <a:p>
            <a:pPr algn="ctr"/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Оральная вакцинация диких плотоядных в местах их обитания проводилась антирабической вакциной «</a:t>
            </a:r>
            <a:r>
              <a:rPr lang="ru-RU" sz="2200" b="1" dirty="0" err="1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Рабистав</a:t>
            </a:r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22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использовано 1 243 160 доз вакцины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520" y="336067"/>
            <a:ext cx="1233380" cy="5256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0737" y="248150"/>
            <a:ext cx="6556377" cy="4078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Вакцинация животных в 2022 году</a:t>
            </a:r>
            <a:endParaRPr lang="ru-RU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318" y="295343"/>
            <a:ext cx="1233380" cy="5256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6737" y="184973"/>
            <a:ext cx="6556377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численности </a:t>
            </a:r>
            <a:r>
              <a:rPr lang="ru-RU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диких и </a:t>
            </a: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безнадзорных животных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65936" y="1518173"/>
            <a:ext cx="6870864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2022 году охотоведами республики  численность диких плотоядных животных (лисиц) была сокращена на 5491 голову. </a:t>
            </a:r>
          </a:p>
          <a:p>
            <a:pPr algn="ctr"/>
            <a:r>
              <a:rPr lang="ru-RU" sz="2400" b="1" dirty="0">
                <a:solidFill>
                  <a:srgbClr val="FF3B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населенных пунктах осуществлен отлов безнадзорных животных в количестве                13315 собак.</a:t>
            </a:r>
          </a:p>
        </p:txBody>
      </p:sp>
    </p:spTree>
    <p:extLst>
      <p:ext uri="{BB962C8B-B14F-4D97-AF65-F5344CB8AC3E}">
        <p14:creationId xmlns:p14="http://schemas.microsoft.com/office/powerpoint/2010/main" val="26947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UG Test">
      <a:dk1>
        <a:srgbClr val="000000"/>
      </a:dk1>
      <a:lt1>
        <a:srgbClr val="FFFFFF"/>
      </a:lt1>
      <a:dk2>
        <a:srgbClr val="AD9578"/>
      </a:dk2>
      <a:lt2>
        <a:srgbClr val="EEE9E3"/>
      </a:lt2>
      <a:accent1>
        <a:srgbClr val="AD957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2"/>
          </a:solidFill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UG Test">
      <a:dk1>
        <a:srgbClr val="000000"/>
      </a:dk1>
      <a:lt1>
        <a:srgbClr val="FFFFFF"/>
      </a:lt1>
      <a:dk2>
        <a:srgbClr val="AD9578"/>
      </a:dk2>
      <a:lt2>
        <a:srgbClr val="EEE9E3"/>
      </a:lt2>
      <a:accent1>
        <a:srgbClr val="AD957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2"/>
          </a:solidFill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29640</TotalTime>
  <Words>387</Words>
  <Application>Microsoft Office PowerPoint</Application>
  <PresentationFormat>Экран (16:9)</PresentationFormat>
  <Paragraphs>197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2_Тема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Holopov</dc:creator>
  <cp:lastModifiedBy>Роберт</cp:lastModifiedBy>
  <cp:revision>3836</cp:revision>
  <cp:lastPrinted>2023-08-24T05:12:00Z</cp:lastPrinted>
  <dcterms:created xsi:type="dcterms:W3CDTF">2017-01-20T06:03:46Z</dcterms:created>
  <dcterms:modified xsi:type="dcterms:W3CDTF">2023-09-20T06:31:11Z</dcterms:modified>
</cp:coreProperties>
</file>