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08" r:id="rId2"/>
    <p:sldMasterId id="2147483873" r:id="rId3"/>
    <p:sldMasterId id="2147483893" r:id="rId4"/>
    <p:sldMasterId id="2147483895" r:id="rId5"/>
    <p:sldMasterId id="2147483897" r:id="rId6"/>
    <p:sldMasterId id="2147483903" r:id="rId7"/>
  </p:sldMasterIdLst>
  <p:notesMasterIdLst>
    <p:notesMasterId r:id="rId26"/>
  </p:notesMasterIdLst>
  <p:handoutMasterIdLst>
    <p:handoutMasterId r:id="rId27"/>
  </p:handoutMasterIdLst>
  <p:sldIdLst>
    <p:sldId id="639" r:id="rId8"/>
    <p:sldId id="724" r:id="rId9"/>
    <p:sldId id="839" r:id="rId10"/>
    <p:sldId id="838" r:id="rId11"/>
    <p:sldId id="841" r:id="rId12"/>
    <p:sldId id="842" r:id="rId13"/>
    <p:sldId id="843" r:id="rId14"/>
    <p:sldId id="850" r:id="rId15"/>
    <p:sldId id="851" r:id="rId16"/>
    <p:sldId id="849" r:id="rId17"/>
    <p:sldId id="852" r:id="rId18"/>
    <p:sldId id="856" r:id="rId19"/>
    <p:sldId id="861" r:id="rId20"/>
    <p:sldId id="853" r:id="rId21"/>
    <p:sldId id="854" r:id="rId22"/>
    <p:sldId id="833" r:id="rId23"/>
    <p:sldId id="859" r:id="rId24"/>
    <p:sldId id="795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итрофанова М.В." initials="ММ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B58"/>
    <a:srgbClr val="FDD1B0"/>
    <a:srgbClr val="9D9D9C"/>
    <a:srgbClr val="8A1A41"/>
    <a:srgbClr val="A81D47"/>
    <a:srgbClr val="F82160"/>
    <a:srgbClr val="182857"/>
    <a:srgbClr val="CF1F38"/>
    <a:srgbClr val="D8871A"/>
    <a:srgbClr val="182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4" autoAdjust="0"/>
    <p:restoredTop sz="93710" autoAdjust="0"/>
  </p:normalViewPr>
  <p:slideViewPr>
    <p:cSldViewPr snapToGrid="0">
      <p:cViewPr varScale="1">
        <p:scale>
          <a:sx n="61" d="100"/>
          <a:sy n="61" d="100"/>
        </p:scale>
        <p:origin x="72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12" y="-7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5330754766578039"/>
          <c:w val="1"/>
          <c:h val="0.64000478576174169"/>
        </c:manualLayout>
      </c:layout>
      <c:pie3DChart>
        <c:varyColors val="1"/>
        <c:ser>
          <c:idx val="0"/>
          <c:order val="0"/>
          <c:explosion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400" b="1" dirty="0">
                        <a:solidFill>
                          <a:schemeClr val="bg1"/>
                        </a:solidFill>
                      </a:rPr>
                      <a:t>Мастит
</a:t>
                    </a:r>
                    <a:r>
                      <a:rPr lang="ru-RU" sz="2400" b="1" dirty="0" smtClean="0">
                        <a:solidFill>
                          <a:schemeClr val="bg1"/>
                        </a:solidFill>
                      </a:rPr>
                      <a:t>35%</a:t>
                    </a:r>
                    <a:endParaRPr lang="ru-RU" sz="24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9375308724537647E-17"/>
                  <c:y val="8.644762215718356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dirty="0">
                        <a:solidFill>
                          <a:schemeClr val="bg1"/>
                        </a:solidFill>
                      </a:rPr>
                      <a:t>Хромота
</a:t>
                    </a:r>
                    <a:r>
                      <a:rPr lang="ru-RU" sz="1800" dirty="0" smtClean="0">
                        <a:solidFill>
                          <a:schemeClr val="bg1"/>
                        </a:solidFill>
                      </a:rPr>
                      <a:t>15%</a:t>
                    </a:r>
                    <a:endParaRPr lang="ru-RU" sz="18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952017810837679E-2"/>
                  <c:y val="2.94907952458194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dirty="0">
                        <a:solidFill>
                          <a:schemeClr val="bg1"/>
                        </a:solidFill>
                      </a:rPr>
                      <a:t>Воспроизводство
</a:t>
                    </a:r>
                    <a:r>
                      <a:rPr lang="ru-RU" sz="1800" dirty="0" smtClean="0">
                        <a:solidFill>
                          <a:schemeClr val="bg1"/>
                        </a:solidFill>
                      </a:rPr>
                      <a:t>45%</a:t>
                    </a:r>
                    <a:endParaRPr lang="ru-RU" sz="18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454431725973"/>
                      <c:h val="0.13971831378384766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2464013358128379E-2"/>
                  <c:y val="1.36112255792190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dirty="0">
                        <a:solidFill>
                          <a:schemeClr val="bg1"/>
                        </a:solidFill>
                      </a:rPr>
                      <a:t>Прочее
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77223835779089"/>
                      <c:h val="0.13171042861325205"/>
                    </c:manualLayout>
                  </c15:layout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Mastite</c:v>
                </c:pt>
                <c:pt idx="1">
                  <c:v>Zoppie</c:v>
                </c:pt>
                <c:pt idx="2">
                  <c:v>Riproduzione</c:v>
                </c:pt>
                <c:pt idx="3">
                  <c:v>Прочее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15</c:v>
                </c:pt>
                <c:pt idx="2">
                  <c:v>45</c:v>
                </c:pt>
                <c:pt idx="3">
                  <c:v>5</c:v>
                </c:pt>
              </c:numCache>
            </c:numRef>
          </c:val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16.600000000000001</c:v>
                </c:pt>
                <c:pt idx="1">
                  <c:v>16.600000000000001</c:v>
                </c:pt>
                <c:pt idx="2">
                  <c:v>16.600000000000001</c:v>
                </c:pt>
                <c:pt idx="3">
                  <c:v>16.600000000000001</c:v>
                </c:pt>
                <c:pt idx="4">
                  <c:v>16.600000000000001</c:v>
                </c:pt>
                <c:pt idx="5">
                  <c:v>16.600000000000001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"/>
          <c:y val="8.908246608191013E-2"/>
          <c:w val="0.9842758689863581"/>
          <c:h val="0.734806447705822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2060">
                <a:lumMod val="25000"/>
                <a:lumOff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4.1666666666666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0925337632082406E-17"/>
                  <c:y val="-4.1666666666666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4.6296296296296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185067526416445E-16"/>
                  <c:y val="-2.777777777777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tx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Лист1!$C$6:$F$6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18</c:v>
                </c:pt>
                <c:pt idx="3">
                  <c:v>24</c:v>
                </c:pt>
              </c:numCache>
            </c:numRef>
          </c:cat>
          <c:val>
            <c:numRef>
              <c:f>Лист1!$C$7:$F$7</c:f>
              <c:numCache>
                <c:formatCode>0%</c:formatCode>
                <c:ptCount val="4"/>
                <c:pt idx="0">
                  <c:v>0.85000000000000064</c:v>
                </c:pt>
                <c:pt idx="1">
                  <c:v>0.8</c:v>
                </c:pt>
                <c:pt idx="2">
                  <c:v>0.70000000000000062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axId val="-1929316352"/>
        <c:axId val="-1929312544"/>
      </c:barChart>
      <c:catAx>
        <c:axId val="-1929316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-1929312544"/>
        <c:crosses val="autoZero"/>
        <c:auto val="1"/>
        <c:lblAlgn val="ctr"/>
        <c:lblOffset val="100"/>
        <c:noMultiLvlLbl val="0"/>
      </c:catAx>
      <c:valAx>
        <c:axId val="-1929312544"/>
        <c:scaling>
          <c:orientation val="minMax"/>
          <c:max val="1"/>
          <c:min val="0.4"/>
        </c:scaling>
        <c:delete val="1"/>
        <c:axPos val="l"/>
        <c:numFmt formatCode="0%" sourceLinked="1"/>
        <c:majorTickMark val="out"/>
        <c:minorTickMark val="none"/>
        <c:tickLblPos val="nextTo"/>
        <c:crossAx val="-1929316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99676529154002"/>
          <c:y val="0.17210220957878544"/>
          <c:w val="0.35321670178890446"/>
          <c:h val="0.7482684098698361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4"/>
              </a:solidFill>
            </c:spPr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Лист1!$A$2:$A$5</c:f>
              <c:strCache>
                <c:ptCount val="4"/>
                <c:pt idx="0">
                  <c:v>Staphylococcus spp.</c:v>
                </c:pt>
                <c:pt idx="1">
                  <c:v>Streptococcus spp.</c:v>
                </c:pt>
                <c:pt idx="2">
                  <c:v>Enterobacteriaceae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50.6</c:v>
                </c:pt>
                <c:pt idx="1">
                  <c:v>40.200000000000003</c:v>
                </c:pt>
                <c:pt idx="2">
                  <c:v>7.3</c:v>
                </c:pt>
                <c:pt idx="3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534400188812268"/>
          <c:y val="0.21613298935814113"/>
          <c:w val="0.33070492584612254"/>
          <c:h val="0.59342071597674428"/>
        </c:manualLayout>
      </c:layout>
      <c:overlay val="0"/>
      <c:txPr>
        <a:bodyPr/>
        <a:lstStyle/>
        <a:p>
          <a:pPr>
            <a:lnSpc>
              <a:spcPct val="100000"/>
            </a:lnSpc>
            <a:defRPr sz="20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ЦФО, ЮФО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37545413312869563"/>
          <c:y val="2.796751444070676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62608571502876"/>
          <c:y val="0.14696301290112779"/>
          <c:w val="0.3482651798006603"/>
          <c:h val="0.7400269701251462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ЦФО, июль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4"/>
              </a:solidFill>
            </c:spPr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Лист1!$A$2:$A$5</c:f>
              <c:strCache>
                <c:ptCount val="4"/>
                <c:pt idx="0">
                  <c:v>Staphylococcus spp.</c:v>
                </c:pt>
                <c:pt idx="1">
                  <c:v>Streptococcus spp.</c:v>
                </c:pt>
                <c:pt idx="2">
                  <c:v>Enterobacteriaceae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</c:v>
                </c:pt>
                <c:pt idx="1">
                  <c:v>36</c:v>
                </c:pt>
                <c:pt idx="2">
                  <c:v>17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013195096769587"/>
          <c:y val="0.21698843127435491"/>
          <c:w val="0.25600260055581625"/>
          <c:h val="0.51262708874680507"/>
        </c:manualLayout>
      </c:layout>
      <c:overlay val="0"/>
      <c:txPr>
        <a:bodyPr/>
        <a:lstStyle/>
        <a:p>
          <a:pPr>
            <a:defRPr sz="2000">
              <a:solidFill>
                <a:srgbClr val="182957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0.06224</cdr:x>
      <cdr:y>0.57199</cdr:y>
    </cdr:from>
    <cdr:to>
      <cdr:x>0.14954</cdr:x>
      <cdr:y>0.66179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1865" y="2828008"/>
          <a:ext cx="914371" cy="443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002060"/>
              </a:solidFill>
            </a:rPr>
            <a:t>40,2%</a:t>
          </a:r>
          <a:endParaRPr lang="ru-RU" sz="20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0.50971</cdr:x>
      <cdr:y>0.36645</cdr:y>
    </cdr:from>
    <cdr:to>
      <cdr:x>0.59701</cdr:x>
      <cdr:y>0.46052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38687" y="1811798"/>
          <a:ext cx="914371" cy="465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002060"/>
              </a:solidFill>
            </a:rPr>
            <a:t>50,6%</a:t>
          </a:r>
          <a:endParaRPr lang="ru-RU" sz="20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0.22238</cdr:x>
      <cdr:y>0.10767</cdr:y>
    </cdr:from>
    <cdr:to>
      <cdr:x>0.30968</cdr:x>
      <cdr:y>0.29262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29225" y="532318"/>
          <a:ext cx="914372" cy="914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002060"/>
              </a:solidFill>
            </a:rPr>
            <a:t>7,3%</a:t>
          </a:r>
          <a:endParaRPr lang="ru-RU" sz="20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0.30057</cdr:x>
      <cdr:y>0.08007</cdr:y>
    </cdr:from>
    <cdr:to>
      <cdr:x>0.38788</cdr:x>
      <cdr:y>0.26501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148188" y="395860"/>
          <a:ext cx="914476" cy="914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002060"/>
              </a:solidFill>
            </a:rPr>
            <a:t>1,9%</a:t>
          </a:r>
          <a:endParaRPr lang="ru-RU" sz="2000" b="1" dirty="0">
            <a:solidFill>
              <a:srgbClr val="00206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57FE9BA-9814-4D48-863F-5A0F63CFB9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3136FB-73F7-4A40-B1FC-DB18AB3013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68C1B-82A3-4458-8547-ECF1173E247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2AAE374-4BF8-41E1-885A-63E0ABEA2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54280-3551-4A54-ADEC-6DCFF6227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A0F82-734B-4207-9478-2A02B332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39B15-C577-49A3-8830-35F0166954B7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C10B9-145E-4975-88FA-6D65B3FF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0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C10B9-145E-4975-88FA-6D65B3FF8B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5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C10B9-145E-4975-88FA-6D65B3FF8B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90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0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4369FDE4-22E0-4C0B-990C-452C2F93B0CF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EB0FBB60-412C-4B7E-A71A-85D94889D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52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51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5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4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9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heme" Target="../theme/theme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heme" Target="../theme/theme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393023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0819506" y="28"/>
            <a:ext cx="1270305" cy="1297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2217557" y="1365647"/>
            <a:ext cx="9974443" cy="0"/>
          </a:xfrm>
          <a:prstGeom prst="line">
            <a:avLst/>
          </a:prstGeom>
          <a:ln w="9525">
            <a:solidFill>
              <a:srgbClr val="F82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D:\Логотипы\ВИК\ВИК справа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41" y="234899"/>
            <a:ext cx="1766123" cy="7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4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90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0"/>
          <a:stretch/>
        </p:blipFill>
        <p:spPr>
          <a:xfrm>
            <a:off x="19" y="-1"/>
            <a:ext cx="2982191" cy="1393023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880755" y="1210541"/>
            <a:ext cx="2431472" cy="67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0"/>
          <a:stretch/>
        </p:blipFill>
        <p:spPr>
          <a:xfrm>
            <a:off x="19" y="-1"/>
            <a:ext cx="2982191" cy="1393023"/>
          </a:xfrm>
          <a:prstGeom prst="rect">
            <a:avLst/>
          </a:prstGeom>
        </p:spPr>
      </p:pic>
      <p:sp>
        <p:nvSpPr>
          <p:cNvPr id="70" name="Прямоугольник 69"/>
          <p:cNvSpPr/>
          <p:nvPr userDrawn="1"/>
        </p:nvSpPr>
        <p:spPr>
          <a:xfrm>
            <a:off x="1880755" y="1210541"/>
            <a:ext cx="2431472" cy="67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28" y="4241527"/>
            <a:ext cx="536485" cy="499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29" y="1488070"/>
            <a:ext cx="762235" cy="897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541" y="1548923"/>
            <a:ext cx="443531" cy="661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14" y="1759465"/>
            <a:ext cx="674591" cy="5444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715" y="5462787"/>
            <a:ext cx="409460" cy="4116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768" y="2952553"/>
            <a:ext cx="597569" cy="5975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071" y="4203409"/>
            <a:ext cx="481400" cy="481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25" y="5539803"/>
            <a:ext cx="478056" cy="6692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03" y="2961530"/>
            <a:ext cx="642720" cy="4807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817" y="4203409"/>
            <a:ext cx="475400" cy="475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05" y="5377441"/>
            <a:ext cx="743547" cy="53265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8125" y="2385751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26568" y="2428586"/>
            <a:ext cx="1640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производственных комплекса,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514977" y="2786406"/>
            <a:ext cx="145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работающих по мировым стандартам и сертифицированных согласно международным требованиям GMP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621321" y="1371014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3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630337" y="1753964"/>
            <a:ext cx="1598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аккредитованные научно-исследовательские лаборатории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4852293" y="1371014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7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4861309" y="1753968"/>
            <a:ext cx="15987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региональных распределительных центров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621324" y="2811797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21</a:t>
            </a:r>
            <a:endParaRPr lang="ru-RU" sz="2800" dirty="0">
              <a:solidFill>
                <a:srgbClr val="1B6DA6"/>
              </a:solidFill>
              <a:latin typeface="Museo Sans Cyrl 500" pitchFamily="50" charset="-52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106587" y="303043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офис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2629927" y="3251324"/>
            <a:ext cx="145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 центральных городах России, Беларуси и Казахстана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820435" y="4346606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ТОП-50 мира 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820434" y="4567500"/>
            <a:ext cx="159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оборот компании достигает уровня крупнейших ветеринарных компаний мира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70352" y="4070448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  <a:endParaRPr lang="ru-RU" sz="2800" dirty="0">
              <a:solidFill>
                <a:srgbClr val="1B6DA6"/>
              </a:solidFill>
              <a:latin typeface="Museo Sans Cyrl 500" pitchFamily="50" charset="-52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152417" y="428909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млрд руб. 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78956" y="4509988"/>
            <a:ext cx="14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составит объем инвестиций в собственное производство до 2022 г. 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761073" y="4070457"/>
            <a:ext cx="938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40+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2761085" y="447356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стран мира,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2769677" y="4678827"/>
            <a:ext cx="172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 том числе Европейский</a:t>
            </a:r>
            <a:br>
              <a:rPr lang="ru-RU" sz="800" dirty="0">
                <a:latin typeface="Museo Sans Cyrl 300" pitchFamily="50" charset="-52"/>
              </a:rPr>
            </a:br>
            <a:r>
              <a:rPr lang="ru-RU" sz="800" dirty="0">
                <a:latin typeface="Museo Sans Cyrl 300" pitchFamily="50" charset="-52"/>
              </a:rPr>
              <a:t>союз, являются импортерами производимой продукции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70352" y="5434902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50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1327463" y="5633144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дипломов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878956" y="5874442"/>
            <a:ext cx="14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и 20 медалей в области разработки и производства ветеринарных препаратов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4820435" y="3037730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«ЭПСИЛОН-БИО»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4820434" y="3251323"/>
            <a:ext cx="15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Museo Sans Cyrl 300" pitchFamily="50" charset="-52"/>
              </a:rPr>
              <a:t>c</a:t>
            </a:r>
            <a:r>
              <a:rPr lang="ru-RU" sz="800" dirty="0">
                <a:latin typeface="Museo Sans Cyrl 300" pitchFamily="50" charset="-52"/>
              </a:rPr>
              <a:t>современный </a:t>
            </a:r>
          </a:p>
          <a:p>
            <a:r>
              <a:rPr lang="ru-RU" sz="800" dirty="0">
                <a:latin typeface="Museo Sans Cyrl 300" pitchFamily="50" charset="-52"/>
              </a:rPr>
              <a:t>диагностический центр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2769992" y="5434902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10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3227103" y="5633144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продуктов</a:t>
            </a:r>
          </a:p>
        </p:txBody>
      </p:sp>
      <p:sp>
        <p:nvSpPr>
          <p:cNvPr id="43" name="TextBox 42"/>
          <p:cNvSpPr txBox="1"/>
          <p:nvPr userDrawn="1"/>
        </p:nvSpPr>
        <p:spPr>
          <a:xfrm>
            <a:off x="2778597" y="6020190"/>
            <a:ext cx="1736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выпускаются по патентам </a:t>
            </a:r>
          </a:p>
          <a:p>
            <a:r>
              <a:rPr lang="ru-RU" sz="800" dirty="0">
                <a:latin typeface="Museo Sans Cyrl 300" pitchFamily="50" charset="-52"/>
              </a:rPr>
              <a:t>и являются инновационными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0839" y="5812313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компании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4820434" y="5398062"/>
            <a:ext cx="15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продукты компании имеют сертификат системы 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4820435" y="5692415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B6DA6"/>
                </a:solidFill>
                <a:latin typeface="Museo Sans Cyrl 700" pitchFamily="50" charset="-52"/>
              </a:rPr>
              <a:t>“Made in Russia“</a:t>
            </a:r>
            <a:endParaRPr lang="ru-RU" sz="1050" dirty="0">
              <a:solidFill>
                <a:srgbClr val="1B6DA6"/>
              </a:solidFill>
              <a:latin typeface="Museo Sans Cyrl 700" pitchFamily="50" charset="-52"/>
            </a:endParaRP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6460072" y="18"/>
            <a:ext cx="5731928" cy="2385751"/>
          </a:xfrm>
          <a:prstGeom prst="rect">
            <a:avLst/>
          </a:prstGeom>
          <a:solidFill>
            <a:srgbClr val="079DD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539" y="288053"/>
            <a:ext cx="1397764" cy="550251"/>
          </a:xfrm>
          <a:prstGeom prst="rect">
            <a:avLst/>
          </a:prstGeom>
        </p:spPr>
      </p:pic>
      <p:sp>
        <p:nvSpPr>
          <p:cNvPr id="49" name="TextBox 48"/>
          <p:cNvSpPr txBox="1"/>
          <p:nvPr userDrawn="1"/>
        </p:nvSpPr>
        <p:spPr>
          <a:xfrm>
            <a:off x="6558787" y="901947"/>
            <a:ext cx="1562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№ 1 производитель ветеринарных </a:t>
            </a:r>
          </a:p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препаратов в СНГ 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8645824" y="417568"/>
            <a:ext cx="3112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БОЛЕЕ 250 ВИДОВ ВЫПУСКАЕМОЙ ПРОДУКЦИИ</a:t>
            </a:r>
          </a:p>
        </p:txBody>
      </p:sp>
      <p:pic>
        <p:nvPicPr>
          <p:cNvPr id="51" name="Рисунок 50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675" y="705248"/>
            <a:ext cx="228600" cy="1508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911" y="705248"/>
            <a:ext cx="204216" cy="1591059"/>
          </a:xfrm>
          <a:prstGeom prst="rect">
            <a:avLst/>
          </a:prstGeom>
        </p:spPr>
      </p:pic>
      <p:sp>
        <p:nvSpPr>
          <p:cNvPr id="53" name="TextBox 52"/>
          <p:cNvSpPr txBox="1"/>
          <p:nvPr userDrawn="1"/>
        </p:nvSpPr>
        <p:spPr>
          <a:xfrm>
            <a:off x="8899821" y="710649"/>
            <a:ext cx="1602699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антибактериальные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гормональные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противопаразитарные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железосодержащие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нестероидные противовоспалительные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10647701" y="590930"/>
            <a:ext cx="160269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витамины и кормовые добавки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средства гигиены </a:t>
            </a:r>
            <a:b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</a:b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и дезинфекции 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косметические средства по уходу за животными 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косметика для людей </a:t>
            </a:r>
            <a:r>
              <a:rPr lang="ru-RU" sz="900" dirty="0" err="1">
                <a:solidFill>
                  <a:srgbClr val="152E57"/>
                </a:solidFill>
                <a:latin typeface="Museo Sans Cyrl 300" pitchFamily="50" charset="-52"/>
              </a:rPr>
              <a:t>фармкачества</a:t>
            </a:r>
            <a:endParaRPr lang="ru-RU" sz="900" dirty="0">
              <a:solidFill>
                <a:srgbClr val="152E57"/>
              </a:solidFill>
              <a:latin typeface="Museo Sans Cyrl 300" pitchFamily="50" charset="-52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6557907" y="1663402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Сертификация</a:t>
            </a:r>
          </a:p>
        </p:txBody>
      </p: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07" y="1966216"/>
            <a:ext cx="1854964" cy="2859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037" y="2521661"/>
            <a:ext cx="580727" cy="57367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869" y="2714352"/>
            <a:ext cx="981459" cy="38100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05" y="2623592"/>
            <a:ext cx="1136035" cy="471761"/>
          </a:xfrm>
          <a:prstGeom prst="rect">
            <a:avLst/>
          </a:prstGeom>
        </p:spPr>
      </p:pic>
      <p:sp>
        <p:nvSpPr>
          <p:cNvPr id="60" name="TextBox 59"/>
          <p:cNvSpPr txBox="1"/>
          <p:nvPr userDrawn="1"/>
        </p:nvSpPr>
        <p:spPr>
          <a:xfrm>
            <a:off x="10553329" y="2488453"/>
            <a:ext cx="13973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52E57"/>
                </a:solidFill>
                <a:latin typeface="Museo Sans Cyrl 700" pitchFamily="50" charset="-52"/>
              </a:rPr>
              <a:t>КЛИНКОСМИК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6558785" y="3170139"/>
            <a:ext cx="1930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Крупнейшая ветеринарная компания в России и СНГ в сегменте сельско-хозяйственных животных и птицы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661647" y="3170138"/>
            <a:ext cx="162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Профессиональная ветеринарная компания в сегменте животных-компаньонов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10553317" y="3174176"/>
            <a:ext cx="14608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Производитель парфюмерно-косметической продукции для людей </a:t>
            </a:r>
            <a:r>
              <a:rPr lang="ru-RU" sz="900" dirty="0" err="1">
                <a:solidFill>
                  <a:srgbClr val="152E57"/>
                </a:solidFill>
                <a:latin typeface="Museo Sans Cyrl 700" pitchFamily="50" charset="-52"/>
              </a:rPr>
              <a:t>фармкачества</a:t>
            </a:r>
            <a:endParaRPr lang="ru-RU" sz="900" dirty="0">
              <a:solidFill>
                <a:srgbClr val="152E57"/>
              </a:solidFill>
              <a:latin typeface="Museo Sans Cyrl 700" pitchFamily="50" charset="-52"/>
            </a:endParaRPr>
          </a:p>
        </p:txBody>
      </p:sp>
      <p:sp>
        <p:nvSpPr>
          <p:cNvPr id="64" name="TextBox 63"/>
          <p:cNvSpPr txBox="1"/>
          <p:nvPr userDrawn="1"/>
        </p:nvSpPr>
        <p:spPr>
          <a:xfrm>
            <a:off x="6557907" y="4108864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СЕРТИФИКАЦИЯ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6558785" y="4344315"/>
            <a:ext cx="364317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ВИК — единственная ветеринарная компания в СНГ, имеющая сертификацию по менеджменту качества дистрибуции и системе безопасности в области соблюдения </a:t>
            </a:r>
            <a:r>
              <a:rPr lang="ru-RU" sz="800" dirty="0" err="1">
                <a:latin typeface="Museo Sans Cyrl 300" pitchFamily="50" charset="-52"/>
              </a:rPr>
              <a:t>холодовой</a:t>
            </a:r>
            <a:r>
              <a:rPr lang="ru-RU" sz="800" dirty="0">
                <a:latin typeface="Museo Sans Cyrl 300" pitchFamily="50" charset="-52"/>
              </a:rPr>
              <a:t> цепи, транспортировки и хранения препаратов.</a:t>
            </a:r>
          </a:p>
          <a:p>
            <a:pPr>
              <a:spcBef>
                <a:spcPts val="600"/>
              </a:spcBef>
            </a:pPr>
            <a:r>
              <a:rPr lang="ru-RU" sz="800" dirty="0">
                <a:latin typeface="Museo Sans Cyrl 300" pitchFamily="50" charset="-52"/>
              </a:rPr>
              <a:t>Центральный логистический центр класса «А+» (сертификация GDP) в Москве.</a:t>
            </a:r>
          </a:p>
        </p:txBody>
      </p:sp>
      <p:pic>
        <p:nvPicPr>
          <p:cNvPr id="66" name="Рисунок 65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4747" y="4521635"/>
            <a:ext cx="1663700" cy="440248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6557907" y="5453644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ДИСТИБУЦИЯ</a:t>
            </a:r>
          </a:p>
        </p:txBody>
      </p:sp>
      <p:pic>
        <p:nvPicPr>
          <p:cNvPr id="68" name="Рисунок 67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660" y="5681652"/>
            <a:ext cx="5351789" cy="543426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579535" y="496455"/>
            <a:ext cx="425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82957"/>
                </a:solidFill>
                <a:latin typeface="Museo Sans Cyrl 900" pitchFamily="50" charset="-52"/>
              </a:rPr>
              <a:t>ГРУППА КОМПАНИЙ ВИК</a:t>
            </a:r>
          </a:p>
        </p:txBody>
      </p:sp>
    </p:spTree>
    <p:extLst>
      <p:ext uri="{BB962C8B-B14F-4D97-AF65-F5344CB8AC3E}">
        <p14:creationId xmlns:p14="http://schemas.microsoft.com/office/powerpoint/2010/main" val="356432141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-8389" y="0"/>
            <a:ext cx="12200389" cy="5434314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9817488" y="82132"/>
            <a:ext cx="2261361" cy="2759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268641" y="5532699"/>
            <a:ext cx="725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82957"/>
                </a:solidFill>
              </a:rPr>
              <a:t>ГРУППА КОМПАНИЙ ВИК</a:t>
            </a:r>
          </a:p>
        </p:txBody>
      </p:sp>
      <p:pic>
        <p:nvPicPr>
          <p:cNvPr id="5" name="Picture 2" descr="D:\Презентации\ГК_ВИК\Ресурс 15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721" y="341024"/>
            <a:ext cx="2700939" cy="10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3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0"/>
          <a:stretch/>
        </p:blipFill>
        <p:spPr>
          <a:xfrm>
            <a:off x="19" y="-1"/>
            <a:ext cx="2982191" cy="1393023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880755" y="1210541"/>
            <a:ext cx="2431472" cy="67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2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3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6079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0"/>
          <a:stretch/>
        </p:blipFill>
        <p:spPr>
          <a:xfrm>
            <a:off x="19" y="-1"/>
            <a:ext cx="2982191" cy="1393023"/>
          </a:xfrm>
          <a:prstGeom prst="rect">
            <a:avLst/>
          </a:prstGeom>
        </p:spPr>
      </p:pic>
      <p:sp>
        <p:nvSpPr>
          <p:cNvPr id="70" name="Прямоугольник 69"/>
          <p:cNvSpPr/>
          <p:nvPr userDrawn="1"/>
        </p:nvSpPr>
        <p:spPr>
          <a:xfrm>
            <a:off x="1880755" y="1210541"/>
            <a:ext cx="2431472" cy="67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28" y="4241527"/>
            <a:ext cx="536485" cy="499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29" y="1488070"/>
            <a:ext cx="762235" cy="897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541" y="1548923"/>
            <a:ext cx="443531" cy="661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14" y="1759465"/>
            <a:ext cx="674591" cy="5444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715" y="5462787"/>
            <a:ext cx="409460" cy="4116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768" y="2952553"/>
            <a:ext cx="597569" cy="5975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071" y="4203409"/>
            <a:ext cx="481400" cy="481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25" y="5539803"/>
            <a:ext cx="478056" cy="6692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03" y="2961530"/>
            <a:ext cx="642720" cy="4807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817" y="4203409"/>
            <a:ext cx="475400" cy="475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05" y="5377441"/>
            <a:ext cx="743547" cy="53265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8125" y="2385751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26568" y="2428586"/>
            <a:ext cx="1640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производственных комплекса,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514977" y="2786406"/>
            <a:ext cx="145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работающих по мировым стандартам и сертифицированных согласно международным требованиям GMP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621321" y="1371014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3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630337" y="1753964"/>
            <a:ext cx="1598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аккредитованные научно-исследовательские лаборатории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4852293" y="1371014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7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4861309" y="1753968"/>
            <a:ext cx="15987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региональных распределительных центров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621324" y="2811797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21</a:t>
            </a:r>
            <a:endParaRPr lang="ru-RU" sz="2800" dirty="0">
              <a:solidFill>
                <a:srgbClr val="1B6DA6"/>
              </a:solidFill>
              <a:latin typeface="Museo Sans Cyrl 500" pitchFamily="50" charset="-52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106587" y="303043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офис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2629927" y="3251324"/>
            <a:ext cx="145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в центральных городах России, Беларуси и Казахстана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820435" y="4346606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ТОП-50 мира 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820434" y="4567500"/>
            <a:ext cx="159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оборот компании достигает уровня крупнейших ветеринарных компаний мира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70352" y="4070448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  <a:endParaRPr lang="ru-RU" sz="2800" dirty="0">
              <a:solidFill>
                <a:srgbClr val="1B6DA6"/>
              </a:solidFill>
              <a:latin typeface="Museo Sans Cyrl 500" pitchFamily="50" charset="-52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152417" y="428909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млрд руб. 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78956" y="4509988"/>
            <a:ext cx="14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составит объем инвестиций в собственное производство до 2022 г. 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761073" y="4070457"/>
            <a:ext cx="938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40+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2761085" y="447356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стран мира,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2769677" y="4678827"/>
            <a:ext cx="172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в том числе Европейский</a:t>
            </a:r>
            <a:b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</a:br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союз, являются импортерами производимой продукции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70352" y="5434902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50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1327463" y="5633144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дипломов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878956" y="5874442"/>
            <a:ext cx="14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и 20 медалей в области разработки и производства ветеринарных препаратов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4820435" y="3037730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«ЭПСИЛОН-БИО»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4820434" y="3251323"/>
            <a:ext cx="15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Museo Sans Cyrl 300" pitchFamily="50" charset="-52"/>
              </a:rPr>
              <a:t>c</a:t>
            </a:r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современный </a:t>
            </a:r>
          </a:p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диагностический центр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2769992" y="5434902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10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3227103" y="5633144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продуктов</a:t>
            </a:r>
          </a:p>
        </p:txBody>
      </p:sp>
      <p:sp>
        <p:nvSpPr>
          <p:cNvPr id="43" name="TextBox 42"/>
          <p:cNvSpPr txBox="1"/>
          <p:nvPr userDrawn="1"/>
        </p:nvSpPr>
        <p:spPr>
          <a:xfrm>
            <a:off x="2778597" y="6020190"/>
            <a:ext cx="1736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выпускаются по патентам </a:t>
            </a:r>
          </a:p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и являются инновационными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0839" y="5812313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компании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4820434" y="5398062"/>
            <a:ext cx="15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продукты компании имеют сертификат системы 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4820435" y="5692415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B6DA6"/>
                </a:solidFill>
                <a:latin typeface="Museo Sans Cyrl 700" pitchFamily="50" charset="-52"/>
              </a:rPr>
              <a:t>“Made in Russia“</a:t>
            </a:r>
            <a:endParaRPr lang="ru-RU" sz="1050" dirty="0">
              <a:solidFill>
                <a:srgbClr val="1B6DA6"/>
              </a:solidFill>
              <a:latin typeface="Museo Sans Cyrl 700" pitchFamily="50" charset="-52"/>
            </a:endParaRP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6460072" y="18"/>
            <a:ext cx="5731928" cy="2385751"/>
          </a:xfrm>
          <a:prstGeom prst="rect">
            <a:avLst/>
          </a:prstGeom>
          <a:solidFill>
            <a:srgbClr val="079DD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539" y="288053"/>
            <a:ext cx="1397764" cy="550251"/>
          </a:xfrm>
          <a:prstGeom prst="rect">
            <a:avLst/>
          </a:prstGeom>
        </p:spPr>
      </p:pic>
      <p:sp>
        <p:nvSpPr>
          <p:cNvPr id="49" name="TextBox 48"/>
          <p:cNvSpPr txBox="1"/>
          <p:nvPr userDrawn="1"/>
        </p:nvSpPr>
        <p:spPr>
          <a:xfrm>
            <a:off x="6558787" y="901947"/>
            <a:ext cx="1562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№ 1 производитель ветеринарных </a:t>
            </a:r>
          </a:p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препаратов в СНГ 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8645824" y="417568"/>
            <a:ext cx="3112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БОЛЕЕ 250 ВИДОВ ВЫПУСКАЕМОЙ ПРОДУКЦИИ</a:t>
            </a:r>
          </a:p>
        </p:txBody>
      </p:sp>
      <p:pic>
        <p:nvPicPr>
          <p:cNvPr id="51" name="Рисунок 50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675" y="705248"/>
            <a:ext cx="228600" cy="1508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911" y="705248"/>
            <a:ext cx="204216" cy="1591059"/>
          </a:xfrm>
          <a:prstGeom prst="rect">
            <a:avLst/>
          </a:prstGeom>
        </p:spPr>
      </p:pic>
      <p:sp>
        <p:nvSpPr>
          <p:cNvPr id="53" name="TextBox 52"/>
          <p:cNvSpPr txBox="1"/>
          <p:nvPr userDrawn="1"/>
        </p:nvSpPr>
        <p:spPr>
          <a:xfrm>
            <a:off x="8899821" y="710649"/>
            <a:ext cx="1602699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антибактериальные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гормональные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противопаразитарные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железосодержащие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нестероидные противовоспалительные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10647701" y="590930"/>
            <a:ext cx="160269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витамины и кормовые добавки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средства гигиены </a:t>
            </a:r>
            <a:b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</a:b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и дезинфекции 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косметические средства по уходу за животными 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косметика для людей </a:t>
            </a:r>
            <a:r>
              <a:rPr lang="ru-RU" sz="900" dirty="0" err="1">
                <a:solidFill>
                  <a:srgbClr val="152E57"/>
                </a:solidFill>
                <a:latin typeface="Museo Sans Cyrl 300" pitchFamily="50" charset="-52"/>
              </a:rPr>
              <a:t>фармкачества</a:t>
            </a:r>
            <a:endParaRPr lang="ru-RU" sz="900" dirty="0">
              <a:solidFill>
                <a:srgbClr val="152E57"/>
              </a:solidFill>
              <a:latin typeface="Museo Sans Cyrl 300" pitchFamily="50" charset="-52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6557907" y="1663402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Сертификация</a:t>
            </a:r>
          </a:p>
        </p:txBody>
      </p: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07" y="1966216"/>
            <a:ext cx="1854964" cy="2859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037" y="2521661"/>
            <a:ext cx="580727" cy="57367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869" y="2714352"/>
            <a:ext cx="981459" cy="38100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05" y="2623592"/>
            <a:ext cx="1136035" cy="471761"/>
          </a:xfrm>
          <a:prstGeom prst="rect">
            <a:avLst/>
          </a:prstGeom>
        </p:spPr>
      </p:pic>
      <p:sp>
        <p:nvSpPr>
          <p:cNvPr id="60" name="TextBox 59"/>
          <p:cNvSpPr txBox="1"/>
          <p:nvPr userDrawn="1"/>
        </p:nvSpPr>
        <p:spPr>
          <a:xfrm>
            <a:off x="10553329" y="2488453"/>
            <a:ext cx="13973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52E57"/>
                </a:solidFill>
                <a:latin typeface="Museo Sans Cyrl 700" pitchFamily="50" charset="-52"/>
              </a:rPr>
              <a:t>КЛИНКОСМИК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6558785" y="3170139"/>
            <a:ext cx="1930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Крупнейшая ветеринарная компания в России и СНГ в сегменте сельско-хозяйственных животных и птицы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661647" y="3170138"/>
            <a:ext cx="162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Профессиональная ветеринарная компания в сегменте животных-компаньонов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10553317" y="3174176"/>
            <a:ext cx="14608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Производитель парфюмерно-косметической продукции для людей </a:t>
            </a:r>
            <a:r>
              <a:rPr lang="ru-RU" sz="900" dirty="0" err="1">
                <a:solidFill>
                  <a:srgbClr val="152E57"/>
                </a:solidFill>
                <a:latin typeface="Museo Sans Cyrl 700" pitchFamily="50" charset="-52"/>
              </a:rPr>
              <a:t>фармкачества</a:t>
            </a:r>
            <a:endParaRPr lang="ru-RU" sz="900" dirty="0">
              <a:solidFill>
                <a:srgbClr val="152E57"/>
              </a:solidFill>
              <a:latin typeface="Museo Sans Cyrl 700" pitchFamily="50" charset="-52"/>
            </a:endParaRPr>
          </a:p>
        </p:txBody>
      </p:sp>
      <p:sp>
        <p:nvSpPr>
          <p:cNvPr id="64" name="TextBox 63"/>
          <p:cNvSpPr txBox="1"/>
          <p:nvPr userDrawn="1"/>
        </p:nvSpPr>
        <p:spPr>
          <a:xfrm>
            <a:off x="6557907" y="4108864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СЕРТИФИКАЦИЯ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6558785" y="4344315"/>
            <a:ext cx="364317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ВИК — единственная ветеринарная компания в СНГ, имеющая сертификацию по менеджменту качества дистрибуции и системе безопасности в области соблюдения </a:t>
            </a:r>
            <a:r>
              <a:rPr lang="ru-RU" sz="800" dirty="0" err="1">
                <a:solidFill>
                  <a:prstClr val="black"/>
                </a:solidFill>
                <a:latin typeface="Museo Sans Cyrl 300" pitchFamily="50" charset="-52"/>
              </a:rPr>
              <a:t>холодовой</a:t>
            </a:r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 цепи, транспортировки и хранения препаратов.</a:t>
            </a:r>
          </a:p>
          <a:p>
            <a:pPr>
              <a:spcBef>
                <a:spcPts val="600"/>
              </a:spcBef>
            </a:pPr>
            <a:r>
              <a:rPr lang="ru-RU" sz="800" dirty="0">
                <a:solidFill>
                  <a:prstClr val="black"/>
                </a:solidFill>
                <a:latin typeface="Museo Sans Cyrl 300" pitchFamily="50" charset="-52"/>
              </a:rPr>
              <a:t>Центральный логистический центр класса «А+» (сертификация GDP) в Москве.</a:t>
            </a:r>
          </a:p>
        </p:txBody>
      </p:sp>
      <p:pic>
        <p:nvPicPr>
          <p:cNvPr id="66" name="Рисунок 65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4747" y="4521635"/>
            <a:ext cx="1663700" cy="440248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6557907" y="5453644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ДИСТИБУЦИЯ</a:t>
            </a:r>
          </a:p>
        </p:txBody>
      </p:sp>
      <p:pic>
        <p:nvPicPr>
          <p:cNvPr id="68" name="Рисунок 67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660" y="5681652"/>
            <a:ext cx="5351789" cy="543426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579535" y="496455"/>
            <a:ext cx="425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82957"/>
                </a:solidFill>
                <a:latin typeface="Museo Sans Cyrl 900" pitchFamily="50" charset="-52"/>
              </a:rPr>
              <a:t>ГРУППА КОМПАНИЙ ВИК</a:t>
            </a:r>
          </a:p>
        </p:txBody>
      </p:sp>
    </p:spTree>
    <p:extLst>
      <p:ext uri="{BB962C8B-B14F-4D97-AF65-F5344CB8AC3E}">
        <p14:creationId xmlns:p14="http://schemas.microsoft.com/office/powerpoint/2010/main" val="220356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5873039" y="-77475"/>
            <a:ext cx="5374911" cy="215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smtClean="0">
                <a:solidFill>
                  <a:srgbClr val="002060"/>
                </a:solidFill>
              </a:rPr>
              <a:t>КОМПЛЕКСНЫЕ РЕШЕНИЯ БОРЬБЫ С МАСТИТОМ</a:t>
            </a:r>
            <a:endParaRPr lang="ru-RU" sz="3600" b="1" dirty="0" smtClean="0">
              <a:solidFill>
                <a:srgbClr val="18295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0540" y="5473005"/>
            <a:ext cx="3461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Евгений ЛЮСИН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808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Департамента продвижения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808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Дивизион </a:t>
            </a:r>
            <a:r>
              <a:rPr lang="ru-RU" sz="1400" i="1" dirty="0" smtClean="0">
                <a:solidFill>
                  <a:srgbClr val="808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животноводство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808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ГК ВИК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м: +7 (920) 856 75 19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400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lyusin@vicgroup.ru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844973" y="1332712"/>
            <a:ext cx="7418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MS PGothic" pitchFamily="34" charset="-128"/>
              </a:rPr>
              <a:t>Гиперкератоз</a:t>
            </a:r>
            <a:endParaRPr lang="en-US" b="0" dirty="0">
              <a:solidFill>
                <a:schemeClr val="tx2">
                  <a:lumMod val="75000"/>
                </a:schemeClr>
              </a:solidFill>
              <a:latin typeface="+mj-lt"/>
              <a:ea typeface="MS PGothic" pitchFamily="34" charset="-128"/>
            </a:endParaRPr>
          </a:p>
        </p:txBody>
      </p:sp>
      <p:pic>
        <p:nvPicPr>
          <p:cNvPr id="6" name="Рисунок 5" descr="C:\Users\lyusin\AppData\Local\Microsoft\Windows\INetCache\Content.Word\IMG_20211112_113020_resized_20211113_0852500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" y="1913356"/>
            <a:ext cx="2751836" cy="354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lyusin\AppData\Local\Microsoft\Windows\INetCache\Content.Word\IMG_20211111_155231_resized_20211113_0850168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80" y="1913356"/>
            <a:ext cx="2704688" cy="354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lyusin\AppData\Local\Microsoft\Windows\INetCache\Content.Word\IMG_20211111_155327_resized_20211113_0850163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584" y="1913355"/>
            <a:ext cx="2558384" cy="353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64" y="1913356"/>
            <a:ext cx="2649824" cy="35330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072725" y="1538622"/>
            <a:ext cx="740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rPr>
              <a:t>Использование салфеток</a:t>
            </a:r>
            <a:endParaRPr lang="en-US" b="0" dirty="0">
              <a:solidFill>
                <a:schemeClr val="tx2">
                  <a:lumMod val="75000"/>
                </a:schemeClr>
              </a:solidFill>
              <a:latin typeface="+mn-lt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9" y="2000287"/>
            <a:ext cx="5422392" cy="40667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userdata.agroserver.ru/pic/274451/1777151_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98" y="2140836"/>
            <a:ext cx="3584385" cy="236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824" y="6318504"/>
            <a:ext cx="375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Многоразовые салфетки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16368" y="5294376"/>
            <a:ext cx="345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Бумажные салфетки</a:t>
            </a:r>
            <a:endParaRPr lang="ru-RU" dirty="0"/>
          </a:p>
        </p:txBody>
      </p:sp>
      <p:pic>
        <p:nvPicPr>
          <p:cNvPr id="8" name="Рисунок 7" descr="C:\Users\lyusin\AppData\Local\Microsoft\Windows\INetCache\Content.Word\IMG_20210520_112923_resized_20210521_08473753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991" y="1455363"/>
            <a:ext cx="4722748" cy="531937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441300" y="1584830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Бактерии вызывающие мастит</a:t>
            </a:r>
            <a:endParaRPr lang="ru-RU" sz="2400" dirty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4" name="Picture 2" descr="C:\Users\VIC\Desktop\033117-sand-bed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79" y="3633946"/>
            <a:ext cx="4352187" cy="288956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314147" y="2010687"/>
            <a:ext cx="340294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Ассоциированные 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 окружающей средой </a:t>
            </a:r>
            <a:endParaRPr lang="ru-RU" sz="2400" dirty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21595" y="1986993"/>
            <a:ext cx="395690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Ассоциированные </a:t>
            </a:r>
            <a:endParaRPr lang="ru-RU" sz="2000" dirty="0" smtClean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 </a:t>
            </a:r>
            <a:r>
              <a:rPr lang="ru-RU" sz="20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коровой (</a:t>
            </a:r>
            <a:r>
              <a:rPr lang="ru-RU" sz="20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контагиозные)</a:t>
            </a:r>
            <a:endParaRPr lang="ru-RU" sz="2000" dirty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" name="Picture 2" descr="C:\Users\VIC\Desktop\033117-sand-bed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15" y="2834640"/>
            <a:ext cx="5514763" cy="36614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VIC\Desktop\182436254-612x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2" y="2843784"/>
            <a:ext cx="5492162" cy="36614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7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/>
          </p:nvPr>
        </p:nvGraphicFramePr>
        <p:xfrm>
          <a:off x="2393576" y="2351224"/>
          <a:ext cx="7377705" cy="3204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2940" y="6631380"/>
            <a:ext cx="50405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Ксавье Бертело Национальная ветеринарная школа Тулузы</a:t>
            </a:r>
            <a:endParaRPr kumimoji="0" lang="ru-RU" sz="100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406" y="2006221"/>
            <a:ext cx="4394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182957"/>
                </a:solidFill>
              </a:rPr>
              <a:t>Показатели Эффективности лечения,%</a:t>
            </a:r>
            <a:endParaRPr lang="ru-RU" sz="2000" dirty="0">
              <a:solidFill>
                <a:srgbClr val="18295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2990" y="5555482"/>
            <a:ext cx="7665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182957"/>
                </a:solidFill>
              </a:rPr>
              <a:t>Интервал между первыми симптомами и началом лечения (в часах)</a:t>
            </a:r>
            <a:endParaRPr lang="ru-RU" sz="2000" dirty="0">
              <a:solidFill>
                <a:srgbClr val="182957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8789" y="865948"/>
            <a:ext cx="7492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 ЭФФЕКТИВНОСТИ ЛЕЧЕНИЯ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/>
          </p:nvPr>
        </p:nvGraphicFramePr>
        <p:xfrm>
          <a:off x="99902" y="1394156"/>
          <a:ext cx="10473896" cy="4944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54592" y="6634757"/>
            <a:ext cx="84343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>
                <a:solidFill>
                  <a:schemeClr val="tx2">
                    <a:lumMod val="50000"/>
                  </a:schemeClr>
                </a:solidFill>
              </a:rPr>
              <a:t>Калсдорф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</a:rPr>
              <a:t> и </a:t>
            </a:r>
            <a:r>
              <a:rPr lang="ru-RU" sz="1000" dirty="0" err="1">
                <a:solidFill>
                  <a:schemeClr val="tx2">
                    <a:lumMod val="50000"/>
                  </a:schemeClr>
                </a:solidFill>
              </a:rPr>
              <a:t>Паршлуг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</a:rPr>
              <a:t>, январь 2003 г. </a:t>
            </a:r>
            <a:r>
              <a:rPr lang="ru-RU" sz="1000" dirty="0" err="1">
                <a:solidFill>
                  <a:schemeClr val="tx2">
                    <a:lumMod val="50000"/>
                  </a:schemeClr>
                </a:solidFill>
              </a:rPr>
              <a:t>АрминДойтц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</a:rPr>
              <a:t> и Вальтер </a:t>
            </a:r>
            <a:r>
              <a:rPr lang="ru-RU" sz="1000" dirty="0" err="1">
                <a:solidFill>
                  <a:schemeClr val="tx2">
                    <a:lumMod val="50000"/>
                  </a:schemeClr>
                </a:solidFill>
              </a:rPr>
              <a:t>Обритцхаузер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8789" y="865948"/>
            <a:ext cx="7492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ОСНОВНЫЕ ВОЗБУДИТЕЛИ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/>
          </p:nvPr>
        </p:nvGraphicFramePr>
        <p:xfrm>
          <a:off x="295835" y="1593276"/>
          <a:ext cx="11304762" cy="4794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3653" y="6619166"/>
            <a:ext cx="3788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2">
                    <a:lumMod val="50000"/>
                  </a:schemeClr>
                </a:solidFill>
              </a:rPr>
              <a:t>Среднестатистические данные по предприятиям за 2019 – 2021 г.</a:t>
            </a:r>
            <a:endParaRPr lang="ru-RU"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8426" y="3366102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82957"/>
                </a:solidFill>
              </a:rPr>
              <a:t>41%</a:t>
            </a:r>
            <a:endParaRPr lang="ru-RU" sz="2000" b="1" dirty="0">
              <a:solidFill>
                <a:srgbClr val="18295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3515" y="5319110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82957"/>
                </a:solidFill>
              </a:rPr>
              <a:t>36%</a:t>
            </a:r>
            <a:endParaRPr lang="ru-RU" sz="2000" b="1" dirty="0">
              <a:solidFill>
                <a:srgbClr val="18295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6907" y="2754109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82957"/>
                </a:solidFill>
              </a:rPr>
              <a:t>17%</a:t>
            </a:r>
            <a:endParaRPr lang="ru-RU" sz="2000" b="1" dirty="0">
              <a:solidFill>
                <a:srgbClr val="18295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5676" y="1939625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82957"/>
                </a:solidFill>
              </a:rPr>
              <a:t>6%</a:t>
            </a:r>
            <a:endParaRPr lang="ru-RU" sz="2000" b="1" dirty="0">
              <a:solidFill>
                <a:srgbClr val="182957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8789" y="865948"/>
            <a:ext cx="7492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ОСНОВНЫЕ ВОЗБУДИТЕЛИ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4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1188" y="2428888"/>
            <a:ext cx="7890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182957"/>
                </a:solidFill>
              </a:rPr>
              <a:t>Обладают отличной </a:t>
            </a:r>
            <a:r>
              <a:rPr lang="ru-RU" sz="2000" dirty="0" err="1" smtClean="0">
                <a:solidFill>
                  <a:srgbClr val="182957"/>
                </a:solidFill>
              </a:rPr>
              <a:t>сцепляемостью</a:t>
            </a:r>
            <a:endParaRPr lang="ru-RU" sz="2000" dirty="0" smtClean="0">
              <a:solidFill>
                <a:srgbClr val="182957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182957"/>
                </a:solidFill>
              </a:rPr>
              <a:t>Выделяют большое количество токсинов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182957"/>
                </a:solidFill>
              </a:rPr>
              <a:t>Способны инкапсулироваться, вызывают образование абсцессов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>
                <a:solidFill>
                  <a:srgbClr val="1F497D">
                    <a:lumMod val="50000"/>
                  </a:srgbClr>
                </a:solidFill>
              </a:rPr>
              <a:t>Эффективность лечения в запуске до70%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>
                <a:solidFill>
                  <a:srgbClr val="1F497D">
                    <a:lumMod val="50000"/>
                  </a:srgbClr>
                </a:solidFill>
              </a:rPr>
              <a:t>Эффективность лечения в период лактации до 30%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solidFill>
                <a:srgbClr val="18295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9259" y="1742671"/>
            <a:ext cx="2650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Staphylococcus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aureus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60248" r="54123" b="12419"/>
          <a:stretch/>
        </p:blipFill>
        <p:spPr bwMode="auto">
          <a:xfrm>
            <a:off x="8158486" y="2428888"/>
            <a:ext cx="3786465" cy="33495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0712917" y="2765773"/>
            <a:ext cx="490889" cy="4683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ЗОЛОТИСТЫЙ СТАФИЛОКОКК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-886739" y="885656"/>
            <a:ext cx="93947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endParaRPr lang="ru-RU" sz="2800" cap="all" dirty="0" smtClean="0">
              <a:solidFill>
                <a:srgbClr val="8A1A41"/>
              </a:solidFill>
              <a:latin typeface="Bahnschrift Light" panose="020B0502040204020203" pitchFamily="34" charset="0"/>
            </a:endParaRPr>
          </a:p>
          <a:p>
            <a:pPr algn="ctr">
              <a:lnSpc>
                <a:spcPts val="3000"/>
              </a:lnSpc>
            </a:pPr>
            <a:endParaRPr lang="ru-RU" sz="2400" cap="all" dirty="0">
              <a:solidFill>
                <a:srgbClr val="00206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259" r="9509" b="15112"/>
          <a:stretch/>
        </p:blipFill>
        <p:spPr>
          <a:xfrm>
            <a:off x="413886" y="1486839"/>
            <a:ext cx="3316674" cy="258051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4" t="49172" r="33867" b="31636"/>
          <a:stretch/>
        </p:blipFill>
        <p:spPr bwMode="auto">
          <a:xfrm>
            <a:off x="4164070" y="1487945"/>
            <a:ext cx="3174655" cy="257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46" y="1486839"/>
            <a:ext cx="3446196" cy="258464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84069" y="5802500"/>
            <a:ext cx="326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Клоксациллин - </a:t>
            </a:r>
            <a:r>
              <a:rPr lang="en-US" sz="1200" b="1" cap="all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6</a:t>
            </a:r>
            <a:r>
              <a:rPr lang="ru-RU" sz="1200" b="1" cap="all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00 </a:t>
            </a:r>
            <a:r>
              <a:rPr lang="ru-RU" sz="1200" b="1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мг</a:t>
            </a:r>
            <a:endParaRPr lang="en-US" sz="1200" b="1" cap="all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200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(</a:t>
            </a:r>
            <a:r>
              <a:rPr lang="ru-RU" sz="1200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в форме бензатиновой соли)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916575" y="5842337"/>
            <a:ext cx="3456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Клоксациллин - 500 мг</a:t>
            </a:r>
            <a:endParaRPr lang="en-US" sz="1200" b="1" cap="all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200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(</a:t>
            </a:r>
            <a:r>
              <a:rPr lang="ru-RU" sz="1200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в форме бензатиновой соли</a:t>
            </a:r>
            <a:r>
              <a:rPr lang="ru-RU" sz="1200" cap="all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)</a:t>
            </a:r>
            <a:r>
              <a:rPr lang="ru-RU" sz="1200" b="1" cap="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Ампициллин - 250 мг</a:t>
            </a:r>
          </a:p>
          <a:p>
            <a:pPr algn="ctr">
              <a:defRPr/>
            </a:pPr>
            <a:r>
              <a:rPr lang="ru-RU" sz="1200" cap="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(в форме тригидрата</a:t>
            </a:r>
            <a:r>
              <a:rPr lang="ru-RU" sz="1200" cap="all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)</a:t>
            </a:r>
            <a:r>
              <a:rPr lang="ru-RU" sz="1200" cap="all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 </a:t>
            </a:r>
            <a:endParaRPr lang="ru-RU" sz="1200" cap="all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4" b="91745" l="0" r="98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4929">
            <a:off x="8030074" y="4443067"/>
            <a:ext cx="3487936" cy="1340607"/>
          </a:xfrm>
          <a:prstGeom prst="rect">
            <a:avLst/>
          </a:prstGeom>
        </p:spPr>
      </p:pic>
      <p:pic>
        <p:nvPicPr>
          <p:cNvPr id="16" name="Picture 2" descr="Лактико профи ло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826">
            <a:off x="4191071" y="4252122"/>
            <a:ext cx="3338663" cy="12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309">
            <a:off x="369156" y="4491969"/>
            <a:ext cx="3233474" cy="124280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37535" y="5771722"/>
            <a:ext cx="3296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Клоксациллин - 500 мг</a:t>
            </a:r>
            <a:endParaRPr lang="en-US" sz="1400" b="1" cap="all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(</a:t>
            </a:r>
            <a:r>
              <a:rPr lang="ru-RU" sz="1400" cap="all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rPr>
              <a:t>в форме бензатиновой соли)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85893" y="-14429"/>
            <a:ext cx="74924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ЭФФЕКТИВНОЕ РЕШЕНИЕ ЗАДАЧ ЛЮБОЙ СЛОЖНОСТИ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78789" y="865948"/>
            <a:ext cx="7492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РАЗВИТИЕ МОЛОЧНОГО ЖИВОТНОВОДСТВА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7133" r="51131" b="21123"/>
          <a:stretch/>
        </p:blipFill>
        <p:spPr>
          <a:xfrm>
            <a:off x="581163" y="1491915"/>
            <a:ext cx="3721329" cy="5202455"/>
          </a:xfrm>
          <a:prstGeom prst="rect">
            <a:avLst/>
          </a:prstGeom>
        </p:spPr>
      </p:pic>
      <p:pic>
        <p:nvPicPr>
          <p:cNvPr id="1028" name="Picture 4" descr="Синяя стрелка - 78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42" y="1597794"/>
            <a:ext cx="3120431" cy="121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ÐÐ°ÑÑÐ¸Ð½ÐºÐ¸ Ð¿Ð¾ Ð·Ð°Ð¿ÑÐ¾ÑÑ ÐºÐ¾ÑÐ¾Ð²Ñ Ð½Ð°  Ð¿ÐµÑÐºÐµ  Ð½Ð° Ð¿ÑÐµÐ´Ð¿ÑÐ¸ÑÑ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0"/>
          <a:stretch/>
        </p:blipFill>
        <p:spPr bwMode="auto">
          <a:xfrm>
            <a:off x="7530372" y="4119240"/>
            <a:ext cx="4411144" cy="257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оильные залы с карусельной доильной установкой, Высокопродуктивные  технологии доения, Линейка DairyRotor от G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73" y="1469716"/>
            <a:ext cx="4411144" cy="248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5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СТРУКТУРА ВЫБРАКОВКИ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  <p:graphicFrame>
        <p:nvGraphicFramePr>
          <p:cNvPr id="10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224425"/>
              </p:ext>
            </p:extLst>
          </p:nvPr>
        </p:nvGraphicFramePr>
        <p:xfrm>
          <a:off x="3106923" y="1683874"/>
          <a:ext cx="7442366" cy="5280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17563" y="6445643"/>
            <a:ext cx="112335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i="1" dirty="0">
                <a:solidFill>
                  <a:schemeClr val="bg1"/>
                </a:solidFill>
              </a:rPr>
              <a:t>Исследование</a:t>
            </a:r>
            <a:r>
              <a:rPr lang="en-GB" altLang="ru-RU" sz="1000" i="1" dirty="0">
                <a:solidFill>
                  <a:schemeClr val="bg1"/>
                </a:solidFill>
              </a:rPr>
              <a:t>: </a:t>
            </a:r>
            <a:r>
              <a:rPr lang="en-GB" altLang="ru-RU" sz="1000" i="1" dirty="0" err="1">
                <a:solidFill>
                  <a:schemeClr val="bg1"/>
                </a:solidFill>
              </a:rPr>
              <a:t>Dienst</a:t>
            </a:r>
            <a:r>
              <a:rPr lang="en-GB" altLang="ru-RU" sz="1000" i="1" dirty="0">
                <a:solidFill>
                  <a:schemeClr val="bg1"/>
                </a:solidFill>
              </a:rPr>
              <a:t> </a:t>
            </a:r>
            <a:r>
              <a:rPr lang="en-GB" altLang="ru-RU" sz="1000" i="1" dirty="0" err="1">
                <a:solidFill>
                  <a:schemeClr val="bg1"/>
                </a:solidFill>
              </a:rPr>
              <a:t>Landbouwkundig</a:t>
            </a:r>
            <a:r>
              <a:rPr lang="en-GB" altLang="ru-RU" sz="1000" i="1" dirty="0">
                <a:solidFill>
                  <a:schemeClr val="bg1"/>
                </a:solidFill>
              </a:rPr>
              <a:t> </a:t>
            </a:r>
            <a:r>
              <a:rPr lang="en-GB" altLang="ru-RU" sz="1000" i="1" dirty="0" err="1">
                <a:solidFill>
                  <a:schemeClr val="bg1"/>
                </a:solidFill>
              </a:rPr>
              <a:t>Onderzoek</a:t>
            </a:r>
            <a:r>
              <a:rPr lang="en-GB" altLang="ru-RU" sz="1000" i="1" dirty="0">
                <a:solidFill>
                  <a:schemeClr val="bg1"/>
                </a:solidFill>
              </a:rPr>
              <a:t> </a:t>
            </a:r>
            <a:r>
              <a:rPr lang="en-GB" altLang="ru-RU" sz="1000" i="1" dirty="0" err="1">
                <a:solidFill>
                  <a:schemeClr val="bg1"/>
                </a:solidFill>
              </a:rPr>
              <a:t>Instituut</a:t>
            </a:r>
            <a:r>
              <a:rPr lang="en-GB" altLang="ru-RU" sz="1000" i="1" dirty="0">
                <a:solidFill>
                  <a:schemeClr val="bg1"/>
                </a:solidFill>
              </a:rPr>
              <a:t> </a:t>
            </a:r>
            <a:r>
              <a:rPr lang="en-GB" altLang="ru-RU" sz="1000" i="1" dirty="0" err="1">
                <a:solidFill>
                  <a:schemeClr val="bg1"/>
                </a:solidFill>
              </a:rPr>
              <a:t>voor</a:t>
            </a:r>
            <a:r>
              <a:rPr lang="en-GB" altLang="ru-RU" sz="1000" i="1" dirty="0">
                <a:solidFill>
                  <a:schemeClr val="bg1"/>
                </a:solidFill>
              </a:rPr>
              <a:t> Milieu – </a:t>
            </a:r>
            <a:r>
              <a:rPr lang="en-GB" altLang="ru-RU" sz="1000" i="1" dirty="0" err="1">
                <a:solidFill>
                  <a:schemeClr val="bg1"/>
                </a:solidFill>
              </a:rPr>
              <a:t>en</a:t>
            </a:r>
            <a:r>
              <a:rPr lang="en-GB" altLang="ru-RU" sz="1000" i="1" dirty="0">
                <a:solidFill>
                  <a:schemeClr val="bg1"/>
                </a:solidFill>
              </a:rPr>
              <a:t> </a:t>
            </a:r>
            <a:r>
              <a:rPr lang="en-GB" altLang="ru-RU" sz="1000" i="1" dirty="0" err="1">
                <a:solidFill>
                  <a:schemeClr val="bg1"/>
                </a:solidFill>
              </a:rPr>
              <a:t>Agritechniek</a:t>
            </a:r>
            <a:r>
              <a:rPr lang="en-US" altLang="ru-RU" sz="1000" i="1" dirty="0">
                <a:solidFill>
                  <a:schemeClr val="bg1"/>
                </a:solidFill>
              </a:rPr>
              <a:t>   </a:t>
            </a:r>
            <a:r>
              <a:rPr lang="en-GB" altLang="ru-RU" sz="1000" i="1" dirty="0">
                <a:solidFill>
                  <a:schemeClr val="bg1"/>
                </a:solidFill>
              </a:rPr>
              <a:t>J. </a:t>
            </a:r>
            <a:r>
              <a:rPr lang="en-GB" altLang="ru-RU" sz="1000" i="1" dirty="0" err="1">
                <a:solidFill>
                  <a:schemeClr val="bg1"/>
                </a:solidFill>
              </a:rPr>
              <a:t>Stefanowska</a:t>
            </a:r>
            <a:r>
              <a:rPr lang="en-GB" altLang="ru-RU" sz="1000" i="1" dirty="0">
                <a:solidFill>
                  <a:schemeClr val="bg1"/>
                </a:solidFill>
              </a:rPr>
              <a:t> M.C.J. Smits C.R. </a:t>
            </a:r>
            <a:r>
              <a:rPr lang="en-GB" altLang="ru-RU" sz="1000" i="1" dirty="0" err="1">
                <a:solidFill>
                  <a:schemeClr val="bg1"/>
                </a:solidFill>
              </a:rPr>
              <a:t>Bramm</a:t>
            </a:r>
            <a:r>
              <a:rPr lang="en-GB" altLang="ru-RU" sz="1000" i="1" dirty="0">
                <a:solidFill>
                  <a:schemeClr val="bg1"/>
                </a:solidFill>
              </a:rPr>
              <a:t>   98-0</a:t>
            </a:r>
            <a:r>
              <a:rPr lang="en-US" altLang="ru-RU" sz="1000" i="1" dirty="0">
                <a:solidFill>
                  <a:schemeClr val="bg1"/>
                </a:solidFill>
              </a:rPr>
              <a:t>0 </a:t>
            </a:r>
            <a:r>
              <a:rPr lang="en-GB" altLang="ru-RU" sz="1000" i="1" dirty="0">
                <a:solidFill>
                  <a:schemeClr val="bg1"/>
                </a:solidFill>
              </a:rPr>
              <a:t>The Veterinary Record  (Papers and Articles)</a:t>
            </a:r>
            <a:r>
              <a:rPr lang="en-US" altLang="ru-RU" sz="1000" i="1" dirty="0">
                <a:solidFill>
                  <a:schemeClr val="bg1"/>
                </a:solidFill>
              </a:rPr>
              <a:t>  </a:t>
            </a:r>
            <a:r>
              <a:rPr lang="en-GB" altLang="ru-RU" sz="1000" i="1" dirty="0">
                <a:solidFill>
                  <a:schemeClr val="bg1"/>
                </a:solidFill>
              </a:rPr>
              <a:t>Faull, Hughes, Clarkson, </a:t>
            </a:r>
            <a:r>
              <a:rPr lang="en-GB" altLang="ru-RU" sz="1000" i="1" dirty="0" err="1">
                <a:solidFill>
                  <a:schemeClr val="bg1"/>
                </a:solidFill>
              </a:rPr>
              <a:t>Downham</a:t>
            </a:r>
            <a:r>
              <a:rPr lang="en-GB" altLang="ru-RU" sz="1000" i="1" dirty="0">
                <a:solidFill>
                  <a:schemeClr val="bg1"/>
                </a:solidFill>
              </a:rPr>
              <a:t>, Manson, Merritt, Murray, Russell, </a:t>
            </a:r>
            <a:r>
              <a:rPr lang="en-GB" altLang="ru-RU" sz="1000" i="1" dirty="0" err="1">
                <a:solidFill>
                  <a:schemeClr val="bg1"/>
                </a:solidFill>
              </a:rPr>
              <a:t>Sutherest</a:t>
            </a:r>
            <a:r>
              <a:rPr lang="en-GB" altLang="ru-RU" sz="1000" i="1" dirty="0">
                <a:solidFill>
                  <a:schemeClr val="bg1"/>
                </a:solidFill>
              </a:rPr>
              <a:t> Ward.</a:t>
            </a:r>
          </a:p>
        </p:txBody>
      </p:sp>
    </p:spTree>
    <p:extLst>
      <p:ext uri="{BB962C8B-B14F-4D97-AF65-F5344CB8AC3E}">
        <p14:creationId xmlns:p14="http://schemas.microsoft.com/office/powerpoint/2010/main" val="27973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52451877"/>
              </p:ext>
            </p:extLst>
          </p:nvPr>
        </p:nvGraphicFramePr>
        <p:xfrm>
          <a:off x="2473692" y="1936220"/>
          <a:ext cx="5958038" cy="4474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54253" y="197867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СОБЛЮДЕНИЕ ТЕХНОЛОГИИ ДОЕНИЯ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r="16962"/>
          <a:stretch/>
        </p:blipFill>
        <p:spPr>
          <a:xfrm>
            <a:off x="3951171" y="2667466"/>
            <a:ext cx="3003082" cy="301171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13610" y="3921826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ВЫЯВЛЕНИЕ БОЛЬНЫХ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19223" y="5926523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КОРМЛЕНИЕ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935225" y="3921826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ГИГИЕНА И САНИТАРИЯ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35756" y="1824796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ТО ОБОРУДОВАНИЯ ДЛЯ ДОЕНИЯ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651760" y="5926523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ГЕНЕТИКА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7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  <p:pic>
        <p:nvPicPr>
          <p:cNvPr id="16" name="Рисунок 15" descr="C:\Users\lyusin\AppData\Local\Microsoft\Windows\INetCache\Content.Word\IMG_20210903_124325_resized_20210904_0337294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82" y="2213372"/>
            <a:ext cx="5183568" cy="376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lyusin\AppData\Local\Microsoft\Windows\INetCache\Content.Word\IMG_20210903_125828_resized_20210904_0336563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1" y="2213372"/>
            <a:ext cx="3022836" cy="376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lyusin\AppData\Local\Microsoft\Windows\INetCache\Content.Word\IMG_20210903_125951_resized_20210904_0336560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24" y="2213372"/>
            <a:ext cx="3253521" cy="37639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19175" y="1674796"/>
            <a:ext cx="404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ГИГИЕНА ДОИЛЬНОГО ОБОРУДОВАНИЯ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9175" y="1674796"/>
            <a:ext cx="404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ГИГИЕНА ДОИЛЬНОГО ОБОРУДОВАНИЯ</a:t>
            </a:r>
            <a:endParaRPr lang="ru-RU" dirty="0"/>
          </a:p>
        </p:txBody>
      </p:sp>
      <p:pic>
        <p:nvPicPr>
          <p:cNvPr id="10" name="Рисунок 9" descr="C:\Users\lyusin\AppData\Local\Microsoft\Windows\INetCache\Content.Word\IMG_20210902_142605_resized_20210904_03423336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" b="19194"/>
          <a:stretch/>
        </p:blipFill>
        <p:spPr bwMode="auto">
          <a:xfrm>
            <a:off x="4434552" y="2149498"/>
            <a:ext cx="3737297" cy="29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lyusin\AppData\Local\Microsoft\Windows\INetCache\Content.Word\IMG_20210902_143742_resized_20210904_0342311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8" b="21441"/>
          <a:stretch/>
        </p:blipFill>
        <p:spPr bwMode="auto">
          <a:xfrm>
            <a:off x="358759" y="2149498"/>
            <a:ext cx="3741603" cy="336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lyusin\AppData\Local\Microsoft\Windows\INetCache\Content.Word\IMG_20210902_142954_resized_20210904_0342331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8"/>
          <a:stretch/>
        </p:blipFill>
        <p:spPr bwMode="auto">
          <a:xfrm>
            <a:off x="8506039" y="2149498"/>
            <a:ext cx="3102028" cy="3365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0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9175" y="1674796"/>
            <a:ext cx="342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 ДОИЛЬНОГО ОБОРУДОВАНИЯ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/>
          <a:stretch/>
        </p:blipFill>
        <p:spPr>
          <a:xfrm rot="16200000">
            <a:off x="2482538" y="2424948"/>
            <a:ext cx="4308544" cy="354690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12599" t="15964" b="15622"/>
          <a:stretch/>
        </p:blipFill>
        <p:spPr bwMode="auto">
          <a:xfrm rot="16200000">
            <a:off x="-758181" y="3100694"/>
            <a:ext cx="4289295" cy="2176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" descr="C:\Users\VIC\Desktop\Replacing_old_liner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9914" r="16319" b="-351"/>
          <a:stretch/>
        </p:blipFill>
        <p:spPr bwMode="auto">
          <a:xfrm>
            <a:off x="7084193" y="1380830"/>
            <a:ext cx="3262965" cy="54762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269" y="6487427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ИЗНОС НА 30%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90762" y="6476200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ИЗНОС НА 200%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0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424349" y="1336449"/>
            <a:ext cx="7418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0" smtClean="0">
                <a:solidFill>
                  <a:schemeClr val="tx2">
                    <a:lumMod val="75000"/>
                  </a:schemeClr>
                </a:solidFill>
                <a:latin typeface="+mj-lt"/>
                <a:ea typeface="MS PGothic" pitchFamily="34" charset="-128"/>
              </a:rPr>
              <a:t>Гигиена вымени</a:t>
            </a:r>
            <a:endParaRPr lang="en-US" b="0" dirty="0">
              <a:solidFill>
                <a:schemeClr val="tx2">
                  <a:lumMod val="75000"/>
                </a:schemeClr>
              </a:solidFill>
              <a:latin typeface="+mj-lt"/>
              <a:ea typeface="MS PGothic" pitchFamily="34" charset="-128"/>
            </a:endParaRPr>
          </a:p>
        </p:txBody>
      </p:sp>
      <p:pic>
        <p:nvPicPr>
          <p:cNvPr id="9" name="Рисунок 8" descr="C:\Users\lyusin\AppData\Local\Microsoft\Windows\INetCache\Content.Word\IMG_20211112_113336_resized_20211113_0852481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4" y="2033270"/>
            <a:ext cx="2926586" cy="386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lyusin\AppData\Local\Microsoft\Windows\INetCache\Content.Word\IMG_20211112_113234_resized_20211113_0852492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28" y="2033270"/>
            <a:ext cx="2923032" cy="386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lyusin\AppData\Local\Microsoft\Windows\INetCache\Content.Word\IMG_20211111_155608_resized_20211113_0850160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68" y="2033270"/>
            <a:ext cx="2785872" cy="38646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424349" y="1336449"/>
            <a:ext cx="7418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0" smtClean="0">
                <a:solidFill>
                  <a:schemeClr val="tx2">
                    <a:lumMod val="75000"/>
                  </a:schemeClr>
                </a:solidFill>
                <a:latin typeface="+mj-lt"/>
                <a:ea typeface="MS PGothic" pitchFamily="34" charset="-128"/>
              </a:rPr>
              <a:t>Гигиена вымени</a:t>
            </a:r>
            <a:endParaRPr lang="en-US" b="0" dirty="0">
              <a:solidFill>
                <a:schemeClr val="tx2">
                  <a:lumMod val="75000"/>
                </a:schemeClr>
              </a:solidFill>
              <a:latin typeface="+mj-lt"/>
              <a:ea typeface="MS PGothic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150" t="8400" r="34376" b="22533"/>
          <a:stretch/>
        </p:blipFill>
        <p:spPr>
          <a:xfrm>
            <a:off x="6866801" y="1893398"/>
            <a:ext cx="4644787" cy="3800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475" t="8800" r="18475" b="10267"/>
          <a:stretch/>
        </p:blipFill>
        <p:spPr>
          <a:xfrm>
            <a:off x="237744" y="1893398"/>
            <a:ext cx="6099048" cy="38009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8789" y="865948"/>
            <a:ext cx="7492469" cy="41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2060"/>
                </a:solidFill>
              </a:rPr>
              <a:t>ФАКТОРЫ ВОЗНИКНОВЕНИЯ МАСТИТА</a:t>
            </a:r>
            <a:endParaRPr lang="ru-RU" sz="2800" dirty="0" smtClean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5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сновно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усто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следня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Начало">
  <a:themeElements>
    <a:clrScheme name="Custom 133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2686A7"/>
      </a:accent1>
      <a:accent2>
        <a:srgbClr val="54BE71"/>
      </a:accent2>
      <a:accent3>
        <a:srgbClr val="8BC248"/>
      </a:accent3>
      <a:accent4>
        <a:srgbClr val="EF9527"/>
      </a:accent4>
      <a:accent5>
        <a:srgbClr val="ED423D"/>
      </a:accent5>
      <a:accent6>
        <a:srgbClr val="202F3E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Пусто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Последня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Аспект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22399</TotalTime>
  <Words>322</Words>
  <Application>Microsoft Office PowerPoint</Application>
  <PresentationFormat>Широкоэкранный</PresentationFormat>
  <Paragraphs>82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18</vt:i4>
      </vt:variant>
    </vt:vector>
  </HeadingPairs>
  <TitlesOfParts>
    <vt:vector size="36" baseType="lpstr">
      <vt:lpstr>MS PGothic</vt:lpstr>
      <vt:lpstr>Arial</vt:lpstr>
      <vt:lpstr>Bahnschrift Light</vt:lpstr>
      <vt:lpstr>Calibri</vt:lpstr>
      <vt:lpstr>Museo Sans Cyrl 300</vt:lpstr>
      <vt:lpstr>Museo Sans Cyrl 500</vt:lpstr>
      <vt:lpstr>Museo Sans Cyrl 700</vt:lpstr>
      <vt:lpstr>Museo Sans Cyrl 900</vt:lpstr>
      <vt:lpstr>Open Sans</vt:lpstr>
      <vt:lpstr>Times New Roman</vt:lpstr>
      <vt:lpstr>Wingdings</vt:lpstr>
      <vt:lpstr>Основной</vt:lpstr>
      <vt:lpstr>Пустой</vt:lpstr>
      <vt:lpstr>Последняя</vt:lpstr>
      <vt:lpstr>Начало</vt:lpstr>
      <vt:lpstr>1_Пустой</vt:lpstr>
      <vt:lpstr>1_Специальное оформление</vt:lpstr>
      <vt:lpstr>1_Последняя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RITS</dc:creator>
  <cp:lastModifiedBy>Люсин Е.А.</cp:lastModifiedBy>
  <cp:revision>866</cp:revision>
  <cp:lastPrinted>2022-01-10T09:33:14Z</cp:lastPrinted>
  <dcterms:created xsi:type="dcterms:W3CDTF">2017-09-19T08:02:03Z</dcterms:created>
  <dcterms:modified xsi:type="dcterms:W3CDTF">2023-09-13T08:36:26Z</dcterms:modified>
</cp:coreProperties>
</file>