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88" r:id="rId3"/>
    <p:sldId id="282" r:id="rId4"/>
    <p:sldId id="275" r:id="rId5"/>
    <p:sldId id="287" r:id="rId6"/>
    <p:sldId id="289" r:id="rId7"/>
    <p:sldId id="285" r:id="rId8"/>
    <p:sldId id="269" r:id="rId9"/>
    <p:sldId id="270" r:id="rId10"/>
    <p:sldId id="290" r:id="rId11"/>
    <p:sldId id="274" r:id="rId12"/>
    <p:sldId id="276" r:id="rId13"/>
    <p:sldId id="277" r:id="rId14"/>
    <p:sldId id="280" r:id="rId15"/>
    <p:sldId id="281" r:id="rId16"/>
    <p:sldId id="305" r:id="rId17"/>
    <p:sldId id="273" r:id="rId18"/>
    <p:sldId id="268" r:id="rId19"/>
    <p:sldId id="293" r:id="rId20"/>
    <p:sldId id="294" r:id="rId21"/>
    <p:sldId id="304" r:id="rId22"/>
    <p:sldId id="295" r:id="rId23"/>
    <p:sldId id="296" r:id="rId24"/>
    <p:sldId id="303" r:id="rId25"/>
    <p:sldId id="297" r:id="rId26"/>
    <p:sldId id="302" r:id="rId27"/>
    <p:sldId id="298" r:id="rId28"/>
    <p:sldId id="299" r:id="rId29"/>
    <p:sldId id="301" r:id="rId30"/>
    <p:sldId id="258" r:id="rId31"/>
    <p:sldId id="300" r:id="rId32"/>
    <p:sldId id="306" r:id="rId33"/>
    <p:sldId id="307" r:id="rId34"/>
    <p:sldId id="475" r:id="rId35"/>
    <p:sldId id="473" r:id="rId36"/>
    <p:sldId id="284" r:id="rId37"/>
    <p:sldId id="476" r:id="rId38"/>
    <p:sldId id="291" r:id="rId39"/>
    <p:sldId id="292" r:id="rId40"/>
    <p:sldId id="271" r:id="rId41"/>
    <p:sldId id="272" r:id="rId42"/>
    <p:sldId id="477" r:id="rId43"/>
    <p:sldId id="259" r:id="rId44"/>
    <p:sldId id="478" r:id="rId45"/>
    <p:sldId id="479" r:id="rId46"/>
    <p:sldId id="482" r:id="rId47"/>
    <p:sldId id="483" r:id="rId48"/>
    <p:sldId id="484" r:id="rId49"/>
    <p:sldId id="480" r:id="rId50"/>
    <p:sldId id="481" r:id="rId51"/>
    <p:sldId id="485" r:id="rId52"/>
    <p:sldId id="487" r:id="rId53"/>
    <p:sldId id="491" r:id="rId54"/>
    <p:sldId id="264" r:id="rId55"/>
    <p:sldId id="488" r:id="rId56"/>
    <p:sldId id="489" r:id="rId57"/>
    <p:sldId id="494" r:id="rId58"/>
    <p:sldId id="493" r:id="rId59"/>
    <p:sldId id="490" r:id="rId60"/>
    <p:sldId id="261" r:id="rId61"/>
    <p:sldId id="492" r:id="rId62"/>
    <p:sldId id="262" r:id="rId63"/>
    <p:sldId id="263" r:id="rId64"/>
    <p:sldId id="495" r:id="rId65"/>
    <p:sldId id="496" r:id="rId66"/>
    <p:sldId id="267" r:id="rId67"/>
    <p:sldId id="260" r:id="rId68"/>
    <p:sldId id="497" r:id="rId69"/>
    <p:sldId id="498" r:id="rId70"/>
    <p:sldId id="257" r:id="rId71"/>
  </p:sldIdLst>
  <p:sldSz cx="20104100" cy="11309350"/>
  <p:notesSz cx="20104100" cy="1130935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2" autoAdjust="0"/>
    <p:restoredTop sz="85636" autoAdjust="0"/>
  </p:normalViewPr>
  <p:slideViewPr>
    <p:cSldViewPr snapToGrid="0">
      <p:cViewPr varScale="1">
        <p:scale>
          <a:sx n="38" d="100"/>
          <a:sy n="38" d="100"/>
        </p:scale>
        <p:origin x="119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60C77-1575-4E82-800F-40583A9EAB68}" type="doc">
      <dgm:prSet loTypeId="urn:microsoft.com/office/officeart/2005/8/layout/defaul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71E8E18-EF51-4203-8C00-3E967E0B9D1C}">
      <dgm:prSet custT="1"/>
      <dgm:spPr/>
      <dgm:t>
        <a:bodyPr/>
        <a:lstStyle/>
        <a:p>
          <a:pPr rtl="0"/>
          <a:r>
            <a:rPr lang="ru-RU" sz="2200" dirty="0"/>
            <a:t>1. Избегайте лекарственной терапии при беременности, когда это </a:t>
          </a:r>
          <a:r>
            <a:rPr lang="ru-RU" sz="2200" dirty="0" err="1"/>
            <a:t>возможн</a:t>
          </a:r>
          <a:r>
            <a:rPr lang="ru-RU" sz="2200" dirty="0"/>
            <a:t>/гуманно</a:t>
          </a:r>
        </a:p>
      </dgm:t>
    </dgm:pt>
    <dgm:pt modelId="{5C3CFBB4-72FE-49AA-A9B8-67AC3A9E8548}" type="parTrans" cxnId="{5884894C-04A7-42E6-8754-7E210531BD90}">
      <dgm:prSet/>
      <dgm:spPr/>
      <dgm:t>
        <a:bodyPr/>
        <a:lstStyle/>
        <a:p>
          <a:endParaRPr lang="ru-RU" sz="2200"/>
        </a:p>
      </dgm:t>
    </dgm:pt>
    <dgm:pt modelId="{56459C62-2DE7-4F11-B8DC-A3F5B96F1AC6}" type="sibTrans" cxnId="{5884894C-04A7-42E6-8754-7E210531BD90}">
      <dgm:prSet/>
      <dgm:spPr/>
      <dgm:t>
        <a:bodyPr/>
        <a:lstStyle/>
        <a:p>
          <a:endParaRPr lang="ru-RU" sz="2200"/>
        </a:p>
      </dgm:t>
    </dgm:pt>
    <dgm:pt modelId="{F804AA92-F73B-444B-A5F9-2186D0D99DBC}">
      <dgm:prSet custT="1"/>
      <dgm:spPr/>
      <dgm:t>
        <a:bodyPr/>
        <a:lstStyle/>
        <a:p>
          <a:pPr rtl="0"/>
          <a:r>
            <a:rPr lang="ru-RU" sz="2200" dirty="0"/>
            <a:t>2. Используйте местную терапию беременной самке, когда это возможно</a:t>
          </a:r>
        </a:p>
      </dgm:t>
    </dgm:pt>
    <dgm:pt modelId="{E78E51A3-FAE5-4E71-ABF9-11907B9044D2}" type="parTrans" cxnId="{6A491E2A-2E3A-4C3B-A3AB-951610698AE2}">
      <dgm:prSet/>
      <dgm:spPr/>
      <dgm:t>
        <a:bodyPr/>
        <a:lstStyle/>
        <a:p>
          <a:endParaRPr lang="ru-RU" sz="2200"/>
        </a:p>
      </dgm:t>
    </dgm:pt>
    <dgm:pt modelId="{ADBEE437-AAC2-409C-8F3E-23749D162CEA}" type="sibTrans" cxnId="{6A491E2A-2E3A-4C3B-A3AB-951610698AE2}">
      <dgm:prSet/>
      <dgm:spPr/>
      <dgm:t>
        <a:bodyPr/>
        <a:lstStyle/>
        <a:p>
          <a:endParaRPr lang="ru-RU" sz="2200"/>
        </a:p>
      </dgm:t>
    </dgm:pt>
    <dgm:pt modelId="{652BC1A5-82C3-4192-B3DA-6BC3385BABAA}">
      <dgm:prSet custT="1"/>
      <dgm:spPr/>
      <dgm:t>
        <a:bodyPr/>
        <a:lstStyle/>
        <a:p>
          <a:pPr rtl="0"/>
          <a:r>
            <a:rPr lang="ru-RU" sz="2200" dirty="0"/>
            <a:t>3. Лекарства, которые безопасны для применения непосредственно новорожденным, как правило, безопасны, потому что дозы, передаваемые с молоком, намного ниже, чем терапевтические.</a:t>
          </a:r>
        </a:p>
      </dgm:t>
    </dgm:pt>
    <dgm:pt modelId="{110C5874-C628-4BE5-B12A-F19BD3774D6C}" type="parTrans" cxnId="{D8C06F00-5D35-46E2-8078-9C9A7E7F5877}">
      <dgm:prSet/>
      <dgm:spPr/>
      <dgm:t>
        <a:bodyPr/>
        <a:lstStyle/>
        <a:p>
          <a:endParaRPr lang="ru-RU" sz="2200"/>
        </a:p>
      </dgm:t>
    </dgm:pt>
    <dgm:pt modelId="{175CACE8-43A0-4342-BA97-0E68AD7DCA6C}" type="sibTrans" cxnId="{D8C06F00-5D35-46E2-8078-9C9A7E7F5877}">
      <dgm:prSet/>
      <dgm:spPr/>
      <dgm:t>
        <a:bodyPr/>
        <a:lstStyle/>
        <a:p>
          <a:endParaRPr lang="ru-RU" sz="2200"/>
        </a:p>
      </dgm:t>
    </dgm:pt>
    <dgm:pt modelId="{517E0E48-626F-4D87-BDC0-E0927440A5D6}">
      <dgm:prSet custT="1"/>
      <dgm:spPr/>
      <dgm:t>
        <a:bodyPr/>
        <a:lstStyle/>
        <a:p>
          <a:pPr rtl="0"/>
          <a:r>
            <a:rPr lang="ru-RU" sz="2200" dirty="0"/>
            <a:t>4. Лекарства, которые безопасны при беременности, не всегда безопасны для новорожденных при кормлении молоком.</a:t>
          </a:r>
        </a:p>
      </dgm:t>
    </dgm:pt>
    <dgm:pt modelId="{C5CEC120-1189-4F4A-8C4A-711CADBBDD9F}" type="parTrans" cxnId="{B6371905-DAE5-45AA-86A4-0D16EE16DE4E}">
      <dgm:prSet/>
      <dgm:spPr/>
      <dgm:t>
        <a:bodyPr/>
        <a:lstStyle/>
        <a:p>
          <a:endParaRPr lang="ru-RU" sz="2200"/>
        </a:p>
      </dgm:t>
    </dgm:pt>
    <dgm:pt modelId="{8C4B1C16-0F4D-4F49-9A6A-40E298B3975A}" type="sibTrans" cxnId="{B6371905-DAE5-45AA-86A4-0D16EE16DE4E}">
      <dgm:prSet/>
      <dgm:spPr/>
      <dgm:t>
        <a:bodyPr/>
        <a:lstStyle/>
        <a:p>
          <a:endParaRPr lang="ru-RU" sz="2200"/>
        </a:p>
      </dgm:t>
    </dgm:pt>
    <dgm:pt modelId="{A4668231-7719-408C-B650-3594E7CBF0B4}">
      <dgm:prSet custT="1"/>
      <dgm:spPr/>
      <dgm:t>
        <a:bodyPr/>
        <a:lstStyle/>
        <a:p>
          <a:pPr rtl="0"/>
          <a:r>
            <a:rPr lang="ru-RU" sz="2200" dirty="0"/>
            <a:t>5. Внимание на инструкции  препаратам !</a:t>
          </a:r>
        </a:p>
      </dgm:t>
    </dgm:pt>
    <dgm:pt modelId="{0B4EB0BD-8763-48D0-8808-CC6C15AC32EB}" type="parTrans" cxnId="{DB7E8D7C-FE62-4D06-A4DD-086F35850F91}">
      <dgm:prSet/>
      <dgm:spPr/>
      <dgm:t>
        <a:bodyPr/>
        <a:lstStyle/>
        <a:p>
          <a:endParaRPr lang="ru-RU" sz="2200"/>
        </a:p>
      </dgm:t>
    </dgm:pt>
    <dgm:pt modelId="{9E58F172-D204-45A2-8723-BDFC52F47918}" type="sibTrans" cxnId="{DB7E8D7C-FE62-4D06-A4DD-086F35850F91}">
      <dgm:prSet/>
      <dgm:spPr/>
      <dgm:t>
        <a:bodyPr/>
        <a:lstStyle/>
        <a:p>
          <a:endParaRPr lang="ru-RU" sz="2200"/>
        </a:p>
      </dgm:t>
    </dgm:pt>
    <dgm:pt modelId="{4388C4BF-FFCB-4DB3-BA37-39A8023CAF2D}" type="pres">
      <dgm:prSet presAssocID="{1B560C77-1575-4E82-800F-40583A9EAB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40EEC-0D76-430A-8B85-D776C799838D}" type="pres">
      <dgm:prSet presAssocID="{771E8E18-EF51-4203-8C00-3E967E0B9D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F458-7E50-4E84-9E7C-92C6DE44F4A7}" type="pres">
      <dgm:prSet presAssocID="{56459C62-2DE7-4F11-B8DC-A3F5B96F1AC6}" presName="sibTrans" presStyleCnt="0"/>
      <dgm:spPr/>
    </dgm:pt>
    <dgm:pt modelId="{B8FC18F6-2E67-4BDD-B5DC-CDBBF150451B}" type="pres">
      <dgm:prSet presAssocID="{F804AA92-F73B-444B-A5F9-2186D0D99D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439A0-08DE-4A1E-B5C0-144908879586}" type="pres">
      <dgm:prSet presAssocID="{ADBEE437-AAC2-409C-8F3E-23749D162CEA}" presName="sibTrans" presStyleCnt="0"/>
      <dgm:spPr/>
    </dgm:pt>
    <dgm:pt modelId="{30121622-4983-4BC8-94B7-49B66164E3A2}" type="pres">
      <dgm:prSet presAssocID="{652BC1A5-82C3-4192-B3DA-6BC3385BAB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F98F2-2428-41B9-9D40-2519C5990F2E}" type="pres">
      <dgm:prSet presAssocID="{175CACE8-43A0-4342-BA97-0E68AD7DCA6C}" presName="sibTrans" presStyleCnt="0"/>
      <dgm:spPr/>
    </dgm:pt>
    <dgm:pt modelId="{59052762-9565-48A0-BC32-EFEFB465A127}" type="pres">
      <dgm:prSet presAssocID="{517E0E48-626F-4D87-BDC0-E0927440A5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2F1D0-940B-43D0-A99E-A548FBB2589C}" type="pres">
      <dgm:prSet presAssocID="{8C4B1C16-0F4D-4F49-9A6A-40E298B3975A}" presName="sibTrans" presStyleCnt="0"/>
      <dgm:spPr/>
    </dgm:pt>
    <dgm:pt modelId="{0D103A81-31F8-4931-A3B6-CA78A771BB1E}" type="pres">
      <dgm:prSet presAssocID="{A4668231-7719-408C-B650-3594E7CBF0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06CD6-D99B-46E6-8C93-E385A7D1B0D2}" type="presOf" srcId="{F804AA92-F73B-444B-A5F9-2186D0D99DBC}" destId="{B8FC18F6-2E67-4BDD-B5DC-CDBBF150451B}" srcOrd="0" destOrd="0" presId="urn:microsoft.com/office/officeart/2005/8/layout/default"/>
    <dgm:cxn modelId="{1EFDB81D-BEB7-4D4D-879F-408F40C7E374}" type="presOf" srcId="{1B560C77-1575-4E82-800F-40583A9EAB68}" destId="{4388C4BF-FFCB-4DB3-BA37-39A8023CAF2D}" srcOrd="0" destOrd="0" presId="urn:microsoft.com/office/officeart/2005/8/layout/default"/>
    <dgm:cxn modelId="{92C6BA41-7374-4482-993D-023D52B77D51}" type="presOf" srcId="{652BC1A5-82C3-4192-B3DA-6BC3385BABAA}" destId="{30121622-4983-4BC8-94B7-49B66164E3A2}" srcOrd="0" destOrd="0" presId="urn:microsoft.com/office/officeart/2005/8/layout/default"/>
    <dgm:cxn modelId="{3812909A-D6E5-48ED-9443-E9226A032F53}" type="presOf" srcId="{A4668231-7719-408C-B650-3594E7CBF0B4}" destId="{0D103A81-31F8-4931-A3B6-CA78A771BB1E}" srcOrd="0" destOrd="0" presId="urn:microsoft.com/office/officeart/2005/8/layout/default"/>
    <dgm:cxn modelId="{B6371905-DAE5-45AA-86A4-0D16EE16DE4E}" srcId="{1B560C77-1575-4E82-800F-40583A9EAB68}" destId="{517E0E48-626F-4D87-BDC0-E0927440A5D6}" srcOrd="3" destOrd="0" parTransId="{C5CEC120-1189-4F4A-8C4A-711CADBBDD9F}" sibTransId="{8C4B1C16-0F4D-4F49-9A6A-40E298B3975A}"/>
    <dgm:cxn modelId="{5884894C-04A7-42E6-8754-7E210531BD90}" srcId="{1B560C77-1575-4E82-800F-40583A9EAB68}" destId="{771E8E18-EF51-4203-8C00-3E967E0B9D1C}" srcOrd="0" destOrd="0" parTransId="{5C3CFBB4-72FE-49AA-A9B8-67AC3A9E8548}" sibTransId="{56459C62-2DE7-4F11-B8DC-A3F5B96F1AC6}"/>
    <dgm:cxn modelId="{DB7E8D7C-FE62-4D06-A4DD-086F35850F91}" srcId="{1B560C77-1575-4E82-800F-40583A9EAB68}" destId="{A4668231-7719-408C-B650-3594E7CBF0B4}" srcOrd="4" destOrd="0" parTransId="{0B4EB0BD-8763-48D0-8808-CC6C15AC32EB}" sibTransId="{9E58F172-D204-45A2-8723-BDFC52F47918}"/>
    <dgm:cxn modelId="{D8C06F00-5D35-46E2-8078-9C9A7E7F5877}" srcId="{1B560C77-1575-4E82-800F-40583A9EAB68}" destId="{652BC1A5-82C3-4192-B3DA-6BC3385BABAA}" srcOrd="2" destOrd="0" parTransId="{110C5874-C628-4BE5-B12A-F19BD3774D6C}" sibTransId="{175CACE8-43A0-4342-BA97-0E68AD7DCA6C}"/>
    <dgm:cxn modelId="{3F33CD85-C229-46D5-9B31-04AD5FE4CC39}" type="presOf" srcId="{517E0E48-626F-4D87-BDC0-E0927440A5D6}" destId="{59052762-9565-48A0-BC32-EFEFB465A127}" srcOrd="0" destOrd="0" presId="urn:microsoft.com/office/officeart/2005/8/layout/default"/>
    <dgm:cxn modelId="{6A491E2A-2E3A-4C3B-A3AB-951610698AE2}" srcId="{1B560C77-1575-4E82-800F-40583A9EAB68}" destId="{F804AA92-F73B-444B-A5F9-2186D0D99DBC}" srcOrd="1" destOrd="0" parTransId="{E78E51A3-FAE5-4E71-ABF9-11907B9044D2}" sibTransId="{ADBEE437-AAC2-409C-8F3E-23749D162CEA}"/>
    <dgm:cxn modelId="{E20558F0-E595-4C2F-A503-65067747D917}" type="presOf" srcId="{771E8E18-EF51-4203-8C00-3E967E0B9D1C}" destId="{C2640EEC-0D76-430A-8B85-D776C799838D}" srcOrd="0" destOrd="0" presId="urn:microsoft.com/office/officeart/2005/8/layout/default"/>
    <dgm:cxn modelId="{9DD2AFC1-1EE5-4DC7-A2FC-0937422BA454}" type="presParOf" srcId="{4388C4BF-FFCB-4DB3-BA37-39A8023CAF2D}" destId="{C2640EEC-0D76-430A-8B85-D776C799838D}" srcOrd="0" destOrd="0" presId="urn:microsoft.com/office/officeart/2005/8/layout/default"/>
    <dgm:cxn modelId="{2B0689EB-38F3-4ADF-A7D8-D1813FA04A49}" type="presParOf" srcId="{4388C4BF-FFCB-4DB3-BA37-39A8023CAF2D}" destId="{3126F458-7E50-4E84-9E7C-92C6DE44F4A7}" srcOrd="1" destOrd="0" presId="urn:microsoft.com/office/officeart/2005/8/layout/default"/>
    <dgm:cxn modelId="{8DAADBF2-87D5-4DA4-A32C-F9C95C9BC196}" type="presParOf" srcId="{4388C4BF-FFCB-4DB3-BA37-39A8023CAF2D}" destId="{B8FC18F6-2E67-4BDD-B5DC-CDBBF150451B}" srcOrd="2" destOrd="0" presId="urn:microsoft.com/office/officeart/2005/8/layout/default"/>
    <dgm:cxn modelId="{429397BA-EAF7-4A44-A5A7-5341281572EB}" type="presParOf" srcId="{4388C4BF-FFCB-4DB3-BA37-39A8023CAF2D}" destId="{FAC439A0-08DE-4A1E-B5C0-144908879586}" srcOrd="3" destOrd="0" presId="urn:microsoft.com/office/officeart/2005/8/layout/default"/>
    <dgm:cxn modelId="{4CC99DD1-50DD-43FF-B819-AAE00BC011CC}" type="presParOf" srcId="{4388C4BF-FFCB-4DB3-BA37-39A8023CAF2D}" destId="{30121622-4983-4BC8-94B7-49B66164E3A2}" srcOrd="4" destOrd="0" presId="urn:microsoft.com/office/officeart/2005/8/layout/default"/>
    <dgm:cxn modelId="{7A143D2E-EDD8-4A9C-857D-9ACAE0291D88}" type="presParOf" srcId="{4388C4BF-FFCB-4DB3-BA37-39A8023CAF2D}" destId="{290F98F2-2428-41B9-9D40-2519C5990F2E}" srcOrd="5" destOrd="0" presId="urn:microsoft.com/office/officeart/2005/8/layout/default"/>
    <dgm:cxn modelId="{B613A4AF-F3FF-40B0-9B84-66B49B942DFF}" type="presParOf" srcId="{4388C4BF-FFCB-4DB3-BA37-39A8023CAF2D}" destId="{59052762-9565-48A0-BC32-EFEFB465A127}" srcOrd="6" destOrd="0" presId="urn:microsoft.com/office/officeart/2005/8/layout/default"/>
    <dgm:cxn modelId="{30D5FD79-4204-44D2-BABA-6A4853E9947B}" type="presParOf" srcId="{4388C4BF-FFCB-4DB3-BA37-39A8023CAF2D}" destId="{B652F1D0-940B-43D0-A99E-A548FBB2589C}" srcOrd="7" destOrd="0" presId="urn:microsoft.com/office/officeart/2005/8/layout/default"/>
    <dgm:cxn modelId="{63B61008-85FE-4B76-A821-A79CCDA5ABC4}" type="presParOf" srcId="{4388C4BF-FFCB-4DB3-BA37-39A8023CAF2D}" destId="{0D103A81-31F8-4931-A3B6-CA78A771BB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40622-8A28-427B-A2C1-9C97DD3BA192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46D734A-ADB1-4663-A505-1A1B7D90841E}">
      <dgm:prSet custT="1"/>
      <dgm:spPr/>
      <dgm:t>
        <a:bodyPr/>
        <a:lstStyle/>
        <a:p>
          <a:pPr rtl="0"/>
          <a:r>
            <a:rPr lang="ru-RU" sz="2200" dirty="0"/>
            <a:t>выбирайте лекарства с самым коротким периодом полувыведения и самой высокой способностью связывать белок</a:t>
          </a:r>
        </a:p>
      </dgm:t>
    </dgm:pt>
    <dgm:pt modelId="{9280AF3C-3F1B-42AE-B67B-ED5016E6385B}" type="parTrans" cxnId="{DF36E5B8-BC82-407D-8068-1D6837B029EE}">
      <dgm:prSet/>
      <dgm:spPr/>
      <dgm:t>
        <a:bodyPr/>
        <a:lstStyle/>
        <a:p>
          <a:endParaRPr lang="ru-RU" sz="2200"/>
        </a:p>
      </dgm:t>
    </dgm:pt>
    <dgm:pt modelId="{5F613B39-AEF0-44BA-A63D-808509EBEAFC}" type="sibTrans" cxnId="{DF36E5B8-BC82-407D-8068-1D6837B029EE}">
      <dgm:prSet/>
      <dgm:spPr/>
      <dgm:t>
        <a:bodyPr/>
        <a:lstStyle/>
        <a:p>
          <a:endParaRPr lang="ru-RU" sz="2200"/>
        </a:p>
      </dgm:t>
    </dgm:pt>
    <dgm:pt modelId="{5A265A16-2B3F-4122-A942-4A3602F0ED13}">
      <dgm:prSet custT="1"/>
      <dgm:spPr/>
      <dgm:t>
        <a:bodyPr/>
        <a:lstStyle/>
        <a:p>
          <a:pPr rtl="0"/>
          <a:r>
            <a:rPr lang="ru-RU" sz="2200"/>
            <a:t>выбирайте лекарства, которые хорошо изучены у новорожденных</a:t>
          </a:r>
        </a:p>
      </dgm:t>
    </dgm:pt>
    <dgm:pt modelId="{E7EA7BC4-33A9-4E20-9CE4-130755523A1B}" type="parTrans" cxnId="{ED3C0867-9761-4F1D-B637-05FCE3F7EE8D}">
      <dgm:prSet/>
      <dgm:spPr/>
      <dgm:t>
        <a:bodyPr/>
        <a:lstStyle/>
        <a:p>
          <a:endParaRPr lang="ru-RU" sz="2200"/>
        </a:p>
      </dgm:t>
    </dgm:pt>
    <dgm:pt modelId="{953D041C-DD82-4748-B2FA-A0F79C70DD7A}" type="sibTrans" cxnId="{ED3C0867-9761-4F1D-B637-05FCE3F7EE8D}">
      <dgm:prSet/>
      <dgm:spPr/>
      <dgm:t>
        <a:bodyPr/>
        <a:lstStyle/>
        <a:p>
          <a:endParaRPr lang="ru-RU" sz="2200"/>
        </a:p>
      </dgm:t>
    </dgm:pt>
    <dgm:pt modelId="{3A7DE102-BBE7-46E8-B700-42844AD9C541}">
      <dgm:prSet custT="1"/>
      <dgm:spPr/>
      <dgm:t>
        <a:bodyPr/>
        <a:lstStyle/>
        <a:p>
          <a:pPr rtl="0"/>
          <a:r>
            <a:rPr lang="ru-RU" sz="2200"/>
            <a:t>выбирайте внутривенные лекарства с наихудшим всасыванием при пероральном приеме</a:t>
          </a:r>
        </a:p>
      </dgm:t>
    </dgm:pt>
    <dgm:pt modelId="{7AC02328-88B2-4CAC-AD31-5ED78FFBE497}" type="parTrans" cxnId="{7C29B286-834B-4CB6-82E2-62DD5E44D3CF}">
      <dgm:prSet/>
      <dgm:spPr/>
      <dgm:t>
        <a:bodyPr/>
        <a:lstStyle/>
        <a:p>
          <a:endParaRPr lang="ru-RU" sz="2200"/>
        </a:p>
      </dgm:t>
    </dgm:pt>
    <dgm:pt modelId="{D42588F3-7A74-40B4-AF6B-61631649C124}" type="sibTrans" cxnId="{7C29B286-834B-4CB6-82E2-62DD5E44D3CF}">
      <dgm:prSet/>
      <dgm:spPr/>
      <dgm:t>
        <a:bodyPr/>
        <a:lstStyle/>
        <a:p>
          <a:endParaRPr lang="ru-RU" sz="2200"/>
        </a:p>
      </dgm:t>
    </dgm:pt>
    <dgm:pt modelId="{D885D5D8-A890-4853-AE83-522E397EF567}">
      <dgm:prSet custT="1"/>
      <dgm:spPr/>
      <dgm:t>
        <a:bodyPr/>
        <a:lstStyle/>
        <a:p>
          <a:pPr rtl="0"/>
          <a:r>
            <a:rPr lang="ru-RU" sz="2200"/>
            <a:t>выбирайте лекарства с самой низкой растворимостью в липидах</a:t>
          </a:r>
        </a:p>
      </dgm:t>
    </dgm:pt>
    <dgm:pt modelId="{D99FCAC7-EA9C-4799-BEEB-3D8080961BE1}" type="parTrans" cxnId="{2AEAD834-2846-480F-936C-9AEA8D5CC371}">
      <dgm:prSet/>
      <dgm:spPr/>
      <dgm:t>
        <a:bodyPr/>
        <a:lstStyle/>
        <a:p>
          <a:endParaRPr lang="ru-RU" sz="2200"/>
        </a:p>
      </dgm:t>
    </dgm:pt>
    <dgm:pt modelId="{A371786F-1A6F-4539-B10C-05DA0A833CE8}" type="sibTrans" cxnId="{2AEAD834-2846-480F-936C-9AEA8D5CC371}">
      <dgm:prSet/>
      <dgm:spPr/>
      <dgm:t>
        <a:bodyPr/>
        <a:lstStyle/>
        <a:p>
          <a:endParaRPr lang="ru-RU" sz="2200"/>
        </a:p>
      </dgm:t>
    </dgm:pt>
    <dgm:pt modelId="{C08482C9-86A4-4C9B-9AD2-756605E93605}">
      <dgm:prSet custT="1"/>
      <dgm:spPr/>
      <dgm:t>
        <a:bodyPr/>
        <a:lstStyle/>
        <a:p>
          <a:pPr rtl="0"/>
          <a:r>
            <a:rPr lang="ru-RU" sz="2200"/>
            <a:t>кормить помет рекомендовано перед очередным приемом лекарств самкой. </a:t>
          </a:r>
        </a:p>
      </dgm:t>
    </dgm:pt>
    <dgm:pt modelId="{20E7B5EE-DA27-4B45-9D19-5F80F5297E00}" type="parTrans" cxnId="{46EC2DBF-FEBF-46C5-9A29-39E32093C5FA}">
      <dgm:prSet/>
      <dgm:spPr/>
      <dgm:t>
        <a:bodyPr/>
        <a:lstStyle/>
        <a:p>
          <a:endParaRPr lang="ru-RU" sz="2200"/>
        </a:p>
      </dgm:t>
    </dgm:pt>
    <dgm:pt modelId="{AE98CD7A-BBEA-4F74-BD7D-21758FE6A326}" type="sibTrans" cxnId="{46EC2DBF-FEBF-46C5-9A29-39E32093C5FA}">
      <dgm:prSet/>
      <dgm:spPr/>
      <dgm:t>
        <a:bodyPr/>
        <a:lstStyle/>
        <a:p>
          <a:endParaRPr lang="ru-RU" sz="2200"/>
        </a:p>
      </dgm:t>
    </dgm:pt>
    <dgm:pt modelId="{4FF78E80-C865-45FB-97A7-C9546ED176FE}">
      <dgm:prSet custT="1"/>
      <dgm:spPr/>
      <dgm:t>
        <a:bodyPr/>
        <a:lstStyle/>
        <a:p>
          <a:pPr rtl="0"/>
          <a:r>
            <a:rPr lang="ru-RU" sz="2200" dirty="0"/>
            <a:t>При назначении препаратов, не рекомендованных при лактации рекомендовано временно/постоянно прекратить лактацию</a:t>
          </a:r>
        </a:p>
      </dgm:t>
    </dgm:pt>
    <dgm:pt modelId="{7470E739-989C-41E9-8951-2A3C2C9068B6}" type="parTrans" cxnId="{4038F5CE-12F0-44A7-BC90-EA9BE83FD853}">
      <dgm:prSet/>
      <dgm:spPr/>
      <dgm:t>
        <a:bodyPr/>
        <a:lstStyle/>
        <a:p>
          <a:endParaRPr lang="ru-RU" sz="2200"/>
        </a:p>
      </dgm:t>
    </dgm:pt>
    <dgm:pt modelId="{494F247C-13A2-4013-98F0-9259A0D84BDE}" type="sibTrans" cxnId="{4038F5CE-12F0-44A7-BC90-EA9BE83FD853}">
      <dgm:prSet/>
      <dgm:spPr/>
      <dgm:t>
        <a:bodyPr/>
        <a:lstStyle/>
        <a:p>
          <a:endParaRPr lang="ru-RU" sz="2200"/>
        </a:p>
      </dgm:t>
    </dgm:pt>
    <dgm:pt modelId="{671CE77B-72A2-459F-8C16-C7B8516A6C23}" type="pres">
      <dgm:prSet presAssocID="{3D440622-8A28-427B-A2C1-9C97DD3BA1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9357A-4E37-4262-866E-D1B458E1867C}" type="pres">
      <dgm:prSet presAssocID="{146D734A-ADB1-4663-A505-1A1B7D9084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ABC0-8595-4781-84E5-80F086212AD3}" type="pres">
      <dgm:prSet presAssocID="{5F613B39-AEF0-44BA-A63D-808509EBEAFC}" presName="sibTrans" presStyleCnt="0"/>
      <dgm:spPr/>
    </dgm:pt>
    <dgm:pt modelId="{C3CB74B4-7695-4D8D-AFBB-DBD9CA20D962}" type="pres">
      <dgm:prSet presAssocID="{5A265A16-2B3F-4122-A942-4A3602F0ED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C66A-358B-4C97-9126-C8B27CA47FBB}" type="pres">
      <dgm:prSet presAssocID="{953D041C-DD82-4748-B2FA-A0F79C70DD7A}" presName="sibTrans" presStyleCnt="0"/>
      <dgm:spPr/>
    </dgm:pt>
    <dgm:pt modelId="{EC705525-F130-42C6-A15D-1F1E64291271}" type="pres">
      <dgm:prSet presAssocID="{3A7DE102-BBE7-46E8-B700-42844AD9C5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8512-7BA6-4004-9281-EAD9C8B8023E}" type="pres">
      <dgm:prSet presAssocID="{D42588F3-7A74-40B4-AF6B-61631649C124}" presName="sibTrans" presStyleCnt="0"/>
      <dgm:spPr/>
    </dgm:pt>
    <dgm:pt modelId="{3396B032-ED11-4CB8-B8A3-66607995CF19}" type="pres">
      <dgm:prSet presAssocID="{D885D5D8-A890-4853-AE83-522E397EF5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81B99-6304-42AE-9C51-592904DCDF56}" type="pres">
      <dgm:prSet presAssocID="{A371786F-1A6F-4539-B10C-05DA0A833CE8}" presName="sibTrans" presStyleCnt="0"/>
      <dgm:spPr/>
    </dgm:pt>
    <dgm:pt modelId="{A5475357-689E-46A2-8ADC-11C1940C5E2A}" type="pres">
      <dgm:prSet presAssocID="{C08482C9-86A4-4C9B-9AD2-756605E936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81DC-6625-4D11-9682-398FEB462D51}" type="pres">
      <dgm:prSet presAssocID="{AE98CD7A-BBEA-4F74-BD7D-21758FE6A326}" presName="sibTrans" presStyleCnt="0"/>
      <dgm:spPr/>
    </dgm:pt>
    <dgm:pt modelId="{73CEB900-E271-4373-AAB1-6DF086DF8087}" type="pres">
      <dgm:prSet presAssocID="{4FF78E80-C865-45FB-97A7-C9546ED176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AD834-2846-480F-936C-9AEA8D5CC371}" srcId="{3D440622-8A28-427B-A2C1-9C97DD3BA192}" destId="{D885D5D8-A890-4853-AE83-522E397EF567}" srcOrd="3" destOrd="0" parTransId="{D99FCAC7-EA9C-4799-BEEB-3D8080961BE1}" sibTransId="{A371786F-1A6F-4539-B10C-05DA0A833CE8}"/>
    <dgm:cxn modelId="{DF36E5B8-BC82-407D-8068-1D6837B029EE}" srcId="{3D440622-8A28-427B-A2C1-9C97DD3BA192}" destId="{146D734A-ADB1-4663-A505-1A1B7D90841E}" srcOrd="0" destOrd="0" parTransId="{9280AF3C-3F1B-42AE-B67B-ED5016E6385B}" sibTransId="{5F613B39-AEF0-44BA-A63D-808509EBEAFC}"/>
    <dgm:cxn modelId="{46EC2DBF-FEBF-46C5-9A29-39E32093C5FA}" srcId="{3D440622-8A28-427B-A2C1-9C97DD3BA192}" destId="{C08482C9-86A4-4C9B-9AD2-756605E93605}" srcOrd="4" destOrd="0" parTransId="{20E7B5EE-DA27-4B45-9D19-5F80F5297E00}" sibTransId="{AE98CD7A-BBEA-4F74-BD7D-21758FE6A326}"/>
    <dgm:cxn modelId="{9163A39F-F7B9-47D6-AEE8-FD0CC83FFAF8}" type="presOf" srcId="{C08482C9-86A4-4C9B-9AD2-756605E93605}" destId="{A5475357-689E-46A2-8ADC-11C1940C5E2A}" srcOrd="0" destOrd="0" presId="urn:microsoft.com/office/officeart/2005/8/layout/default"/>
    <dgm:cxn modelId="{ED3C0867-9761-4F1D-B637-05FCE3F7EE8D}" srcId="{3D440622-8A28-427B-A2C1-9C97DD3BA192}" destId="{5A265A16-2B3F-4122-A942-4A3602F0ED13}" srcOrd="1" destOrd="0" parTransId="{E7EA7BC4-33A9-4E20-9CE4-130755523A1B}" sibTransId="{953D041C-DD82-4748-B2FA-A0F79C70DD7A}"/>
    <dgm:cxn modelId="{7C29B286-834B-4CB6-82E2-62DD5E44D3CF}" srcId="{3D440622-8A28-427B-A2C1-9C97DD3BA192}" destId="{3A7DE102-BBE7-46E8-B700-42844AD9C541}" srcOrd="2" destOrd="0" parTransId="{7AC02328-88B2-4CAC-AD31-5ED78FFBE497}" sibTransId="{D42588F3-7A74-40B4-AF6B-61631649C124}"/>
    <dgm:cxn modelId="{4038F5CE-12F0-44A7-BC90-EA9BE83FD853}" srcId="{3D440622-8A28-427B-A2C1-9C97DD3BA192}" destId="{4FF78E80-C865-45FB-97A7-C9546ED176FE}" srcOrd="5" destOrd="0" parTransId="{7470E739-989C-41E9-8951-2A3C2C9068B6}" sibTransId="{494F247C-13A2-4013-98F0-9259A0D84BDE}"/>
    <dgm:cxn modelId="{15D35A5F-C3E1-4631-8886-02E67F292FA5}" type="presOf" srcId="{3A7DE102-BBE7-46E8-B700-42844AD9C541}" destId="{EC705525-F130-42C6-A15D-1F1E64291271}" srcOrd="0" destOrd="0" presId="urn:microsoft.com/office/officeart/2005/8/layout/default"/>
    <dgm:cxn modelId="{6E72A68F-A597-4EFA-B8D3-627EEB8E5B1A}" type="presOf" srcId="{D885D5D8-A890-4853-AE83-522E397EF567}" destId="{3396B032-ED11-4CB8-B8A3-66607995CF19}" srcOrd="0" destOrd="0" presId="urn:microsoft.com/office/officeart/2005/8/layout/default"/>
    <dgm:cxn modelId="{2F929C33-F5A9-4B85-893E-23F29539714E}" type="presOf" srcId="{5A265A16-2B3F-4122-A942-4A3602F0ED13}" destId="{C3CB74B4-7695-4D8D-AFBB-DBD9CA20D962}" srcOrd="0" destOrd="0" presId="urn:microsoft.com/office/officeart/2005/8/layout/default"/>
    <dgm:cxn modelId="{178557A3-9651-4DD4-8850-563E5160DFC5}" type="presOf" srcId="{146D734A-ADB1-4663-A505-1A1B7D90841E}" destId="{4119357A-4E37-4262-866E-D1B458E1867C}" srcOrd="0" destOrd="0" presId="urn:microsoft.com/office/officeart/2005/8/layout/default"/>
    <dgm:cxn modelId="{AD7C7528-93C6-4FE4-BD53-A0E27CC2FDB6}" type="presOf" srcId="{3D440622-8A28-427B-A2C1-9C97DD3BA192}" destId="{671CE77B-72A2-459F-8C16-C7B8516A6C23}" srcOrd="0" destOrd="0" presId="urn:microsoft.com/office/officeart/2005/8/layout/default"/>
    <dgm:cxn modelId="{6B626899-6FB9-4C71-9D1A-871091C769E0}" type="presOf" srcId="{4FF78E80-C865-45FB-97A7-C9546ED176FE}" destId="{73CEB900-E271-4373-AAB1-6DF086DF8087}" srcOrd="0" destOrd="0" presId="urn:microsoft.com/office/officeart/2005/8/layout/default"/>
    <dgm:cxn modelId="{8338297A-2F30-4780-8D7F-61393EEAD4B3}" type="presParOf" srcId="{671CE77B-72A2-459F-8C16-C7B8516A6C23}" destId="{4119357A-4E37-4262-866E-D1B458E1867C}" srcOrd="0" destOrd="0" presId="urn:microsoft.com/office/officeart/2005/8/layout/default"/>
    <dgm:cxn modelId="{B8ADF75C-8866-4EFC-B3C3-DB75B9EB7946}" type="presParOf" srcId="{671CE77B-72A2-459F-8C16-C7B8516A6C23}" destId="{264CABC0-8595-4781-84E5-80F086212AD3}" srcOrd="1" destOrd="0" presId="urn:microsoft.com/office/officeart/2005/8/layout/default"/>
    <dgm:cxn modelId="{2875E9B4-BB9C-43DF-A489-ACA5737BD9D8}" type="presParOf" srcId="{671CE77B-72A2-459F-8C16-C7B8516A6C23}" destId="{C3CB74B4-7695-4D8D-AFBB-DBD9CA20D962}" srcOrd="2" destOrd="0" presId="urn:microsoft.com/office/officeart/2005/8/layout/default"/>
    <dgm:cxn modelId="{E2BE3C53-287F-4CB1-AD2E-74E6B6C79009}" type="presParOf" srcId="{671CE77B-72A2-459F-8C16-C7B8516A6C23}" destId="{83AAC66A-358B-4C97-9126-C8B27CA47FBB}" srcOrd="3" destOrd="0" presId="urn:microsoft.com/office/officeart/2005/8/layout/default"/>
    <dgm:cxn modelId="{388BF275-C11B-42E7-ADD5-529509FE58F4}" type="presParOf" srcId="{671CE77B-72A2-459F-8C16-C7B8516A6C23}" destId="{EC705525-F130-42C6-A15D-1F1E64291271}" srcOrd="4" destOrd="0" presId="urn:microsoft.com/office/officeart/2005/8/layout/default"/>
    <dgm:cxn modelId="{B70E5BB4-8BEC-4B53-A7B2-6A9FB75FD4CA}" type="presParOf" srcId="{671CE77B-72A2-459F-8C16-C7B8516A6C23}" destId="{2BB38512-7BA6-4004-9281-EAD9C8B8023E}" srcOrd="5" destOrd="0" presId="urn:microsoft.com/office/officeart/2005/8/layout/default"/>
    <dgm:cxn modelId="{F58E77BB-BC15-4437-8994-BB6B91DC78C6}" type="presParOf" srcId="{671CE77B-72A2-459F-8C16-C7B8516A6C23}" destId="{3396B032-ED11-4CB8-B8A3-66607995CF19}" srcOrd="6" destOrd="0" presId="urn:microsoft.com/office/officeart/2005/8/layout/default"/>
    <dgm:cxn modelId="{6C74BD8F-C194-43A6-AED3-1DF040E3CF0C}" type="presParOf" srcId="{671CE77B-72A2-459F-8C16-C7B8516A6C23}" destId="{EC281B99-6304-42AE-9C51-592904DCDF56}" srcOrd="7" destOrd="0" presId="urn:microsoft.com/office/officeart/2005/8/layout/default"/>
    <dgm:cxn modelId="{15226D89-5684-47A4-939A-68DBF463BC43}" type="presParOf" srcId="{671CE77B-72A2-459F-8C16-C7B8516A6C23}" destId="{A5475357-689E-46A2-8ADC-11C1940C5E2A}" srcOrd="8" destOrd="0" presId="urn:microsoft.com/office/officeart/2005/8/layout/default"/>
    <dgm:cxn modelId="{F2771451-5823-4480-94D1-7CFC42E645CB}" type="presParOf" srcId="{671CE77B-72A2-459F-8C16-C7B8516A6C23}" destId="{E56F81DC-6625-4D11-9682-398FEB462D51}" srcOrd="9" destOrd="0" presId="urn:microsoft.com/office/officeart/2005/8/layout/default"/>
    <dgm:cxn modelId="{3338DA03-0ED3-4648-8973-D867E6663053}" type="presParOf" srcId="{671CE77B-72A2-459F-8C16-C7B8516A6C23}" destId="{73CEB900-E271-4373-AAB1-6DF086DF80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334EC-74D7-4A78-A228-98A6348794D4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817273-80D0-4885-B0F8-7F9C922490C1}">
      <dgm:prSet phldrT="[Текст]" custT="1"/>
      <dgm:spPr>
        <a:xfrm>
          <a:off x="158193" y="1694"/>
          <a:ext cx="3647544" cy="460747"/>
        </a:xfrm>
      </dgm:spPr>
      <dgm:t>
        <a:bodyPr/>
        <a:lstStyle/>
        <a:p>
          <a:r>
            <a:rPr lang="ru-RU" sz="2800" dirty="0">
              <a:latin typeface="Arial Narrow"/>
              <a:ea typeface="+mn-ea"/>
              <a:cs typeface="+mn-cs"/>
            </a:rPr>
            <a:t>Препарат </a:t>
          </a:r>
          <a:r>
            <a:rPr lang="ru-RU" sz="2800" b="0" dirty="0">
              <a:latin typeface="Arial Narrow"/>
              <a:ea typeface="+mn-ea"/>
              <a:cs typeface="+mn-cs"/>
            </a:rPr>
            <a:t>с новым </a:t>
          </a:r>
          <a:r>
            <a:rPr lang="ru-RU" sz="2800" dirty="0">
              <a:latin typeface="Arial Narrow"/>
              <a:ea typeface="+mn-ea"/>
              <a:cs typeface="+mn-cs"/>
            </a:rPr>
            <a:t>действующим веществом,</a:t>
          </a:r>
        </a:p>
        <a:p>
          <a:r>
            <a:rPr lang="ru-RU" sz="2800" dirty="0">
              <a:latin typeface="Arial Narrow"/>
              <a:ea typeface="+mn-ea"/>
              <a:cs typeface="+mn-cs"/>
            </a:rPr>
            <a:t>первым зарегистрированный на рынке</a:t>
          </a:r>
        </a:p>
      </dgm:t>
    </dgm:pt>
    <dgm:pt modelId="{14A302B5-9805-4755-8C9F-2C86BBB7FA0D}" type="parTrans" cxnId="{5A50D90C-C50C-43E9-A71B-77D0817EBCA1}">
      <dgm:prSet/>
      <dgm:spPr/>
      <dgm:t>
        <a:bodyPr/>
        <a:lstStyle/>
        <a:p>
          <a:endParaRPr lang="ru-RU"/>
        </a:p>
      </dgm:t>
    </dgm:pt>
    <dgm:pt modelId="{68422788-61D0-4F4C-B817-6F3CD8AC22BE}" type="sibTrans" cxnId="{5A50D90C-C50C-43E9-A71B-77D0817EBCA1}">
      <dgm:prSet/>
      <dgm:spPr/>
      <dgm:t>
        <a:bodyPr/>
        <a:lstStyle/>
        <a:p>
          <a:endParaRPr lang="ru-RU"/>
        </a:p>
      </dgm:t>
    </dgm:pt>
    <dgm:pt modelId="{08E87B4B-0040-4C94-B038-F0091B7A0C16}">
      <dgm:prSet phldrT="[Текст]" custT="1"/>
      <dgm:spPr>
        <a:xfrm>
          <a:off x="4036111" y="1694"/>
          <a:ext cx="3345524" cy="460747"/>
        </a:xfrm>
      </dgm:spPr>
      <dgm:t>
        <a:bodyPr/>
        <a:lstStyle/>
        <a:p>
          <a:r>
            <a:rPr lang="ru-RU" sz="2800" dirty="0">
              <a:latin typeface="Arial Narrow"/>
              <a:ea typeface="+mn-ea"/>
              <a:cs typeface="+mn-cs"/>
            </a:rPr>
            <a:t>Препарат </a:t>
          </a:r>
          <a:r>
            <a:rPr lang="ru-RU" sz="2800" b="0" dirty="0">
              <a:latin typeface="Arial Narrow"/>
              <a:ea typeface="+mn-ea"/>
              <a:cs typeface="+mn-cs"/>
            </a:rPr>
            <a:t>с таким же </a:t>
          </a:r>
          <a:r>
            <a:rPr lang="ru-RU" sz="2800" dirty="0">
              <a:latin typeface="Arial Narrow"/>
              <a:ea typeface="+mn-ea"/>
              <a:cs typeface="+mn-cs"/>
            </a:rPr>
            <a:t>количественным и качественным составом в той же лекарственной форме</a:t>
          </a:r>
        </a:p>
      </dgm:t>
    </dgm:pt>
    <dgm:pt modelId="{61EE9661-0DA4-4950-BEC1-1B178A6F4053}" type="parTrans" cxnId="{9C621E79-E90E-467B-B434-D7520FEEFABC}">
      <dgm:prSet/>
      <dgm:spPr/>
      <dgm:t>
        <a:bodyPr/>
        <a:lstStyle/>
        <a:p>
          <a:endParaRPr lang="ru-RU"/>
        </a:p>
      </dgm:t>
    </dgm:pt>
    <dgm:pt modelId="{8E96F90B-A9E5-4E79-9E85-F5D06C7D1044}" type="sibTrans" cxnId="{9C621E79-E90E-467B-B434-D7520FEEFABC}">
      <dgm:prSet/>
      <dgm:spPr/>
      <dgm:t>
        <a:bodyPr/>
        <a:lstStyle/>
        <a:p>
          <a:endParaRPr lang="ru-RU"/>
        </a:p>
      </dgm:t>
    </dgm:pt>
    <dgm:pt modelId="{442C76B8-E3C6-4242-8488-F4FBB4D9FCB0}">
      <dgm:prSet custT="1"/>
      <dgm:spPr>
        <a:xfrm>
          <a:off x="887702" y="2596476"/>
          <a:ext cx="2749143" cy="452228"/>
        </a:xfrm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dirty="0">
              <a:latin typeface="Arial Narrow"/>
              <a:ea typeface="+mn-ea"/>
              <a:cs typeface="+mn-cs"/>
            </a:rPr>
            <a:t>Регистрация</a:t>
          </a:r>
        </a:p>
      </dgm:t>
    </dgm:pt>
    <dgm:pt modelId="{4C93A9F3-80F5-4A5F-B67F-E6C5D6707504}" type="parTrans" cxnId="{14A1E53C-DDAE-4DE1-A41B-B689C1B69AD5}">
      <dgm:prSet/>
      <dgm:spPr>
        <a:xfrm>
          <a:off x="522947" y="462441"/>
          <a:ext cx="364754" cy="2360149"/>
        </a:xfr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304C82-04BE-4841-8BB4-4749E35C49F2}" type="sibTrans" cxnId="{14A1E53C-DDAE-4DE1-A41B-B689C1B69AD5}">
      <dgm:prSet/>
      <dgm:spPr/>
      <dgm:t>
        <a:bodyPr/>
        <a:lstStyle/>
        <a:p>
          <a:endParaRPr lang="ru-RU"/>
        </a:p>
      </dgm:t>
    </dgm:pt>
    <dgm:pt modelId="{91D62034-4716-45B9-B95E-8FB3C1CBBF95}">
      <dgm:prSet custT="1"/>
      <dgm:spPr>
        <a:xfrm>
          <a:off x="4705216" y="2703204"/>
          <a:ext cx="2769438" cy="383443"/>
        </a:xfrm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>
              <a:latin typeface="Arial Narrow"/>
              <a:ea typeface="+mn-ea"/>
              <a:cs typeface="+mn-cs"/>
            </a:rPr>
            <a:t>Регистрация</a:t>
          </a:r>
          <a:endParaRPr lang="ru-RU" sz="1800" dirty="0">
            <a:latin typeface="Arial Narrow"/>
            <a:ea typeface="+mn-ea"/>
            <a:cs typeface="+mn-cs"/>
          </a:endParaRPr>
        </a:p>
      </dgm:t>
    </dgm:pt>
    <dgm:pt modelId="{AE32DED6-D8E8-4CD2-9BED-A2B8781FD163}" type="parTrans" cxnId="{6E908086-6678-46D9-BEFF-425D13B341CB}">
      <dgm:prSet/>
      <dgm:spPr>
        <a:xfrm>
          <a:off x="4370663" y="462441"/>
          <a:ext cx="334552" cy="2432484"/>
        </a:xfrm>
      </dgm:spPr>
      <dgm:t>
        <a:bodyPr/>
        <a:lstStyle/>
        <a:p>
          <a:endParaRPr lang="ru-RU"/>
        </a:p>
      </dgm:t>
    </dgm:pt>
    <dgm:pt modelId="{F264FEDC-E807-46F4-B9A8-E30E02A8A8C8}" type="sibTrans" cxnId="{6E908086-6678-46D9-BEFF-425D13B341CB}">
      <dgm:prSet/>
      <dgm:spPr/>
      <dgm:t>
        <a:bodyPr/>
        <a:lstStyle/>
        <a:p>
          <a:endParaRPr lang="ru-RU"/>
        </a:p>
      </dgm:t>
    </dgm:pt>
    <dgm:pt modelId="{99A0C16E-C450-4CB5-A9C2-DC74CFB4E382}">
      <dgm:prSet custT="1"/>
      <dgm:spPr>
        <a:xfrm>
          <a:off x="4705216" y="2174464"/>
          <a:ext cx="2769438" cy="413553"/>
        </a:xfrm>
      </dgm:spPr>
      <dgm:t>
        <a:bodyPr/>
        <a:lstStyle/>
        <a:p>
          <a:r>
            <a:rPr lang="ru-RU" sz="2400" b="0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или 3 фаза: Подтверждение эффективности, мониторинг нежелательных явлений на больших группах пациентов</a:t>
          </a:r>
        </a:p>
      </dgm:t>
    </dgm:pt>
    <dgm:pt modelId="{A33BCE49-2CBE-4FBB-A355-E4DDE0197314}" type="sibTrans" cxnId="{A3DA5529-093D-4D3D-92F2-7F302F72503F}">
      <dgm:prSet/>
      <dgm:spPr/>
      <dgm:t>
        <a:bodyPr/>
        <a:lstStyle/>
        <a:p>
          <a:endParaRPr lang="ru-RU"/>
        </a:p>
      </dgm:t>
    </dgm:pt>
    <dgm:pt modelId="{7428B266-2A14-4D3A-8DA8-E172B8DC1D16}" type="parTrans" cxnId="{A3DA5529-093D-4D3D-92F2-7F302F72503F}">
      <dgm:prSet/>
      <dgm:spPr>
        <a:xfrm>
          <a:off x="4370663" y="462441"/>
          <a:ext cx="334552" cy="1918798"/>
        </a:xfrm>
      </dgm:spPr>
      <dgm:t>
        <a:bodyPr/>
        <a:lstStyle/>
        <a:p>
          <a:endParaRPr lang="ru-RU"/>
        </a:p>
      </dgm:t>
    </dgm:pt>
    <dgm:pt modelId="{A9FB07BA-4D9B-489C-9401-F5F0FC952A6F}">
      <dgm:prSet custT="1"/>
      <dgm:spPr>
        <a:xfrm>
          <a:off x="4705216" y="1640416"/>
          <a:ext cx="2738793" cy="41886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Исследование биоэквивалентности</a:t>
          </a:r>
          <a:endParaRPr lang="en-US" sz="2400" b="1" dirty="0">
            <a:solidFill>
              <a:srgbClr val="C00000"/>
            </a:solidFill>
            <a:latin typeface="Arial Narrow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rgbClr val="C00000"/>
              </a:solidFill>
              <a:latin typeface="Arial Narrow"/>
              <a:ea typeface="+mn-ea"/>
              <a:cs typeface="+mn-cs"/>
            </a:rPr>
            <a:t>(</a:t>
          </a:r>
          <a:r>
            <a:rPr lang="ru-RU" sz="2400" b="1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вид клинических исследований)</a:t>
          </a:r>
        </a:p>
      </dgm:t>
    </dgm:pt>
    <dgm:pt modelId="{EA22F0A3-344C-4076-9C00-84745969011F}" type="sibTrans" cxnId="{E8E16503-55BA-4E42-BF03-5A73A2B6C31D}">
      <dgm:prSet/>
      <dgm:spPr/>
      <dgm:t>
        <a:bodyPr/>
        <a:lstStyle/>
        <a:p>
          <a:endParaRPr lang="ru-RU"/>
        </a:p>
      </dgm:t>
    </dgm:pt>
    <dgm:pt modelId="{DB25BB62-28BF-45DF-AB6F-89D611CCA264}" type="parTrans" cxnId="{E8E16503-55BA-4E42-BF03-5A73A2B6C31D}">
      <dgm:prSet/>
      <dgm:spPr>
        <a:xfrm>
          <a:off x="4370663" y="462441"/>
          <a:ext cx="334552" cy="1387405"/>
        </a:xfrm>
      </dgm:spPr>
      <dgm:t>
        <a:bodyPr/>
        <a:lstStyle/>
        <a:p>
          <a:endParaRPr lang="ru-RU"/>
        </a:p>
      </dgm:t>
    </dgm:pt>
    <dgm:pt modelId="{FA666D90-20EB-4A98-9CFA-C056B56A83D9}">
      <dgm:prSet phldrT="[Текст]" custT="1"/>
      <dgm:spPr>
        <a:xfrm>
          <a:off x="4705216" y="1111676"/>
          <a:ext cx="2682479" cy="413553"/>
        </a:xfrm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>
              <a:latin typeface="Arial Narrow"/>
              <a:ea typeface="+mn-ea"/>
              <a:cs typeface="+mn-cs"/>
            </a:rPr>
            <a:t>2 фаза: Уже есть данные</a:t>
          </a:r>
          <a:endParaRPr lang="ru-RU" sz="2400" dirty="0">
            <a:latin typeface="Arial Narrow"/>
            <a:ea typeface="+mn-ea"/>
            <a:cs typeface="+mn-cs"/>
          </a:endParaRPr>
        </a:p>
      </dgm:t>
    </dgm:pt>
    <dgm:pt modelId="{6399C76F-5B10-4798-BC3A-955E55C0670D}" type="sibTrans" cxnId="{3C5986A6-66D1-4F43-A461-F06F1851D352}">
      <dgm:prSet/>
      <dgm:spPr/>
      <dgm:t>
        <a:bodyPr/>
        <a:lstStyle/>
        <a:p>
          <a:endParaRPr lang="ru-RU"/>
        </a:p>
      </dgm:t>
    </dgm:pt>
    <dgm:pt modelId="{BE3C572C-CC55-4B56-8116-1C54367EB747}" type="parTrans" cxnId="{3C5986A6-66D1-4F43-A461-F06F1851D352}">
      <dgm:prSet/>
      <dgm:spPr>
        <a:xfrm>
          <a:off x="4370663" y="462441"/>
          <a:ext cx="334552" cy="856011"/>
        </a:xfrm>
      </dgm:spPr>
      <dgm:t>
        <a:bodyPr/>
        <a:lstStyle/>
        <a:p>
          <a:endParaRPr lang="ru-RU"/>
        </a:p>
      </dgm:t>
    </dgm:pt>
    <dgm:pt modelId="{A4E435A9-FC4E-4ABC-BA54-A1DD9C4512FD}">
      <dgm:prSet phldrT="[Текст]" custT="1"/>
      <dgm:spPr>
        <a:xfrm>
          <a:off x="4705216" y="577628"/>
          <a:ext cx="2725376" cy="418860"/>
        </a:xfrm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>
              <a:latin typeface="Arial Narrow"/>
              <a:ea typeface="+mn-ea"/>
              <a:cs typeface="+mn-cs"/>
            </a:rPr>
            <a:t>1 фаза: Уже есть данные</a:t>
          </a:r>
        </a:p>
      </dgm:t>
    </dgm:pt>
    <dgm:pt modelId="{DE09DA07-E29A-4868-8E33-A4E75FDEB3F0}" type="sibTrans" cxnId="{66D06563-A7AC-4E2F-8A74-0F6EFE210DB5}">
      <dgm:prSet/>
      <dgm:spPr/>
      <dgm:t>
        <a:bodyPr/>
        <a:lstStyle/>
        <a:p>
          <a:endParaRPr lang="ru-RU"/>
        </a:p>
      </dgm:t>
    </dgm:pt>
    <dgm:pt modelId="{59A045A7-75D8-442D-ABB8-EA36EBC7DBA6}" type="parTrans" cxnId="{66D06563-A7AC-4E2F-8A74-0F6EFE210DB5}">
      <dgm:prSet/>
      <dgm:spPr>
        <a:xfrm>
          <a:off x="4370663" y="462441"/>
          <a:ext cx="334552" cy="324617"/>
        </a:xfrm>
      </dgm:spPr>
      <dgm:t>
        <a:bodyPr/>
        <a:lstStyle/>
        <a:p>
          <a:endParaRPr lang="ru-RU"/>
        </a:p>
      </dgm:t>
    </dgm:pt>
    <dgm:pt modelId="{11096E1E-6075-4ADE-A0D4-23437A3C54C2}">
      <dgm:prSet custT="1"/>
      <dgm:spPr>
        <a:xfrm>
          <a:off x="887702" y="1837321"/>
          <a:ext cx="2827743" cy="643968"/>
        </a:xfrm>
      </dgm:spPr>
      <dgm:t>
        <a:bodyPr/>
        <a:lstStyle/>
        <a:p>
          <a:r>
            <a:rPr lang="ru-RU" sz="2400" dirty="0">
              <a:latin typeface="Arial Narrow"/>
              <a:ea typeface="+mn-ea"/>
              <a:cs typeface="+mn-cs"/>
            </a:rPr>
            <a:t>3 фаза: Сравнение нового препарата с препаратами, используемыми в качестве стандарта с точки зрения терапевтического результата на больших группах пациентах</a:t>
          </a:r>
        </a:p>
      </dgm:t>
    </dgm:pt>
    <dgm:pt modelId="{8DDF6FF6-B4F7-4764-91B9-302C7D0972A0}" type="sibTrans" cxnId="{1FF87BD3-9D56-4DCD-956E-1C7954C7C611}">
      <dgm:prSet/>
      <dgm:spPr/>
      <dgm:t>
        <a:bodyPr/>
        <a:lstStyle/>
        <a:p>
          <a:endParaRPr lang="ru-RU"/>
        </a:p>
      </dgm:t>
    </dgm:pt>
    <dgm:pt modelId="{C72B4536-1137-41A2-93B4-2D1D5A33195E}" type="parTrans" cxnId="{1FF87BD3-9D56-4DCD-956E-1C7954C7C611}">
      <dgm:prSet/>
      <dgm:spPr>
        <a:xfrm>
          <a:off x="522947" y="462441"/>
          <a:ext cx="364754" cy="1696863"/>
        </a:xfrm>
      </dgm:spPr>
      <dgm:t>
        <a:bodyPr/>
        <a:lstStyle/>
        <a:p>
          <a:endParaRPr lang="ru-RU"/>
        </a:p>
      </dgm:t>
    </dgm:pt>
    <dgm:pt modelId="{B3AED960-538E-4D78-AEEF-261812B135A0}">
      <dgm:prSet phldrT="[Текст]" custT="1"/>
      <dgm:spPr>
        <a:xfrm>
          <a:off x="887702" y="1199637"/>
          <a:ext cx="2776051" cy="522496"/>
        </a:xfrm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Arial Narrow"/>
              <a:ea typeface="+mn-ea"/>
              <a:cs typeface="+mn-cs"/>
            </a:rPr>
            <a:t>2 фаза: Оценка </a:t>
          </a:r>
          <a:r>
            <a:rPr lang="ru-RU" sz="2400" dirty="0">
              <a:latin typeface="Arial Narrow"/>
              <a:ea typeface="+mn-ea"/>
              <a:cs typeface="+mn-cs"/>
            </a:rPr>
            <a:t>терапевтической</a:t>
          </a:r>
          <a:r>
            <a:rPr lang="ru-RU" sz="1600" dirty="0">
              <a:latin typeface="Arial Narrow"/>
              <a:ea typeface="+mn-ea"/>
              <a:cs typeface="+mn-cs"/>
            </a:rPr>
            <a:t> эффективности при заболевании для лечения которого это лекарственное средство предназначалось</a:t>
          </a:r>
        </a:p>
      </dgm:t>
    </dgm:pt>
    <dgm:pt modelId="{7876B67E-E66B-4412-B934-B3985C9B5E3E}" type="sibTrans" cxnId="{FEE573CF-0367-4777-83C0-2028823A556F}">
      <dgm:prSet/>
      <dgm:spPr/>
      <dgm:t>
        <a:bodyPr/>
        <a:lstStyle/>
        <a:p>
          <a:endParaRPr lang="ru-RU"/>
        </a:p>
      </dgm:t>
    </dgm:pt>
    <dgm:pt modelId="{6B9136F5-5F84-4A0A-AB66-062D702D4DF5}" type="parTrans" cxnId="{FEE573CF-0367-4777-83C0-2028823A556F}">
      <dgm:prSet/>
      <dgm:spPr>
        <a:xfrm>
          <a:off x="522947" y="462441"/>
          <a:ext cx="364754" cy="998444"/>
        </a:xfrm>
      </dgm:spPr>
      <dgm:t>
        <a:bodyPr/>
        <a:lstStyle/>
        <a:p>
          <a:endParaRPr lang="ru-RU"/>
        </a:p>
      </dgm:t>
    </dgm:pt>
    <dgm:pt modelId="{9397F2CB-F06D-4EB7-A27B-AED5051666FB}">
      <dgm:prSet phldrT="[Текст]" custT="1"/>
      <dgm:spPr>
        <a:xfrm>
          <a:off x="892501" y="608517"/>
          <a:ext cx="2799029" cy="506822"/>
        </a:xfrm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>
              <a:latin typeface="Arial Narrow"/>
              <a:ea typeface="+mn-ea"/>
              <a:cs typeface="+mn-cs"/>
            </a:rPr>
            <a:t>1 фаза: Изучение </a:t>
          </a:r>
          <a:r>
            <a:rPr lang="ru-RU" sz="2400" dirty="0" err="1">
              <a:latin typeface="Arial Narrow"/>
              <a:ea typeface="+mn-ea"/>
              <a:cs typeface="+mn-cs"/>
            </a:rPr>
            <a:t>фармакокинетики</a:t>
          </a:r>
          <a:r>
            <a:rPr lang="ru-RU" sz="2400" dirty="0">
              <a:latin typeface="Arial Narrow"/>
              <a:ea typeface="+mn-ea"/>
              <a:cs typeface="+mn-cs"/>
            </a:rPr>
            <a:t>, </a:t>
          </a:r>
          <a:r>
            <a:rPr lang="ru-RU" sz="2400" dirty="0" err="1">
              <a:latin typeface="Arial Narrow"/>
              <a:ea typeface="+mn-ea"/>
              <a:cs typeface="+mn-cs"/>
            </a:rPr>
            <a:t>фармакодинамики</a:t>
          </a:r>
          <a:r>
            <a:rPr lang="ru-RU" sz="2400" dirty="0">
              <a:latin typeface="Arial Narrow"/>
              <a:ea typeface="+mn-ea"/>
              <a:cs typeface="+mn-cs"/>
            </a:rPr>
            <a:t> (исследование подбора дозы)</a:t>
          </a:r>
        </a:p>
      </dgm:t>
    </dgm:pt>
    <dgm:pt modelId="{89B25878-6F1E-46C9-9ECB-509B39A4A5A5}" type="sibTrans" cxnId="{F060C3A9-E8DC-4368-A053-2176B846F27F}">
      <dgm:prSet/>
      <dgm:spPr/>
      <dgm:t>
        <a:bodyPr/>
        <a:lstStyle/>
        <a:p>
          <a:endParaRPr lang="ru-RU"/>
        </a:p>
      </dgm:t>
    </dgm:pt>
    <dgm:pt modelId="{9B0E42AF-48C9-4675-BB59-0E4F304064DE}" type="parTrans" cxnId="{F060C3A9-E8DC-4368-A053-2176B846F27F}">
      <dgm:prSet/>
      <dgm:spPr>
        <a:xfrm>
          <a:off x="522947" y="462441"/>
          <a:ext cx="369553" cy="399486"/>
        </a:xfr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53C9F3-8D30-4934-AEE4-2D51124283EB}" type="pres">
      <dgm:prSet presAssocID="{539334EC-74D7-4A78-A228-98A6348794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E812A9-734E-48FD-A026-B1FF7C83704B}" type="pres">
      <dgm:prSet presAssocID="{19817273-80D0-4885-B0F8-7F9C922490C1}" presName="root" presStyleCnt="0"/>
      <dgm:spPr/>
    </dgm:pt>
    <dgm:pt modelId="{FCF7E613-3632-4D1A-A8D0-BCB58DB7BAC9}" type="pres">
      <dgm:prSet presAssocID="{19817273-80D0-4885-B0F8-7F9C922490C1}" presName="rootComposite" presStyleCnt="0"/>
      <dgm:spPr/>
    </dgm:pt>
    <dgm:pt modelId="{F786E833-D01E-4DE6-A591-34C4475989D4}" type="pres">
      <dgm:prSet presAssocID="{19817273-80D0-4885-B0F8-7F9C922490C1}" presName="rootText" presStyleLbl="node1" presStyleIdx="0" presStyleCnt="2" custScaleX="39582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A2D4F82-AFEC-464F-8603-FEC6C8715F92}" type="pres">
      <dgm:prSet presAssocID="{19817273-80D0-4885-B0F8-7F9C922490C1}" presName="rootConnector" presStyleLbl="node1" presStyleIdx="0" presStyleCnt="2"/>
      <dgm:spPr/>
      <dgm:t>
        <a:bodyPr/>
        <a:lstStyle/>
        <a:p>
          <a:endParaRPr lang="ru-RU"/>
        </a:p>
      </dgm:t>
    </dgm:pt>
    <dgm:pt modelId="{DA1821F4-9C0A-43FC-A80E-D3181C8877DF}" type="pres">
      <dgm:prSet presAssocID="{19817273-80D0-4885-B0F8-7F9C922490C1}" presName="childShape" presStyleCnt="0"/>
      <dgm:spPr/>
    </dgm:pt>
    <dgm:pt modelId="{E49DC8E0-CDA9-419C-A82A-63B4F88028A0}" type="pres">
      <dgm:prSet presAssocID="{9B0E42AF-48C9-4675-BB59-0E4F304064DE}" presName="Name13" presStyleLbl="parChTrans1D2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86"/>
              </a:lnTo>
              <a:lnTo>
                <a:pt x="369553" y="39948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4886A0-893A-4530-9062-CE888FF4852C}" type="pres">
      <dgm:prSet presAssocID="{9397F2CB-F06D-4EB7-A27B-AED5051666FB}" presName="childText" presStyleLbl="bgAcc1" presStyleIdx="0" presStyleCnt="9" custScaleX="415354" custScaleY="98189" custLinFactNeighborX="-618" custLinFactNeighborY="-27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04CB06B-0773-42E1-8C2D-D98FDF59D489}" type="pres">
      <dgm:prSet presAssocID="{6B9136F5-5F84-4A0A-AB66-062D702D4DF5}" presName="Name13" presStyleLbl="parChTrans1D2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444"/>
              </a:lnTo>
              <a:lnTo>
                <a:pt x="364754" y="99844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24498C7-E25A-4CEA-BF03-D625D51A5800}" type="pres">
      <dgm:prSet presAssocID="{B3AED960-538E-4D78-AEEF-261812B135A0}" presName="childText" presStyleLbl="bgAcc1" presStyleIdx="1" presStyleCnt="9" custScaleX="419598" custScaleY="817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9C880FB-C05B-44C1-B6FE-3773B3A18C1B}" type="pres">
      <dgm:prSet presAssocID="{C72B4536-1137-41A2-93B4-2D1D5A33195E}" presName="Name13" presStyleLbl="parChTrans1D2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863"/>
              </a:lnTo>
              <a:lnTo>
                <a:pt x="364754" y="169686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44796C8-03E1-4682-B3C4-DE57A0A71790}" type="pres">
      <dgm:prSet presAssocID="{11096E1E-6075-4ADE-A0D4-23437A3C54C2}" presName="childText" presStyleLbl="bgAcc1" presStyleIdx="2" presStyleCnt="9" custScaleX="413533" custScaleY="27620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0258860-83E4-411C-9571-FE78F486D11D}" type="pres">
      <dgm:prSet presAssocID="{4C93A9F3-80F5-4A5F-B67F-E6C5D6707504}" presName="Name13" presStyleLbl="parChTrans1D2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149"/>
              </a:lnTo>
              <a:lnTo>
                <a:pt x="364754" y="236014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A2ACC03-A31F-4F13-BC91-FC047B33F9A8}" type="pres">
      <dgm:prSet presAssocID="{442C76B8-E3C6-4242-8488-F4FBB4D9FCB0}" presName="childText" presStyleLbl="bgAcc1" presStyleIdx="3" presStyleCnt="9" custScaleX="420884" custScaleY="9815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449BF5A-3618-4048-8112-5137A62E2A2D}" type="pres">
      <dgm:prSet presAssocID="{08E87B4B-0040-4C94-B038-F0091B7A0C16}" presName="root" presStyleCnt="0"/>
      <dgm:spPr/>
    </dgm:pt>
    <dgm:pt modelId="{5A9B9F2C-B2FF-4632-9160-D0FC4406F073}" type="pres">
      <dgm:prSet presAssocID="{08E87B4B-0040-4C94-B038-F0091B7A0C16}" presName="rootComposite" presStyleCnt="0"/>
      <dgm:spPr/>
    </dgm:pt>
    <dgm:pt modelId="{C77A032B-E49F-4932-8666-FA585CF60969}" type="pres">
      <dgm:prSet presAssocID="{08E87B4B-0040-4C94-B038-F0091B7A0C16}" presName="rootText" presStyleLbl="node1" presStyleIdx="1" presStyleCnt="2" custScaleX="45941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E64A6F8-6014-4F26-8D68-C80A308694F4}" type="pres">
      <dgm:prSet presAssocID="{08E87B4B-0040-4C94-B038-F0091B7A0C16}" presName="rootConnector" presStyleLbl="node1" presStyleIdx="1" presStyleCnt="2"/>
      <dgm:spPr/>
      <dgm:t>
        <a:bodyPr/>
        <a:lstStyle/>
        <a:p>
          <a:endParaRPr lang="ru-RU"/>
        </a:p>
      </dgm:t>
    </dgm:pt>
    <dgm:pt modelId="{80530E14-0F09-4012-A959-0CDB315BBB9B}" type="pres">
      <dgm:prSet presAssocID="{08E87B4B-0040-4C94-B038-F0091B7A0C16}" presName="childShape" presStyleCnt="0"/>
      <dgm:spPr/>
    </dgm:pt>
    <dgm:pt modelId="{BAFDFD03-ABC6-4CB2-9B76-0A44EA6086C0}" type="pres">
      <dgm:prSet presAssocID="{59A045A7-75D8-442D-ABB8-EA36EBC7DBA6}" presName="Name13" presStyleLbl="parChTrans1D2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17"/>
              </a:lnTo>
              <a:lnTo>
                <a:pt x="334552" y="3246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39BC218-8AB6-418B-ADDE-A700FAA582B1}" type="pres">
      <dgm:prSet presAssocID="{A4E435A9-FC4E-4ABC-BA54-A1DD9C4512FD}" presName="childText" presStyleLbl="bgAcc1" presStyleIdx="4" presStyleCnt="9" custScaleX="369695" custScaleY="9090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857774E-268E-4D64-82D5-1AB722AD7A60}" type="pres">
      <dgm:prSet presAssocID="{BE3C572C-CC55-4B56-8116-1C54367EB747}" presName="Name13" presStyleLbl="parChTrans1D2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011"/>
              </a:lnTo>
              <a:lnTo>
                <a:pt x="334552" y="85601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7023C45-9484-4692-BEE6-1CAEE350DE10}" type="pres">
      <dgm:prSet presAssocID="{FA666D90-20EB-4A98-9CFA-C056B56A83D9}" presName="childText" presStyleLbl="bgAcc1" presStyleIdx="5" presStyleCnt="9" custScaleX="368241" custScaleY="897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675C786-891C-410C-8B8A-B5D43305F58F}" type="pres">
      <dgm:prSet presAssocID="{DB25BB62-28BF-45DF-AB6F-89D611CCA264}" presName="Name13" presStyleLbl="parChTrans1D2" presStyleIdx="6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405"/>
              </a:lnTo>
              <a:lnTo>
                <a:pt x="334552" y="13874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55B8CC8-B3ED-423E-AF39-5BD60B8B0732}" type="pres">
      <dgm:prSet presAssocID="{A9FB07BA-4D9B-489C-9401-F5F0FC952A6F}" presName="childText" presStyleLbl="bgAcc1" presStyleIdx="6" presStyleCnt="9" custScaleX="371515" custScaleY="9090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215CAEA-724D-4748-B166-0A49DBB56542}" type="pres">
      <dgm:prSet presAssocID="{7428B266-2A14-4D3A-8DA8-E172B8DC1D16}" presName="Name13" presStyleLbl="parChTrans1D2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798"/>
              </a:lnTo>
              <a:lnTo>
                <a:pt x="334552" y="191879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4CE7E2F-6BE5-4DC3-B8DB-F655A6E1E9EE}" type="pres">
      <dgm:prSet presAssocID="{99A0C16E-C450-4CB5-A9C2-DC74CFB4E382}" presName="childText" presStyleLbl="bgAcc1" presStyleIdx="7" presStyleCnt="9" custScaleX="375672" custScaleY="15268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C60486-47A1-4844-A089-F7297C1E6C5D}" type="pres">
      <dgm:prSet presAssocID="{AE32DED6-D8E8-4CD2-9BED-A2B8781FD163}" presName="Name13" presStyleLbl="parChTrans1D2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84"/>
              </a:lnTo>
              <a:lnTo>
                <a:pt x="334552" y="243248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B3BBEAB-5F64-4C18-83B3-AFA90A220DC2}" type="pres">
      <dgm:prSet presAssocID="{91D62034-4716-45B9-B95E-8FB3C1CBBF95}" presName="childText" presStyleLbl="bgAcc1" presStyleIdx="8" presStyleCnt="9" custScaleX="375672" custScaleY="10023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14A1E53C-DDAE-4DE1-A41B-B689C1B69AD5}" srcId="{19817273-80D0-4885-B0F8-7F9C922490C1}" destId="{442C76B8-E3C6-4242-8488-F4FBB4D9FCB0}" srcOrd="3" destOrd="0" parTransId="{4C93A9F3-80F5-4A5F-B67F-E6C5D6707504}" sibTransId="{D3304C82-04BE-4841-8BB4-4749E35C49F2}"/>
    <dgm:cxn modelId="{E569CA10-513F-431B-BE69-DE828742B35D}" type="presOf" srcId="{91D62034-4716-45B9-B95E-8FB3C1CBBF95}" destId="{7B3BBEAB-5F64-4C18-83B3-AFA90A220DC2}" srcOrd="0" destOrd="0" presId="urn:microsoft.com/office/officeart/2005/8/layout/hierarchy3"/>
    <dgm:cxn modelId="{6E908086-6678-46D9-BEFF-425D13B341CB}" srcId="{08E87B4B-0040-4C94-B038-F0091B7A0C16}" destId="{91D62034-4716-45B9-B95E-8FB3C1CBBF95}" srcOrd="4" destOrd="0" parTransId="{AE32DED6-D8E8-4CD2-9BED-A2B8781FD163}" sibTransId="{F264FEDC-E807-46F4-B9A8-E30E02A8A8C8}"/>
    <dgm:cxn modelId="{1FF87BD3-9D56-4DCD-956E-1C7954C7C611}" srcId="{19817273-80D0-4885-B0F8-7F9C922490C1}" destId="{11096E1E-6075-4ADE-A0D4-23437A3C54C2}" srcOrd="2" destOrd="0" parTransId="{C72B4536-1137-41A2-93B4-2D1D5A33195E}" sibTransId="{8DDF6FF6-B4F7-4764-91B9-302C7D0972A0}"/>
    <dgm:cxn modelId="{9C09CE09-2424-47D4-9D0D-817CFF329CFA}" type="presOf" srcId="{BE3C572C-CC55-4B56-8116-1C54367EB747}" destId="{1857774E-268E-4D64-82D5-1AB722AD7A60}" srcOrd="0" destOrd="0" presId="urn:microsoft.com/office/officeart/2005/8/layout/hierarchy3"/>
    <dgm:cxn modelId="{24DD88E7-F33F-4CE6-BFBE-B009C39E2C09}" type="presOf" srcId="{FA666D90-20EB-4A98-9CFA-C056B56A83D9}" destId="{97023C45-9484-4692-BEE6-1CAEE350DE10}" srcOrd="0" destOrd="0" presId="urn:microsoft.com/office/officeart/2005/8/layout/hierarchy3"/>
    <dgm:cxn modelId="{04C73C55-049B-46F5-897F-8DC431E14995}" type="presOf" srcId="{AE32DED6-D8E8-4CD2-9BED-A2B8781FD163}" destId="{E6C60486-47A1-4844-A089-F7297C1E6C5D}" srcOrd="0" destOrd="0" presId="urn:microsoft.com/office/officeart/2005/8/layout/hierarchy3"/>
    <dgm:cxn modelId="{BD3AD2F5-3F02-41F9-A95F-A5C96843C159}" type="presOf" srcId="{6B9136F5-5F84-4A0A-AB66-062D702D4DF5}" destId="{204CB06B-0773-42E1-8C2D-D98FDF59D489}" srcOrd="0" destOrd="0" presId="urn:microsoft.com/office/officeart/2005/8/layout/hierarchy3"/>
    <dgm:cxn modelId="{6BE17CF7-D974-4964-8C2B-1AD70930355F}" type="presOf" srcId="{B3AED960-538E-4D78-AEEF-261812B135A0}" destId="{724498C7-E25A-4CEA-BF03-D625D51A5800}" srcOrd="0" destOrd="0" presId="urn:microsoft.com/office/officeart/2005/8/layout/hierarchy3"/>
    <dgm:cxn modelId="{0631EFE0-1293-4DC4-9608-2BA7CACF59B4}" type="presOf" srcId="{4C93A9F3-80F5-4A5F-B67F-E6C5D6707504}" destId="{D0258860-83E4-411C-9571-FE78F486D11D}" srcOrd="0" destOrd="0" presId="urn:microsoft.com/office/officeart/2005/8/layout/hierarchy3"/>
    <dgm:cxn modelId="{F060C3A9-E8DC-4368-A053-2176B846F27F}" srcId="{19817273-80D0-4885-B0F8-7F9C922490C1}" destId="{9397F2CB-F06D-4EB7-A27B-AED5051666FB}" srcOrd="0" destOrd="0" parTransId="{9B0E42AF-48C9-4675-BB59-0E4F304064DE}" sibTransId="{89B25878-6F1E-46C9-9ECB-509B39A4A5A5}"/>
    <dgm:cxn modelId="{A3DA5529-093D-4D3D-92F2-7F302F72503F}" srcId="{08E87B4B-0040-4C94-B038-F0091B7A0C16}" destId="{99A0C16E-C450-4CB5-A9C2-DC74CFB4E382}" srcOrd="3" destOrd="0" parTransId="{7428B266-2A14-4D3A-8DA8-E172B8DC1D16}" sibTransId="{A33BCE49-2CBE-4FBB-A355-E4DDE0197314}"/>
    <dgm:cxn modelId="{869D5BD7-947B-418F-83B2-83251BE71FF6}" type="presOf" srcId="{C72B4536-1137-41A2-93B4-2D1D5A33195E}" destId="{19C880FB-C05B-44C1-B6FE-3773B3A18C1B}" srcOrd="0" destOrd="0" presId="urn:microsoft.com/office/officeart/2005/8/layout/hierarchy3"/>
    <dgm:cxn modelId="{3E014A4B-B2C8-4157-AED4-B3856E503DA3}" type="presOf" srcId="{19817273-80D0-4885-B0F8-7F9C922490C1}" destId="{5A2D4F82-AFEC-464F-8603-FEC6C8715F92}" srcOrd="1" destOrd="0" presId="urn:microsoft.com/office/officeart/2005/8/layout/hierarchy3"/>
    <dgm:cxn modelId="{7D1B4039-3B1C-49DF-BAE1-1DE29D46672D}" type="presOf" srcId="{08E87B4B-0040-4C94-B038-F0091B7A0C16}" destId="{4E64A6F8-6014-4F26-8D68-C80A308694F4}" srcOrd="1" destOrd="0" presId="urn:microsoft.com/office/officeart/2005/8/layout/hierarchy3"/>
    <dgm:cxn modelId="{E8E16503-55BA-4E42-BF03-5A73A2B6C31D}" srcId="{08E87B4B-0040-4C94-B038-F0091B7A0C16}" destId="{A9FB07BA-4D9B-489C-9401-F5F0FC952A6F}" srcOrd="2" destOrd="0" parTransId="{DB25BB62-28BF-45DF-AB6F-89D611CCA264}" sibTransId="{EA22F0A3-344C-4076-9C00-84745969011F}"/>
    <dgm:cxn modelId="{3C5986A6-66D1-4F43-A461-F06F1851D352}" srcId="{08E87B4B-0040-4C94-B038-F0091B7A0C16}" destId="{FA666D90-20EB-4A98-9CFA-C056B56A83D9}" srcOrd="1" destOrd="0" parTransId="{BE3C572C-CC55-4B56-8116-1C54367EB747}" sibTransId="{6399C76F-5B10-4798-BC3A-955E55C0670D}"/>
    <dgm:cxn modelId="{E0678528-3D9E-4E4C-BD89-410187D72CBA}" type="presOf" srcId="{539334EC-74D7-4A78-A228-98A6348794D4}" destId="{5A53C9F3-8D30-4934-AEE4-2D51124283EB}" srcOrd="0" destOrd="0" presId="urn:microsoft.com/office/officeart/2005/8/layout/hierarchy3"/>
    <dgm:cxn modelId="{9E4990B4-34E7-4871-B0AB-7F69ADB9FFF3}" type="presOf" srcId="{A9FB07BA-4D9B-489C-9401-F5F0FC952A6F}" destId="{E55B8CC8-B3ED-423E-AF39-5BD60B8B0732}" srcOrd="0" destOrd="0" presId="urn:microsoft.com/office/officeart/2005/8/layout/hierarchy3"/>
    <dgm:cxn modelId="{232E6F9B-2570-40C3-A679-26D037C9BD57}" type="presOf" srcId="{A4E435A9-FC4E-4ABC-BA54-A1DD9C4512FD}" destId="{C39BC218-8AB6-418B-ADDE-A700FAA582B1}" srcOrd="0" destOrd="0" presId="urn:microsoft.com/office/officeart/2005/8/layout/hierarchy3"/>
    <dgm:cxn modelId="{276EE7BA-675E-4003-B83F-930DD05D76EB}" type="presOf" srcId="{9397F2CB-F06D-4EB7-A27B-AED5051666FB}" destId="{EC4886A0-893A-4530-9062-CE888FF4852C}" srcOrd="0" destOrd="0" presId="urn:microsoft.com/office/officeart/2005/8/layout/hierarchy3"/>
    <dgm:cxn modelId="{C0BBE558-A40B-41F2-B515-980191346E7C}" type="presOf" srcId="{11096E1E-6075-4ADE-A0D4-23437A3C54C2}" destId="{944796C8-03E1-4682-B3C4-DE57A0A71790}" srcOrd="0" destOrd="0" presId="urn:microsoft.com/office/officeart/2005/8/layout/hierarchy3"/>
    <dgm:cxn modelId="{3B5D2A56-50CC-4654-B354-ED31115022C0}" type="presOf" srcId="{7428B266-2A14-4D3A-8DA8-E172B8DC1D16}" destId="{0215CAEA-724D-4748-B166-0A49DBB56542}" srcOrd="0" destOrd="0" presId="urn:microsoft.com/office/officeart/2005/8/layout/hierarchy3"/>
    <dgm:cxn modelId="{FEE573CF-0367-4777-83C0-2028823A556F}" srcId="{19817273-80D0-4885-B0F8-7F9C922490C1}" destId="{B3AED960-538E-4D78-AEEF-261812B135A0}" srcOrd="1" destOrd="0" parTransId="{6B9136F5-5F84-4A0A-AB66-062D702D4DF5}" sibTransId="{7876B67E-E66B-4412-B934-B3985C9B5E3E}"/>
    <dgm:cxn modelId="{CEBD5738-E629-4374-9A03-8B154FA6B668}" type="presOf" srcId="{59A045A7-75D8-442D-ABB8-EA36EBC7DBA6}" destId="{BAFDFD03-ABC6-4CB2-9B76-0A44EA6086C0}" srcOrd="0" destOrd="0" presId="urn:microsoft.com/office/officeart/2005/8/layout/hierarchy3"/>
    <dgm:cxn modelId="{EFC42FFE-A2F7-4971-B6EA-2AF25C51A3C3}" type="presOf" srcId="{99A0C16E-C450-4CB5-A9C2-DC74CFB4E382}" destId="{B4CE7E2F-6BE5-4DC3-B8DB-F655A6E1E9EE}" srcOrd="0" destOrd="0" presId="urn:microsoft.com/office/officeart/2005/8/layout/hierarchy3"/>
    <dgm:cxn modelId="{9497416F-64FD-4868-9B0D-8358170E5A74}" type="presOf" srcId="{442C76B8-E3C6-4242-8488-F4FBB4D9FCB0}" destId="{9A2ACC03-A31F-4F13-BC91-FC047B33F9A8}" srcOrd="0" destOrd="0" presId="urn:microsoft.com/office/officeart/2005/8/layout/hierarchy3"/>
    <dgm:cxn modelId="{EA40386D-6BF2-446E-94AB-8DE23046C123}" type="presOf" srcId="{9B0E42AF-48C9-4675-BB59-0E4F304064DE}" destId="{E49DC8E0-CDA9-419C-A82A-63B4F88028A0}" srcOrd="0" destOrd="0" presId="urn:microsoft.com/office/officeart/2005/8/layout/hierarchy3"/>
    <dgm:cxn modelId="{5432C5E7-33AC-41AB-8AEA-B12DA57B54DE}" type="presOf" srcId="{DB25BB62-28BF-45DF-AB6F-89D611CCA264}" destId="{8675C786-891C-410C-8B8A-B5D43305F58F}" srcOrd="0" destOrd="0" presId="urn:microsoft.com/office/officeart/2005/8/layout/hierarchy3"/>
    <dgm:cxn modelId="{3AAFC7D1-F274-4E96-9A50-647C6C39638D}" type="presOf" srcId="{08E87B4B-0040-4C94-B038-F0091B7A0C16}" destId="{C77A032B-E49F-4932-8666-FA585CF60969}" srcOrd="0" destOrd="0" presId="urn:microsoft.com/office/officeart/2005/8/layout/hierarchy3"/>
    <dgm:cxn modelId="{9C621E79-E90E-467B-B434-D7520FEEFABC}" srcId="{539334EC-74D7-4A78-A228-98A6348794D4}" destId="{08E87B4B-0040-4C94-B038-F0091B7A0C16}" srcOrd="1" destOrd="0" parTransId="{61EE9661-0DA4-4950-BEC1-1B178A6F4053}" sibTransId="{8E96F90B-A9E5-4E79-9E85-F5D06C7D1044}"/>
    <dgm:cxn modelId="{66D06563-A7AC-4E2F-8A74-0F6EFE210DB5}" srcId="{08E87B4B-0040-4C94-B038-F0091B7A0C16}" destId="{A4E435A9-FC4E-4ABC-BA54-A1DD9C4512FD}" srcOrd="0" destOrd="0" parTransId="{59A045A7-75D8-442D-ABB8-EA36EBC7DBA6}" sibTransId="{DE09DA07-E29A-4868-8E33-A4E75FDEB3F0}"/>
    <dgm:cxn modelId="{4C53BE23-AE8E-4224-B1D5-2FC80E08072C}" type="presOf" srcId="{19817273-80D0-4885-B0F8-7F9C922490C1}" destId="{F786E833-D01E-4DE6-A591-34C4475989D4}" srcOrd="0" destOrd="0" presId="urn:microsoft.com/office/officeart/2005/8/layout/hierarchy3"/>
    <dgm:cxn modelId="{5A50D90C-C50C-43E9-A71B-77D0817EBCA1}" srcId="{539334EC-74D7-4A78-A228-98A6348794D4}" destId="{19817273-80D0-4885-B0F8-7F9C922490C1}" srcOrd="0" destOrd="0" parTransId="{14A302B5-9805-4755-8C9F-2C86BBB7FA0D}" sibTransId="{68422788-61D0-4F4C-B817-6F3CD8AC22BE}"/>
    <dgm:cxn modelId="{90E16627-D387-48B4-873C-2F55735397C4}" type="presParOf" srcId="{5A53C9F3-8D30-4934-AEE4-2D51124283EB}" destId="{20E812A9-734E-48FD-A026-B1FF7C83704B}" srcOrd="0" destOrd="0" presId="urn:microsoft.com/office/officeart/2005/8/layout/hierarchy3"/>
    <dgm:cxn modelId="{B775743D-FB59-43A3-8B22-729B4CB0B922}" type="presParOf" srcId="{20E812A9-734E-48FD-A026-B1FF7C83704B}" destId="{FCF7E613-3632-4D1A-A8D0-BCB58DB7BAC9}" srcOrd="0" destOrd="0" presId="urn:microsoft.com/office/officeart/2005/8/layout/hierarchy3"/>
    <dgm:cxn modelId="{5DB658B2-6B92-46CF-B6BB-EB631BE3DC0A}" type="presParOf" srcId="{FCF7E613-3632-4D1A-A8D0-BCB58DB7BAC9}" destId="{F786E833-D01E-4DE6-A591-34C4475989D4}" srcOrd="0" destOrd="0" presId="urn:microsoft.com/office/officeart/2005/8/layout/hierarchy3"/>
    <dgm:cxn modelId="{D668AF17-421A-4D13-A2BB-743D11E16A82}" type="presParOf" srcId="{FCF7E613-3632-4D1A-A8D0-BCB58DB7BAC9}" destId="{5A2D4F82-AFEC-464F-8603-FEC6C8715F92}" srcOrd="1" destOrd="0" presId="urn:microsoft.com/office/officeart/2005/8/layout/hierarchy3"/>
    <dgm:cxn modelId="{0649AA22-03AE-441B-9E7C-0DF392210ABA}" type="presParOf" srcId="{20E812A9-734E-48FD-A026-B1FF7C83704B}" destId="{DA1821F4-9C0A-43FC-A80E-D3181C8877DF}" srcOrd="1" destOrd="0" presId="urn:microsoft.com/office/officeart/2005/8/layout/hierarchy3"/>
    <dgm:cxn modelId="{494DDC85-7ADD-40EF-8FE1-7F07E12BF8C0}" type="presParOf" srcId="{DA1821F4-9C0A-43FC-A80E-D3181C8877DF}" destId="{E49DC8E0-CDA9-419C-A82A-63B4F88028A0}" srcOrd="0" destOrd="0" presId="urn:microsoft.com/office/officeart/2005/8/layout/hierarchy3"/>
    <dgm:cxn modelId="{7EBF94B9-A1BE-4D42-8DDF-B830ACC0203C}" type="presParOf" srcId="{DA1821F4-9C0A-43FC-A80E-D3181C8877DF}" destId="{EC4886A0-893A-4530-9062-CE888FF4852C}" srcOrd="1" destOrd="0" presId="urn:microsoft.com/office/officeart/2005/8/layout/hierarchy3"/>
    <dgm:cxn modelId="{8D8C348D-A12F-4443-B188-908882839A72}" type="presParOf" srcId="{DA1821F4-9C0A-43FC-A80E-D3181C8877DF}" destId="{204CB06B-0773-42E1-8C2D-D98FDF59D489}" srcOrd="2" destOrd="0" presId="urn:microsoft.com/office/officeart/2005/8/layout/hierarchy3"/>
    <dgm:cxn modelId="{E53F8B66-C7D5-4286-9FAD-3868B909503D}" type="presParOf" srcId="{DA1821F4-9C0A-43FC-A80E-D3181C8877DF}" destId="{724498C7-E25A-4CEA-BF03-D625D51A5800}" srcOrd="3" destOrd="0" presId="urn:microsoft.com/office/officeart/2005/8/layout/hierarchy3"/>
    <dgm:cxn modelId="{612A1972-3F9F-45B7-94E8-305E48425C66}" type="presParOf" srcId="{DA1821F4-9C0A-43FC-A80E-D3181C8877DF}" destId="{19C880FB-C05B-44C1-B6FE-3773B3A18C1B}" srcOrd="4" destOrd="0" presId="urn:microsoft.com/office/officeart/2005/8/layout/hierarchy3"/>
    <dgm:cxn modelId="{027C41DE-2A3B-4BAF-AE45-61B45569A137}" type="presParOf" srcId="{DA1821F4-9C0A-43FC-A80E-D3181C8877DF}" destId="{944796C8-03E1-4682-B3C4-DE57A0A71790}" srcOrd="5" destOrd="0" presId="urn:microsoft.com/office/officeart/2005/8/layout/hierarchy3"/>
    <dgm:cxn modelId="{F90263AA-EC3B-4AC0-A853-506D87790A7E}" type="presParOf" srcId="{DA1821F4-9C0A-43FC-A80E-D3181C8877DF}" destId="{D0258860-83E4-411C-9571-FE78F486D11D}" srcOrd="6" destOrd="0" presId="urn:microsoft.com/office/officeart/2005/8/layout/hierarchy3"/>
    <dgm:cxn modelId="{44E6BA64-A417-46CA-B39C-8107BE055576}" type="presParOf" srcId="{DA1821F4-9C0A-43FC-A80E-D3181C8877DF}" destId="{9A2ACC03-A31F-4F13-BC91-FC047B33F9A8}" srcOrd="7" destOrd="0" presId="urn:microsoft.com/office/officeart/2005/8/layout/hierarchy3"/>
    <dgm:cxn modelId="{2EE04425-7E51-4DCF-8A1E-0C98058008A6}" type="presParOf" srcId="{5A53C9F3-8D30-4934-AEE4-2D51124283EB}" destId="{8449BF5A-3618-4048-8112-5137A62E2A2D}" srcOrd="1" destOrd="0" presId="urn:microsoft.com/office/officeart/2005/8/layout/hierarchy3"/>
    <dgm:cxn modelId="{561CEA06-CB1E-4526-B0DE-112E8AF5A576}" type="presParOf" srcId="{8449BF5A-3618-4048-8112-5137A62E2A2D}" destId="{5A9B9F2C-B2FF-4632-9160-D0FC4406F073}" srcOrd="0" destOrd="0" presId="urn:microsoft.com/office/officeart/2005/8/layout/hierarchy3"/>
    <dgm:cxn modelId="{F5103257-5EB0-4335-86FA-6BB8F4F4090F}" type="presParOf" srcId="{5A9B9F2C-B2FF-4632-9160-D0FC4406F073}" destId="{C77A032B-E49F-4932-8666-FA585CF60969}" srcOrd="0" destOrd="0" presId="urn:microsoft.com/office/officeart/2005/8/layout/hierarchy3"/>
    <dgm:cxn modelId="{865D94AE-ECBD-4CA6-B547-93B9B313C06F}" type="presParOf" srcId="{5A9B9F2C-B2FF-4632-9160-D0FC4406F073}" destId="{4E64A6F8-6014-4F26-8D68-C80A308694F4}" srcOrd="1" destOrd="0" presId="urn:microsoft.com/office/officeart/2005/8/layout/hierarchy3"/>
    <dgm:cxn modelId="{A80A3FE2-89F1-464B-B398-4A5B2BBEC919}" type="presParOf" srcId="{8449BF5A-3618-4048-8112-5137A62E2A2D}" destId="{80530E14-0F09-4012-A959-0CDB315BBB9B}" srcOrd="1" destOrd="0" presId="urn:microsoft.com/office/officeart/2005/8/layout/hierarchy3"/>
    <dgm:cxn modelId="{E84F919E-876E-4019-8B6D-1EF0831C3CE7}" type="presParOf" srcId="{80530E14-0F09-4012-A959-0CDB315BBB9B}" destId="{BAFDFD03-ABC6-4CB2-9B76-0A44EA6086C0}" srcOrd="0" destOrd="0" presId="urn:microsoft.com/office/officeart/2005/8/layout/hierarchy3"/>
    <dgm:cxn modelId="{418580E2-A341-4823-B3E9-1EA5EE7CDA5E}" type="presParOf" srcId="{80530E14-0F09-4012-A959-0CDB315BBB9B}" destId="{C39BC218-8AB6-418B-ADDE-A700FAA582B1}" srcOrd="1" destOrd="0" presId="urn:microsoft.com/office/officeart/2005/8/layout/hierarchy3"/>
    <dgm:cxn modelId="{E18F15F9-BE48-4DC3-A425-B66DE0ED8342}" type="presParOf" srcId="{80530E14-0F09-4012-A959-0CDB315BBB9B}" destId="{1857774E-268E-4D64-82D5-1AB722AD7A60}" srcOrd="2" destOrd="0" presId="urn:microsoft.com/office/officeart/2005/8/layout/hierarchy3"/>
    <dgm:cxn modelId="{82C2C60B-D6D3-4560-8F69-A08C8DEDD8FB}" type="presParOf" srcId="{80530E14-0F09-4012-A959-0CDB315BBB9B}" destId="{97023C45-9484-4692-BEE6-1CAEE350DE10}" srcOrd="3" destOrd="0" presId="urn:microsoft.com/office/officeart/2005/8/layout/hierarchy3"/>
    <dgm:cxn modelId="{53B797BC-DBEA-4412-A23E-A2D09C2EFD8B}" type="presParOf" srcId="{80530E14-0F09-4012-A959-0CDB315BBB9B}" destId="{8675C786-891C-410C-8B8A-B5D43305F58F}" srcOrd="4" destOrd="0" presId="urn:microsoft.com/office/officeart/2005/8/layout/hierarchy3"/>
    <dgm:cxn modelId="{0232E496-252B-489F-A081-244D1155F0A6}" type="presParOf" srcId="{80530E14-0F09-4012-A959-0CDB315BBB9B}" destId="{E55B8CC8-B3ED-423E-AF39-5BD60B8B0732}" srcOrd="5" destOrd="0" presId="urn:microsoft.com/office/officeart/2005/8/layout/hierarchy3"/>
    <dgm:cxn modelId="{634CA23E-F14A-4E64-88F1-127195BE43E0}" type="presParOf" srcId="{80530E14-0F09-4012-A959-0CDB315BBB9B}" destId="{0215CAEA-724D-4748-B166-0A49DBB56542}" srcOrd="6" destOrd="0" presId="urn:microsoft.com/office/officeart/2005/8/layout/hierarchy3"/>
    <dgm:cxn modelId="{588683C8-E96F-465A-BBC5-0BE98CA55F63}" type="presParOf" srcId="{80530E14-0F09-4012-A959-0CDB315BBB9B}" destId="{B4CE7E2F-6BE5-4DC3-B8DB-F655A6E1E9EE}" srcOrd="7" destOrd="0" presId="urn:microsoft.com/office/officeart/2005/8/layout/hierarchy3"/>
    <dgm:cxn modelId="{517B87A5-43F2-4BAD-9953-3050BE984B45}" type="presParOf" srcId="{80530E14-0F09-4012-A959-0CDB315BBB9B}" destId="{E6C60486-47A1-4844-A089-F7297C1E6C5D}" srcOrd="8" destOrd="0" presId="urn:microsoft.com/office/officeart/2005/8/layout/hierarchy3"/>
    <dgm:cxn modelId="{8862BD41-E2FA-47F9-906A-512AA10092FB}" type="presParOf" srcId="{80530E14-0F09-4012-A959-0CDB315BBB9B}" destId="{7B3BBEAB-5F64-4C18-83B3-AFA90A220DC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B8B3-0AD3-48E4-937F-441435A64EFC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E4A2C-0F2B-4D99-B2E0-21D456EAFB9F}">
      <dgm:prSet phldrT="[Текст]"/>
      <dgm:spPr/>
      <dgm:t>
        <a:bodyPr/>
        <a:lstStyle/>
        <a:p>
          <a:r>
            <a:rPr lang="ru-RU" dirty="0"/>
            <a:t>Фармацевтическая эквивалентность</a:t>
          </a:r>
        </a:p>
      </dgm:t>
    </dgm:pt>
    <dgm:pt modelId="{F2EF43C2-F5C2-4A1E-AE12-67047E4880CC}" type="parTrans" cxnId="{08C3773B-A23C-4EA0-AB9E-3128BDA50DE1}">
      <dgm:prSet/>
      <dgm:spPr/>
      <dgm:t>
        <a:bodyPr/>
        <a:lstStyle/>
        <a:p>
          <a:endParaRPr lang="ru-RU"/>
        </a:p>
      </dgm:t>
    </dgm:pt>
    <dgm:pt modelId="{2E06C49D-2EA6-4F25-9936-6AEA612D424D}" type="sibTrans" cxnId="{08C3773B-A23C-4EA0-AB9E-3128BDA50DE1}">
      <dgm:prSet/>
      <dgm:spPr/>
      <dgm:t>
        <a:bodyPr/>
        <a:lstStyle/>
        <a:p>
          <a:endParaRPr lang="ru-RU"/>
        </a:p>
      </dgm:t>
    </dgm:pt>
    <dgm:pt modelId="{48248170-8D23-4CE1-A05C-200E044B31AB}">
      <dgm:prSet phldrT="[Текст]"/>
      <dgm:spPr/>
      <dgm:t>
        <a:bodyPr/>
        <a:lstStyle/>
        <a:p>
          <a:r>
            <a:rPr lang="ru-RU" dirty="0"/>
            <a:t>Стандарт </a:t>
          </a:r>
          <a:r>
            <a:rPr lang="en-US" dirty="0"/>
            <a:t>GMP</a:t>
          </a:r>
          <a:endParaRPr lang="ru-RU" dirty="0"/>
        </a:p>
      </dgm:t>
    </dgm:pt>
    <dgm:pt modelId="{B46DD8C1-835E-4A7F-A17D-6019BD02ABD0}" type="parTrans" cxnId="{2B9AF578-5D2C-4892-886F-820AE5D30E87}">
      <dgm:prSet/>
      <dgm:spPr/>
      <dgm:t>
        <a:bodyPr/>
        <a:lstStyle/>
        <a:p>
          <a:endParaRPr lang="ru-RU"/>
        </a:p>
      </dgm:t>
    </dgm:pt>
    <dgm:pt modelId="{C663B22D-080C-4E4A-BDEA-077C2B5E7BA1}" type="sibTrans" cxnId="{2B9AF578-5D2C-4892-886F-820AE5D30E87}">
      <dgm:prSet/>
      <dgm:spPr/>
      <dgm:t>
        <a:bodyPr/>
        <a:lstStyle/>
        <a:p>
          <a:endParaRPr lang="ru-RU"/>
        </a:p>
      </dgm:t>
    </dgm:pt>
    <dgm:pt modelId="{50DED555-7165-4817-9728-51ADD50DD484}">
      <dgm:prSet/>
      <dgm:spPr>
        <a:solidFill>
          <a:srgbClr val="FF0000"/>
        </a:solidFill>
      </dgm:spPr>
      <dgm:t>
        <a:bodyPr/>
        <a:lstStyle/>
        <a:p>
          <a:r>
            <a:rPr lang="ru-RU" dirty="0"/>
            <a:t>Состав</a:t>
          </a:r>
        </a:p>
      </dgm:t>
    </dgm:pt>
    <dgm:pt modelId="{015439FD-DCEE-43CF-BC58-495CC05EECD8}" type="parTrans" cxnId="{9FF963F4-39C1-4A50-AFF7-A127C5ED43BF}">
      <dgm:prSet/>
      <dgm:spPr/>
      <dgm:t>
        <a:bodyPr/>
        <a:lstStyle/>
        <a:p>
          <a:endParaRPr lang="ru-RU"/>
        </a:p>
      </dgm:t>
    </dgm:pt>
    <dgm:pt modelId="{5A49F09D-3B45-4177-9C77-F270C2581396}" type="sibTrans" cxnId="{9FF963F4-39C1-4A50-AFF7-A127C5ED43BF}">
      <dgm:prSet/>
      <dgm:spPr/>
      <dgm:t>
        <a:bodyPr/>
        <a:lstStyle/>
        <a:p>
          <a:endParaRPr lang="ru-RU"/>
        </a:p>
      </dgm:t>
    </dgm:pt>
    <dgm:pt modelId="{07C95F97-8BFF-4853-9C31-29D5F7F7B886}" type="pres">
      <dgm:prSet presAssocID="{AE8EB8B3-0AD3-48E4-937F-441435A64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1BB855-3E28-4858-A350-584F06ED7C43}" type="pres">
      <dgm:prSet presAssocID="{77DE4A2C-0F2B-4D99-B2E0-21D456EAFB9F}" presName="hierRoot1" presStyleCnt="0">
        <dgm:presLayoutVars>
          <dgm:hierBranch val="init"/>
        </dgm:presLayoutVars>
      </dgm:prSet>
      <dgm:spPr/>
    </dgm:pt>
    <dgm:pt modelId="{95DCC660-DF02-4675-8D8A-CA4D99011DC0}" type="pres">
      <dgm:prSet presAssocID="{77DE4A2C-0F2B-4D99-B2E0-21D456EAFB9F}" presName="rootComposite1" presStyleCnt="0"/>
      <dgm:spPr/>
    </dgm:pt>
    <dgm:pt modelId="{E1876EF6-AC9E-4B81-ADDA-4CB59F99D17F}" type="pres">
      <dgm:prSet presAssocID="{77DE4A2C-0F2B-4D99-B2E0-21D456EAFB9F}" presName="rootText1" presStyleLbl="node0" presStyleIdx="0" presStyleCnt="1" custScaleX="212191" custScaleY="52807" custLinFactNeighborX="-10768" custLinFactNeighborY="6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3D5AB-9086-44EB-A092-6606025E88D3}" type="pres">
      <dgm:prSet presAssocID="{77DE4A2C-0F2B-4D99-B2E0-21D456EAFB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BBEC45-0B73-41A9-B3C1-688B406296BE}" type="pres">
      <dgm:prSet presAssocID="{77DE4A2C-0F2B-4D99-B2E0-21D456EAFB9F}" presName="hierChild2" presStyleCnt="0"/>
      <dgm:spPr/>
    </dgm:pt>
    <dgm:pt modelId="{64E28E0D-5DC9-4837-887F-527C29029DF6}" type="pres">
      <dgm:prSet presAssocID="{B46DD8C1-835E-4A7F-A17D-6019BD02ABD0}" presName="Name37" presStyleLbl="parChTrans1D2" presStyleIdx="0" presStyleCnt="1"/>
      <dgm:spPr/>
      <dgm:t>
        <a:bodyPr/>
        <a:lstStyle/>
        <a:p>
          <a:endParaRPr lang="ru-RU"/>
        </a:p>
      </dgm:t>
    </dgm:pt>
    <dgm:pt modelId="{7F2591F5-0EE7-44F1-88B9-83DD9FFE7636}" type="pres">
      <dgm:prSet presAssocID="{48248170-8D23-4CE1-A05C-200E044B31AB}" presName="hierRoot2" presStyleCnt="0">
        <dgm:presLayoutVars>
          <dgm:hierBranch val="init"/>
        </dgm:presLayoutVars>
      </dgm:prSet>
      <dgm:spPr/>
    </dgm:pt>
    <dgm:pt modelId="{DDEB2B89-AFB4-4D85-A3C0-155BBDC25610}" type="pres">
      <dgm:prSet presAssocID="{48248170-8D23-4CE1-A05C-200E044B31AB}" presName="rootComposite" presStyleCnt="0"/>
      <dgm:spPr/>
    </dgm:pt>
    <dgm:pt modelId="{AB8B96E3-7E61-4C2E-A369-1C8762323103}" type="pres">
      <dgm:prSet presAssocID="{48248170-8D23-4CE1-A05C-200E044B31AB}" presName="rootText" presStyleLbl="node2" presStyleIdx="0" presStyleCnt="1" custScaleX="173305" custScaleY="39309" custLinFactNeighborX="-16846" custLinFactNeighborY="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C33BB2-96E9-472E-9709-FD59A7F25CD2}" type="pres">
      <dgm:prSet presAssocID="{48248170-8D23-4CE1-A05C-200E044B31AB}" presName="rootConnector" presStyleLbl="node2" presStyleIdx="0" presStyleCnt="1"/>
      <dgm:spPr/>
      <dgm:t>
        <a:bodyPr/>
        <a:lstStyle/>
        <a:p>
          <a:endParaRPr lang="ru-RU"/>
        </a:p>
      </dgm:t>
    </dgm:pt>
    <dgm:pt modelId="{28750D7D-E9F5-4C9F-B502-781C04C9EDBF}" type="pres">
      <dgm:prSet presAssocID="{48248170-8D23-4CE1-A05C-200E044B31AB}" presName="hierChild4" presStyleCnt="0"/>
      <dgm:spPr/>
    </dgm:pt>
    <dgm:pt modelId="{86C080B9-B346-4B82-9D64-CDAC1BE19168}" type="pres">
      <dgm:prSet presAssocID="{015439FD-DCEE-43CF-BC58-495CC05EECD8}" presName="Name37" presStyleLbl="parChTrans1D3" presStyleIdx="0" presStyleCnt="1"/>
      <dgm:spPr/>
      <dgm:t>
        <a:bodyPr/>
        <a:lstStyle/>
        <a:p>
          <a:endParaRPr lang="ru-RU"/>
        </a:p>
      </dgm:t>
    </dgm:pt>
    <dgm:pt modelId="{6CFC972F-493C-43FC-B1AC-4EAD92F7D90B}" type="pres">
      <dgm:prSet presAssocID="{50DED555-7165-4817-9728-51ADD50DD484}" presName="hierRoot2" presStyleCnt="0">
        <dgm:presLayoutVars>
          <dgm:hierBranch val="init"/>
        </dgm:presLayoutVars>
      </dgm:prSet>
      <dgm:spPr/>
    </dgm:pt>
    <dgm:pt modelId="{444C5B9F-273F-4899-9198-7EDA3E382057}" type="pres">
      <dgm:prSet presAssocID="{50DED555-7165-4817-9728-51ADD50DD484}" presName="rootComposite" presStyleCnt="0"/>
      <dgm:spPr/>
    </dgm:pt>
    <dgm:pt modelId="{E7F2AE08-0068-41BC-84B1-E572242C7EC9}" type="pres">
      <dgm:prSet presAssocID="{50DED555-7165-4817-9728-51ADD50DD484}" presName="rootText" presStyleLbl="node3" presStyleIdx="0" presStyleCnt="1" custScaleX="94380" custScaleY="32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6C7680-6878-4F91-A60F-9FB45033D798}" type="pres">
      <dgm:prSet presAssocID="{50DED555-7165-4817-9728-51ADD50DD484}" presName="rootConnector" presStyleLbl="node3" presStyleIdx="0" presStyleCnt="1"/>
      <dgm:spPr/>
      <dgm:t>
        <a:bodyPr/>
        <a:lstStyle/>
        <a:p>
          <a:endParaRPr lang="ru-RU"/>
        </a:p>
      </dgm:t>
    </dgm:pt>
    <dgm:pt modelId="{BC7C5F82-60AF-463A-8B76-FABA07F347E4}" type="pres">
      <dgm:prSet presAssocID="{50DED555-7165-4817-9728-51ADD50DD484}" presName="hierChild4" presStyleCnt="0"/>
      <dgm:spPr/>
    </dgm:pt>
    <dgm:pt modelId="{F3F032AF-D674-4A49-8955-6CADB6D27A07}" type="pres">
      <dgm:prSet presAssocID="{50DED555-7165-4817-9728-51ADD50DD484}" presName="hierChild5" presStyleCnt="0"/>
      <dgm:spPr/>
    </dgm:pt>
    <dgm:pt modelId="{FD9A084B-2B1F-48D9-8591-AB607ABF310D}" type="pres">
      <dgm:prSet presAssocID="{48248170-8D23-4CE1-A05C-200E044B31AB}" presName="hierChild5" presStyleCnt="0"/>
      <dgm:spPr/>
    </dgm:pt>
    <dgm:pt modelId="{DAF52AB4-294D-4ABE-92E6-29F9D55F0180}" type="pres">
      <dgm:prSet presAssocID="{77DE4A2C-0F2B-4D99-B2E0-21D456EAFB9F}" presName="hierChild3" presStyleCnt="0"/>
      <dgm:spPr/>
    </dgm:pt>
  </dgm:ptLst>
  <dgm:cxnLst>
    <dgm:cxn modelId="{A4D5340C-BD2E-4F20-89C8-F5412B5ED110}" type="presOf" srcId="{AE8EB8B3-0AD3-48E4-937F-441435A64EFC}" destId="{07C95F97-8BFF-4853-9C31-29D5F7F7B886}" srcOrd="0" destOrd="0" presId="urn:microsoft.com/office/officeart/2005/8/layout/orgChart1"/>
    <dgm:cxn modelId="{BCF01386-2DE3-4E57-88B7-EE2F99D2754A}" type="presOf" srcId="{B46DD8C1-835E-4A7F-A17D-6019BD02ABD0}" destId="{64E28E0D-5DC9-4837-887F-527C29029DF6}" srcOrd="0" destOrd="0" presId="urn:microsoft.com/office/officeart/2005/8/layout/orgChart1"/>
    <dgm:cxn modelId="{9FF963F4-39C1-4A50-AFF7-A127C5ED43BF}" srcId="{48248170-8D23-4CE1-A05C-200E044B31AB}" destId="{50DED555-7165-4817-9728-51ADD50DD484}" srcOrd="0" destOrd="0" parTransId="{015439FD-DCEE-43CF-BC58-495CC05EECD8}" sibTransId="{5A49F09D-3B45-4177-9C77-F270C2581396}"/>
    <dgm:cxn modelId="{9DBBA011-C6B7-43F9-9A17-E3444F4345D9}" type="presOf" srcId="{77DE4A2C-0F2B-4D99-B2E0-21D456EAFB9F}" destId="{E1876EF6-AC9E-4B81-ADDA-4CB59F99D17F}" srcOrd="0" destOrd="0" presId="urn:microsoft.com/office/officeart/2005/8/layout/orgChart1"/>
    <dgm:cxn modelId="{3491371A-FDF8-49CF-8225-03561B84F430}" type="presOf" srcId="{77DE4A2C-0F2B-4D99-B2E0-21D456EAFB9F}" destId="{0F43D5AB-9086-44EB-A092-6606025E88D3}" srcOrd="1" destOrd="0" presId="urn:microsoft.com/office/officeart/2005/8/layout/orgChart1"/>
    <dgm:cxn modelId="{2B9AF578-5D2C-4892-886F-820AE5D30E87}" srcId="{77DE4A2C-0F2B-4D99-B2E0-21D456EAFB9F}" destId="{48248170-8D23-4CE1-A05C-200E044B31AB}" srcOrd="0" destOrd="0" parTransId="{B46DD8C1-835E-4A7F-A17D-6019BD02ABD0}" sibTransId="{C663B22D-080C-4E4A-BDEA-077C2B5E7BA1}"/>
    <dgm:cxn modelId="{95897CFC-6CB4-4646-9EE5-A33199DDF10E}" type="presOf" srcId="{015439FD-DCEE-43CF-BC58-495CC05EECD8}" destId="{86C080B9-B346-4B82-9D64-CDAC1BE19168}" srcOrd="0" destOrd="0" presId="urn:microsoft.com/office/officeart/2005/8/layout/orgChart1"/>
    <dgm:cxn modelId="{78FABACE-2CD6-4A71-B5CF-932E9475F600}" type="presOf" srcId="{48248170-8D23-4CE1-A05C-200E044B31AB}" destId="{AB8B96E3-7E61-4C2E-A369-1C8762323103}" srcOrd="0" destOrd="0" presId="urn:microsoft.com/office/officeart/2005/8/layout/orgChart1"/>
    <dgm:cxn modelId="{71309F5F-7F93-4763-A427-9432FBC478A2}" type="presOf" srcId="{50DED555-7165-4817-9728-51ADD50DD484}" destId="{806C7680-6878-4F91-A60F-9FB45033D798}" srcOrd="1" destOrd="0" presId="urn:microsoft.com/office/officeart/2005/8/layout/orgChart1"/>
    <dgm:cxn modelId="{08C3773B-A23C-4EA0-AB9E-3128BDA50DE1}" srcId="{AE8EB8B3-0AD3-48E4-937F-441435A64EFC}" destId="{77DE4A2C-0F2B-4D99-B2E0-21D456EAFB9F}" srcOrd="0" destOrd="0" parTransId="{F2EF43C2-F5C2-4A1E-AE12-67047E4880CC}" sibTransId="{2E06C49D-2EA6-4F25-9936-6AEA612D424D}"/>
    <dgm:cxn modelId="{B1D6778B-F550-4525-8E20-6190A06E7184}" type="presOf" srcId="{48248170-8D23-4CE1-A05C-200E044B31AB}" destId="{0FC33BB2-96E9-472E-9709-FD59A7F25CD2}" srcOrd="1" destOrd="0" presId="urn:microsoft.com/office/officeart/2005/8/layout/orgChart1"/>
    <dgm:cxn modelId="{24853D0A-6D65-4567-8E9D-2A9FAE75DEFC}" type="presOf" srcId="{50DED555-7165-4817-9728-51ADD50DD484}" destId="{E7F2AE08-0068-41BC-84B1-E572242C7EC9}" srcOrd="0" destOrd="0" presId="urn:microsoft.com/office/officeart/2005/8/layout/orgChart1"/>
    <dgm:cxn modelId="{15020C94-638B-4D61-8ABE-6CF132C46F3A}" type="presParOf" srcId="{07C95F97-8BFF-4853-9C31-29D5F7F7B886}" destId="{9D1BB855-3E28-4858-A350-584F06ED7C43}" srcOrd="0" destOrd="0" presId="urn:microsoft.com/office/officeart/2005/8/layout/orgChart1"/>
    <dgm:cxn modelId="{1ADC59CF-1F8A-4726-B9F5-D84B97AA65E0}" type="presParOf" srcId="{9D1BB855-3E28-4858-A350-584F06ED7C43}" destId="{95DCC660-DF02-4675-8D8A-CA4D99011DC0}" srcOrd="0" destOrd="0" presId="urn:microsoft.com/office/officeart/2005/8/layout/orgChart1"/>
    <dgm:cxn modelId="{C49C9D4A-B441-421E-BD23-6F0A809BE449}" type="presParOf" srcId="{95DCC660-DF02-4675-8D8A-CA4D99011DC0}" destId="{E1876EF6-AC9E-4B81-ADDA-4CB59F99D17F}" srcOrd="0" destOrd="0" presId="urn:microsoft.com/office/officeart/2005/8/layout/orgChart1"/>
    <dgm:cxn modelId="{28D4075B-0F6F-4827-90D1-085C37079891}" type="presParOf" srcId="{95DCC660-DF02-4675-8D8A-CA4D99011DC0}" destId="{0F43D5AB-9086-44EB-A092-6606025E88D3}" srcOrd="1" destOrd="0" presId="urn:microsoft.com/office/officeart/2005/8/layout/orgChart1"/>
    <dgm:cxn modelId="{3A349896-FE85-4541-9423-0231674DB205}" type="presParOf" srcId="{9D1BB855-3E28-4858-A350-584F06ED7C43}" destId="{2EBBEC45-0B73-41A9-B3C1-688B406296BE}" srcOrd="1" destOrd="0" presId="urn:microsoft.com/office/officeart/2005/8/layout/orgChart1"/>
    <dgm:cxn modelId="{0FB5C216-69BE-4B8D-9CC9-F5195D260860}" type="presParOf" srcId="{2EBBEC45-0B73-41A9-B3C1-688B406296BE}" destId="{64E28E0D-5DC9-4837-887F-527C29029DF6}" srcOrd="0" destOrd="0" presId="urn:microsoft.com/office/officeart/2005/8/layout/orgChart1"/>
    <dgm:cxn modelId="{8DCB4989-D51E-4196-9C8E-BDA737DEA7A6}" type="presParOf" srcId="{2EBBEC45-0B73-41A9-B3C1-688B406296BE}" destId="{7F2591F5-0EE7-44F1-88B9-83DD9FFE7636}" srcOrd="1" destOrd="0" presId="urn:microsoft.com/office/officeart/2005/8/layout/orgChart1"/>
    <dgm:cxn modelId="{8B8429B6-1C1B-4DFD-85F6-293E2877B139}" type="presParOf" srcId="{7F2591F5-0EE7-44F1-88B9-83DD9FFE7636}" destId="{DDEB2B89-AFB4-4D85-A3C0-155BBDC25610}" srcOrd="0" destOrd="0" presId="urn:microsoft.com/office/officeart/2005/8/layout/orgChart1"/>
    <dgm:cxn modelId="{CDFA405B-9083-46FC-98C5-C866762D875F}" type="presParOf" srcId="{DDEB2B89-AFB4-4D85-A3C0-155BBDC25610}" destId="{AB8B96E3-7E61-4C2E-A369-1C8762323103}" srcOrd="0" destOrd="0" presId="urn:microsoft.com/office/officeart/2005/8/layout/orgChart1"/>
    <dgm:cxn modelId="{56B56112-23E1-4ADC-BC8A-FF68D1BD5E55}" type="presParOf" srcId="{DDEB2B89-AFB4-4D85-A3C0-155BBDC25610}" destId="{0FC33BB2-96E9-472E-9709-FD59A7F25CD2}" srcOrd="1" destOrd="0" presId="urn:microsoft.com/office/officeart/2005/8/layout/orgChart1"/>
    <dgm:cxn modelId="{6D75E538-1E5D-48D8-940F-46F46E7317F7}" type="presParOf" srcId="{7F2591F5-0EE7-44F1-88B9-83DD9FFE7636}" destId="{28750D7D-E9F5-4C9F-B502-781C04C9EDBF}" srcOrd="1" destOrd="0" presId="urn:microsoft.com/office/officeart/2005/8/layout/orgChart1"/>
    <dgm:cxn modelId="{EAB36710-A92F-45C6-A452-E15F177B7EA9}" type="presParOf" srcId="{28750D7D-E9F5-4C9F-B502-781C04C9EDBF}" destId="{86C080B9-B346-4B82-9D64-CDAC1BE19168}" srcOrd="0" destOrd="0" presId="urn:microsoft.com/office/officeart/2005/8/layout/orgChart1"/>
    <dgm:cxn modelId="{4A136647-75AE-45BE-AE19-A453A919E688}" type="presParOf" srcId="{28750D7D-E9F5-4C9F-B502-781C04C9EDBF}" destId="{6CFC972F-493C-43FC-B1AC-4EAD92F7D90B}" srcOrd="1" destOrd="0" presId="urn:microsoft.com/office/officeart/2005/8/layout/orgChart1"/>
    <dgm:cxn modelId="{46F7E784-ABD5-4672-A4D8-C0A9DA6BD08E}" type="presParOf" srcId="{6CFC972F-493C-43FC-B1AC-4EAD92F7D90B}" destId="{444C5B9F-273F-4899-9198-7EDA3E382057}" srcOrd="0" destOrd="0" presId="urn:microsoft.com/office/officeart/2005/8/layout/orgChart1"/>
    <dgm:cxn modelId="{514EE2D7-81D7-4C9B-84BC-2E4AEE56903C}" type="presParOf" srcId="{444C5B9F-273F-4899-9198-7EDA3E382057}" destId="{E7F2AE08-0068-41BC-84B1-E572242C7EC9}" srcOrd="0" destOrd="0" presId="urn:microsoft.com/office/officeart/2005/8/layout/orgChart1"/>
    <dgm:cxn modelId="{80E9D856-B98A-48BD-B9A2-9DE0D1152AD0}" type="presParOf" srcId="{444C5B9F-273F-4899-9198-7EDA3E382057}" destId="{806C7680-6878-4F91-A60F-9FB45033D798}" srcOrd="1" destOrd="0" presId="urn:microsoft.com/office/officeart/2005/8/layout/orgChart1"/>
    <dgm:cxn modelId="{55BAF218-865D-434B-AFD1-0E3C87E76604}" type="presParOf" srcId="{6CFC972F-493C-43FC-B1AC-4EAD92F7D90B}" destId="{BC7C5F82-60AF-463A-8B76-FABA07F347E4}" srcOrd="1" destOrd="0" presId="urn:microsoft.com/office/officeart/2005/8/layout/orgChart1"/>
    <dgm:cxn modelId="{EA6C29F6-A52B-4FCF-9736-2A977DF830B0}" type="presParOf" srcId="{6CFC972F-493C-43FC-B1AC-4EAD92F7D90B}" destId="{F3F032AF-D674-4A49-8955-6CADB6D27A07}" srcOrd="2" destOrd="0" presId="urn:microsoft.com/office/officeart/2005/8/layout/orgChart1"/>
    <dgm:cxn modelId="{2597D48B-ECC9-49A6-828F-9A9A88E3DB92}" type="presParOf" srcId="{7F2591F5-0EE7-44F1-88B9-83DD9FFE7636}" destId="{FD9A084B-2B1F-48D9-8591-AB607ABF310D}" srcOrd="2" destOrd="0" presId="urn:microsoft.com/office/officeart/2005/8/layout/orgChart1"/>
    <dgm:cxn modelId="{675C2153-7785-4336-B539-0E05CAFEC860}" type="presParOf" srcId="{9D1BB855-3E28-4858-A350-584F06ED7C43}" destId="{DAF52AB4-294D-4ABE-92E6-29F9D55F01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EB8B3-0AD3-48E4-937F-441435A64E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E4A2C-0F2B-4D99-B2E0-21D456EAFB9F}">
      <dgm:prSet phldrT="[Текст]"/>
      <dgm:spPr/>
      <dgm:t>
        <a:bodyPr/>
        <a:lstStyle/>
        <a:p>
          <a:r>
            <a:rPr lang="ru-RU" dirty="0"/>
            <a:t>Биологическая эквивалентность</a:t>
          </a:r>
        </a:p>
      </dgm:t>
    </dgm:pt>
    <dgm:pt modelId="{F2EF43C2-F5C2-4A1E-AE12-67047E4880CC}" type="parTrans" cxnId="{08C3773B-A23C-4EA0-AB9E-3128BDA50DE1}">
      <dgm:prSet/>
      <dgm:spPr/>
      <dgm:t>
        <a:bodyPr/>
        <a:lstStyle/>
        <a:p>
          <a:endParaRPr lang="ru-RU"/>
        </a:p>
      </dgm:t>
    </dgm:pt>
    <dgm:pt modelId="{2E06C49D-2EA6-4F25-9936-6AEA612D424D}" type="sibTrans" cxnId="{08C3773B-A23C-4EA0-AB9E-3128BDA50DE1}">
      <dgm:prSet/>
      <dgm:spPr/>
      <dgm:t>
        <a:bodyPr/>
        <a:lstStyle/>
        <a:p>
          <a:endParaRPr lang="ru-RU"/>
        </a:p>
      </dgm:t>
    </dgm:pt>
    <dgm:pt modelId="{41AD93B8-5BAF-4D20-8F8C-43173A48C6BB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err="1"/>
            <a:t>Фармакокинетика</a:t>
          </a:r>
          <a:endParaRPr lang="ru-RU" dirty="0"/>
        </a:p>
      </dgm:t>
    </dgm:pt>
    <dgm:pt modelId="{0E27C9CB-C3F8-4207-93A0-B6E6A0F20794}" type="parTrans" cxnId="{A9D00A62-ACEB-4204-AF0A-457F5472C11B}">
      <dgm:prSet/>
      <dgm:spPr/>
      <dgm:t>
        <a:bodyPr/>
        <a:lstStyle/>
        <a:p>
          <a:endParaRPr lang="ru-RU"/>
        </a:p>
      </dgm:t>
    </dgm:pt>
    <dgm:pt modelId="{C2545529-419F-4BFA-B4BD-8BEFD76383DD}" type="sibTrans" cxnId="{A9D00A62-ACEB-4204-AF0A-457F5472C11B}">
      <dgm:prSet/>
      <dgm:spPr/>
      <dgm:t>
        <a:bodyPr/>
        <a:lstStyle/>
        <a:p>
          <a:endParaRPr lang="ru-RU"/>
        </a:p>
      </dgm:t>
    </dgm:pt>
    <dgm:pt modelId="{B3B54CC0-3B1A-420C-90A1-E03B772B719B}">
      <dgm:prSet/>
      <dgm:spPr/>
      <dgm:t>
        <a:bodyPr/>
        <a:lstStyle/>
        <a:p>
          <a:r>
            <a:rPr lang="ru-RU" dirty="0"/>
            <a:t>Стандарт </a:t>
          </a:r>
          <a:r>
            <a:rPr lang="en-US" dirty="0"/>
            <a:t>GLP</a:t>
          </a:r>
          <a:endParaRPr lang="ru-RU" dirty="0"/>
        </a:p>
      </dgm:t>
    </dgm:pt>
    <dgm:pt modelId="{425846ED-7753-4BE5-949A-EC72137BAFB3}" type="parTrans" cxnId="{7D33EECF-B13B-4E96-99BB-F22D444AA16D}">
      <dgm:prSet/>
      <dgm:spPr/>
      <dgm:t>
        <a:bodyPr/>
        <a:lstStyle/>
        <a:p>
          <a:endParaRPr lang="ru-RU"/>
        </a:p>
      </dgm:t>
    </dgm:pt>
    <dgm:pt modelId="{B6BA9C67-B2FB-4343-9AA2-CAF4FF53FB5A}" type="sibTrans" cxnId="{7D33EECF-B13B-4E96-99BB-F22D444AA16D}">
      <dgm:prSet/>
      <dgm:spPr/>
      <dgm:t>
        <a:bodyPr/>
        <a:lstStyle/>
        <a:p>
          <a:endParaRPr lang="ru-RU"/>
        </a:p>
      </dgm:t>
    </dgm:pt>
    <dgm:pt modelId="{07C95F97-8BFF-4853-9C31-29D5F7F7B886}" type="pres">
      <dgm:prSet presAssocID="{AE8EB8B3-0AD3-48E4-937F-441435A64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1BB855-3E28-4858-A350-584F06ED7C43}" type="pres">
      <dgm:prSet presAssocID="{77DE4A2C-0F2B-4D99-B2E0-21D456EAFB9F}" presName="hierRoot1" presStyleCnt="0">
        <dgm:presLayoutVars>
          <dgm:hierBranch val="init"/>
        </dgm:presLayoutVars>
      </dgm:prSet>
      <dgm:spPr/>
    </dgm:pt>
    <dgm:pt modelId="{95DCC660-DF02-4675-8D8A-CA4D99011DC0}" type="pres">
      <dgm:prSet presAssocID="{77DE4A2C-0F2B-4D99-B2E0-21D456EAFB9F}" presName="rootComposite1" presStyleCnt="0"/>
      <dgm:spPr/>
    </dgm:pt>
    <dgm:pt modelId="{E1876EF6-AC9E-4B81-ADDA-4CB59F99D17F}" type="pres">
      <dgm:prSet presAssocID="{77DE4A2C-0F2B-4D99-B2E0-21D456EAFB9F}" presName="rootText1" presStyleLbl="node0" presStyleIdx="0" presStyleCnt="1" custScaleX="313712" custScaleY="92999" custLinFactNeighborX="-10768" custLinFactNeighborY="6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43D5AB-9086-44EB-A092-6606025E88D3}" type="pres">
      <dgm:prSet presAssocID="{77DE4A2C-0F2B-4D99-B2E0-21D456EAFB9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BBEC45-0B73-41A9-B3C1-688B406296BE}" type="pres">
      <dgm:prSet presAssocID="{77DE4A2C-0F2B-4D99-B2E0-21D456EAFB9F}" presName="hierChild2" presStyleCnt="0"/>
      <dgm:spPr/>
    </dgm:pt>
    <dgm:pt modelId="{06C7386F-5D44-4E78-881D-5C79F435EA2E}" type="pres">
      <dgm:prSet presAssocID="{425846ED-7753-4BE5-949A-EC72137BAFB3}" presName="Name37" presStyleLbl="parChTrans1D2" presStyleIdx="0" presStyleCnt="1"/>
      <dgm:spPr/>
      <dgm:t>
        <a:bodyPr/>
        <a:lstStyle/>
        <a:p>
          <a:endParaRPr lang="ru-RU"/>
        </a:p>
      </dgm:t>
    </dgm:pt>
    <dgm:pt modelId="{90D797FA-0F19-4098-BE13-8863CC64DA2E}" type="pres">
      <dgm:prSet presAssocID="{B3B54CC0-3B1A-420C-90A1-E03B772B719B}" presName="hierRoot2" presStyleCnt="0">
        <dgm:presLayoutVars>
          <dgm:hierBranch val="init"/>
        </dgm:presLayoutVars>
      </dgm:prSet>
      <dgm:spPr/>
    </dgm:pt>
    <dgm:pt modelId="{37B71547-8862-41B8-A5EF-3CE6DC606B4B}" type="pres">
      <dgm:prSet presAssocID="{B3B54CC0-3B1A-420C-90A1-E03B772B719B}" presName="rootComposite" presStyleCnt="0"/>
      <dgm:spPr/>
    </dgm:pt>
    <dgm:pt modelId="{E10BF46E-6952-4D97-9B5B-83D4FD4B5A2F}" type="pres">
      <dgm:prSet presAssocID="{B3B54CC0-3B1A-420C-90A1-E03B772B719B}" presName="rootText" presStyleLbl="node2" presStyleIdx="0" presStyleCnt="1" custScaleX="210946" custScaleY="43741" custLinFactNeighborX="-12591" custLinFactNeighborY="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B4EA9-50C1-478A-AE5D-F493C4875F29}" type="pres">
      <dgm:prSet presAssocID="{B3B54CC0-3B1A-420C-90A1-E03B772B719B}" presName="rootConnector" presStyleLbl="node2" presStyleIdx="0" presStyleCnt="1"/>
      <dgm:spPr/>
      <dgm:t>
        <a:bodyPr/>
        <a:lstStyle/>
        <a:p>
          <a:endParaRPr lang="ru-RU"/>
        </a:p>
      </dgm:t>
    </dgm:pt>
    <dgm:pt modelId="{0636643C-85C2-4DE8-844F-35A3F1B7BD97}" type="pres">
      <dgm:prSet presAssocID="{B3B54CC0-3B1A-420C-90A1-E03B772B719B}" presName="hierChild4" presStyleCnt="0"/>
      <dgm:spPr/>
    </dgm:pt>
    <dgm:pt modelId="{266507E1-7892-40E1-B19D-2F2690B0DF6D}" type="pres">
      <dgm:prSet presAssocID="{0E27C9CB-C3F8-4207-93A0-B6E6A0F20794}" presName="Name37" presStyleLbl="parChTrans1D3" presStyleIdx="0" presStyleCnt="1"/>
      <dgm:spPr/>
      <dgm:t>
        <a:bodyPr/>
        <a:lstStyle/>
        <a:p>
          <a:endParaRPr lang="ru-RU"/>
        </a:p>
      </dgm:t>
    </dgm:pt>
    <dgm:pt modelId="{259589DA-3BE3-471C-9002-A812BF391542}" type="pres">
      <dgm:prSet presAssocID="{41AD93B8-5BAF-4D20-8F8C-43173A48C6BB}" presName="hierRoot2" presStyleCnt="0">
        <dgm:presLayoutVars>
          <dgm:hierBranch val="init"/>
        </dgm:presLayoutVars>
      </dgm:prSet>
      <dgm:spPr/>
    </dgm:pt>
    <dgm:pt modelId="{0EC0AF7A-1BFA-46D4-81CF-490A1853D4E2}" type="pres">
      <dgm:prSet presAssocID="{41AD93B8-5BAF-4D20-8F8C-43173A48C6BB}" presName="rootComposite" presStyleCnt="0"/>
      <dgm:spPr/>
    </dgm:pt>
    <dgm:pt modelId="{4974E2A4-85AF-44C8-99C3-CFC4F92B0E33}" type="pres">
      <dgm:prSet presAssocID="{41AD93B8-5BAF-4D20-8F8C-43173A48C6BB}" presName="rootText" presStyleLbl="node3" presStyleIdx="0" presStyleCnt="1" custScaleX="269576" custScaleY="55540" custLinFactNeighborX="-10113" custLinFactNeighborY="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20AF5-5D75-4164-9FDF-EEE4BB871CC4}" type="pres">
      <dgm:prSet presAssocID="{41AD93B8-5BAF-4D20-8F8C-43173A48C6BB}" presName="rootConnector" presStyleLbl="node3" presStyleIdx="0" presStyleCnt="1"/>
      <dgm:spPr/>
      <dgm:t>
        <a:bodyPr/>
        <a:lstStyle/>
        <a:p>
          <a:endParaRPr lang="ru-RU"/>
        </a:p>
      </dgm:t>
    </dgm:pt>
    <dgm:pt modelId="{7CDEA5FE-0EF8-4EF1-A7A2-B950A4496994}" type="pres">
      <dgm:prSet presAssocID="{41AD93B8-5BAF-4D20-8F8C-43173A48C6BB}" presName="hierChild4" presStyleCnt="0"/>
      <dgm:spPr/>
    </dgm:pt>
    <dgm:pt modelId="{FED93522-A2D4-4512-8D6A-D01C0EF2614A}" type="pres">
      <dgm:prSet presAssocID="{41AD93B8-5BAF-4D20-8F8C-43173A48C6BB}" presName="hierChild5" presStyleCnt="0"/>
      <dgm:spPr/>
    </dgm:pt>
    <dgm:pt modelId="{BB0966C8-209A-4930-9D16-548D52267ED9}" type="pres">
      <dgm:prSet presAssocID="{B3B54CC0-3B1A-420C-90A1-E03B772B719B}" presName="hierChild5" presStyleCnt="0"/>
      <dgm:spPr/>
    </dgm:pt>
    <dgm:pt modelId="{DAF52AB4-294D-4ABE-92E6-29F9D55F0180}" type="pres">
      <dgm:prSet presAssocID="{77DE4A2C-0F2B-4D99-B2E0-21D456EAFB9F}" presName="hierChild3" presStyleCnt="0"/>
      <dgm:spPr/>
    </dgm:pt>
  </dgm:ptLst>
  <dgm:cxnLst>
    <dgm:cxn modelId="{C615EBFA-825A-4DC9-8B9B-99D6358468CE}" type="presOf" srcId="{425846ED-7753-4BE5-949A-EC72137BAFB3}" destId="{06C7386F-5D44-4E78-881D-5C79F435EA2E}" srcOrd="0" destOrd="0" presId="urn:microsoft.com/office/officeart/2005/8/layout/orgChart1"/>
    <dgm:cxn modelId="{3C5036BA-52BA-4811-95FB-66B3A727677A}" type="presOf" srcId="{0E27C9CB-C3F8-4207-93A0-B6E6A0F20794}" destId="{266507E1-7892-40E1-B19D-2F2690B0DF6D}" srcOrd="0" destOrd="0" presId="urn:microsoft.com/office/officeart/2005/8/layout/orgChart1"/>
    <dgm:cxn modelId="{9DBBA011-C6B7-43F9-9A17-E3444F4345D9}" type="presOf" srcId="{77DE4A2C-0F2B-4D99-B2E0-21D456EAFB9F}" destId="{E1876EF6-AC9E-4B81-ADDA-4CB59F99D17F}" srcOrd="0" destOrd="0" presId="urn:microsoft.com/office/officeart/2005/8/layout/orgChart1"/>
    <dgm:cxn modelId="{A4D5340C-BD2E-4F20-89C8-F5412B5ED110}" type="presOf" srcId="{AE8EB8B3-0AD3-48E4-937F-441435A64EFC}" destId="{07C95F97-8BFF-4853-9C31-29D5F7F7B886}" srcOrd="0" destOrd="0" presId="urn:microsoft.com/office/officeart/2005/8/layout/orgChart1"/>
    <dgm:cxn modelId="{7D33EECF-B13B-4E96-99BB-F22D444AA16D}" srcId="{77DE4A2C-0F2B-4D99-B2E0-21D456EAFB9F}" destId="{B3B54CC0-3B1A-420C-90A1-E03B772B719B}" srcOrd="0" destOrd="0" parTransId="{425846ED-7753-4BE5-949A-EC72137BAFB3}" sibTransId="{B6BA9C67-B2FB-4343-9AA2-CAF4FF53FB5A}"/>
    <dgm:cxn modelId="{D4057CDD-7414-4F5C-A754-DEBB6F255A5F}" type="presOf" srcId="{B3B54CC0-3B1A-420C-90A1-E03B772B719B}" destId="{E10BF46E-6952-4D97-9B5B-83D4FD4B5A2F}" srcOrd="0" destOrd="0" presId="urn:microsoft.com/office/officeart/2005/8/layout/orgChart1"/>
    <dgm:cxn modelId="{D0AA810D-01D7-4E51-9290-F25DE42F4E67}" type="presOf" srcId="{41AD93B8-5BAF-4D20-8F8C-43173A48C6BB}" destId="{FF220AF5-5D75-4164-9FDF-EEE4BB871CC4}" srcOrd="1" destOrd="0" presId="urn:microsoft.com/office/officeart/2005/8/layout/orgChart1"/>
    <dgm:cxn modelId="{824AEA1D-730D-4204-8AF3-867DF0ADF686}" type="presOf" srcId="{B3B54CC0-3B1A-420C-90A1-E03B772B719B}" destId="{AFDB4EA9-50C1-478A-AE5D-F493C4875F29}" srcOrd="1" destOrd="0" presId="urn:microsoft.com/office/officeart/2005/8/layout/orgChart1"/>
    <dgm:cxn modelId="{08C3773B-A23C-4EA0-AB9E-3128BDA50DE1}" srcId="{AE8EB8B3-0AD3-48E4-937F-441435A64EFC}" destId="{77DE4A2C-0F2B-4D99-B2E0-21D456EAFB9F}" srcOrd="0" destOrd="0" parTransId="{F2EF43C2-F5C2-4A1E-AE12-67047E4880CC}" sibTransId="{2E06C49D-2EA6-4F25-9936-6AEA612D424D}"/>
    <dgm:cxn modelId="{A9D00A62-ACEB-4204-AF0A-457F5472C11B}" srcId="{B3B54CC0-3B1A-420C-90A1-E03B772B719B}" destId="{41AD93B8-5BAF-4D20-8F8C-43173A48C6BB}" srcOrd="0" destOrd="0" parTransId="{0E27C9CB-C3F8-4207-93A0-B6E6A0F20794}" sibTransId="{C2545529-419F-4BFA-B4BD-8BEFD76383DD}"/>
    <dgm:cxn modelId="{3491371A-FDF8-49CF-8225-03561B84F430}" type="presOf" srcId="{77DE4A2C-0F2B-4D99-B2E0-21D456EAFB9F}" destId="{0F43D5AB-9086-44EB-A092-6606025E88D3}" srcOrd="1" destOrd="0" presId="urn:microsoft.com/office/officeart/2005/8/layout/orgChart1"/>
    <dgm:cxn modelId="{FEB28B04-7317-4B87-89DC-94E444F642B1}" type="presOf" srcId="{41AD93B8-5BAF-4D20-8F8C-43173A48C6BB}" destId="{4974E2A4-85AF-44C8-99C3-CFC4F92B0E33}" srcOrd="0" destOrd="0" presId="urn:microsoft.com/office/officeart/2005/8/layout/orgChart1"/>
    <dgm:cxn modelId="{15020C94-638B-4D61-8ABE-6CF132C46F3A}" type="presParOf" srcId="{07C95F97-8BFF-4853-9C31-29D5F7F7B886}" destId="{9D1BB855-3E28-4858-A350-584F06ED7C43}" srcOrd="0" destOrd="0" presId="urn:microsoft.com/office/officeart/2005/8/layout/orgChart1"/>
    <dgm:cxn modelId="{1ADC59CF-1F8A-4726-B9F5-D84B97AA65E0}" type="presParOf" srcId="{9D1BB855-3E28-4858-A350-584F06ED7C43}" destId="{95DCC660-DF02-4675-8D8A-CA4D99011DC0}" srcOrd="0" destOrd="0" presId="urn:microsoft.com/office/officeart/2005/8/layout/orgChart1"/>
    <dgm:cxn modelId="{C49C9D4A-B441-421E-BD23-6F0A809BE449}" type="presParOf" srcId="{95DCC660-DF02-4675-8D8A-CA4D99011DC0}" destId="{E1876EF6-AC9E-4B81-ADDA-4CB59F99D17F}" srcOrd="0" destOrd="0" presId="urn:microsoft.com/office/officeart/2005/8/layout/orgChart1"/>
    <dgm:cxn modelId="{28D4075B-0F6F-4827-90D1-085C37079891}" type="presParOf" srcId="{95DCC660-DF02-4675-8D8A-CA4D99011DC0}" destId="{0F43D5AB-9086-44EB-A092-6606025E88D3}" srcOrd="1" destOrd="0" presId="urn:microsoft.com/office/officeart/2005/8/layout/orgChart1"/>
    <dgm:cxn modelId="{3A349896-FE85-4541-9423-0231674DB205}" type="presParOf" srcId="{9D1BB855-3E28-4858-A350-584F06ED7C43}" destId="{2EBBEC45-0B73-41A9-B3C1-688B406296BE}" srcOrd="1" destOrd="0" presId="urn:microsoft.com/office/officeart/2005/8/layout/orgChart1"/>
    <dgm:cxn modelId="{0F9D7FA0-B9E3-4C97-B7F6-FAFD1F4DC25E}" type="presParOf" srcId="{2EBBEC45-0B73-41A9-B3C1-688B406296BE}" destId="{06C7386F-5D44-4E78-881D-5C79F435EA2E}" srcOrd="0" destOrd="0" presId="urn:microsoft.com/office/officeart/2005/8/layout/orgChart1"/>
    <dgm:cxn modelId="{35382454-AD77-48E9-B452-D0049D601B57}" type="presParOf" srcId="{2EBBEC45-0B73-41A9-B3C1-688B406296BE}" destId="{90D797FA-0F19-4098-BE13-8863CC64DA2E}" srcOrd="1" destOrd="0" presId="urn:microsoft.com/office/officeart/2005/8/layout/orgChart1"/>
    <dgm:cxn modelId="{DE118C76-BB82-4A35-8B8E-1202A5B62A67}" type="presParOf" srcId="{90D797FA-0F19-4098-BE13-8863CC64DA2E}" destId="{37B71547-8862-41B8-A5EF-3CE6DC606B4B}" srcOrd="0" destOrd="0" presId="urn:microsoft.com/office/officeart/2005/8/layout/orgChart1"/>
    <dgm:cxn modelId="{06954D8C-6325-484B-97D7-9BA462FF41DD}" type="presParOf" srcId="{37B71547-8862-41B8-A5EF-3CE6DC606B4B}" destId="{E10BF46E-6952-4D97-9B5B-83D4FD4B5A2F}" srcOrd="0" destOrd="0" presId="urn:microsoft.com/office/officeart/2005/8/layout/orgChart1"/>
    <dgm:cxn modelId="{F96D3880-F02F-4E26-8987-1009DFD4974F}" type="presParOf" srcId="{37B71547-8862-41B8-A5EF-3CE6DC606B4B}" destId="{AFDB4EA9-50C1-478A-AE5D-F493C4875F29}" srcOrd="1" destOrd="0" presId="urn:microsoft.com/office/officeart/2005/8/layout/orgChart1"/>
    <dgm:cxn modelId="{D418108E-943A-4E09-9DF5-65B6A9385420}" type="presParOf" srcId="{90D797FA-0F19-4098-BE13-8863CC64DA2E}" destId="{0636643C-85C2-4DE8-844F-35A3F1B7BD97}" srcOrd="1" destOrd="0" presId="urn:microsoft.com/office/officeart/2005/8/layout/orgChart1"/>
    <dgm:cxn modelId="{96F6AD06-F0F6-4863-9B9F-9CD35D646A52}" type="presParOf" srcId="{0636643C-85C2-4DE8-844F-35A3F1B7BD97}" destId="{266507E1-7892-40E1-B19D-2F2690B0DF6D}" srcOrd="0" destOrd="0" presId="urn:microsoft.com/office/officeart/2005/8/layout/orgChart1"/>
    <dgm:cxn modelId="{9BB38846-93E9-41A5-BF2D-6BB15AA1DB66}" type="presParOf" srcId="{0636643C-85C2-4DE8-844F-35A3F1B7BD97}" destId="{259589DA-3BE3-471C-9002-A812BF391542}" srcOrd="1" destOrd="0" presId="urn:microsoft.com/office/officeart/2005/8/layout/orgChart1"/>
    <dgm:cxn modelId="{398BC063-6B45-4B1F-B37C-5979D1111DEF}" type="presParOf" srcId="{259589DA-3BE3-471C-9002-A812BF391542}" destId="{0EC0AF7A-1BFA-46D4-81CF-490A1853D4E2}" srcOrd="0" destOrd="0" presId="urn:microsoft.com/office/officeart/2005/8/layout/orgChart1"/>
    <dgm:cxn modelId="{2A2930F4-62F7-414F-95BE-0B7A26E60532}" type="presParOf" srcId="{0EC0AF7A-1BFA-46D4-81CF-490A1853D4E2}" destId="{4974E2A4-85AF-44C8-99C3-CFC4F92B0E33}" srcOrd="0" destOrd="0" presId="urn:microsoft.com/office/officeart/2005/8/layout/orgChart1"/>
    <dgm:cxn modelId="{2F0B631C-331A-40A9-9102-D0EE5ED9E053}" type="presParOf" srcId="{0EC0AF7A-1BFA-46D4-81CF-490A1853D4E2}" destId="{FF220AF5-5D75-4164-9FDF-EEE4BB871CC4}" srcOrd="1" destOrd="0" presId="urn:microsoft.com/office/officeart/2005/8/layout/orgChart1"/>
    <dgm:cxn modelId="{5D402971-B73C-4ADF-AEB3-484E357C58C3}" type="presParOf" srcId="{259589DA-3BE3-471C-9002-A812BF391542}" destId="{7CDEA5FE-0EF8-4EF1-A7A2-B950A4496994}" srcOrd="1" destOrd="0" presId="urn:microsoft.com/office/officeart/2005/8/layout/orgChart1"/>
    <dgm:cxn modelId="{20679603-2C7C-4699-A548-3A3BF8A25406}" type="presParOf" srcId="{259589DA-3BE3-471C-9002-A812BF391542}" destId="{FED93522-A2D4-4512-8D6A-D01C0EF2614A}" srcOrd="2" destOrd="0" presId="urn:microsoft.com/office/officeart/2005/8/layout/orgChart1"/>
    <dgm:cxn modelId="{C2F36C2C-7E81-44E1-B0D4-A70112B6F5C3}" type="presParOf" srcId="{90D797FA-0F19-4098-BE13-8863CC64DA2E}" destId="{BB0966C8-209A-4930-9D16-548D52267ED9}" srcOrd="2" destOrd="0" presId="urn:microsoft.com/office/officeart/2005/8/layout/orgChart1"/>
    <dgm:cxn modelId="{675C2153-7785-4336-B539-0E05CAFEC860}" type="presParOf" srcId="{9D1BB855-3E28-4858-A350-584F06ED7C43}" destId="{DAF52AB4-294D-4ABE-92E6-29F9D55F01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DD36C-2AF0-4696-993A-06E3E97EB5CD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58A99C-EA3B-400E-8B03-99263A21EB9A}">
      <dgm:prSet phldrT="[Текст]"/>
      <dgm:spPr>
        <a:xfrm rot="16200000">
          <a:off x="-1748854" y="1872921"/>
          <a:ext cx="4342897" cy="82515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B92260D-6CA0-490C-A450-805F64A3DDAB}" type="parTrans" cxnId="{DB1A526E-698D-4540-9C2F-A8DB8841E9DE}">
      <dgm:prSet/>
      <dgm:spPr/>
      <dgm:t>
        <a:bodyPr/>
        <a:lstStyle/>
        <a:p>
          <a:endParaRPr lang="ru-RU"/>
        </a:p>
      </dgm:t>
    </dgm:pt>
    <dgm:pt modelId="{F277B10F-FA29-42ED-95E2-1D4B566B3DF7}" type="sibTrans" cxnId="{DB1A526E-698D-4540-9C2F-A8DB8841E9DE}">
      <dgm:prSet/>
      <dgm:spPr/>
      <dgm:t>
        <a:bodyPr/>
        <a:lstStyle/>
        <a:p>
          <a:endParaRPr lang="ru-RU"/>
        </a:p>
      </dgm:t>
    </dgm:pt>
    <dgm:pt modelId="{B350ECAA-4CE1-4452-B0A6-3293BE5FAF83}">
      <dgm:prSet phldrT="[Текст]" custT="1"/>
      <dgm:spPr>
        <a:xfrm>
          <a:off x="1333570" y="203670"/>
          <a:ext cx="2706494" cy="8251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МНН-</a:t>
          </a:r>
        </a:p>
        <a:p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9AC1672A-D3AE-4FFB-8399-179C0AE2900D}" type="parTrans" cxnId="{22F4F57C-FDD1-4227-99A9-33382BC99817}">
      <dgm:prSet/>
      <dgm:spPr>
        <a:xfrm>
          <a:off x="835170" y="616245"/>
          <a:ext cx="498400" cy="1669250"/>
        </a:xfrm>
        <a:custGeom>
          <a:avLst/>
          <a:gdLst/>
          <a:ahLst/>
          <a:cxnLst/>
          <a:rect l="0" t="0" r="0" b="0"/>
          <a:pathLst>
            <a:path>
              <a:moveTo>
                <a:pt x="0" y="1669250"/>
              </a:moveTo>
              <a:lnTo>
                <a:pt x="249200" y="1669250"/>
              </a:lnTo>
              <a:lnTo>
                <a:pt x="249200" y="0"/>
              </a:lnTo>
              <a:lnTo>
                <a:pt x="498400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DA4B66A-535C-4B3E-B576-924ACD90CF83}" type="sibTrans" cxnId="{22F4F57C-FDD1-4227-99A9-33382BC99817}">
      <dgm:prSet/>
      <dgm:spPr/>
      <dgm:t>
        <a:bodyPr/>
        <a:lstStyle/>
        <a:p>
          <a:endParaRPr lang="ru-RU"/>
        </a:p>
      </dgm:t>
    </dgm:pt>
    <dgm:pt modelId="{3E1C39AF-CC1C-4DA5-B7DF-8EE640AD4B02}">
      <dgm:prSet phldrT="[Текст]" custT="1"/>
      <dgm:spPr>
        <a:xfrm>
          <a:off x="1347076" y="1301021"/>
          <a:ext cx="2706494" cy="8251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Брендированные</a:t>
          </a:r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570783A-D788-4916-BD18-4CA24CA92AB6}" type="parTrans" cxnId="{89AEAB11-4E57-47ED-9EC6-D83B42431780}">
      <dgm:prSet/>
      <dgm:spPr>
        <a:xfrm>
          <a:off x="835170" y="1713597"/>
          <a:ext cx="511906" cy="571899"/>
        </a:xfrm>
        <a:custGeom>
          <a:avLst/>
          <a:gdLst/>
          <a:ahLst/>
          <a:cxnLst/>
          <a:rect l="0" t="0" r="0" b="0"/>
          <a:pathLst>
            <a:path>
              <a:moveTo>
                <a:pt x="0" y="571899"/>
              </a:moveTo>
              <a:lnTo>
                <a:pt x="255953" y="571899"/>
              </a:lnTo>
              <a:lnTo>
                <a:pt x="255953" y="0"/>
              </a:lnTo>
              <a:lnTo>
                <a:pt x="511906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28B8D0C-CAC0-46F1-AA49-3F353E8DAD01}" type="sibTrans" cxnId="{89AEAB11-4E57-47ED-9EC6-D83B42431780}">
      <dgm:prSet/>
      <dgm:spPr/>
      <dgm:t>
        <a:bodyPr/>
        <a:lstStyle/>
        <a:p>
          <a:endParaRPr lang="ru-RU"/>
        </a:p>
      </dgm:t>
    </dgm:pt>
    <dgm:pt modelId="{73D01EFE-5E72-4053-91B7-03393ABD71D5}">
      <dgm:prSet phldrT="[Текст]" custT="1"/>
      <dgm:spPr>
        <a:xfrm>
          <a:off x="1333570" y="2266546"/>
          <a:ext cx="2706494" cy="8251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Авторизованные</a:t>
          </a:r>
        </a:p>
        <a:p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(</a:t>
          </a:r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автогенерики</a:t>
          </a:r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</a:t>
          </a:r>
        </a:p>
      </dgm:t>
    </dgm:pt>
    <dgm:pt modelId="{5C829312-4F07-4251-AC88-874C7BF57A09}" type="parTrans" cxnId="{6FC0EBEF-1C97-4A1A-838B-1EF59AE903FE}">
      <dgm:prSet/>
      <dgm:spPr>
        <a:xfrm>
          <a:off x="835170" y="2285496"/>
          <a:ext cx="498400" cy="39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00" y="0"/>
              </a:lnTo>
              <a:lnTo>
                <a:pt x="249200" y="393625"/>
              </a:lnTo>
              <a:lnTo>
                <a:pt x="498400" y="39362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08CE3F0-1D31-4BC9-86E0-19998B2F07AF}" type="sibTrans" cxnId="{6FC0EBEF-1C97-4A1A-838B-1EF59AE903FE}">
      <dgm:prSet/>
      <dgm:spPr/>
      <dgm:t>
        <a:bodyPr/>
        <a:lstStyle/>
        <a:p>
          <a:endParaRPr lang="ru-RU"/>
        </a:p>
      </dgm:t>
    </dgm:pt>
    <dgm:pt modelId="{CF828A72-A98A-4F49-8789-848A7266EA05}">
      <dgm:prSet custT="1"/>
      <dgm:spPr>
        <a:xfrm>
          <a:off x="1376468" y="3542172"/>
          <a:ext cx="2706494" cy="8251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Гибридные</a:t>
          </a:r>
        </a:p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ru-RU" sz="3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9B1B3037-7C45-4B0D-B482-14E6BCDF459B}" type="parTrans" cxnId="{C37B32BC-EF0F-41A9-96AD-545EB8FADDE2}">
      <dgm:prSet/>
      <dgm:spPr>
        <a:xfrm>
          <a:off x="835170" y="2285496"/>
          <a:ext cx="541298" cy="166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9" y="0"/>
              </a:lnTo>
              <a:lnTo>
                <a:pt x="270649" y="1669250"/>
              </a:lnTo>
              <a:lnTo>
                <a:pt x="541298" y="166925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AEFD6A8-5FE1-4EE9-8E63-4BCAE39F652C}" type="sibTrans" cxnId="{C37B32BC-EF0F-41A9-96AD-545EB8FADDE2}">
      <dgm:prSet/>
      <dgm:spPr/>
      <dgm:t>
        <a:bodyPr/>
        <a:lstStyle/>
        <a:p>
          <a:endParaRPr lang="ru-RU"/>
        </a:p>
      </dgm:t>
    </dgm:pt>
    <dgm:pt modelId="{59E3D4C4-C5CD-411B-9E6D-7F214B90E4FF}">
      <dgm:prSet custT="1"/>
      <dgm:spPr>
        <a:xfrm>
          <a:off x="4624261" y="2266546"/>
          <a:ext cx="4840402" cy="82515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Выпускается тем же производителем (</a:t>
          </a:r>
          <a:r>
            <a:rPr lang="ru-RU" sz="24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оригинатором</a:t>
          </a:r>
          <a:r>
            <a:rPr lang="ru-RU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 </a:t>
          </a:r>
        </a:p>
        <a:p>
          <a:r>
            <a:rPr lang="ru-RU" sz="24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под другим брендом (с другой ценой, для другого канала сбыта и т.д.)</a:t>
          </a:r>
        </a:p>
      </dgm:t>
    </dgm:pt>
    <dgm:pt modelId="{DECCB2EE-01F8-49C3-A82F-5A07341CA668}" type="parTrans" cxnId="{6F3BDDDA-1DB2-4922-82A8-3A7261275234}">
      <dgm:prSet/>
      <dgm:spPr>
        <a:xfrm>
          <a:off x="4040064" y="2633402"/>
          <a:ext cx="584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196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3A7FCA4-FF76-445D-81E8-CA37C9464368}" type="sibTrans" cxnId="{6F3BDDDA-1DB2-4922-82A8-3A7261275234}">
      <dgm:prSet/>
      <dgm:spPr/>
      <dgm:t>
        <a:bodyPr/>
        <a:lstStyle/>
        <a:p>
          <a:endParaRPr lang="ru-RU"/>
        </a:p>
      </dgm:t>
    </dgm:pt>
    <dgm:pt modelId="{82AC90DA-8332-428A-8DFD-A764E360AAB9}">
      <dgm:prSet custT="1"/>
      <dgm:spPr>
        <a:xfrm>
          <a:off x="4624261" y="1235108"/>
          <a:ext cx="4177744" cy="82515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Препарат имеет более простое и понятное название - бренд</a:t>
          </a:r>
        </a:p>
      </dgm:t>
    </dgm:pt>
    <dgm:pt modelId="{A71A3B07-A635-43DD-8D75-8A67975F7F0B}" type="parTrans" cxnId="{DF83FED9-AD12-4A51-820B-12FCF504ABCF}">
      <dgm:prSet/>
      <dgm:spPr>
        <a:xfrm>
          <a:off x="4053570" y="1601963"/>
          <a:ext cx="570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1633"/>
              </a:moveTo>
              <a:lnTo>
                <a:pt x="285345" y="111633"/>
              </a:lnTo>
              <a:lnTo>
                <a:pt x="285345" y="45720"/>
              </a:lnTo>
              <a:lnTo>
                <a:pt x="570691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BCDF502-F584-46C1-A717-D1398E261A63}" type="sibTrans" cxnId="{DF83FED9-AD12-4A51-820B-12FCF504ABCF}">
      <dgm:prSet/>
      <dgm:spPr/>
      <dgm:t>
        <a:bodyPr/>
        <a:lstStyle/>
        <a:p>
          <a:endParaRPr lang="ru-RU"/>
        </a:p>
      </dgm:t>
    </dgm:pt>
    <dgm:pt modelId="{75D81746-6DCF-47DD-8AA7-FB07EE8F1240}">
      <dgm:prSet custT="1"/>
      <dgm:spPr>
        <a:xfrm>
          <a:off x="4624261" y="203670"/>
          <a:ext cx="3022639" cy="82515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3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Препарат имеет название аналогичное МНН</a:t>
          </a:r>
        </a:p>
      </dgm:t>
    </dgm:pt>
    <dgm:pt modelId="{FCE15C5C-0CC9-4349-B256-EA7256986432}" type="parTrans" cxnId="{A7C6A94D-65E7-4DE8-B5E4-05818A5EF27F}">
      <dgm:prSet/>
      <dgm:spPr>
        <a:xfrm>
          <a:off x="4040064" y="570525"/>
          <a:ext cx="584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196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4B5502D-0EA4-494F-B82B-1E4D06701B0C}" type="sibTrans" cxnId="{A7C6A94D-65E7-4DE8-B5E4-05818A5EF27F}">
      <dgm:prSet/>
      <dgm:spPr/>
      <dgm:t>
        <a:bodyPr/>
        <a:lstStyle/>
        <a:p>
          <a:endParaRPr lang="ru-RU"/>
        </a:p>
      </dgm:t>
    </dgm:pt>
    <dgm:pt modelId="{BE2D5628-4334-4AA4-AB92-0AD7785530D6}">
      <dgm:prSet custT="1"/>
      <dgm:spPr>
        <a:xfrm>
          <a:off x="4624261" y="3297985"/>
          <a:ext cx="6886998" cy="1313524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Не подпадающий под определение </a:t>
          </a:r>
          <a:r>
            <a:rPr lang="ru-RU" sz="20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генерика</a:t>
          </a:r>
          <a:r>
            <a:rPr lang="ru-RU" sz="2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</a:p>
        <a:p>
          <a:r>
            <a:rPr lang="ru-RU" sz="2000" b="1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при невозможности подтверждения биоэквивалентн</a:t>
          </a:r>
          <a:r>
            <a:rPr lang="ru-RU" sz="2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ости</a:t>
          </a:r>
        </a:p>
        <a:p>
          <a:r>
            <a:rPr lang="ru-RU" sz="2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или других изменениях – используют «классические» клинические исследования</a:t>
          </a:r>
        </a:p>
      </dgm:t>
    </dgm:pt>
    <dgm:pt modelId="{1110F151-C48B-4C7D-906C-85182276ADF7}" type="parTrans" cxnId="{D0E6A8BF-4AD6-4869-937E-41037D8DF121}">
      <dgm:prSet/>
      <dgm:spPr>
        <a:xfrm>
          <a:off x="4082962" y="3909027"/>
          <a:ext cx="5412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298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ECB9AE8-41B9-4600-BE40-D182931E01B2}" type="sibTrans" cxnId="{D0E6A8BF-4AD6-4869-937E-41037D8DF121}">
      <dgm:prSet/>
      <dgm:spPr/>
      <dgm:t>
        <a:bodyPr/>
        <a:lstStyle/>
        <a:p>
          <a:endParaRPr lang="ru-RU"/>
        </a:p>
      </dgm:t>
    </dgm:pt>
    <dgm:pt modelId="{7326C446-DD28-427A-91C2-C5543D67AB9C}" type="pres">
      <dgm:prSet presAssocID="{D88DD36C-2AF0-4696-993A-06E3E97EB5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C40F17-5179-4122-B956-9723B449C69B}" type="pres">
      <dgm:prSet presAssocID="{E758A99C-EA3B-400E-8B03-99263A21EB9A}" presName="root1" presStyleCnt="0"/>
      <dgm:spPr/>
    </dgm:pt>
    <dgm:pt modelId="{CE7943CC-5067-4E83-89B9-0B9E2A4BE778}" type="pres">
      <dgm:prSet presAssocID="{E758A99C-EA3B-400E-8B03-99263A21EB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7FCB73-4AD1-47BC-AB20-8A974EB563B9}" type="pres">
      <dgm:prSet presAssocID="{E758A99C-EA3B-400E-8B03-99263A21EB9A}" presName="level2hierChild" presStyleCnt="0"/>
      <dgm:spPr/>
    </dgm:pt>
    <dgm:pt modelId="{49DD9B51-9A5F-4059-AD31-654FDDFB897C}" type="pres">
      <dgm:prSet presAssocID="{9AC1672A-D3AE-4FFB-8399-179C0AE2900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DA21729-B4BE-423B-BC5A-83AC4A4BA27A}" type="pres">
      <dgm:prSet presAssocID="{9AC1672A-D3AE-4FFB-8399-179C0AE2900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A03B26-7D50-4D44-937C-40F0EE503180}" type="pres">
      <dgm:prSet presAssocID="{B350ECAA-4CE1-4452-B0A6-3293BE5FAF83}" presName="root2" presStyleCnt="0"/>
      <dgm:spPr/>
    </dgm:pt>
    <dgm:pt modelId="{213B17D1-1D30-4669-9B40-D79F34CEB7C2}" type="pres">
      <dgm:prSet presAssocID="{B350ECAA-4CE1-4452-B0A6-3293BE5FAF83}" presName="LevelTwoTextNode" presStyleLbl="node2" presStyleIdx="0" presStyleCnt="4" custLinFactNeighborX="-1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A0189-7C97-4C3D-93F0-6F00D5D873E0}" type="pres">
      <dgm:prSet presAssocID="{B350ECAA-4CE1-4452-B0A6-3293BE5FAF83}" presName="level3hierChild" presStyleCnt="0"/>
      <dgm:spPr/>
    </dgm:pt>
    <dgm:pt modelId="{7ADF5B09-E2F7-4EDC-AAA2-CDA241C000DB}" type="pres">
      <dgm:prSet presAssocID="{FCE15C5C-0CC9-4349-B256-EA7256986432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4EE4186-8C97-45CD-9DC4-85C137173806}" type="pres">
      <dgm:prSet presAssocID="{FCE15C5C-0CC9-4349-B256-EA7256986432}" presName="connTx" presStyleLbl="parChTrans1D3" presStyleIdx="0" presStyleCnt="4"/>
      <dgm:spPr/>
      <dgm:t>
        <a:bodyPr/>
        <a:lstStyle/>
        <a:p>
          <a:endParaRPr lang="ru-RU"/>
        </a:p>
      </dgm:t>
    </dgm:pt>
    <dgm:pt modelId="{863CC44A-CF3C-4613-B907-866C39057569}" type="pres">
      <dgm:prSet presAssocID="{75D81746-6DCF-47DD-8AA7-FB07EE8F1240}" presName="root2" presStyleCnt="0"/>
      <dgm:spPr/>
    </dgm:pt>
    <dgm:pt modelId="{1CBB52D7-3C5B-4152-B932-8166137C5EFD}" type="pres">
      <dgm:prSet presAssocID="{75D81746-6DCF-47DD-8AA7-FB07EE8F1240}" presName="LevelTwoTextNode" presStyleLbl="node3" presStyleIdx="0" presStyleCnt="4" custScaleX="111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B61E0-5C89-4DE4-BC78-A8EEFCC0A83E}" type="pres">
      <dgm:prSet presAssocID="{75D81746-6DCF-47DD-8AA7-FB07EE8F1240}" presName="level3hierChild" presStyleCnt="0"/>
      <dgm:spPr/>
    </dgm:pt>
    <dgm:pt modelId="{00BCD104-3647-43FA-9186-CADB164C4479}" type="pres">
      <dgm:prSet presAssocID="{6570783A-D788-4916-BD18-4CA24CA92AB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F7AFBCA-2A7B-4304-A9A6-DB8A886EA01C}" type="pres">
      <dgm:prSet presAssocID="{6570783A-D788-4916-BD18-4CA24CA92AB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BD77E9E-1B8C-4E70-AD41-54CA91C379CC}" type="pres">
      <dgm:prSet presAssocID="{3E1C39AF-CC1C-4DA5-B7DF-8EE640AD4B02}" presName="root2" presStyleCnt="0"/>
      <dgm:spPr/>
    </dgm:pt>
    <dgm:pt modelId="{F0A36896-081F-470E-BBDC-AD83F5E4C730}" type="pres">
      <dgm:prSet presAssocID="{3E1C39AF-CC1C-4DA5-B7DF-8EE640AD4B02}" presName="LevelTwoTextNode" presStyleLbl="node2" presStyleIdx="1" presStyleCnt="4" custLinFactNeighborX="-1086" custLinFactNeighborY="7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278BB-02FE-42CB-993F-A3F674F33019}" type="pres">
      <dgm:prSet presAssocID="{3E1C39AF-CC1C-4DA5-B7DF-8EE640AD4B02}" presName="level3hierChild" presStyleCnt="0"/>
      <dgm:spPr/>
    </dgm:pt>
    <dgm:pt modelId="{C2BF0C7F-C887-4173-8B6E-E01BE324C08D}" type="pres">
      <dgm:prSet presAssocID="{A71A3B07-A635-43DD-8D75-8A67975F7F0B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669A6022-4C9A-4355-BF9F-34EB46FB17CD}" type="pres">
      <dgm:prSet presAssocID="{A71A3B07-A635-43DD-8D75-8A67975F7F0B}" presName="connTx" presStyleLbl="parChTrans1D3" presStyleIdx="1" presStyleCnt="4"/>
      <dgm:spPr/>
      <dgm:t>
        <a:bodyPr/>
        <a:lstStyle/>
        <a:p>
          <a:endParaRPr lang="ru-RU"/>
        </a:p>
      </dgm:t>
    </dgm:pt>
    <dgm:pt modelId="{4BA4EFB3-E333-489B-90CE-7F5624F9BD83}" type="pres">
      <dgm:prSet presAssocID="{82AC90DA-8332-428A-8DFD-A764E360AAB9}" presName="root2" presStyleCnt="0"/>
      <dgm:spPr/>
    </dgm:pt>
    <dgm:pt modelId="{695E04B6-C957-4BCA-8049-E8EFF7B79F4C}" type="pres">
      <dgm:prSet presAssocID="{82AC90DA-8332-428A-8DFD-A764E360AAB9}" presName="LevelTwoTextNode" presStyleLbl="node3" presStyleIdx="1" presStyleCnt="4" custScaleX="154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E616A-0A7C-41BF-8CC7-5147A3816C10}" type="pres">
      <dgm:prSet presAssocID="{82AC90DA-8332-428A-8DFD-A764E360AAB9}" presName="level3hierChild" presStyleCnt="0"/>
      <dgm:spPr/>
    </dgm:pt>
    <dgm:pt modelId="{479B40CC-C187-41FB-8EFF-1D7063F5AEFD}" type="pres">
      <dgm:prSet presAssocID="{5C829312-4F07-4251-AC88-874C7BF57A0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1508F93-E5EB-4801-878E-24CAD003A782}" type="pres">
      <dgm:prSet presAssocID="{5C829312-4F07-4251-AC88-874C7BF57A0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49EAFFD-EE95-4D35-9713-6A313F88F173}" type="pres">
      <dgm:prSet presAssocID="{73D01EFE-5E72-4053-91B7-03393ABD71D5}" presName="root2" presStyleCnt="0"/>
      <dgm:spPr/>
    </dgm:pt>
    <dgm:pt modelId="{B0DB4E93-64FF-424A-A8C0-3C9E6FF4501F}" type="pres">
      <dgm:prSet presAssocID="{73D01EFE-5E72-4053-91B7-03393ABD71D5}" presName="LevelTwoTextNode" presStyleLbl="node2" presStyleIdx="2" presStyleCnt="4" custLinFactNeighborX="-1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DCC5D-E545-4127-B7FC-92569AE20340}" type="pres">
      <dgm:prSet presAssocID="{73D01EFE-5E72-4053-91B7-03393ABD71D5}" presName="level3hierChild" presStyleCnt="0"/>
      <dgm:spPr/>
    </dgm:pt>
    <dgm:pt modelId="{DAD6D521-390C-4C96-AEEC-BE2D99D8B935}" type="pres">
      <dgm:prSet presAssocID="{DECCB2EE-01F8-49C3-A82F-5A07341CA66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C37CC671-E269-48B3-BBDE-68AADA8D3753}" type="pres">
      <dgm:prSet presAssocID="{DECCB2EE-01F8-49C3-A82F-5A07341CA66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3B33E74A-C79A-4A95-95CC-B99024FD0265}" type="pres">
      <dgm:prSet presAssocID="{59E3D4C4-C5CD-411B-9E6D-7F214B90E4FF}" presName="root2" presStyleCnt="0"/>
      <dgm:spPr/>
    </dgm:pt>
    <dgm:pt modelId="{446A88B5-EA45-40FA-B28A-BDDADBD8A226}" type="pres">
      <dgm:prSet presAssocID="{59E3D4C4-C5CD-411B-9E6D-7F214B90E4FF}" presName="LevelTwoTextNode" presStyleLbl="node3" presStyleIdx="2" presStyleCnt="4" custScaleX="22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36517-2470-40F6-90FB-8C5DE982301A}" type="pres">
      <dgm:prSet presAssocID="{59E3D4C4-C5CD-411B-9E6D-7F214B90E4FF}" presName="level3hierChild" presStyleCnt="0"/>
      <dgm:spPr/>
    </dgm:pt>
    <dgm:pt modelId="{84C30B8A-47AD-43A5-A46D-B2A26FA0C939}" type="pres">
      <dgm:prSet presAssocID="{9B1B3037-7C45-4B0D-B482-14E6BCDF45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03ED02C-E91A-4591-8A81-95BD7849D8A0}" type="pres">
      <dgm:prSet presAssocID="{9B1B3037-7C45-4B0D-B482-14E6BCDF45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6E1C984-C0FB-4797-B39F-D6456C0C5B27}" type="pres">
      <dgm:prSet presAssocID="{CF828A72-A98A-4F49-8789-848A7266EA05}" presName="root2" presStyleCnt="0"/>
      <dgm:spPr/>
    </dgm:pt>
    <dgm:pt modelId="{E38BB585-E15F-48A6-B898-62DE57B0BBE1}" type="pres">
      <dgm:prSet presAssocID="{CF828A72-A98A-4F49-8789-848A7266EA0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EC157-D838-4DF4-AD1B-96BD93C35F38}" type="pres">
      <dgm:prSet presAssocID="{CF828A72-A98A-4F49-8789-848A7266EA05}" presName="level3hierChild" presStyleCnt="0"/>
      <dgm:spPr/>
    </dgm:pt>
    <dgm:pt modelId="{AC514A41-675A-4AC0-95F5-EA991008BD90}" type="pres">
      <dgm:prSet presAssocID="{1110F151-C48B-4C7D-906C-85182276ADF7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78DF8829-7621-45C2-AC62-EE1211DFD613}" type="pres">
      <dgm:prSet presAssocID="{1110F151-C48B-4C7D-906C-85182276ADF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425275C9-9338-4BA6-B3BA-A507AFEF0FD7}" type="pres">
      <dgm:prSet presAssocID="{BE2D5628-4334-4AA4-AB92-0AD7785530D6}" presName="root2" presStyleCnt="0"/>
      <dgm:spPr/>
    </dgm:pt>
    <dgm:pt modelId="{01574E94-0303-4ADA-B6C9-EC51547215E7}" type="pres">
      <dgm:prSet presAssocID="{BE2D5628-4334-4AA4-AB92-0AD7785530D6}" presName="LevelTwoTextNode" presStyleLbl="node3" presStyleIdx="3" presStyleCnt="4" custScaleX="254462" custScaleY="97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E348D3-B6EB-49A4-9E24-54233F5DF272}" type="pres">
      <dgm:prSet presAssocID="{BE2D5628-4334-4AA4-AB92-0AD7785530D6}" presName="level3hierChild" presStyleCnt="0"/>
      <dgm:spPr/>
    </dgm:pt>
  </dgm:ptLst>
  <dgm:cxnLst>
    <dgm:cxn modelId="{D0E6A8BF-4AD6-4869-937E-41037D8DF121}" srcId="{CF828A72-A98A-4F49-8789-848A7266EA05}" destId="{BE2D5628-4334-4AA4-AB92-0AD7785530D6}" srcOrd="0" destOrd="0" parTransId="{1110F151-C48B-4C7D-906C-85182276ADF7}" sibTransId="{FECB9AE8-41B9-4600-BE40-D182931E01B2}"/>
    <dgm:cxn modelId="{937A9705-21CC-4EAB-B2F7-A0232CC04696}" type="presOf" srcId="{1110F151-C48B-4C7D-906C-85182276ADF7}" destId="{AC514A41-675A-4AC0-95F5-EA991008BD90}" srcOrd="0" destOrd="0" presId="urn:microsoft.com/office/officeart/2008/layout/HorizontalMultiLevelHierarchy"/>
    <dgm:cxn modelId="{7917E6C6-2FB1-429C-A453-DC004D64F8E0}" type="presOf" srcId="{DECCB2EE-01F8-49C3-A82F-5A07341CA668}" destId="{DAD6D521-390C-4C96-AEEC-BE2D99D8B935}" srcOrd="0" destOrd="0" presId="urn:microsoft.com/office/officeart/2008/layout/HorizontalMultiLevelHierarchy"/>
    <dgm:cxn modelId="{DF83FED9-AD12-4A51-820B-12FCF504ABCF}" srcId="{3E1C39AF-CC1C-4DA5-B7DF-8EE640AD4B02}" destId="{82AC90DA-8332-428A-8DFD-A764E360AAB9}" srcOrd="0" destOrd="0" parTransId="{A71A3B07-A635-43DD-8D75-8A67975F7F0B}" sibTransId="{9BCDF502-F584-46C1-A717-D1398E261A63}"/>
    <dgm:cxn modelId="{6F3BDDDA-1DB2-4922-82A8-3A7261275234}" srcId="{73D01EFE-5E72-4053-91B7-03393ABD71D5}" destId="{59E3D4C4-C5CD-411B-9E6D-7F214B90E4FF}" srcOrd="0" destOrd="0" parTransId="{DECCB2EE-01F8-49C3-A82F-5A07341CA668}" sibTransId="{C3A7FCA4-FF76-445D-81E8-CA37C9464368}"/>
    <dgm:cxn modelId="{AA1C5CA1-7126-475A-BD86-48DD288EE859}" type="presOf" srcId="{5C829312-4F07-4251-AC88-874C7BF57A09}" destId="{479B40CC-C187-41FB-8EFF-1D7063F5AEFD}" srcOrd="0" destOrd="0" presId="urn:microsoft.com/office/officeart/2008/layout/HorizontalMultiLevelHierarchy"/>
    <dgm:cxn modelId="{89AEAB11-4E57-47ED-9EC6-D83B42431780}" srcId="{E758A99C-EA3B-400E-8B03-99263A21EB9A}" destId="{3E1C39AF-CC1C-4DA5-B7DF-8EE640AD4B02}" srcOrd="1" destOrd="0" parTransId="{6570783A-D788-4916-BD18-4CA24CA92AB6}" sibTransId="{328B8D0C-CAC0-46F1-AA49-3F353E8DAD01}"/>
    <dgm:cxn modelId="{161298BC-9AB1-40BF-8291-75E1BD8420AD}" type="presOf" srcId="{B350ECAA-4CE1-4452-B0A6-3293BE5FAF83}" destId="{213B17D1-1D30-4669-9B40-D79F34CEB7C2}" srcOrd="0" destOrd="0" presId="urn:microsoft.com/office/officeart/2008/layout/HorizontalMultiLevelHierarchy"/>
    <dgm:cxn modelId="{CFE6DABC-7723-4690-A4C6-FB5B8C9B4F42}" type="presOf" srcId="{1110F151-C48B-4C7D-906C-85182276ADF7}" destId="{78DF8829-7621-45C2-AC62-EE1211DFD613}" srcOrd="1" destOrd="0" presId="urn:microsoft.com/office/officeart/2008/layout/HorizontalMultiLevelHierarchy"/>
    <dgm:cxn modelId="{CF2BD32A-B341-4530-8896-70F9536FE1F9}" type="presOf" srcId="{59E3D4C4-C5CD-411B-9E6D-7F214B90E4FF}" destId="{446A88B5-EA45-40FA-B28A-BDDADBD8A226}" srcOrd="0" destOrd="0" presId="urn:microsoft.com/office/officeart/2008/layout/HorizontalMultiLevelHierarchy"/>
    <dgm:cxn modelId="{EABE1DFC-94B2-4FC0-A2E6-B3E0BA3CC535}" type="presOf" srcId="{9AC1672A-D3AE-4FFB-8399-179C0AE2900D}" destId="{1DA21729-B4BE-423B-BC5A-83AC4A4BA27A}" srcOrd="1" destOrd="0" presId="urn:microsoft.com/office/officeart/2008/layout/HorizontalMultiLevelHierarchy"/>
    <dgm:cxn modelId="{CE0AAA04-634C-4480-9A4A-7D9D210F04CA}" type="presOf" srcId="{75D81746-6DCF-47DD-8AA7-FB07EE8F1240}" destId="{1CBB52D7-3C5B-4152-B932-8166137C5EFD}" srcOrd="0" destOrd="0" presId="urn:microsoft.com/office/officeart/2008/layout/HorizontalMultiLevelHierarchy"/>
    <dgm:cxn modelId="{C37B32BC-EF0F-41A9-96AD-545EB8FADDE2}" srcId="{E758A99C-EA3B-400E-8B03-99263A21EB9A}" destId="{CF828A72-A98A-4F49-8789-848A7266EA05}" srcOrd="3" destOrd="0" parTransId="{9B1B3037-7C45-4B0D-B482-14E6BCDF459B}" sibTransId="{6AEFD6A8-5FE1-4EE9-8E63-4BCAE39F652C}"/>
    <dgm:cxn modelId="{E3099580-847A-4947-8EC9-6330156BDD50}" type="presOf" srcId="{9B1B3037-7C45-4B0D-B482-14E6BCDF459B}" destId="{603ED02C-E91A-4591-8A81-95BD7849D8A0}" srcOrd="1" destOrd="0" presId="urn:microsoft.com/office/officeart/2008/layout/HorizontalMultiLevelHierarchy"/>
    <dgm:cxn modelId="{6FC0EBEF-1C97-4A1A-838B-1EF59AE903FE}" srcId="{E758A99C-EA3B-400E-8B03-99263A21EB9A}" destId="{73D01EFE-5E72-4053-91B7-03393ABD71D5}" srcOrd="2" destOrd="0" parTransId="{5C829312-4F07-4251-AC88-874C7BF57A09}" sibTransId="{908CE3F0-1D31-4BC9-86E0-19998B2F07AF}"/>
    <dgm:cxn modelId="{481FB8A8-A446-40D9-9881-4816EDECF8E5}" type="presOf" srcId="{FCE15C5C-0CC9-4349-B256-EA7256986432}" destId="{B4EE4186-8C97-45CD-9DC4-85C137173806}" srcOrd="1" destOrd="0" presId="urn:microsoft.com/office/officeart/2008/layout/HorizontalMultiLevelHierarchy"/>
    <dgm:cxn modelId="{E749B3BF-6E5C-4670-B70E-3844C9EC808C}" type="presOf" srcId="{6570783A-D788-4916-BD18-4CA24CA92AB6}" destId="{00BCD104-3647-43FA-9186-CADB164C4479}" srcOrd="0" destOrd="0" presId="urn:microsoft.com/office/officeart/2008/layout/HorizontalMultiLevelHierarchy"/>
    <dgm:cxn modelId="{F4E76F26-39BF-4B33-A008-4191DB97B519}" type="presOf" srcId="{BE2D5628-4334-4AA4-AB92-0AD7785530D6}" destId="{01574E94-0303-4ADA-B6C9-EC51547215E7}" srcOrd="0" destOrd="0" presId="urn:microsoft.com/office/officeart/2008/layout/HorizontalMultiLevelHierarchy"/>
    <dgm:cxn modelId="{1A537FB3-F8A2-424C-9B01-890C177ACED5}" type="presOf" srcId="{A71A3B07-A635-43DD-8D75-8A67975F7F0B}" destId="{C2BF0C7F-C887-4173-8B6E-E01BE324C08D}" srcOrd="0" destOrd="0" presId="urn:microsoft.com/office/officeart/2008/layout/HorizontalMultiLevelHierarchy"/>
    <dgm:cxn modelId="{9F578476-39CA-42EB-A502-BC0FA74C7407}" type="presOf" srcId="{CF828A72-A98A-4F49-8789-848A7266EA05}" destId="{E38BB585-E15F-48A6-B898-62DE57B0BBE1}" srcOrd="0" destOrd="0" presId="urn:microsoft.com/office/officeart/2008/layout/HorizontalMultiLevelHierarchy"/>
    <dgm:cxn modelId="{1A97D48F-7DFC-4E47-88CE-7D157CB461A7}" type="presOf" srcId="{E758A99C-EA3B-400E-8B03-99263A21EB9A}" destId="{CE7943CC-5067-4E83-89B9-0B9E2A4BE778}" srcOrd="0" destOrd="0" presId="urn:microsoft.com/office/officeart/2008/layout/HorizontalMultiLevelHierarchy"/>
    <dgm:cxn modelId="{BA6277C4-9004-496E-8BCC-7606D28D566B}" type="presOf" srcId="{6570783A-D788-4916-BD18-4CA24CA92AB6}" destId="{EF7AFBCA-2A7B-4304-A9A6-DB8A886EA01C}" srcOrd="1" destOrd="0" presId="urn:microsoft.com/office/officeart/2008/layout/HorizontalMultiLevelHierarchy"/>
    <dgm:cxn modelId="{14EE2CA3-E7DA-4558-993D-846582AE8F8B}" type="presOf" srcId="{FCE15C5C-0CC9-4349-B256-EA7256986432}" destId="{7ADF5B09-E2F7-4EDC-AAA2-CDA241C000DB}" srcOrd="0" destOrd="0" presId="urn:microsoft.com/office/officeart/2008/layout/HorizontalMultiLevelHierarchy"/>
    <dgm:cxn modelId="{7DA9B6B8-A212-4D45-AE51-A9A5B28CD02F}" type="presOf" srcId="{D88DD36C-2AF0-4696-993A-06E3E97EB5CD}" destId="{7326C446-DD28-427A-91C2-C5543D67AB9C}" srcOrd="0" destOrd="0" presId="urn:microsoft.com/office/officeart/2008/layout/HorizontalMultiLevelHierarchy"/>
    <dgm:cxn modelId="{FEC787AA-EABA-4DB3-B8D0-5F0B11D1469D}" type="presOf" srcId="{5C829312-4F07-4251-AC88-874C7BF57A09}" destId="{11508F93-E5EB-4801-878E-24CAD003A782}" srcOrd="1" destOrd="0" presId="urn:microsoft.com/office/officeart/2008/layout/HorizontalMultiLevelHierarchy"/>
    <dgm:cxn modelId="{EBD58B72-2F61-49E7-806C-EBDAF7093B20}" type="presOf" srcId="{9AC1672A-D3AE-4FFB-8399-179C0AE2900D}" destId="{49DD9B51-9A5F-4059-AD31-654FDDFB897C}" srcOrd="0" destOrd="0" presId="urn:microsoft.com/office/officeart/2008/layout/HorizontalMultiLevelHierarchy"/>
    <dgm:cxn modelId="{8D82011C-318A-4DA5-BCE4-A61762058F78}" type="presOf" srcId="{DECCB2EE-01F8-49C3-A82F-5A07341CA668}" destId="{C37CC671-E269-48B3-BBDE-68AADA8D3753}" srcOrd="1" destOrd="0" presId="urn:microsoft.com/office/officeart/2008/layout/HorizontalMultiLevelHierarchy"/>
    <dgm:cxn modelId="{D47CBDEE-A987-4C10-9EBB-59206E88D048}" type="presOf" srcId="{9B1B3037-7C45-4B0D-B482-14E6BCDF459B}" destId="{84C30B8A-47AD-43A5-A46D-B2A26FA0C939}" srcOrd="0" destOrd="0" presId="urn:microsoft.com/office/officeart/2008/layout/HorizontalMultiLevelHierarchy"/>
    <dgm:cxn modelId="{22F4F57C-FDD1-4227-99A9-33382BC99817}" srcId="{E758A99C-EA3B-400E-8B03-99263A21EB9A}" destId="{B350ECAA-4CE1-4452-B0A6-3293BE5FAF83}" srcOrd="0" destOrd="0" parTransId="{9AC1672A-D3AE-4FFB-8399-179C0AE2900D}" sibTransId="{EDA4B66A-535C-4B3E-B576-924ACD90CF83}"/>
    <dgm:cxn modelId="{DB1A526E-698D-4540-9C2F-A8DB8841E9DE}" srcId="{D88DD36C-2AF0-4696-993A-06E3E97EB5CD}" destId="{E758A99C-EA3B-400E-8B03-99263A21EB9A}" srcOrd="0" destOrd="0" parTransId="{6B92260D-6CA0-490C-A450-805F64A3DDAB}" sibTransId="{F277B10F-FA29-42ED-95E2-1D4B566B3DF7}"/>
    <dgm:cxn modelId="{E0A00575-0F75-41EB-9B69-8574330E85BA}" type="presOf" srcId="{73D01EFE-5E72-4053-91B7-03393ABD71D5}" destId="{B0DB4E93-64FF-424A-A8C0-3C9E6FF4501F}" srcOrd="0" destOrd="0" presId="urn:microsoft.com/office/officeart/2008/layout/HorizontalMultiLevelHierarchy"/>
    <dgm:cxn modelId="{FCE72C52-4AA1-420E-8438-0D0F0622CD1C}" type="presOf" srcId="{82AC90DA-8332-428A-8DFD-A764E360AAB9}" destId="{695E04B6-C957-4BCA-8049-E8EFF7B79F4C}" srcOrd="0" destOrd="0" presId="urn:microsoft.com/office/officeart/2008/layout/HorizontalMultiLevelHierarchy"/>
    <dgm:cxn modelId="{A7C6A94D-65E7-4DE8-B5E4-05818A5EF27F}" srcId="{B350ECAA-4CE1-4452-B0A6-3293BE5FAF83}" destId="{75D81746-6DCF-47DD-8AA7-FB07EE8F1240}" srcOrd="0" destOrd="0" parTransId="{FCE15C5C-0CC9-4349-B256-EA7256986432}" sibTransId="{44B5502D-0EA4-494F-B82B-1E4D06701B0C}"/>
    <dgm:cxn modelId="{78B87D7A-26D2-4CFA-AD52-34E068384039}" type="presOf" srcId="{3E1C39AF-CC1C-4DA5-B7DF-8EE640AD4B02}" destId="{F0A36896-081F-470E-BBDC-AD83F5E4C730}" srcOrd="0" destOrd="0" presId="urn:microsoft.com/office/officeart/2008/layout/HorizontalMultiLevelHierarchy"/>
    <dgm:cxn modelId="{47D4B8A3-4DBB-4BAC-8B5A-23FEE7C245A7}" type="presOf" srcId="{A71A3B07-A635-43DD-8D75-8A67975F7F0B}" destId="{669A6022-4C9A-4355-BF9F-34EB46FB17CD}" srcOrd="1" destOrd="0" presId="urn:microsoft.com/office/officeart/2008/layout/HorizontalMultiLevelHierarchy"/>
    <dgm:cxn modelId="{F85282FF-CAB0-4ADE-A429-7C73538AB216}" type="presParOf" srcId="{7326C446-DD28-427A-91C2-C5543D67AB9C}" destId="{7EC40F17-5179-4122-B956-9723B449C69B}" srcOrd="0" destOrd="0" presId="urn:microsoft.com/office/officeart/2008/layout/HorizontalMultiLevelHierarchy"/>
    <dgm:cxn modelId="{8DF89246-05B0-4C50-AAC3-DA06F753B9C2}" type="presParOf" srcId="{7EC40F17-5179-4122-B956-9723B449C69B}" destId="{CE7943CC-5067-4E83-89B9-0B9E2A4BE778}" srcOrd="0" destOrd="0" presId="urn:microsoft.com/office/officeart/2008/layout/HorizontalMultiLevelHierarchy"/>
    <dgm:cxn modelId="{FD266D95-F247-446E-B8B2-67C95214646F}" type="presParOf" srcId="{7EC40F17-5179-4122-B956-9723B449C69B}" destId="{B57FCB73-4AD1-47BC-AB20-8A974EB563B9}" srcOrd="1" destOrd="0" presId="urn:microsoft.com/office/officeart/2008/layout/HorizontalMultiLevelHierarchy"/>
    <dgm:cxn modelId="{C27A3C7E-ACD6-4956-BDC2-20EDCBDE8873}" type="presParOf" srcId="{B57FCB73-4AD1-47BC-AB20-8A974EB563B9}" destId="{49DD9B51-9A5F-4059-AD31-654FDDFB897C}" srcOrd="0" destOrd="0" presId="urn:microsoft.com/office/officeart/2008/layout/HorizontalMultiLevelHierarchy"/>
    <dgm:cxn modelId="{BFE5E6C6-CE70-4466-AC9F-33A82ADC2F41}" type="presParOf" srcId="{49DD9B51-9A5F-4059-AD31-654FDDFB897C}" destId="{1DA21729-B4BE-423B-BC5A-83AC4A4BA27A}" srcOrd="0" destOrd="0" presId="urn:microsoft.com/office/officeart/2008/layout/HorizontalMultiLevelHierarchy"/>
    <dgm:cxn modelId="{89356025-6B7F-4B27-A9D7-1BC80238A58B}" type="presParOf" srcId="{B57FCB73-4AD1-47BC-AB20-8A974EB563B9}" destId="{84A03B26-7D50-4D44-937C-40F0EE503180}" srcOrd="1" destOrd="0" presId="urn:microsoft.com/office/officeart/2008/layout/HorizontalMultiLevelHierarchy"/>
    <dgm:cxn modelId="{74705C8C-52E2-4A7E-AAD9-D1E316CC177F}" type="presParOf" srcId="{84A03B26-7D50-4D44-937C-40F0EE503180}" destId="{213B17D1-1D30-4669-9B40-D79F34CEB7C2}" srcOrd="0" destOrd="0" presId="urn:microsoft.com/office/officeart/2008/layout/HorizontalMultiLevelHierarchy"/>
    <dgm:cxn modelId="{FDCD8FF0-8FDD-40F6-A975-56453CF51B0C}" type="presParOf" srcId="{84A03B26-7D50-4D44-937C-40F0EE503180}" destId="{9A8A0189-7C97-4C3D-93F0-6F00D5D873E0}" srcOrd="1" destOrd="0" presId="urn:microsoft.com/office/officeart/2008/layout/HorizontalMultiLevelHierarchy"/>
    <dgm:cxn modelId="{4C3E4377-C14B-493D-8BC4-1C4076F4BFFD}" type="presParOf" srcId="{9A8A0189-7C97-4C3D-93F0-6F00D5D873E0}" destId="{7ADF5B09-E2F7-4EDC-AAA2-CDA241C000DB}" srcOrd="0" destOrd="0" presId="urn:microsoft.com/office/officeart/2008/layout/HorizontalMultiLevelHierarchy"/>
    <dgm:cxn modelId="{BD57563D-F187-4EA1-B4B0-F4EF37F805FD}" type="presParOf" srcId="{7ADF5B09-E2F7-4EDC-AAA2-CDA241C000DB}" destId="{B4EE4186-8C97-45CD-9DC4-85C137173806}" srcOrd="0" destOrd="0" presId="urn:microsoft.com/office/officeart/2008/layout/HorizontalMultiLevelHierarchy"/>
    <dgm:cxn modelId="{0A3B16C5-AEBF-4CEE-9EB1-0D6A7632C227}" type="presParOf" srcId="{9A8A0189-7C97-4C3D-93F0-6F00D5D873E0}" destId="{863CC44A-CF3C-4613-B907-866C39057569}" srcOrd="1" destOrd="0" presId="urn:microsoft.com/office/officeart/2008/layout/HorizontalMultiLevelHierarchy"/>
    <dgm:cxn modelId="{D9D50BB2-9F1B-49C2-BD76-60C4515940A6}" type="presParOf" srcId="{863CC44A-CF3C-4613-B907-866C39057569}" destId="{1CBB52D7-3C5B-4152-B932-8166137C5EFD}" srcOrd="0" destOrd="0" presId="urn:microsoft.com/office/officeart/2008/layout/HorizontalMultiLevelHierarchy"/>
    <dgm:cxn modelId="{9C43A3AF-9A4C-48F7-932B-3C0A9A3A1AF9}" type="presParOf" srcId="{863CC44A-CF3C-4613-B907-866C39057569}" destId="{216B61E0-5C89-4DE4-BC78-A8EEFCC0A83E}" srcOrd="1" destOrd="0" presId="urn:microsoft.com/office/officeart/2008/layout/HorizontalMultiLevelHierarchy"/>
    <dgm:cxn modelId="{77647970-F679-48A2-BAE7-73F93A2FF147}" type="presParOf" srcId="{B57FCB73-4AD1-47BC-AB20-8A974EB563B9}" destId="{00BCD104-3647-43FA-9186-CADB164C4479}" srcOrd="2" destOrd="0" presId="urn:microsoft.com/office/officeart/2008/layout/HorizontalMultiLevelHierarchy"/>
    <dgm:cxn modelId="{3733502C-5AF4-4453-8D8D-C7561FD29E16}" type="presParOf" srcId="{00BCD104-3647-43FA-9186-CADB164C4479}" destId="{EF7AFBCA-2A7B-4304-A9A6-DB8A886EA01C}" srcOrd="0" destOrd="0" presId="urn:microsoft.com/office/officeart/2008/layout/HorizontalMultiLevelHierarchy"/>
    <dgm:cxn modelId="{D2BCAD6A-7448-4CA8-9F4A-F5CB502ED28C}" type="presParOf" srcId="{B57FCB73-4AD1-47BC-AB20-8A974EB563B9}" destId="{BBD77E9E-1B8C-4E70-AD41-54CA91C379CC}" srcOrd="3" destOrd="0" presId="urn:microsoft.com/office/officeart/2008/layout/HorizontalMultiLevelHierarchy"/>
    <dgm:cxn modelId="{61F1D3D4-4C1C-452F-A814-6300F6B15321}" type="presParOf" srcId="{BBD77E9E-1B8C-4E70-AD41-54CA91C379CC}" destId="{F0A36896-081F-470E-BBDC-AD83F5E4C730}" srcOrd="0" destOrd="0" presId="urn:microsoft.com/office/officeart/2008/layout/HorizontalMultiLevelHierarchy"/>
    <dgm:cxn modelId="{2B49DA40-475C-43C8-89A8-784F3A5B4E58}" type="presParOf" srcId="{BBD77E9E-1B8C-4E70-AD41-54CA91C379CC}" destId="{061278BB-02FE-42CB-993F-A3F674F33019}" srcOrd="1" destOrd="0" presId="urn:microsoft.com/office/officeart/2008/layout/HorizontalMultiLevelHierarchy"/>
    <dgm:cxn modelId="{3BA75D8E-3652-42BE-91FD-4F02111FBCAE}" type="presParOf" srcId="{061278BB-02FE-42CB-993F-A3F674F33019}" destId="{C2BF0C7F-C887-4173-8B6E-E01BE324C08D}" srcOrd="0" destOrd="0" presId="urn:microsoft.com/office/officeart/2008/layout/HorizontalMultiLevelHierarchy"/>
    <dgm:cxn modelId="{4D9A7D2D-C589-41A3-AE5C-6D09D55C66AE}" type="presParOf" srcId="{C2BF0C7F-C887-4173-8B6E-E01BE324C08D}" destId="{669A6022-4C9A-4355-BF9F-34EB46FB17CD}" srcOrd="0" destOrd="0" presId="urn:microsoft.com/office/officeart/2008/layout/HorizontalMultiLevelHierarchy"/>
    <dgm:cxn modelId="{19B53A74-CE06-4BD8-83F8-2323CDE0A5B5}" type="presParOf" srcId="{061278BB-02FE-42CB-993F-A3F674F33019}" destId="{4BA4EFB3-E333-489B-90CE-7F5624F9BD83}" srcOrd="1" destOrd="0" presId="urn:microsoft.com/office/officeart/2008/layout/HorizontalMultiLevelHierarchy"/>
    <dgm:cxn modelId="{15750399-A570-4F92-826A-A59FBE23E9E8}" type="presParOf" srcId="{4BA4EFB3-E333-489B-90CE-7F5624F9BD83}" destId="{695E04B6-C957-4BCA-8049-E8EFF7B79F4C}" srcOrd="0" destOrd="0" presId="urn:microsoft.com/office/officeart/2008/layout/HorizontalMultiLevelHierarchy"/>
    <dgm:cxn modelId="{310483A7-AE8C-42C2-9D29-BC2FCB018B2F}" type="presParOf" srcId="{4BA4EFB3-E333-489B-90CE-7F5624F9BD83}" destId="{5FDE616A-0A7C-41BF-8CC7-5147A3816C10}" srcOrd="1" destOrd="0" presId="urn:microsoft.com/office/officeart/2008/layout/HorizontalMultiLevelHierarchy"/>
    <dgm:cxn modelId="{2C5704B7-4272-4FE1-8014-73E541366F03}" type="presParOf" srcId="{B57FCB73-4AD1-47BC-AB20-8A974EB563B9}" destId="{479B40CC-C187-41FB-8EFF-1D7063F5AEFD}" srcOrd="4" destOrd="0" presId="urn:microsoft.com/office/officeart/2008/layout/HorizontalMultiLevelHierarchy"/>
    <dgm:cxn modelId="{1FDF03DE-EB1E-48B8-952F-BE7102D163F3}" type="presParOf" srcId="{479B40CC-C187-41FB-8EFF-1D7063F5AEFD}" destId="{11508F93-E5EB-4801-878E-24CAD003A782}" srcOrd="0" destOrd="0" presId="urn:microsoft.com/office/officeart/2008/layout/HorizontalMultiLevelHierarchy"/>
    <dgm:cxn modelId="{4761DAA6-F015-49DB-9AB5-C215820C9381}" type="presParOf" srcId="{B57FCB73-4AD1-47BC-AB20-8A974EB563B9}" destId="{649EAFFD-EE95-4D35-9713-6A313F88F173}" srcOrd="5" destOrd="0" presId="urn:microsoft.com/office/officeart/2008/layout/HorizontalMultiLevelHierarchy"/>
    <dgm:cxn modelId="{944CAA83-0019-4459-8ED7-7C424B424BF4}" type="presParOf" srcId="{649EAFFD-EE95-4D35-9713-6A313F88F173}" destId="{B0DB4E93-64FF-424A-A8C0-3C9E6FF4501F}" srcOrd="0" destOrd="0" presId="urn:microsoft.com/office/officeart/2008/layout/HorizontalMultiLevelHierarchy"/>
    <dgm:cxn modelId="{1EC68C2E-7066-42A3-A623-880CC5C529F8}" type="presParOf" srcId="{649EAFFD-EE95-4D35-9713-6A313F88F173}" destId="{627DCC5D-E545-4127-B7FC-92569AE20340}" srcOrd="1" destOrd="0" presId="urn:microsoft.com/office/officeart/2008/layout/HorizontalMultiLevelHierarchy"/>
    <dgm:cxn modelId="{CE2A7DB4-BBCB-434C-9DDE-C9963E3F5DC9}" type="presParOf" srcId="{627DCC5D-E545-4127-B7FC-92569AE20340}" destId="{DAD6D521-390C-4C96-AEEC-BE2D99D8B935}" srcOrd="0" destOrd="0" presId="urn:microsoft.com/office/officeart/2008/layout/HorizontalMultiLevelHierarchy"/>
    <dgm:cxn modelId="{C624FC72-B6D8-4639-8C77-BD21F5DB4716}" type="presParOf" srcId="{DAD6D521-390C-4C96-AEEC-BE2D99D8B935}" destId="{C37CC671-E269-48B3-BBDE-68AADA8D3753}" srcOrd="0" destOrd="0" presId="urn:microsoft.com/office/officeart/2008/layout/HorizontalMultiLevelHierarchy"/>
    <dgm:cxn modelId="{AAFD720B-C124-4758-98D8-4E3566571017}" type="presParOf" srcId="{627DCC5D-E545-4127-B7FC-92569AE20340}" destId="{3B33E74A-C79A-4A95-95CC-B99024FD0265}" srcOrd="1" destOrd="0" presId="urn:microsoft.com/office/officeart/2008/layout/HorizontalMultiLevelHierarchy"/>
    <dgm:cxn modelId="{6E0636D1-6F97-4272-94E1-A9E814E7A357}" type="presParOf" srcId="{3B33E74A-C79A-4A95-95CC-B99024FD0265}" destId="{446A88B5-EA45-40FA-B28A-BDDADBD8A226}" srcOrd="0" destOrd="0" presId="urn:microsoft.com/office/officeart/2008/layout/HorizontalMultiLevelHierarchy"/>
    <dgm:cxn modelId="{C5EDE0A7-46B6-47BF-A086-5C2CFB42DF8F}" type="presParOf" srcId="{3B33E74A-C79A-4A95-95CC-B99024FD0265}" destId="{22536517-2470-40F6-90FB-8C5DE982301A}" srcOrd="1" destOrd="0" presId="urn:microsoft.com/office/officeart/2008/layout/HorizontalMultiLevelHierarchy"/>
    <dgm:cxn modelId="{BA77CE5E-96AA-4C67-BAF0-1E4392335734}" type="presParOf" srcId="{B57FCB73-4AD1-47BC-AB20-8A974EB563B9}" destId="{84C30B8A-47AD-43A5-A46D-B2A26FA0C939}" srcOrd="6" destOrd="0" presId="urn:microsoft.com/office/officeart/2008/layout/HorizontalMultiLevelHierarchy"/>
    <dgm:cxn modelId="{6DD013C5-C5C2-4ED6-A90E-47D756D94B8C}" type="presParOf" srcId="{84C30B8A-47AD-43A5-A46D-B2A26FA0C939}" destId="{603ED02C-E91A-4591-8A81-95BD7849D8A0}" srcOrd="0" destOrd="0" presId="urn:microsoft.com/office/officeart/2008/layout/HorizontalMultiLevelHierarchy"/>
    <dgm:cxn modelId="{BF5D967A-CAEA-4558-AB04-B2EFFB464B8B}" type="presParOf" srcId="{B57FCB73-4AD1-47BC-AB20-8A974EB563B9}" destId="{16E1C984-C0FB-4797-B39F-D6456C0C5B27}" srcOrd="7" destOrd="0" presId="urn:microsoft.com/office/officeart/2008/layout/HorizontalMultiLevelHierarchy"/>
    <dgm:cxn modelId="{D043666C-0E4B-46BC-BF3D-BEE7524EA0FC}" type="presParOf" srcId="{16E1C984-C0FB-4797-B39F-D6456C0C5B27}" destId="{E38BB585-E15F-48A6-B898-62DE57B0BBE1}" srcOrd="0" destOrd="0" presId="urn:microsoft.com/office/officeart/2008/layout/HorizontalMultiLevelHierarchy"/>
    <dgm:cxn modelId="{156895B5-8EC9-4E07-9F0D-2E73E7BC43CA}" type="presParOf" srcId="{16E1C984-C0FB-4797-B39F-D6456C0C5B27}" destId="{BCDEC157-D838-4DF4-AD1B-96BD93C35F38}" srcOrd="1" destOrd="0" presId="urn:microsoft.com/office/officeart/2008/layout/HorizontalMultiLevelHierarchy"/>
    <dgm:cxn modelId="{3291AFC3-946A-46FD-AE27-9C5762DF4963}" type="presParOf" srcId="{BCDEC157-D838-4DF4-AD1B-96BD93C35F38}" destId="{AC514A41-675A-4AC0-95F5-EA991008BD90}" srcOrd="0" destOrd="0" presId="urn:microsoft.com/office/officeart/2008/layout/HorizontalMultiLevelHierarchy"/>
    <dgm:cxn modelId="{9FAE9978-5E20-47A6-B81F-4AD5DDD7B4A4}" type="presParOf" srcId="{AC514A41-675A-4AC0-95F5-EA991008BD90}" destId="{78DF8829-7621-45C2-AC62-EE1211DFD613}" srcOrd="0" destOrd="0" presId="urn:microsoft.com/office/officeart/2008/layout/HorizontalMultiLevelHierarchy"/>
    <dgm:cxn modelId="{3E14ACE0-4382-4970-87AC-95AE46F83920}" type="presParOf" srcId="{BCDEC157-D838-4DF4-AD1B-96BD93C35F38}" destId="{425275C9-9338-4BA6-B3BA-A507AFEF0FD7}" srcOrd="1" destOrd="0" presId="urn:microsoft.com/office/officeart/2008/layout/HorizontalMultiLevelHierarchy"/>
    <dgm:cxn modelId="{803FB104-6022-45A4-9126-8AC943EBC683}" type="presParOf" srcId="{425275C9-9338-4BA6-B3BA-A507AFEF0FD7}" destId="{01574E94-0303-4ADA-B6C9-EC51547215E7}" srcOrd="0" destOrd="0" presId="urn:microsoft.com/office/officeart/2008/layout/HorizontalMultiLevelHierarchy"/>
    <dgm:cxn modelId="{F22F5597-E04E-4743-8B52-45C54830A020}" type="presParOf" srcId="{425275C9-9338-4BA6-B3BA-A507AFEF0FD7}" destId="{A9E348D3-B6EB-49A4-9E24-54233F5DF2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40EEC-0D76-430A-8B85-D776C799838D}">
      <dsp:nvSpPr>
        <dsp:cNvPr id="0" name=""/>
        <dsp:cNvSpPr/>
      </dsp:nvSpPr>
      <dsp:spPr>
        <a:xfrm>
          <a:off x="0" y="401734"/>
          <a:ext cx="4870264" cy="29221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1. Избегайте лекарственной терапии при беременности, когда это </a:t>
          </a:r>
          <a:r>
            <a:rPr lang="ru-RU" sz="2200" kern="1200" dirty="0" err="1"/>
            <a:t>возможн</a:t>
          </a:r>
          <a:r>
            <a:rPr lang="ru-RU" sz="2200" kern="1200" dirty="0"/>
            <a:t>/гуманно</a:t>
          </a:r>
        </a:p>
      </dsp:txBody>
      <dsp:txXfrm>
        <a:off x="0" y="401734"/>
        <a:ext cx="4870264" cy="2922158"/>
      </dsp:txXfrm>
    </dsp:sp>
    <dsp:sp modelId="{B8FC18F6-2E67-4BDD-B5DC-CDBBF150451B}">
      <dsp:nvSpPr>
        <dsp:cNvPr id="0" name=""/>
        <dsp:cNvSpPr/>
      </dsp:nvSpPr>
      <dsp:spPr>
        <a:xfrm>
          <a:off x="5357291" y="401734"/>
          <a:ext cx="4870264" cy="29221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2. Используйте местную терапию беременной самке, когда это возможно</a:t>
          </a:r>
        </a:p>
      </dsp:txBody>
      <dsp:txXfrm>
        <a:off x="5357291" y="401734"/>
        <a:ext cx="4870264" cy="2922158"/>
      </dsp:txXfrm>
    </dsp:sp>
    <dsp:sp modelId="{30121622-4983-4BC8-94B7-49B66164E3A2}">
      <dsp:nvSpPr>
        <dsp:cNvPr id="0" name=""/>
        <dsp:cNvSpPr/>
      </dsp:nvSpPr>
      <dsp:spPr>
        <a:xfrm>
          <a:off x="10714582" y="401734"/>
          <a:ext cx="4870264" cy="29221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3. Лекарства, которые безопасны для применения непосредственно новорожденным, как правило, безопасны, потому что дозы, передаваемые с молоком, намного ниже, чем терапевтические.</a:t>
          </a:r>
        </a:p>
      </dsp:txBody>
      <dsp:txXfrm>
        <a:off x="10714582" y="401734"/>
        <a:ext cx="4870264" cy="2922158"/>
      </dsp:txXfrm>
    </dsp:sp>
    <dsp:sp modelId="{59052762-9565-48A0-BC32-EFEFB465A127}">
      <dsp:nvSpPr>
        <dsp:cNvPr id="0" name=""/>
        <dsp:cNvSpPr/>
      </dsp:nvSpPr>
      <dsp:spPr>
        <a:xfrm>
          <a:off x="2678645" y="3810920"/>
          <a:ext cx="4870264" cy="29221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4. Лекарства, которые безопасны при беременности, не всегда безопасны для новорожденных при кормлении молоком.</a:t>
          </a:r>
        </a:p>
      </dsp:txBody>
      <dsp:txXfrm>
        <a:off x="2678645" y="3810920"/>
        <a:ext cx="4870264" cy="2922158"/>
      </dsp:txXfrm>
    </dsp:sp>
    <dsp:sp modelId="{0D103A81-31F8-4931-A3B6-CA78A771BB1E}">
      <dsp:nvSpPr>
        <dsp:cNvPr id="0" name=""/>
        <dsp:cNvSpPr/>
      </dsp:nvSpPr>
      <dsp:spPr>
        <a:xfrm>
          <a:off x="8035936" y="3810920"/>
          <a:ext cx="4870264" cy="292215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5. Внимание на инструкции  препаратам !</a:t>
          </a:r>
        </a:p>
      </dsp:txBody>
      <dsp:txXfrm>
        <a:off x="8035936" y="3810920"/>
        <a:ext cx="4870264" cy="2922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357A-4E37-4262-866E-D1B458E1867C}">
      <dsp:nvSpPr>
        <dsp:cNvPr id="0" name=""/>
        <dsp:cNvSpPr/>
      </dsp:nvSpPr>
      <dsp:spPr>
        <a:xfrm>
          <a:off x="1210088" y="161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выбирайте лекарства с самым коротким периодом полувыведения и самой высокой способностью связывать белок</a:t>
          </a:r>
        </a:p>
      </dsp:txBody>
      <dsp:txXfrm>
        <a:off x="1210088" y="161"/>
        <a:ext cx="4182832" cy="2509699"/>
      </dsp:txXfrm>
    </dsp:sp>
    <dsp:sp modelId="{C3CB74B4-7695-4D8D-AFBB-DBD9CA20D962}">
      <dsp:nvSpPr>
        <dsp:cNvPr id="0" name=""/>
        <dsp:cNvSpPr/>
      </dsp:nvSpPr>
      <dsp:spPr>
        <a:xfrm>
          <a:off x="5811203" y="161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выбирайте лекарства, которые хорошо изучены у новорожденных</a:t>
          </a:r>
        </a:p>
      </dsp:txBody>
      <dsp:txXfrm>
        <a:off x="5811203" y="161"/>
        <a:ext cx="4182832" cy="2509699"/>
      </dsp:txXfrm>
    </dsp:sp>
    <dsp:sp modelId="{EC705525-F130-42C6-A15D-1F1E64291271}">
      <dsp:nvSpPr>
        <dsp:cNvPr id="0" name=""/>
        <dsp:cNvSpPr/>
      </dsp:nvSpPr>
      <dsp:spPr>
        <a:xfrm>
          <a:off x="10412319" y="161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выбирайте внутривенные лекарства с наихудшим всасыванием при пероральном приеме</a:t>
          </a:r>
        </a:p>
      </dsp:txBody>
      <dsp:txXfrm>
        <a:off x="10412319" y="161"/>
        <a:ext cx="4182832" cy="2509699"/>
      </dsp:txXfrm>
    </dsp:sp>
    <dsp:sp modelId="{3396B032-ED11-4CB8-B8A3-66607995CF19}">
      <dsp:nvSpPr>
        <dsp:cNvPr id="0" name=""/>
        <dsp:cNvSpPr/>
      </dsp:nvSpPr>
      <dsp:spPr>
        <a:xfrm>
          <a:off x="1210088" y="2928143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выбирайте лекарства с самой низкой растворимостью в липидах</a:t>
          </a:r>
        </a:p>
      </dsp:txBody>
      <dsp:txXfrm>
        <a:off x="1210088" y="2928143"/>
        <a:ext cx="4182832" cy="2509699"/>
      </dsp:txXfrm>
    </dsp:sp>
    <dsp:sp modelId="{A5475357-689E-46A2-8ADC-11C1940C5E2A}">
      <dsp:nvSpPr>
        <dsp:cNvPr id="0" name=""/>
        <dsp:cNvSpPr/>
      </dsp:nvSpPr>
      <dsp:spPr>
        <a:xfrm>
          <a:off x="5811203" y="2928143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кормить помет рекомендовано перед очередным приемом лекарств самкой. </a:t>
          </a:r>
        </a:p>
      </dsp:txBody>
      <dsp:txXfrm>
        <a:off x="5811203" y="2928143"/>
        <a:ext cx="4182832" cy="2509699"/>
      </dsp:txXfrm>
    </dsp:sp>
    <dsp:sp modelId="{73CEB900-E271-4373-AAB1-6DF086DF8087}">
      <dsp:nvSpPr>
        <dsp:cNvPr id="0" name=""/>
        <dsp:cNvSpPr/>
      </dsp:nvSpPr>
      <dsp:spPr>
        <a:xfrm>
          <a:off x="10412319" y="2928143"/>
          <a:ext cx="4182832" cy="25096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При назначении препаратов, не рекомендованных при лактации рекомендовано временно/постоянно прекратить лактацию</a:t>
          </a:r>
        </a:p>
      </dsp:txBody>
      <dsp:txXfrm>
        <a:off x="10412319" y="2928143"/>
        <a:ext cx="4182832" cy="2509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6E833-D01E-4DE6-A591-34C4475989D4}">
      <dsp:nvSpPr>
        <dsp:cNvPr id="0" name=""/>
        <dsp:cNvSpPr/>
      </dsp:nvSpPr>
      <dsp:spPr>
        <a:xfrm>
          <a:off x="5380" y="42675"/>
          <a:ext cx="6856550" cy="866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 Narrow"/>
              <a:ea typeface="+mn-ea"/>
              <a:cs typeface="+mn-cs"/>
            </a:rPr>
            <a:t>Препарат </a:t>
          </a:r>
          <a:r>
            <a:rPr lang="ru-RU" sz="2800" b="0" kern="1200" dirty="0">
              <a:latin typeface="Arial Narrow"/>
              <a:ea typeface="+mn-ea"/>
              <a:cs typeface="+mn-cs"/>
            </a:rPr>
            <a:t>с новым </a:t>
          </a:r>
          <a:r>
            <a:rPr lang="ru-RU" sz="2800" kern="1200" dirty="0">
              <a:latin typeface="Arial Narrow"/>
              <a:ea typeface="+mn-ea"/>
              <a:cs typeface="+mn-cs"/>
            </a:rPr>
            <a:t>действующим веществом,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 Narrow"/>
              <a:ea typeface="+mn-ea"/>
              <a:cs typeface="+mn-cs"/>
            </a:rPr>
            <a:t>первым зарегистрированный на рынке</a:t>
          </a:r>
        </a:p>
      </dsp:txBody>
      <dsp:txXfrm>
        <a:off x="30747" y="68042"/>
        <a:ext cx="6805816" cy="815366"/>
      </dsp:txXfrm>
    </dsp:sp>
    <dsp:sp modelId="{E49DC8E0-CDA9-419C-A82A-63B4F88028A0}">
      <dsp:nvSpPr>
        <dsp:cNvPr id="0" name=""/>
        <dsp:cNvSpPr/>
      </dsp:nvSpPr>
      <dsp:spPr>
        <a:xfrm>
          <a:off x="691035" y="908775"/>
          <a:ext cx="677091" cy="618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486"/>
              </a:lnTo>
              <a:lnTo>
                <a:pt x="369553" y="3994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886A0-893A-4530-9062-CE888FF4852C}">
      <dsp:nvSpPr>
        <dsp:cNvPr id="0" name=""/>
        <dsp:cNvSpPr/>
      </dsp:nvSpPr>
      <dsp:spPr>
        <a:xfrm>
          <a:off x="1368126" y="1101742"/>
          <a:ext cx="5755810" cy="85041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Narrow"/>
              <a:ea typeface="+mn-ea"/>
              <a:cs typeface="+mn-cs"/>
            </a:rPr>
            <a:t>1 фаза: Изучение </a:t>
          </a:r>
          <a:r>
            <a:rPr lang="ru-RU" sz="2400" kern="1200" dirty="0" err="1">
              <a:latin typeface="Arial Narrow"/>
              <a:ea typeface="+mn-ea"/>
              <a:cs typeface="+mn-cs"/>
            </a:rPr>
            <a:t>фармакокинетики</a:t>
          </a:r>
          <a:r>
            <a:rPr lang="ru-RU" sz="2400" kern="1200" dirty="0">
              <a:latin typeface="Arial Narrow"/>
              <a:ea typeface="+mn-ea"/>
              <a:cs typeface="+mn-cs"/>
            </a:rPr>
            <a:t>, </a:t>
          </a:r>
          <a:r>
            <a:rPr lang="ru-RU" sz="2400" kern="1200" dirty="0" err="1">
              <a:latin typeface="Arial Narrow"/>
              <a:ea typeface="+mn-ea"/>
              <a:cs typeface="+mn-cs"/>
            </a:rPr>
            <a:t>фармакодинамики</a:t>
          </a:r>
          <a:r>
            <a:rPr lang="ru-RU" sz="2400" kern="1200" dirty="0">
              <a:latin typeface="Arial Narrow"/>
              <a:ea typeface="+mn-ea"/>
              <a:cs typeface="+mn-cs"/>
            </a:rPr>
            <a:t> (исследование подбора дозы)</a:t>
          </a:r>
        </a:p>
      </dsp:txBody>
      <dsp:txXfrm>
        <a:off x="1393034" y="1126650"/>
        <a:ext cx="5705994" cy="800599"/>
      </dsp:txXfrm>
    </dsp:sp>
    <dsp:sp modelId="{204CB06B-0773-42E1-8C2D-D98FDF59D489}">
      <dsp:nvSpPr>
        <dsp:cNvPr id="0" name=""/>
        <dsp:cNvSpPr/>
      </dsp:nvSpPr>
      <dsp:spPr>
        <a:xfrm>
          <a:off x="691035" y="908775"/>
          <a:ext cx="685655" cy="163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444"/>
              </a:lnTo>
              <a:lnTo>
                <a:pt x="364754" y="9984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498C7-E25A-4CEA-BF03-D625D51A5800}">
      <dsp:nvSpPr>
        <dsp:cNvPr id="0" name=""/>
        <dsp:cNvSpPr/>
      </dsp:nvSpPr>
      <dsp:spPr>
        <a:xfrm>
          <a:off x="1376690" y="2192240"/>
          <a:ext cx="5814622" cy="70786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Narrow"/>
              <a:ea typeface="+mn-ea"/>
              <a:cs typeface="+mn-cs"/>
            </a:rPr>
            <a:t>2 фаза: Оценка </a:t>
          </a:r>
          <a:r>
            <a:rPr lang="ru-RU" sz="2400" kern="1200" dirty="0">
              <a:latin typeface="Arial Narrow"/>
              <a:ea typeface="+mn-ea"/>
              <a:cs typeface="+mn-cs"/>
            </a:rPr>
            <a:t>терапевтической</a:t>
          </a:r>
          <a:r>
            <a:rPr lang="ru-RU" sz="1600" kern="1200" dirty="0">
              <a:latin typeface="Arial Narrow"/>
              <a:ea typeface="+mn-ea"/>
              <a:cs typeface="+mn-cs"/>
            </a:rPr>
            <a:t> эффективности при заболевании для лечения которого это лекарственное средство предназначалось</a:t>
          </a:r>
        </a:p>
      </dsp:txBody>
      <dsp:txXfrm>
        <a:off x="1397423" y="2212973"/>
        <a:ext cx="5773156" cy="666397"/>
      </dsp:txXfrm>
    </dsp:sp>
    <dsp:sp modelId="{19C880FB-C05B-44C1-B6FE-3773B3A18C1B}">
      <dsp:nvSpPr>
        <dsp:cNvPr id="0" name=""/>
        <dsp:cNvSpPr/>
      </dsp:nvSpPr>
      <dsp:spPr>
        <a:xfrm>
          <a:off x="691035" y="908775"/>
          <a:ext cx="685655" cy="340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863"/>
              </a:lnTo>
              <a:lnTo>
                <a:pt x="364754" y="169686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96C8-03E1-4682-B3C4-DE57A0A71790}">
      <dsp:nvSpPr>
        <dsp:cNvPr id="0" name=""/>
        <dsp:cNvSpPr/>
      </dsp:nvSpPr>
      <dsp:spPr>
        <a:xfrm>
          <a:off x="1376690" y="3116629"/>
          <a:ext cx="5730575" cy="23922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Narrow"/>
              <a:ea typeface="+mn-ea"/>
              <a:cs typeface="+mn-cs"/>
            </a:rPr>
            <a:t>3 фаза: Сравнение нового препарата с препаратами, используемыми в качестве стандарта с точки зрения терапевтического результата на больших группах пациентах</a:t>
          </a:r>
        </a:p>
      </dsp:txBody>
      <dsp:txXfrm>
        <a:off x="1446756" y="3186695"/>
        <a:ext cx="5590443" cy="2252114"/>
      </dsp:txXfrm>
    </dsp:sp>
    <dsp:sp modelId="{D0258860-83E4-411C-9571-FE78F486D11D}">
      <dsp:nvSpPr>
        <dsp:cNvPr id="0" name=""/>
        <dsp:cNvSpPr/>
      </dsp:nvSpPr>
      <dsp:spPr>
        <a:xfrm>
          <a:off x="691035" y="908775"/>
          <a:ext cx="685655" cy="524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149"/>
              </a:lnTo>
              <a:lnTo>
                <a:pt x="364754" y="23601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ACC03-A31F-4F13-BC91-FC047B33F9A8}">
      <dsp:nvSpPr>
        <dsp:cNvPr id="0" name=""/>
        <dsp:cNvSpPr/>
      </dsp:nvSpPr>
      <dsp:spPr>
        <a:xfrm>
          <a:off x="1376690" y="5725400"/>
          <a:ext cx="5832443" cy="85008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Narrow"/>
              <a:ea typeface="+mn-ea"/>
              <a:cs typeface="+mn-cs"/>
            </a:rPr>
            <a:t>Регистрация</a:t>
          </a:r>
        </a:p>
      </dsp:txBody>
      <dsp:txXfrm>
        <a:off x="1401588" y="5750298"/>
        <a:ext cx="5782647" cy="800289"/>
      </dsp:txXfrm>
    </dsp:sp>
    <dsp:sp modelId="{C77A032B-E49F-4932-8666-FA585CF60969}">
      <dsp:nvSpPr>
        <dsp:cNvPr id="0" name=""/>
        <dsp:cNvSpPr/>
      </dsp:nvSpPr>
      <dsp:spPr>
        <a:xfrm>
          <a:off x="7294981" y="42675"/>
          <a:ext cx="7957901" cy="8661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 Narrow"/>
              <a:ea typeface="+mn-ea"/>
              <a:cs typeface="+mn-cs"/>
            </a:rPr>
            <a:t>Препарат </a:t>
          </a:r>
          <a:r>
            <a:rPr lang="ru-RU" sz="2800" b="0" kern="1200" dirty="0">
              <a:latin typeface="Arial Narrow"/>
              <a:ea typeface="+mn-ea"/>
              <a:cs typeface="+mn-cs"/>
            </a:rPr>
            <a:t>с таким же </a:t>
          </a:r>
          <a:r>
            <a:rPr lang="ru-RU" sz="2800" kern="1200" dirty="0">
              <a:latin typeface="Arial Narrow"/>
              <a:ea typeface="+mn-ea"/>
              <a:cs typeface="+mn-cs"/>
            </a:rPr>
            <a:t>количественным и качественным составом в той же лекарственной форме</a:t>
          </a:r>
        </a:p>
      </dsp:txBody>
      <dsp:txXfrm>
        <a:off x="7320348" y="68042"/>
        <a:ext cx="7907167" cy="815366"/>
      </dsp:txXfrm>
    </dsp:sp>
    <dsp:sp modelId="{BAFDFD03-ABC6-4CB2-9B76-0A44EA6086C0}">
      <dsp:nvSpPr>
        <dsp:cNvPr id="0" name=""/>
        <dsp:cNvSpPr/>
      </dsp:nvSpPr>
      <dsp:spPr>
        <a:xfrm>
          <a:off x="8090771" y="908775"/>
          <a:ext cx="795790" cy="61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17"/>
              </a:lnTo>
              <a:lnTo>
                <a:pt x="334552" y="3246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BC218-8AB6-418B-ADDE-A700FAA582B1}">
      <dsp:nvSpPr>
        <dsp:cNvPr id="0" name=""/>
        <dsp:cNvSpPr/>
      </dsp:nvSpPr>
      <dsp:spPr>
        <a:xfrm>
          <a:off x="8886561" y="1125300"/>
          <a:ext cx="5123086" cy="78736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Narrow"/>
              <a:ea typeface="+mn-ea"/>
              <a:cs typeface="+mn-cs"/>
            </a:rPr>
            <a:t>1 фаза: Уже есть данные</a:t>
          </a:r>
        </a:p>
      </dsp:txBody>
      <dsp:txXfrm>
        <a:off x="8909622" y="1148361"/>
        <a:ext cx="5076964" cy="741240"/>
      </dsp:txXfrm>
    </dsp:sp>
    <dsp:sp modelId="{1857774E-268E-4D64-82D5-1AB722AD7A60}">
      <dsp:nvSpPr>
        <dsp:cNvPr id="0" name=""/>
        <dsp:cNvSpPr/>
      </dsp:nvSpPr>
      <dsp:spPr>
        <a:xfrm>
          <a:off x="8090771" y="908775"/>
          <a:ext cx="795790" cy="160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011"/>
              </a:lnTo>
              <a:lnTo>
                <a:pt x="334552" y="8560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3C45-9484-4692-BEE6-1CAEE350DE10}">
      <dsp:nvSpPr>
        <dsp:cNvPr id="0" name=""/>
        <dsp:cNvSpPr/>
      </dsp:nvSpPr>
      <dsp:spPr>
        <a:xfrm>
          <a:off x="8886561" y="2129188"/>
          <a:ext cx="5102937" cy="7773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latin typeface="Arial Narrow"/>
              <a:ea typeface="+mn-ea"/>
              <a:cs typeface="+mn-cs"/>
            </a:rPr>
            <a:t>2 фаза: Уже есть данные</a:t>
          </a:r>
          <a:endParaRPr lang="ru-RU" sz="2400" kern="1200" dirty="0">
            <a:latin typeface="Arial Narrow"/>
            <a:ea typeface="+mn-ea"/>
            <a:cs typeface="+mn-cs"/>
          </a:endParaRPr>
        </a:p>
      </dsp:txBody>
      <dsp:txXfrm>
        <a:off x="8909330" y="2151957"/>
        <a:ext cx="5057399" cy="731847"/>
      </dsp:txXfrm>
    </dsp:sp>
    <dsp:sp modelId="{8675C786-891C-410C-8B8A-B5D43305F58F}">
      <dsp:nvSpPr>
        <dsp:cNvPr id="0" name=""/>
        <dsp:cNvSpPr/>
      </dsp:nvSpPr>
      <dsp:spPr>
        <a:xfrm>
          <a:off x="8090771" y="908775"/>
          <a:ext cx="795790" cy="260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405"/>
              </a:lnTo>
              <a:lnTo>
                <a:pt x="334552" y="138740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B8CC8-B3ED-423E-AF39-5BD60B8B0732}">
      <dsp:nvSpPr>
        <dsp:cNvPr id="0" name=""/>
        <dsp:cNvSpPr/>
      </dsp:nvSpPr>
      <dsp:spPr>
        <a:xfrm>
          <a:off x="8886561" y="3123098"/>
          <a:ext cx="5148307" cy="7873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Исследование биоэквивалентности</a:t>
          </a:r>
          <a:endParaRPr lang="en-US" sz="2400" b="1" kern="1200" dirty="0">
            <a:solidFill>
              <a:srgbClr val="C00000"/>
            </a:solidFill>
            <a:latin typeface="Arial Narrow"/>
            <a:ea typeface="+mn-ea"/>
            <a:cs typeface="+mn-cs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solidFill>
                <a:srgbClr val="C00000"/>
              </a:solidFill>
              <a:latin typeface="Arial Narrow"/>
              <a:ea typeface="+mn-ea"/>
              <a:cs typeface="+mn-cs"/>
            </a:rPr>
            <a:t>(</a:t>
          </a:r>
          <a:r>
            <a:rPr lang="ru-RU" sz="2400" b="1" kern="1200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вид клинических исследований)</a:t>
          </a:r>
        </a:p>
      </dsp:txBody>
      <dsp:txXfrm>
        <a:off x="8909622" y="3146159"/>
        <a:ext cx="5102185" cy="741240"/>
      </dsp:txXfrm>
    </dsp:sp>
    <dsp:sp modelId="{0215CAEA-724D-4748-B166-0A49DBB56542}">
      <dsp:nvSpPr>
        <dsp:cNvPr id="0" name=""/>
        <dsp:cNvSpPr/>
      </dsp:nvSpPr>
      <dsp:spPr>
        <a:xfrm>
          <a:off x="8090771" y="908775"/>
          <a:ext cx="795790" cy="38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798"/>
              </a:lnTo>
              <a:lnTo>
                <a:pt x="334552" y="19187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E7E2F-6BE5-4DC3-B8DB-F655A6E1E9EE}">
      <dsp:nvSpPr>
        <dsp:cNvPr id="0" name=""/>
        <dsp:cNvSpPr/>
      </dsp:nvSpPr>
      <dsp:spPr>
        <a:xfrm>
          <a:off x="8886561" y="4126986"/>
          <a:ext cx="5205913" cy="13224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rgbClr val="C00000"/>
              </a:solidFill>
              <a:latin typeface="Arial Narrow"/>
              <a:ea typeface="+mn-ea"/>
              <a:cs typeface="+mn-cs"/>
            </a:rPr>
            <a:t>или 3 фаза: Подтверждение эффективности, мониторинг нежелательных явлений на больших группах пациентов</a:t>
          </a:r>
        </a:p>
      </dsp:txBody>
      <dsp:txXfrm>
        <a:off x="8925293" y="4165718"/>
        <a:ext cx="5128449" cy="1244940"/>
      </dsp:txXfrm>
    </dsp:sp>
    <dsp:sp modelId="{E6C60486-47A1-4844-A089-F7297C1E6C5D}">
      <dsp:nvSpPr>
        <dsp:cNvPr id="0" name=""/>
        <dsp:cNvSpPr/>
      </dsp:nvSpPr>
      <dsp:spPr>
        <a:xfrm>
          <a:off x="8090771" y="908775"/>
          <a:ext cx="795790" cy="519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84"/>
              </a:lnTo>
              <a:lnTo>
                <a:pt x="334552" y="24324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BEAB-5F64-4C18-83B3-AFA90A220DC2}">
      <dsp:nvSpPr>
        <dsp:cNvPr id="0" name=""/>
        <dsp:cNvSpPr/>
      </dsp:nvSpPr>
      <dsp:spPr>
        <a:xfrm>
          <a:off x="8886561" y="5665917"/>
          <a:ext cx="5205913" cy="86810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Arial Narrow"/>
              <a:ea typeface="+mn-ea"/>
              <a:cs typeface="+mn-cs"/>
            </a:rPr>
            <a:t>Регистрация</a:t>
          </a:r>
          <a:endParaRPr lang="ru-RU" sz="1800" kern="1200" dirty="0">
            <a:latin typeface="Arial Narrow"/>
            <a:ea typeface="+mn-ea"/>
            <a:cs typeface="+mn-cs"/>
          </a:endParaRPr>
        </a:p>
      </dsp:txBody>
      <dsp:txXfrm>
        <a:off x="8911987" y="5691343"/>
        <a:ext cx="5155061" cy="817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080B9-B346-4B82-9D64-CDAC1BE19168}">
      <dsp:nvSpPr>
        <dsp:cNvPr id="0" name=""/>
        <dsp:cNvSpPr/>
      </dsp:nvSpPr>
      <dsp:spPr>
        <a:xfrm>
          <a:off x="795529" y="3226124"/>
          <a:ext cx="1708708" cy="114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475"/>
              </a:lnTo>
              <a:lnTo>
                <a:pt x="1708708" y="1148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28E0D-5DC9-4837-887F-527C29029DF6}">
      <dsp:nvSpPr>
        <dsp:cNvPr id="0" name=""/>
        <dsp:cNvSpPr/>
      </dsp:nvSpPr>
      <dsp:spPr>
        <a:xfrm>
          <a:off x="3560381" y="1717744"/>
          <a:ext cx="671151" cy="724476"/>
        </a:xfrm>
        <a:custGeom>
          <a:avLst/>
          <a:gdLst/>
          <a:ahLst/>
          <a:cxnLst/>
          <a:rect l="0" t="0" r="0" b="0"/>
          <a:pathLst>
            <a:path>
              <a:moveTo>
                <a:pt x="671151" y="0"/>
              </a:moveTo>
              <a:lnTo>
                <a:pt x="671151" y="305692"/>
              </a:lnTo>
              <a:lnTo>
                <a:pt x="0" y="305692"/>
              </a:lnTo>
              <a:lnTo>
                <a:pt x="0" y="724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76EF6-AC9E-4B81-ADDA-4CB59F99D17F}">
      <dsp:nvSpPr>
        <dsp:cNvPr id="0" name=""/>
        <dsp:cNvSpPr/>
      </dsp:nvSpPr>
      <dsp:spPr>
        <a:xfrm>
          <a:off x="0" y="664662"/>
          <a:ext cx="8463065" cy="10530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Фармацевтическая эквивалентность</a:t>
          </a:r>
        </a:p>
      </dsp:txBody>
      <dsp:txXfrm>
        <a:off x="0" y="664662"/>
        <a:ext cx="8463065" cy="1053082"/>
      </dsp:txXfrm>
    </dsp:sp>
    <dsp:sp modelId="{AB8B96E3-7E61-4C2E-A369-1C8762323103}">
      <dsp:nvSpPr>
        <dsp:cNvPr id="0" name=""/>
        <dsp:cNvSpPr/>
      </dsp:nvSpPr>
      <dsp:spPr>
        <a:xfrm>
          <a:off x="104316" y="2442220"/>
          <a:ext cx="6912128" cy="783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Стандарт </a:t>
          </a:r>
          <a:r>
            <a:rPr lang="en-US" sz="4200" kern="1200" dirty="0"/>
            <a:t>GMP</a:t>
          </a:r>
          <a:endParaRPr lang="ru-RU" sz="4200" kern="1200" dirty="0"/>
        </a:p>
      </dsp:txBody>
      <dsp:txXfrm>
        <a:off x="104316" y="2442220"/>
        <a:ext cx="6912128" cy="783903"/>
      </dsp:txXfrm>
    </dsp:sp>
    <dsp:sp modelId="{E7F2AE08-0068-41BC-84B1-E572242C7EC9}">
      <dsp:nvSpPr>
        <dsp:cNvPr id="0" name=""/>
        <dsp:cNvSpPr/>
      </dsp:nvSpPr>
      <dsp:spPr>
        <a:xfrm>
          <a:off x="2504237" y="4048835"/>
          <a:ext cx="3764269" cy="65152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Состав</a:t>
          </a:r>
        </a:p>
      </dsp:txBody>
      <dsp:txXfrm>
        <a:off x="2504237" y="4048835"/>
        <a:ext cx="3764269" cy="651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507E1-7892-40E1-B19D-2F2690B0DF6D}">
      <dsp:nvSpPr>
        <dsp:cNvPr id="0" name=""/>
        <dsp:cNvSpPr/>
      </dsp:nvSpPr>
      <dsp:spPr>
        <a:xfrm>
          <a:off x="1618599" y="3052089"/>
          <a:ext cx="919355" cy="94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132"/>
              </a:lnTo>
              <a:lnTo>
                <a:pt x="919355" y="940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7386F-5D44-4E78-881D-5C79F435EA2E}">
      <dsp:nvSpPr>
        <dsp:cNvPr id="0" name=""/>
        <dsp:cNvSpPr/>
      </dsp:nvSpPr>
      <dsp:spPr>
        <a:xfrm>
          <a:off x="3892163" y="1980492"/>
          <a:ext cx="334299" cy="482299"/>
        </a:xfrm>
        <a:custGeom>
          <a:avLst/>
          <a:gdLst/>
          <a:ahLst/>
          <a:cxnLst/>
          <a:rect l="0" t="0" r="0" b="0"/>
          <a:pathLst>
            <a:path>
              <a:moveTo>
                <a:pt x="334299" y="0"/>
              </a:moveTo>
              <a:lnTo>
                <a:pt x="334299" y="199378"/>
              </a:lnTo>
              <a:lnTo>
                <a:pt x="0" y="199378"/>
              </a:lnTo>
              <a:lnTo>
                <a:pt x="0" y="482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76EF6-AC9E-4B81-ADDA-4CB59F99D17F}">
      <dsp:nvSpPr>
        <dsp:cNvPr id="0" name=""/>
        <dsp:cNvSpPr/>
      </dsp:nvSpPr>
      <dsp:spPr>
        <a:xfrm>
          <a:off x="0" y="727570"/>
          <a:ext cx="8452924" cy="1252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Биологическая эквивалентность</a:t>
          </a:r>
        </a:p>
      </dsp:txBody>
      <dsp:txXfrm>
        <a:off x="0" y="727570"/>
        <a:ext cx="8452924" cy="1252922"/>
      </dsp:txXfrm>
    </dsp:sp>
    <dsp:sp modelId="{E10BF46E-6952-4D97-9B5B-83D4FD4B5A2F}">
      <dsp:nvSpPr>
        <dsp:cNvPr id="0" name=""/>
        <dsp:cNvSpPr/>
      </dsp:nvSpPr>
      <dsp:spPr>
        <a:xfrm>
          <a:off x="1050208" y="2462791"/>
          <a:ext cx="5683909" cy="589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Стандарт </a:t>
          </a:r>
          <a:r>
            <a:rPr lang="en-US" sz="3800" kern="1200" dirty="0"/>
            <a:t>GLP</a:t>
          </a:r>
          <a:endParaRPr lang="ru-RU" sz="3800" kern="1200" dirty="0"/>
        </a:p>
      </dsp:txBody>
      <dsp:txXfrm>
        <a:off x="1050208" y="2462791"/>
        <a:ext cx="5683909" cy="589297"/>
      </dsp:txXfrm>
    </dsp:sp>
    <dsp:sp modelId="{4974E2A4-85AF-44C8-99C3-CFC4F92B0E33}">
      <dsp:nvSpPr>
        <dsp:cNvPr id="0" name=""/>
        <dsp:cNvSpPr/>
      </dsp:nvSpPr>
      <dsp:spPr>
        <a:xfrm>
          <a:off x="2537955" y="3618092"/>
          <a:ext cx="7263686" cy="74825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/>
            <a:t>Фармакокинетика</a:t>
          </a:r>
          <a:endParaRPr lang="ru-RU" sz="3800" kern="1200" dirty="0"/>
        </a:p>
      </dsp:txBody>
      <dsp:txXfrm>
        <a:off x="2537955" y="3618092"/>
        <a:ext cx="7263686" cy="748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14A41-675A-4AC0-95F5-EA991008BD90}">
      <dsp:nvSpPr>
        <dsp:cNvPr id="0" name=""/>
        <dsp:cNvSpPr/>
      </dsp:nvSpPr>
      <dsp:spPr>
        <a:xfrm>
          <a:off x="6832122" y="6670841"/>
          <a:ext cx="9062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298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262568" y="6693906"/>
        <a:ext cx="0" cy="0"/>
      </dsp:txXfrm>
    </dsp:sp>
    <dsp:sp modelId="{84C30B8A-47AD-43A5-A46D-B2A26FA0C939}">
      <dsp:nvSpPr>
        <dsp:cNvPr id="0" name=""/>
        <dsp:cNvSpPr/>
      </dsp:nvSpPr>
      <dsp:spPr>
        <a:xfrm>
          <a:off x="1394910" y="4126426"/>
          <a:ext cx="906202" cy="259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9" y="0"/>
              </a:lnTo>
              <a:lnTo>
                <a:pt x="270649" y="1669250"/>
              </a:lnTo>
              <a:lnTo>
                <a:pt x="541298" y="166925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779409" y="5352892"/>
        <a:ext cx="0" cy="0"/>
      </dsp:txXfrm>
    </dsp:sp>
    <dsp:sp modelId="{DAD6D521-390C-4C96-AEEC-BE2D99D8B935}">
      <dsp:nvSpPr>
        <dsp:cNvPr id="0" name=""/>
        <dsp:cNvSpPr/>
      </dsp:nvSpPr>
      <dsp:spPr>
        <a:xfrm>
          <a:off x="6760306" y="4944084"/>
          <a:ext cx="978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196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224865" y="4965354"/>
        <a:ext cx="0" cy="0"/>
      </dsp:txXfrm>
    </dsp:sp>
    <dsp:sp modelId="{479B40CC-C187-41FB-8EFF-1D7063F5AEFD}">
      <dsp:nvSpPr>
        <dsp:cNvPr id="0" name=""/>
        <dsp:cNvSpPr/>
      </dsp:nvSpPr>
      <dsp:spPr>
        <a:xfrm>
          <a:off x="1394910" y="4126426"/>
          <a:ext cx="834385" cy="863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200" y="0"/>
              </a:lnTo>
              <a:lnTo>
                <a:pt x="249200" y="393625"/>
              </a:lnTo>
              <a:lnTo>
                <a:pt x="498400" y="393625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782086" y="4528098"/>
        <a:ext cx="0" cy="0"/>
      </dsp:txXfrm>
    </dsp:sp>
    <dsp:sp modelId="{C2BF0C7F-C887-4173-8B6E-E01BE324C08D}">
      <dsp:nvSpPr>
        <dsp:cNvPr id="0" name=""/>
        <dsp:cNvSpPr/>
      </dsp:nvSpPr>
      <dsp:spPr>
        <a:xfrm>
          <a:off x="6782916" y="3263048"/>
          <a:ext cx="955408" cy="110346"/>
        </a:xfrm>
        <a:custGeom>
          <a:avLst/>
          <a:gdLst/>
          <a:ahLst/>
          <a:cxnLst/>
          <a:rect l="0" t="0" r="0" b="0"/>
          <a:pathLst>
            <a:path>
              <a:moveTo>
                <a:pt x="0" y="111633"/>
              </a:moveTo>
              <a:lnTo>
                <a:pt x="285345" y="111633"/>
              </a:lnTo>
              <a:lnTo>
                <a:pt x="285345" y="45720"/>
              </a:lnTo>
              <a:lnTo>
                <a:pt x="570691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236576" y="3294177"/>
        <a:ext cx="0" cy="0"/>
      </dsp:txXfrm>
    </dsp:sp>
    <dsp:sp modelId="{00BCD104-3647-43FA-9186-CADB164C4479}">
      <dsp:nvSpPr>
        <dsp:cNvPr id="0" name=""/>
        <dsp:cNvSpPr/>
      </dsp:nvSpPr>
      <dsp:spPr>
        <a:xfrm>
          <a:off x="1394910" y="3373394"/>
          <a:ext cx="856995" cy="753031"/>
        </a:xfrm>
        <a:custGeom>
          <a:avLst/>
          <a:gdLst/>
          <a:ahLst/>
          <a:cxnLst/>
          <a:rect l="0" t="0" r="0" b="0"/>
          <a:pathLst>
            <a:path>
              <a:moveTo>
                <a:pt x="0" y="571899"/>
              </a:moveTo>
              <a:lnTo>
                <a:pt x="255953" y="571899"/>
              </a:lnTo>
              <a:lnTo>
                <a:pt x="255953" y="0"/>
              </a:lnTo>
              <a:lnTo>
                <a:pt x="511906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794887" y="3721389"/>
        <a:ext cx="0" cy="0"/>
      </dsp:txXfrm>
    </dsp:sp>
    <dsp:sp modelId="{7ADF5B09-E2F7-4EDC-AAA2-CDA241C000DB}">
      <dsp:nvSpPr>
        <dsp:cNvPr id="0" name=""/>
        <dsp:cNvSpPr/>
      </dsp:nvSpPr>
      <dsp:spPr>
        <a:xfrm>
          <a:off x="6760306" y="1490571"/>
          <a:ext cx="978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196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224865" y="1511840"/>
        <a:ext cx="0" cy="0"/>
      </dsp:txXfrm>
    </dsp:sp>
    <dsp:sp modelId="{49DD9B51-9A5F-4059-AD31-654FDDFB897C}">
      <dsp:nvSpPr>
        <dsp:cNvPr id="0" name=""/>
        <dsp:cNvSpPr/>
      </dsp:nvSpPr>
      <dsp:spPr>
        <a:xfrm>
          <a:off x="1394910" y="1536291"/>
          <a:ext cx="834385" cy="2590135"/>
        </a:xfrm>
        <a:custGeom>
          <a:avLst/>
          <a:gdLst/>
          <a:ahLst/>
          <a:cxnLst/>
          <a:rect l="0" t="0" r="0" b="0"/>
          <a:pathLst>
            <a:path>
              <a:moveTo>
                <a:pt x="0" y="1669250"/>
              </a:moveTo>
              <a:lnTo>
                <a:pt x="249200" y="1669250"/>
              </a:lnTo>
              <a:lnTo>
                <a:pt x="249200" y="0"/>
              </a:lnTo>
              <a:lnTo>
                <a:pt x="498400" y="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744073" y="2763328"/>
        <a:ext cx="0" cy="0"/>
      </dsp:txXfrm>
    </dsp:sp>
    <dsp:sp modelId="{CE7943CC-5067-4E83-89B9-0B9E2A4BE778}">
      <dsp:nvSpPr>
        <dsp:cNvPr id="0" name=""/>
        <dsp:cNvSpPr/>
      </dsp:nvSpPr>
      <dsp:spPr>
        <a:xfrm rot="16200000">
          <a:off x="-2931069" y="3435723"/>
          <a:ext cx="7270555" cy="13814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65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-2931069" y="3435723"/>
        <a:ext cx="7270555" cy="1381405"/>
      </dsp:txXfrm>
    </dsp:sp>
    <dsp:sp modelId="{213B17D1-1D30-4669-9B40-D79F34CEB7C2}">
      <dsp:nvSpPr>
        <dsp:cNvPr id="0" name=""/>
        <dsp:cNvSpPr/>
      </dsp:nvSpPr>
      <dsp:spPr>
        <a:xfrm>
          <a:off x="2229296" y="845588"/>
          <a:ext cx="4531010" cy="1381405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МНН-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229296" y="845588"/>
        <a:ext cx="4531010" cy="1381405"/>
      </dsp:txXfrm>
    </dsp:sp>
    <dsp:sp modelId="{1CBB52D7-3C5B-4152-B932-8166137C5EFD}">
      <dsp:nvSpPr>
        <dsp:cNvPr id="0" name=""/>
        <dsp:cNvSpPr/>
      </dsp:nvSpPr>
      <dsp:spPr>
        <a:xfrm>
          <a:off x="7738324" y="845588"/>
          <a:ext cx="5060277" cy="1381405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Препарат имеет название аналогичное МНН</a:t>
          </a:r>
        </a:p>
      </dsp:txBody>
      <dsp:txXfrm>
        <a:off x="7738324" y="845588"/>
        <a:ext cx="5060277" cy="1381405"/>
      </dsp:txXfrm>
    </dsp:sp>
    <dsp:sp modelId="{F0A36896-081F-470E-BBDC-AD83F5E4C730}">
      <dsp:nvSpPr>
        <dsp:cNvPr id="0" name=""/>
        <dsp:cNvSpPr/>
      </dsp:nvSpPr>
      <dsp:spPr>
        <a:xfrm>
          <a:off x="2251906" y="2682691"/>
          <a:ext cx="4531010" cy="1381405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Брендированные</a:t>
          </a: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251906" y="2682691"/>
        <a:ext cx="4531010" cy="1381405"/>
      </dsp:txXfrm>
    </dsp:sp>
    <dsp:sp modelId="{695E04B6-C957-4BCA-8049-E8EFF7B79F4C}">
      <dsp:nvSpPr>
        <dsp:cNvPr id="0" name=""/>
        <dsp:cNvSpPr/>
      </dsp:nvSpPr>
      <dsp:spPr>
        <a:xfrm>
          <a:off x="7738324" y="2572345"/>
          <a:ext cx="6994067" cy="1381405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Препарат имеет более простое и понятное название - бренд</a:t>
          </a:r>
        </a:p>
      </dsp:txBody>
      <dsp:txXfrm>
        <a:off x="7738324" y="2572345"/>
        <a:ext cx="6994067" cy="1381405"/>
      </dsp:txXfrm>
    </dsp:sp>
    <dsp:sp modelId="{B0DB4E93-64FF-424A-A8C0-3C9E6FF4501F}">
      <dsp:nvSpPr>
        <dsp:cNvPr id="0" name=""/>
        <dsp:cNvSpPr/>
      </dsp:nvSpPr>
      <dsp:spPr>
        <a:xfrm>
          <a:off x="2229296" y="4299102"/>
          <a:ext cx="4531010" cy="1381405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Авторизованные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(</a:t>
          </a: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автогенерики</a:t>
          </a: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</a:t>
          </a:r>
        </a:p>
      </dsp:txBody>
      <dsp:txXfrm>
        <a:off x="2229296" y="4299102"/>
        <a:ext cx="4531010" cy="1381405"/>
      </dsp:txXfrm>
    </dsp:sp>
    <dsp:sp modelId="{446A88B5-EA45-40FA-B28A-BDDADBD8A226}">
      <dsp:nvSpPr>
        <dsp:cNvPr id="0" name=""/>
        <dsp:cNvSpPr/>
      </dsp:nvSpPr>
      <dsp:spPr>
        <a:xfrm>
          <a:off x="7738324" y="4299102"/>
          <a:ext cx="10235687" cy="1381405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Выпускается тем же производителем (</a:t>
          </a:r>
          <a:r>
            <a:rPr lang="ru-RU" sz="24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оригинатором</a:t>
          </a:r>
          <a:r>
            <a:rPr lang="ru-RU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под другим брендом (с другой ценой, для другого канала сбыта и т.д.)</a:t>
          </a:r>
        </a:p>
      </dsp:txBody>
      <dsp:txXfrm>
        <a:off x="7738324" y="4299102"/>
        <a:ext cx="10235687" cy="1381405"/>
      </dsp:txXfrm>
    </dsp:sp>
    <dsp:sp modelId="{E38BB585-E15F-48A6-B898-62DE57B0BBE1}">
      <dsp:nvSpPr>
        <dsp:cNvPr id="0" name=""/>
        <dsp:cNvSpPr/>
      </dsp:nvSpPr>
      <dsp:spPr>
        <a:xfrm>
          <a:off x="2301112" y="6025859"/>
          <a:ext cx="4531010" cy="1381405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Гибридные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r>
            <a:rPr lang="ru-RU" sz="32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генерики</a:t>
          </a:r>
          <a:endParaRPr lang="ru-RU" sz="32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301112" y="6025859"/>
        <a:ext cx="4531010" cy="1381405"/>
      </dsp:txXfrm>
    </dsp:sp>
    <dsp:sp modelId="{01574E94-0303-4ADA-B6C9-EC51547215E7}">
      <dsp:nvSpPr>
        <dsp:cNvPr id="0" name=""/>
        <dsp:cNvSpPr/>
      </dsp:nvSpPr>
      <dsp:spPr>
        <a:xfrm>
          <a:off x="7738324" y="6043713"/>
          <a:ext cx="11529698" cy="1345696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Не подпадающий под определение </a:t>
          </a:r>
          <a:r>
            <a:rPr lang="ru-RU" sz="2000" kern="1200" dirty="0" err="1">
              <a:solidFill>
                <a:sysClr val="window" lastClr="FFFFFF"/>
              </a:solidFill>
              <a:latin typeface="Arial"/>
              <a:ea typeface="+mn-ea"/>
              <a:cs typeface="+mn-cs"/>
            </a:rPr>
            <a:t>генерика</a:t>
          </a:r>
          <a:r>
            <a:rPr lang="ru-RU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при невозможности подтверждения биоэквивалентн</a:t>
          </a:r>
          <a:r>
            <a:rPr lang="ru-RU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или других изменениях – используют «классические» клинические исследования</a:t>
          </a:r>
        </a:p>
      </dsp:txBody>
      <dsp:txXfrm>
        <a:off x="7738324" y="6043713"/>
        <a:ext cx="11529698" cy="134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77F5-1A36-4537-8E41-663B5862FEE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4B34A-1DA6-47AE-B1D5-8D252C1C7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3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5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7F81-338F-477B-A03C-63CE15DEC0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3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07F81-338F-477B-A03C-63CE15DEC0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C6B7-6BE8-482D-92FF-C75F877850B1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730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C6B7-6BE8-482D-92FF-C75F877850B1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991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5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14DDE8-F94E-4333-8177-8CFD3232BEE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2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0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38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63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Оригинальные препараты</a:t>
            </a:r>
            <a:r>
              <a:rPr lang="ru-RU" baseline="0" dirty="0"/>
              <a:t> – препараты -родоначальники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C6B7-6BE8-482D-92FF-C75F877850B1}" type="slidenum">
              <a:rPr lang="sl-SI" smtClean="0"/>
              <a:pPr/>
              <a:t>65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31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C58B-75E1-4B2B-9B9F-D86D6866BE6B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3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CC58B-75E1-4B2B-9B9F-D86D6866BE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3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8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5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5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3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№3 и 4 </a:t>
            </a:r>
          </a:p>
          <a:p>
            <a:endParaRPr lang="ru-RU" dirty="0"/>
          </a:p>
          <a:p>
            <a:r>
              <a:rPr lang="ru-RU" dirty="0"/>
              <a:t>Не рекомендованы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ЛП, требующие </a:t>
            </a:r>
            <a:r>
              <a:rPr lang="ru-RU" dirty="0" err="1"/>
              <a:t>биотрансформации</a:t>
            </a:r>
            <a:r>
              <a:rPr lang="ru-RU" dirty="0"/>
              <a:t> или элиминации печенью (</a:t>
            </a:r>
            <a:r>
              <a:rPr lang="ru-RU" dirty="0" err="1"/>
              <a:t>хлорамфеникол</a:t>
            </a:r>
            <a:r>
              <a:rPr lang="ru-RU" dirty="0"/>
              <a:t>, сульфаниламиды, </a:t>
            </a:r>
            <a:r>
              <a:rPr lang="ru-RU" dirty="0" err="1"/>
              <a:t>линкозамиды</a:t>
            </a:r>
            <a:r>
              <a:rPr lang="ru-RU" dirty="0"/>
              <a:t>), но если неизбежно, то - </a:t>
            </a:r>
            <a:r>
              <a:rPr lang="ru-RU" sz="1200" b="1" kern="0" dirty="0">
                <a:solidFill>
                  <a:sysClr val="windowText" lastClr="000000"/>
                </a:solidFill>
                <a:latin typeface="Century Schoolbook" panose="02040604050505020304" pitchFamily="18" charset="0"/>
              </a:rPr>
              <a:t>НО</a:t>
            </a:r>
            <a:r>
              <a:rPr lang="ru-RU" sz="1200" b="1" kern="0" baseline="0" dirty="0">
                <a:solidFill>
                  <a:sysClr val="windowText" lastClr="00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1200" b="1" kern="0" dirty="0">
                <a:solidFill>
                  <a:sysClr val="windowText" lastClr="000000"/>
                </a:solidFill>
                <a:latin typeface="Century Schoolbook" panose="02040604050505020304" pitchFamily="18" charset="0"/>
              </a:rPr>
              <a:t>увеличить интервалы введения потенциально токсичных ЛП (</a:t>
            </a:r>
            <a:r>
              <a:rPr lang="ru-RU" sz="1200" kern="0" dirty="0">
                <a:solidFill>
                  <a:sysClr val="windowText" lastClr="000000"/>
                </a:solidFill>
                <a:latin typeface="Century Schoolbook" panose="02040604050505020304" pitchFamily="18" charset="0"/>
              </a:rPr>
              <a:t>ЛП, требующих печеночного и очечного  метаболизма)</a:t>
            </a:r>
            <a:endParaRPr lang="ru-RU" sz="1200" b="1" kern="0" dirty="0">
              <a:solidFill>
                <a:sysClr val="windowText" lastClr="000000"/>
              </a:solidFill>
            </a:endParaRPr>
          </a:p>
          <a:p>
            <a:r>
              <a:rPr lang="ru-RU" dirty="0"/>
              <a:t> </a:t>
            </a:r>
          </a:p>
          <a:p>
            <a:r>
              <a:rPr lang="ru-RU" dirty="0"/>
              <a:t>Обладающие анаболическим эффектом (тетрациклины-выраженное нарушение кальциевого обмена, нарушение формирования тканей организма-деформация архитектоники кости,</a:t>
            </a:r>
            <a:r>
              <a:rPr lang="ru-RU" baseline="0" dirty="0"/>
              <a:t> дисплазия зубной эмали)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Аминогликазиды</a:t>
            </a:r>
            <a:r>
              <a:rPr lang="ru-RU" dirty="0"/>
              <a:t> (нефротоксичные) имеют слабое терапевтическое</a:t>
            </a:r>
            <a:r>
              <a:rPr lang="ru-RU" baseline="0" dirty="0"/>
              <a:t> </a:t>
            </a:r>
            <a:r>
              <a:rPr lang="ru-RU" dirty="0"/>
              <a:t> показание</a:t>
            </a:r>
            <a:r>
              <a:rPr lang="ru-RU" baseline="0" dirty="0"/>
              <a:t> и их обязательно исключать в случае шока.</a:t>
            </a:r>
          </a:p>
          <a:p>
            <a:r>
              <a:rPr lang="ru-RU" baseline="0" dirty="0"/>
              <a:t>Это плохой выбор для животных со сниженной/незрелой ф-</a:t>
            </a:r>
            <a:r>
              <a:rPr lang="ru-RU" baseline="0" dirty="0" err="1"/>
              <a:t>цией</a:t>
            </a:r>
            <a:r>
              <a:rPr lang="ru-RU" baseline="0" dirty="0"/>
              <a:t> почек. Но если они </a:t>
            </a:r>
            <a:r>
              <a:rPr lang="ru-RU" baseline="0" dirty="0" err="1"/>
              <a:t>буут</a:t>
            </a:r>
            <a:r>
              <a:rPr lang="ru-RU" baseline="0" dirty="0"/>
              <a:t> использоваться, то у животного </a:t>
            </a:r>
            <a:r>
              <a:rPr lang="ru-RU" baseline="0" dirty="0" err="1"/>
              <a:t>дб</a:t>
            </a:r>
            <a:r>
              <a:rPr lang="ru-RU" baseline="0" dirty="0"/>
              <a:t> адекватный баланс жидкости и электролитов</a:t>
            </a:r>
          </a:p>
          <a:p>
            <a:endParaRPr lang="ru-RU" baseline="0" dirty="0"/>
          </a:p>
          <a:p>
            <a:r>
              <a:rPr lang="ru-RU" baseline="0" dirty="0"/>
              <a:t>Сульфаниламиды не назначают животным страдающим анемией, </a:t>
            </a:r>
            <a:r>
              <a:rPr lang="ru-RU" baseline="0" dirty="0" err="1"/>
              <a:t>лейкопение</a:t>
            </a:r>
            <a:r>
              <a:rPr lang="ru-RU" baseline="0" dirty="0"/>
              <a:t> – </a:t>
            </a:r>
            <a:r>
              <a:rPr lang="ru-RU" baseline="0" dirty="0" err="1"/>
              <a:t>парвовирозом</a:t>
            </a:r>
            <a:endParaRPr lang="ru-RU" baseline="0" dirty="0"/>
          </a:p>
          <a:p>
            <a:endParaRPr lang="ru-RU" baseline="0" dirty="0"/>
          </a:p>
          <a:p>
            <a:r>
              <a:rPr lang="ru-RU" baseline="0" dirty="0" err="1"/>
              <a:t>Нитрофурантоин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Опиоиды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являются хорошим выбором для обезболивания из-за обратимости их эффектов, но за животным необходимо внимательно следить из-за склонности этих препаратов снижать частоту сердечных сокращений и дыхания. (а от этого сильно зависит объем </a:t>
            </a:r>
            <a:r>
              <a:rPr lang="ru-RU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выброса и с учетом того что повышена </a:t>
            </a:r>
            <a:r>
              <a:rPr lang="ru-RU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потр-ть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О2)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</a:t>
            </a:r>
            <a:r>
              <a:rPr lang="ru-RU" sz="1200" dirty="0"/>
              <a:t>➘ функция ГЭБ =</a:t>
            </a:r>
            <a:r>
              <a:rPr lang="en-US" sz="1200" dirty="0"/>
              <a:t>&gt; </a:t>
            </a:r>
            <a:r>
              <a:rPr lang="ru-RU" sz="1200" dirty="0"/>
              <a:t>нельзя использовать осмотические диуретики/гипертонические растворы (в </a:t>
            </a:r>
            <a:r>
              <a:rPr lang="ru-RU" sz="1200" dirty="0" err="1"/>
              <a:t>т.ч</a:t>
            </a:r>
            <a:r>
              <a:rPr lang="ru-RU" sz="1200" dirty="0"/>
              <a:t>. р-р глюкозы) при ОГМ =</a:t>
            </a:r>
            <a:r>
              <a:rPr lang="en-US" sz="1200" dirty="0"/>
              <a:t>&gt; </a:t>
            </a:r>
            <a:r>
              <a:rPr lang="ru-RU" sz="1200" dirty="0"/>
              <a:t>можно убить т.к.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➘ элиминация ЛП почками =</a:t>
            </a:r>
            <a:r>
              <a:rPr lang="en-US" sz="1200" dirty="0"/>
              <a:t>&gt; </a:t>
            </a:r>
            <a:r>
              <a:rPr lang="ru-RU" sz="1200" dirty="0"/>
              <a:t>➚ ЛП в сыворотке – избегать</a:t>
            </a:r>
            <a:r>
              <a:rPr lang="ru-RU" sz="1200" baseline="0" dirty="0"/>
              <a:t> нефротоксичные</a:t>
            </a:r>
            <a:endParaRPr lang="ru-RU" sz="1200" dirty="0"/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- НПВС противопоказаны </a:t>
            </a:r>
            <a:r>
              <a:rPr lang="ru-RU" sz="1200" kern="0" dirty="0">
                <a:solidFill>
                  <a:sysClr val="windowText" lastClr="000000"/>
                </a:solidFill>
              </a:rPr>
              <a:t>(</a:t>
            </a:r>
            <a:r>
              <a:rPr lang="ru-RU" sz="1200" kern="0" dirty="0" err="1">
                <a:solidFill>
                  <a:sysClr val="windowText" lastClr="000000"/>
                </a:solidFill>
              </a:rPr>
              <a:t>циклооксигеназа</a:t>
            </a:r>
            <a:r>
              <a:rPr lang="ru-RU" sz="1200" kern="0" dirty="0">
                <a:solidFill>
                  <a:sysClr val="windowText" lastClr="000000"/>
                </a:solidFill>
              </a:rPr>
              <a:t> обеспечивает </a:t>
            </a:r>
            <a:r>
              <a:rPr lang="en-US" sz="1200" kern="0" dirty="0">
                <a:solidFill>
                  <a:sysClr val="windowText" lastClr="000000"/>
                </a:solidFill>
              </a:rPr>
              <a:t>N</a:t>
            </a:r>
            <a:r>
              <a:rPr lang="ru-RU" sz="1200" kern="0" dirty="0">
                <a:solidFill>
                  <a:sysClr val="windowText" lastClr="000000"/>
                </a:solidFill>
              </a:rPr>
              <a:t> работу почек и ЦНС);</a:t>
            </a:r>
          </a:p>
          <a:p>
            <a:endParaRPr lang="ru-RU" dirty="0"/>
          </a:p>
          <a:p>
            <a:endParaRPr lang="ru-RU" sz="1200" dirty="0">
              <a:latin typeface="Century Schoolbook" panose="02040604050505020304" pitchFamily="18" charset="0"/>
            </a:endParaRPr>
          </a:p>
          <a:p>
            <a:r>
              <a:rPr lang="ru-RU" sz="1200" dirty="0">
                <a:latin typeface="Century Schoolbook" panose="02040604050505020304" pitchFamily="18" charset="0"/>
              </a:rPr>
              <a:t>Чрескожная абсорбция высока у новорожденных (напрямую связано с увлажнением кожи)</a:t>
            </a:r>
          </a:p>
          <a:p>
            <a:r>
              <a:rPr lang="ru-RU" sz="1200" dirty="0"/>
              <a:t>Не рекомендуется местное применение потенциально токсичных жирорастворимых препаратов (например, гексахлорофена и органофосфатов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B34A-1DA6-47AE-B1D5-8D252C1C7F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77" y="3529686"/>
            <a:ext cx="6489786" cy="812082"/>
          </a:xfrm>
        </p:spPr>
        <p:txBody>
          <a:bodyPr anchor="b"/>
          <a:lstStyle>
            <a:lvl1pPr algn="ctr">
              <a:defRPr sz="52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373514" y="1005276"/>
            <a:ext cx="10223810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776" y="4341768"/>
            <a:ext cx="6489787" cy="405945"/>
          </a:xfrm>
        </p:spPr>
        <p:txBody>
          <a:bodyPr/>
          <a:lstStyle>
            <a:lvl1pPr marL="0" indent="0" algn="ctr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04631E-6E4A-424A-BB74-3A7CBF64E56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43B8D6E3-22D9-4D01-8B72-0BAD7C5B0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2E16F472-81EA-4589-BDF7-8263CD476EB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CA8B678D-261D-4544-ADC8-59A70D5BF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0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ED1C24"/>
                </a:solidFill>
                <a:latin typeface="Corvetta"/>
                <a:cs typeface="Corvet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ED1C24"/>
                </a:solidFill>
                <a:latin typeface="Corvetta"/>
                <a:cs typeface="Corvet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ED1C24"/>
                </a:solidFill>
                <a:latin typeface="Corvetta"/>
                <a:cs typeface="Corvet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6871" y="527770"/>
            <a:ext cx="6031230" cy="276999"/>
          </a:xfrm>
        </p:spPr>
        <p:txBody>
          <a:bodyPr/>
          <a:lstStyle/>
          <a:p>
            <a:fld id="{5ECA7C66-4A2A-422B-8FC8-778C6112C64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6871" y="10268890"/>
            <a:ext cx="17460411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64396" y="527770"/>
            <a:ext cx="1507808" cy="276999"/>
          </a:xfrm>
        </p:spPr>
        <p:txBody>
          <a:bodyPr/>
          <a:lstStyle/>
          <a:p>
            <a:fld id="{0F18EEBF-CBA3-41D5-932B-1FA85C821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3CB7606-876C-4047-9DF4-59D4A4F5BC5D}" type="datetime1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A68D35BD-D6BA-44F4-B8AD-CEA783CE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4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>
          <a:xfrm>
            <a:off x="-2" y="11135044"/>
            <a:ext cx="20104100" cy="174309"/>
          </a:xfrm>
          <a:prstGeom prst="rect">
            <a:avLst/>
          </a:prstGeom>
          <a:solidFill>
            <a:srgbClr val="00AB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958"/>
          </a:p>
        </p:txBody>
      </p:sp>
    </p:spTree>
    <p:extLst>
      <p:ext uri="{BB962C8B-B14F-4D97-AF65-F5344CB8AC3E}">
        <p14:creationId xmlns:p14="http://schemas.microsoft.com/office/powerpoint/2010/main" val="97833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985481" y="4835752"/>
            <a:ext cx="12133139" cy="892552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985481" y="5831384"/>
            <a:ext cx="12133139" cy="27914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28"/>
            </a:lvl1pPr>
            <a:lvl2pPr marL="0" indent="188481" algn="ctr">
              <a:spcBef>
                <a:spcPts val="0"/>
              </a:spcBef>
              <a:buSzTx/>
              <a:buNone/>
              <a:defRPr sz="3628"/>
            </a:lvl2pPr>
            <a:lvl3pPr marL="0" indent="376961" algn="ctr">
              <a:spcBef>
                <a:spcPts val="0"/>
              </a:spcBef>
              <a:buSzTx/>
              <a:buNone/>
              <a:defRPr sz="3628"/>
            </a:lvl3pPr>
            <a:lvl4pPr marL="0" indent="565442" algn="ctr">
              <a:spcBef>
                <a:spcPts val="0"/>
              </a:spcBef>
              <a:buSzTx/>
              <a:buNone/>
              <a:defRPr sz="3628"/>
            </a:lvl4pPr>
            <a:lvl5pPr marL="0" indent="753923" algn="ctr">
              <a:spcBef>
                <a:spcPts val="0"/>
              </a:spcBef>
              <a:buSzTx/>
              <a:buNone/>
              <a:defRPr sz="362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345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3739" y="4325580"/>
            <a:ext cx="10376620" cy="90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cs typeface="Corvet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current-opinion-in-microbiolog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journal/current-opinion-in-microbiology/vol/27/suppl/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1930400" y="3900377"/>
            <a:ext cx="1622958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61" y="3231424"/>
            <a:ext cx="17237075" cy="923330"/>
          </a:xfrm>
        </p:spPr>
        <p:txBody>
          <a:bodyPr/>
          <a:lstStyle/>
          <a:p>
            <a:r>
              <a:rPr lang="ru-RU" sz="3000" dirty="0"/>
              <a:t> 3. Известны ли группы лекарственных средств, которые точно не стоит использовать и почему у неонаталов?</a:t>
            </a:r>
            <a:r>
              <a:rPr lang="ru-RU" sz="3000" b="1" dirty="0"/>
              <a:t> </a:t>
            </a:r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48332" y="10401173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/>
              <a:t>Мухранова Анна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4561" y="5247784"/>
            <a:ext cx="18121355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r>
              <a:rPr lang="ru-RU" sz="3000" kern="0" dirty="0"/>
              <a:t>4. У ряда препаратов в инструкции указаны ограничения по возрасту, основная группа таких препаратов это фторхинолоны. </a:t>
            </a:r>
            <a:br>
              <a:rPr lang="ru-RU" sz="3000" kern="0" dirty="0"/>
            </a:br>
            <a:r>
              <a:rPr lang="ru-RU" sz="3000" kern="0" dirty="0"/>
              <a:t/>
            </a:r>
            <a:br>
              <a:rPr lang="ru-RU" sz="3000" kern="0" dirty="0"/>
            </a:br>
            <a:r>
              <a:rPr lang="ru-RU" sz="3000" kern="0" dirty="0"/>
              <a:t>Как быть, если применение необходимо? Возможны ли альтернативные схемы лечения?</a:t>
            </a:r>
            <a:r>
              <a:rPr lang="ru-RU" sz="3000" b="1" kern="0" dirty="0"/>
              <a:t> </a:t>
            </a:r>
            <a:endParaRPr lang="ru-RU" sz="3000" kern="0" dirty="0"/>
          </a:p>
        </p:txBody>
      </p:sp>
    </p:spTree>
    <p:extLst>
      <p:ext uri="{BB962C8B-B14F-4D97-AF65-F5344CB8AC3E}">
        <p14:creationId xmlns:p14="http://schemas.microsoft.com/office/powerpoint/2010/main" val="10890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51517"/>
              </p:ext>
            </p:extLst>
          </p:nvPr>
        </p:nvGraphicFramePr>
        <p:xfrm>
          <a:off x="775854" y="2022224"/>
          <a:ext cx="17774722" cy="725420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18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433">
                <a:tc>
                  <a:txBody>
                    <a:bodyPr/>
                    <a:lstStyle/>
                    <a:p>
                      <a:r>
                        <a:rPr lang="ru-RU" sz="2200" dirty="0"/>
                        <a:t>Препарат</a:t>
                      </a:r>
                      <a:r>
                        <a:rPr lang="ru-RU" sz="2200" baseline="0" dirty="0"/>
                        <a:t>ы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Комментарий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07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Антимикробные</a:t>
                      </a:r>
                    </a:p>
                  </a:txBody>
                  <a:tcPr marL="150781" marR="150781" marT="75390" marB="753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Аминогликозиды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более токсичны, чем другие классы противомикробных препаратов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(нефротоксичность, ототоксичность),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особенно</a:t>
                      </a:r>
                      <a:r>
                        <a:rPr lang="ru-RU" sz="2200" baseline="0" dirty="0"/>
                        <a:t> при шоке 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808">
                <a:tc>
                  <a:txBody>
                    <a:bodyPr/>
                    <a:lstStyle/>
                    <a:p>
                      <a:r>
                        <a:rPr lang="ru-RU" sz="2200" b="1" dirty="0"/>
                        <a:t>Хлорамфеникол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Может</a:t>
                      </a:r>
                      <a:r>
                        <a:rPr lang="ru-RU" sz="2200" baseline="0" dirty="0"/>
                        <a:t> вызвать супрессию КМ в высоких дозах или при длительном курсе.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/>
                        <a:t>Особенно чувствительны кошки.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/>
                        <a:t>Не рекомендуется (!)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Лнкозамиды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(Клиндамицин,</a:t>
                      </a:r>
                      <a:r>
                        <a:rPr lang="ru-RU" sz="2200" b="1" u="none" strike="noStrike" kern="1200" baseline="0" dirty="0">
                          <a:effectLst/>
                        </a:rPr>
                        <a:t> Линкомицин)</a:t>
                      </a:r>
                      <a:endParaRPr lang="ru-RU" sz="2200" b="1" u="none" strike="noStrike" kern="1200" dirty="0">
                        <a:effectLst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могут вызывать тяжелую, часто смертельную диарею, вызванную измененной микрофлорой ЖКТ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Доксициклин,</a:t>
                      </a:r>
                      <a:r>
                        <a:rPr lang="ru-RU" sz="2200" b="1" u="none" strike="noStrike" kern="1200" baseline="0" dirty="0">
                          <a:effectLst/>
                        </a:rPr>
                        <a:t> тетрациклин </a:t>
                      </a:r>
                      <a:endParaRPr lang="ru-RU" sz="2200" b="1" u="none" strike="noStrike" kern="1200" dirty="0">
                        <a:effectLst/>
                      </a:endParaRP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 </a:t>
                      </a:r>
                      <a:r>
                        <a:rPr lang="ru-RU" sz="2200" u="none" strike="noStrike" kern="1200" dirty="0" err="1">
                          <a:effectLst/>
                        </a:rPr>
                        <a:t>хелатируют</a:t>
                      </a:r>
                      <a:r>
                        <a:rPr lang="ru-RU" sz="2200" u="none" strike="noStrike" kern="1200" dirty="0">
                          <a:effectLst/>
                        </a:rPr>
                        <a:t> </a:t>
                      </a:r>
                      <a:r>
                        <a:rPr lang="en-US" sz="2200" u="none" strike="noStrike" kern="1200" dirty="0">
                          <a:effectLst/>
                        </a:rPr>
                        <a:t>Ca</a:t>
                      </a:r>
                      <a:r>
                        <a:rPr lang="ru-RU" sz="2200" u="none" strike="noStrike" kern="1200" dirty="0">
                          <a:effectLst/>
                        </a:rPr>
                        <a:t> и могут,</a:t>
                      </a:r>
                      <a:r>
                        <a:rPr lang="ru-RU" sz="2200" u="none" strike="noStrike" kern="1200" baseline="0" dirty="0">
                          <a:effectLst/>
                        </a:rPr>
                        <a:t> вызывать дисплазию эмали, деформации скелета и замедление роста костей. Не подходит для молодых животных.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4246629905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Метронидазол </a:t>
                      </a: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Высокая доза или длительное использование связаны</a:t>
                      </a:r>
                      <a:r>
                        <a:rPr lang="ru-RU" sz="2200" u="none" strike="noStrike" kern="1200" baseline="0" dirty="0">
                          <a:effectLst/>
                        </a:rPr>
                        <a:t> с </a:t>
                      </a:r>
                      <a:r>
                        <a:rPr lang="ru-RU" sz="2200" u="none" strike="noStrike" kern="1200" dirty="0" err="1">
                          <a:effectLst/>
                        </a:rPr>
                        <a:t>нейротоксичностью</a:t>
                      </a:r>
                      <a:endParaRPr lang="ru-RU" sz="2200" u="none" strike="noStrike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409210075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775854" y="326385"/>
            <a:ext cx="18149455" cy="825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chemeClr val="accent2"/>
                </a:solidFill>
              </a:rPr>
              <a:t>Не рекомендованы для новорожденных *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pic>
        <p:nvPicPr>
          <p:cNvPr id="5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7296575" y="326385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50002"/>
              </p:ext>
            </p:extLst>
          </p:nvPr>
        </p:nvGraphicFramePr>
        <p:xfrm>
          <a:off x="775854" y="1650298"/>
          <a:ext cx="18547991" cy="64825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0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30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Препарат</a:t>
                      </a:r>
                      <a:r>
                        <a:rPr lang="ru-RU" sz="2200" baseline="0" dirty="0">
                          <a:latin typeface="+mn-lt"/>
                        </a:rPr>
                        <a:t>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Комментарий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r>
                        <a:rPr lang="ru-RU" sz="2200" b="1" dirty="0" err="1">
                          <a:latin typeface="+mn-lt"/>
                        </a:rPr>
                        <a:t>Ципрофлоксацин</a:t>
                      </a:r>
                      <a:r>
                        <a:rPr lang="ru-RU" sz="2200" b="1" dirty="0">
                          <a:latin typeface="+mn-lt"/>
                        </a:rPr>
                        <a:t>,</a:t>
                      </a:r>
                      <a:r>
                        <a:rPr lang="ru-RU" sz="2200" b="1" baseline="0" dirty="0">
                          <a:latin typeface="+mn-lt"/>
                        </a:rPr>
                        <a:t> </a:t>
                      </a:r>
                      <a:r>
                        <a:rPr lang="ru-RU" sz="2200" b="1" baseline="0" dirty="0" err="1">
                          <a:latin typeface="+mn-lt"/>
                        </a:rPr>
                        <a:t>энрофлоксацин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Токсичность зависит от дозы. Хинолоны были связаны с дефектами суставного хряща. Наибольшая чувствительность </a:t>
                      </a:r>
                      <a:r>
                        <a:rPr lang="ru-RU" sz="2200" kern="1200" dirty="0">
                          <a:effectLst/>
                          <a:latin typeface="+mn-lt"/>
                        </a:rPr>
                        <a:t>в возрасте 4-28 недель. Не рекомендовано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Сульфонамиды,</a:t>
                      </a:r>
                      <a:r>
                        <a:rPr lang="ru-RU" sz="2200" b="1" baseline="0" dirty="0">
                          <a:latin typeface="+mn-lt"/>
                        </a:rPr>
                        <a:t> </a:t>
                      </a:r>
                      <a:r>
                        <a:rPr lang="ru-RU" sz="2200" b="1" baseline="0" dirty="0" err="1">
                          <a:latin typeface="+mn-lt"/>
                        </a:rPr>
                        <a:t>Триметоприм</a:t>
                      </a:r>
                      <a:endParaRPr lang="ru-RU" sz="2200" b="1" dirty="0">
                        <a:latin typeface="+mn-lt"/>
                      </a:endParaRPr>
                    </a:p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lang="ru-RU" sz="2200" u="none" strike="noStrike" kern="1200" dirty="0">
                          <a:effectLst/>
                          <a:latin typeface="+mn-lt"/>
                        </a:rPr>
                        <a:t>Может привести к почечной </a:t>
                      </a:r>
                      <a:r>
                        <a:rPr lang="ru-RU" sz="2200" u="none" strike="noStrike" kern="1200" dirty="0" err="1">
                          <a:effectLst/>
                          <a:latin typeface="+mn-lt"/>
                        </a:rPr>
                        <a:t>кристаллурии</a:t>
                      </a:r>
                      <a:r>
                        <a:rPr lang="ru-RU" sz="2200" u="none" strike="noStrike" kern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200" u="none" strike="noStrike" kern="1200" dirty="0" err="1">
                          <a:effectLst/>
                          <a:latin typeface="+mn-lt"/>
                        </a:rPr>
                        <a:t>кератоконъюнктивиту</a:t>
                      </a:r>
                      <a:r>
                        <a:rPr lang="ru-RU" sz="2200" u="none" strike="noStrike" kern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2200" u="none" strike="noStrike" kern="1200" dirty="0" err="1">
                          <a:effectLst/>
                          <a:latin typeface="+mn-lt"/>
                        </a:rPr>
                        <a:t>гипопротромбинемии</a:t>
                      </a:r>
                      <a:r>
                        <a:rPr lang="ru-RU" sz="2200" u="none" strike="noStrike" kern="1200" dirty="0">
                          <a:effectLst/>
                          <a:latin typeface="+mn-lt"/>
                        </a:rPr>
                        <a:t>, тромбоцитопении и анемии.</a:t>
                      </a:r>
                    </a:p>
                    <a:p>
                      <a:r>
                        <a:rPr lang="ru-RU" sz="2200" dirty="0">
                          <a:latin typeface="+mn-lt"/>
                        </a:rPr>
                        <a:t>Не </a:t>
                      </a:r>
                      <a:r>
                        <a:rPr lang="ru-RU" sz="2200" dirty="0" err="1">
                          <a:latin typeface="+mn-lt"/>
                        </a:rPr>
                        <a:t>рекоммендуется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136838967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latin typeface="+mn-lt"/>
                        </a:rPr>
                        <a:t>Амфотерицин</a:t>
                      </a:r>
                      <a:r>
                        <a:rPr lang="ru-RU" sz="2200" b="1" dirty="0">
                          <a:latin typeface="+mn-lt"/>
                        </a:rPr>
                        <a:t>-В</a:t>
                      </a:r>
                    </a:p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Может привести к гиперемии конъюнктивы, </a:t>
                      </a:r>
                      <a:r>
                        <a:rPr lang="ru-RU" sz="2200" dirty="0" err="1">
                          <a:latin typeface="+mn-lt"/>
                        </a:rPr>
                        <a:t>хемозу</a:t>
                      </a:r>
                      <a:r>
                        <a:rPr lang="ru-RU" sz="2200" dirty="0">
                          <a:latin typeface="+mn-lt"/>
                        </a:rPr>
                        <a:t> и ириту.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Токсичен для сетчатки при введении в стекловидное тело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4037920608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latin typeface="+mn-lt"/>
                        </a:rPr>
                        <a:t>Гризеофульвин</a:t>
                      </a:r>
                      <a:r>
                        <a:rPr lang="ru-RU" sz="2200" b="1" dirty="0">
                          <a:latin typeface="+mn-lt"/>
                        </a:rPr>
                        <a:t> </a:t>
                      </a:r>
                    </a:p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Может привести</a:t>
                      </a:r>
                      <a:r>
                        <a:rPr lang="ru-RU" sz="2200" baseline="0" dirty="0">
                          <a:latin typeface="+mn-lt"/>
                        </a:rPr>
                        <a:t> к </a:t>
                      </a:r>
                      <a:r>
                        <a:rPr lang="ru-RU" sz="2200" dirty="0" err="1">
                          <a:latin typeface="+mn-lt"/>
                        </a:rPr>
                        <a:t>миелосупрессии</a:t>
                      </a:r>
                      <a:r>
                        <a:rPr lang="ru-RU" sz="2200" baseline="0" dirty="0">
                          <a:latin typeface="+mn-lt"/>
                        </a:rPr>
                        <a:t> </a:t>
                      </a:r>
                      <a:r>
                        <a:rPr lang="ru-RU" sz="2200" dirty="0">
                          <a:latin typeface="+mn-lt"/>
                        </a:rPr>
                        <a:t>и неврологическим признакам.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Может безопасно использоваться у щенков и котят, когда они едят сами, но дозу рассчитывать осторожно по</a:t>
                      </a:r>
                      <a:r>
                        <a:rPr lang="ru-RU" sz="2200" baseline="0" dirty="0">
                          <a:latin typeface="+mn-lt"/>
                        </a:rPr>
                        <a:t> </a:t>
                      </a:r>
                      <a:r>
                        <a:rPr lang="ru-RU" sz="2200" dirty="0">
                          <a:latin typeface="+mn-lt"/>
                        </a:rPr>
                        <a:t>массе тела (не более 25 мг/кг 2 р/д)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923183513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  <a:latin typeface="+mn-lt"/>
                        </a:rPr>
                        <a:t>Кетоконазол </a:t>
                      </a:r>
                    </a:p>
                    <a:p>
                      <a:endParaRPr lang="ru-RU" sz="2200" b="1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  <a:latin typeface="+mn-lt"/>
                        </a:rPr>
                        <a:t>Связанная с дозой гепатотоксичность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12133133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75854" y="326385"/>
            <a:ext cx="18149455" cy="825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chemeClr val="accent2"/>
                </a:solidFill>
              </a:rPr>
              <a:t>Не рекомендованы для новорожденных 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6381" y="8498604"/>
            <a:ext cx="1711981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Можно: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/>
              <a:t>пеницилины</a:t>
            </a:r>
            <a:r>
              <a:rPr lang="ru-RU" sz="2200" dirty="0"/>
              <a:t>, </a:t>
            </a:r>
            <a:r>
              <a:rPr lang="ru-RU" sz="2200" dirty="0" err="1"/>
              <a:t>макролиды</a:t>
            </a:r>
            <a:r>
              <a:rPr lang="ru-RU" sz="2200" dirty="0"/>
              <a:t>, цефалоспорины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err="1"/>
              <a:t>метронидазол</a:t>
            </a:r>
            <a:r>
              <a:rPr lang="ru-RU" sz="2200" dirty="0"/>
              <a:t>? (доза? Длительность курса?)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фторхинолоны? Могут вызывать артропатию у молодых животных. Собаки наиболее чувствительны в возрасте 4-28 недель. Высокие концентрации могут вызывать неврологические признаки, особенно при почечной недостаточности. В высоких дозах может вызвать тошноту и диарею. Не рекомендуется молодым животным, но допустимо тем, </a:t>
            </a:r>
            <a:r>
              <a:rPr lang="ru-RU" sz="2400" kern="0" dirty="0"/>
              <a:t>кто моложе 5 </a:t>
            </a:r>
            <a:r>
              <a:rPr lang="ru-RU" sz="2400" kern="0" dirty="0" err="1"/>
              <a:t>нед</a:t>
            </a:r>
            <a:r>
              <a:rPr lang="ru-RU" sz="2400" kern="0" dirty="0"/>
              <a:t> </a:t>
            </a:r>
            <a:endParaRPr lang="ru-RU" sz="2200" dirty="0"/>
          </a:p>
        </p:txBody>
      </p:sp>
      <p:pic>
        <p:nvPicPr>
          <p:cNvPr id="7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7856200" y="162274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711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26802"/>
              </p:ext>
            </p:extLst>
          </p:nvPr>
        </p:nvGraphicFramePr>
        <p:xfrm>
          <a:off x="775854" y="1513541"/>
          <a:ext cx="17927782" cy="666704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58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266">
                <a:tc>
                  <a:txBody>
                    <a:bodyPr/>
                    <a:lstStyle/>
                    <a:p>
                      <a:r>
                        <a:rPr lang="ru-RU" sz="2200" dirty="0"/>
                        <a:t>Препарат</a:t>
                      </a:r>
                      <a:r>
                        <a:rPr lang="ru-RU" sz="2200" baseline="0" dirty="0"/>
                        <a:t> 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Комментарий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320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Противопаразитарные препараты</a:t>
                      </a:r>
                    </a:p>
                  </a:txBody>
                  <a:tcPr marL="150781" marR="150781" marT="75390" marB="753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067">
                <a:tc>
                  <a:txBody>
                    <a:bodyPr/>
                    <a:lstStyle/>
                    <a:p>
                      <a:r>
                        <a:rPr lang="ru-RU" sz="2200" b="1" dirty="0" err="1"/>
                        <a:t>Амитраз</a:t>
                      </a:r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седативный эффект, брадикардия, гипотензия, зуд и гипергликемия. Большинство побочных эффектов из-за альфа-2 адренергического рецептора и  это обратимо при использовании </a:t>
                      </a:r>
                      <a:r>
                        <a:rPr lang="ru-RU" sz="2200" dirty="0" err="1"/>
                        <a:t>йохимбина</a:t>
                      </a:r>
                      <a:r>
                        <a:rPr lang="ru-RU" sz="2200" dirty="0"/>
                        <a:t>.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r>
                        <a:rPr lang="ru-RU" sz="2200" b="1" dirty="0"/>
                        <a:t>Фенбендазол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Может быть токсичным для печени и костного мозга собак, особенно в высоких дозах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r>
                        <a:rPr lang="ru-RU" sz="2200" b="1" dirty="0" err="1"/>
                        <a:t>Ивермектин</a:t>
                      </a:r>
                      <a:r>
                        <a:rPr lang="ru-RU" sz="2200" b="1" dirty="0"/>
                        <a:t>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Нейротоксичен. Не</a:t>
                      </a:r>
                      <a:r>
                        <a:rPr lang="ru-RU" sz="2200" baseline="0" dirty="0"/>
                        <a:t> следует назначать до 6 недельного возраста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465">
                <a:tc>
                  <a:txBody>
                    <a:bodyPr/>
                    <a:lstStyle/>
                    <a:p>
                      <a:r>
                        <a:rPr lang="ru-RU" sz="2200" b="1" dirty="0" err="1"/>
                        <a:t>Левамизол</a:t>
                      </a:r>
                      <a:endParaRPr lang="ru-RU" sz="2200" b="1" dirty="0"/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 Нет информации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75854" y="326385"/>
            <a:ext cx="18149455" cy="825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chemeClr val="accent2"/>
                </a:solidFill>
              </a:rPr>
              <a:t>Не рекомендованы для новорожденных *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5854" y="8720192"/>
            <a:ext cx="119469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200" b="1" dirty="0"/>
              <a:t>Можно:</a:t>
            </a:r>
          </a:p>
          <a:p>
            <a:pPr>
              <a:defRPr/>
            </a:pPr>
            <a:r>
              <a:rPr lang="ru-RU" sz="2200" dirty="0" err="1"/>
              <a:t>Мебендазол</a:t>
            </a:r>
            <a:r>
              <a:rPr lang="ru-RU" sz="2200" dirty="0"/>
              <a:t> </a:t>
            </a:r>
          </a:p>
          <a:p>
            <a:pPr>
              <a:defRPr/>
            </a:pPr>
            <a:r>
              <a:rPr lang="ru-RU" sz="2200" dirty="0" err="1"/>
              <a:t>Пиперазин</a:t>
            </a:r>
            <a:r>
              <a:rPr lang="ru-RU" sz="2200" dirty="0"/>
              <a:t> </a:t>
            </a:r>
          </a:p>
          <a:p>
            <a:pPr>
              <a:defRPr/>
            </a:pPr>
            <a:r>
              <a:rPr lang="ru-RU" sz="2200" dirty="0"/>
              <a:t>Празиквантел</a:t>
            </a:r>
          </a:p>
          <a:p>
            <a:pPr>
              <a:defRPr/>
            </a:pPr>
            <a:r>
              <a:rPr lang="ru-RU" sz="2200" dirty="0" err="1"/>
              <a:t>Пирантел</a:t>
            </a:r>
            <a:r>
              <a:rPr lang="ru-RU" sz="2200" dirty="0"/>
              <a:t> (не превышать дозы)</a:t>
            </a:r>
          </a:p>
        </p:txBody>
      </p:sp>
      <p:pic>
        <p:nvPicPr>
          <p:cNvPr id="8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7801359" y="338534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11631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5BD-D6BA-44F4-B8AD-CEA783CE8F6B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35086"/>
              </p:ext>
            </p:extLst>
          </p:nvPr>
        </p:nvGraphicFramePr>
        <p:xfrm>
          <a:off x="720027" y="1862453"/>
          <a:ext cx="18323042" cy="794432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55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708">
                <a:tc>
                  <a:txBody>
                    <a:bodyPr/>
                    <a:lstStyle/>
                    <a:p>
                      <a:r>
                        <a:rPr lang="ru-RU" sz="2200" dirty="0"/>
                        <a:t>Препарат</a:t>
                      </a:r>
                      <a:r>
                        <a:rPr lang="ru-RU" sz="2200" baseline="0" dirty="0"/>
                        <a:t> 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Комментарий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60">
                <a:tc gridSpan="2"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Анальгетические препараты</a:t>
                      </a:r>
                    </a:p>
                  </a:txBody>
                  <a:tcPr marL="150781" marR="150781" marT="75390" marB="753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060">
                <a:tc>
                  <a:txBody>
                    <a:bodyPr/>
                    <a:lstStyle/>
                    <a:p>
                      <a:r>
                        <a:rPr lang="ru-RU" sz="2200" b="1" dirty="0"/>
                        <a:t>Аспирин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Может предрасполагать  к кровотечению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437">
                <a:tc>
                  <a:txBody>
                    <a:bodyPr/>
                    <a:lstStyle/>
                    <a:p>
                      <a:r>
                        <a:rPr lang="ru-RU" sz="2200" b="1" dirty="0"/>
                        <a:t>Карпрофен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Безопасность была проверена на щенках,</a:t>
                      </a:r>
                      <a:r>
                        <a:rPr lang="ru-RU" sz="2200" baseline="0" dirty="0"/>
                        <a:t> но </a:t>
                      </a:r>
                      <a:r>
                        <a:rPr lang="ru-RU" sz="2200" dirty="0"/>
                        <a:t>старше 6 недельного</a:t>
                      </a:r>
                      <a:r>
                        <a:rPr lang="ru-RU" sz="2200" baseline="0" dirty="0"/>
                        <a:t> возраста 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595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Мелоксикам,</a:t>
                      </a:r>
                      <a:r>
                        <a:rPr lang="ru-RU" sz="2200" b="1" baseline="0" dirty="0"/>
                        <a:t> </a:t>
                      </a:r>
                      <a:r>
                        <a:rPr lang="ru-RU" sz="2200" b="1" baseline="0" dirty="0" err="1"/>
                        <a:t>Кетопрофен</a:t>
                      </a:r>
                      <a:r>
                        <a:rPr lang="ru-RU" sz="2200" b="1" baseline="0" dirty="0"/>
                        <a:t>, Ибупрофен, </a:t>
                      </a:r>
                      <a:r>
                        <a:rPr lang="ru-RU" sz="2200" b="1" dirty="0" err="1"/>
                        <a:t>Индометацин</a:t>
                      </a:r>
                      <a:r>
                        <a:rPr lang="ru-RU" sz="2200" b="1" dirty="0"/>
                        <a:t>, Салицилаты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Безопасность у щенков и котят не установлена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83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Ацепромазин</a:t>
                      </a: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Может вызвать гипотонию, брадикардию или депрессию ЦНС у новорожденных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83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Атропин</a:t>
                      </a:r>
                      <a:r>
                        <a:rPr lang="ru-RU" sz="2200" b="1" u="none" strike="noStrike" kern="1200" baseline="0" dirty="0">
                          <a:effectLst/>
                        </a:rPr>
                        <a:t>, гликопиролат</a:t>
                      </a:r>
                      <a:endParaRPr lang="ru-RU" sz="2200" b="1" u="none" strike="noStrike" kern="1200" dirty="0">
                        <a:effectLst/>
                      </a:endParaRP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Может вызвать тахикардию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835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>
                          <a:effectLst/>
                        </a:rPr>
                        <a:t>Кодеин</a:t>
                      </a: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Может вызвать угнетение дыхания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402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 err="1">
                          <a:effectLst/>
                        </a:rPr>
                        <a:t>Диазепам</a:t>
                      </a:r>
                      <a:r>
                        <a:rPr lang="ru-RU" sz="2200" b="1" u="none" strike="noStrike" kern="1200" dirty="0">
                          <a:effectLst/>
                        </a:rPr>
                        <a:t> </a:t>
                      </a: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Может вызвать фатальный некроз печени у кошек после п/о приема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163584416"/>
                  </a:ext>
                </a:extLst>
              </a:tr>
              <a:tr h="77402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 err="1">
                          <a:effectLst/>
                        </a:rPr>
                        <a:t>Кетамин</a:t>
                      </a:r>
                      <a:endParaRPr lang="ru-RU" sz="2200" b="1" u="none" strike="noStrike" kern="1200" dirty="0">
                        <a:effectLst/>
                      </a:endParaRP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Обильное слюноотделение может вызвать у кошек; судороги часто</a:t>
                      </a:r>
                      <a:r>
                        <a:rPr lang="ru-RU" sz="2200" u="none" strike="noStrike" kern="1200" baseline="0" dirty="0">
                          <a:effectLst/>
                        </a:rPr>
                        <a:t> </a:t>
                      </a:r>
                      <a:r>
                        <a:rPr lang="ru-RU" sz="2200" u="none" strike="noStrike" kern="1200" dirty="0">
                          <a:effectLst/>
                        </a:rPr>
                        <a:t>у собак при использовании в монорежиме </a:t>
                      </a:r>
                    </a:p>
                    <a:p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46399032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75854" y="326385"/>
            <a:ext cx="18149455" cy="825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chemeClr val="accent2"/>
                </a:solidFill>
              </a:rPr>
              <a:t>Не рекомендованы для новорожденных *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pic>
        <p:nvPicPr>
          <p:cNvPr id="11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7801359" y="338534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5BD-D6BA-44F4-B8AD-CEA783CE8F6B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37167"/>
              </p:ext>
            </p:extLst>
          </p:nvPr>
        </p:nvGraphicFramePr>
        <p:xfrm>
          <a:off x="775854" y="1822982"/>
          <a:ext cx="17696331" cy="435642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99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545">
                <a:tc>
                  <a:txBody>
                    <a:bodyPr/>
                    <a:lstStyle/>
                    <a:p>
                      <a:r>
                        <a:rPr lang="ru-RU" sz="2200" dirty="0"/>
                        <a:t>Препарат</a:t>
                      </a:r>
                      <a:r>
                        <a:rPr lang="ru-RU" sz="2200" baseline="0" dirty="0"/>
                        <a:t> </a:t>
                      </a:r>
                      <a:endParaRPr lang="ru-RU" sz="2200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Комментарий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64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Морфин,</a:t>
                      </a:r>
                      <a:r>
                        <a:rPr lang="ru-RU" sz="2200" b="1" baseline="0" dirty="0"/>
                        <a:t> </a:t>
                      </a:r>
                      <a:r>
                        <a:rPr lang="ru-RU" sz="2200" b="1" dirty="0" err="1"/>
                        <a:t>Оксиморфон</a:t>
                      </a:r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Может вызвать неонатальный седативный эффект,</a:t>
                      </a:r>
                      <a:r>
                        <a:rPr lang="ru-RU" sz="2200" baseline="0" dirty="0"/>
                        <a:t> </a:t>
                      </a:r>
                      <a:r>
                        <a:rPr lang="ru-RU" sz="2200" dirty="0"/>
                        <a:t>угнетение дыхания, повышенную возбудимость, гипотензию, кровоизлияние в мозг и отек. </a:t>
                      </a:r>
                    </a:p>
                    <a:p>
                      <a:r>
                        <a:rPr lang="ru-RU" sz="2200" dirty="0"/>
                        <a:t>Если использовать, то начинать с минимальных доз или ниже и далее титровать дозу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116">
                <a:tc>
                  <a:txBody>
                    <a:bodyPr/>
                    <a:lstStyle/>
                    <a:p>
                      <a:r>
                        <a:rPr lang="ru-RU" sz="2200" b="1" dirty="0"/>
                        <a:t>Закись азота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Может вызвать гипоксемию, фатальную анемию и неврологическую дисфункцию</a:t>
                      </a:r>
                    </a:p>
                    <a:p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11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kern="1200" dirty="0" err="1">
                          <a:effectLst/>
                        </a:rPr>
                        <a:t>Тиопентал</a:t>
                      </a:r>
                      <a:r>
                        <a:rPr lang="ru-RU" sz="2200" b="1" u="none" strike="noStrike" kern="1200" dirty="0">
                          <a:effectLst/>
                        </a:rPr>
                        <a:t>, </a:t>
                      </a:r>
                      <a:r>
                        <a:rPr lang="ru-RU" sz="2200" b="1" u="none" strike="noStrike" kern="1200" dirty="0" err="1">
                          <a:effectLst/>
                        </a:rPr>
                        <a:t>Пентобарбитал</a:t>
                      </a:r>
                      <a:r>
                        <a:rPr lang="ru-RU" sz="2200" b="1" u="none" strike="noStrike" kern="1200" dirty="0">
                          <a:effectLst/>
                        </a:rPr>
                        <a:t> </a:t>
                      </a:r>
                    </a:p>
                    <a:p>
                      <a:endParaRPr lang="ru-RU" sz="22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>
                          <a:effectLst/>
                        </a:rPr>
                        <a:t>Безопасность у щенков и котят не установлена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75854" y="326385"/>
            <a:ext cx="18149455" cy="825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kern="0" dirty="0">
                <a:solidFill>
                  <a:schemeClr val="accent2"/>
                </a:solidFill>
              </a:rPr>
              <a:t>Не рекомендованы для новорожденных 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2346" y="6850856"/>
            <a:ext cx="13436550" cy="304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200" b="1" dirty="0"/>
              <a:t>Можно: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200" dirty="0" err="1"/>
              <a:t>Фентанил</a:t>
            </a:r>
            <a:r>
              <a:rPr lang="ru-RU" sz="2200" dirty="0"/>
              <a:t> (внимание к дозам! Антидот при необходимости-</a:t>
            </a:r>
            <a:r>
              <a:rPr lang="ru-RU" sz="2200" dirty="0" err="1"/>
              <a:t>налоксон</a:t>
            </a:r>
            <a:r>
              <a:rPr lang="ru-RU" sz="2200" dirty="0"/>
              <a:t>)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200" dirty="0" err="1"/>
              <a:t>Изофлюран</a:t>
            </a:r>
            <a:r>
              <a:rPr lang="ru-RU" sz="2200" dirty="0"/>
              <a:t> (депрессия  у новорожденных после кесарева сечения. Печеночные и почечные эффекты обратимо подавлены)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200" dirty="0" err="1"/>
              <a:t>Метамизол</a:t>
            </a:r>
            <a:r>
              <a:rPr lang="ru-RU" sz="2200" dirty="0"/>
              <a:t> натрия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ru-RU" sz="2400" dirty="0"/>
              <a:t>Лидокаин (вероятно безопасно но в рекомендованных дозах) но рекомендована доза на 50% ниже чем для взрослых в возрасте до 10 дней</a:t>
            </a:r>
          </a:p>
          <a:p>
            <a:pPr marL="20942" marR="2608363">
              <a:lnSpc>
                <a:spcPct val="145000"/>
              </a:lnSpc>
              <a:spcBef>
                <a:spcPts val="165"/>
              </a:spcBef>
            </a:pPr>
            <a:endParaRPr lang="ru-RU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8508" t="10328" r="38881" b="35118"/>
          <a:stretch/>
        </p:blipFill>
        <p:spPr>
          <a:xfrm>
            <a:off x="775854" y="7726063"/>
            <a:ext cx="1722980" cy="23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75854" y="10347527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SMaLL</a:t>
            </a:r>
            <a:r>
              <a:rPr lang="en-US" sz="1600" dirty="0"/>
              <a:t> </a:t>
            </a:r>
            <a:r>
              <a:rPr lang="en-US" sz="1600" dirty="0" err="1"/>
              <a:t>aniMaL</a:t>
            </a:r>
            <a:r>
              <a:rPr lang="en-US" sz="1600" dirty="0"/>
              <a:t> </a:t>
            </a:r>
            <a:r>
              <a:rPr lang="en-US" sz="1600" dirty="0" err="1"/>
              <a:t>PediatRicS</a:t>
            </a:r>
            <a:r>
              <a:rPr lang="en-US" sz="1600" dirty="0"/>
              <a:t>: the </a:t>
            </a:r>
            <a:r>
              <a:rPr lang="en-US" sz="1600" dirty="0" err="1"/>
              <a:t>FiRSt</a:t>
            </a:r>
            <a:r>
              <a:rPr lang="en-US" sz="1600" dirty="0"/>
              <a:t> 12 </a:t>
            </a:r>
            <a:r>
              <a:rPr lang="en-US" sz="1600" dirty="0" err="1"/>
              <a:t>MonthS</a:t>
            </a:r>
            <a:r>
              <a:rPr lang="en-US" sz="1600" dirty="0"/>
              <a:t> </a:t>
            </a:r>
            <a:r>
              <a:rPr lang="en-US" sz="1600" dirty="0" err="1"/>
              <a:t>oF</a:t>
            </a:r>
            <a:r>
              <a:rPr lang="en-US" sz="1600" dirty="0"/>
              <a:t> </a:t>
            </a:r>
            <a:r>
              <a:rPr lang="en-US" sz="1600" dirty="0" err="1"/>
              <a:t>LiFe</a:t>
            </a:r>
            <a:r>
              <a:rPr lang="en-US" sz="1600" dirty="0"/>
              <a:t> </a:t>
            </a:r>
          </a:p>
          <a:p>
            <a:r>
              <a:rPr lang="en-US" sz="1600" dirty="0"/>
              <a:t>Copyright © 2011 by Saunders, an imprint of Elsevier Inc. 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pic>
        <p:nvPicPr>
          <p:cNvPr id="15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7801359" y="338534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453" y="929830"/>
            <a:ext cx="7599244" cy="492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971" y="7389388"/>
            <a:ext cx="18681476" cy="20550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6377" dirty="0"/>
              <a:t>«Лекарственный препарат – это лекарственное средство + </a:t>
            </a:r>
            <a:r>
              <a:rPr lang="ru-RU" sz="6377" dirty="0">
                <a:solidFill>
                  <a:srgbClr val="C00000"/>
                </a:solidFill>
              </a:rPr>
              <a:t>информация о нем»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995" y="1380103"/>
            <a:ext cx="11557185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58" b="1" i="1" dirty="0"/>
              <a:t>Всемирная Организация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1642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99" y="3159942"/>
            <a:ext cx="13608055" cy="7093547"/>
          </a:xfrm>
        </p:spPr>
        <p:txBody>
          <a:bodyPr>
            <a:normAutofit/>
          </a:bodyPr>
          <a:lstStyle/>
          <a:p>
            <a:pPr marL="848163" indent="-848163">
              <a:buAutoNum type="arabicPeriod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Официальный – только один: инструкция по применению лекарственного препарата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3628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-показания, противопоказания, режим дозирования, побочные действия, меры предосторожности </a:t>
            </a:r>
            <a:r>
              <a:rPr lang="ru-RU" sz="3628" dirty="0">
                <a:solidFill>
                  <a:srgbClr val="00B050"/>
                </a:solidFill>
                <a:latin typeface="Arial Narrow" panose="020B0606020202030204" pitchFamily="34" charset="0"/>
              </a:rPr>
              <a:t>используются в качестве общепринятых критериев правомерности применения лекарственного препарата</a:t>
            </a:r>
          </a:p>
          <a:p>
            <a:pPr marL="848163" indent="-848163">
              <a:buAutoNum type="arabicPeriod" startAt="2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Дополнительные – </a:t>
            </a:r>
            <a:r>
              <a:rPr lang="ru-RU" dirty="0">
                <a:latin typeface="Arial Narrow" panose="020B0606020202030204" pitchFamily="34" charset="0"/>
              </a:rPr>
              <a:t>различные </a:t>
            </a:r>
            <a:r>
              <a:rPr lang="ru-RU" sz="3628" dirty="0">
                <a:latin typeface="Arial Narrow" panose="020B0606020202030204" pitchFamily="34" charset="0"/>
              </a:rPr>
              <a:t>справочные</a:t>
            </a:r>
            <a:r>
              <a:rPr lang="ru-RU" dirty="0">
                <a:latin typeface="Arial Narrow" panose="020B0606020202030204" pitchFamily="34" charset="0"/>
              </a:rPr>
              <a:t> материалы</a:t>
            </a:r>
          </a:p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	</a:t>
            </a:r>
            <a:r>
              <a:rPr lang="ru-RU" sz="3628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- статьи с личным опытом применения, научные исследования,  справочники и т.д. </a:t>
            </a:r>
            <a:r>
              <a:rPr lang="ru-RU" sz="3628" dirty="0">
                <a:solidFill>
                  <a:srgbClr val="00B050"/>
                </a:solidFill>
                <a:latin typeface="Arial Narrow" panose="020B0606020202030204" pitchFamily="34" charset="0"/>
              </a:rPr>
              <a:t>Информация в этих источниках может не соответствовать официальной инструкции по применению лекарственного средства</a:t>
            </a:r>
            <a:endParaRPr lang="ru-RU" sz="3628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14"/>
            <a:ext cx="19098895" cy="2329610"/>
          </a:xfrm>
        </p:spPr>
        <p:txBody>
          <a:bodyPr>
            <a:normAutofit/>
          </a:bodyPr>
          <a:lstStyle/>
          <a:p>
            <a:pPr algn="ctr"/>
            <a:r>
              <a:rPr lang="ru-RU" sz="527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источники информации </a:t>
            </a:r>
            <a:br>
              <a:rPr lang="ru-RU" sz="527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27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лекарственных препаратах существуют?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6988" y="3111963"/>
            <a:ext cx="6219614" cy="62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88" y="398"/>
            <a:ext cx="19756087" cy="89255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применение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off-label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extra-label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61" y="2646641"/>
            <a:ext cx="19867740" cy="45407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Применение ЛП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ru-RU" dirty="0">
                <a:solidFill>
                  <a:srgbClr val="00B050"/>
                </a:solidFill>
                <a:latin typeface="Arial Narrow" panose="020B0606020202030204" pitchFamily="34" charset="0"/>
              </a:rPr>
              <a:t>не зарегистрированных на территории страны, то есть не имеющих 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Применение зарегистрированных (разрешенных к применению) ЛП, </a:t>
            </a:r>
            <a:r>
              <a:rPr lang="ru-RU" sz="5717" i="1" dirty="0">
                <a:solidFill>
                  <a:srgbClr val="C00000"/>
                </a:solidFill>
                <a:latin typeface="Arial Narrow" panose="020B0606020202030204" pitchFamily="34" charset="0"/>
              </a:rPr>
              <a:t>по не содержащимся в инструкции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39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показаниям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39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режимам дозирования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39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лекарственным формам и путям введения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39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для иных видов животных, возрастных групп и </a:t>
            </a:r>
            <a:r>
              <a:rPr lang="ru-RU" sz="4398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т.д</a:t>
            </a:r>
            <a:endParaRPr lang="ru-RU" sz="4398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4398" i="1" dirty="0">
                <a:solidFill>
                  <a:srgbClr val="00B050"/>
                </a:solidFill>
                <a:latin typeface="Arial Narrow" panose="020B0606020202030204" pitchFamily="34" charset="0"/>
              </a:rPr>
              <a:t>по любым не внесенным в инструкцию параметрам применения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0047" y="5479214"/>
            <a:ext cx="2693611" cy="27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581" y="3402826"/>
            <a:ext cx="18093690" cy="1477328"/>
          </a:xfrm>
        </p:spPr>
        <p:txBody>
          <a:bodyPr/>
          <a:lstStyle/>
          <a:p>
            <a:r>
              <a:rPr lang="ru-RU" sz="3200" dirty="0"/>
              <a:t>1. Что важно знать врачу в применении лекарственных средств у беременных и кормящих животных?</a:t>
            </a:r>
            <a:r>
              <a:rPr lang="ru-RU" sz="3200" b="1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90960" y="108498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/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1997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62" y="414"/>
            <a:ext cx="13004932" cy="2329610"/>
          </a:xfrm>
        </p:spPr>
        <p:txBody>
          <a:bodyPr>
            <a:normAutofit/>
          </a:bodyPr>
          <a:lstStyle/>
          <a:p>
            <a:r>
              <a:rPr lang="ru-RU" sz="527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применения </a:t>
            </a:r>
            <a:r>
              <a:rPr lang="en-US" sz="527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off-label</a:t>
            </a:r>
            <a:endParaRPr lang="ru-RU" sz="527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488368"/>
            <a:ext cx="12295486" cy="740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0648" lvl="1" indent="-565442">
              <a:buFont typeface="Wingdings" panose="05000000000000000000" pitchFamily="2" charset="2"/>
              <a:buChar char="v"/>
            </a:pPr>
            <a:r>
              <a:rPr lang="ru-RU" sz="3958" dirty="0">
                <a:solidFill>
                  <a:srgbClr val="00B050"/>
                </a:solidFill>
                <a:latin typeface="Arial Narrow" panose="020B0606020202030204" pitchFamily="34" charset="0"/>
              </a:rPr>
              <a:t>Отсутствие аналогичных препаратов в ветеринарии</a:t>
            </a:r>
          </a:p>
          <a:p>
            <a:pPr marL="1570648" lvl="1" indent="-565442">
              <a:buFont typeface="Wingdings" panose="05000000000000000000" pitchFamily="2" charset="2"/>
              <a:buChar char="v"/>
            </a:pPr>
            <a:r>
              <a:rPr lang="ru-RU" sz="3958" dirty="0">
                <a:solidFill>
                  <a:srgbClr val="00B050"/>
                </a:solidFill>
                <a:latin typeface="Arial Narrow" panose="020B0606020202030204" pitchFamily="34" charset="0"/>
              </a:rPr>
              <a:t>Отсутствия показаний для разных видов животных </a:t>
            </a:r>
          </a:p>
          <a:p>
            <a:pPr marL="2638664" lvl="2" indent="-628253">
              <a:buFont typeface="Wingdings" panose="05000000000000000000" pitchFamily="2" charset="2"/>
              <a:buChar char="ü"/>
            </a:pPr>
            <a:r>
              <a:rPr lang="ru-RU" sz="3958" dirty="0">
                <a:latin typeface="Arial Narrow" panose="020B0606020202030204" pitchFamily="34" charset="0"/>
              </a:rPr>
              <a:t>грызунов, экзотов</a:t>
            </a:r>
          </a:p>
          <a:p>
            <a:pPr marL="1570648" lvl="1" indent="-565442">
              <a:buFont typeface="Wingdings" panose="05000000000000000000" pitchFamily="2" charset="2"/>
              <a:buChar char="v"/>
            </a:pPr>
            <a:r>
              <a:rPr lang="ru-RU" sz="3958" dirty="0">
                <a:solidFill>
                  <a:srgbClr val="00B050"/>
                </a:solidFill>
                <a:latin typeface="Arial Narrow" panose="020B0606020202030204" pitchFamily="34" charset="0"/>
              </a:rPr>
              <a:t>Для лечения редких заболеваний</a:t>
            </a:r>
          </a:p>
          <a:p>
            <a:pPr marL="1570648" lvl="1" indent="-565442">
              <a:buFont typeface="Wingdings" panose="05000000000000000000" pitchFamily="2" charset="2"/>
              <a:buChar char="v"/>
            </a:pPr>
            <a:r>
              <a:rPr lang="ru-RU" sz="3958" dirty="0">
                <a:solidFill>
                  <a:srgbClr val="C00000"/>
                </a:solidFill>
                <a:latin typeface="Arial Narrow" panose="020B0606020202030204" pitchFamily="34" charset="0"/>
              </a:rPr>
              <a:t>Врачебные ошибки</a:t>
            </a:r>
            <a:endParaRPr lang="en-US" sz="3958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638664" lvl="2" indent="-628253">
              <a:buFont typeface="Wingdings" panose="05000000000000000000" pitchFamily="2" charset="2"/>
              <a:buChar char="ü"/>
            </a:pPr>
            <a:r>
              <a:rPr lang="ru-RU" sz="3958" dirty="0">
                <a:latin typeface="Arial Narrow" panose="020B0606020202030204" pitchFamily="34" charset="0"/>
              </a:rPr>
              <a:t>перед назначением </a:t>
            </a:r>
            <a:r>
              <a:rPr lang="ru-RU" sz="3958" b="1" dirty="0">
                <a:latin typeface="Arial Narrow" panose="020B0606020202030204" pitchFamily="34" charset="0"/>
              </a:rPr>
              <a:t>не изучается должным образом инструкция</a:t>
            </a:r>
          </a:p>
          <a:p>
            <a:pPr marL="2638664" lvl="2" indent="-628253">
              <a:buFont typeface="Wingdings" panose="05000000000000000000" pitchFamily="2" charset="2"/>
              <a:buChar char="ü"/>
            </a:pPr>
            <a:r>
              <a:rPr lang="ru-RU" sz="3958" b="1" dirty="0">
                <a:latin typeface="Arial Narrow" panose="020B0606020202030204" pitchFamily="34" charset="0"/>
              </a:rPr>
              <a:t>искаженное восприятие данных </a:t>
            </a:r>
            <a:r>
              <a:rPr lang="ru-RU" sz="3958" dirty="0">
                <a:latin typeface="Arial Narrow" panose="020B0606020202030204" pitchFamily="34" charset="0"/>
              </a:rPr>
              <a:t>из дополнительных источников</a:t>
            </a:r>
          </a:p>
          <a:p>
            <a:pPr marL="1570648" lvl="1" indent="-565442">
              <a:buFont typeface="Wingdings" panose="05000000000000000000" pitchFamily="2" charset="2"/>
              <a:buChar char="v"/>
            </a:pPr>
            <a:r>
              <a:rPr lang="ru-RU" sz="3958" dirty="0">
                <a:solidFill>
                  <a:srgbClr val="00B050"/>
                </a:solidFill>
                <a:latin typeface="Arial Narrow" panose="020B0606020202030204" pitchFamily="34" charset="0"/>
              </a:rPr>
              <a:t>Некорректное продвижение фармацевтическими компаниями</a:t>
            </a:r>
          </a:p>
          <a:p>
            <a:pPr lvl="1"/>
            <a:endParaRPr lang="ru-RU" sz="3958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928" y="4085183"/>
            <a:ext cx="7870633" cy="4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idx="1"/>
          </p:nvPr>
        </p:nvSpPr>
        <p:spPr>
          <a:xfrm>
            <a:off x="659332" y="432340"/>
            <a:ext cx="18785437" cy="9816417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Субклиническая бактериурия.</a:t>
            </a:r>
            <a:br/>
            <a:endParaRPr/>
          </a:p>
          <a:p>
            <a:pPr>
              <a:defRPr sz="5000"/>
            </a:pPr>
            <a:r>
              <a:t>Бактерия есть - симптомов нет</a:t>
            </a:r>
            <a:br/>
            <a:endParaRPr/>
          </a:p>
          <a:p>
            <a:pPr>
              <a:defRPr sz="5000"/>
            </a:pPr>
            <a:endParaRPr/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Пиурия не симптом!</a:t>
            </a:r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r>
              <a:rPr b="0">
                <a:latin typeface="+mn-lt"/>
                <a:ea typeface="+mn-ea"/>
                <a:cs typeface="+mn-cs"/>
                <a:sym typeface="Helvetica Light"/>
              </a:rPr>
              <a:t>Оцениваем признаки воспаления - изменения на УЗИ</a:t>
            </a:r>
            <a:br>
              <a:rPr b="0">
                <a:latin typeface="+mn-lt"/>
                <a:ea typeface="+mn-ea"/>
                <a:cs typeface="+mn-cs"/>
                <a:sym typeface="Helvetica Light"/>
              </a:rPr>
            </a:br>
            <a:endParaRPr b="0">
              <a:latin typeface="+mn-lt"/>
              <a:ea typeface="+mn-ea"/>
              <a:cs typeface="+mn-cs"/>
              <a:sym typeface="Helvetica Light"/>
            </a:endParaRP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0763112" y="8946441"/>
            <a:ext cx="9521153" cy="175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898" tIns="58898" rIns="58898" bIns="58898" anchor="ctr">
            <a:spAutoFit/>
          </a:bodyPr>
          <a:lstStyle/>
          <a:p>
            <a:pPr>
              <a:defRPr sz="4300"/>
            </a:pPr>
            <a:r>
              <a:rPr sz="3545" dirty="0" err="1"/>
              <a:t>Сурикова</a:t>
            </a:r>
            <a:r>
              <a:rPr sz="3545" dirty="0"/>
              <a:t> </a:t>
            </a:r>
            <a:r>
              <a:rPr sz="3545" dirty="0" err="1"/>
              <a:t>Регина</a:t>
            </a:r>
            <a:r>
              <a:rPr sz="3545" dirty="0"/>
              <a:t/>
            </a:r>
            <a:br>
              <a:rPr sz="3545" dirty="0"/>
            </a:br>
            <a:r>
              <a:rPr sz="3545" dirty="0" err="1"/>
              <a:t>ветеринарный</a:t>
            </a:r>
            <a:r>
              <a:rPr sz="3545" dirty="0"/>
              <a:t> </a:t>
            </a:r>
            <a:r>
              <a:rPr sz="3545" dirty="0" err="1"/>
              <a:t>врач-терапевта</a:t>
            </a:r>
            <a:r>
              <a:rPr sz="3545" dirty="0"/>
              <a:t>,</a:t>
            </a:r>
            <a:br>
              <a:rPr sz="3545" dirty="0"/>
            </a:br>
            <a:r>
              <a:rPr sz="3545" dirty="0" err="1"/>
              <a:t>уролог</a:t>
            </a:r>
            <a:r>
              <a:rPr sz="3545" dirty="0"/>
              <a:t>, </a:t>
            </a:r>
            <a:r>
              <a:rPr sz="3545" dirty="0" err="1"/>
              <a:t>нефролог</a:t>
            </a:r>
            <a:r>
              <a:rPr sz="3545" dirty="0"/>
              <a:t> МВЦ «</a:t>
            </a:r>
            <a:r>
              <a:rPr sz="3545" dirty="0" err="1"/>
              <a:t>Два</a:t>
            </a:r>
            <a:r>
              <a:rPr sz="3545" dirty="0"/>
              <a:t> </a:t>
            </a:r>
            <a:r>
              <a:rPr sz="3545" dirty="0" err="1"/>
              <a:t>сердца</a:t>
            </a:r>
            <a:r>
              <a:rPr sz="3545" dirty="0"/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xfrm>
            <a:off x="1291323" y="981888"/>
            <a:ext cx="17859891" cy="675063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23"/>
              <a:t>Необходимо учитывать свойства бактерий.</a:t>
            </a:r>
            <a:br>
              <a:rPr sz="4123"/>
            </a:br>
            <a:endParaRPr sz="4123"/>
          </a:p>
          <a:p>
            <a:r>
              <a:rPr sz="4123"/>
              <a:t>Природная чувствительность и устойчивость </a:t>
            </a:r>
            <a:br>
              <a:rPr sz="4123"/>
            </a:br>
            <a:r>
              <a:rPr sz="4123"/>
              <a:t>(способность вызвать болезнь) </a:t>
            </a:r>
            <a:br>
              <a:rPr sz="4123"/>
            </a:br>
            <a:endParaRPr sz="4123"/>
          </a:p>
          <a:p>
            <a:endParaRPr sz="4123"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23"/>
              <a:t>  Enterococcus faecalis </a:t>
            </a:r>
            <a:r>
              <a:rPr sz="4123">
                <a:sym typeface="Helvetica Light"/>
              </a:rPr>
              <a:t>- очень часто бывает при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123">
                <a:sym typeface="Helvetica Light"/>
              </a:rPr>
              <a:t>бессимптомной бактериурии.</a:t>
            </a:r>
          </a:p>
        </p:txBody>
      </p:sp>
      <p:sp>
        <p:nvSpPr>
          <p:cNvPr id="3" name="Shape 120"/>
          <p:cNvSpPr/>
          <p:nvPr/>
        </p:nvSpPr>
        <p:spPr>
          <a:xfrm>
            <a:off x="10763112" y="8946441"/>
            <a:ext cx="9521153" cy="175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898" tIns="58898" rIns="58898" bIns="58898" anchor="ctr">
            <a:spAutoFit/>
          </a:bodyPr>
          <a:lstStyle/>
          <a:p>
            <a:pPr>
              <a:defRPr sz="4300"/>
            </a:pPr>
            <a:r>
              <a:rPr sz="3545" dirty="0" err="1"/>
              <a:t>Сурикова</a:t>
            </a:r>
            <a:r>
              <a:rPr sz="3545" dirty="0"/>
              <a:t> </a:t>
            </a:r>
            <a:r>
              <a:rPr sz="3545" dirty="0" err="1"/>
              <a:t>Регина</a:t>
            </a:r>
            <a:r>
              <a:rPr sz="3545" dirty="0"/>
              <a:t/>
            </a:r>
            <a:br>
              <a:rPr sz="3545" dirty="0"/>
            </a:br>
            <a:r>
              <a:rPr sz="3545" dirty="0" err="1"/>
              <a:t>ветеринарный</a:t>
            </a:r>
            <a:r>
              <a:rPr sz="3545" dirty="0"/>
              <a:t> </a:t>
            </a:r>
            <a:r>
              <a:rPr sz="3545" dirty="0" err="1"/>
              <a:t>врач-терапевта</a:t>
            </a:r>
            <a:r>
              <a:rPr sz="3545" dirty="0"/>
              <a:t>,</a:t>
            </a:r>
            <a:br>
              <a:rPr sz="3545" dirty="0"/>
            </a:br>
            <a:r>
              <a:rPr sz="3545" dirty="0" err="1"/>
              <a:t>уролог</a:t>
            </a:r>
            <a:r>
              <a:rPr sz="3545" dirty="0"/>
              <a:t>, </a:t>
            </a:r>
            <a:r>
              <a:rPr sz="3545" dirty="0" err="1"/>
              <a:t>нефролог</a:t>
            </a:r>
            <a:r>
              <a:rPr sz="3545" dirty="0"/>
              <a:t> МВЦ «</a:t>
            </a:r>
            <a:r>
              <a:rPr sz="3545" dirty="0" err="1"/>
              <a:t>Два</a:t>
            </a:r>
            <a:r>
              <a:rPr sz="3545" dirty="0"/>
              <a:t> </a:t>
            </a:r>
            <a:r>
              <a:rPr sz="3545" dirty="0" err="1"/>
              <a:t>сердца</a:t>
            </a:r>
            <a:r>
              <a:rPr sz="3545" dirty="0"/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idx="1"/>
          </p:nvPr>
        </p:nvSpPr>
        <p:spPr>
          <a:xfrm>
            <a:off x="1153127" y="304074"/>
            <a:ext cx="17365925" cy="2677656"/>
          </a:xfrm>
          <a:prstGeom prst="rect">
            <a:avLst/>
          </a:prstGeom>
        </p:spPr>
        <p:txBody>
          <a:bodyPr/>
          <a:lstStyle/>
          <a:p>
            <a:pPr>
              <a:defRPr sz="5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</a:p>
          <a:p>
            <a:pPr>
              <a:defRPr sz="5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Аминогликозиды </a:t>
            </a:r>
            <a:br/>
            <a:r>
              <a:rPr b="0">
                <a:latin typeface="+mn-lt"/>
                <a:ea typeface="+mn-ea"/>
                <a:cs typeface="+mn-cs"/>
                <a:sym typeface="Helvetica Light"/>
              </a:rPr>
              <a:t>(амикацин, гентамицин, стрептомицин)</a:t>
            </a:r>
          </a:p>
        </p:txBody>
      </p:sp>
      <p:sp>
        <p:nvSpPr>
          <p:cNvPr id="120" name="Shape 120"/>
          <p:cNvSpPr/>
          <p:nvPr/>
        </p:nvSpPr>
        <p:spPr>
          <a:xfrm>
            <a:off x="953505" y="3810952"/>
            <a:ext cx="3154201" cy="34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8898" tIns="58898" rIns="58898" bIns="58898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84"/>
              <a:t>- ГГТ/Креатинин в моче (6 до 23)</a:t>
            </a:r>
          </a:p>
        </p:txBody>
      </p:sp>
      <p:sp>
        <p:nvSpPr>
          <p:cNvPr id="121" name="Shape 121"/>
          <p:cNvSpPr/>
          <p:nvPr/>
        </p:nvSpPr>
        <p:spPr>
          <a:xfrm>
            <a:off x="-4188" y="5605686"/>
            <a:ext cx="3630292" cy="80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8898" tIns="58898" rIns="58898" bIns="58898" anchor="ctr">
            <a:spAutoFit/>
          </a:bodyPr>
          <a:lstStyle/>
          <a:p>
            <a:r>
              <a:rPr sz="1484"/>
              <a:t>Необходимо оценить ряд изменений</a:t>
            </a:r>
            <a:br>
              <a:rPr sz="1484"/>
            </a:br>
            <a:r>
              <a:rPr sz="1484"/>
              <a:t>Превышение &gt; 10 раз -причина отмены а/б</a:t>
            </a:r>
            <a:br>
              <a:rPr sz="1484"/>
            </a:br>
            <a:r>
              <a:rPr sz="1484"/>
              <a:t>Контроль раз в 7 дней</a:t>
            </a:r>
          </a:p>
        </p:txBody>
      </p:sp>
      <p:pic>
        <p:nvPicPr>
          <p:cNvPr id="122" name="Снимок экрана 2022-08-10 в 14.22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78" y="3437856"/>
            <a:ext cx="9313209" cy="666694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4119286" y="7857214"/>
            <a:ext cx="776178" cy="34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8898" tIns="58898" rIns="58898" bIns="58898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84"/>
              <a:t>- NGAL</a:t>
            </a:r>
          </a:p>
        </p:txBody>
      </p:sp>
      <p:sp>
        <p:nvSpPr>
          <p:cNvPr id="124" name="Shape 124"/>
          <p:cNvSpPr/>
          <p:nvPr/>
        </p:nvSpPr>
        <p:spPr>
          <a:xfrm>
            <a:off x="507844" y="9403671"/>
            <a:ext cx="7266159" cy="175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8898" tIns="58898" rIns="58898" bIns="58898" anchor="ctr">
            <a:spAutoFit/>
          </a:bodyPr>
          <a:lstStyle/>
          <a:p>
            <a:pPr>
              <a:defRPr sz="4300"/>
            </a:pPr>
            <a:r>
              <a:rPr sz="3545"/>
              <a:t>Сурикова Регина</a:t>
            </a:r>
            <a:br>
              <a:rPr sz="3545"/>
            </a:br>
            <a:r>
              <a:rPr sz="3545"/>
              <a:t>ветеринарный врач-терапевта,</a:t>
            </a:r>
            <a:br>
              <a:rPr sz="3545"/>
            </a:br>
            <a:r>
              <a:rPr sz="3545"/>
              <a:t>уролог, нефролог МВЦ «Два сердца»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8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6202ED-29A2-4990-9C2C-D12542C3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197068"/>
            <a:ext cx="17339786" cy="1376696"/>
          </a:xfrm>
        </p:spPr>
        <p:txBody>
          <a:bodyPr>
            <a:normAutofit/>
          </a:bodyPr>
          <a:lstStyle/>
          <a:p>
            <a:r>
              <a:rPr lang="ru-RU" dirty="0" err="1"/>
              <a:t>Тилозин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B028614-98B6-4F3C-A74B-23B34A22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88" y="1814137"/>
            <a:ext cx="8363853" cy="90458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Макролид, традиционно назначается как симптоматическое лечение острой и хронической диареи </a:t>
            </a:r>
            <a:r>
              <a:rPr lang="ru-RU" sz="3298" dirty="0" smtClean="0"/>
              <a:t>собак.</a:t>
            </a:r>
            <a:endParaRPr lang="ru-RU" sz="3298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Не подтвердилась версия о едином </a:t>
            </a:r>
            <a:r>
              <a:rPr lang="ru-RU" sz="3298" dirty="0" err="1"/>
              <a:t>энтеропатогене</a:t>
            </a:r>
            <a:r>
              <a:rPr lang="ru-RU" sz="3298" dirty="0"/>
              <a:t> у собак с </a:t>
            </a:r>
            <a:r>
              <a:rPr lang="ru-RU" sz="3298" dirty="0" err="1"/>
              <a:t>тилозин-респонсивной</a:t>
            </a:r>
            <a:r>
              <a:rPr lang="ru-RU" sz="3298" dirty="0"/>
              <a:t> </a:t>
            </a:r>
            <a:r>
              <a:rPr lang="ru-RU" sz="3298" dirty="0" err="1"/>
              <a:t>энтеропатией</a:t>
            </a:r>
            <a:r>
              <a:rPr lang="ru-RU" sz="3298" dirty="0"/>
              <a:t>, действие связывают со стимулированием </a:t>
            </a:r>
            <a:r>
              <a:rPr lang="ru-RU" sz="3298" dirty="0" err="1"/>
              <a:t>комменсальных</a:t>
            </a:r>
            <a:r>
              <a:rPr lang="ru-RU" sz="3298" dirty="0"/>
              <a:t> бактерий, снижением микробной нагрузки и подавлением аберрантной иммунной </a:t>
            </a:r>
            <a:r>
              <a:rPr lang="ru-RU" sz="3298" dirty="0" smtClean="0"/>
              <a:t>реакции.</a:t>
            </a:r>
            <a:endParaRPr lang="ru-RU" sz="3298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Вызывает фекальный дисбиоз как любой оральный антибиотик; восстановление занимало до 2 </a:t>
            </a:r>
            <a:r>
              <a:rPr lang="ru-RU" sz="3298" dirty="0" err="1"/>
              <a:t>мес</a:t>
            </a:r>
            <a:r>
              <a:rPr lang="ru-RU" sz="3298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AB75A2-2321-4CF2-88A7-CBB590D89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84" y="437445"/>
            <a:ext cx="10711716" cy="2513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35FC68-1F4C-4F70-87C2-68CF30B3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41" y="5857832"/>
            <a:ext cx="10461671" cy="50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CB48C-DA7B-445D-8417-624255F1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75"/>
            <a:ext cx="17339786" cy="9931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E8570-52F3-495A-A7A0-E58081BA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2098216"/>
            <a:ext cx="6156881" cy="8087735"/>
          </a:xfrm>
        </p:spPr>
        <p:txBody>
          <a:bodyPr>
            <a:normAutofit/>
          </a:bodyPr>
          <a:lstStyle/>
          <a:p>
            <a:r>
              <a:rPr lang="ru-RU" sz="3298" dirty="0"/>
              <a:t>Показано, что пероральный прием предпочтительней в связи с удобством и более длительным периодом полувыведения</a:t>
            </a:r>
            <a:endParaRPr lang="en-US" sz="3298" dirty="0"/>
          </a:p>
          <a:p>
            <a:r>
              <a:rPr lang="ru-RU" sz="3298" dirty="0"/>
              <a:t>Инъекционный раствор также подходит для приема внутрь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119A0A-1439-4DF7-8269-F6EB2B5D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73" y="5144221"/>
            <a:ext cx="9718461" cy="56412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2D9077-48F9-43C6-AAFF-D3E57328F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765" y="268771"/>
            <a:ext cx="4626195" cy="39996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521511-1A3B-4100-BDAE-CF14B6A2D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9963"/>
            <a:ext cx="5178991" cy="51789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39D2F2-3544-4C47-BEF3-C68F852FA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72" y="628651"/>
            <a:ext cx="4966443" cy="4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35BD-D6BA-44F4-B8AD-CEA783CE8F6B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13205"/>
              </p:ext>
            </p:extLst>
          </p:nvPr>
        </p:nvGraphicFramePr>
        <p:xfrm>
          <a:off x="1038582" y="2357429"/>
          <a:ext cx="17434024" cy="531223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90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129">
                <a:tc>
                  <a:txBody>
                    <a:bodyPr/>
                    <a:lstStyle/>
                    <a:p>
                      <a:r>
                        <a:rPr lang="ru-RU" sz="3000" kern="1200" dirty="0">
                          <a:effectLst/>
                        </a:rPr>
                        <a:t>Свойства препарата</a:t>
                      </a:r>
                      <a:endParaRPr lang="ru-RU" sz="3000" b="1" dirty="0"/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3000" dirty="0"/>
                        <a:t>В</a:t>
                      </a:r>
                      <a:r>
                        <a:rPr lang="ru-RU" sz="3000" kern="1200" dirty="0">
                          <a:effectLst/>
                        </a:rPr>
                        <a:t>лияние лекарственного воздействия на плод</a:t>
                      </a:r>
                      <a:endParaRPr lang="ru-RU" sz="3000" b="1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523">
                <a:tc>
                  <a:txBody>
                    <a:bodyPr/>
                    <a:lstStyle/>
                    <a:p>
                      <a:r>
                        <a:rPr lang="ru-RU" sz="2200" b="1" dirty="0"/>
                        <a:t>Молекулярный вес (МВт)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&lt;500 МВт, вероятно, пройдет через плаценту</a:t>
                      </a:r>
                    </a:p>
                    <a:p>
                      <a:r>
                        <a:rPr lang="ru-RU" sz="2200" dirty="0"/>
                        <a:t>&gt; 1000 МВт не может проходить в значительных концентрациях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523">
                <a:tc>
                  <a:txBody>
                    <a:bodyPr/>
                    <a:lstStyle/>
                    <a:p>
                      <a:r>
                        <a:rPr lang="ru-RU" sz="2200" b="1" dirty="0"/>
                        <a:t>Растворимость липидов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Только жирорастворимые препараты преодолевают плацентарный барьер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523">
                <a:tc>
                  <a:txBody>
                    <a:bodyPr/>
                    <a:lstStyle/>
                    <a:p>
                      <a:r>
                        <a:rPr lang="ru-RU" sz="2200" b="1" dirty="0"/>
                        <a:t>Ионизация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Только неионизированные препараты способны проникать через плаценту. Слабые кислотные препараты чаще переносятся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686">
                <a:tc>
                  <a:txBody>
                    <a:bodyPr/>
                    <a:lstStyle/>
                    <a:p>
                      <a:r>
                        <a:rPr lang="ru-RU" sz="2200" b="1" dirty="0"/>
                        <a:t>Связывание с белками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Только несвязанные вещества могут проникать через плаценту. Снижение материнского альбумина увеличивает количество свободного лекарства и может увеличить воздействие на плод сильнодействующих лекарств.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8581" y="804769"/>
            <a:ext cx="129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Фармакология при беременности. Лекарственное воздействие на плод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8581" y="8499049"/>
            <a:ext cx="132531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При беременности/кесаревом сечении следует избегать </a:t>
            </a:r>
          </a:p>
          <a:p>
            <a:pPr marL="171450" indent="-171450">
              <a:buFontTx/>
              <a:buChar char="-"/>
              <a:defRPr/>
            </a:pP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Кетамин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Тиопентал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Ксилазин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2200" spc="-50" dirty="0">
                <a:solidFill>
                  <a:schemeClr val="accent2">
                    <a:lumMod val="75000"/>
                  </a:schemeClr>
                </a:solidFill>
              </a:rPr>
              <a:t>Габапентин  (т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ератогенный и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фетотоксический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 больших дозах во время беременности)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2200" spc="-70" dirty="0">
                <a:solidFill>
                  <a:schemeClr val="accent2">
                    <a:lumMod val="75000"/>
                  </a:schemeClr>
                </a:solidFill>
              </a:rPr>
              <a:t>Трамадол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(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фетотоксический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во время беременности)</a:t>
            </a:r>
          </a:p>
        </p:txBody>
      </p:sp>
      <p:pic>
        <p:nvPicPr>
          <p:cNvPr id="9" name="Picture 20" descr="https://wdb.space/media/2016-7-30/YLNc1wS4rv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1E4D1"/>
              </a:clrFrom>
              <a:clrTo>
                <a:srgbClr val="F1E4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14288" r="25673" b="51598"/>
          <a:stretch/>
        </p:blipFill>
        <p:spPr bwMode="auto">
          <a:xfrm flipH="1">
            <a:off x="17833849" y="754769"/>
            <a:ext cx="1876709" cy="17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EC2C5-9CDF-4457-AE10-FFF2DE18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9" y="858675"/>
            <a:ext cx="10376620" cy="908685"/>
          </a:xfrm>
        </p:spPr>
        <p:txBody>
          <a:bodyPr/>
          <a:lstStyle/>
          <a:p>
            <a:r>
              <a:rPr lang="ru-RU" dirty="0" err="1"/>
              <a:t>Метронидазол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AB82C-E4E7-4914-A79D-D05342C9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57" y="2625637"/>
            <a:ext cx="7468017" cy="7175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Производное имидазола, антимикробное и в высоких дозах антипротозойное </a:t>
            </a:r>
            <a:r>
              <a:rPr lang="ru-RU" sz="3298" dirty="0" smtClean="0"/>
              <a:t>средство</a:t>
            </a:r>
            <a:endParaRPr lang="ru-RU" sz="3298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Традиционно используется для лечения острых и хронических диарей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Не эффективен для лечения инвазии </a:t>
            </a:r>
            <a:r>
              <a:rPr lang="en-US" sz="3298" dirty="0"/>
              <a:t>Giardia </a:t>
            </a:r>
            <a:r>
              <a:rPr lang="ru-RU" sz="3298" dirty="0"/>
              <a:t>в терапевтической дозе!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Иммуномодулирующее и противовоспалительное действие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Есть побочные эффекты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Определенно влияет на  выделение </a:t>
            </a:r>
            <a:r>
              <a:rPr lang="en-US" sz="3298" dirty="0"/>
              <a:t>C. perfringens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Изменения </a:t>
            </a:r>
            <a:r>
              <a:rPr lang="ru-RU" sz="3298" dirty="0" err="1"/>
              <a:t>микробиома</a:t>
            </a:r>
            <a:r>
              <a:rPr lang="ru-RU" sz="3298" dirty="0"/>
              <a:t> сохранялись через 4 недели после отмены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1D268-0E7A-46FF-BE2F-8BECCEB9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74" y="398"/>
            <a:ext cx="11135787" cy="3533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79F34-0AB6-4245-90C6-F359885DE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75" y="8401498"/>
            <a:ext cx="10193066" cy="23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0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7A760A-12CF-F87B-D227-35559A900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6774" y="1061447"/>
            <a:ext cx="13170552" cy="91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49F42-D5EE-B906-D4B9-7A1565B53313}"/>
              </a:ext>
            </a:extLst>
          </p:cNvPr>
          <p:cNvSpPr txBox="1"/>
          <p:nvPr/>
        </p:nvSpPr>
        <p:spPr>
          <a:xfrm>
            <a:off x="-735414" y="10247904"/>
            <a:ext cx="7539038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968" dirty="0">
                <a:solidFill>
                  <a:srgbClr val="505050"/>
                </a:solidFill>
                <a:latin typeface="NexusSans"/>
                <a:hlinkClick r:id="rId3" tooltip="Go to Current Opinion in Microbiology on ScienceDirect"/>
              </a:rPr>
              <a:t>Current Opinion in Microbiology</a:t>
            </a:r>
            <a:endParaRPr lang="en" sz="2968" dirty="0">
              <a:solidFill>
                <a:srgbClr val="505050"/>
              </a:solidFill>
              <a:latin typeface="NexusSans"/>
            </a:endParaRPr>
          </a:p>
          <a:p>
            <a:pPr algn="ctr"/>
            <a:r>
              <a:rPr lang="en" sz="2968" dirty="0">
                <a:solidFill>
                  <a:srgbClr val="0C7DBB"/>
                </a:solidFill>
                <a:latin typeface="NexusSans"/>
                <a:hlinkClick r:id="rId4" tooltip="Go to table of contents for this volume/issue"/>
              </a:rPr>
              <a:t>Volume 27</a:t>
            </a:r>
            <a:r>
              <a:rPr lang="en" sz="2968" dirty="0">
                <a:solidFill>
                  <a:srgbClr val="2E2E2E"/>
                </a:solidFill>
                <a:latin typeface="NexusSans"/>
              </a:rPr>
              <a:t>, October 2015, Pages 1-9</a:t>
            </a:r>
          </a:p>
          <a:p>
            <a:endParaRPr lang="ru-RU" sz="2968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E33B3-1A85-92E8-7CFC-401D7201BD24}"/>
              </a:ext>
            </a:extLst>
          </p:cNvPr>
          <p:cNvSpPr txBox="1"/>
          <p:nvPr/>
        </p:nvSpPr>
        <p:spPr>
          <a:xfrm>
            <a:off x="14047422" y="10319306"/>
            <a:ext cx="574493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Николаева Любовь</a:t>
            </a:r>
          </a:p>
        </p:txBody>
      </p:sp>
    </p:spTree>
    <p:extLst>
      <p:ext uri="{BB962C8B-B14F-4D97-AF65-F5344CB8AC3E}">
        <p14:creationId xmlns:p14="http://schemas.microsoft.com/office/powerpoint/2010/main" val="393232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03A3A1-1E18-FADC-2F75-90659871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51" y="1316516"/>
            <a:ext cx="17981999" cy="8676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6EFCE-77D4-0528-C65C-6D9DE76056C8}"/>
              </a:ext>
            </a:extLst>
          </p:cNvPr>
          <p:cNvSpPr txBox="1"/>
          <p:nvPr/>
        </p:nvSpPr>
        <p:spPr>
          <a:xfrm>
            <a:off x="1" y="9329661"/>
            <a:ext cx="9447356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968" dirty="0">
                <a:solidFill>
                  <a:srgbClr val="282828"/>
                </a:solidFill>
                <a:latin typeface="MuseoSans"/>
              </a:rPr>
              <a:t>Front. </a:t>
            </a:r>
            <a:r>
              <a:rPr lang="en" sz="2968" dirty="0" err="1">
                <a:solidFill>
                  <a:srgbClr val="282828"/>
                </a:solidFill>
                <a:latin typeface="MuseoSans"/>
              </a:rPr>
              <a:t>Microbiol</a:t>
            </a:r>
            <a:r>
              <a:rPr lang="en" sz="2968" dirty="0">
                <a:solidFill>
                  <a:srgbClr val="282828"/>
                </a:solidFill>
                <a:latin typeface="MuseoSans"/>
              </a:rPr>
              <a:t>., 04 February 2021</a:t>
            </a:r>
            <a:r>
              <a:rPr lang="en" sz="2968" dirty="0"/>
              <a:t/>
            </a:r>
            <a:br>
              <a:rPr lang="en" sz="2968" dirty="0"/>
            </a:br>
            <a:r>
              <a:rPr lang="en" sz="2968" dirty="0">
                <a:solidFill>
                  <a:srgbClr val="282828"/>
                </a:solidFill>
                <a:latin typeface="MuseoSans"/>
              </a:rPr>
              <a:t>Sec. Antimicrobials, Resistance and Chemotherapy </a:t>
            </a:r>
          </a:p>
          <a:p>
            <a:r>
              <a:rPr lang="en" sz="2968" dirty="0">
                <a:solidFill>
                  <a:srgbClr val="282828"/>
                </a:solidFill>
                <a:latin typeface="MuseoSans"/>
              </a:rPr>
              <a:t>Prevalent Synergy and Antagonism Among Antibiotics and Biocides in </a:t>
            </a:r>
            <a:r>
              <a:rPr lang="en" sz="2968" i="1" dirty="0">
                <a:solidFill>
                  <a:srgbClr val="282828"/>
                </a:solidFill>
                <a:latin typeface="MuseoSans"/>
              </a:rPr>
              <a:t>Pseudomonas aeruginosa</a:t>
            </a:r>
            <a:endParaRPr lang="en" sz="2968" dirty="0">
              <a:solidFill>
                <a:srgbClr val="282828"/>
              </a:solidFill>
              <a:latin typeface="Museo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AACE7-E84D-7C9F-3889-5A5E64C544F6}"/>
              </a:ext>
            </a:extLst>
          </p:cNvPr>
          <p:cNvSpPr txBox="1"/>
          <p:nvPr/>
        </p:nvSpPr>
        <p:spPr>
          <a:xfrm>
            <a:off x="14047422" y="10319306"/>
            <a:ext cx="574493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Николаева Любовь</a:t>
            </a:r>
          </a:p>
        </p:txBody>
      </p:sp>
    </p:spTree>
    <p:extLst>
      <p:ext uri="{BB962C8B-B14F-4D97-AF65-F5344CB8AC3E}">
        <p14:creationId xmlns:p14="http://schemas.microsoft.com/office/powerpoint/2010/main" val="4003046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4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095" y="596274"/>
            <a:ext cx="12817910" cy="2138176"/>
          </a:xfrm>
        </p:spPr>
        <p:txBody>
          <a:bodyPr>
            <a:normAutofit/>
          </a:bodyPr>
          <a:lstStyle/>
          <a:p>
            <a:r>
              <a:rPr lang="ru-RU" dirty="0"/>
              <a:t>Адекватная доза и длительность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884671" y="2997689"/>
            <a:ext cx="7660884" cy="5647639"/>
          </a:xfrm>
          <a:custGeom>
            <a:avLst/>
            <a:gdLst>
              <a:gd name="connsiteX0" fmla="*/ 0 w 5086350"/>
              <a:gd name="connsiteY0" fmla="*/ 3382962 h 3419474"/>
              <a:gd name="connsiteX1" fmla="*/ 400050 w 5086350"/>
              <a:gd name="connsiteY1" fmla="*/ 611187 h 3419474"/>
              <a:gd name="connsiteX2" fmla="*/ 752475 w 5086350"/>
              <a:gd name="connsiteY2" fmla="*/ 96837 h 3419474"/>
              <a:gd name="connsiteX3" fmla="*/ 1295400 w 5086350"/>
              <a:gd name="connsiteY3" fmla="*/ 1192212 h 3419474"/>
              <a:gd name="connsiteX4" fmla="*/ 2038350 w 5086350"/>
              <a:gd name="connsiteY4" fmla="*/ 2144712 h 3419474"/>
              <a:gd name="connsiteX5" fmla="*/ 2771775 w 5086350"/>
              <a:gd name="connsiteY5" fmla="*/ 2716212 h 3419474"/>
              <a:gd name="connsiteX6" fmla="*/ 4229100 w 5086350"/>
              <a:gd name="connsiteY6" fmla="*/ 3306762 h 3419474"/>
              <a:gd name="connsiteX7" fmla="*/ 5086350 w 5086350"/>
              <a:gd name="connsiteY7" fmla="*/ 3392487 h 3419474"/>
              <a:gd name="connsiteX0" fmla="*/ 0 w 4935686"/>
              <a:gd name="connsiteY0" fmla="*/ 3382962 h 3432967"/>
              <a:gd name="connsiteX1" fmla="*/ 400050 w 4935686"/>
              <a:gd name="connsiteY1" fmla="*/ 611187 h 3432967"/>
              <a:gd name="connsiteX2" fmla="*/ 752475 w 4935686"/>
              <a:gd name="connsiteY2" fmla="*/ 96837 h 3432967"/>
              <a:gd name="connsiteX3" fmla="*/ 1295400 w 4935686"/>
              <a:gd name="connsiteY3" fmla="*/ 1192212 h 3432967"/>
              <a:gd name="connsiteX4" fmla="*/ 2038350 w 4935686"/>
              <a:gd name="connsiteY4" fmla="*/ 2144712 h 3432967"/>
              <a:gd name="connsiteX5" fmla="*/ 2771775 w 4935686"/>
              <a:gd name="connsiteY5" fmla="*/ 2716212 h 3432967"/>
              <a:gd name="connsiteX6" fmla="*/ 4229100 w 4935686"/>
              <a:gd name="connsiteY6" fmla="*/ 3306762 h 3432967"/>
              <a:gd name="connsiteX7" fmla="*/ 4935686 w 4935686"/>
              <a:gd name="connsiteY7" fmla="*/ 3419474 h 3432967"/>
              <a:gd name="connsiteX0" fmla="*/ 0 w 4860354"/>
              <a:gd name="connsiteY0" fmla="*/ 3382962 h 3432967"/>
              <a:gd name="connsiteX1" fmla="*/ 400050 w 4860354"/>
              <a:gd name="connsiteY1" fmla="*/ 611187 h 3432967"/>
              <a:gd name="connsiteX2" fmla="*/ 752475 w 4860354"/>
              <a:gd name="connsiteY2" fmla="*/ 96837 h 3432967"/>
              <a:gd name="connsiteX3" fmla="*/ 1295400 w 4860354"/>
              <a:gd name="connsiteY3" fmla="*/ 1192212 h 3432967"/>
              <a:gd name="connsiteX4" fmla="*/ 2038350 w 4860354"/>
              <a:gd name="connsiteY4" fmla="*/ 2144712 h 3432967"/>
              <a:gd name="connsiteX5" fmla="*/ 2771775 w 4860354"/>
              <a:gd name="connsiteY5" fmla="*/ 2716212 h 3432967"/>
              <a:gd name="connsiteX6" fmla="*/ 4229100 w 4860354"/>
              <a:gd name="connsiteY6" fmla="*/ 3306762 h 3432967"/>
              <a:gd name="connsiteX7" fmla="*/ 4860354 w 4860354"/>
              <a:gd name="connsiteY7" fmla="*/ 3419474 h 343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354" h="3432967">
                <a:moveTo>
                  <a:pt x="0" y="3382962"/>
                </a:moveTo>
                <a:cubicBezTo>
                  <a:pt x="137319" y="2270918"/>
                  <a:pt x="274638" y="1158874"/>
                  <a:pt x="400050" y="611187"/>
                </a:cubicBezTo>
                <a:cubicBezTo>
                  <a:pt x="525462" y="63500"/>
                  <a:pt x="603250" y="0"/>
                  <a:pt x="752475" y="96837"/>
                </a:cubicBezTo>
                <a:cubicBezTo>
                  <a:pt x="901700" y="193674"/>
                  <a:pt x="1081088" y="850900"/>
                  <a:pt x="1295400" y="1192212"/>
                </a:cubicBezTo>
                <a:cubicBezTo>
                  <a:pt x="1509712" y="1533524"/>
                  <a:pt x="1792288" y="1890712"/>
                  <a:pt x="2038350" y="2144712"/>
                </a:cubicBezTo>
                <a:cubicBezTo>
                  <a:pt x="2284413" y="2398712"/>
                  <a:pt x="2406650" y="2522537"/>
                  <a:pt x="2771775" y="2716212"/>
                </a:cubicBezTo>
                <a:cubicBezTo>
                  <a:pt x="3136900" y="2909887"/>
                  <a:pt x="3881004" y="3189552"/>
                  <a:pt x="4229100" y="3306762"/>
                </a:cubicBezTo>
                <a:cubicBezTo>
                  <a:pt x="4577197" y="3423972"/>
                  <a:pt x="4624610" y="3432967"/>
                  <a:pt x="4860354" y="3419474"/>
                </a:cubicBezTo>
              </a:path>
            </a:pathLst>
          </a:cu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grpSp>
        <p:nvGrpSpPr>
          <p:cNvPr id="7" name="Группа 6"/>
          <p:cNvGrpSpPr/>
          <p:nvPr/>
        </p:nvGrpSpPr>
        <p:grpSpPr>
          <a:xfrm>
            <a:off x="4827569" y="4704769"/>
            <a:ext cx="12704987" cy="593691"/>
            <a:chOff x="1403648" y="2852936"/>
            <a:chExt cx="7704856" cy="36004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403648" y="3212976"/>
              <a:ext cx="5400600" cy="0"/>
            </a:xfrm>
            <a:prstGeom prst="line">
              <a:avLst/>
            </a:prstGeom>
            <a:ln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83968" y="2852936"/>
              <a:ext cx="4824536" cy="332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8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MPC =</a:t>
              </a:r>
              <a:r>
                <a:rPr lang="ru-RU" sz="2968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Мутант-</a:t>
              </a:r>
              <a:r>
                <a:rPr lang="ru-RU" sz="2968" dirty="0" err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превентирующая</a:t>
              </a:r>
              <a:r>
                <a:rPr lang="ru-RU" sz="2968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концентрация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27570" y="6129625"/>
            <a:ext cx="12763518" cy="712429"/>
            <a:chOff x="1403648" y="3717032"/>
            <a:chExt cx="7740352" cy="43204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403648" y="4149080"/>
              <a:ext cx="54006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3928" y="3717032"/>
              <a:ext cx="5220072" cy="332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8" dirty="0"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</a:rPr>
                <a:t>MIC =</a:t>
              </a:r>
              <a:r>
                <a:rPr lang="ru-RU" sz="2968" dirty="0"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</a:rPr>
                <a:t>Минимальная ингибирующая концентрация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33690" y="3517386"/>
            <a:ext cx="10092746" cy="1306120"/>
            <a:chOff x="2195736" y="2132856"/>
            <a:chExt cx="6120680" cy="792088"/>
          </a:xfrm>
        </p:grpSpPr>
        <p:sp>
          <p:nvSpPr>
            <p:cNvPr id="14" name="TextBox 13"/>
            <p:cNvSpPr txBox="1"/>
            <p:nvPr/>
          </p:nvSpPr>
          <p:spPr>
            <a:xfrm>
              <a:off x="3419872" y="2132856"/>
              <a:ext cx="4896544" cy="332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968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Область, предотвращающая резистентность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10800000" flipV="1">
              <a:off x="2195736" y="2420888"/>
              <a:ext cx="129614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026378" y="3042435"/>
            <a:ext cx="13031225" cy="6248494"/>
            <a:chOff x="917771" y="1844824"/>
            <a:chExt cx="7902701" cy="3789358"/>
          </a:xfrm>
        </p:grpSpPr>
        <p:grpSp>
          <p:nvGrpSpPr>
            <p:cNvPr id="33" name="Группа 26"/>
            <p:cNvGrpSpPr/>
            <p:nvPr/>
          </p:nvGrpSpPr>
          <p:grpSpPr>
            <a:xfrm>
              <a:off x="1402854" y="1845618"/>
              <a:ext cx="6625530" cy="3392760"/>
              <a:chOff x="1402854" y="1845618"/>
              <a:chExt cx="6625530" cy="3392760"/>
            </a:xfrm>
          </p:grpSpPr>
          <p:cxnSp>
            <p:nvCxnSpPr>
              <p:cNvPr id="36" name="Прямая со стрелкой 35"/>
              <p:cNvCxnSpPr/>
              <p:nvPr/>
            </p:nvCxnSpPr>
            <p:spPr>
              <a:xfrm rot="5400000" flipH="1" flipV="1">
                <a:off x="-288540" y="3537012"/>
                <a:ext cx="3384376" cy="1588"/>
              </a:xfrm>
              <a:prstGeom prst="straightConnector1">
                <a:avLst/>
              </a:prstGeom>
              <a:ln>
                <a:headEnd type="oval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403648" y="5229200"/>
                <a:ext cx="6624736" cy="9178"/>
              </a:xfrm>
              <a:prstGeom prst="straightConnector1">
                <a:avLst/>
              </a:prstGeom>
              <a:ln>
                <a:headEnd type="oval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7452320" y="5301208"/>
              <a:ext cx="1368152" cy="332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968" dirty="0"/>
                <a:t>Время (ч)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-247890" y="3010485"/>
              <a:ext cx="2664296" cy="332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968" dirty="0"/>
                <a:t>Концентрация (мг/л)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4DF855D-37B8-63DD-E7CF-B60F52793134}"/>
              </a:ext>
            </a:extLst>
          </p:cNvPr>
          <p:cNvSpPr txBox="1"/>
          <p:nvPr/>
        </p:nvSpPr>
        <p:spPr>
          <a:xfrm>
            <a:off x="14047422" y="10319306"/>
            <a:ext cx="574493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Николаева Любовь</a:t>
            </a:r>
          </a:p>
        </p:txBody>
      </p:sp>
    </p:spTree>
    <p:extLst>
      <p:ext uri="{BB962C8B-B14F-4D97-AF65-F5344CB8AC3E}">
        <p14:creationId xmlns:p14="http://schemas.microsoft.com/office/powerpoint/2010/main" val="4128293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1061051" y="1807846"/>
          <a:ext cx="17982000" cy="76936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3754"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>
                          <a:solidFill>
                            <a:sysClr val="windowText" lastClr="000000"/>
                          </a:solidFill>
                        </a:rPr>
                        <a:t>Зависимые от концентрации</a:t>
                      </a:r>
                      <a:endParaRPr lang="ru-RU" sz="4800">
                        <a:solidFill>
                          <a:sysClr val="windowText" lastClr="000000"/>
                        </a:solidFill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ysClr val="windowText" lastClr="000000"/>
                          </a:solidFill>
                        </a:rPr>
                        <a:t>Зависимые от времени экспозиции</a:t>
                      </a:r>
                      <a:endParaRPr lang="ru-RU" sz="4800" dirty="0">
                        <a:solidFill>
                          <a:sysClr val="windowText" lastClr="000000"/>
                        </a:solidFill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809">
                <a:tc>
                  <a:txBody>
                    <a:bodyPr/>
                    <a:lstStyle/>
                    <a:p>
                      <a:pPr algn="ctr"/>
                      <a:r>
                        <a:rPr lang="ru-RU" sz="4800" b="1"/>
                        <a:t>Антибиотики</a:t>
                      </a:r>
                      <a:endParaRPr lang="ru-RU" sz="4800" b="1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err="1"/>
                        <a:t>Аминогликозиды</a:t>
                      </a:r>
                      <a:endParaRPr lang="ru-RU" sz="4000"/>
                    </a:p>
                    <a:p>
                      <a:pPr algn="ctr"/>
                      <a:r>
                        <a:rPr lang="ru-RU" sz="4000" err="1"/>
                        <a:t>Фторхинолоны</a:t>
                      </a:r>
                      <a:endParaRPr lang="ru-RU" sz="4000"/>
                    </a:p>
                    <a:p>
                      <a:pPr algn="ctr"/>
                      <a:r>
                        <a:rPr lang="ru-RU" sz="4000"/>
                        <a:t>Тетрациклины</a:t>
                      </a:r>
                    </a:p>
                    <a:p>
                      <a:pPr algn="ctr"/>
                      <a:r>
                        <a:rPr lang="ru-RU" sz="4000" err="1"/>
                        <a:t>Азитромицин</a:t>
                      </a:r>
                      <a:endParaRPr lang="ru-RU" sz="4000"/>
                    </a:p>
                    <a:p>
                      <a:pPr algn="ctr"/>
                      <a:r>
                        <a:rPr lang="ru-RU" sz="4000" err="1"/>
                        <a:t>Ванкомицин</a:t>
                      </a:r>
                      <a:r>
                        <a:rPr lang="ru-RU" sz="4000"/>
                        <a:t> </a:t>
                      </a:r>
                      <a:endParaRPr lang="ru-RU" sz="4000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/>
                        <a:t>Пенициллины</a:t>
                      </a:r>
                    </a:p>
                    <a:p>
                      <a:pPr algn="ctr"/>
                      <a:r>
                        <a:rPr lang="ru-RU" sz="4000" err="1"/>
                        <a:t>Цефалоспорины</a:t>
                      </a:r>
                      <a:endParaRPr lang="ru-RU" sz="4000"/>
                    </a:p>
                    <a:p>
                      <a:pPr algn="ctr"/>
                      <a:r>
                        <a:rPr lang="ru-RU" sz="4000" err="1"/>
                        <a:t>Карбапенемы</a:t>
                      </a:r>
                      <a:endParaRPr lang="ru-RU" sz="4000"/>
                    </a:p>
                    <a:p>
                      <a:pPr algn="ctr"/>
                      <a:r>
                        <a:rPr lang="ru-RU" sz="4000" err="1"/>
                        <a:t>Макролиды</a:t>
                      </a:r>
                      <a:endParaRPr lang="ru-RU" sz="4000"/>
                    </a:p>
                    <a:p>
                      <a:pPr algn="ctr"/>
                      <a:r>
                        <a:rPr lang="ru-RU" sz="4000" err="1"/>
                        <a:t>Клиндамицин</a:t>
                      </a:r>
                      <a:r>
                        <a:rPr lang="ru-RU" sz="4000"/>
                        <a:t> </a:t>
                      </a:r>
                      <a:endParaRPr lang="ru-RU" sz="4000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095">
                <a:tc>
                  <a:txBody>
                    <a:bodyPr/>
                    <a:lstStyle/>
                    <a:p>
                      <a:pPr algn="ctr"/>
                      <a:r>
                        <a:rPr lang="ru-RU" sz="4800" b="1"/>
                        <a:t>Цель режима дозирования</a:t>
                      </a:r>
                      <a:endParaRPr lang="ru-RU" sz="4800" b="1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/>
                        <a:t>Достижение максимальной пиковой концентрации препарата в крови</a:t>
                      </a:r>
                      <a:endParaRPr lang="ru-RU" sz="4000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Максимально длительное сохранение препарата в крови и очаге</a:t>
                      </a:r>
                      <a:r>
                        <a:rPr lang="ru-RU" sz="4000" baseline="0" dirty="0"/>
                        <a:t> инфекции в концентрации выше </a:t>
                      </a:r>
                      <a:r>
                        <a:rPr lang="en-US" sz="4000" baseline="0" dirty="0"/>
                        <a:t>MPC</a:t>
                      </a:r>
                      <a:endParaRPr lang="ru-RU" sz="4000" dirty="0">
                        <a:latin typeface="Century Gothic" pitchFamily="34" charset="0"/>
                      </a:endParaRPr>
                    </a:p>
                  </a:txBody>
                  <a:tcPr marL="182314" marR="182314" marT="91158" marB="9115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4FA58E-1A17-0989-764D-3A512A7B6D1A}"/>
              </a:ext>
            </a:extLst>
          </p:cNvPr>
          <p:cNvSpPr txBox="1"/>
          <p:nvPr/>
        </p:nvSpPr>
        <p:spPr>
          <a:xfrm>
            <a:off x="14047422" y="10319306"/>
            <a:ext cx="574493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68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Николаева Любовь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04" y="5600850"/>
            <a:ext cx="18603595" cy="984885"/>
          </a:xfrm>
        </p:spPr>
        <p:txBody>
          <a:bodyPr/>
          <a:lstStyle/>
          <a:p>
            <a:r>
              <a:rPr lang="ru-RU" sz="3200" dirty="0"/>
              <a:t>5. Комбинируя, разные группы лекарственных средств на что врачу важно обращать внимание?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09960" y="10067299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/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140425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04" y="5166510"/>
            <a:ext cx="17231995" cy="984885"/>
          </a:xfrm>
        </p:spPr>
        <p:txBody>
          <a:bodyPr/>
          <a:lstStyle/>
          <a:p>
            <a:r>
              <a:rPr lang="ru-RU" sz="3200" dirty="0"/>
              <a:t>6. Какие особенности применения лекарственных средств у гериатрических пациентов?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90960" y="108498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/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102106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1119896"/>
            <a:ext cx="1813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  <a:p>
            <a:r>
              <a:rPr lang="ru-RU" sz="2200" b="1" dirty="0"/>
              <a:t>Практические рекомендации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884079"/>
            <a:ext cx="8427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Фармакология при беременности, лактации </a:t>
            </a:r>
          </a:p>
        </p:txBody>
      </p:sp>
      <p:pic>
        <p:nvPicPr>
          <p:cNvPr id="7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242904" y="9938517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wdb.space/media/2016-7-30/YLNc1wS4rv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1E4D1"/>
              </a:clrFrom>
              <a:clrTo>
                <a:srgbClr val="F1E4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14288" r="25673" b="51598"/>
          <a:stretch/>
        </p:blipFill>
        <p:spPr bwMode="auto">
          <a:xfrm flipH="1">
            <a:off x="17440815" y="294379"/>
            <a:ext cx="1876709" cy="17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08168752"/>
              </p:ext>
            </p:extLst>
          </p:nvPr>
        </p:nvGraphicFramePr>
        <p:xfrm>
          <a:off x="1855968" y="2494698"/>
          <a:ext cx="15584847" cy="713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15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50994"/>
              </p:ext>
            </p:extLst>
          </p:nvPr>
        </p:nvGraphicFramePr>
        <p:xfrm>
          <a:off x="880093" y="1645206"/>
          <a:ext cx="18675928" cy="90718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4036">
                  <a:extLst>
                    <a:ext uri="{9D8B030D-6E8A-4147-A177-3AD203B41FA5}">
                      <a16:colId xmlns:a16="http://schemas.microsoft.com/office/drawing/2014/main" val="879733649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3601720375"/>
                    </a:ext>
                  </a:extLst>
                </a:gridCol>
                <a:gridCol w="6013817">
                  <a:extLst>
                    <a:ext uri="{9D8B030D-6E8A-4147-A177-3AD203B41FA5}">
                      <a16:colId xmlns:a16="http://schemas.microsoft.com/office/drawing/2014/main" val="1051902420"/>
                    </a:ext>
                  </a:extLst>
                </a:gridCol>
                <a:gridCol w="7314257">
                  <a:extLst>
                    <a:ext uri="{9D8B030D-6E8A-4147-A177-3AD203B41FA5}">
                      <a16:colId xmlns:a16="http://schemas.microsoft.com/office/drawing/2014/main" val="3631341922"/>
                    </a:ext>
                  </a:extLst>
                </a:gridCol>
              </a:tblGrid>
              <a:tr h="227901">
                <a:tc rowSpan="5">
                  <a:txBody>
                    <a:bodyPr/>
                    <a:lstStyle/>
                    <a:p>
                      <a:endParaRPr lang="ru-RU" sz="2200" dirty="0">
                        <a:latin typeface="+mn-lt"/>
                      </a:endParaRPr>
                    </a:p>
                    <a:p>
                      <a:r>
                        <a:rPr lang="ru-RU" sz="2200" dirty="0">
                          <a:latin typeface="+mn-lt"/>
                        </a:rPr>
                        <a:t>Фармакокинетика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Физиологические характеристики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Последствия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428037"/>
                  </a:ext>
                </a:extLst>
              </a:tr>
              <a:tr h="17671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+mn-lt"/>
                        </a:rPr>
                        <a:t>Резорбция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↓ кислотность желудка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моторика ЖКТ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площадь всасывающей поверхности кишечника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кровоснабжение</a:t>
                      </a:r>
                      <a:r>
                        <a:rPr lang="ru-RU" sz="2200" baseline="0" dirty="0">
                          <a:latin typeface="+mn-lt"/>
                        </a:rPr>
                        <a:t> кожных покровов, мышц и внутренних органов</a:t>
                      </a:r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Бионакопление при внутривенном введении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резорбция при в/м и п/к  введении </a:t>
                      </a:r>
                    </a:p>
                    <a:p>
                      <a:r>
                        <a:rPr lang="ru-RU" sz="2200" dirty="0">
                          <a:latin typeface="+mn-lt"/>
                        </a:rPr>
                        <a:t>Бионакопление при оральном приеме часто остается без существенных изменений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20244"/>
                  </a:ext>
                </a:extLst>
              </a:tr>
              <a:tr h="20116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+mn-lt"/>
                        </a:rPr>
                        <a:t>Распределение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↑ жировая масса,</a:t>
                      </a:r>
                      <a:r>
                        <a:rPr lang="ru-RU" sz="2200" baseline="0" dirty="0">
                          <a:latin typeface="+mn-lt"/>
                        </a:rPr>
                        <a:t> жировая инфильтрация </a:t>
                      </a:r>
                      <a:r>
                        <a:rPr lang="ru-RU" sz="2200" dirty="0">
                          <a:latin typeface="+mn-lt"/>
                        </a:rPr>
                        <a:t>(возможно,</a:t>
                      </a:r>
                      <a:r>
                        <a:rPr lang="ru-RU" sz="2200" baseline="0" dirty="0">
                          <a:latin typeface="+mn-lt"/>
                        </a:rPr>
                        <a:t> с ее последующим снижением</a:t>
                      </a:r>
                      <a:r>
                        <a:rPr lang="ru-RU" sz="2200" dirty="0">
                          <a:latin typeface="+mn-lt"/>
                        </a:rPr>
                        <a:t>)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массы</a:t>
                      </a:r>
                      <a:r>
                        <a:rPr lang="ru-RU" sz="2200" baseline="0" dirty="0">
                          <a:latin typeface="+mn-lt"/>
                        </a:rPr>
                        <a:t> нежировых тканей тела  </a:t>
                      </a:r>
                      <a:endParaRPr lang="ru-RU" sz="2200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 количество</a:t>
                      </a:r>
                      <a:r>
                        <a:rPr lang="ru-RU" sz="2200" baseline="0" dirty="0">
                          <a:latin typeface="+mn-lt"/>
                        </a:rPr>
                        <a:t> общей воды (в </a:t>
                      </a:r>
                      <a:r>
                        <a:rPr lang="ru-RU" sz="2200" baseline="0" dirty="0" err="1">
                          <a:latin typeface="+mn-lt"/>
                        </a:rPr>
                        <a:t>т.ч</a:t>
                      </a:r>
                      <a:r>
                        <a:rPr lang="ru-RU" sz="2200" baseline="0" dirty="0">
                          <a:latin typeface="+mn-lt"/>
                        </a:rPr>
                        <a:t>. внутриклеточной)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сердечный выброс, ↑ время прохождения крови по кругу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Объем распределения:</a:t>
                      </a:r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Гидрофильных веществ ↓</a:t>
                      </a:r>
                    </a:p>
                    <a:p>
                      <a:pPr marL="285750" marR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Липофильных веществ ↑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резорбция и метаболизм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↑ риск лекарственной токсичности для тканей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9813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+mn-lt"/>
                        </a:rPr>
                        <a:t>Метаболизм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масса печени и кровоток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ток желчи</a:t>
                      </a:r>
                      <a:r>
                        <a:rPr lang="ru-RU" sz="2200" baseline="0" dirty="0">
                          <a:latin typeface="+mn-lt"/>
                        </a:rPr>
                        <a:t> (у кошек не доказано )</a:t>
                      </a:r>
                      <a:endParaRPr lang="ru-RU" sz="2200" dirty="0">
                        <a:latin typeface="+mn-lt"/>
                      </a:endParaRPr>
                    </a:p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реакция фазы 1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Реакции фазы 2 без изменений</a:t>
                      </a:r>
                    </a:p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62622"/>
                  </a:ext>
                </a:extLst>
              </a:tr>
              <a:tr h="15737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+mn-lt"/>
                        </a:rPr>
                        <a:t>Выведение</a:t>
                      </a:r>
                      <a:r>
                        <a:rPr lang="ru-RU" sz="2200" b="1" baseline="0" dirty="0">
                          <a:latin typeface="+mn-lt"/>
                        </a:rPr>
                        <a:t> 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почечный кровоток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СКФ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+mn-lt"/>
                        </a:rPr>
                        <a:t>↓ тубулярная секреция </a:t>
                      </a:r>
                    </a:p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↑ риски побочных эффектов потенциально нефротоксичных ЛП (аминогликозиды,</a:t>
                      </a:r>
                      <a:r>
                        <a:rPr lang="ru-RU" sz="2200" baseline="0" dirty="0">
                          <a:latin typeface="+mn-lt"/>
                        </a:rPr>
                        <a:t> ингибиторы АПФ, НПВС </a:t>
                      </a:r>
                      <a:r>
                        <a:rPr lang="ru-RU" sz="2200" dirty="0">
                          <a:latin typeface="+mn-lt"/>
                        </a:rPr>
                        <a:t>)</a:t>
                      </a:r>
                    </a:p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042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Фармакологические нюансы </a:t>
                      </a:r>
                    </a:p>
                    <a:p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200" dirty="0">
                          <a:latin typeface="+mn-lt"/>
                        </a:rPr>
                        <a:t>Риск передозировки и накопления ЛП, и,</a:t>
                      </a:r>
                      <a:r>
                        <a:rPr lang="ru-RU" sz="2200" baseline="0" dirty="0">
                          <a:latin typeface="+mn-lt"/>
                        </a:rPr>
                        <a:t> как следствие, его неблагоприятного действия, а также риск фармакодинамических изменений, независимых от фармакокинетической нормы</a:t>
                      </a:r>
                      <a:endParaRPr lang="ru-RU" sz="2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88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5855" y="620915"/>
            <a:ext cx="13993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Основные гериатрические изменения и фармакологические последствия </a:t>
            </a:r>
          </a:p>
        </p:txBody>
      </p:sp>
      <p:pic>
        <p:nvPicPr>
          <p:cNvPr id="6" name="Picture 4" descr="https://cdn-nus-1.pinme.ru/tumb/600/photo/46/e6/46e63c7e743398350b27290362c18cd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9D8"/>
              </a:clrFrom>
              <a:clrTo>
                <a:srgbClr val="FCF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6646" r="12716" b="13191"/>
          <a:stretch/>
        </p:blipFill>
        <p:spPr bwMode="auto">
          <a:xfrm>
            <a:off x="18203890" y="156623"/>
            <a:ext cx="1352131" cy="12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148526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99941"/>
              </p:ext>
            </p:extLst>
          </p:nvPr>
        </p:nvGraphicFramePr>
        <p:xfrm>
          <a:off x="775854" y="1460596"/>
          <a:ext cx="18675927" cy="9503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9460">
                  <a:extLst>
                    <a:ext uri="{9D8B030D-6E8A-4147-A177-3AD203B41FA5}">
                      <a16:colId xmlns:a16="http://schemas.microsoft.com/office/drawing/2014/main" val="40077257"/>
                    </a:ext>
                  </a:extLst>
                </a:gridCol>
                <a:gridCol w="15656467">
                  <a:extLst>
                    <a:ext uri="{9D8B030D-6E8A-4147-A177-3AD203B41FA5}">
                      <a16:colId xmlns:a16="http://schemas.microsoft.com/office/drawing/2014/main" val="810181948"/>
                    </a:ext>
                  </a:extLst>
                </a:gridCol>
              </a:tblGrid>
              <a:tr h="451030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1. Осмотрительность!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ru-RU" sz="22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 эффект применения ЛП может быть различным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собрать полный анамнез включая историю применения лекарств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не у всех стареющих пациентов отмечается ПН =</a:t>
                      </a:r>
                      <a:r>
                        <a:rPr lang="en-US" sz="2200" dirty="0"/>
                        <a:t>&gt; </a:t>
                      </a:r>
                      <a:r>
                        <a:rPr lang="ru-RU" sz="2200" dirty="0"/>
                        <a:t>эмпирически не снижать дозу ЛП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знать как действует препарат и как его правильно назначать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перед назначением ЛП исследовать функцию печени и почек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в случае патологии почек/печени – исключить  ЛП с нефро-/гепатотоксичные или применять при острой необходимости, в условиях стационара под мониторингом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/>
                        <a:t>монотерапия – предпочтительна 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проанализировать их взаимодействие ЛП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при комбинирования ЛП, которые имеют схожие побочные эффекты выдержать интервал между приемами/курсами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дозы – минимальные эффективные, курс – оптимально короткий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инструктировать владельца что давать с кормом, что - отдельно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39445"/>
                  </a:ext>
                </a:extLst>
              </a:tr>
              <a:tr h="261425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2. Оценить  «риск/польза» назначений и получить «информированное согласие» владельца на их выполнение</a:t>
                      </a:r>
                    </a:p>
                    <a:p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200" dirty="0"/>
                        <a:t>терапия должна согласовываться со стратегией лечения в целом, включая питание</a:t>
                      </a:r>
                    </a:p>
                    <a:p>
                      <a:pPr marL="342900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dirty="0"/>
                        <a:t>дозу препарата с коротким периодом полувыведения можно уменьшить, сохранив неизменным интервал между приемами (но есть риск субтерапевтической дозы)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44114"/>
                  </a:ext>
                </a:extLst>
              </a:tr>
              <a:tr h="194430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3. Индивидуальный подход к каждому пациенту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определить порядок мониторинга лечения, чтобы при необходимости корректировать лечение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ru-RU" sz="2200" dirty="0"/>
                        <a:t>препараты с длительным периодом полувыведения могут приниматься в стандартных дозах, но с увеличением интервала между приемами (но даже так есть риск накопления концентрации до токсического уровня)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3372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5854" y="482648"/>
            <a:ext cx="1745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Принципы лечения гериатрических пациентов</a:t>
            </a:r>
          </a:p>
        </p:txBody>
      </p:sp>
      <p:pic>
        <p:nvPicPr>
          <p:cNvPr id="4" name="Picture 4" descr="https://cdn-nus-1.pinme.ru/tumb/600/photo/46/e6/46e63c7e743398350b27290362c18cd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9D8"/>
              </a:clrFrom>
              <a:clrTo>
                <a:srgbClr val="FCF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6646" r="12716" b="13191"/>
          <a:stretch/>
        </p:blipFill>
        <p:spPr bwMode="auto">
          <a:xfrm>
            <a:off x="18394340" y="278891"/>
            <a:ext cx="1057441" cy="9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60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1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30DD5-9AB3-4A47-B602-BF9B18C6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240773"/>
            <a:ext cx="17339786" cy="882626"/>
          </a:xfrm>
        </p:spPr>
        <p:txBody>
          <a:bodyPr>
            <a:normAutofit fontScale="90000"/>
          </a:bodyPr>
          <a:lstStyle/>
          <a:p>
            <a:r>
              <a:rPr lang="ru-RU" dirty="0"/>
              <a:t>Обволакивающие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4682E-1EF0-4B43-9E48-DBAFB44B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8" y="1377091"/>
            <a:ext cx="6331698" cy="880886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Соли алюминия и магния – антациды, быстро выводятся, не являются обволакивающими средствами; обычно требуют более частого приема, чем это принято рекомендовать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 err="1"/>
              <a:t>Гевискон</a:t>
            </a:r>
            <a:r>
              <a:rPr lang="ru-RU" sz="3298" dirty="0"/>
              <a:t> – содержит альгинат, возможно, более перспективен, чем другие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 err="1"/>
              <a:t>Сукральфат</a:t>
            </a:r>
            <a:r>
              <a:rPr lang="ru-RU" sz="3298" dirty="0"/>
              <a:t> – наиболее часто рекомендуется; </a:t>
            </a:r>
          </a:p>
        </p:txBody>
      </p:sp>
      <p:pic>
        <p:nvPicPr>
          <p:cNvPr id="2050" name="Picture 2" descr="Гевискон двойное действие (суспензия, 1 шт, 150 мл, для приема внутрь,  мята) - цена, купить онлайн в Москве, описание, отзывы, заказать с  доставкой в аптеку - Все аптеки">
            <a:extLst>
              <a:ext uri="{FF2B5EF4-FFF2-40B4-BE49-F238E27FC236}">
                <a16:creationId xmlns:a16="http://schemas.microsoft.com/office/drawing/2014/main" id="{D9B7B6D1-35C0-4B03-877F-F9E4F555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315" y="398"/>
            <a:ext cx="4173786" cy="41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3907629-2042-4DBB-AF4E-42A852F9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997" y="5802177"/>
            <a:ext cx="5107970" cy="51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64EC-A4C5-49BD-A5F5-E4184331D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7" y="8589707"/>
            <a:ext cx="11151493" cy="2293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3AF33C-0A71-4B43-B192-25D0ECB2F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99" y="2098217"/>
            <a:ext cx="8596213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3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356" y="232368"/>
            <a:ext cx="6149091" cy="1275837"/>
          </a:xfrm>
        </p:spPr>
        <p:txBody>
          <a:bodyPr vert="horz" wrap="square" lIns="150781" tIns="75390" rIns="150781" bIns="75390" rtlCol="0" anchor="ctr">
            <a:normAutofit/>
          </a:bodyPr>
          <a:lstStyle/>
          <a:p>
            <a:r>
              <a:rPr lang="en-US" sz="5936" dirty="0" err="1"/>
              <a:t>Цитопротекторы</a:t>
            </a:r>
            <a:endParaRPr lang="en-US" sz="5936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194" y="1857841"/>
            <a:ext cx="10904289" cy="9091558"/>
          </a:xfrm>
        </p:spPr>
        <p:txBody>
          <a:bodyPr vert="horz" wrap="square" lIns="150781" tIns="75390" rIns="150781" bIns="75390" rtlCol="0">
            <a:normAutofit/>
          </a:bodyPr>
          <a:lstStyle/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6000" b="1" dirty="0" err="1" smtClean="0"/>
              <a:t>Сукральфат</a:t>
            </a:r>
            <a:endParaRPr lang="ru-RU" sz="6000" b="1" dirty="0" smtClean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endParaRPr lang="en-US" sz="6000" b="1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 err="1"/>
              <a:t>Комбинация</a:t>
            </a:r>
            <a:r>
              <a:rPr lang="en-US" sz="3298" dirty="0"/>
              <a:t> </a:t>
            </a:r>
            <a:r>
              <a:rPr lang="en-US" sz="3298" dirty="0" err="1"/>
              <a:t>сахарозы</a:t>
            </a:r>
            <a:r>
              <a:rPr lang="en-US" sz="3298" dirty="0"/>
              <a:t> </a:t>
            </a:r>
            <a:r>
              <a:rPr lang="en-US" sz="3298" dirty="0" err="1"/>
              <a:t>октасульфата</a:t>
            </a:r>
            <a:r>
              <a:rPr lang="en-US" sz="3298" dirty="0"/>
              <a:t> и </a:t>
            </a:r>
            <a:r>
              <a:rPr lang="en-US" sz="3298" dirty="0" err="1"/>
              <a:t>гидроксида</a:t>
            </a:r>
            <a:r>
              <a:rPr lang="en-US" sz="3298" dirty="0"/>
              <a:t> </a:t>
            </a:r>
            <a:r>
              <a:rPr lang="en-US" sz="3298" dirty="0" err="1"/>
              <a:t>алюминия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 err="1"/>
              <a:t>Связывается</a:t>
            </a:r>
            <a:r>
              <a:rPr lang="en-US" sz="3298" dirty="0"/>
              <a:t> </a:t>
            </a:r>
            <a:r>
              <a:rPr lang="en-US" sz="3298" dirty="0" err="1"/>
              <a:t>со</a:t>
            </a:r>
            <a:r>
              <a:rPr lang="en-US" sz="3298" dirty="0"/>
              <a:t> </a:t>
            </a:r>
            <a:r>
              <a:rPr lang="en-US" sz="3298" dirty="0" err="1"/>
              <a:t>слизистой</a:t>
            </a:r>
            <a:r>
              <a:rPr lang="en-US" sz="3298" dirty="0"/>
              <a:t> и </a:t>
            </a:r>
            <a:r>
              <a:rPr lang="en-US" sz="3298" dirty="0" err="1"/>
              <a:t>формирует</a:t>
            </a:r>
            <a:r>
              <a:rPr lang="en-US" sz="3298" dirty="0"/>
              <a:t> </a:t>
            </a:r>
            <a:r>
              <a:rPr lang="en-US" sz="3298" dirty="0" err="1"/>
              <a:t>барьер</a:t>
            </a:r>
            <a:r>
              <a:rPr lang="en-US" sz="3298" dirty="0"/>
              <a:t> </a:t>
            </a:r>
            <a:r>
              <a:rPr lang="en-US" sz="3298" dirty="0" err="1"/>
              <a:t>для</a:t>
            </a:r>
            <a:r>
              <a:rPr lang="en-US" sz="3298" dirty="0"/>
              <a:t> </a:t>
            </a:r>
            <a:r>
              <a:rPr lang="en-US" sz="3298" dirty="0" err="1"/>
              <a:t>HCl</a:t>
            </a:r>
            <a:r>
              <a:rPr lang="en-US" sz="3298" dirty="0"/>
              <a:t>; </a:t>
            </a:r>
            <a:r>
              <a:rPr lang="en-US" sz="3298" dirty="0" err="1"/>
              <a:t>способствует</a:t>
            </a:r>
            <a:r>
              <a:rPr lang="en-US" sz="3298" dirty="0"/>
              <a:t> </a:t>
            </a:r>
            <a:r>
              <a:rPr lang="en-US" sz="3298" dirty="0" err="1"/>
              <a:t>заживлению</a:t>
            </a:r>
            <a:r>
              <a:rPr lang="en-US" sz="3298" dirty="0"/>
              <a:t> </a:t>
            </a:r>
            <a:r>
              <a:rPr lang="en-US" sz="3298" dirty="0" err="1"/>
              <a:t>эрозий</a:t>
            </a:r>
            <a:r>
              <a:rPr lang="en-US" sz="3298" dirty="0"/>
              <a:t> и </a:t>
            </a:r>
            <a:r>
              <a:rPr lang="en-US" sz="3298" dirty="0" err="1"/>
              <a:t>язв</a:t>
            </a:r>
            <a:r>
              <a:rPr lang="en-US" sz="3298" dirty="0"/>
              <a:t>: </a:t>
            </a:r>
            <a:r>
              <a:rPr lang="en-US" sz="3298" dirty="0" err="1"/>
              <a:t>сахароза</a:t>
            </a:r>
            <a:r>
              <a:rPr lang="en-US" sz="3298" dirty="0"/>
              <a:t> </a:t>
            </a:r>
            <a:r>
              <a:rPr lang="en-US" sz="3298" dirty="0" err="1"/>
              <a:t>полимеризует</a:t>
            </a:r>
            <a:r>
              <a:rPr lang="en-US" sz="3298" dirty="0"/>
              <a:t> </a:t>
            </a:r>
            <a:r>
              <a:rPr lang="en-US" sz="3298" dirty="0" err="1"/>
              <a:t>белковый</a:t>
            </a:r>
            <a:r>
              <a:rPr lang="en-US" sz="3298" dirty="0"/>
              <a:t> </a:t>
            </a:r>
            <a:r>
              <a:rPr lang="en-US" sz="3298" dirty="0" err="1"/>
              <a:t>субстрат</a:t>
            </a:r>
            <a:r>
              <a:rPr lang="en-US" sz="3298" dirty="0"/>
              <a:t> </a:t>
            </a:r>
            <a:r>
              <a:rPr lang="en-US" sz="3298" dirty="0" err="1"/>
              <a:t>над</a:t>
            </a:r>
            <a:r>
              <a:rPr lang="en-US" sz="3298" dirty="0"/>
              <a:t> </a:t>
            </a:r>
            <a:r>
              <a:rPr lang="en-US" sz="3298" dirty="0" err="1"/>
              <a:t>пораженной</a:t>
            </a:r>
            <a:r>
              <a:rPr lang="en-US" sz="3298" dirty="0"/>
              <a:t> </a:t>
            </a:r>
            <a:r>
              <a:rPr lang="en-US" sz="3298" dirty="0" err="1"/>
              <a:t>тканью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 err="1"/>
              <a:t>Также</a:t>
            </a:r>
            <a:r>
              <a:rPr lang="en-US" sz="3298" dirty="0"/>
              <a:t>: </a:t>
            </a:r>
            <a:r>
              <a:rPr lang="en-US" sz="3298" dirty="0" err="1"/>
              <a:t>инактивирует</a:t>
            </a:r>
            <a:r>
              <a:rPr lang="en-US" sz="3298" dirty="0"/>
              <a:t> </a:t>
            </a:r>
            <a:r>
              <a:rPr lang="en-US" sz="3298" dirty="0" err="1"/>
              <a:t>пепсин</a:t>
            </a:r>
            <a:r>
              <a:rPr lang="en-US" sz="3298" dirty="0"/>
              <a:t>, ЖК </a:t>
            </a:r>
            <a:r>
              <a:rPr lang="en-US" sz="3298" dirty="0" err="1"/>
              <a:t>попавшие</a:t>
            </a:r>
            <a:r>
              <a:rPr lang="en-US" sz="3298" dirty="0"/>
              <a:t> в </a:t>
            </a:r>
            <a:r>
              <a:rPr lang="en-US" sz="3298" dirty="0" err="1"/>
              <a:t>желудок</a:t>
            </a:r>
            <a:r>
              <a:rPr lang="en-US" sz="3298" dirty="0"/>
              <a:t> </a:t>
            </a:r>
            <a:r>
              <a:rPr lang="en-US" sz="3298" dirty="0" err="1"/>
              <a:t>при</a:t>
            </a:r>
            <a:r>
              <a:rPr lang="en-US" sz="3298" dirty="0"/>
              <a:t> </a:t>
            </a:r>
            <a:r>
              <a:rPr lang="en-US" sz="3298" dirty="0" err="1"/>
              <a:t>рефлюксе</a:t>
            </a:r>
            <a:r>
              <a:rPr lang="en-US" sz="3298" dirty="0"/>
              <a:t>, </a:t>
            </a:r>
            <a:r>
              <a:rPr lang="en-US" sz="3298" dirty="0" err="1"/>
              <a:t>стимулирует</a:t>
            </a:r>
            <a:r>
              <a:rPr lang="en-US" sz="3298" dirty="0"/>
              <a:t> </a:t>
            </a:r>
            <a:r>
              <a:rPr lang="en-US" sz="3298" dirty="0" err="1"/>
              <a:t>синтез</a:t>
            </a:r>
            <a:r>
              <a:rPr lang="en-US" sz="3298" dirty="0"/>
              <a:t> </a:t>
            </a:r>
            <a:r>
              <a:rPr lang="en-US" sz="3298" dirty="0" err="1"/>
              <a:t>эндогенных</a:t>
            </a:r>
            <a:r>
              <a:rPr lang="en-US" sz="3298" dirty="0"/>
              <a:t> ПГ, </a:t>
            </a:r>
            <a:r>
              <a:rPr lang="en-US" sz="3298" dirty="0" err="1"/>
              <a:t>стимулирует</a:t>
            </a:r>
            <a:r>
              <a:rPr lang="en-US" sz="3298" dirty="0"/>
              <a:t> </a:t>
            </a:r>
            <a:r>
              <a:rPr lang="en-US" sz="3298" dirty="0" err="1"/>
              <a:t>пролиферацию</a:t>
            </a:r>
            <a:r>
              <a:rPr lang="en-US" sz="3298" dirty="0"/>
              <a:t> </a:t>
            </a:r>
            <a:r>
              <a:rPr lang="en-US" sz="3298" dirty="0" err="1"/>
              <a:t>эпителия</a:t>
            </a:r>
            <a:endParaRPr lang="ru-RU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ru-RU" sz="3298" dirty="0"/>
              <a:t>Проксимальные отделы: пищевод, желудок, 12-перстная кишка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 err="1"/>
              <a:t>Почти</a:t>
            </a:r>
            <a:r>
              <a:rPr lang="en-US" sz="3298" dirty="0"/>
              <a:t> </a:t>
            </a:r>
            <a:r>
              <a:rPr lang="en-US" sz="3298" dirty="0" err="1"/>
              <a:t>нет</a:t>
            </a:r>
            <a:r>
              <a:rPr lang="en-US" sz="3298" dirty="0"/>
              <a:t> </a:t>
            </a:r>
            <a:r>
              <a:rPr lang="en-US" sz="3298" dirty="0" err="1"/>
              <a:t>системной</a:t>
            </a:r>
            <a:r>
              <a:rPr lang="en-US" sz="3298" dirty="0"/>
              <a:t> </a:t>
            </a:r>
            <a:r>
              <a:rPr lang="en-US" sz="3298" dirty="0" err="1"/>
              <a:t>абсорбции</a:t>
            </a:r>
            <a:endParaRPr lang="ru-RU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ru-RU" sz="3298" dirty="0"/>
              <a:t>Нужна кислая среда</a:t>
            </a:r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ru-RU" sz="3298" dirty="0"/>
              <a:t>Гидроксид алюминия может вызывать запоры и иметь токсичность при длительном назначении пациентам с ХБП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 err="1"/>
              <a:t>Сложности</a:t>
            </a:r>
            <a:r>
              <a:rPr lang="en-US" sz="3298" dirty="0"/>
              <a:t> в </a:t>
            </a:r>
            <a:r>
              <a:rPr lang="en-US" sz="3298" dirty="0" err="1"/>
              <a:t>случае</a:t>
            </a:r>
            <a:r>
              <a:rPr lang="en-US" sz="3298" dirty="0"/>
              <a:t> </a:t>
            </a:r>
            <a:r>
              <a:rPr lang="en-US" sz="3298" dirty="0" err="1"/>
              <a:t>назначения</a:t>
            </a:r>
            <a:r>
              <a:rPr lang="en-US" sz="3298" dirty="0"/>
              <a:t> </a:t>
            </a:r>
            <a:r>
              <a:rPr lang="en-US" sz="3298" dirty="0" err="1"/>
              <a:t>других</a:t>
            </a:r>
            <a:r>
              <a:rPr lang="en-US" sz="3298" dirty="0"/>
              <a:t> </a:t>
            </a:r>
            <a:r>
              <a:rPr lang="en-US" sz="3298" dirty="0" err="1"/>
              <a:t>препаратов</a:t>
            </a:r>
            <a:r>
              <a:rPr lang="en-US" sz="3298" dirty="0"/>
              <a:t>…</a:t>
            </a:r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/>
              <a:t>1г/30 </a:t>
            </a:r>
            <a:r>
              <a:rPr lang="en-US" sz="3298" dirty="0" err="1"/>
              <a:t>кг</a:t>
            </a:r>
            <a:r>
              <a:rPr lang="en-US" sz="3298" dirty="0"/>
              <a:t> 2 </a:t>
            </a:r>
            <a:r>
              <a:rPr lang="en-US" sz="3298" dirty="0" err="1"/>
              <a:t>раза</a:t>
            </a:r>
            <a:r>
              <a:rPr lang="en-US" sz="3298" dirty="0"/>
              <a:t> в </a:t>
            </a:r>
            <a:r>
              <a:rPr lang="en-US" sz="3298" dirty="0" err="1"/>
              <a:t>сутки</a:t>
            </a:r>
            <a:r>
              <a:rPr lang="en-US" sz="3298" dirty="0"/>
              <a:t> </a:t>
            </a:r>
            <a:r>
              <a:rPr lang="en-US" sz="3298" dirty="0" err="1"/>
              <a:t>за</a:t>
            </a:r>
            <a:r>
              <a:rPr lang="en-US" sz="3298" dirty="0"/>
              <a:t> 1 </a:t>
            </a:r>
            <a:r>
              <a:rPr lang="en-US" sz="3298" dirty="0" err="1"/>
              <a:t>час</a:t>
            </a:r>
            <a:r>
              <a:rPr lang="en-US" sz="3298" dirty="0"/>
              <a:t> </a:t>
            </a:r>
            <a:r>
              <a:rPr lang="en-US" sz="3298" dirty="0" err="1"/>
              <a:t>до</a:t>
            </a:r>
            <a:r>
              <a:rPr lang="en-US" sz="3298" dirty="0"/>
              <a:t> </a:t>
            </a:r>
            <a:r>
              <a:rPr lang="en-US" sz="3298" dirty="0" err="1"/>
              <a:t>кормления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en-US" sz="3298" dirty="0"/>
              <a:t>250 </a:t>
            </a:r>
            <a:r>
              <a:rPr lang="en-US" sz="3298" dirty="0" err="1"/>
              <a:t>мг</a:t>
            </a:r>
            <a:r>
              <a:rPr lang="en-US" sz="3298" dirty="0"/>
              <a:t>/</a:t>
            </a:r>
            <a:r>
              <a:rPr lang="en-US" sz="3298" dirty="0" err="1"/>
              <a:t>кошку</a:t>
            </a:r>
            <a:r>
              <a:rPr lang="en-US" sz="3298" dirty="0"/>
              <a:t> 2 </a:t>
            </a:r>
            <a:r>
              <a:rPr lang="en-US" sz="3298" dirty="0" err="1"/>
              <a:t>раза</a:t>
            </a:r>
            <a:r>
              <a:rPr lang="en-US" sz="3298" dirty="0"/>
              <a:t> в </a:t>
            </a:r>
            <a:r>
              <a:rPr lang="en-US" sz="3298" dirty="0" err="1"/>
              <a:t>день</a:t>
            </a:r>
            <a:endParaRPr lang="en-US" sz="3298" dirty="0"/>
          </a:p>
          <a:p>
            <a:pPr algn="l">
              <a:lnSpc>
                <a:spcPct val="80000"/>
              </a:lnSpc>
              <a:buFont typeface="Wingdings 3" charset="2"/>
              <a:buChar char=""/>
            </a:pPr>
            <a:r>
              <a:rPr lang="ru-RU" sz="3298" dirty="0"/>
              <a:t>Делаем суспензию!</a:t>
            </a:r>
            <a:endParaRPr lang="en-US" sz="3298" dirty="0"/>
          </a:p>
          <a:p>
            <a:pPr>
              <a:lnSpc>
                <a:spcPct val="80000"/>
              </a:lnSpc>
              <a:buFont typeface="Wingdings 3" charset="2"/>
              <a:buChar char=""/>
            </a:pPr>
            <a:endParaRPr lang="en-US" sz="1979" dirty="0"/>
          </a:p>
        </p:txBody>
      </p:sp>
      <p:pic>
        <p:nvPicPr>
          <p:cNvPr id="1026" name="Picture 2" descr="Купить Антепсин (аналог Вентер) — цены в Москве, Санкт-Петербурге,  инструкция по применению, цены в аптеках, отзывы, аналоги | СатФарма">
            <a:extLst>
              <a:ext uri="{FF2B5EF4-FFF2-40B4-BE49-F238E27FC236}">
                <a16:creationId xmlns:a16="http://schemas.microsoft.com/office/drawing/2014/main" id="{FF6965D0-7585-4D58-80F4-42ECD11C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632" y="5284447"/>
            <a:ext cx="7425469" cy="7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E1916F1-E55D-431C-A61D-87C32CCD2A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64" y="138230"/>
            <a:ext cx="10222201" cy="2102029"/>
          </a:xfrm>
        </p:spPr>
      </p:pic>
    </p:spTree>
    <p:extLst>
      <p:ext uri="{BB962C8B-B14F-4D97-AF65-F5344CB8AC3E}">
        <p14:creationId xmlns:p14="http://schemas.microsoft.com/office/powerpoint/2010/main" val="3605124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D2058-724C-45AF-917E-5A238F74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6" y="445932"/>
            <a:ext cx="13308039" cy="101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0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idx="1"/>
          </p:nvPr>
        </p:nvSpPr>
        <p:spPr>
          <a:xfrm>
            <a:off x="1369395" y="270771"/>
            <a:ext cx="17974333" cy="573323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Средняя суточная доза мелоксикама суспензия 0,5 и 1,5мг/мл (перорально 0,015-0,033мг/кг 1 р/д &gt; 6 мес)</a:t>
            </a:r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r>
              <a:rPr b="0">
                <a:latin typeface="+mn-lt"/>
                <a:ea typeface="+mn-ea"/>
                <a:cs typeface="+mn-cs"/>
                <a:sym typeface="Helvetica Light"/>
              </a:rPr>
              <a:t>(можно безопасно вводить в течение длительного периода времени, если пациент стабильный по ХБП и не находится в стадии обострения болезни)</a:t>
            </a:r>
          </a:p>
        </p:txBody>
      </p:sp>
      <p:pic>
        <p:nvPicPr>
          <p:cNvPr id="120" name="Снимок экрана 2022-11-13 в 19.47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0" y="6573124"/>
            <a:ext cx="11513553" cy="3004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1384475" y="9037243"/>
            <a:ext cx="7266159" cy="175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8898" tIns="58898" rIns="58898" bIns="58898" anchor="ctr">
            <a:spAutoFit/>
          </a:bodyPr>
          <a:lstStyle/>
          <a:p>
            <a:pPr>
              <a:defRPr sz="4300"/>
            </a:pPr>
            <a:r>
              <a:rPr sz="3545"/>
              <a:t>Сурикова Регина</a:t>
            </a:r>
            <a:br>
              <a:rPr sz="3545"/>
            </a:br>
            <a:r>
              <a:rPr sz="3545"/>
              <a:t>ветеринарный врач-терапевта,</a:t>
            </a:r>
            <a:br>
              <a:rPr sz="3545"/>
            </a:br>
            <a:r>
              <a:rPr sz="3545"/>
              <a:t>уролог, нефролог МВЦ «Два сердца»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9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08962-86E9-4CD2-98D5-73A780C5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74"/>
            <a:ext cx="17339786" cy="81832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Омепразол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15D1B-0754-41E3-90A8-FC0603DD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1792284"/>
            <a:ext cx="17339786" cy="83936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Замещенный </a:t>
            </a:r>
            <a:r>
              <a:rPr lang="ru-RU" sz="3298" dirty="0" err="1"/>
              <a:t>бензимидазол</a:t>
            </a:r>
            <a:r>
              <a:rPr lang="ru-RU" sz="3298" dirty="0"/>
              <a:t>, </a:t>
            </a:r>
            <a:r>
              <a:rPr lang="ru-RU" sz="3298" dirty="0">
                <a:solidFill>
                  <a:srgbClr val="333333"/>
                </a:solidFill>
                <a:latin typeface="YS Text"/>
              </a:rPr>
              <a:t>действует путем </a:t>
            </a:r>
            <a:r>
              <a:rPr lang="ru-RU" sz="3298" b="1" dirty="0">
                <a:solidFill>
                  <a:srgbClr val="333333"/>
                </a:solidFill>
                <a:latin typeface="YS Text"/>
              </a:rPr>
              <a:t>необратимого блокирования водородно-калиевой </a:t>
            </a:r>
            <a:r>
              <a:rPr lang="ru-RU" sz="3298" b="1" dirty="0" err="1">
                <a:solidFill>
                  <a:srgbClr val="333333"/>
                </a:solidFill>
                <a:latin typeface="YS Text"/>
              </a:rPr>
              <a:t>аденозинтрифосфатазной</a:t>
            </a:r>
            <a:r>
              <a:rPr lang="ru-RU" sz="3298" b="1" dirty="0">
                <a:solidFill>
                  <a:srgbClr val="333333"/>
                </a:solidFill>
                <a:latin typeface="YS Text"/>
              </a:rPr>
              <a:t> ферментативной системы</a:t>
            </a:r>
            <a:r>
              <a:rPr lang="ru-RU" sz="3298" dirty="0">
                <a:solidFill>
                  <a:srgbClr val="333333"/>
                </a:solidFill>
                <a:latin typeface="YS Text"/>
              </a:rPr>
              <a:t> (Н+/К+ </a:t>
            </a:r>
            <a:r>
              <a:rPr lang="ru-RU" sz="3298" dirty="0" err="1">
                <a:solidFill>
                  <a:srgbClr val="333333"/>
                </a:solidFill>
                <a:latin typeface="YS Text"/>
              </a:rPr>
              <a:t>АТФазы</a:t>
            </a:r>
            <a:r>
              <a:rPr lang="ru-RU" sz="3298" dirty="0">
                <a:solidFill>
                  <a:srgbClr val="333333"/>
                </a:solidFill>
                <a:latin typeface="YS Text"/>
              </a:rPr>
              <a:t>, или, чаще, желудочного протонного насоса) париетальных клеток желудка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>
                <a:solidFill>
                  <a:srgbClr val="333333"/>
                </a:solidFill>
                <a:latin typeface="YS Text"/>
              </a:rPr>
              <a:t>Максимальное действие – на 4 день приема (когда заблокируется максимальное количество насосов)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>
                <a:solidFill>
                  <a:srgbClr val="333333"/>
                </a:solidFill>
                <a:latin typeface="YS Text"/>
              </a:rPr>
              <a:t>Максимальный эффект при приеме перед (30-45 минут) или во время еды (т.к. пища стимулирует секрецию кислоты)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>
                <a:solidFill>
                  <a:srgbClr val="333333"/>
                </a:solidFill>
                <a:latin typeface="YS Text"/>
              </a:rPr>
              <a:t>У животных нет значимых различий в эффективности разных ИПП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>
                <a:solidFill>
                  <a:srgbClr val="333333"/>
                </a:solidFill>
                <a:latin typeface="YS Text"/>
              </a:rPr>
              <a:t>Требуется постепенное снижение дозы для окончания курса более 4 недель (рикошет-эффект)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>
                <a:solidFill>
                  <a:srgbClr val="333333"/>
                </a:solidFill>
                <a:latin typeface="YS Text"/>
              </a:rPr>
              <a:t>Не совместим с некоторыми препаратами, требующими кислой среды для метаболизма</a:t>
            </a:r>
            <a:endParaRPr lang="ru-RU" sz="3298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912CA-DDA4-4129-B59E-612D9E1D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04" y="8413752"/>
            <a:ext cx="11151493" cy="2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698" y="1461070"/>
            <a:ext cx="1813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При выборе лекарств лакирующей самке …</a:t>
            </a:r>
          </a:p>
          <a:p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884079"/>
            <a:ext cx="8427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Фармакология при беременности, лактации </a:t>
            </a:r>
          </a:p>
        </p:txBody>
      </p:sp>
      <p:pic>
        <p:nvPicPr>
          <p:cNvPr id="7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242904" y="9938517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wdb.space/media/2016-7-30/YLNc1wS4rv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1E4D1"/>
              </a:clrFrom>
              <a:clrTo>
                <a:srgbClr val="F1E4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14288" r="25673" b="51598"/>
          <a:stretch/>
        </p:blipFill>
        <p:spPr bwMode="auto">
          <a:xfrm flipH="1">
            <a:off x="17440815" y="294379"/>
            <a:ext cx="1876709" cy="17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6838962"/>
              </p:ext>
            </p:extLst>
          </p:nvPr>
        </p:nvGraphicFramePr>
        <p:xfrm>
          <a:off x="2293878" y="3288755"/>
          <a:ext cx="15805240" cy="543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98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084A4-3050-4E5E-A8B7-E1ACEAC4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474"/>
            <a:ext cx="17339786" cy="1473892"/>
          </a:xfrm>
        </p:spPr>
        <p:txBody>
          <a:bodyPr>
            <a:normAutofit/>
          </a:bodyPr>
          <a:lstStyle/>
          <a:p>
            <a:r>
              <a:rPr lang="ru-RU" sz="4617" dirty="0"/>
              <a:t>Побочные эффекты, доказанные или предполагаемые у людей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63AA1-F46B-434D-BFC1-9D049C04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8" y="2076367"/>
            <a:ext cx="7839506" cy="81095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Связанные с </a:t>
            </a:r>
            <a:r>
              <a:rPr lang="ru-RU" sz="3298" dirty="0" err="1"/>
              <a:t>гипохлоргидрией</a:t>
            </a:r>
            <a:r>
              <a:rPr lang="ru-RU" sz="3298" dirty="0"/>
              <a:t>: переломы, дефицит витамина В12, дефицит железа, дефицит магния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Связанные с </a:t>
            </a:r>
            <a:r>
              <a:rPr lang="ru-RU" sz="3298" dirty="0" err="1"/>
              <a:t>гипергастринемией</a:t>
            </a:r>
            <a:r>
              <a:rPr lang="ru-RU" sz="3298" dirty="0"/>
              <a:t>: гиперплазия/метаплазия желудка, рикошетная гиперсекреция кислоты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Другие: избыточный микробный рост в тонкой кишке; острый интерстициальный нефрит; слабоумие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98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98" dirty="0"/>
              <a:t>У собак и кошек не были доказаны все эти побочные эффекты; </a:t>
            </a:r>
            <a:r>
              <a:rPr lang="ru-RU" sz="3298" dirty="0" err="1"/>
              <a:t>гипергастринемия</a:t>
            </a:r>
            <a:r>
              <a:rPr lang="ru-RU" sz="3298" dirty="0"/>
              <a:t>, </a:t>
            </a:r>
            <a:r>
              <a:rPr lang="ru-RU" sz="3298" dirty="0" err="1"/>
              <a:t>гиперхлоргидрия</a:t>
            </a:r>
            <a:r>
              <a:rPr lang="ru-RU" sz="3298" dirty="0"/>
              <a:t>, однако, имеют место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C8541-5C0E-42D4-ADFA-C5D72F49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90" y="4998766"/>
            <a:ext cx="10186236" cy="4088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331A3-D48E-46E2-A46E-B95F55C03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2076366"/>
            <a:ext cx="10032350" cy="2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5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C3450-9BAB-4452-8D42-C4FF9A40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2022"/>
            <a:ext cx="20104100" cy="892552"/>
          </a:xfrm>
        </p:spPr>
        <p:txBody>
          <a:bodyPr/>
          <a:lstStyle/>
          <a:p>
            <a:pPr algn="ctr"/>
            <a:r>
              <a:rPr lang="ru-RU" b="1" dirty="0"/>
              <a:t>Стероиды-когда опасно, когда безопасно?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222C9E2-36FE-48AB-A773-946FCDEA05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70584"/>
          <a:ext cx="20104100" cy="97781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50975">
                  <a:extLst>
                    <a:ext uri="{9D8B030D-6E8A-4147-A177-3AD203B41FA5}">
                      <a16:colId xmlns:a16="http://schemas.microsoft.com/office/drawing/2014/main" val="3528224834"/>
                    </a:ext>
                  </a:extLst>
                </a:gridCol>
                <a:gridCol w="10053125">
                  <a:extLst>
                    <a:ext uri="{9D8B030D-6E8A-4147-A177-3AD203B41FA5}">
                      <a16:colId xmlns:a16="http://schemas.microsoft.com/office/drawing/2014/main" val="1553335592"/>
                    </a:ext>
                  </a:extLst>
                </a:gridCol>
              </a:tblGrid>
              <a:tr h="62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Опасно</a:t>
                      </a:r>
                      <a:endParaRPr lang="ru-RU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Безопасно</a:t>
                      </a:r>
                      <a:endParaRPr lang="ru-RU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503379949"/>
                  </a:ext>
                </a:extLst>
              </a:tr>
              <a:tr h="62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Всегда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Никогда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472897380"/>
                  </a:ext>
                </a:extLst>
              </a:tr>
              <a:tr h="628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Способы уменьшения опасности</a:t>
                      </a:r>
                      <a:endParaRPr lang="ru-RU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Способы увеличения безопасности</a:t>
                      </a:r>
                      <a:endParaRPr lang="ru-RU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81624365"/>
                  </a:ext>
                </a:extLst>
              </a:tr>
              <a:tr h="628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Понимание побочных эффектов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82461"/>
                  </a:ext>
                </a:extLst>
              </a:tr>
              <a:tr h="628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Понимание контроля проявления побочных эффектов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17788"/>
                  </a:ext>
                </a:extLst>
              </a:tr>
              <a:tr h="628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Понимание профилактики побочных эффектов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775501"/>
                  </a:ext>
                </a:extLst>
              </a:tr>
              <a:tr h="1945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Предпочтение другим иммунодепрессантам, если есть альтернатива и пациент имеет патологии, при которых нежелательные эффекты максимально не желательны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7246"/>
                  </a:ext>
                </a:extLst>
              </a:tr>
              <a:tr h="39193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Противопоказания:</a:t>
                      </a:r>
                      <a:endParaRPr lang="ru-RU" sz="3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- Глюкокортикоиды местного действия в офтальмологии противопоказаны при изъязвлении и инфицировании роговицы, так как может произойти прогрессирование язв и растворение стромы</a:t>
                      </a:r>
                      <a:endParaRPr lang="ru-RU" sz="3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- Запрещается применять ГКС во время терапии НПВС из-за повышенного риска изъязвления ЖКТ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5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30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7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181EA-C3F4-456D-9DBA-E5169D8B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5" y="602473"/>
            <a:ext cx="18464842" cy="2390342"/>
          </a:xfrm>
        </p:spPr>
        <p:txBody>
          <a:bodyPr>
            <a:normAutofit/>
          </a:bodyPr>
          <a:lstStyle/>
          <a:p>
            <a:r>
              <a:rPr lang="ru-RU" b="1" dirty="0"/>
              <a:t>ГКС и НПВС: возможно ли совместное использование?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31236-9376-4B4D-97B0-A645AC22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3289142"/>
            <a:ext cx="17339786" cy="7175175"/>
          </a:xfrm>
        </p:spPr>
        <p:txBody>
          <a:bodyPr>
            <a:normAutofit/>
          </a:bodyPr>
          <a:lstStyle/>
          <a:p>
            <a:r>
              <a:rPr lang="ru-RU" sz="5936" dirty="0"/>
              <a:t>Запрещается применять ГК во время терапии НПВС из-за повышенного риска изъязвления ЖКТ</a:t>
            </a:r>
          </a:p>
          <a:p>
            <a:r>
              <a:rPr lang="ru-RU" sz="5936" dirty="0" err="1"/>
              <a:t>Ульцерогенное</a:t>
            </a:r>
            <a:r>
              <a:rPr lang="ru-RU" sz="5936" dirty="0"/>
              <a:t> действие НПВС: ингибирование ЦОГ</a:t>
            </a:r>
          </a:p>
          <a:p>
            <a:r>
              <a:rPr lang="ru-RU" sz="5936" dirty="0" err="1"/>
              <a:t>Ульцерогенное</a:t>
            </a:r>
            <a:r>
              <a:rPr lang="ru-RU" sz="5936" dirty="0"/>
              <a:t> действие ГКС: повышение кислотности (секреции </a:t>
            </a:r>
            <a:r>
              <a:rPr lang="en-US" sz="5936" dirty="0"/>
              <a:t>HCl</a:t>
            </a:r>
            <a:r>
              <a:rPr lang="ru-RU" sz="5936" dirty="0"/>
              <a:t>), снижение синтеза слизи, торможение регенерации эпителия</a:t>
            </a:r>
          </a:p>
          <a:p>
            <a:endParaRPr lang="ru-RU" sz="5936" dirty="0"/>
          </a:p>
        </p:txBody>
      </p:sp>
    </p:spTree>
    <p:extLst>
      <p:ext uri="{BB962C8B-B14F-4D97-AF65-F5344CB8AC3E}">
        <p14:creationId xmlns:p14="http://schemas.microsoft.com/office/powerpoint/2010/main" val="1771439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1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idx="1"/>
          </p:nvPr>
        </p:nvSpPr>
        <p:spPr>
          <a:xfrm>
            <a:off x="1369395" y="270771"/>
            <a:ext cx="17974333" cy="5733236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Средняя суточная доза мелоксикама суспензия 0,5 и 1,5мг/мл (перорально 0,015-0,033мг/кг 1 р/д &gt; 6 мес)</a:t>
            </a:r>
          </a:p>
          <a:p>
            <a:pPr>
              <a:defRPr sz="5000" b="1">
                <a:latin typeface="Helvetica"/>
                <a:ea typeface="Helvetica"/>
                <a:cs typeface="Helvetica"/>
                <a:sym typeface="Helvetica"/>
              </a:defRPr>
            </a:pPr>
            <a:r>
              <a:t/>
            </a:r>
            <a:br/>
            <a:r>
              <a:rPr b="0">
                <a:latin typeface="+mn-lt"/>
                <a:ea typeface="+mn-ea"/>
                <a:cs typeface="+mn-cs"/>
                <a:sym typeface="Helvetica Light"/>
              </a:rPr>
              <a:t>(можно безопасно вводить в течение длительного периода времени, если пациент стабильный по ХБП и не находится в стадии обострения болезни)</a:t>
            </a:r>
          </a:p>
        </p:txBody>
      </p:sp>
      <p:pic>
        <p:nvPicPr>
          <p:cNvPr id="120" name="Снимок экрана 2022-11-13 в 19.47.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74" y="5768452"/>
            <a:ext cx="11513553" cy="3004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1384475" y="9037243"/>
            <a:ext cx="7266159" cy="1755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8898" tIns="58898" rIns="58898" bIns="58898" anchor="ctr">
            <a:spAutoFit/>
          </a:bodyPr>
          <a:lstStyle/>
          <a:p>
            <a:pPr>
              <a:defRPr sz="4300"/>
            </a:pPr>
            <a:r>
              <a:rPr sz="3545"/>
              <a:t>Сурикова Регина</a:t>
            </a:r>
            <a:br>
              <a:rPr sz="3545"/>
            </a:br>
            <a:r>
              <a:rPr sz="3545"/>
              <a:t>ветеринарный врач-терапевта,</a:t>
            </a:r>
            <a:br>
              <a:rPr sz="3545"/>
            </a:br>
            <a:r>
              <a:rPr sz="3545"/>
              <a:t>уролог, нефролог МВЦ «Два сердца»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3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EADCA-A4F5-433B-97C7-3EC74FBD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457598"/>
            <a:ext cx="17339786" cy="2185798"/>
          </a:xfrm>
        </p:spPr>
        <p:txBody>
          <a:bodyPr>
            <a:normAutofit fontScale="90000"/>
          </a:bodyPr>
          <a:lstStyle/>
          <a:p>
            <a:r>
              <a:rPr lang="ru-RU" sz="7915" b="1" dirty="0"/>
              <a:t>Схемы </a:t>
            </a:r>
            <a:r>
              <a:rPr lang="ru-RU" sz="7915" b="1" dirty="0" err="1"/>
              <a:t>иммуносупресивных</a:t>
            </a:r>
            <a:r>
              <a:rPr lang="ru-RU" sz="7915" b="1" dirty="0"/>
              <a:t> доз ГКС</a:t>
            </a:r>
            <a:endParaRPr lang="ru-RU" sz="7915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0482A-0223-4F4E-9635-9DA4E784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2186196"/>
            <a:ext cx="17339786" cy="79819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2-4 мг/кг для собак и 2-8 мг/кг для кошек в сутки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дозу обычно делят на два приема в сутки, так как считается, что это снижает вероятность побочных явлений в ЖКТ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крупным собакам следует давать дозы, соответствующие нижней границе диапазона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если используется </a:t>
            </a:r>
            <a:r>
              <a:rPr lang="ru-RU" sz="3200" dirty="0" err="1"/>
              <a:t>дексаметазон</a:t>
            </a:r>
            <a:r>
              <a:rPr lang="ru-RU" sz="3200" dirty="0"/>
              <a:t>, необходимо вычислить дозы с равной терапевтической эффективностью (т. е. 2 мг/кг преднизолона соответствует примерно 0,3 мг/кг </a:t>
            </a:r>
            <a:r>
              <a:rPr lang="ru-RU" sz="3200" dirty="0" err="1"/>
              <a:t>дексаметазона</a:t>
            </a:r>
            <a:r>
              <a:rPr lang="ru-RU" sz="3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преднизолон в высоких дозах продолжают давать несколько дней после наступления ремиссии; обычно они необходимы в течение 1-4 недель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для сравнения: стандартная начальная противовоспалительная дозировка преднизолона составляет 0,5-1 мг/кг/</a:t>
            </a:r>
            <a:r>
              <a:rPr lang="ru-RU" sz="3200" dirty="0" err="1"/>
              <a:t>сут</a:t>
            </a:r>
            <a:r>
              <a:rPr lang="ru-RU" sz="3200" dirty="0"/>
              <a:t> (собаки) и 1-2 мг/кг/</a:t>
            </a:r>
            <a:r>
              <a:rPr lang="ru-RU" sz="3200" dirty="0" err="1"/>
              <a:t>сут</a:t>
            </a:r>
            <a:r>
              <a:rPr lang="ru-RU" sz="3200" dirty="0"/>
              <a:t> (кошки), физиологическая дозировка - 0,1-0,3 мг/кг/</a:t>
            </a:r>
            <a:r>
              <a:rPr lang="ru-RU" sz="3200" dirty="0" err="1"/>
              <a:t>сут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58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05" y="3391050"/>
            <a:ext cx="17781559" cy="984885"/>
          </a:xfrm>
        </p:spPr>
        <p:txBody>
          <a:bodyPr/>
          <a:lstStyle/>
          <a:p>
            <a:r>
              <a:rPr lang="ru-RU" sz="3200" dirty="0"/>
              <a:t>2. Какие особенности применения лекарственных средств у неонаталов?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90960" y="108498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/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2196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DE436-E2C8-4942-A083-445AAECC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909"/>
            <a:ext cx="20104100" cy="21857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Отличия </a:t>
            </a:r>
            <a:r>
              <a:rPr lang="ru-RU" b="1" dirty="0" smtClean="0"/>
              <a:t>нежелательных </a:t>
            </a:r>
            <a:r>
              <a:rPr lang="ru-RU" b="1" dirty="0"/>
              <a:t>эффектов от применения ГКС у кошек и собак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D1CF9F-7A8B-4F6F-A6E3-EA1252121231}"/>
              </a:ext>
            </a:extLst>
          </p:cNvPr>
          <p:cNvGraphicFramePr>
            <a:graphicFrameLocks noGrp="1"/>
          </p:cNvGraphicFramePr>
          <p:nvPr/>
        </p:nvGraphicFramePr>
        <p:xfrm>
          <a:off x="0" y="2197388"/>
          <a:ext cx="20104100" cy="92783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50975">
                  <a:extLst>
                    <a:ext uri="{9D8B030D-6E8A-4147-A177-3AD203B41FA5}">
                      <a16:colId xmlns:a16="http://schemas.microsoft.com/office/drawing/2014/main" val="3700971343"/>
                    </a:ext>
                  </a:extLst>
                </a:gridCol>
                <a:gridCol w="10053125">
                  <a:extLst>
                    <a:ext uri="{9D8B030D-6E8A-4147-A177-3AD203B41FA5}">
                      <a16:colId xmlns:a16="http://schemas.microsoft.com/office/drawing/2014/main" val="3936838178"/>
                    </a:ext>
                  </a:extLst>
                </a:gridCol>
              </a:tblGrid>
              <a:tr h="822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b="1" dirty="0">
                          <a:effectLst/>
                        </a:rPr>
                        <a:t>Кошки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300" b="1" dirty="0">
                          <a:effectLst/>
                        </a:rPr>
                        <a:t>Собаки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267564924"/>
                  </a:ext>
                </a:extLst>
              </a:tr>
              <a:tr h="6219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Вторичные инфекции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02046"/>
                  </a:ext>
                </a:extLst>
              </a:tr>
              <a:tr h="1272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Дистрофия мышц, слабость, разрывы сухожилий, нарушение заживления, ожирение, гиперкоагуляция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10187"/>
                  </a:ext>
                </a:extLst>
              </a:tr>
              <a:tr h="1272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Поражения ЖКТ от субклинического поражения слизистой желудка до изъязвления и перфорации ЖКТ при высоких дозировках ГК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42128"/>
                  </a:ext>
                </a:extLst>
              </a:tr>
              <a:tr h="1272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Глюкокортикоиды могут влиять на функцию сердечной мышцы и вызывать задержку жидкости и артериальную гипертензию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173657"/>
                  </a:ext>
                </a:extLst>
              </a:tr>
              <a:tr h="1923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Особенно осторожно: у кошек в связи с риском ЗСН!!!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 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1887180333"/>
                  </a:ext>
                </a:extLst>
              </a:tr>
              <a:tr h="1272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Ятрогенный синдром Кушинга - редко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Ятрогенный синдром Кушинга - часто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1843103020"/>
                  </a:ext>
                </a:extLst>
              </a:tr>
              <a:tr h="621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</a:rPr>
                        <a:t>Ятрогенный СД - часто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Ятрогенный СД - редко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 anchor="ctr"/>
                </a:tc>
                <a:extLst>
                  <a:ext uri="{0D108BD9-81ED-4DB2-BD59-A6C34878D82A}">
                    <a16:rowId xmlns:a16="http://schemas.microsoft.com/office/drawing/2014/main" val="167482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0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4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BD061-3638-480D-89EC-E3DCF55E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532880"/>
            <a:ext cx="17204038" cy="3252736"/>
          </a:xfrm>
        </p:spPr>
        <p:txBody>
          <a:bodyPr>
            <a:normAutofit/>
          </a:bodyPr>
          <a:lstStyle/>
          <a:p>
            <a:r>
              <a:rPr lang="ru-RU" b="1" dirty="0"/>
              <a:t>Когда наступает </a:t>
            </a:r>
            <a:r>
              <a:rPr lang="ru-RU" b="1" dirty="0" err="1"/>
              <a:t>иммуносупрессивный</a:t>
            </a:r>
            <a:r>
              <a:rPr lang="ru-RU" b="1" dirty="0"/>
              <a:t> ответ при применении ГКС? Когда и как правильно снимать ГКС?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EA504-F691-4EC2-A3C5-ADDA983F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9" y="4133088"/>
            <a:ext cx="17514934" cy="66433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после применения загрузочной дозы следует медленно снизить дозу на протяжении нескольких недель или месяцев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снижение: 25-50% от дозы каждый месяц с целью достижения ремиссии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слишком быстрое снижение дозы преднизолона повышает риск рецидива </a:t>
            </a:r>
            <a:r>
              <a:rPr lang="ru-RU" sz="3200" dirty="0" err="1"/>
              <a:t>иммуноопосредованного</a:t>
            </a:r>
            <a:r>
              <a:rPr lang="ru-RU" sz="3200" dirty="0"/>
              <a:t> заболевания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если через 6 месяцев дозу преднизолона удается уменьшить до низкой (с введением через день) и заболевание находится в стадии ремиссии, можно попробовать отменить препарат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ГКС – самые быстродействующие из доступных иммунодепрессантов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99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97F9E-1BD9-49ED-9B7C-729B5C2F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722844"/>
            <a:ext cx="10376620" cy="1785104"/>
          </a:xfrm>
        </p:spPr>
        <p:txBody>
          <a:bodyPr/>
          <a:lstStyle/>
          <a:p>
            <a:r>
              <a:rPr lang="ru-RU" b="1" dirty="0"/>
              <a:t>Например: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F1703-17BD-46A0-A2D4-94B23FAE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157" y="2304288"/>
            <a:ext cx="17339786" cy="74282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ИОТ: медиана времени восстановления количества тромбоцитов у собак, получающих </a:t>
            </a:r>
            <a:r>
              <a:rPr lang="ru-RU" sz="3200" dirty="0" err="1"/>
              <a:t>преднизон</a:t>
            </a:r>
            <a:r>
              <a:rPr lang="ru-RU" sz="3200" dirty="0"/>
              <a:t>, составляет 3 дня (диапазон – 1–10 дней)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ИОГА: у большинства собак, отвечающих на терапию преднизолоном, наступает некоторое улучшение в первые 7 дней лечения, однако полный терапевтический эффект может проявиться только по прошествии 2–4 недель с момента начала лечения.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r>
              <a:rPr lang="ru-RU" sz="3200" dirty="0"/>
              <a:t>Развитие геномных эффектов (данные о людях):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- от получаса до нескольких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- максимальный биологический эффект преднизолона – через 6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- при приеме высоких доз реализуются не геномные рецептор-опосредованные  эффекты (действие через 1-2 минуты)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196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 txBox="1"/>
          <p:nvPr/>
        </p:nvSpPr>
        <p:spPr>
          <a:xfrm>
            <a:off x="2926080" y="3900377"/>
            <a:ext cx="15233903" cy="11131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7970"/>
              </a:lnSpc>
              <a:spcBef>
                <a:spcPts val="680"/>
              </a:spcBef>
            </a:pPr>
            <a:r>
              <a:rPr lang="ru-RU" sz="6950" b="1" spc="-175" dirty="0">
                <a:solidFill>
                  <a:srgbClr val="ED1C24"/>
                </a:solidFill>
                <a:latin typeface="Gotham Pro Black"/>
                <a:cs typeface="Gotham Pro Black"/>
              </a:rPr>
              <a:t>Скользкие вопросы по фармакологии</a:t>
            </a:r>
            <a:endParaRPr sz="6950" dirty="0">
              <a:latin typeface="Gotham Pro Black"/>
              <a:cs typeface="Gotham Pro Black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3A19AEF-3032-04E9-CAD1-977D7C956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6" y="9845675"/>
            <a:ext cx="5757987" cy="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78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5"/>
            <a:ext cx="9787041" cy="89255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Немного истории…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59" y="1713816"/>
            <a:ext cx="9256795" cy="7552744"/>
          </a:xfrm>
        </p:spPr>
        <p:txBody>
          <a:bodyPr>
            <a:normAutofit/>
          </a:bodyPr>
          <a:lstStyle/>
          <a:p>
            <a:pPr lvl="0"/>
            <a:r>
              <a:rPr lang="en-US" sz="3793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Original</a:t>
            </a:r>
            <a:r>
              <a:rPr lang="en-US" sz="3793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3793" i="1" dirty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3793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англ</a:t>
            </a:r>
            <a:r>
              <a:rPr lang="en-US" sz="3793" i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r>
              <a:rPr lang="ru-RU" sz="3793" i="1" dirty="0">
                <a:solidFill>
                  <a:prstClr val="black"/>
                </a:solidFill>
                <a:latin typeface="Arial Narrow" panose="020B0606020202030204" pitchFamily="34" charset="0"/>
              </a:rPr>
              <a:t>) – первый, новый, </a:t>
            </a:r>
            <a:r>
              <a:rPr lang="ru-RU" sz="3793" i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прежде неизвестный</a:t>
            </a:r>
          </a:p>
          <a:p>
            <a:pPr lvl="0"/>
            <a:r>
              <a:rPr lang="ru-RU" sz="3793" dirty="0">
                <a:solidFill>
                  <a:prstClr val="black"/>
                </a:solidFill>
                <a:latin typeface="Arial Narrow" panose="020B0606020202030204" pitchFamily="34" charset="0"/>
              </a:rPr>
              <a:t>Оригинальный препарат – лекарственное средство, содержащее </a:t>
            </a:r>
            <a:r>
              <a:rPr lang="ru-RU" sz="3793" dirty="0">
                <a:solidFill>
                  <a:srgbClr val="C00000"/>
                </a:solidFill>
                <a:latin typeface="Arial Narrow" panose="020B0606020202030204" pitchFamily="34" charset="0"/>
              </a:rPr>
              <a:t>впервые полученную субстанцию </a:t>
            </a:r>
            <a:r>
              <a:rPr lang="ru-RU" sz="3793" dirty="0">
                <a:solidFill>
                  <a:prstClr val="black"/>
                </a:solidFill>
                <a:latin typeface="Arial Narrow" panose="020B0606020202030204" pitchFamily="34" charset="0"/>
              </a:rPr>
              <a:t>или </a:t>
            </a:r>
            <a:r>
              <a:rPr lang="ru-RU" sz="3793" dirty="0">
                <a:solidFill>
                  <a:srgbClr val="C00000"/>
                </a:solidFill>
                <a:latin typeface="Arial Narrow" panose="020B0606020202030204" pitchFamily="34" charset="0"/>
              </a:rPr>
              <a:t>новую комбинацию </a:t>
            </a:r>
            <a:r>
              <a:rPr lang="ru-RU" sz="3793" dirty="0">
                <a:solidFill>
                  <a:prstClr val="black"/>
                </a:solidFill>
                <a:latin typeface="Arial Narrow" panose="020B0606020202030204" pitchFamily="34" charset="0"/>
              </a:rPr>
              <a:t>фармацевтических субстанций…</a:t>
            </a:r>
            <a:endParaRPr lang="en-US" sz="3793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ru-RU" sz="3793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37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Имеет </a:t>
            </a:r>
            <a:r>
              <a:rPr lang="ru-RU" sz="3793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брендовое название </a:t>
            </a:r>
          </a:p>
          <a:p>
            <a:r>
              <a:rPr lang="ru-RU" sz="37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	- Но-Шпа (</a:t>
            </a:r>
            <a:r>
              <a:rPr lang="ru-RU" sz="3793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МНН</a:t>
            </a:r>
            <a:r>
              <a:rPr lang="ru-RU" sz="37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793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дротаверин</a:t>
            </a:r>
            <a:r>
              <a:rPr lang="ru-RU" sz="3793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30246" y="1716917"/>
            <a:ext cx="10281427" cy="8646229"/>
          </a:xfrm>
        </p:spPr>
        <p:txBody>
          <a:bodyPr>
            <a:normAutofit/>
          </a:bodyPr>
          <a:lstStyle/>
          <a:p>
            <a:pPr lvl="0"/>
            <a:r>
              <a:rPr lang="en-US" sz="4452" b="1" dirty="0">
                <a:solidFill>
                  <a:prstClr val="black"/>
                </a:solidFill>
                <a:latin typeface="Arial Narrow" panose="020B0606020202030204" pitchFamily="34" charset="0"/>
              </a:rPr>
              <a:t>Generic</a:t>
            </a:r>
            <a:r>
              <a:rPr lang="en-US" sz="4452" i="1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ru-RU" sz="4452" i="1" dirty="0">
                <a:solidFill>
                  <a:prstClr val="black"/>
                </a:solidFill>
                <a:latin typeface="Arial Narrow" panose="020B0606020202030204" pitchFamily="34" charset="0"/>
              </a:rPr>
              <a:t>англ.) – </a:t>
            </a:r>
            <a:r>
              <a:rPr lang="ru-RU" sz="4452" i="1" dirty="0">
                <a:solidFill>
                  <a:srgbClr val="C00000"/>
                </a:solidFill>
                <a:latin typeface="Arial Narrow" panose="020B0606020202030204" pitchFamily="34" charset="0"/>
              </a:rPr>
              <a:t>родовой,</a:t>
            </a:r>
            <a:r>
              <a:rPr lang="ru-RU" sz="4452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4452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принадлежащий к определенному классу – роду - </a:t>
            </a:r>
            <a:r>
              <a:rPr lang="ru-RU" sz="4452" i="1" dirty="0">
                <a:solidFill>
                  <a:srgbClr val="C00000"/>
                </a:solidFill>
                <a:latin typeface="Arial Narrow" panose="020B0606020202030204" pitchFamily="34" charset="0"/>
              </a:rPr>
              <a:t>МНН</a:t>
            </a:r>
            <a:endParaRPr lang="ru-RU" sz="5277" i="1" dirty="0">
              <a:solidFill>
                <a:srgbClr val="C00000"/>
              </a:solidFill>
            </a:endParaRPr>
          </a:p>
          <a:p>
            <a:pPr lvl="0"/>
            <a:r>
              <a:rPr lang="ru-RU" sz="3793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Может быть в виде </a:t>
            </a:r>
            <a:r>
              <a:rPr lang="ru-RU" sz="3793" i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небрендированного</a:t>
            </a:r>
            <a:r>
              <a:rPr lang="ru-RU" sz="3793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793" i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генерика</a:t>
            </a:r>
            <a:endParaRPr lang="ru-RU" sz="3793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3793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МНН</a:t>
            </a:r>
            <a:r>
              <a:rPr lang="ru-RU" sz="3793" i="1" dirty="0">
                <a:solidFill>
                  <a:srgbClr val="70AD47"/>
                </a:solidFill>
                <a:latin typeface="Arial Narrow" panose="020B0606020202030204" pitchFamily="34" charset="0"/>
              </a:rPr>
              <a:t> </a:t>
            </a:r>
            <a:r>
              <a:rPr lang="ru-RU" sz="3793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дротаверин</a:t>
            </a:r>
            <a:endParaRPr lang="ru-RU" sz="3793" i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5277" dirty="0">
                <a:solidFill>
                  <a:prstClr val="black"/>
                </a:solidFill>
              </a:rPr>
              <a:t>	</a:t>
            </a:r>
          </a:p>
          <a:p>
            <a:endParaRPr lang="en-US" sz="5277" dirty="0">
              <a:solidFill>
                <a:prstClr val="black"/>
              </a:solidFill>
            </a:endParaRPr>
          </a:p>
          <a:p>
            <a:pPr lvl="0"/>
            <a:r>
              <a:rPr lang="ru-RU" sz="3793" dirty="0">
                <a:solidFill>
                  <a:prstClr val="black"/>
                </a:solidFill>
                <a:latin typeface="Arial Narrow" panose="020B0606020202030204" pitchFamily="34" charset="0"/>
              </a:rPr>
              <a:t>Препараты могут выпускаться под собственными торговыми названиями – </a:t>
            </a:r>
            <a:r>
              <a:rPr lang="ru-RU" sz="3793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брендами</a:t>
            </a:r>
            <a:endParaRPr lang="en-US" sz="3793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3793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Это </a:t>
            </a:r>
            <a:r>
              <a:rPr lang="ru-RU" sz="3793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брендированный</a:t>
            </a:r>
            <a:r>
              <a:rPr lang="ru-RU" sz="3793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793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генерик</a:t>
            </a:r>
            <a:r>
              <a:rPr lang="ru-RU" sz="3793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с </a:t>
            </a:r>
            <a:r>
              <a:rPr lang="ru-RU" sz="3793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МНН</a:t>
            </a:r>
            <a:r>
              <a:rPr lang="ru-RU" sz="3793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3793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дротаверин</a:t>
            </a:r>
            <a:r>
              <a:rPr lang="ru-RU" sz="3793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5277" dirty="0">
                <a:solidFill>
                  <a:srgbClr val="00AB4E"/>
                </a:solidFill>
              </a:rPr>
              <a:t>	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731" t="22419" r="4444" b="21760"/>
          <a:stretch/>
        </p:blipFill>
        <p:spPr>
          <a:xfrm>
            <a:off x="2014982" y="8089014"/>
            <a:ext cx="3838053" cy="2358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149" t="2519" r="4747" b="9377"/>
          <a:stretch/>
        </p:blipFill>
        <p:spPr>
          <a:xfrm>
            <a:off x="15924881" y="3931467"/>
            <a:ext cx="2947078" cy="1964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8449" t="30109" r="8861" b="31054"/>
          <a:stretch/>
        </p:blipFill>
        <p:spPr>
          <a:xfrm>
            <a:off x="15146612" y="8521947"/>
            <a:ext cx="3920304" cy="1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85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8626016"/>
              </p:ext>
            </p:extLst>
          </p:nvPr>
        </p:nvGraphicFramePr>
        <p:xfrm>
          <a:off x="1977853" y="1346200"/>
          <a:ext cx="15258263" cy="661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5952" y="137470"/>
            <a:ext cx="19789698" cy="1528894"/>
          </a:xfrm>
        </p:spPr>
        <p:txBody>
          <a:bodyPr>
            <a:noAutofit/>
          </a:bodyPr>
          <a:lstStyle/>
          <a:p>
            <a:r>
              <a:rPr lang="ru-RU" sz="593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ли </a:t>
            </a:r>
            <a:r>
              <a:rPr lang="ru-RU" sz="5936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генерики</a:t>
            </a:r>
            <a:r>
              <a:rPr lang="ru-RU" sz="593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клинические исследования? Да!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7329108" y="2696400"/>
            <a:ext cx="415702" cy="50908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507808"/>
            <a:endParaRPr lang="ru-RU" sz="296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10800000">
            <a:off x="1938620" y="3072901"/>
            <a:ext cx="555816" cy="405737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507808"/>
            <a:endParaRPr lang="ru-RU" sz="2968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48" y="2969113"/>
            <a:ext cx="996555" cy="4425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638" dirty="0">
                <a:solidFill>
                  <a:srgbClr val="FF0000"/>
                </a:solidFill>
              </a:rPr>
              <a:t>Обязательны</a:t>
            </a:r>
            <a:r>
              <a:rPr lang="ru-RU" sz="2638" dirty="0"/>
              <a:t> </a:t>
            </a:r>
            <a:endParaRPr lang="en-US" sz="2638" dirty="0"/>
          </a:p>
          <a:p>
            <a:pPr algn="ctr"/>
            <a:r>
              <a:rPr lang="ru-RU" sz="2638" dirty="0"/>
              <a:t>для оригинального препарата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61039" y="2913136"/>
            <a:ext cx="1199687" cy="453726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ru-RU" sz="2638" dirty="0">
                <a:solidFill>
                  <a:srgbClr val="FF0000"/>
                </a:solidFill>
              </a:rPr>
              <a:t>Обязательны</a:t>
            </a:r>
            <a:endParaRPr lang="en-US" sz="2638" dirty="0">
              <a:solidFill>
                <a:srgbClr val="FF0000"/>
              </a:solidFill>
            </a:endParaRPr>
          </a:p>
          <a:p>
            <a:pPr algn="ctr"/>
            <a:r>
              <a:rPr lang="ru-RU" sz="2638" dirty="0"/>
              <a:t> для </a:t>
            </a:r>
            <a:r>
              <a:rPr lang="ru-RU" sz="2638" dirty="0" err="1"/>
              <a:t>генерического</a:t>
            </a:r>
            <a:r>
              <a:rPr lang="ru-RU" sz="2638" dirty="0"/>
              <a:t> препарата</a:t>
            </a:r>
            <a:r>
              <a:rPr lang="ru-RU" sz="3958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857" y="7964362"/>
            <a:ext cx="17497226" cy="1310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958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результатов исследования </a:t>
            </a:r>
          </a:p>
          <a:p>
            <a:pPr algn="ctr"/>
            <a:r>
              <a:rPr lang="ru-RU" sz="3958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инструкция по применению лекарственного средства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640" y="9499585"/>
            <a:ext cx="12583340" cy="1151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68" dirty="0">
                <a:solidFill>
                  <a:sysClr val="windowText" lastClr="000000"/>
                </a:solidFill>
              </a:rPr>
              <a:t>4 фаза клинических исследований – получение дополнительных данных об эффективности и безопасности препарата</a:t>
            </a:r>
            <a:r>
              <a:rPr lang="ru-RU" sz="296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348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68" y="120782"/>
            <a:ext cx="19869018" cy="1997924"/>
          </a:xfrm>
        </p:spPr>
        <p:txBody>
          <a:bodyPr>
            <a:noAutofit/>
          </a:bodyPr>
          <a:lstStyle/>
          <a:p>
            <a:pPr algn="ctr"/>
            <a:r>
              <a:rPr lang="ru-RU" sz="560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проводится исследование </a:t>
            </a:r>
            <a:br>
              <a:rPr lang="ru-RU" sz="560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биоэквивалентности?</a:t>
            </a:r>
            <a:endParaRPr lang="ru-RU" sz="5607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96268" y="2736790"/>
          <a:ext cx="8464540" cy="523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aobljeni pravokotnik 7"/>
          <p:cNvSpPr/>
          <p:nvPr/>
        </p:nvSpPr>
        <p:spPr>
          <a:xfrm>
            <a:off x="8666708" y="6012650"/>
            <a:ext cx="11082232" cy="4907846"/>
          </a:xfrm>
          <a:prstGeom prst="roundRect">
            <a:avLst/>
          </a:prstGeom>
          <a:solidFill>
            <a:srgbClr val="ECECEC"/>
          </a:solidFill>
          <a:ln>
            <a:solidFill>
              <a:srgbClr val="EF9C1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079" b="1" i="1" dirty="0">
                <a:solidFill>
                  <a:schemeClr val="accent6"/>
                </a:solidFill>
                <a:latin typeface="Arial Narrow" panose="020B0606020202030204" pitchFamily="34" charset="0"/>
              </a:rPr>
              <a:t>Что общего?</a:t>
            </a:r>
          </a:p>
          <a:p>
            <a:pPr marL="376952" indent="-376952">
              <a:buFont typeface="Wingdings" panose="05000000000000000000" pitchFamily="2" charset="2"/>
              <a:buChar char="ü"/>
            </a:pPr>
            <a:r>
              <a:rPr lang="ru-RU" sz="3079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такое же количество </a:t>
            </a:r>
            <a:r>
              <a:rPr lang="ru-RU" sz="3079" dirty="0">
                <a:solidFill>
                  <a:schemeClr val="accent6"/>
                </a:solidFill>
                <a:latin typeface="Arial Narrow" panose="020B0606020202030204" pitchFamily="34" charset="0"/>
              </a:rPr>
              <a:t>активной субстанции</a:t>
            </a:r>
          </a:p>
          <a:p>
            <a:pPr marL="376952" indent="-376952">
              <a:buFont typeface="Wingdings" panose="05000000000000000000" pitchFamily="2" charset="2"/>
              <a:buChar char="ü"/>
            </a:pPr>
            <a:r>
              <a:rPr lang="ru-RU" sz="3079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идентичная </a:t>
            </a:r>
            <a:r>
              <a:rPr lang="ru-RU" sz="3079" dirty="0">
                <a:solidFill>
                  <a:schemeClr val="accent6"/>
                </a:solidFill>
                <a:latin typeface="Arial Narrow" panose="020B0606020202030204" pitchFamily="34" charset="0"/>
              </a:rPr>
              <a:t>лекарственная форма</a:t>
            </a:r>
          </a:p>
          <a:p>
            <a:pPr marL="376952" indent="-376952">
              <a:buFont typeface="Wingdings" panose="05000000000000000000" pitchFamily="2" charset="2"/>
              <a:buChar char="ü"/>
            </a:pPr>
            <a:r>
              <a:rPr lang="ru-RU" sz="3079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идентичный </a:t>
            </a:r>
            <a:r>
              <a:rPr lang="ru-RU" sz="3079" dirty="0">
                <a:solidFill>
                  <a:schemeClr val="accent6"/>
                </a:solidFill>
                <a:latin typeface="Arial Narrow" panose="020B0606020202030204" pitchFamily="34" charset="0"/>
              </a:rPr>
              <a:t>способ введения в организм</a:t>
            </a:r>
          </a:p>
          <a:p>
            <a:r>
              <a:rPr lang="ru-RU" sz="3079" b="1" i="1" dirty="0">
                <a:solidFill>
                  <a:srgbClr val="C00000"/>
                </a:solidFill>
                <a:latin typeface="Arial Narrow" pitchFamily="34" charset="0"/>
              </a:rPr>
              <a:t>Чем могут отличаться?</a:t>
            </a:r>
          </a:p>
          <a:p>
            <a:pPr marL="628253" indent="-628253">
              <a:buFont typeface="Wingdings" panose="05000000000000000000" pitchFamily="2" charset="2"/>
              <a:buChar char="ü"/>
            </a:pPr>
            <a:r>
              <a:rPr lang="ru-RU" sz="3079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состав </a:t>
            </a:r>
            <a:r>
              <a:rPr lang="ru-RU" sz="3079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вспомогательных веществ</a:t>
            </a:r>
          </a:p>
          <a:p>
            <a:r>
              <a:rPr lang="ru-RU" sz="3079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sz="263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(красители, </a:t>
            </a:r>
            <a:r>
              <a:rPr lang="ru-RU" sz="2638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ароматизаторы</a:t>
            </a:r>
            <a:r>
              <a:rPr lang="ru-RU" sz="263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консерванты)</a:t>
            </a:r>
          </a:p>
          <a:p>
            <a:pPr marL="628253" indent="-628253">
              <a:buFont typeface="Wingdings" panose="05000000000000000000" pitchFamily="2" charset="2"/>
              <a:buChar char="ü"/>
            </a:pPr>
            <a:r>
              <a:rPr lang="ru-RU" sz="3079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технологии</a:t>
            </a:r>
            <a:r>
              <a:rPr lang="ru-RU" sz="3079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производства</a:t>
            </a:r>
          </a:p>
          <a:p>
            <a:r>
              <a:rPr lang="ru-RU" sz="2638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загрязняющие вещества (фармацевтические примеси)</a:t>
            </a:r>
          </a:p>
          <a:p>
            <a:endParaRPr lang="ru-RU" sz="1979" i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Ograda vsebin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25121" y="2753054"/>
            <a:ext cx="2533967" cy="2525113"/>
          </a:xfrm>
          <a:prstGeom prst="rect">
            <a:avLst/>
          </a:prstGeom>
        </p:spPr>
      </p:pic>
      <p:pic>
        <p:nvPicPr>
          <p:cNvPr id="6" name="Ograda vsebine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4581" y="2749198"/>
            <a:ext cx="2611576" cy="24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92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40044" y="2577377"/>
          <a:ext cx="10079098" cy="500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aobljeni pravokotnik 7"/>
          <p:cNvSpPr/>
          <p:nvPr/>
        </p:nvSpPr>
        <p:spPr>
          <a:xfrm>
            <a:off x="0" y="8524270"/>
            <a:ext cx="19965594" cy="2216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EF9C1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2010411">
              <a:defRPr/>
            </a:pPr>
            <a:r>
              <a:rPr lang="ru-RU" sz="3958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Исследования биоэквивалентности доказывают, </a:t>
            </a:r>
            <a:r>
              <a:rPr lang="ru-RU" sz="3958" dirty="0">
                <a:solidFill>
                  <a:srgbClr val="C00000"/>
                </a:solidFill>
              </a:rPr>
              <a:t>что разница в составе вспомогательных  веществ и/или в производственном процессе </a:t>
            </a:r>
            <a:r>
              <a:rPr lang="ru-RU" sz="3958" b="1" dirty="0">
                <a:solidFill>
                  <a:srgbClr val="C00000"/>
                </a:solidFill>
              </a:rPr>
              <a:t>не влияет </a:t>
            </a:r>
            <a:r>
              <a:rPr lang="ru-RU" sz="3958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на лекарственное средство в отношении степени и скорости всасывания препарата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3200" y="400"/>
            <a:ext cx="19840436" cy="2329610"/>
          </a:xfrm>
        </p:spPr>
        <p:txBody>
          <a:bodyPr>
            <a:noAutofit/>
          </a:bodyPr>
          <a:lstStyle/>
          <a:p>
            <a:r>
              <a:rPr lang="ru-RU" sz="49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со</a:t>
            </a:r>
            <a:r>
              <a:rPr lang="en-US" sz="49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94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таве</a:t>
            </a:r>
            <a:r>
              <a:rPr lang="ru-RU" sz="49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вспомогательных веществ и технологий производства могут приводить к различиям в свойствах препарата </a:t>
            </a:r>
            <a:r>
              <a:rPr lang="en-US" sz="4947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ru-RU" sz="4947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5149" y="2683060"/>
            <a:ext cx="7042333" cy="50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2350314" y="2536255"/>
            <a:ext cx="1398148" cy="1288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7" name="Овал 6"/>
          <p:cNvSpPr/>
          <p:nvPr/>
        </p:nvSpPr>
        <p:spPr>
          <a:xfrm>
            <a:off x="14109423" y="6790099"/>
            <a:ext cx="2188606" cy="1288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8" name="Овал 7"/>
          <p:cNvSpPr/>
          <p:nvPr/>
        </p:nvSpPr>
        <p:spPr>
          <a:xfrm>
            <a:off x="15576107" y="4130875"/>
            <a:ext cx="1398148" cy="1288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</p:spTree>
    <p:extLst>
      <p:ext uri="{BB962C8B-B14F-4D97-AF65-F5344CB8AC3E}">
        <p14:creationId xmlns:p14="http://schemas.microsoft.com/office/powerpoint/2010/main" val="33062189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33" y="177546"/>
            <a:ext cx="12448550" cy="14129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генерики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бывают?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6054196"/>
              </p:ext>
            </p:extLst>
          </p:nvPr>
        </p:nvGraphicFramePr>
        <p:xfrm>
          <a:off x="374797" y="1946840"/>
          <a:ext cx="19281529" cy="825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12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16655" y="9550630"/>
            <a:ext cx="8609356" cy="1510106"/>
          </a:xfrm>
          <a:custGeom>
            <a:avLst/>
            <a:gdLst>
              <a:gd name="connsiteX0" fmla="*/ 0 w 6242575"/>
              <a:gd name="connsiteY0" fmla="*/ 0 h 1510106"/>
              <a:gd name="connsiteX1" fmla="*/ 6242575 w 6242575"/>
              <a:gd name="connsiteY1" fmla="*/ 0 h 1510106"/>
              <a:gd name="connsiteX2" fmla="*/ 6242575 w 6242575"/>
              <a:gd name="connsiteY2" fmla="*/ 1510106 h 1510106"/>
              <a:gd name="connsiteX3" fmla="*/ 0 w 6242575"/>
              <a:gd name="connsiteY3" fmla="*/ 1510106 h 1510106"/>
              <a:gd name="connsiteX4" fmla="*/ 0 w 6242575"/>
              <a:gd name="connsiteY4" fmla="*/ 0 h 151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575" h="1510106">
                <a:moveTo>
                  <a:pt x="0" y="0"/>
                </a:moveTo>
                <a:lnTo>
                  <a:pt x="6242575" y="0"/>
                </a:lnTo>
                <a:lnTo>
                  <a:pt x="6242575" y="1510106"/>
                </a:lnTo>
                <a:lnTo>
                  <a:pt x="0" y="1510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89378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Старость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16655" y="10335886"/>
            <a:ext cx="8609356" cy="724850"/>
          </a:xfrm>
          <a:custGeom>
            <a:avLst/>
            <a:gdLst>
              <a:gd name="connsiteX0" fmla="*/ 0 w 6242575"/>
              <a:gd name="connsiteY0" fmla="*/ 0 h 694649"/>
              <a:gd name="connsiteX1" fmla="*/ 6242575 w 6242575"/>
              <a:gd name="connsiteY1" fmla="*/ 0 h 694649"/>
              <a:gd name="connsiteX2" fmla="*/ 6242575 w 6242575"/>
              <a:gd name="connsiteY2" fmla="*/ 694649 h 694649"/>
              <a:gd name="connsiteX3" fmla="*/ 0 w 6242575"/>
              <a:gd name="connsiteY3" fmla="*/ 694649 h 694649"/>
              <a:gd name="connsiteX4" fmla="*/ 0 w 6242575"/>
              <a:gd name="connsiteY4" fmla="*/ 0 h 6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575" h="694649">
                <a:moveTo>
                  <a:pt x="0" y="0"/>
                </a:moveTo>
                <a:lnTo>
                  <a:pt x="6242575" y="0"/>
                </a:lnTo>
                <a:lnTo>
                  <a:pt x="6242575" y="694649"/>
                </a:lnTo>
                <a:lnTo>
                  <a:pt x="0" y="6946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kern="1200" dirty="0"/>
              <a:t>Утрата ф-</a:t>
            </a:r>
            <a:r>
              <a:rPr lang="ru-RU" sz="1900" kern="1200" dirty="0" err="1"/>
              <a:t>ции</a:t>
            </a:r>
            <a:r>
              <a:rPr lang="ru-RU" sz="1900" kern="1200" dirty="0"/>
              <a:t> ЦНС до расстройства когнитивной функции и/или  утраты контроля над ≥1  жизненно важных систем органов 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16655" y="7250738"/>
            <a:ext cx="8609357" cy="2322544"/>
          </a:xfrm>
          <a:custGeom>
            <a:avLst/>
            <a:gdLst>
              <a:gd name="connsiteX0" fmla="*/ 0 w 6242575"/>
              <a:gd name="connsiteY0" fmla="*/ 813425 h 2322544"/>
              <a:gd name="connsiteX1" fmla="*/ 2830970 w 6242575"/>
              <a:gd name="connsiteY1" fmla="*/ 813425 h 2322544"/>
              <a:gd name="connsiteX2" fmla="*/ 2830970 w 6242575"/>
              <a:gd name="connsiteY2" fmla="*/ 580636 h 2322544"/>
              <a:gd name="connsiteX3" fmla="*/ 2540652 w 6242575"/>
              <a:gd name="connsiteY3" fmla="*/ 580636 h 2322544"/>
              <a:gd name="connsiteX4" fmla="*/ 3121288 w 6242575"/>
              <a:gd name="connsiteY4" fmla="*/ 0 h 2322544"/>
              <a:gd name="connsiteX5" fmla="*/ 3701924 w 6242575"/>
              <a:gd name="connsiteY5" fmla="*/ 580636 h 2322544"/>
              <a:gd name="connsiteX6" fmla="*/ 3411606 w 6242575"/>
              <a:gd name="connsiteY6" fmla="*/ 580636 h 2322544"/>
              <a:gd name="connsiteX7" fmla="*/ 3411606 w 6242575"/>
              <a:gd name="connsiteY7" fmla="*/ 813425 h 2322544"/>
              <a:gd name="connsiteX8" fmla="*/ 6242575 w 6242575"/>
              <a:gd name="connsiteY8" fmla="*/ 813425 h 2322544"/>
              <a:gd name="connsiteX9" fmla="*/ 6242575 w 6242575"/>
              <a:gd name="connsiteY9" fmla="*/ 2322544 h 2322544"/>
              <a:gd name="connsiteX10" fmla="*/ 0 w 6242575"/>
              <a:gd name="connsiteY10" fmla="*/ 2322544 h 2322544"/>
              <a:gd name="connsiteX11" fmla="*/ 0 w 6242575"/>
              <a:gd name="connsiteY11" fmla="*/ 813425 h 232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2575" h="2322544">
                <a:moveTo>
                  <a:pt x="6242575" y="1509119"/>
                </a:moveTo>
                <a:lnTo>
                  <a:pt x="3411605" y="1509119"/>
                </a:lnTo>
                <a:lnTo>
                  <a:pt x="3411605" y="1741908"/>
                </a:lnTo>
                <a:lnTo>
                  <a:pt x="3701923" y="1741908"/>
                </a:lnTo>
                <a:lnTo>
                  <a:pt x="3121287" y="2322543"/>
                </a:lnTo>
                <a:lnTo>
                  <a:pt x="2540651" y="1741908"/>
                </a:lnTo>
                <a:lnTo>
                  <a:pt x="2830969" y="1741908"/>
                </a:lnTo>
                <a:lnTo>
                  <a:pt x="2830969" y="1509119"/>
                </a:lnTo>
                <a:lnTo>
                  <a:pt x="0" y="1509119"/>
                </a:lnTo>
                <a:lnTo>
                  <a:pt x="0" y="1"/>
                </a:lnTo>
                <a:lnTo>
                  <a:pt x="6242575" y="1"/>
                </a:lnTo>
                <a:lnTo>
                  <a:pt x="6242575" y="150911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170380"/>
              <a:satOff val="-1460"/>
              <a:lumOff val="343"/>
              <a:alphaOff val="0"/>
            </a:schemeClr>
          </a:fillRef>
          <a:effectRef idx="2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70646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Старение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16655" y="8065950"/>
            <a:ext cx="4108365" cy="675375"/>
          </a:xfrm>
          <a:custGeom>
            <a:avLst/>
            <a:gdLst>
              <a:gd name="connsiteX0" fmla="*/ 0 w 3121287"/>
              <a:gd name="connsiteY0" fmla="*/ 0 h 694440"/>
              <a:gd name="connsiteX1" fmla="*/ 3121287 w 3121287"/>
              <a:gd name="connsiteY1" fmla="*/ 0 h 694440"/>
              <a:gd name="connsiteX2" fmla="*/ 3121287 w 3121287"/>
              <a:gd name="connsiteY2" fmla="*/ 694440 h 694440"/>
              <a:gd name="connsiteX3" fmla="*/ 0 w 3121287"/>
              <a:gd name="connsiteY3" fmla="*/ 694440 h 694440"/>
              <a:gd name="connsiteX4" fmla="*/ 0 w 3121287"/>
              <a:gd name="connsiteY4" fmla="*/ 0 h 6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287" h="694440">
                <a:moveTo>
                  <a:pt x="0" y="0"/>
                </a:moveTo>
                <a:lnTo>
                  <a:pt x="3121287" y="0"/>
                </a:lnTo>
                <a:lnTo>
                  <a:pt x="3121287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lnRef>
          <a:fillRef idx="1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fillRef>
          <a:effectRef idx="0"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/>
              <a:t>Поздняя стадия зрелости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4525020" y="8065951"/>
            <a:ext cx="4500991" cy="675374"/>
          </a:xfrm>
          <a:custGeom>
            <a:avLst/>
            <a:gdLst>
              <a:gd name="connsiteX0" fmla="*/ 0 w 3121287"/>
              <a:gd name="connsiteY0" fmla="*/ 0 h 694440"/>
              <a:gd name="connsiteX1" fmla="*/ 3121287 w 3121287"/>
              <a:gd name="connsiteY1" fmla="*/ 0 h 694440"/>
              <a:gd name="connsiteX2" fmla="*/ 3121287 w 3121287"/>
              <a:gd name="connsiteY2" fmla="*/ 694440 h 694440"/>
              <a:gd name="connsiteX3" fmla="*/ 0 w 3121287"/>
              <a:gd name="connsiteY3" fmla="*/ 694440 h 694440"/>
              <a:gd name="connsiteX4" fmla="*/ 0 w 3121287"/>
              <a:gd name="connsiteY4" fmla="*/ 0 h 6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287" h="694440">
                <a:moveTo>
                  <a:pt x="0" y="0"/>
                </a:moveTo>
                <a:lnTo>
                  <a:pt x="3121287" y="0"/>
                </a:lnTo>
                <a:lnTo>
                  <a:pt x="3121287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lnRef>
          <a:fillRef idx="1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fillRef>
          <a:effectRef idx="0"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9050" rIns="10668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kern="1200" dirty="0"/>
              <a:t>– явные внешние признаки старения и/или симптомы возрастных изменений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416655" y="4950845"/>
            <a:ext cx="8609357" cy="2322545"/>
          </a:xfrm>
          <a:custGeom>
            <a:avLst/>
            <a:gdLst>
              <a:gd name="connsiteX0" fmla="*/ 0 w 6242575"/>
              <a:gd name="connsiteY0" fmla="*/ 813425 h 2322544"/>
              <a:gd name="connsiteX1" fmla="*/ 2830970 w 6242575"/>
              <a:gd name="connsiteY1" fmla="*/ 813425 h 2322544"/>
              <a:gd name="connsiteX2" fmla="*/ 2830970 w 6242575"/>
              <a:gd name="connsiteY2" fmla="*/ 580636 h 2322544"/>
              <a:gd name="connsiteX3" fmla="*/ 2540652 w 6242575"/>
              <a:gd name="connsiteY3" fmla="*/ 580636 h 2322544"/>
              <a:gd name="connsiteX4" fmla="*/ 3121288 w 6242575"/>
              <a:gd name="connsiteY4" fmla="*/ 0 h 2322544"/>
              <a:gd name="connsiteX5" fmla="*/ 3701924 w 6242575"/>
              <a:gd name="connsiteY5" fmla="*/ 580636 h 2322544"/>
              <a:gd name="connsiteX6" fmla="*/ 3411606 w 6242575"/>
              <a:gd name="connsiteY6" fmla="*/ 580636 h 2322544"/>
              <a:gd name="connsiteX7" fmla="*/ 3411606 w 6242575"/>
              <a:gd name="connsiteY7" fmla="*/ 813425 h 2322544"/>
              <a:gd name="connsiteX8" fmla="*/ 6242575 w 6242575"/>
              <a:gd name="connsiteY8" fmla="*/ 813425 h 2322544"/>
              <a:gd name="connsiteX9" fmla="*/ 6242575 w 6242575"/>
              <a:gd name="connsiteY9" fmla="*/ 2322544 h 2322544"/>
              <a:gd name="connsiteX10" fmla="*/ 0 w 6242575"/>
              <a:gd name="connsiteY10" fmla="*/ 2322544 h 2322544"/>
              <a:gd name="connsiteX11" fmla="*/ 0 w 6242575"/>
              <a:gd name="connsiteY11" fmla="*/ 813425 h 232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2575" h="2322544">
                <a:moveTo>
                  <a:pt x="6242575" y="1509119"/>
                </a:moveTo>
                <a:lnTo>
                  <a:pt x="3411605" y="1509119"/>
                </a:lnTo>
                <a:lnTo>
                  <a:pt x="3411605" y="1741908"/>
                </a:lnTo>
                <a:lnTo>
                  <a:pt x="3701923" y="1741908"/>
                </a:lnTo>
                <a:lnTo>
                  <a:pt x="3121287" y="2322543"/>
                </a:lnTo>
                <a:lnTo>
                  <a:pt x="2540651" y="1741908"/>
                </a:lnTo>
                <a:lnTo>
                  <a:pt x="2830969" y="1741908"/>
                </a:lnTo>
                <a:lnTo>
                  <a:pt x="2830969" y="1509119"/>
                </a:lnTo>
                <a:lnTo>
                  <a:pt x="0" y="1509119"/>
                </a:lnTo>
                <a:lnTo>
                  <a:pt x="0" y="1"/>
                </a:lnTo>
                <a:lnTo>
                  <a:pt x="6242575" y="1"/>
                </a:lnTo>
                <a:lnTo>
                  <a:pt x="6242575" y="150911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706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Зрелость 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416655" y="5706715"/>
            <a:ext cx="3121287" cy="813127"/>
          </a:xfrm>
          <a:custGeom>
            <a:avLst/>
            <a:gdLst>
              <a:gd name="connsiteX0" fmla="*/ 0 w 3121287"/>
              <a:gd name="connsiteY0" fmla="*/ 0 h 813127"/>
              <a:gd name="connsiteX1" fmla="*/ 3121287 w 3121287"/>
              <a:gd name="connsiteY1" fmla="*/ 0 h 813127"/>
              <a:gd name="connsiteX2" fmla="*/ 3121287 w 3121287"/>
              <a:gd name="connsiteY2" fmla="*/ 813127 h 813127"/>
              <a:gd name="connsiteX3" fmla="*/ 0 w 3121287"/>
              <a:gd name="connsiteY3" fmla="*/ 813127 h 813127"/>
              <a:gd name="connsiteX4" fmla="*/ 0 w 3121287"/>
              <a:gd name="connsiteY4" fmla="*/ 0 h 81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287" h="813127">
                <a:moveTo>
                  <a:pt x="0" y="0"/>
                </a:moveTo>
                <a:lnTo>
                  <a:pt x="3121287" y="0"/>
                </a:lnTo>
                <a:lnTo>
                  <a:pt x="3121287" y="813127"/>
                </a:lnTo>
                <a:lnTo>
                  <a:pt x="0" y="813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/>
              <a:t>Начальная зрелость 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3537942" y="5706715"/>
            <a:ext cx="5488070" cy="813127"/>
          </a:xfrm>
          <a:custGeom>
            <a:avLst/>
            <a:gdLst>
              <a:gd name="connsiteX0" fmla="*/ 0 w 3121287"/>
              <a:gd name="connsiteY0" fmla="*/ 0 h 813127"/>
              <a:gd name="connsiteX1" fmla="*/ 3121287 w 3121287"/>
              <a:gd name="connsiteY1" fmla="*/ 0 h 813127"/>
              <a:gd name="connsiteX2" fmla="*/ 3121287 w 3121287"/>
              <a:gd name="connsiteY2" fmla="*/ 813127 h 813127"/>
              <a:gd name="connsiteX3" fmla="*/ 0 w 3121287"/>
              <a:gd name="connsiteY3" fmla="*/ 813127 h 813127"/>
              <a:gd name="connsiteX4" fmla="*/ 0 w 3121287"/>
              <a:gd name="connsiteY4" fmla="*/ 0 h 81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287" h="813127">
                <a:moveTo>
                  <a:pt x="0" y="0"/>
                </a:moveTo>
                <a:lnTo>
                  <a:pt x="3121287" y="0"/>
                </a:lnTo>
                <a:lnTo>
                  <a:pt x="3121287" y="813127"/>
                </a:lnTo>
                <a:lnTo>
                  <a:pt x="0" y="813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fillRef>
          <a:effectRef idx="0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26670" rIns="149352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kern="1200" dirty="0"/>
              <a:t>– активная репродуктивная фаза изменение экстерьера/функции внутренних органов 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16653" y="2650953"/>
            <a:ext cx="8609359" cy="2322545"/>
          </a:xfrm>
          <a:custGeom>
            <a:avLst/>
            <a:gdLst>
              <a:gd name="connsiteX0" fmla="*/ 0 w 6242575"/>
              <a:gd name="connsiteY0" fmla="*/ 813425 h 2322544"/>
              <a:gd name="connsiteX1" fmla="*/ 2830970 w 6242575"/>
              <a:gd name="connsiteY1" fmla="*/ 813425 h 2322544"/>
              <a:gd name="connsiteX2" fmla="*/ 2830970 w 6242575"/>
              <a:gd name="connsiteY2" fmla="*/ 580636 h 2322544"/>
              <a:gd name="connsiteX3" fmla="*/ 2540652 w 6242575"/>
              <a:gd name="connsiteY3" fmla="*/ 580636 h 2322544"/>
              <a:gd name="connsiteX4" fmla="*/ 3121288 w 6242575"/>
              <a:gd name="connsiteY4" fmla="*/ 0 h 2322544"/>
              <a:gd name="connsiteX5" fmla="*/ 3701924 w 6242575"/>
              <a:gd name="connsiteY5" fmla="*/ 580636 h 2322544"/>
              <a:gd name="connsiteX6" fmla="*/ 3411606 w 6242575"/>
              <a:gd name="connsiteY6" fmla="*/ 580636 h 2322544"/>
              <a:gd name="connsiteX7" fmla="*/ 3411606 w 6242575"/>
              <a:gd name="connsiteY7" fmla="*/ 813425 h 2322544"/>
              <a:gd name="connsiteX8" fmla="*/ 6242575 w 6242575"/>
              <a:gd name="connsiteY8" fmla="*/ 813425 h 2322544"/>
              <a:gd name="connsiteX9" fmla="*/ 6242575 w 6242575"/>
              <a:gd name="connsiteY9" fmla="*/ 2322544 h 2322544"/>
              <a:gd name="connsiteX10" fmla="*/ 0 w 6242575"/>
              <a:gd name="connsiteY10" fmla="*/ 2322544 h 2322544"/>
              <a:gd name="connsiteX11" fmla="*/ 0 w 6242575"/>
              <a:gd name="connsiteY11" fmla="*/ 813425 h 232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2575" h="2322544">
                <a:moveTo>
                  <a:pt x="6242575" y="1509119"/>
                </a:moveTo>
                <a:lnTo>
                  <a:pt x="3411605" y="1509119"/>
                </a:lnTo>
                <a:lnTo>
                  <a:pt x="3411605" y="1741908"/>
                </a:lnTo>
                <a:lnTo>
                  <a:pt x="3701923" y="1741908"/>
                </a:lnTo>
                <a:lnTo>
                  <a:pt x="3121287" y="2322543"/>
                </a:lnTo>
                <a:lnTo>
                  <a:pt x="2540651" y="1741908"/>
                </a:lnTo>
                <a:lnTo>
                  <a:pt x="2830969" y="1741908"/>
                </a:lnTo>
                <a:lnTo>
                  <a:pt x="2830969" y="1509119"/>
                </a:lnTo>
                <a:lnTo>
                  <a:pt x="0" y="1509119"/>
                </a:lnTo>
                <a:lnTo>
                  <a:pt x="0" y="1"/>
                </a:lnTo>
                <a:lnTo>
                  <a:pt x="6242575" y="1"/>
                </a:lnTo>
                <a:lnTo>
                  <a:pt x="6242575" y="150911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511139"/>
              <a:satOff val="-4379"/>
              <a:lumOff val="1030"/>
              <a:alphaOff val="0"/>
            </a:schemeClr>
          </a:fillRef>
          <a:effectRef idx="2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199136" rIns="199136" bIns="1706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Стадия роста 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416655" y="3466166"/>
            <a:ext cx="6242575" cy="694440"/>
          </a:xfrm>
          <a:custGeom>
            <a:avLst/>
            <a:gdLst>
              <a:gd name="connsiteX0" fmla="*/ 0 w 6242575"/>
              <a:gd name="connsiteY0" fmla="*/ 0 h 694440"/>
              <a:gd name="connsiteX1" fmla="*/ 6242575 w 6242575"/>
              <a:gd name="connsiteY1" fmla="*/ 0 h 694440"/>
              <a:gd name="connsiteX2" fmla="*/ 6242575 w 6242575"/>
              <a:gd name="connsiteY2" fmla="*/ 694440 h 694440"/>
              <a:gd name="connsiteX3" fmla="*/ 0 w 6242575"/>
              <a:gd name="connsiteY3" fmla="*/ 694440 h 694440"/>
              <a:gd name="connsiteX4" fmla="*/ 0 w 6242575"/>
              <a:gd name="connsiteY4" fmla="*/ 0 h 6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575" h="694440">
                <a:moveTo>
                  <a:pt x="0" y="0"/>
                </a:moveTo>
                <a:lnTo>
                  <a:pt x="6242575" y="0"/>
                </a:lnTo>
                <a:lnTo>
                  <a:pt x="6242575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lnRef>
          <a:fillRef idx="1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fillRef>
          <a:effectRef idx="0"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/>
              <a:t>От рождения до полного завершения роста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416655" y="351059"/>
            <a:ext cx="8647809" cy="2322546"/>
          </a:xfrm>
          <a:custGeom>
            <a:avLst/>
            <a:gdLst>
              <a:gd name="connsiteX0" fmla="*/ 0 w 6242575"/>
              <a:gd name="connsiteY0" fmla="*/ 813425 h 2322544"/>
              <a:gd name="connsiteX1" fmla="*/ 2830970 w 6242575"/>
              <a:gd name="connsiteY1" fmla="*/ 813425 h 2322544"/>
              <a:gd name="connsiteX2" fmla="*/ 2830970 w 6242575"/>
              <a:gd name="connsiteY2" fmla="*/ 580636 h 2322544"/>
              <a:gd name="connsiteX3" fmla="*/ 2540652 w 6242575"/>
              <a:gd name="connsiteY3" fmla="*/ 580636 h 2322544"/>
              <a:gd name="connsiteX4" fmla="*/ 3121288 w 6242575"/>
              <a:gd name="connsiteY4" fmla="*/ 0 h 2322544"/>
              <a:gd name="connsiteX5" fmla="*/ 3701924 w 6242575"/>
              <a:gd name="connsiteY5" fmla="*/ 580636 h 2322544"/>
              <a:gd name="connsiteX6" fmla="*/ 3411606 w 6242575"/>
              <a:gd name="connsiteY6" fmla="*/ 580636 h 2322544"/>
              <a:gd name="connsiteX7" fmla="*/ 3411606 w 6242575"/>
              <a:gd name="connsiteY7" fmla="*/ 813425 h 2322544"/>
              <a:gd name="connsiteX8" fmla="*/ 6242575 w 6242575"/>
              <a:gd name="connsiteY8" fmla="*/ 813425 h 2322544"/>
              <a:gd name="connsiteX9" fmla="*/ 6242575 w 6242575"/>
              <a:gd name="connsiteY9" fmla="*/ 2322544 h 2322544"/>
              <a:gd name="connsiteX10" fmla="*/ 0 w 6242575"/>
              <a:gd name="connsiteY10" fmla="*/ 2322544 h 2322544"/>
              <a:gd name="connsiteX11" fmla="*/ 0 w 6242575"/>
              <a:gd name="connsiteY11" fmla="*/ 813425 h 232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2575" h="2322544">
                <a:moveTo>
                  <a:pt x="6242575" y="1509119"/>
                </a:moveTo>
                <a:lnTo>
                  <a:pt x="3411605" y="1509119"/>
                </a:lnTo>
                <a:lnTo>
                  <a:pt x="3411605" y="1741908"/>
                </a:lnTo>
                <a:lnTo>
                  <a:pt x="3701923" y="1741908"/>
                </a:lnTo>
                <a:lnTo>
                  <a:pt x="3121287" y="2322543"/>
                </a:lnTo>
                <a:lnTo>
                  <a:pt x="2540651" y="1741908"/>
                </a:lnTo>
                <a:lnTo>
                  <a:pt x="2830969" y="1741908"/>
                </a:lnTo>
                <a:lnTo>
                  <a:pt x="2830969" y="1509119"/>
                </a:lnTo>
                <a:lnTo>
                  <a:pt x="0" y="1509119"/>
                </a:lnTo>
                <a:lnTo>
                  <a:pt x="0" y="1"/>
                </a:lnTo>
                <a:lnTo>
                  <a:pt x="6242575" y="1"/>
                </a:lnTo>
                <a:lnTo>
                  <a:pt x="6242575" y="150911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7" rIns="199136" bIns="1706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/>
              <a:t>Внутриутробное развитие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416655" y="1166273"/>
            <a:ext cx="6242575" cy="694440"/>
          </a:xfrm>
          <a:custGeom>
            <a:avLst/>
            <a:gdLst>
              <a:gd name="connsiteX0" fmla="*/ 0 w 6242575"/>
              <a:gd name="connsiteY0" fmla="*/ 0 h 694440"/>
              <a:gd name="connsiteX1" fmla="*/ 6242575 w 6242575"/>
              <a:gd name="connsiteY1" fmla="*/ 0 h 694440"/>
              <a:gd name="connsiteX2" fmla="*/ 6242575 w 6242575"/>
              <a:gd name="connsiteY2" fmla="*/ 694440 h 694440"/>
              <a:gd name="connsiteX3" fmla="*/ 0 w 6242575"/>
              <a:gd name="connsiteY3" fmla="*/ 694440 h 694440"/>
              <a:gd name="connsiteX4" fmla="*/ 0 w 6242575"/>
              <a:gd name="connsiteY4" fmla="*/ 0 h 6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2575" h="694440">
                <a:moveTo>
                  <a:pt x="0" y="0"/>
                </a:moveTo>
                <a:lnTo>
                  <a:pt x="6242575" y="0"/>
                </a:lnTo>
                <a:lnTo>
                  <a:pt x="6242575" y="694440"/>
                </a:lnTo>
                <a:lnTo>
                  <a:pt x="0" y="694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27940" rIns="156464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/>
              <a:t>От зачатия до рождения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073378" y="1534653"/>
            <a:ext cx="4636841" cy="3885303"/>
            <a:chOff x="10826899" y="2840994"/>
            <a:chExt cx="2811982" cy="2356217"/>
          </a:xfrm>
        </p:grpSpPr>
        <p:sp>
          <p:nvSpPr>
            <p:cNvPr id="4" name="Полилиния 3"/>
            <p:cNvSpPr/>
            <p:nvPr/>
          </p:nvSpPr>
          <p:spPr>
            <a:xfrm rot="2549643">
              <a:off x="10826899" y="4390128"/>
              <a:ext cx="538733" cy="1463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387"/>
                  </a:moveTo>
                  <a:lnTo>
                    <a:pt x="404628" y="3238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10968968" y="3982003"/>
              <a:ext cx="445846" cy="64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387"/>
                  </a:moveTo>
                  <a:lnTo>
                    <a:pt x="445846" y="3238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 rot="19050357">
              <a:off x="10898609" y="3703455"/>
              <a:ext cx="404628" cy="64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387"/>
                  </a:moveTo>
                  <a:lnTo>
                    <a:pt x="404628" y="3238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11172061" y="2840994"/>
              <a:ext cx="2234275" cy="72535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869" tIns="190869" rIns="190869" bIns="190869" numCol="1" spcCol="1270" anchor="ctr" anchorCtr="0">
              <a:noAutofit/>
            </a:bodyPr>
            <a:lstStyle/>
            <a:p>
              <a:pPr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Неонатал</a:t>
              </a:r>
            </a:p>
            <a:p>
              <a:pPr marL="0" lvl="1"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0 до 2(3)х недель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414813" y="3651712"/>
              <a:ext cx="2224068" cy="72535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869" tIns="190869" rIns="190869" bIns="190869" numCol="1" spcCol="1270" anchor="ctr" anchorCtr="0">
              <a:noAutofit/>
            </a:bodyPr>
            <a:lstStyle/>
            <a:p>
              <a:pPr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Младенец</a:t>
              </a:r>
            </a:p>
            <a:p>
              <a:pPr marL="0" lvl="1"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2(3)х до 6 недель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1172061" y="4500530"/>
              <a:ext cx="2234275" cy="69668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869" tIns="190869" rIns="190869" bIns="190869" numCol="1" spcCol="1270" anchor="ctr" anchorCtr="0">
              <a:noAutofit/>
            </a:bodyPr>
            <a:lstStyle/>
            <a:p>
              <a:pPr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Детский возраст</a:t>
              </a:r>
              <a:r>
                <a:rPr lang="ru-RU" sz="2200" b="1" dirty="0"/>
                <a:t> </a:t>
              </a:r>
              <a:r>
                <a:rPr lang="ru-RU" sz="2200" dirty="0"/>
                <a:t>(педиатрический)</a:t>
              </a:r>
            </a:p>
            <a:p>
              <a:pPr marL="0" lvl="1" algn="ctr" defTabSz="109947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6 недель до  12 месяцев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362672" y="85507"/>
            <a:ext cx="5738949" cy="10996248"/>
            <a:chOff x="8751021" y="-296742"/>
            <a:chExt cx="3480349" cy="6668604"/>
          </a:xfrm>
        </p:grpSpPr>
        <p:pic>
          <p:nvPicPr>
            <p:cNvPr id="15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8553" r="81464" b="66943"/>
            <a:stretch/>
          </p:blipFill>
          <p:spPr bwMode="auto">
            <a:xfrm>
              <a:off x="9854465" y="-296742"/>
              <a:ext cx="78105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" t="72486" r="79421" b="10586"/>
            <a:stretch/>
          </p:blipFill>
          <p:spPr bwMode="auto">
            <a:xfrm>
              <a:off x="8751021" y="5616165"/>
              <a:ext cx="990601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7" t="18553" r="37605" b="65798"/>
            <a:stretch/>
          </p:blipFill>
          <p:spPr bwMode="auto">
            <a:xfrm>
              <a:off x="11044745" y="853940"/>
              <a:ext cx="685800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41453" r="6538" b="44425"/>
            <a:stretch/>
          </p:blipFill>
          <p:spPr bwMode="auto">
            <a:xfrm>
              <a:off x="11147065" y="2555627"/>
              <a:ext cx="1084305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C38D35"/>
                </a:clrFrom>
                <a:clrTo>
                  <a:srgbClr val="C38D3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7" t="63591" r="34994" b="10838"/>
            <a:stretch/>
          </p:blipFill>
          <p:spPr bwMode="auto">
            <a:xfrm>
              <a:off x="11149197" y="3450321"/>
              <a:ext cx="104775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4" t="68171" r="51618" b="10837"/>
            <a:stretch/>
          </p:blipFill>
          <p:spPr bwMode="auto">
            <a:xfrm>
              <a:off x="9760377" y="5324112"/>
              <a:ext cx="8572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61109" r="5673" b="10647"/>
            <a:stretch/>
          </p:blipFill>
          <p:spPr bwMode="auto">
            <a:xfrm>
              <a:off x="10635515" y="4542914"/>
              <a:ext cx="1066800" cy="140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7" t="20843" r="65800" b="66180"/>
            <a:stretch/>
          </p:blipFill>
          <p:spPr bwMode="auto">
            <a:xfrm>
              <a:off x="10828139" y="163456"/>
              <a:ext cx="7620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mages.squarespace-cdn.com/content/v1/5cbdd3b393a6323fdce3729b/1555975803708-NHK0UZUM69EDEHSXQZ62/ke17ZwdGBToddI8pDm48kBG4fKjbbU_EdsGxYCn7ZjN7gQa3H78H3Y0txjaiv_0fDoOvxcdMmMKkDsyUqMSsMWxHk725yiiHCCLfrh8O1z5QPOohDIaIeljMHgDF5CVlOqpeNLcJ80NK65_fV7S1UUSCUJ2QnCKwhmU-GKz7rtcgItiq0HbpeHrIXvmfeDkEJvwGh1qtNWvMhYKnvaKhbA/Etsy-cat-evolution-13x19-color+copy.gif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" t="40308" r="79766" b="44807"/>
            <a:stretch/>
          </p:blipFill>
          <p:spPr bwMode="auto">
            <a:xfrm>
              <a:off x="11147065" y="1673697"/>
              <a:ext cx="904875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11223837" y="5776999"/>
              <a:ext cx="320460" cy="239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587865" y="1003710"/>
            <a:ext cx="7095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kern="0" dirty="0"/>
              <a:t>Неонатальный период у плотоядных </a:t>
            </a:r>
            <a:r>
              <a:rPr lang="ru-RU" sz="2800" b="1" kern="0" dirty="0">
                <a:solidFill>
                  <a:schemeClr val="accent2"/>
                </a:solidFill>
              </a:rPr>
              <a:t>с точки зрения фармакологии  </a:t>
            </a:r>
            <a:r>
              <a:rPr lang="ru-RU" sz="2800" b="1" kern="0" dirty="0"/>
              <a:t>может длиться до 60 дней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4131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атчик">
            <a:extLst>
              <a:ext uri="{FF2B5EF4-FFF2-40B4-BE49-F238E27FC236}">
                <a16:creationId xmlns:a16="http://schemas.microsoft.com/office/drawing/2014/main" id="{AEB7D01A-8B0A-0E6F-FBA8-328B79306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4664075"/>
            <a:ext cx="9741121" cy="1569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40074"/>
              </p:ext>
            </p:extLst>
          </p:nvPr>
        </p:nvGraphicFramePr>
        <p:xfrm>
          <a:off x="392397" y="1353121"/>
          <a:ext cx="18675928" cy="8860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8287">
                  <a:extLst>
                    <a:ext uri="{9D8B030D-6E8A-4147-A177-3AD203B41FA5}">
                      <a16:colId xmlns:a16="http://schemas.microsoft.com/office/drawing/2014/main" val="879733649"/>
                    </a:ext>
                  </a:extLst>
                </a:gridCol>
                <a:gridCol w="2005781">
                  <a:extLst>
                    <a:ext uri="{9D8B030D-6E8A-4147-A177-3AD203B41FA5}">
                      <a16:colId xmlns:a16="http://schemas.microsoft.com/office/drawing/2014/main" val="3601720375"/>
                    </a:ext>
                  </a:extLst>
                </a:gridCol>
                <a:gridCol w="5604387">
                  <a:extLst>
                    <a:ext uri="{9D8B030D-6E8A-4147-A177-3AD203B41FA5}">
                      <a16:colId xmlns:a16="http://schemas.microsoft.com/office/drawing/2014/main" val="1051902420"/>
                    </a:ext>
                  </a:extLst>
                </a:gridCol>
                <a:gridCol w="8567473">
                  <a:extLst>
                    <a:ext uri="{9D8B030D-6E8A-4147-A177-3AD203B41FA5}">
                      <a16:colId xmlns:a16="http://schemas.microsoft.com/office/drawing/2014/main" val="3631341922"/>
                    </a:ext>
                  </a:extLst>
                </a:gridCol>
              </a:tblGrid>
              <a:tr h="227901">
                <a:tc rowSpan="5">
                  <a:txBody>
                    <a:bodyPr/>
                    <a:lstStyle/>
                    <a:p>
                      <a:endParaRPr lang="ru-RU" sz="2000" dirty="0"/>
                    </a:p>
                    <a:p>
                      <a:r>
                        <a:rPr lang="ru-RU" sz="2200" dirty="0"/>
                        <a:t>Фармакокинетика </a:t>
                      </a:r>
                      <a:endParaRPr lang="ru-RU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Физиологические характеристики </a:t>
                      </a:r>
                      <a:endParaRPr lang="ru-RU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Последствия </a:t>
                      </a:r>
                      <a:endParaRPr lang="ru-RU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428037"/>
                  </a:ext>
                </a:extLst>
              </a:tr>
              <a:tr h="17671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Резорбция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</a:t>
                      </a:r>
                      <a:r>
                        <a:rPr lang="ru-RU" sz="2000" baseline="0" dirty="0"/>
                        <a:t>проницаемость ЖКТ </a:t>
                      </a:r>
                      <a:r>
                        <a:rPr lang="ru-RU" sz="2000" dirty="0"/>
                        <a:t>в первые 72 жизни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проницаемость </a:t>
                      </a:r>
                      <a:r>
                        <a:rPr lang="ru-RU" sz="2000" kern="1200" baseline="0" dirty="0"/>
                        <a:t>ГЭБ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➘ эвакуация из желудка и перистальтика ЖКТ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baseline="0" dirty="0"/>
                    </a:p>
                    <a:p>
                      <a:r>
                        <a:rPr lang="ru-RU" sz="2000" dirty="0"/>
                        <a:t>➚ объем воды новорожденных 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поглощение ЛП в первые 72 жизни</a:t>
                      </a:r>
                      <a:r>
                        <a:rPr lang="ru-RU" sz="2000" baseline="0" dirty="0"/>
                        <a:t>  при п/о введении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 нейротоксичность ЛП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 поглощение ЛП из</a:t>
                      </a:r>
                      <a:r>
                        <a:rPr lang="ru-RU" sz="2000" baseline="0" dirty="0"/>
                        <a:t> ЖКТ</a:t>
                      </a:r>
                      <a:endParaRPr lang="ru-RU" sz="2000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 абсорбция (в том числе с кожи)  =  быстрое достижение ➚ концентрации ЛП в плазме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20244"/>
                  </a:ext>
                </a:extLst>
              </a:tr>
              <a:tr h="18713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Распределение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0" baseline="0" dirty="0">
                          <a:latin typeface="Century Schoolbook" panose="02040604050505020304" pitchFamily="18" charset="0"/>
                        </a:rPr>
                        <a:t>↓ </a:t>
                      </a:r>
                      <a:r>
                        <a:rPr lang="ru-RU" sz="2000" kern="1200" baseline="0" dirty="0"/>
                        <a:t>альбумина первые 2-4 недели</a:t>
                      </a:r>
                    </a:p>
                    <a:p>
                      <a:endParaRPr lang="ru-RU" sz="2000" kern="1200" baseline="0" dirty="0"/>
                    </a:p>
                    <a:p>
                      <a:endParaRPr lang="ru-RU" sz="2000" kern="1200" baseline="0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➘ жира</a:t>
                      </a:r>
                    </a:p>
                    <a:p>
                      <a:endParaRPr lang="ru-RU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 свободной фракции</a:t>
                      </a:r>
                      <a:r>
                        <a:rPr lang="ru-RU" sz="2000" baseline="0" dirty="0"/>
                        <a:t>  ЛП, </a:t>
                      </a:r>
                      <a:r>
                        <a:rPr lang="ru-RU" sz="2000" dirty="0"/>
                        <a:t>↑</a:t>
                      </a:r>
                      <a:r>
                        <a:rPr lang="ru-RU" sz="2000" baseline="0" dirty="0"/>
                        <a:t> потенциал токсичности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/>
                    </a:p>
                    <a:p>
                      <a:r>
                        <a:rPr lang="ru-RU" sz="2000" dirty="0"/>
                        <a:t>распределение жирорастворимых ЛП и накопление их в жире пропорционально </a:t>
                      </a: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↓ </a:t>
                      </a:r>
                      <a:r>
                        <a:rPr lang="ru-RU" sz="2000" dirty="0"/>
                        <a:t>= </a:t>
                      </a: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 </a:t>
                      </a:r>
                      <a:r>
                        <a:rPr lang="ru-RU" sz="2000" dirty="0"/>
                        <a:t>концентрация в сыворотке = риск токсичности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98131"/>
                  </a:ext>
                </a:extLst>
              </a:tr>
              <a:tr h="24242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Метаболизм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функциональная незрелость ферментной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системы печени первые  6</a:t>
                      </a:r>
                      <a:r>
                        <a:rPr lang="ru-RU" sz="2000" baseline="0" dirty="0">
                          <a:effectLst/>
                        </a:rPr>
                        <a:t> недель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latin typeface="Century Schoolbook" panose="02040604050505020304" pitchFamily="18" charset="0"/>
                        </a:rPr>
                        <a:t>↑ </a:t>
                      </a:r>
                      <a:r>
                        <a:rPr lang="en-US" sz="2000" baseline="0" dirty="0"/>
                        <a:t>pH</a:t>
                      </a:r>
                      <a:r>
                        <a:rPr lang="ru-RU" sz="2000" baseline="0" dirty="0"/>
                        <a:t> желудка выше чем у взрослых ≈ до 18-ти дней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↓</a:t>
                      </a:r>
                      <a:r>
                        <a:rPr lang="ru-RU" sz="2000" dirty="0"/>
                        <a:t> концентрация в плазме ЛП, требующих</a:t>
                      </a:r>
                      <a:r>
                        <a:rPr lang="ru-RU" sz="2000" baseline="0" dirty="0"/>
                        <a:t> метаболизма в печени для их активации – субтерапевтический эффект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 </a:t>
                      </a:r>
                      <a:r>
                        <a:rPr lang="ru-RU" sz="2000" dirty="0"/>
                        <a:t>концентрация в плазме ЛП, требующих</a:t>
                      </a:r>
                      <a:r>
                        <a:rPr lang="ru-RU" sz="2000" baseline="0" dirty="0"/>
                        <a:t> метаболизма в печени для экскреции - </a:t>
                      </a:r>
                      <a:r>
                        <a:rPr lang="ru-RU" sz="2000" baseline="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токсический</a:t>
                      </a:r>
                      <a:r>
                        <a:rPr lang="ru-RU" sz="2000" baseline="0" dirty="0"/>
                        <a:t> потенциал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↓ </a:t>
                      </a:r>
                      <a:r>
                        <a:rPr lang="ru-RU" sz="2000" dirty="0"/>
                        <a:t>абсорбция многих ЛП, которые требуют растворения или ионизируются в кислой среде (н-р, слабые кислоты как пенициллин)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62622"/>
                  </a:ext>
                </a:extLst>
              </a:tr>
              <a:tr h="11064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Выведение</a:t>
                      </a:r>
                      <a:r>
                        <a:rPr lang="ru-RU" sz="2000" b="1" baseline="0" dirty="0"/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Первые </a:t>
                      </a:r>
                      <a:r>
                        <a:rPr lang="ru-RU" sz="2000" kern="0" dirty="0"/>
                        <a:t>≈ 2,5 </a:t>
                      </a:r>
                      <a:r>
                        <a:rPr lang="ru-RU" sz="2000" kern="0" dirty="0" err="1"/>
                        <a:t>мес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Century Schoolbook" panose="02040604050505020304" pitchFamily="18" charset="0"/>
                        </a:rPr>
                        <a:t>↓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>
                          <a:effectLst/>
                        </a:rPr>
                        <a:t>почечный кровоток</a:t>
                      </a:r>
                      <a:r>
                        <a:rPr lang="ru-RU" sz="2000" baseline="0" dirty="0">
                          <a:effectLst/>
                        </a:rPr>
                        <a:t> и </a:t>
                      </a:r>
                      <a:r>
                        <a:rPr lang="ru-RU" sz="2000" dirty="0">
                          <a:effectLst/>
                        </a:rPr>
                        <a:t>клубочковая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фильтрация</a:t>
                      </a:r>
                      <a:endParaRPr lang="ru-RU" sz="2000" dirty="0"/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↑</a:t>
                      </a:r>
                      <a:r>
                        <a:rPr lang="ru-RU" sz="2000" dirty="0"/>
                        <a:t> период полувыведения</a:t>
                      </a:r>
                      <a:r>
                        <a:rPr lang="ru-RU" sz="2000" baseline="0" dirty="0"/>
                        <a:t> ЛП,</a:t>
                      </a:r>
                      <a:r>
                        <a:rPr lang="ru-RU" sz="2000" dirty="0"/>
                        <a:t> риски побочных эффектов потенциально токсичных ЛП (аминогликозиды,</a:t>
                      </a:r>
                      <a:r>
                        <a:rPr lang="ru-RU" sz="2000" baseline="0" dirty="0"/>
                        <a:t> ингибиторы АПФ, НПВС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0042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Фармакологические нюансы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+mn-lt"/>
                        </a:rPr>
                        <a:t>↓ способность метаболизировать ЛП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+mn-lt"/>
                        </a:rPr>
                        <a:t>↑ риск токсичности</a:t>
                      </a:r>
                      <a:r>
                        <a:rPr lang="ru-RU" sz="2000" b="1" baseline="0" dirty="0">
                          <a:latin typeface="+mn-lt"/>
                        </a:rPr>
                        <a:t> ЛП и/или непредсказуемого эффекта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88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2397" y="364510"/>
            <a:ext cx="16352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j-lt"/>
              </a:rPr>
              <a:t>Основные физиологические особенности неонатов и их фармакологические последствия </a:t>
            </a:r>
          </a:p>
        </p:txBody>
      </p:sp>
      <p:pic>
        <p:nvPicPr>
          <p:cNvPr id="5" name="Picture 20" descr="https://wdb.space/media/2016-7-30/YLNc1wS4rv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E4D1"/>
              </a:clrFrom>
              <a:clrTo>
                <a:srgbClr val="F1E4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9" t="14288" r="25673" b="51598"/>
          <a:stretch/>
        </p:blipFill>
        <p:spPr bwMode="auto">
          <a:xfrm flipH="1">
            <a:off x="18129970" y="215854"/>
            <a:ext cx="1876709" cy="17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-221952" y="10306855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79401" y="10814514"/>
            <a:ext cx="103766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rgbClr val="ED1C24"/>
                </a:solidFill>
                <a:latin typeface="Corvetta"/>
                <a:ea typeface="+mj-ea"/>
                <a:cs typeface="Corvetta"/>
              </a:defRPr>
            </a:lvl1pPr>
          </a:lstStyle>
          <a:p>
            <a:pPr algn="r"/>
            <a:r>
              <a:rPr lang="ru-RU" sz="1600" kern="0" dirty="0">
                <a:solidFill>
                  <a:schemeClr val="accent2"/>
                </a:solidFill>
              </a:rPr>
              <a:t>Мухранова Анна </a:t>
            </a:r>
          </a:p>
        </p:txBody>
      </p:sp>
    </p:spTree>
    <p:extLst>
      <p:ext uri="{BB962C8B-B14F-4D97-AF65-F5344CB8AC3E}">
        <p14:creationId xmlns:p14="http://schemas.microsoft.com/office/powerpoint/2010/main" val="4271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05992"/>
              </p:ext>
            </p:extLst>
          </p:nvPr>
        </p:nvGraphicFramePr>
        <p:xfrm>
          <a:off x="775854" y="1039531"/>
          <a:ext cx="18675927" cy="9040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20909">
                  <a:extLst>
                    <a:ext uri="{9D8B030D-6E8A-4147-A177-3AD203B41FA5}">
                      <a16:colId xmlns:a16="http://schemas.microsoft.com/office/drawing/2014/main" val="40077257"/>
                    </a:ext>
                  </a:extLst>
                </a:gridCol>
                <a:gridCol w="13455018">
                  <a:extLst>
                    <a:ext uri="{9D8B030D-6E8A-4147-A177-3AD203B41FA5}">
                      <a16:colId xmlns:a16="http://schemas.microsoft.com/office/drawing/2014/main" val="810181948"/>
                    </a:ext>
                  </a:extLst>
                </a:gridCol>
              </a:tblGrid>
              <a:tr h="463934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1. Осмотрительность!</a:t>
                      </a:r>
                    </a:p>
                    <a:p>
                      <a:endParaRPr lang="ru-RU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ru-RU" sz="2200" dirty="0">
                        <a:latin typeface="+mn-lt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dirty="0">
                          <a:latin typeface="+mn-lt"/>
                        </a:rPr>
                        <a:t>в/в или в/к введение ЛП предпочтительнее,</a:t>
                      </a:r>
                      <a:r>
                        <a:rPr lang="ru-RU" sz="2200" baseline="0" dirty="0">
                          <a:latin typeface="+mn-lt"/>
                        </a:rPr>
                        <a:t> чем в/м или п/к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kern="1200" baseline="0" dirty="0">
                          <a:latin typeface="+mn-lt"/>
                        </a:rPr>
                        <a:t>оценка ответа на лечение и постоянный мониторинг гемодинамических переменных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kern="1200" baseline="0" dirty="0">
                          <a:latin typeface="+mn-lt"/>
                        </a:rPr>
                        <a:t>избегать лекарств, которые подавляют дыхание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kern="1200" baseline="0" dirty="0">
                          <a:latin typeface="+mn-lt"/>
                        </a:rPr>
                        <a:t>избегать лекарств, снижающих ЧСС т.к. от него очень зависит объём сердечного выброса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2200" kern="1200" baseline="0" dirty="0">
                        <a:latin typeface="+mn-lt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200" kern="1200" baseline="0" dirty="0">
                          <a:latin typeface="+mn-lt"/>
                        </a:rPr>
                        <a:t>оптимальная </a:t>
                      </a:r>
                      <a:r>
                        <a:rPr lang="ru-RU" sz="2200" kern="0" dirty="0">
                          <a:latin typeface="+mn-lt"/>
                        </a:rPr>
                        <a:t>доза ЛП и</a:t>
                      </a:r>
                      <a:r>
                        <a:rPr lang="ru-RU" sz="2200" kern="0" baseline="0" dirty="0">
                          <a:latin typeface="+mn-lt"/>
                        </a:rPr>
                        <a:t> кратность введения</a:t>
                      </a:r>
                      <a:endParaRPr lang="ru-RU" sz="2200" kern="0" dirty="0">
                        <a:latin typeface="+mn-lt"/>
                      </a:endParaRPr>
                    </a:p>
                    <a:p>
                      <a:r>
                        <a:rPr lang="ru-RU" sz="2200" dirty="0">
                          <a:latin typeface="+mn-lt"/>
                        </a:rPr>
                        <a:t>   </a:t>
                      </a:r>
                    </a:p>
                    <a:p>
                      <a:endParaRPr lang="ru-RU" sz="2200" kern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39445"/>
                  </a:ext>
                </a:extLst>
              </a:tr>
              <a:tr h="27226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2. Оценка</a:t>
                      </a:r>
                      <a:r>
                        <a:rPr lang="ru-RU" sz="2200" b="1" baseline="0" dirty="0">
                          <a:latin typeface="+mn-lt"/>
                        </a:rPr>
                        <a:t> соотношения</a:t>
                      </a:r>
                      <a:r>
                        <a:rPr lang="ru-RU" sz="2200" b="1" dirty="0">
                          <a:latin typeface="+mn-lt"/>
                        </a:rPr>
                        <a:t>  «риск/польза» назначений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* получить «информированное согласие» владельца на их выполнение</a:t>
                      </a:r>
                    </a:p>
                    <a:p>
                      <a:endParaRPr lang="ru-RU" sz="2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kern="0" baseline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marL="342900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kern="1200" baseline="0" dirty="0">
                          <a:latin typeface="+mn-lt"/>
                        </a:rPr>
                        <a:t>не полагаться на параметры, у взрослых, важно знать  уникальные характеристики</a:t>
                      </a:r>
                      <a:r>
                        <a:rPr lang="ru-RU" sz="2200" dirty="0">
                          <a:latin typeface="+mn-lt"/>
                        </a:rPr>
                        <a:t>  неонатов</a:t>
                      </a:r>
                    </a:p>
                    <a:p>
                      <a:pPr marL="342900" marR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="0" kern="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не назначать опасные ЛП, если есть альтернативные менее опасные ЛП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kern="0" baseline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344114"/>
                  </a:ext>
                </a:extLst>
              </a:tr>
              <a:tr h="167814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+mn-lt"/>
                        </a:rPr>
                        <a:t>3. Индивидуальный подход к каждому пациенту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  <a:defRPr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+mn-lt"/>
                        </a:rPr>
                        <a:t>с учетом образа жизни, питания,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ответа на лечение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3372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5854" y="193964"/>
            <a:ext cx="1745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Принципы лечения неонатов</a:t>
            </a:r>
          </a:p>
        </p:txBody>
      </p:sp>
      <p:pic>
        <p:nvPicPr>
          <p:cNvPr id="6" name="Picture 2" descr="https://i.pinimg.com/236x/dd/f1/d1/ddf1d1634b8b32e56235fa3417c8738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09F"/>
              </a:clrFrom>
              <a:clrTo>
                <a:srgbClr val="FFE0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5" b="25016"/>
          <a:stretch/>
        </p:blipFill>
        <p:spPr bwMode="auto">
          <a:xfrm>
            <a:off x="18026321" y="0"/>
            <a:ext cx="2247900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6836" y="3443528"/>
            <a:ext cx="132449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большинство водорастворимых ЛП  распределяются во внеклеточных жидкостях =</a:t>
            </a:r>
            <a:r>
              <a:rPr lang="en-US" sz="2200" dirty="0">
                <a:solidFill>
                  <a:schemeClr val="bg1"/>
                </a:solidFill>
              </a:rPr>
              <a:t>&gt; </a:t>
            </a:r>
            <a:r>
              <a:rPr lang="ru-RU" sz="2200" dirty="0">
                <a:solidFill>
                  <a:schemeClr val="bg1"/>
                </a:solidFill>
              </a:rPr>
              <a:t> у педиатрических пациентов объем распределения этих препаратов выше, чем у взрослых =</a:t>
            </a:r>
            <a:r>
              <a:rPr lang="en-US" sz="2200" dirty="0">
                <a:solidFill>
                  <a:schemeClr val="bg1"/>
                </a:solidFill>
              </a:rPr>
              <a:t>&gt;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↓</a:t>
            </a:r>
            <a:r>
              <a:rPr lang="ru-RU" sz="2200" dirty="0">
                <a:solidFill>
                  <a:schemeClr val="bg1"/>
                </a:solidFill>
              </a:rPr>
              <a:t> концентрация ЛП в сыворотке =</a:t>
            </a:r>
            <a:r>
              <a:rPr lang="en-US" sz="2200" dirty="0">
                <a:solidFill>
                  <a:schemeClr val="bg1"/>
                </a:solidFill>
              </a:rPr>
              <a:t>&gt; </a:t>
            </a:r>
            <a:r>
              <a:rPr lang="ru-RU" sz="2200" dirty="0">
                <a:solidFill>
                  <a:schemeClr val="bg1"/>
                </a:solidFill>
              </a:rPr>
              <a:t>может потребоваться увеличить дозы водорастворимых ЛП, но и увеличить интервал введения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</a:rPr>
              <a:t>Жирорастворимые ЛП дозировать по МТ (мг/кг), они распределяются по всему организму</a:t>
            </a:r>
          </a:p>
        </p:txBody>
      </p:sp>
    </p:spTree>
    <p:extLst>
      <p:ext uri="{BB962C8B-B14F-4D97-AF65-F5344CB8AC3E}">
        <p14:creationId xmlns:p14="http://schemas.microsoft.com/office/powerpoint/2010/main" val="20102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3702</Words>
  <Application>Microsoft Office PowerPoint</Application>
  <PresentationFormat>Произвольный</PresentationFormat>
  <Paragraphs>620</Paragraphs>
  <Slides>70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6" baseType="lpstr">
      <vt:lpstr>Arial</vt:lpstr>
      <vt:lpstr>Arial Narrow</vt:lpstr>
      <vt:lpstr>Calibri</vt:lpstr>
      <vt:lpstr>Century Gothic</vt:lpstr>
      <vt:lpstr>Century Schoolbook</vt:lpstr>
      <vt:lpstr>Corvetta</vt:lpstr>
      <vt:lpstr>Gotham Pro Black</vt:lpstr>
      <vt:lpstr>Helvetica</vt:lpstr>
      <vt:lpstr>Helvetica Light</vt:lpstr>
      <vt:lpstr>MuseoSans</vt:lpstr>
      <vt:lpstr>NexusSans</vt:lpstr>
      <vt:lpstr>Times New Roman</vt:lpstr>
      <vt:lpstr>Wingdings</vt:lpstr>
      <vt:lpstr>Wingdings 3</vt:lpstr>
      <vt:lpstr>YS Text</vt:lpstr>
      <vt:lpstr>Office Theme</vt:lpstr>
      <vt:lpstr>Презентация PowerPoint</vt:lpstr>
      <vt:lpstr>1. Что важно знать врачу в применении лекарственных средств у беременных и кормящих животных?  </vt:lpstr>
      <vt:lpstr>Презентация PowerPoint</vt:lpstr>
      <vt:lpstr>Презентация PowerPoint</vt:lpstr>
      <vt:lpstr>Презентация PowerPoint</vt:lpstr>
      <vt:lpstr>2. Какие особенности применения лекарственных средств у неонаталов? </vt:lpstr>
      <vt:lpstr>Презентация PowerPoint</vt:lpstr>
      <vt:lpstr>Презентация PowerPoint</vt:lpstr>
      <vt:lpstr>Презентация PowerPoint</vt:lpstr>
      <vt:lpstr> 3. Известны ли группы лекарственных средств, которые точно не стоит использовать и почему у неонаталов?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источники информации  о лекарственных препаратах существуют?</vt:lpstr>
      <vt:lpstr>Что такое применение off-label и extra-label?</vt:lpstr>
      <vt:lpstr>Основные причины применения off-label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Тилозин</vt:lpstr>
      <vt:lpstr>Презентация PowerPoint</vt:lpstr>
      <vt:lpstr>Презентация PowerPoint</vt:lpstr>
      <vt:lpstr>Метронидазол</vt:lpstr>
      <vt:lpstr>Презентация PowerPoint</vt:lpstr>
      <vt:lpstr>Презентация PowerPoint</vt:lpstr>
      <vt:lpstr>Презентация PowerPoint</vt:lpstr>
      <vt:lpstr>Презентация PowerPoint</vt:lpstr>
      <vt:lpstr>Адекватная доза и длительность</vt:lpstr>
      <vt:lpstr>Презентация PowerPoint</vt:lpstr>
      <vt:lpstr>Презентация PowerPoint</vt:lpstr>
      <vt:lpstr>5. Комбинируя, разные группы лекарственных средств на что врачу важно обращать внимание? </vt:lpstr>
      <vt:lpstr>6. Какие особенности применения лекарственных средств у гериатрических пациентов? </vt:lpstr>
      <vt:lpstr>Презентация PowerPoint</vt:lpstr>
      <vt:lpstr>Презентация PowerPoint</vt:lpstr>
      <vt:lpstr>Презентация PowerPoint</vt:lpstr>
      <vt:lpstr>Обволакивающие средства</vt:lpstr>
      <vt:lpstr>Цитопротекторы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Омепразол </vt:lpstr>
      <vt:lpstr>Побочные эффекты, доказанные или предполагаемые у людей</vt:lpstr>
      <vt:lpstr>Презентация PowerPoint</vt:lpstr>
      <vt:lpstr>Стероиды-когда опасно, когда безопасно?</vt:lpstr>
      <vt:lpstr>Презентация PowerPoint</vt:lpstr>
      <vt:lpstr>ГКС и НПВС: возможно ли совместное использование?</vt:lpstr>
      <vt:lpstr>Презентация PowerPoint</vt:lpstr>
      <vt:lpstr>Презентация PowerPoint</vt:lpstr>
      <vt:lpstr>Презентация PowerPoint</vt:lpstr>
      <vt:lpstr>Схемы иммуносупресивных доз ГКС</vt:lpstr>
      <vt:lpstr>Презентация PowerPoint</vt:lpstr>
      <vt:lpstr>Отличия нежелательных эффектов от применения ГКС у кошек и собак </vt:lpstr>
      <vt:lpstr>Презентация PowerPoint</vt:lpstr>
      <vt:lpstr>Когда наступает иммуносупрессивный ответ при применении ГКС? Когда и как правильно снимать ГКС? </vt:lpstr>
      <vt:lpstr>Например:  </vt:lpstr>
      <vt:lpstr>Презентация PowerPoint</vt:lpstr>
      <vt:lpstr>Немного истории…</vt:lpstr>
      <vt:lpstr>Проводят ли генерики клинические исследования? Да!</vt:lpstr>
      <vt:lpstr>Почему проводится исследование  именно биоэквивалентности?</vt:lpstr>
      <vt:lpstr>Разница в соcтаве вспомогательных веществ и технологий производства могут приводить к различиям в свойствах препарата in vivo</vt:lpstr>
      <vt:lpstr>Какие генерики бывают?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Пользователь</cp:lastModifiedBy>
  <cp:revision>105</cp:revision>
  <dcterms:modified xsi:type="dcterms:W3CDTF">2022-11-18T09:33:38Z</dcterms:modified>
</cp:coreProperties>
</file>