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684" r:id="rId2"/>
    <p:sldId id="677" r:id="rId3"/>
    <p:sldId id="725" r:id="rId4"/>
    <p:sldId id="685" r:id="rId5"/>
    <p:sldId id="719" r:id="rId6"/>
    <p:sldId id="834" r:id="rId7"/>
    <p:sldId id="711" r:id="rId8"/>
    <p:sldId id="689" r:id="rId9"/>
    <p:sldId id="712" r:id="rId10"/>
    <p:sldId id="713" r:id="rId11"/>
    <p:sldId id="692" r:id="rId12"/>
    <p:sldId id="718" r:id="rId13"/>
    <p:sldId id="715" r:id="rId14"/>
    <p:sldId id="691" r:id="rId15"/>
    <p:sldId id="720" r:id="rId16"/>
    <p:sldId id="721" r:id="rId17"/>
    <p:sldId id="714" r:id="rId18"/>
    <p:sldId id="710" r:id="rId19"/>
    <p:sldId id="701" r:id="rId20"/>
    <p:sldId id="723" r:id="rId21"/>
    <p:sldId id="682" r:id="rId22"/>
  </p:sldIdLst>
  <p:sldSz cx="9144000" cy="5143500" type="screen16x9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ginatanya@outlook.com" initials="e" lastIdx="3" clrIdx="0">
    <p:extLst>
      <p:ext uri="{19B8F6BF-5375-455C-9EA6-DF929625EA0E}">
        <p15:presenceInfo xmlns:p15="http://schemas.microsoft.com/office/powerpoint/2012/main" userId="bde35e90e4b2d8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8F6"/>
    <a:srgbClr val="CCFFFF"/>
    <a:srgbClr val="FF3300"/>
    <a:srgbClr val="CC3300"/>
    <a:srgbClr val="A50021"/>
    <a:srgbClr val="F8D3FD"/>
    <a:srgbClr val="FFFF99"/>
    <a:srgbClr val="66FFFF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5407" autoAdjust="0"/>
  </p:normalViewPr>
  <p:slideViewPr>
    <p:cSldViewPr>
      <p:cViewPr varScale="1">
        <p:scale>
          <a:sx n="151" d="100"/>
          <a:sy n="151" d="100"/>
        </p:scale>
        <p:origin x="47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79188127853306"/>
          <c:y val="0.18884673136788135"/>
          <c:w val="0.8258258315047593"/>
          <c:h val="0.73867863028749314"/>
        </c:manualLayout>
      </c:layout>
      <c:pie3DChart>
        <c:varyColors val="1"/>
        <c:ser>
          <c:idx val="0"/>
          <c:order val="0"/>
          <c:tx>
            <c:strRef>
              <c:f>'[Диаграмма в Microsoft PowerPoint]Лист1'!$B$12</c:f>
              <c:strCache>
                <c:ptCount val="1"/>
                <c:pt idx="0">
                  <c:v>81,62</c:v>
                </c:pt>
              </c:strCache>
            </c:strRef>
          </c:tx>
          <c:explosion val="16"/>
          <c:dPt>
            <c:idx val="0"/>
            <c:bubble3D val="0"/>
            <c:explosion val="1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5120-4450-8C94-E94B146C71D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5120-4450-8C94-E94B146C71D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5120-4450-8C94-E94B146C71D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5120-4450-8C94-E94B146C71D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5120-4450-8C94-E94B146C71D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5120-4450-8C94-E94B146C71D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D-5120-4450-8C94-E94B146C71D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F-5120-4450-8C94-E94B146C71D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1-5120-4450-8C94-E94B146C71D3}"/>
              </c:ext>
            </c:extLst>
          </c:dPt>
          <c:dLbls>
            <c:dLbl>
              <c:idx val="0"/>
              <c:layout>
                <c:manualLayout>
                  <c:x val="0.23880090019496353"/>
                  <c:y val="-0.12830437434569189"/>
                </c:manualLayout>
              </c:layout>
              <c:tx>
                <c:rich>
                  <a:bodyPr/>
                  <a:lstStyle/>
                  <a:p>
                    <a:fld id="{A8DE4152-BD58-4FA6-9D04-9DE9B4957C02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D4F3F0BC-FC80-4912-B3CC-53E8376BFAFB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20-4450-8C94-E94B146C71D3}"/>
                </c:ext>
              </c:extLst>
            </c:dLbl>
            <c:dLbl>
              <c:idx val="1"/>
              <c:layout>
                <c:manualLayout>
                  <c:x val="2.3411852960290434E-2"/>
                  <c:y val="-7.6768952361949666E-2"/>
                </c:manualLayout>
              </c:layout>
              <c:tx>
                <c:rich>
                  <a:bodyPr/>
                  <a:lstStyle/>
                  <a:p>
                    <a:fld id="{C54B71BA-0473-43A2-AB89-94911E144A31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6DF10395-1044-4881-9644-5DF8171B6A38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20-4450-8C94-E94B146C71D3}"/>
                </c:ext>
              </c:extLst>
            </c:dLbl>
            <c:dLbl>
              <c:idx val="2"/>
              <c:layout>
                <c:manualLayout>
                  <c:x val="1.2889546195948729E-2"/>
                  <c:y val="-0.2026100342608039"/>
                </c:manualLayout>
              </c:layout>
              <c:tx>
                <c:rich>
                  <a:bodyPr/>
                  <a:lstStyle/>
                  <a:p>
                    <a:fld id="{58A07470-86E4-4687-B982-175623A8641B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F8368D20-DBFA-494A-ACEB-65028B8CF853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20-4450-8C94-E94B146C71D3}"/>
                </c:ext>
              </c:extLst>
            </c:dLbl>
            <c:dLbl>
              <c:idx val="3"/>
              <c:layout>
                <c:manualLayout>
                  <c:x val="3.3203046269195145E-2"/>
                  <c:y val="1.2119964590013223E-2"/>
                </c:manualLayout>
              </c:layout>
              <c:tx>
                <c:rich>
                  <a:bodyPr/>
                  <a:lstStyle/>
                  <a:p>
                    <a:fld id="{FBFA7511-2ED0-4406-8FE5-F716FA0CCB4D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23C2536B-A056-41E0-9676-1FADEF65DF0A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20-4450-8C94-E94B146C71D3}"/>
                </c:ext>
              </c:extLst>
            </c:dLbl>
            <c:dLbl>
              <c:idx val="4"/>
              <c:layout>
                <c:manualLayout>
                  <c:x val="3.7372199549115866E-2"/>
                  <c:y val="8.7098212199775857E-2"/>
                </c:manualLayout>
              </c:layout>
              <c:tx>
                <c:rich>
                  <a:bodyPr/>
                  <a:lstStyle/>
                  <a:p>
                    <a:fld id="{4556FE2B-EF7F-452A-B09D-EFDA521F4760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5D0B7ACB-8B7C-4D43-9B18-3223885EAD2B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120-4450-8C94-E94B146C71D3}"/>
                </c:ext>
              </c:extLst>
            </c:dLbl>
            <c:dLbl>
              <c:idx val="5"/>
              <c:layout>
                <c:manualLayout>
                  <c:x val="5.7782542352717937E-2"/>
                  <c:y val="4.2071458969751237E-2"/>
                </c:manualLayout>
              </c:layout>
              <c:tx>
                <c:rich>
                  <a:bodyPr/>
                  <a:lstStyle/>
                  <a:p>
                    <a:fld id="{3A9F836E-4C34-4780-A6B0-CC7EE7DA4062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0EA9F182-7266-432D-B0DA-E7387D85C1CE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120-4450-8C94-E94B146C71D3}"/>
                </c:ext>
              </c:extLst>
            </c:dLbl>
            <c:dLbl>
              <c:idx val="6"/>
              <c:layout>
                <c:manualLayout>
                  <c:x val="-0.27469901328564278"/>
                  <c:y val="9.622954359759908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BA2CD6-379D-4001-A3AB-179FBA47700D}" type="CATEGORYNAME">
                      <a:rPr lang="ru-RU" sz="1200">
                        <a:solidFill>
                          <a:schemeClr val="tx2"/>
                        </a:solidFill>
                      </a:rPr>
                      <a:pPr>
                        <a:defRPr sz="12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aseline="0" dirty="0">
                        <a:solidFill>
                          <a:schemeClr val="tx2"/>
                        </a:solidFill>
                      </a:rPr>
                      <a:t>; </a:t>
                    </a:r>
                    <a:fld id="{257D20EF-941E-42EE-9D28-E31312F5B470}" type="VALUE">
                      <a:rPr lang="ru-RU" sz="1200" baseline="0">
                        <a:solidFill>
                          <a:schemeClr val="tx2"/>
                        </a:solidFill>
                      </a:rPr>
                      <a:pPr>
                        <a:defRPr sz="12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2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21572449642623"/>
                      <c:h val="8.36279069767441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120-4450-8C94-E94B146C71D3}"/>
                </c:ext>
              </c:extLst>
            </c:dLbl>
            <c:dLbl>
              <c:idx val="7"/>
              <c:layout>
                <c:manualLayout>
                  <c:x val="6.7603108012580598E-2"/>
                  <c:y val="-4.3292371067363701E-2"/>
                </c:manualLayout>
              </c:layout>
              <c:tx>
                <c:rich>
                  <a:bodyPr/>
                  <a:lstStyle/>
                  <a:p>
                    <a:fld id="{E057EF7A-4DBA-4F0E-8B58-312BF6AF3AD2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; </a:t>
                    </a:r>
                    <a:fld id="{EC71F259-BC94-4D2A-8298-F11E558BE36A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120-4450-8C94-E94B146C71D3}"/>
                </c:ext>
              </c:extLst>
            </c:dLbl>
            <c:dLbl>
              <c:idx val="8"/>
              <c:layout>
                <c:manualLayout>
                  <c:x val="-1.7108657051871441E-2"/>
                  <c:y val="1.37317251508144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8D4371-D920-4CE8-A49F-71AAB03DD0CB}" type="CATEGORYNAME">
                      <a:rPr lang="ru-RU" sz="1200">
                        <a:solidFill>
                          <a:schemeClr val="tx2"/>
                        </a:solidFill>
                      </a:rPr>
                      <a:pPr>
                        <a:defRPr sz="12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200" baseline="0">
                        <a:solidFill>
                          <a:schemeClr val="tx2"/>
                        </a:solidFill>
                      </a:rPr>
                      <a:t>; </a:t>
                    </a:r>
                    <a:fld id="{7F2D7F09-FB6F-4384-8ECD-218091E81B5D}" type="VALUE">
                      <a:rPr lang="ru-RU" sz="1200" baseline="0">
                        <a:solidFill>
                          <a:schemeClr val="tx2"/>
                        </a:solidFill>
                      </a:rPr>
                      <a:pPr>
                        <a:defRPr sz="12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200" baseline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88499025341131"/>
                      <c:h val="9.29302325581395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120-4450-8C94-E94B146C7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PowerPoint]Лист1'!$A$12:$A$20</c:f>
              <c:strCache>
                <c:ptCount val="9"/>
                <c:pt idx="0">
                  <c:v>Сальмонеллезы</c:v>
                </c:pt>
                <c:pt idx="1">
                  <c:v>Туляремия</c:v>
                </c:pt>
                <c:pt idx="2">
                  <c:v>Бруцеллез</c:v>
                </c:pt>
                <c:pt idx="3">
                  <c:v>ГЛПС</c:v>
                </c:pt>
                <c:pt idx="4">
                  <c:v>КВЭ</c:v>
                </c:pt>
                <c:pt idx="5">
                  <c:v>ИКБ</c:v>
                </c:pt>
                <c:pt idx="6">
                  <c:v>Псевдотуберкулез</c:v>
                </c:pt>
                <c:pt idx="7">
                  <c:v>Лептоспироз</c:v>
                </c:pt>
                <c:pt idx="8">
                  <c:v>Листериоз</c:v>
                </c:pt>
              </c:strCache>
            </c:strRef>
          </c:cat>
          <c:val>
            <c:numRef>
              <c:f>'[Диаграмма в Microsoft PowerPoint]Лист1'!$B$12:$B$20</c:f>
              <c:numCache>
                <c:formatCode>General</c:formatCode>
                <c:ptCount val="9"/>
                <c:pt idx="0">
                  <c:v>81.62</c:v>
                </c:pt>
                <c:pt idx="1">
                  <c:v>0.04</c:v>
                </c:pt>
                <c:pt idx="2">
                  <c:v>0.08</c:v>
                </c:pt>
                <c:pt idx="3">
                  <c:v>0.45</c:v>
                </c:pt>
                <c:pt idx="4">
                  <c:v>1.27</c:v>
                </c:pt>
                <c:pt idx="5">
                  <c:v>13.32</c:v>
                </c:pt>
                <c:pt idx="6">
                  <c:v>2.21</c:v>
                </c:pt>
                <c:pt idx="7">
                  <c:v>0.65</c:v>
                </c:pt>
                <c:pt idx="8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120-4450-8C94-E94B146C71D3}"/>
            </c:ext>
          </c:extLst>
        </c:ser>
        <c:ser>
          <c:idx val="1"/>
          <c:order val="1"/>
          <c:tx>
            <c:strRef>
              <c:f>'[Диаграмма в Microsoft PowerPoint]Лист1'!$B$14</c:f>
              <c:strCache>
                <c:ptCount val="1"/>
                <c:pt idx="0">
                  <c:v>0,08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4-5120-4450-8C94-E94B146C71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5-5120-4450-8C94-E94B146C71D3}"/>
            </c:ext>
          </c:extLst>
        </c:ser>
        <c:ser>
          <c:idx val="2"/>
          <c:order val="2"/>
          <c:tx>
            <c:strRef>
              <c:f>'[Диаграмма в Microsoft PowerPoint]Лист1'!$B$13</c:f>
              <c:strCache>
                <c:ptCount val="1"/>
                <c:pt idx="0">
                  <c:v>0,04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7-5120-4450-8C94-E94B146C71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8-5120-4450-8C94-E94B146C71D3}"/>
            </c:ext>
          </c:extLst>
        </c:ser>
        <c:ser>
          <c:idx val="3"/>
          <c:order val="3"/>
          <c:tx>
            <c:strRef>
              <c:f>'[Диаграмма в Microsoft PowerPoint]Лист1'!$B$15</c:f>
              <c:strCache>
                <c:ptCount val="1"/>
                <c:pt idx="0">
                  <c:v>0,45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A-5120-4450-8C94-E94B146C71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B-5120-4450-8C94-E94B146C71D3}"/>
            </c:ext>
          </c:extLst>
        </c:ser>
        <c:ser>
          <c:idx val="5"/>
          <c:order val="5"/>
          <c:tx>
            <c:strRef>
              <c:f>'[Диаграмма в Microsoft PowerPoint]Лист1'!$B$17</c:f>
              <c:strCache>
                <c:ptCount val="1"/>
                <c:pt idx="0">
                  <c:v>13,32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D-5120-4450-8C94-E94B146C71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1E-5120-4450-8C94-E94B146C71D3}"/>
            </c:ext>
          </c:extLst>
        </c:ser>
        <c:ser>
          <c:idx val="6"/>
          <c:order val="6"/>
          <c:tx>
            <c:strRef>
              <c:f>'[Диаграмма в Microsoft PowerPoint]Лист1'!$B$18</c:f>
              <c:strCache>
                <c:ptCount val="1"/>
                <c:pt idx="0">
                  <c:v>2,21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20-5120-4450-8C94-E94B146C71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1-5120-4450-8C94-E94B146C71D3}"/>
            </c:ext>
          </c:extLst>
        </c:ser>
        <c:ser>
          <c:idx val="7"/>
          <c:order val="7"/>
          <c:tx>
            <c:strRef>
              <c:f>'[Диаграмма в Microsoft PowerPoint]Лист1'!$B$19</c:f>
              <c:strCache>
                <c:ptCount val="1"/>
                <c:pt idx="0">
                  <c:v>0,65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23-5120-4450-8C94-E94B146C71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4-5120-4450-8C94-E94B146C71D3}"/>
            </c:ext>
          </c:extLst>
        </c:ser>
        <c:ser>
          <c:idx val="8"/>
          <c:order val="8"/>
          <c:tx>
            <c:strRef>
              <c:f>'[Диаграмма в Microsoft PowerPoint]Лист1'!$B$20</c:f>
              <c:strCache>
                <c:ptCount val="1"/>
                <c:pt idx="0">
                  <c:v>0,37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26-5120-4450-8C94-E94B146C71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27-5120-4450-8C94-E94B146C71D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PowerPoint]Лист1'!$B$16</c15:sqref>
                        </c15:formulaRef>
                      </c:ext>
                    </c:extLst>
                    <c:strCache>
                      <c:ptCount val="1"/>
                      <c:pt idx="0">
                        <c:v>1,27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/>
                  </c:spPr>
                  <c:extLst>
                    <c:ext xmlns:c16="http://schemas.microsoft.com/office/drawing/2014/chart" uri="{C3380CC4-5D6E-409C-BE32-E72D297353CC}">
                      <c16:uniqueId val="{00000029-5120-4450-8C94-E94B146C71D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2A-5120-4450-8C94-E94B146C71D3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51147078837368E-2"/>
          <c:y val="4.3404621708699034E-2"/>
          <c:w val="0.94014885292116268"/>
          <c:h val="0.8553355182757471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6675" cap="rnd" cmpd="thickThin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175925925925925E-2"/>
                  <c:y val="-4.0814971059935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A7-4E0F-8D85-0DA18A94C3FC}"/>
                </c:ext>
              </c:extLst>
            </c:dLbl>
            <c:dLbl>
              <c:idx val="1"/>
              <c:layout>
                <c:manualLayout>
                  <c:x val="-2.9409813356663751E-2"/>
                  <c:y val="5.1018713824919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A7-4E0F-8D85-0DA18A94C3FC}"/>
                </c:ext>
              </c:extLst>
            </c:dLbl>
            <c:dLbl>
              <c:idx val="2"/>
              <c:layout>
                <c:manualLayout>
                  <c:x val="-2.9459876543209876E-2"/>
                  <c:y val="-4.0814971059935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7-4E0F-8D85-0DA18A94C3FC}"/>
                </c:ext>
              </c:extLst>
            </c:dLbl>
            <c:dLbl>
              <c:idx val="3"/>
              <c:layout>
                <c:manualLayout>
                  <c:x val="-2.7916666666666722E-2"/>
                  <c:y val="5.4419961413247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A7-4E0F-8D85-0DA18A94C3FC}"/>
                </c:ext>
              </c:extLst>
            </c:dLbl>
            <c:dLbl>
              <c:idx val="4"/>
              <c:layout>
                <c:manualLayout>
                  <c:x val="-3.2546296296296351E-2"/>
                  <c:y val="-4.4216218648263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A7-4E0F-8D85-0DA18A94C3FC}"/>
                </c:ext>
              </c:extLst>
            </c:dLbl>
            <c:dLbl>
              <c:idx val="5"/>
              <c:layout>
                <c:manualLayout>
                  <c:x val="-2.3287037037037151E-2"/>
                  <c:y val="5.4419961413247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A7-4E0F-8D85-0DA18A94C3FC}"/>
                </c:ext>
              </c:extLst>
            </c:dLbl>
            <c:dLbl>
              <c:idx val="6"/>
              <c:layout>
                <c:manualLayout>
                  <c:x val="-4.6435185185185184E-2"/>
                  <c:y val="-6.4623704178231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A7-4E0F-8D85-0DA18A94C3FC}"/>
                </c:ext>
              </c:extLst>
            </c:dLbl>
            <c:dLbl>
              <c:idx val="7"/>
              <c:layout>
                <c:manualLayout>
                  <c:x val="-1.6820987654320987E-3"/>
                  <c:y val="4.0814971059935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A7-4E0F-8D85-0DA18A94C3FC}"/>
                </c:ext>
              </c:extLst>
            </c:dLbl>
            <c:dLbl>
              <c:idx val="8"/>
              <c:layout>
                <c:manualLayout>
                  <c:x val="-2.6373456790123456E-2"/>
                  <c:y val="-4.7617466236591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A7-4E0F-8D85-0DA18A94C3FC}"/>
                </c:ext>
              </c:extLst>
            </c:dLbl>
            <c:dLbl>
              <c:idx val="9"/>
              <c:layout>
                <c:manualLayout>
                  <c:x val="-4.0262345679012462E-2"/>
                  <c:y val="4.7617466236591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944444444444444E-2"/>
                      <c:h val="5.98959700304558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1A7-4E0F-8D85-0DA18A94C3FC}"/>
                </c:ext>
              </c:extLst>
            </c:dLbl>
            <c:dLbl>
              <c:idx val="10"/>
              <c:layout>
                <c:manualLayout>
                  <c:x val="-1.4045761640906112E-2"/>
                  <c:y val="-4.4216218648263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A7-4E0F-8D85-0DA18A94C3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0.14000000000000001</c:v>
                </c:pt>
                <c:pt idx="1">
                  <c:v>0.1</c:v>
                </c:pt>
                <c:pt idx="2">
                  <c:v>0.13</c:v>
                </c:pt>
                <c:pt idx="3">
                  <c:v>0.08</c:v>
                </c:pt>
                <c:pt idx="4">
                  <c:v>0.23</c:v>
                </c:pt>
                <c:pt idx="5">
                  <c:v>0.08</c:v>
                </c:pt>
                <c:pt idx="6">
                  <c:v>0.28999999999999998</c:v>
                </c:pt>
                <c:pt idx="7">
                  <c:v>0.28999999999999998</c:v>
                </c:pt>
                <c:pt idx="8">
                  <c:v>0.39</c:v>
                </c:pt>
                <c:pt idx="9">
                  <c:v>0.22</c:v>
                </c:pt>
                <c:pt idx="10">
                  <c:v>0.24</c:v>
                </c:pt>
                <c:pt idx="11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DF-4F54-BCCE-5521A9E1F2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402087088"/>
        <c:axId val="-402079472"/>
      </c:lineChart>
      <c:catAx>
        <c:axId val="-40208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79472"/>
        <c:crosses val="autoZero"/>
        <c:auto val="1"/>
        <c:lblAlgn val="ctr"/>
        <c:lblOffset val="100"/>
        <c:noMultiLvlLbl val="0"/>
      </c:catAx>
      <c:valAx>
        <c:axId val="-40207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80187690429514E-2"/>
          <c:y val="6.1308784150375405E-2"/>
          <c:w val="0.90750360891142823"/>
          <c:h val="0.8486588317925538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A1-4582-9D5C-99114D87DC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A1-4582-9D5C-99114D87DC4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A1-4582-9D5C-99114D87DC4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A1-4582-9D5C-99114D87DC4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9A1-4582-9D5C-99114D87DC4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9A1-4582-9D5C-99114D87DC4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9A1-4582-9D5C-99114D87DC4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9A1-4582-9D5C-99114D87DC4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9A1-4582-9D5C-99114D87DC4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9A1-4582-9D5C-99114D87DC4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9A1-4582-9D5C-99114D87DC4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123-49D6-93E8-0F3CE3125E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189.9</c:v>
                </c:pt>
                <c:pt idx="1">
                  <c:v>171.2</c:v>
                </c:pt>
                <c:pt idx="2">
                  <c:v>158.80000000000001</c:v>
                </c:pt>
                <c:pt idx="3">
                  <c:v>154.6</c:v>
                </c:pt>
                <c:pt idx="4">
                  <c:v>164.6</c:v>
                </c:pt>
                <c:pt idx="5">
                  <c:v>168.1</c:v>
                </c:pt>
                <c:pt idx="6">
                  <c:v>172.9</c:v>
                </c:pt>
                <c:pt idx="7">
                  <c:v>178.7</c:v>
                </c:pt>
                <c:pt idx="8">
                  <c:v>173.1</c:v>
                </c:pt>
                <c:pt idx="9">
                  <c:v>162.69999999999999</c:v>
                </c:pt>
                <c:pt idx="10">
                  <c:v>167.7</c:v>
                </c:pt>
                <c:pt idx="11">
                  <c:v>163.1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6-48C5-9BAD-C67252E5C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402086000"/>
        <c:axId val="-402078928"/>
      </c:barChart>
      <c:catAx>
        <c:axId val="-40208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78928"/>
        <c:crosses val="autoZero"/>
        <c:auto val="1"/>
        <c:lblAlgn val="ctr"/>
        <c:lblOffset val="100"/>
        <c:noMultiLvlLbl val="0"/>
      </c:catAx>
      <c:valAx>
        <c:axId val="-402078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6000"/>
        <c:crosses val="autoZero"/>
        <c:crossBetween val="between"/>
      </c:valAx>
      <c:spPr>
        <a:solidFill>
          <a:srgbClr val="F8D3FD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6">
            <a:lumMod val="20000"/>
            <a:lumOff val="80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10800000" scaled="1"/>
    </a:gradFill>
    <a:ln>
      <a:noFill/>
    </a:ln>
    <a:effectLst/>
    <a:scene3d>
      <a:camera prst="orthographicFront"/>
      <a:lightRig rig="threePt" dir="t"/>
    </a:scene3d>
    <a:sp3d prstMaterial="clear"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 _Петербург</c:v>
                </c:pt>
              </c:strCache>
            </c:strRef>
          </c:tx>
          <c:spPr>
            <a:pattFill prst="pct75">
              <a:fgClr>
                <a:srgbClr val="FF0000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1.2357587246038689E-2"/>
                  <c:y val="1.3515131143869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E4-40AB-BCAA-7C80D8074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I-X 2022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17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4-40AB-BCAA-7C80D8074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-402084368"/>
        <c:axId val="-402088720"/>
      </c:barChart>
      <c:valAx>
        <c:axId val="-40208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4368"/>
        <c:crosses val="autoZero"/>
        <c:crossBetween val="between"/>
      </c:valAx>
      <c:catAx>
        <c:axId val="-402084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8720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39176454083"/>
          <c:y val="2.6814596778109458E-2"/>
          <c:w val="0.86311523892496322"/>
          <c:h val="0.6986876819452505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 w="44450" cap="rnd" cmpd="dbl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7"/>
              <c:layout>
                <c:manualLayout>
                  <c:x val="0"/>
                  <c:y val="2.245088868101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97-4368-989D-EC9B24CA2D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Лист1!$A$8:$A$19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Лист1!$B$8:$B$19</c:f>
              <c:numCache>
                <c:formatCode>General</c:formatCode>
                <c:ptCount val="12"/>
                <c:pt idx="0">
                  <c:v>0.1</c:v>
                </c:pt>
                <c:pt idx="1">
                  <c:v>0.3</c:v>
                </c:pt>
                <c:pt idx="2">
                  <c:v>0.1</c:v>
                </c:pt>
                <c:pt idx="3">
                  <c:v>0.2</c:v>
                </c:pt>
                <c:pt idx="4">
                  <c:v>0.27</c:v>
                </c:pt>
                <c:pt idx="5">
                  <c:v>0.19</c:v>
                </c:pt>
                <c:pt idx="6">
                  <c:v>0.11</c:v>
                </c:pt>
                <c:pt idx="7">
                  <c:v>0.38</c:v>
                </c:pt>
                <c:pt idx="8">
                  <c:v>0.4</c:v>
                </c:pt>
                <c:pt idx="9">
                  <c:v>0.13</c:v>
                </c:pt>
                <c:pt idx="10">
                  <c:v>0.24</c:v>
                </c:pt>
                <c:pt idx="11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CA-42A8-B297-612071798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02086544"/>
        <c:axId val="-402085456"/>
      </c:lineChart>
      <c:catAx>
        <c:axId val="-40208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5456"/>
        <c:crosses val="autoZero"/>
        <c:auto val="1"/>
        <c:lblAlgn val="ctr"/>
        <c:lblOffset val="100"/>
        <c:noMultiLvlLbl val="0"/>
      </c:catAx>
      <c:valAx>
        <c:axId val="-40208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14585475659952E-2"/>
          <c:y val="9.0314609659192496E-2"/>
          <c:w val="0.92635656151001822"/>
          <c:h val="0.754453777137190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Сальмонеллезы       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20501909410116E-3"/>
                  <c:y val="-0.370777909357339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8F-4F73-B92A-2BECF2F74C55}"/>
                </c:ext>
              </c:extLst>
            </c:dLbl>
            <c:dLbl>
              <c:idx val="1"/>
              <c:layout>
                <c:manualLayout>
                  <c:x val="-3.0841003818820518E-3"/>
                  <c:y val="-0.376215230691109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8F-4F73-B92A-2BECF2F74C55}"/>
                </c:ext>
              </c:extLst>
            </c:dLbl>
            <c:dLbl>
              <c:idx val="2"/>
              <c:layout>
                <c:manualLayout>
                  <c:x val="0"/>
                  <c:y val="-0.411313860687584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8F-4F73-B92A-2BECF2F74C55}"/>
                </c:ext>
              </c:extLst>
            </c:dLbl>
            <c:dLbl>
              <c:idx val="3"/>
              <c:layout>
                <c:manualLayout>
                  <c:x val="-4.626150572823077E-3"/>
                  <c:y val="-0.395199651065170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8F-4F73-B92A-2BECF2F74C55}"/>
                </c:ext>
              </c:extLst>
            </c:dLbl>
            <c:dLbl>
              <c:idx val="4"/>
              <c:layout>
                <c:manualLayout>
                  <c:x val="0"/>
                  <c:y val="-0.296539182602174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8F-4F73-B92A-2BECF2F74C55}"/>
                </c:ext>
              </c:extLst>
            </c:dLbl>
            <c:dLbl>
              <c:idx val="5"/>
              <c:layout>
                <c:manualLayout>
                  <c:x val="0"/>
                  <c:y val="-0.348967629046369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8F-4F73-B92A-2BECF2F74C55}"/>
                </c:ext>
              </c:extLst>
            </c:dLbl>
            <c:dLbl>
              <c:idx val="6"/>
              <c:layout>
                <c:manualLayout>
                  <c:x val="0"/>
                  <c:y val="-0.335042494688163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8F-4F73-B92A-2BECF2F74C55}"/>
                </c:ext>
              </c:extLst>
            </c:dLbl>
            <c:dLbl>
              <c:idx val="7"/>
              <c:layout>
                <c:manualLayout>
                  <c:x val="-8.4875562720133283E-17"/>
                  <c:y val="-0.34736564179477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8F-4F73-B92A-2BECF2F74C55}"/>
                </c:ext>
              </c:extLst>
            </c:dLbl>
            <c:dLbl>
              <c:idx val="8"/>
              <c:layout>
                <c:manualLayout>
                  <c:x val="-8.4875562720133283E-17"/>
                  <c:y val="-0.341795713035870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8F-4F73-B92A-2BECF2F74C55}"/>
                </c:ext>
              </c:extLst>
            </c:dLbl>
            <c:dLbl>
              <c:idx val="9"/>
              <c:layout>
                <c:manualLayout>
                  <c:x val="0"/>
                  <c:y val="-0.29535589301337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8F-4F73-B92A-2BECF2F74C55}"/>
                </c:ext>
              </c:extLst>
            </c:dLbl>
            <c:dLbl>
              <c:idx val="10"/>
              <c:layout>
                <c:manualLayout>
                  <c:x val="0"/>
                  <c:y val="-0.364698787651543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8F-4F73-B92A-2BECF2F74C55}"/>
                </c:ext>
              </c:extLst>
            </c:dLbl>
            <c:dLbl>
              <c:idx val="11"/>
              <c:layout>
                <c:manualLayout>
                  <c:x val="0"/>
                  <c:y val="-0.375215910511186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8F-4F73-B92A-2BECF2F74C55}"/>
                </c:ext>
              </c:extLst>
            </c:dLbl>
            <c:dLbl>
              <c:idx val="12"/>
              <c:layout>
                <c:manualLayout>
                  <c:x val="0"/>
                  <c:y val="-0.41817429071366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8F-4F73-B92A-2BECF2F74C55}"/>
                </c:ext>
              </c:extLst>
            </c:dLbl>
            <c:dLbl>
              <c:idx val="13"/>
              <c:layout>
                <c:manualLayout>
                  <c:x val="-8.4875562720133283E-17"/>
                  <c:y val="-0.3463917010373703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8F-4F73-B92A-2BECF2F74C55}"/>
                </c:ext>
              </c:extLst>
            </c:dLbl>
            <c:dLbl>
              <c:idx val="14"/>
              <c:layout>
                <c:manualLayout>
                  <c:x val="-8.4875562720133283E-17"/>
                  <c:y val="-0.266249531308586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8F-4F73-B92A-2BECF2F74C55}"/>
                </c:ext>
              </c:extLst>
            </c:dLbl>
            <c:dLbl>
              <c:idx val="15"/>
              <c:layout>
                <c:manualLayout>
                  <c:x val="0"/>
                  <c:y val="-0.303501749781277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8F-4F73-B92A-2BECF2F74C55}"/>
                </c:ext>
              </c:extLst>
            </c:dLbl>
            <c:dLbl>
              <c:idx val="16"/>
              <c:layout>
                <c:manualLayout>
                  <c:x val="0"/>
                  <c:y val="-0.261726659167604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58F-4F73-B92A-2BECF2F74C55}"/>
                </c:ext>
              </c:extLst>
            </c:dLbl>
            <c:dLbl>
              <c:idx val="17"/>
              <c:layout>
                <c:manualLayout>
                  <c:x val="0"/>
                  <c:y val="-0.310464316960380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8F-4F73-B92A-2BECF2F74C55}"/>
                </c:ext>
              </c:extLst>
            </c:dLbl>
            <c:dLbl>
              <c:idx val="18"/>
              <c:layout>
                <c:manualLayout>
                  <c:x val="0"/>
                  <c:y val="-0.370551181102362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58F-4F73-B92A-2BECF2F74C55}"/>
                </c:ext>
              </c:extLst>
            </c:dLbl>
            <c:dLbl>
              <c:idx val="19"/>
              <c:layout>
                <c:manualLayout>
                  <c:x val="0"/>
                  <c:y val="-0.24989032620922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58F-4F73-B92A-2BECF2F74C55}"/>
                </c:ext>
              </c:extLst>
            </c:dLbl>
            <c:dLbl>
              <c:idx val="20"/>
              <c:layout>
                <c:manualLayout>
                  <c:x val="0"/>
                  <c:y val="-0.298905761779777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58F-4F73-B92A-2BECF2F74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t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47</c:v>
                </c:pt>
                <c:pt idx="1">
                  <c:v>47.6</c:v>
                </c:pt>
                <c:pt idx="2">
                  <c:v>53.2</c:v>
                </c:pt>
                <c:pt idx="3">
                  <c:v>44.6</c:v>
                </c:pt>
                <c:pt idx="4">
                  <c:v>34</c:v>
                </c:pt>
                <c:pt idx="5">
                  <c:v>37.299999999999997</c:v>
                </c:pt>
                <c:pt idx="6">
                  <c:v>31.3</c:v>
                </c:pt>
                <c:pt idx="7">
                  <c:v>38.299999999999997</c:v>
                </c:pt>
                <c:pt idx="8">
                  <c:v>47.5</c:v>
                </c:pt>
                <c:pt idx="9">
                  <c:v>29.6</c:v>
                </c:pt>
                <c:pt idx="10">
                  <c:v>35.5</c:v>
                </c:pt>
                <c:pt idx="11">
                  <c:v>37.11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58F-4F73-B92A-2BECF2F74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100"/>
        <c:axId val="284901192"/>
        <c:axId val="285575048"/>
      </c:barChart>
      <c:catAx>
        <c:axId val="284901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5575048"/>
        <c:crosses val="autoZero"/>
        <c:auto val="1"/>
        <c:lblAlgn val="ctr"/>
        <c:lblOffset val="100"/>
        <c:noMultiLvlLbl val="0"/>
      </c:catAx>
      <c:valAx>
        <c:axId val="28557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490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913876585891154E-2"/>
          <c:y val="0.13483364777049081"/>
          <c:w val="0.90008612750192862"/>
          <c:h val="0.78981295845510313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>
              <a:solidFill>
                <a:srgbClr val="1F497D">
                  <a:lumMod val="40000"/>
                  <a:lumOff val="60000"/>
                </a:srgb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777777777777803E-3"/>
                  <c:y val="-5.022272230416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AB-4488-80B7-AAA36A65E937}"/>
                </c:ext>
              </c:extLst>
            </c:dLbl>
            <c:dLbl>
              <c:idx val="7"/>
              <c:layout>
                <c:manualLayout>
                  <c:x val="-4.1666666666666666E-3"/>
                  <c:y val="-4.4314166738972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AB-4488-80B7-AAA36A65E937}"/>
                </c:ext>
              </c:extLst>
            </c:dLbl>
            <c:dLbl>
              <c:idx val="8"/>
              <c:spPr>
                <a:noFill/>
              </c:spPr>
              <c:txPr>
                <a:bodyPr/>
                <a:lstStyle/>
                <a:p>
                  <a:pPr>
                    <a:defRPr lang="ru-RU"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F02-4409-9D8E-9709C227F213}"/>
                </c:ext>
              </c:extLst>
            </c:dLbl>
            <c:dLbl>
              <c:idx val="9"/>
              <c:layout>
                <c:manualLayout>
                  <c:x val="-1.2500000000000101E-2"/>
                  <c:y val="-5.613127786936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AB-4488-80B7-AAA36A65E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ru-RU"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Лист1!$A$5:$A$16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Лист1!$B$5:$B$16</c:f>
              <c:numCache>
                <c:formatCode>General</c:formatCode>
                <c:ptCount val="12"/>
                <c:pt idx="0">
                  <c:v>1.2</c:v>
                </c:pt>
                <c:pt idx="1">
                  <c:v>1.9</c:v>
                </c:pt>
                <c:pt idx="2">
                  <c:v>0.92</c:v>
                </c:pt>
                <c:pt idx="3">
                  <c:v>0.88</c:v>
                </c:pt>
                <c:pt idx="4">
                  <c:v>1.28</c:v>
                </c:pt>
                <c:pt idx="5">
                  <c:v>1.2</c:v>
                </c:pt>
                <c:pt idx="6">
                  <c:v>1.03</c:v>
                </c:pt>
                <c:pt idx="7">
                  <c:v>0.69</c:v>
                </c:pt>
                <c:pt idx="8">
                  <c:v>0.89</c:v>
                </c:pt>
                <c:pt idx="9">
                  <c:v>0.65</c:v>
                </c:pt>
                <c:pt idx="10">
                  <c:v>0.46</c:v>
                </c:pt>
                <c:pt idx="11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65-422A-9BA3-7C6E330EF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68692480"/>
        <c:axId val="-443808320"/>
      </c:lineChart>
      <c:catAx>
        <c:axId val="-46869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443808320"/>
        <c:crosses val="autoZero"/>
        <c:auto val="1"/>
        <c:lblAlgn val="ctr"/>
        <c:lblOffset val="100"/>
        <c:noMultiLvlLbl val="0"/>
      </c:catAx>
      <c:valAx>
        <c:axId val="-443808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/>
                  <a:t>на 100 тыс. населения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468692480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4378485087746824"/>
          <c:y val="0.87060811061099241"/>
          <c:w val="0.17835380462391368"/>
          <c:h val="6.6522276832508054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51224846894136E-2"/>
          <c:y val="3.3697349242564366E-2"/>
          <c:w val="0.92704474345819377"/>
          <c:h val="0.81906474113721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 w="57150" cap="flat" cmpd="dbl" algn="ctr">
              <a:solidFill>
                <a:srgbClr val="FF3300"/>
              </a:solidFill>
              <a:bevel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7777777777778286E-3"/>
                  <c:y val="-6.067310980058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EA-49C0-9DD6-B078DFEEBA34}"/>
                </c:ext>
              </c:extLst>
            </c:dLbl>
            <c:dLbl>
              <c:idx val="5"/>
              <c:layout>
                <c:manualLayout>
                  <c:x val="-2.7777777777777776E-2"/>
                  <c:y val="3.7489475479032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3D-4955-9C25-DDE4A9C03B6B}"/>
                </c:ext>
              </c:extLst>
            </c:dLbl>
            <c:dLbl>
              <c:idx val="9"/>
              <c:layout>
                <c:manualLayout>
                  <c:x val="-7.4260963081659226E-3"/>
                  <c:y val="-4.534718267237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D-4955-9C25-DDE4A9C03B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Лист1!$A$5:$A$16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Лист1!$B$5:$B$16</c:f>
              <c:numCache>
                <c:formatCode>General</c:formatCode>
                <c:ptCount val="12"/>
                <c:pt idx="0">
                  <c:v>8.8000000000000007</c:v>
                </c:pt>
                <c:pt idx="1">
                  <c:v>9.6</c:v>
                </c:pt>
                <c:pt idx="2">
                  <c:v>4.25</c:v>
                </c:pt>
                <c:pt idx="3">
                  <c:v>9.01</c:v>
                </c:pt>
                <c:pt idx="4">
                  <c:v>6.56</c:v>
                </c:pt>
                <c:pt idx="5">
                  <c:v>4.7699999999999996</c:v>
                </c:pt>
                <c:pt idx="6">
                  <c:v>7.02</c:v>
                </c:pt>
                <c:pt idx="7">
                  <c:v>5.32</c:v>
                </c:pt>
                <c:pt idx="8">
                  <c:v>6.9</c:v>
                </c:pt>
                <c:pt idx="9">
                  <c:v>3.03</c:v>
                </c:pt>
                <c:pt idx="10">
                  <c:v>4.0199999999999996</c:v>
                </c:pt>
                <c:pt idx="11">
                  <c:v>6.05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1C-48F6-B063-B78F4BA30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02080016"/>
        <c:axId val="-402080560"/>
      </c:lineChart>
      <c:catAx>
        <c:axId val="-402080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0560"/>
        <c:crosses val="autoZero"/>
        <c:auto val="1"/>
        <c:lblAlgn val="ctr"/>
        <c:lblOffset val="100"/>
        <c:noMultiLvlLbl val="0"/>
      </c:catAx>
      <c:valAx>
        <c:axId val="-40208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на 100 тыс. населения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733464566929141"/>
          <c:y val="0.75119088324532657"/>
          <c:w val="0.18144171041119861"/>
          <c:h val="5.9124318906236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пострадавших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hade val="51000"/>
                    <a:satMod val="130000"/>
                  </a:schemeClr>
                </a:gs>
                <a:gs pos="80000">
                  <a:schemeClr val="dk1">
                    <a:tint val="88500"/>
                    <a:shade val="93000"/>
                    <a:satMod val="130000"/>
                  </a:schemeClr>
                </a:gs>
                <a:gs pos="100000">
                  <a:schemeClr val="dk1">
                    <a:tint val="885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1666666666666796E-3"/>
                  <c:y val="-3.652968036529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E1-4AF2-9961-A5E3964F7DC8}"/>
                </c:ext>
              </c:extLst>
            </c:dLbl>
            <c:dLbl>
              <c:idx val="4"/>
              <c:layout>
                <c:manualLayout>
                  <c:x val="1.388888888888838E-3"/>
                  <c:y val="1.217656012176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E1-4AF2-9961-A5E3964F7DC8}"/>
                </c:ext>
              </c:extLst>
            </c:dLbl>
            <c:dLbl>
              <c:idx val="9"/>
              <c:layout>
                <c:manualLayout>
                  <c:x val="-1.3888888888888889E-3"/>
                  <c:y val="-1.82648401826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E1-4AF2-9961-A5E3964F7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Лист1!$A$7:$A$18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Лист1!$B$7:$B$18</c:f>
              <c:numCache>
                <c:formatCode>General</c:formatCode>
                <c:ptCount val="12"/>
                <c:pt idx="0">
                  <c:v>14052</c:v>
                </c:pt>
                <c:pt idx="1">
                  <c:v>19768</c:v>
                </c:pt>
                <c:pt idx="2">
                  <c:v>11920</c:v>
                </c:pt>
                <c:pt idx="3">
                  <c:v>12552</c:v>
                </c:pt>
                <c:pt idx="4">
                  <c:v>18803</c:v>
                </c:pt>
                <c:pt idx="5">
                  <c:v>12341</c:v>
                </c:pt>
                <c:pt idx="6">
                  <c:v>12594</c:v>
                </c:pt>
                <c:pt idx="7">
                  <c:v>15893</c:v>
                </c:pt>
                <c:pt idx="8">
                  <c:v>17280</c:v>
                </c:pt>
                <c:pt idx="9">
                  <c:v>14138</c:v>
                </c:pt>
                <c:pt idx="10">
                  <c:v>13297</c:v>
                </c:pt>
                <c:pt idx="11">
                  <c:v>18258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88-4A68-9F4E-1F7712990F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черте города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Лист1!$A$7:$A$18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Лист1!$C$7:$C$18</c:f>
              <c:numCache>
                <c:formatCode>General</c:formatCode>
                <c:ptCount val="12"/>
                <c:pt idx="0">
                  <c:v>1012</c:v>
                </c:pt>
                <c:pt idx="1">
                  <c:v>1149</c:v>
                </c:pt>
                <c:pt idx="2">
                  <c:v>752</c:v>
                </c:pt>
                <c:pt idx="3">
                  <c:v>959</c:v>
                </c:pt>
                <c:pt idx="4">
                  <c:v>1688</c:v>
                </c:pt>
                <c:pt idx="5">
                  <c:v>1310</c:v>
                </c:pt>
                <c:pt idx="6">
                  <c:v>2148</c:v>
                </c:pt>
                <c:pt idx="7">
                  <c:v>2596</c:v>
                </c:pt>
                <c:pt idx="8">
                  <c:v>1800</c:v>
                </c:pt>
                <c:pt idx="9">
                  <c:v>1939</c:v>
                </c:pt>
                <c:pt idx="10">
                  <c:v>2354</c:v>
                </c:pt>
                <c:pt idx="11">
                  <c:v>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88-4A68-9F4E-1F7712990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402087632"/>
        <c:axId val="-402084912"/>
      </c:barChart>
      <c:catAx>
        <c:axId val="-40208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4912"/>
        <c:crosses val="autoZero"/>
        <c:auto val="1"/>
        <c:lblAlgn val="ctr"/>
        <c:lblOffset val="100"/>
        <c:noMultiLvlLbl val="0"/>
      </c:catAx>
      <c:valAx>
        <c:axId val="-40208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2">
                  <a:shade val="6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79041248606466E-2"/>
                  <c:y val="-5.0980392156862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BF-4A02-9A2F-188FFB6E14FE}"/>
                </c:ext>
              </c:extLst>
            </c:dLbl>
            <c:dLbl>
              <c:idx val="1"/>
              <c:layout>
                <c:manualLayout>
                  <c:x val="9.3566608066792314E-3"/>
                  <c:y val="2.1287989985321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BF-4A02-9A2F-188FFB6E14FE}"/>
                </c:ext>
              </c:extLst>
            </c:dLbl>
            <c:dLbl>
              <c:idx val="4"/>
              <c:layout>
                <c:manualLayout>
                  <c:x val="-3.1885338910656293E-2"/>
                  <c:y val="3.884167289917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BF-4A02-9A2F-188FFB6E14FE}"/>
                </c:ext>
              </c:extLst>
            </c:dLbl>
            <c:dLbl>
              <c:idx val="5"/>
              <c:layout>
                <c:manualLayout>
                  <c:x val="-1.9821631592900339E-2"/>
                  <c:y val="-6.83469781988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BF-4A02-9A2F-188FFB6E14FE}"/>
                </c:ext>
              </c:extLst>
            </c:dLbl>
            <c:dLbl>
              <c:idx val="6"/>
              <c:layout>
                <c:manualLayout>
                  <c:x val="1.3272460191520617E-3"/>
                  <c:y val="-1.0345834349865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BF-4A02-9A2F-188FFB6E14FE}"/>
                </c:ext>
              </c:extLst>
            </c:dLbl>
            <c:dLbl>
              <c:idx val="7"/>
              <c:layout>
                <c:manualLayout>
                  <c:x val="-6.6889632107024095E-3"/>
                  <c:y val="-3.5294117647058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BF-4A02-9A2F-188FFB6E14FE}"/>
                </c:ext>
              </c:extLst>
            </c:dLbl>
            <c:dLbl>
              <c:idx val="9"/>
              <c:layout>
                <c:manualLayout>
                  <c:x val="-1.1435786656535751E-16"/>
                  <c:y val="-5.5872624813524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29-4EC2-A0A9-2C501C62CE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Лист1!$A$3:$A$15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Лист1!$B$3:$B$15</c:f>
              <c:numCache>
                <c:formatCode>General</c:formatCode>
                <c:ptCount val="12"/>
                <c:pt idx="0">
                  <c:v>0.11</c:v>
                </c:pt>
                <c:pt idx="1">
                  <c:v>0.02</c:v>
                </c:pt>
                <c:pt idx="2">
                  <c:v>0.06</c:v>
                </c:pt>
                <c:pt idx="3">
                  <c:v>0.22</c:v>
                </c:pt>
                <c:pt idx="4">
                  <c:v>0.1</c:v>
                </c:pt>
                <c:pt idx="5">
                  <c:v>0.25</c:v>
                </c:pt>
                <c:pt idx="6">
                  <c:v>0.23</c:v>
                </c:pt>
                <c:pt idx="7">
                  <c:v>0.13</c:v>
                </c:pt>
                <c:pt idx="8">
                  <c:v>0.13</c:v>
                </c:pt>
                <c:pt idx="9">
                  <c:v>0.02</c:v>
                </c:pt>
                <c:pt idx="10">
                  <c:v>0</c:v>
                </c:pt>
                <c:pt idx="11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6BF-4A02-9A2F-188FFB6E14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Лист1!$A$3:$A$15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Лист1!$C$3:$C$15</c:f>
            </c:numRef>
          </c:val>
          <c:smooth val="0"/>
          <c:extLst>
            <c:ext xmlns:c16="http://schemas.microsoft.com/office/drawing/2014/chart" uri="{C3380CC4-5D6E-409C-BE32-E72D297353CC}">
              <c16:uniqueId val="{00000001-C49E-4217-BBD5-56DBA41FE9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1750" cap="rnd">
              <a:solidFill>
                <a:schemeClr val="accent2">
                  <a:tint val="6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Лист1!$A$3:$A$15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Лист1!$D$3:$D$15</c:f>
            </c:numRef>
          </c:val>
          <c:smooth val="0"/>
          <c:extLst>
            <c:ext xmlns:c16="http://schemas.microsoft.com/office/drawing/2014/chart" uri="{C3380CC4-5D6E-409C-BE32-E72D297353CC}">
              <c16:uniqueId val="{00000002-C49E-4217-BBD5-56DBA41FE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02089808"/>
        <c:axId val="-402083824"/>
      </c:lineChart>
      <c:catAx>
        <c:axId val="-40208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3824"/>
        <c:crosses val="autoZero"/>
        <c:auto val="1"/>
        <c:lblAlgn val="ctr"/>
        <c:lblOffset val="100"/>
        <c:noMultiLvlLbl val="0"/>
      </c:catAx>
      <c:valAx>
        <c:axId val="-40208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995844269466318E-2"/>
          <c:y val="2.2323304120429478E-2"/>
          <c:w val="0.9672671697287839"/>
          <c:h val="0.92007605525218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СПб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2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  <c:pt idx="5">
                  <c:v>2016 год</c:v>
                </c:pt>
                <c:pt idx="6">
                  <c:v>2017 год</c:v>
                </c:pt>
                <c:pt idx="7">
                  <c:v>2018 год</c:v>
                </c:pt>
                <c:pt idx="8">
                  <c:v>2019 год</c:v>
                </c:pt>
                <c:pt idx="9">
                  <c:v>2020 год</c:v>
                </c:pt>
                <c:pt idx="10">
                  <c:v>2021 год</c:v>
                </c:pt>
                <c:pt idx="11">
                  <c:v>I-X 2022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2"/>
                <c:pt idx="0">
                  <c:v>0.26</c:v>
                </c:pt>
                <c:pt idx="1">
                  <c:v>0.73</c:v>
                </c:pt>
                <c:pt idx="2">
                  <c:v>0.59</c:v>
                </c:pt>
                <c:pt idx="3">
                  <c:v>1.29</c:v>
                </c:pt>
                <c:pt idx="4">
                  <c:v>1.54</c:v>
                </c:pt>
                <c:pt idx="5">
                  <c:v>1.33</c:v>
                </c:pt>
                <c:pt idx="6">
                  <c:v>0.73</c:v>
                </c:pt>
                <c:pt idx="7">
                  <c:v>1.31</c:v>
                </c:pt>
                <c:pt idx="8">
                  <c:v>1.35</c:v>
                </c:pt>
                <c:pt idx="9">
                  <c:v>0.32</c:v>
                </c:pt>
                <c:pt idx="10">
                  <c:v>0.33</c:v>
                </c:pt>
                <c:pt idx="11">
                  <c:v>0.2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2764-4DE9-A7D8-EDDEDE3C6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02089264"/>
        <c:axId val="-402083280"/>
        <c:axId val="0"/>
      </c:bar3DChart>
      <c:catAx>
        <c:axId val="-402089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3280"/>
        <c:crosses val="autoZero"/>
        <c:auto val="1"/>
        <c:lblAlgn val="ctr"/>
        <c:lblOffset val="100"/>
        <c:noMultiLvlLbl val="0"/>
      </c:catAx>
      <c:valAx>
        <c:axId val="-40208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8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465426616603787E-2"/>
          <c:y val="7.9627078003551399E-2"/>
          <c:w val="0.93653457338339618"/>
          <c:h val="0.81128903519911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Лист1!$A$13:$A$24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Лист1!$B$13:$B$24</c:f>
              <c:numCache>
                <c:formatCode>General</c:formatCode>
                <c:ptCount val="12"/>
                <c:pt idx="0">
                  <c:v>0.35</c:v>
                </c:pt>
                <c:pt idx="1">
                  <c:v>0.27</c:v>
                </c:pt>
                <c:pt idx="2">
                  <c:v>0.2</c:v>
                </c:pt>
                <c:pt idx="3">
                  <c:v>0.26</c:v>
                </c:pt>
                <c:pt idx="4">
                  <c:v>0.04</c:v>
                </c:pt>
                <c:pt idx="5">
                  <c:v>0.15</c:v>
                </c:pt>
                <c:pt idx="6">
                  <c:v>0.08</c:v>
                </c:pt>
                <c:pt idx="7">
                  <c:v>0.23</c:v>
                </c:pt>
                <c:pt idx="8">
                  <c:v>0.32</c:v>
                </c:pt>
                <c:pt idx="9">
                  <c:v>0.3</c:v>
                </c:pt>
                <c:pt idx="10">
                  <c:v>0.53</c:v>
                </c:pt>
                <c:pt idx="1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0-485D-8038-E4DE92009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02093072"/>
        <c:axId val="-402090352"/>
        <c:axId val="0"/>
      </c:bar3DChart>
      <c:catAx>
        <c:axId val="-4020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90352"/>
        <c:crosses val="autoZero"/>
        <c:auto val="1"/>
        <c:lblAlgn val="ctr"/>
        <c:lblOffset val="100"/>
        <c:noMultiLvlLbl val="0"/>
      </c:catAx>
      <c:valAx>
        <c:axId val="-40209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0209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заболеваемости на 100 тыс.населения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063875158149927E-2"/>
                      <c:h val="0.133294484373531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76-42BB-B8FC-C37B8B3881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Лист1!$A$3:$A$14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I-X 2022</c:v>
                </c:pt>
              </c:strCache>
            </c:strRef>
          </c:cat>
          <c:val>
            <c:numRef>
              <c:f>Лист1!$B$3:$B$14</c:f>
              <c:numCache>
                <c:formatCode>General</c:formatCode>
                <c:ptCount val="12"/>
                <c:pt idx="0">
                  <c:v>6.72</c:v>
                </c:pt>
                <c:pt idx="1">
                  <c:v>7.06</c:v>
                </c:pt>
                <c:pt idx="2">
                  <c:v>4.76</c:v>
                </c:pt>
                <c:pt idx="3">
                  <c:v>5.49</c:v>
                </c:pt>
                <c:pt idx="4">
                  <c:v>3.78</c:v>
                </c:pt>
                <c:pt idx="5">
                  <c:v>2.5</c:v>
                </c:pt>
                <c:pt idx="6">
                  <c:v>2.14</c:v>
                </c:pt>
                <c:pt idx="7">
                  <c:v>1.84</c:v>
                </c:pt>
                <c:pt idx="8">
                  <c:v>2</c:v>
                </c:pt>
                <c:pt idx="9">
                  <c:v>2.17</c:v>
                </c:pt>
                <c:pt idx="10">
                  <c:v>0.93</c:v>
                </c:pt>
                <c:pt idx="11" formatCode="0.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5F-4AB6-85EC-A7F42B00D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02082192"/>
        <c:axId val="-402078384"/>
      </c:barChart>
      <c:catAx>
        <c:axId val="-40208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30" baseline="0"/>
            </a:pPr>
            <a:endParaRPr lang="ru-RU"/>
          </a:p>
        </c:txPr>
        <c:crossAx val="-402078384"/>
        <c:crosses val="autoZero"/>
        <c:auto val="1"/>
        <c:lblAlgn val="ctr"/>
        <c:lblOffset val="100"/>
        <c:noMultiLvlLbl val="0"/>
      </c:catAx>
      <c:valAx>
        <c:axId val="-40207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10" baseline="0"/>
            </a:pPr>
            <a:endParaRPr lang="ru-RU"/>
          </a:p>
        </c:txPr>
        <c:crossAx val="-4020821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8D8F6"/>
        </a:gs>
        <a:gs pos="74000">
          <a:srgbClr val="4F81BD">
            <a:lumMod val="45000"/>
            <a:lumOff val="55000"/>
          </a:srgbClr>
        </a:gs>
        <a:gs pos="83000">
          <a:srgbClr val="4F81BD">
            <a:lumMod val="45000"/>
            <a:lumOff val="55000"/>
          </a:srgbClr>
        </a:gs>
        <a:gs pos="100000">
          <a:srgbClr val="4F81BD">
            <a:lumMod val="30000"/>
            <a:lumOff val="70000"/>
          </a:srgbClr>
        </a:gs>
      </a:gsLst>
      <a:lin ang="5400000" scaled="1"/>
    </a:gradFill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0.20863</cdr:x>
      <cdr:y>0.14366</cdr:y>
    </cdr:from>
    <cdr:to>
      <cdr:x>0.20863</cdr:x>
      <cdr:y>0.93914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186C937A-33BE-44E3-9FC7-C0B5618C8953}"/>
            </a:ext>
          </a:extLst>
        </cdr:cNvPr>
        <cdr:cNvCxnSpPr/>
      </cdr:nvCxnSpPr>
      <cdr:spPr>
        <a:xfrm xmlns:a="http://schemas.openxmlformats.org/drawingml/2006/main">
          <a:off x="1907704" y="617561"/>
          <a:ext cx="0" cy="341964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0.44887</cdr:x>
      <cdr:y>0.14366</cdr:y>
    </cdr:from>
    <cdr:to>
      <cdr:x>0.45275</cdr:x>
      <cdr:y>0.93914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74407D55-F08A-42BC-A720-1A74DBFB063B}"/>
            </a:ext>
          </a:extLst>
        </cdr:cNvPr>
        <cdr:cNvCxnSpPr/>
      </cdr:nvCxnSpPr>
      <cdr:spPr>
        <a:xfrm xmlns:a="http://schemas.openxmlformats.org/drawingml/2006/main" flipH="1">
          <a:off x="4104456" y="617561"/>
          <a:ext cx="35496" cy="341964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0.74809</cdr:x>
      <cdr:y>0.18727</cdr:y>
    </cdr:from>
    <cdr:to>
      <cdr:x>0.75209</cdr:x>
      <cdr:y>0.91575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id="{3E497253-A789-4814-9E77-0A479208371A}"/>
            </a:ext>
          </a:extLst>
        </cdr:cNvPr>
        <cdr:cNvCxnSpPr/>
      </cdr:nvCxnSpPr>
      <cdr:spPr>
        <a:xfrm xmlns:a="http://schemas.openxmlformats.org/drawingml/2006/main" flipH="1">
          <a:off x="7056784" y="733066"/>
          <a:ext cx="37732" cy="28515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0.6064</cdr:x>
      <cdr:y>0.18727</cdr:y>
    </cdr:from>
    <cdr:to>
      <cdr:x>0.99681</cdr:x>
      <cdr:y>0.31604</cdr:y>
    </cdr:to>
    <cdr:sp macro="" textlink="">
      <cdr:nvSpPr>
        <cdr:cNvPr id="11" name="Прямоугольник: скругленные углы 10">
          <a:extLst xmlns:a="http://schemas.openxmlformats.org/drawingml/2006/main">
            <a:ext uri="{FF2B5EF4-FFF2-40B4-BE49-F238E27FC236}">
              <a16:creationId xmlns:a16="http://schemas.microsoft.com/office/drawing/2014/main" id="{D72F0B80-74FC-44E9-BEBB-60FE4D604A23}"/>
            </a:ext>
          </a:extLst>
        </cdr:cNvPr>
        <cdr:cNvSpPr/>
      </cdr:nvSpPr>
      <cdr:spPr>
        <a:xfrm xmlns:a="http://schemas.openxmlformats.org/drawingml/2006/main">
          <a:off x="5720154" y="733066"/>
          <a:ext cx="3682756" cy="50405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Цикличность заболеваемости КВЭ в Санкт-Петербурге составляет 3-4 года</a:t>
          </a:r>
        </a:p>
      </cdr:txBody>
    </cdr:sp>
  </cdr:relSizeAnchor>
  <cdr:relSizeAnchor xmlns:cdr="http://schemas.openxmlformats.org/drawingml/2006/chartDrawing">
    <cdr:from>
      <cdr:x>0.61069</cdr:x>
      <cdr:y>0.04077</cdr:y>
    </cdr:from>
    <cdr:to>
      <cdr:x>0.98868</cdr:x>
      <cdr:y>0.14128</cdr:y>
    </cdr:to>
    <cdr:sp macro="" textlink="">
      <cdr:nvSpPr>
        <cdr:cNvPr id="20" name="Прямоугольник: скругленные углы 19">
          <a:extLst xmlns:a="http://schemas.openxmlformats.org/drawingml/2006/main">
            <a:ext uri="{FF2B5EF4-FFF2-40B4-BE49-F238E27FC236}">
              <a16:creationId xmlns:a16="http://schemas.microsoft.com/office/drawing/2014/main" id="{354F3074-F48E-4638-8841-2C5D7D625E3E}"/>
            </a:ext>
          </a:extLst>
        </cdr:cNvPr>
        <cdr:cNvSpPr/>
      </cdr:nvSpPr>
      <cdr:spPr>
        <a:xfrm xmlns:a="http://schemas.openxmlformats.org/drawingml/2006/main">
          <a:off x="5760640" y="159606"/>
          <a:ext cx="3565598" cy="393437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dirty="0">
              <a:ln w="0"/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Все заболевшие не были привиты, специфическую профилактику не получали.</a:t>
          </a:r>
          <a:endParaRPr lang="en-US" dirty="0">
            <a:ln w="0"/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71F529F-4D9E-4D35-83E0-7D1F85798F60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2" y="1"/>
            <a:ext cx="2929521" cy="4976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2D09EE-260E-42ED-B986-BA9A17D973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30061" y="1"/>
            <a:ext cx="2929521" cy="4976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FD414A6F-E409-452A-A0A9-C53C8E95106F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1449A-4D0E-43CA-B7A3-FA73E72681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2" y="9443241"/>
            <a:ext cx="2929521" cy="4976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345EA8-2CCC-4C5A-BD04-FA5DB3F47D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30061" y="9443241"/>
            <a:ext cx="2929521" cy="4976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D8AE1DA6-6A89-4816-8D19-8798CA810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8283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2FA541B-74F7-48DA-88C3-CA9E0283A7A8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2" y="1"/>
            <a:ext cx="2929521" cy="4976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CE1CF1-CD36-4C3F-A4BD-C0C1EB1A5F58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30061" y="1"/>
            <a:ext cx="2929521" cy="4976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4AD7E746-A6FC-4601-B31C-A99CE6045461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29DDAC2-AC3D-4AA3-A2FE-6416503A2D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4538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0" tIns="45760" rIns="91520" bIns="4576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6EF5AA9E-FF58-419D-9089-5BF00B429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75801" y="4722417"/>
            <a:ext cx="5409563" cy="44743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9BDEA5-ABA7-48CE-8E63-0852FAA8B7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2" y="9443241"/>
            <a:ext cx="2929521" cy="4976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C73C6-9A84-4D1B-8A38-94816816B0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30061" y="9443241"/>
            <a:ext cx="2929521" cy="4976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EAF21DF6-2703-4EA6-85C4-EEFAE5A47E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9907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5988"/>
            <a:fld id="{6183D799-0729-4AE2-9CD8-0867B4165B20}" type="slidenum">
              <a:rPr kumimoji="1" lang="ru-RU" altLang="ru-RU" smtClean="0">
                <a:ea typeface="HGｺﾞｼｯｸE"/>
                <a:cs typeface="HGｺﾞｼｯｸE"/>
              </a:rPr>
              <a:pPr defTabSz="915988"/>
              <a:t>1</a:t>
            </a:fld>
            <a:endParaRPr kumimoji="1" lang="ru-RU" altLang="ru-RU">
              <a:ea typeface="HGｺﾞｼｯｸE"/>
              <a:cs typeface="HGｺﾞｼｯｸE"/>
            </a:endParaRPr>
          </a:p>
        </p:txBody>
      </p:sp>
    </p:spTree>
    <p:extLst>
      <p:ext uri="{BB962C8B-B14F-4D97-AF65-F5344CB8AC3E}">
        <p14:creationId xmlns:p14="http://schemas.microsoft.com/office/powerpoint/2010/main" val="1715259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21DF6-2703-4EA6-85C4-EEFAE5A47E37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44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21DF6-2703-4EA6-85C4-EEFAE5A47E3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58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21DF6-2703-4EA6-85C4-EEFAE5A47E37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749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21DF6-2703-4EA6-85C4-EEFAE5A47E37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531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21DF6-2703-4EA6-85C4-EEFAE5A47E37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747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</a:pPr>
            <a:fld id="{5B82AD97-7589-4797-90E9-2CF9F2F53556}" type="slidenum">
              <a:rPr lang="en-GB" smtClean="0">
                <a:latin typeface="Times New Roman" pitchFamily="18" charset="0"/>
                <a:ea typeface="Droid Sans Fallback"/>
                <a:cs typeface="DejaVu Sans Condensed" pitchFamily="34" charset="0"/>
              </a:rPr>
              <a:pPr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8563" algn="l"/>
                  <a:tab pos="2879725" algn="l"/>
                  <a:tab pos="3290888" algn="l"/>
                  <a:tab pos="3703638" algn="l"/>
                  <a:tab pos="4114800" algn="l"/>
                  <a:tab pos="4525963" algn="l"/>
                  <a:tab pos="4938713" algn="l"/>
                  <a:tab pos="5349875" algn="l"/>
                  <a:tab pos="5761038" algn="l"/>
                  <a:tab pos="6173788" algn="l"/>
                  <a:tab pos="6584950" algn="l"/>
                  <a:tab pos="6996113" algn="l"/>
                  <a:tab pos="7408863" algn="l"/>
                  <a:tab pos="7820025" algn="l"/>
                  <a:tab pos="8231188" algn="l"/>
                </a:tabLst>
              </a:pPr>
              <a:t>21</a:t>
            </a:fld>
            <a:endParaRPr lang="en-GB">
              <a:latin typeface="Times New Roman" pitchFamily="18" charset="0"/>
              <a:ea typeface="Droid Sans Fallback"/>
              <a:cs typeface="DejaVu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2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29052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0">
              <a:defRPr/>
            </a:pPr>
            <a:fld id="{C34D8AD2-E872-43F5-B7A8-CA3DD2D8A1EE}" type="slidenum">
              <a:rPr lang="ru-RU" sz="1200">
                <a:solidFill>
                  <a:prstClr val="black"/>
                </a:solidFill>
                <a:latin typeface="Tahoma" pitchFamily="34" charset="0"/>
                <a:cs typeface="+mn-cs"/>
              </a:rPr>
              <a:pPr algn="r" defTabSz="914400" eaLnBrk="0">
                <a:defRPr/>
              </a:pPr>
              <a:t>2</a:t>
            </a:fld>
            <a:endParaRPr lang="ru-RU" sz="1200">
              <a:solidFill>
                <a:prstClr val="black"/>
              </a:solidFill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0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29052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0">
              <a:defRPr/>
            </a:pPr>
            <a:fld id="{C34D8AD2-E872-43F5-B7A8-CA3DD2D8A1EE}" type="slidenum">
              <a:rPr lang="ru-RU" sz="1200">
                <a:solidFill>
                  <a:prstClr val="black"/>
                </a:solidFill>
                <a:latin typeface="Tahoma" pitchFamily="34" charset="0"/>
                <a:cs typeface="+mn-cs"/>
              </a:rPr>
              <a:pPr algn="r" defTabSz="914400" eaLnBrk="0">
                <a:defRPr/>
              </a:pPr>
              <a:t>3</a:t>
            </a:fld>
            <a:endParaRPr lang="ru-RU" sz="1200">
              <a:solidFill>
                <a:prstClr val="black"/>
              </a:solidFill>
              <a:latin typeface="Tahom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29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21DF6-2703-4EA6-85C4-EEFAE5A47E37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82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21DF6-2703-4EA6-85C4-EEFAE5A47E3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71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>
            <a:extLst>
              <a:ext uri="{FF2B5EF4-FFF2-40B4-BE49-F238E27FC236}">
                <a16:creationId xmlns:a16="http://schemas.microsoft.com/office/drawing/2014/main" id="{A3691C87-E9C5-463A-B7DD-E73B08F40A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>
            <a:extLst>
              <a:ext uri="{FF2B5EF4-FFF2-40B4-BE49-F238E27FC236}">
                <a16:creationId xmlns:a16="http://schemas.microsoft.com/office/drawing/2014/main" id="{8225F3F5-C1CC-4804-B284-68017DBC2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4617E444-3F59-4F9A-BDA6-5CA50B6B8378}"/>
              </a:ext>
            </a:extLst>
          </p:cNvPr>
          <p:cNvSpPr txBox="1">
            <a:spLocks noGrp="1"/>
          </p:cNvSpPr>
          <p:nvPr/>
        </p:nvSpPr>
        <p:spPr bwMode="auto">
          <a:xfrm>
            <a:off x="3817400" y="9459143"/>
            <a:ext cx="2921607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algn="r" defTabSz="914400" hangingPunct="1"/>
            <a:fld id="{940E2F5C-B10E-4754-859F-FD0D4F040429}" type="slidenum">
              <a:rPr lang="ru-RU" altLang="ru-RU" sz="1200">
                <a:solidFill>
                  <a:srgbClr val="000000"/>
                </a:solidFill>
                <a:latin typeface="Tahoma" panose="020B0604030504040204" pitchFamily="34" charset="0"/>
              </a:rPr>
              <a:pPr algn="r" defTabSz="914400" hangingPunct="1"/>
              <a:t>6</a:t>
            </a:fld>
            <a:endParaRPr lang="ru-RU" altLang="ru-RU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0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21DF6-2703-4EA6-85C4-EEFAE5A47E3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98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21DF6-2703-4EA6-85C4-EEFAE5A47E3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066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21DF6-2703-4EA6-85C4-EEFAE5A47E37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014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2217C-9F86-4E59-B893-96C7E448CEBA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B8514-33D2-4768-B970-8FF646B9170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AAA2B-F31B-45B5-B5CE-F5D34F0E81F0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3C70F-35CB-4119-A164-7E72EAF753F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E20097-1E00-4283-B31D-380284609479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A6EE-CD5A-4305-B3AC-A97C58B8732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893FE-3F3B-48D8-899C-B5A24F0D965A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77BB9-A9B3-4CC7-9607-E5DF830D89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24345-984A-41C2-A46D-ABA108CB6D25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5C739-8F9E-46D4-AC48-B6DCAA9F67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3FF7A-7336-4E46-A7FA-B59DBB4819D2}" type="datetime1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F527C-CE71-4569-AAD9-371CBE423AE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D7DE9-5BC6-400B-AD4C-3E1EC0101B9A}" type="datetime1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2693F-C6F5-4321-B68A-890B24AEF5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FA5D4-D79F-4B87-B98D-E76C4B859E06}" type="datetime1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FFB49-A4D2-4788-8945-40AD6E0B630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7A01E-169A-4F2B-B368-B716571633FE}" type="datetime1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EEA71-7AA1-4195-A18A-95853D18C8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D54CD0-9429-4F0F-941A-FFDFE5868EAE}" type="datetime1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17177-68E0-4C52-9DE4-60E2AB80F1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B1CBB-0A42-493E-8802-71BC42276894}" type="datetime1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BB617-71E6-483C-B15E-04D487D70B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E6979A-8196-4FE1-8614-EDFA5DA26BEB}" type="datetime1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62568-D389-4DF1-A5DB-7633495359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1116012" y="3651870"/>
            <a:ext cx="6911975" cy="504825"/>
          </a:xfr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7200" b="1" dirty="0">
                <a:solidFill>
                  <a:srgbClr val="A50021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Начальник отдела эпидемиологического надзора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ru-RU" altLang="ru-RU" sz="7200" b="1" dirty="0">
              <a:solidFill>
                <a:srgbClr val="A50021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7200" b="1" dirty="0">
                <a:solidFill>
                  <a:srgbClr val="A50021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Катаева Ирина Сергеевна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ru-RU" altLang="ru-RU" sz="7200" b="1" dirty="0">
              <a:solidFill>
                <a:srgbClr val="A50021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7200" b="1" dirty="0">
                <a:solidFill>
                  <a:srgbClr val="A50021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18.11.2022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altLang="ru-RU" sz="7200" u="sng" dirty="0">
              <a:solidFill>
                <a:srgbClr val="898989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ru-RU" altLang="ru-RU" sz="2000" dirty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79732"/>
            <a:ext cx="9144000" cy="1942208"/>
          </a:xfrm>
          <a:noFill/>
        </p:spPr>
        <p:txBody>
          <a:bodyPr>
            <a:noAutofit/>
          </a:bodyPr>
          <a:lstStyle/>
          <a:p>
            <a:pPr>
              <a:defRPr/>
            </a:pPr>
            <a:b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эпидемиологической ситуации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природно-очаговым и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зооантропонозным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болезням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Санкт-Петербурге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6012" y="280471"/>
            <a:ext cx="69119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Управление Роспотребнадзора по городу Санкт-Петербургу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869770-9531-4EBE-B7AB-FCB296CB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EEA71-7AA1-4195-A18A-95853D18C88D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CC0F9-0411-4BEC-9F21-24AB7D3F3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3106"/>
            <a:ext cx="864097" cy="7636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40A760-1AB8-4237-9084-8851B5F44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75" y="808606"/>
            <a:ext cx="1594571" cy="19422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D852E7-2E6C-48B9-9EEE-1A14C0907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02393"/>
            <a:ext cx="624399" cy="70633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D9CF77-311D-443A-AB6C-8766FEC1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EEA71-7AA1-4195-A18A-95853D18C88D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AB56FF8-2FA4-4E8D-8359-CADA9683A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281941"/>
              </p:ext>
            </p:extLst>
          </p:nvPr>
        </p:nvGraphicFramePr>
        <p:xfrm>
          <a:off x="0" y="747813"/>
          <a:ext cx="9144000" cy="439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91ACB5-C260-407B-956F-122EB14902B5}"/>
              </a:ext>
            </a:extLst>
          </p:cNvPr>
          <p:cNvSpPr txBox="1"/>
          <p:nvPr/>
        </p:nvSpPr>
        <p:spPr>
          <a:xfrm>
            <a:off x="1043608" y="0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tabLst>
                <a:tab pos="450215" algn="l"/>
              </a:tabLst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Количество лиц, обратившихся по поводу укусов иксодовыми клещами в 2011-2022гг. (всего \ в черте города)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7C43FC-3B8C-4AA7-A973-4A6C25463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9839"/>
            <a:ext cx="789732" cy="6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90982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6836" y="205978"/>
            <a:ext cx="7190328" cy="579822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Заболеваемость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туляремией на территории Санкт-Петербурга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3885B-0CD9-4D5A-90BB-0C935262440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14894310"/>
              </p:ext>
            </p:extLst>
          </p:nvPr>
        </p:nvGraphicFramePr>
        <p:xfrm>
          <a:off x="571472" y="857238"/>
          <a:ext cx="8143932" cy="214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F848882-29ED-4766-A927-817244C18C5B}"/>
              </a:ext>
            </a:extLst>
          </p:cNvPr>
          <p:cNvSpPr txBox="1"/>
          <p:nvPr/>
        </p:nvSpPr>
        <p:spPr>
          <a:xfrm>
            <a:off x="179512" y="3003799"/>
            <a:ext cx="8712968" cy="167872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ФКУЗ «Северо-Западная противочумная станция» Роспотребнадзора при проведении весеннего эпизоотологического обследования отмечается продолжение в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ялотекущей эпизоотии туляремии на территории 3-х районов города, что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 настороженного внимания медицинских работников к данной инфекции.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плановом серологическом обследовании жителей Санкт-Петербурга на уровень напряжённости иммунитета к туляремии в лаборатории особо опасных и вирусологических исследований Центра положительные 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составили</a:t>
            </a:r>
            <a:r>
              <a:rPr lang="ru-R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2019 году – 43,24 % (обследовано  74 чел.), в 2020 году – 62,5% (обследовано 32 чел.); в 2022 году – 22,8 % (обследовано 70 чел.)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12F874-5962-46B4-BCA3-1F00664F3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66" y="146902"/>
            <a:ext cx="789732" cy="69797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F5728-3489-47A4-91BC-FDFDA85D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0"/>
            <a:ext cx="6912768" cy="857250"/>
          </a:xfrm>
          <a:noFill/>
        </p:spPr>
        <p:txBody>
          <a:bodyPr>
            <a:no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Заболеваемость ГЛПС в Санкт-Петербурге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период с  2011–10 месяцев 2022 гг.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(на 100 тыс. населения)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76FB7D-7F61-4789-AA7C-33D95BB3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77BB9-A9B3-4CC7-9607-E5DF830D892E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E51ACFC0-4724-4026-9DB8-056154980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412939"/>
              </p:ext>
            </p:extLst>
          </p:nvPr>
        </p:nvGraphicFramePr>
        <p:xfrm>
          <a:off x="395537" y="987574"/>
          <a:ext cx="4176463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593B3D-F7C4-4E70-B4B8-5DD38AD0D65A}"/>
              </a:ext>
            </a:extLst>
          </p:cNvPr>
          <p:cNvSpPr txBox="1"/>
          <p:nvPr/>
        </p:nvSpPr>
        <p:spPr>
          <a:xfrm>
            <a:off x="4499992" y="747813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плановом серологическом обследовании  крови жителей Санкт-Петербурга на уровень напряжённости иммунитета к ГЛПС в лаборатории особо опасных и вирусологических исследований ФБУЗ «Центр гигиены и эпидемиологии в городе Санкт-Петербург» в 2019-2021 годах  обследовано 178  сывороток, положительный  результат  выявлен у 3,9%.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Положительные результаты инфицированности вирусом ГЛПС мелких млекопитающих зарегистрированы на территории 3 районов города: Петродворцового, Пушкинского, Московского.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60483-AB0E-48E0-8D8A-356F34656C61}"/>
              </a:ext>
            </a:extLst>
          </p:cNvPr>
          <p:cNvSpPr txBox="1"/>
          <p:nvPr/>
        </p:nvSpPr>
        <p:spPr>
          <a:xfrm>
            <a:off x="400721" y="3211159"/>
            <a:ext cx="8448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носительство вируса ГЛПС в 2021 году исследовались 116 грызунов и насекомоядных из пригородов Санкт-Петербурга. Положительные результаты получены от 10 животных, общий процент положительных находок – 8,6%. Зараженность собственно рыжих полевок составила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5,7%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(осенью 2020 года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629F6F-4F58-40F3-9AE2-304A282F6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9276"/>
            <a:ext cx="789732" cy="6979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7A604D-C8D9-48EB-822C-FD60ACA04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3786"/>
            <a:ext cx="2403053" cy="9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94716"/>
      </p:ext>
    </p:extLst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2EE6022-B37A-486A-AADF-FAD8F57D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EEA71-7AA1-4195-A18A-95853D18C88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4710420-98A0-4D43-9A3E-26D142D34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167607"/>
              </p:ext>
            </p:extLst>
          </p:nvPr>
        </p:nvGraphicFramePr>
        <p:xfrm>
          <a:off x="107504" y="843558"/>
          <a:ext cx="86409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1">
            <a:extLst>
              <a:ext uri="{FF2B5EF4-FFF2-40B4-BE49-F238E27FC236}">
                <a16:creationId xmlns:a16="http://schemas.microsoft.com/office/drawing/2014/main" id="{3AEAA44B-D62E-4437-AFCA-648232D97017}"/>
              </a:ext>
            </a:extLst>
          </p:cNvPr>
          <p:cNvSpPr txBox="1">
            <a:spLocks/>
          </p:cNvSpPr>
          <p:nvPr/>
        </p:nvSpPr>
        <p:spPr>
          <a:xfrm>
            <a:off x="980638" y="206444"/>
            <a:ext cx="7335777" cy="37291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Заболеваемость лептоспирозами в Санкт-Петербурге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период с  2011–10 месяцев 2022гг. </a:t>
            </a:r>
            <a:br>
              <a:rPr lang="ru-RU" sz="18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(на 100 тыс. населения)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725551-7FEF-4460-B22B-BDD6AFBA0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56" y="145584"/>
            <a:ext cx="789732" cy="6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1639"/>
      </p:ext>
    </p:extLst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5" descr="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30629"/>
            <a:ext cx="2731025" cy="160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6"/>
          <p:cNvSpPr txBox="1">
            <a:spLocks noChangeArrowheads="1"/>
          </p:cNvSpPr>
          <p:nvPr/>
        </p:nvSpPr>
        <p:spPr bwMode="auto">
          <a:xfrm>
            <a:off x="5878488" y="1203598"/>
            <a:ext cx="2808312" cy="1552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square" lIns="74057" tIns="37029" rIns="74057" bIns="37029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Начиная с 2006 года  ежегодно в городе обрабатывается свыше 40 тысяч строений общей площадью более 170 млн. кв.м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15616" y="174966"/>
            <a:ext cx="7500990" cy="722698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Заболеваемость  псевдотуберкулезом </a:t>
            </a:r>
            <a:b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Санкт-Петербурге в период с  2011– 10 месяцев 2022гг. 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57385664"/>
              </p:ext>
            </p:extLst>
          </p:nvPr>
        </p:nvGraphicFramePr>
        <p:xfrm>
          <a:off x="539552" y="1059582"/>
          <a:ext cx="482453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A6DD80-8128-47E9-9F7C-67E87DCE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FFB49-A4D2-4788-8945-40AD6E0B630B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A64405-91A9-41C0-B34C-CAC63F03415E}"/>
              </a:ext>
            </a:extLst>
          </p:cNvPr>
          <p:cNvSpPr txBox="1"/>
          <p:nvPr/>
        </p:nvSpPr>
        <p:spPr>
          <a:xfrm>
            <a:off x="189856" y="3222190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и эффективность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дератизационных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могут быть гарантированы исполнителем только при соблюдении заказчиком требований санитарно-эпидемиологических правил и нормативов по созданию условий защиты объектов от проникновения в них грызунов, а также обеспечению сбора, хранения, вывоза мусора в соответствии с СанПиН 2.1.3684-21.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29FA59-07EF-4FE4-A419-1B4CF803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244988"/>
            <a:ext cx="789732" cy="69797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2F315-D347-466E-AF84-78BF8FF5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20" y="495"/>
            <a:ext cx="7632720" cy="643733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Заболеваемость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листериозом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Санкт-Петербурге</a:t>
            </a:r>
            <a:b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период с 2011г. по 10 мес. 2022г. </a:t>
            </a:r>
            <a:endParaRPr lang="ru-RU" sz="2000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C7297F3-8E4A-4D08-8EED-D25C968D9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211062"/>
              </p:ext>
            </p:extLst>
          </p:nvPr>
        </p:nvGraphicFramePr>
        <p:xfrm>
          <a:off x="470520" y="747813"/>
          <a:ext cx="8229600" cy="418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D0DE94-A580-46B5-9DD2-8B5A9126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77BB9-A9B3-4CC7-9607-E5DF830D892E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2881AC-7E73-402B-B18E-1256E6EE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28" y="123478"/>
            <a:ext cx="789732" cy="6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0451"/>
      </p:ext>
    </p:extLst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AC5B1-7B58-480A-8F91-14997F6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2783"/>
            <a:ext cx="7093422" cy="97861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Показатель количества случаев обращений населения с травмами, полученными от нападения животных </a:t>
            </a:r>
            <a:b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на 100 тыс. населения)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7CE4DFA-2B82-4A2D-BF71-9D1B8BF1E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516793"/>
              </p:ext>
            </p:extLst>
          </p:nvPr>
        </p:nvGraphicFramePr>
        <p:xfrm>
          <a:off x="4967411" y="901079"/>
          <a:ext cx="4176589" cy="334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12343A-C9EB-448E-8BDD-F08E4AE8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77BB9-A9B3-4CC7-9607-E5DF830D892E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9E37A25-832D-4E20-94B2-01CEF953C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4324559"/>
            <a:ext cx="482453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жегодно регистрируется от 7 000 до 9 000 случаев укусов животными.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D4FFB95-39B5-4781-9287-55507F86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42628"/>
            <a:ext cx="3214710" cy="2232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32ED35-D7C3-40F2-B8E6-AEE48BD19F33}"/>
              </a:ext>
            </a:extLst>
          </p:cNvPr>
          <p:cNvSpPr/>
          <p:nvPr/>
        </p:nvSpPr>
        <p:spPr>
          <a:xfrm>
            <a:off x="323528" y="1275606"/>
            <a:ext cx="44998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Число лиц, обратившихся за антирабической помощью в отчётном периоде, составило 87,4% от общего числа зарегистрированных.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C55F5D-F33A-4313-86BD-4220501BD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2" y="203105"/>
            <a:ext cx="789732" cy="6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4963"/>
      </p:ext>
    </p:extLst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76F33-882C-483B-8EFB-741153E5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50364"/>
            <a:ext cx="7488832" cy="857250"/>
          </a:xfrm>
          <a:noFill/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Заболеваемость орнитозом населения </a:t>
            </a:r>
            <a:b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период 2015-202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гг.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.)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B217EC4-02B8-4F9E-8346-59237A01C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867003"/>
              </p:ext>
            </p:extLst>
          </p:nvPr>
        </p:nvGraphicFramePr>
        <p:xfrm>
          <a:off x="457200" y="1200151"/>
          <a:ext cx="4474840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AAE2B6-EB01-4778-9358-0E1BE75B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77BB9-A9B3-4CC7-9607-E5DF830D892E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E1D81D-BAD3-47B6-81FB-2A5393FD434A}"/>
              </a:ext>
            </a:extLst>
          </p:cNvPr>
          <p:cNvSpPr/>
          <p:nvPr/>
        </p:nvSpPr>
        <p:spPr>
          <a:xfrm>
            <a:off x="5163542" y="2139702"/>
            <a:ext cx="3970784" cy="192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сохраняется актуальность проблемы заболеваемости орнитозом и необходимо повышать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диагностики данного заболевания; выявление случаев заболеваний у лиц, имеющих профессиональный риск инфицирования; контроль за состоянием среды обитания и содержания птиц, в том числе домашних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дикоративных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E00CD7-AD5D-4D33-B98C-58576D40E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19" y="985111"/>
            <a:ext cx="579505" cy="9901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4F658B-F9FD-40CF-91FE-08DFD342AF10}"/>
              </a:ext>
            </a:extLst>
          </p:cNvPr>
          <p:cNvSpPr/>
          <p:nvPr/>
        </p:nvSpPr>
        <p:spPr>
          <a:xfrm>
            <a:off x="5733926" y="927976"/>
            <a:ext cx="3240360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период 2018-202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  в Санкт-Петербурге не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зарегистрировано случаев заболевания орнитозом.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4F956F-E45C-4DD3-87B3-E3CB17643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68" y="230002"/>
            <a:ext cx="789732" cy="6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04029"/>
      </p:ext>
    </p:extLst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D9E30-4FFD-44F3-8D2B-5B43A934F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3115"/>
            <a:ext cx="7776864" cy="813174"/>
          </a:xfrm>
          <a:noFill/>
        </p:spPr>
        <p:txBody>
          <a:bodyPr>
            <a:noAutofit/>
          </a:bodyPr>
          <a:lstStyle/>
          <a:p>
            <a:br>
              <a:rPr lang="ru-RU" sz="2400" dirty="0"/>
            </a:b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Заболеваемость малярией  за период с 2011-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I-X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месяцев 2022 годах (показатель на 100 тыс. населения)</a:t>
            </a:r>
            <a:b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7C4696B-240C-4C6D-B982-519E4300A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45937"/>
              </p:ext>
            </p:extLst>
          </p:nvPr>
        </p:nvGraphicFramePr>
        <p:xfrm>
          <a:off x="3833664" y="915568"/>
          <a:ext cx="4986808" cy="26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43F8EA-C5B3-4D91-BCFC-A2AAD558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77BB9-A9B3-4CC7-9607-E5DF830D892E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D6FA0A-76CB-445E-BF0A-961134D2CE20}"/>
              </a:ext>
            </a:extLst>
          </p:cNvPr>
          <p:cNvSpPr/>
          <p:nvPr/>
        </p:nvSpPr>
        <p:spPr>
          <a:xfrm>
            <a:off x="107504" y="801931"/>
            <a:ext cx="3240360" cy="2801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Санкт-Петербурга ежегодно регистрируются завозные случаи малярии.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10 месяцев 2022 года зарегистрировано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случаев малярии, из них –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сл. выявлен возбудитель Тропической малярии: - P.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Falciparum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 сл. -  возбудитель Трехдневной малярии: - P.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ovale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 сл. –возбудитель Трехдневной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малярии: - P.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193D94-37C3-4EA7-8DD7-31F40EEB3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4" y="146125"/>
            <a:ext cx="789732" cy="697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6020-1E54-4DA9-8E95-0D458845BF1F}"/>
              </a:ext>
            </a:extLst>
          </p:cNvPr>
          <p:cNvSpPr txBox="1"/>
          <p:nvPr/>
        </p:nvSpPr>
        <p:spPr>
          <a:xfrm>
            <a:off x="107504" y="3603916"/>
            <a:ext cx="8712968" cy="819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2022 году завоз малярии в Санкт-Петербург осуществлялся из стран Дальнего и Ближнего Зарубежья: Республика Сьерра-Леоне – 1 сл., Центральноафриканская Республика – 3 сл., Гвинейская Республика – 1 сл., Габонская Республика – 1 сл., Республика Судан – 1 сл., Республика Камерун – 1 сл.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37671"/>
      </p:ext>
    </p:extLst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FFB49-A4D2-4788-8945-40AD6E0B630B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5F8065-8DCA-42ED-AB8C-EA33EC5FB884}"/>
              </a:ext>
            </a:extLst>
          </p:cNvPr>
          <p:cNvSpPr txBox="1"/>
          <p:nvPr/>
        </p:nvSpPr>
        <p:spPr>
          <a:xfrm>
            <a:off x="227551" y="909756"/>
            <a:ext cx="5976664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 10 месяцев 2022 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Управление поступило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граждан на наличие грызунов, что на 57,6 % больше аналогичного периода 2021 года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1 107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граждан на ненадлежащую санитарную очистку территории и мест временного накопления отходов, что на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51,8 %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аналогичного периода 2021 года.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обеспечение соблюдения на территории Санкт-Петербурга </a:t>
            </a:r>
            <a:r>
              <a:rPr lang="ru-RU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дератизационных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санитарно-противоэпидемических (профилактических) мероприятий, направленных на воспрепятствование миграции грызунов  и  ликвидацию кормовой базы, а также несвоевременное проведение истребительных мероприятий, создают благоприятные условия для обитания синантропных грызунов и способствуют росту их численности, что может привести к ухудшению эпидемиологической ситуации и явиться условием для возникновения и распространения  массовых инфекционных и паразитарных заболеваний.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E8CB8-DACF-4886-B2CD-302B28895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47" y="2117018"/>
            <a:ext cx="2736304" cy="22882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D833BF-1A61-4D82-A6C7-6C7A08D6A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076" y="486368"/>
            <a:ext cx="1843847" cy="1396006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D7941660-98B9-4E4C-BF17-7F6CB6D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0" y="65822"/>
            <a:ext cx="7931224" cy="42054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Актуальность заболеваемости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EA0275-8403-426D-A523-CE53E2845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08" y="36900"/>
            <a:ext cx="789732" cy="69797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619200" y="155724"/>
            <a:ext cx="7913240" cy="69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4" tIns="40812" rIns="81624" bIns="40812">
            <a:spAutoFit/>
          </a:bodyPr>
          <a:lstStyle/>
          <a:p>
            <a:pPr algn="ctr" defTabSz="815144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Инфекционная заболеваемость в Санкт-Петербурге за 10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месяцев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</a:p>
        </p:txBody>
      </p:sp>
      <p:sp>
        <p:nvSpPr>
          <p:cNvPr id="53252" name="Прямоугольник 6"/>
          <p:cNvSpPr>
            <a:spLocks noChangeArrowheads="1"/>
          </p:cNvSpPr>
          <p:nvPr/>
        </p:nvSpPr>
        <p:spPr bwMode="auto">
          <a:xfrm>
            <a:off x="176071" y="853697"/>
            <a:ext cx="8661981" cy="3798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74057" tIns="37029" rIns="74057" bIns="37029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 10 месяцев 2022 года в Санкт-Петербурге зарегистрировано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3 029 469 случая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и паразитарных болезней по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нозологическим формам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Отмечено снижение заболеваемости к уровню среднемноголетних показателей по 45 нозологическим формам, в том числе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клещевым энцефалитом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33,3%. Однако, заболеваемость клещевым боррелиозом увеличилась на 15,5%.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2019-2021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стал высокий уровень заболеваемости 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доля которой в структуре инфекционных болезней в 2021 году составила 23,2%.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В период с 2019 по 2021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введение ограничительных мероприятий в городе оказало влияние на снижение  заболеваемости по ряду традиционных инфекций.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путей заражения и мер профилактики редких природно-очаговых и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зооантропонозных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инфекций у лиц, выезжающих в эндемичные регионы мира и субъекты Российской Федерации, уровень и своевременность клинико-лабораторной диагностикой. </a:t>
            </a:r>
          </a:p>
          <a:p>
            <a:pPr algn="r"/>
            <a:r>
              <a:rPr lang="ru-RU" b="1" dirty="0"/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03667D-BE25-45E7-B819-E17C5E9F6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36056"/>
            <a:ext cx="449628" cy="128379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D9079-D7E6-4A58-B1BF-A540B9A3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216" y="4582796"/>
            <a:ext cx="2133600" cy="273844"/>
          </a:xfrm>
        </p:spPr>
        <p:txBody>
          <a:bodyPr/>
          <a:lstStyle/>
          <a:p>
            <a:pPr>
              <a:defRPr/>
            </a:pPr>
            <a:fld id="{903EEA71-7AA1-4195-A18A-95853D18C88D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D3CB05-B0BF-4179-B86C-B227D5968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833" y="-62127"/>
            <a:ext cx="789732" cy="697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EBA200-6BFD-4CA6-9ECF-B69013A45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87148"/>
            <a:ext cx="648072" cy="57277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32579C-D3DF-4217-A8FD-81766585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EEA71-7AA1-4195-A18A-95853D18C88D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939F4-67FF-4551-B862-F170B40A4675}"/>
              </a:ext>
            </a:extLst>
          </p:cNvPr>
          <p:cNvSpPr txBox="1"/>
          <p:nvPr/>
        </p:nvSpPr>
        <p:spPr>
          <a:xfrm>
            <a:off x="1547664" y="8329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BE84C-8F9F-4065-BD5E-26A283950E7E}"/>
              </a:ext>
            </a:extLst>
          </p:cNvPr>
          <p:cNvSpPr txBox="1"/>
          <p:nvPr/>
        </p:nvSpPr>
        <p:spPr>
          <a:xfrm>
            <a:off x="5868144" y="2103468"/>
            <a:ext cx="309634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эпидемиологического надзора за природно-очаговыми болезнями является одной из многих задач Управления Роспотребнадзора по городу Санкт-Петербургу.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6F3311-AA22-4611-AE5C-E69770E15727}"/>
              </a:ext>
            </a:extLst>
          </p:cNvPr>
          <p:cNvSpPr/>
          <p:nvPr/>
        </p:nvSpPr>
        <p:spPr>
          <a:xfrm>
            <a:off x="683568" y="752676"/>
            <a:ext cx="8208912" cy="113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Индикация возбудителя туляремии в объектах внешней среды (клещи, погадки диких животных и птиц), циркуляция вируса ГЛПС среди мелких млекопитающих, положительные результаты мониторинга на лептоспироз у диких, домашних животных и орнитоз у птиц подтверждают сохраняющуюся угрозу риска заболеваний.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248911-F259-41B2-AC18-BA1DAD4C5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0" y="824794"/>
            <a:ext cx="579505" cy="9901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0C8666-B263-4B23-BA95-B15BA8217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80" y="83294"/>
            <a:ext cx="789732" cy="69797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B25F6C-F86A-49E0-AD49-DE819C905729}"/>
              </a:ext>
            </a:extLst>
          </p:cNvPr>
          <p:cNvSpPr/>
          <p:nvPr/>
        </p:nvSpPr>
        <p:spPr>
          <a:xfrm>
            <a:off x="289880" y="1998726"/>
            <a:ext cx="5256584" cy="2746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alpha val="98000"/>
              </a:schemeClr>
            </a:solidFill>
          </a:ln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составляющих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санитарная охрана территории от завоза и распространения болезней и активное межведомственное взаимодействие по вопросам борьбы с болезнями, общими для человека и животных, позволяет своевременно выявлять предпосылки (риски) осложнения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эпидситуации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города и своевременно проводить адекватные противоэпидемические мероприятия. </a:t>
            </a:r>
          </a:p>
        </p:txBody>
      </p:sp>
    </p:spTree>
    <p:extLst>
      <p:ext uri="{BB962C8B-B14F-4D97-AF65-F5344CB8AC3E}">
        <p14:creationId xmlns:p14="http://schemas.microsoft.com/office/powerpoint/2010/main" val="766130935"/>
      </p:ext>
    </p:extLst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0C633-3D9B-4414-847C-F6A172780C5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0320" y="4195302"/>
            <a:ext cx="8883360" cy="598001"/>
          </a:xfrm>
          <a:prstGeom prst="rect">
            <a:avLst/>
          </a:prstGeom>
          <a:noFill/>
          <a:ln>
            <a:noFill/>
          </a:ln>
        </p:spPr>
        <p:txBody>
          <a:bodyPr lIns="74057" tIns="37029" rIns="74057" bIns="37029">
            <a:spAutoFit/>
          </a:bodyPr>
          <a:lstStyle/>
          <a:p>
            <a:pPr algn="ctr">
              <a:defRPr/>
            </a:pPr>
            <a:r>
              <a:rPr lang="ru-RU" sz="3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5143500"/>
          </a:xfrm>
          <a:prstGeom prst="rect">
            <a:avLst/>
          </a:prstGeom>
        </p:spPr>
      </p:pic>
      <p:sp>
        <p:nvSpPr>
          <p:cNvPr id="7" name="Заголовок 11"/>
          <p:cNvSpPr txBox="1">
            <a:spLocks/>
          </p:cNvSpPr>
          <p:nvPr/>
        </p:nvSpPr>
        <p:spPr>
          <a:xfrm>
            <a:off x="899592" y="4405914"/>
            <a:ext cx="7500990" cy="3873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619200" y="155724"/>
            <a:ext cx="7905600" cy="43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24" tIns="40812" rIns="81624" bIns="40812">
            <a:spAutoFit/>
          </a:bodyPr>
          <a:lstStyle/>
          <a:p>
            <a:pPr algn="ctr" defTabSz="815144"/>
            <a:r>
              <a:rPr lang="ru-RU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Природно-очаговые и </a:t>
            </a:r>
            <a:r>
              <a:rPr lang="ru-RU" sz="2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зооантропонозные</a:t>
            </a:r>
            <a:r>
              <a:rPr lang="ru-RU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инфекции</a:t>
            </a:r>
          </a:p>
        </p:txBody>
      </p:sp>
      <p:sp>
        <p:nvSpPr>
          <p:cNvPr id="53252" name="Прямоугольник 6"/>
          <p:cNvSpPr>
            <a:spLocks noChangeArrowheads="1"/>
          </p:cNvSpPr>
          <p:nvPr/>
        </p:nvSpPr>
        <p:spPr bwMode="auto">
          <a:xfrm>
            <a:off x="391681" y="773361"/>
            <a:ext cx="8586720" cy="1829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74057" tIns="37029" rIns="74057" bIns="37029">
            <a:spAutoFit/>
          </a:bodyPr>
          <a:lstStyle/>
          <a:p>
            <a:pPr algn="just"/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Ежегодно на территории Санкт-Петербурга регистрируются  эндемичные   природно-очаговые и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зооантропонозные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инфекции: </a:t>
            </a:r>
            <a:r>
              <a:rPr lang="ru-RU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геморрагическая лихорадка с почечным синдромом, клещевой энцефалит, клещевые  боррелиозы,  псевдотуберкулёз,  лептоспироз, </a:t>
            </a:r>
            <a:r>
              <a:rPr lang="ru-RU" sz="19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листериоз</a:t>
            </a:r>
            <a:r>
              <a:rPr lang="ru-RU" sz="1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сальмонеллез. </a:t>
            </a:r>
          </a:p>
          <a:p>
            <a:pPr algn="just"/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75-80%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больных заражаются на территории других эндемичных регионов России</a:t>
            </a:r>
            <a:endParaRPr lang="en-US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D1EA8-7803-4E50-87AA-DA7AFC44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35" y="3201222"/>
            <a:ext cx="1728192" cy="12826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396247-81EA-425C-916E-B1079EF8C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8" y="2797315"/>
            <a:ext cx="3109314" cy="20676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FC092E-9ADA-4EFA-AC50-E97A0B52B3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72" y="2797315"/>
            <a:ext cx="2596654" cy="182910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04A327-98CD-4E27-BC2B-CDDE849A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EEA71-7AA1-4195-A18A-95853D18C88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8A74AF-3257-4330-B5A5-FC20F83D4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6194"/>
            <a:ext cx="789732" cy="6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40654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EEA71-7AA1-4195-A18A-95853D18C88D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07604" y="119911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Природно-очаговые инфекции и болезни,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общие для человека и животных за 10 месяцев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0D07CD-894E-404F-AE80-5A33DFD16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6008"/>
            <a:ext cx="789732" cy="697974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A0E517B-828F-4EAD-BF4D-E7635309C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782803"/>
              </p:ext>
            </p:extLst>
          </p:nvPr>
        </p:nvGraphicFramePr>
        <p:xfrm>
          <a:off x="457200" y="1203599"/>
          <a:ext cx="8363273" cy="3115243"/>
        </p:xfrm>
        <a:graphic>
          <a:graphicData uri="http://schemas.openxmlformats.org/drawingml/2006/table">
            <a:tbl>
              <a:tblPr/>
              <a:tblGrid>
                <a:gridCol w="442392">
                  <a:extLst>
                    <a:ext uri="{9D8B030D-6E8A-4147-A177-3AD203B41FA5}">
                      <a16:colId xmlns:a16="http://schemas.microsoft.com/office/drawing/2014/main" val="64557780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18946271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0088628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9458491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43923810"/>
                    </a:ext>
                  </a:extLst>
                </a:gridCol>
                <a:gridCol w="1119472">
                  <a:extLst>
                    <a:ext uri="{9D8B030D-6E8A-4147-A177-3AD203B41FA5}">
                      <a16:colId xmlns:a16="http://schemas.microsoft.com/office/drawing/2014/main" val="2700248512"/>
                    </a:ext>
                  </a:extLst>
                </a:gridCol>
                <a:gridCol w="857463">
                  <a:extLst>
                    <a:ext uri="{9D8B030D-6E8A-4147-A177-3AD203B41FA5}">
                      <a16:colId xmlns:a16="http://schemas.microsoft.com/office/drawing/2014/main" val="1928730155"/>
                    </a:ext>
                  </a:extLst>
                </a:gridCol>
                <a:gridCol w="1335434">
                  <a:extLst>
                    <a:ext uri="{9D8B030D-6E8A-4147-A177-3AD203B41FA5}">
                      <a16:colId xmlns:a16="http://schemas.microsoft.com/office/drawing/2014/main" val="1751596063"/>
                    </a:ext>
                  </a:extLst>
                </a:gridCol>
              </a:tblGrid>
              <a:tr h="224379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Инфекции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 население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рост/снижение 2013- I-X 2022гг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4672"/>
                  </a:ext>
                </a:extLst>
              </a:tr>
              <a:tr h="207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Заболеваемость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Заболеваемость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СМП (2013-2021гг)</a:t>
                      </a:r>
                    </a:p>
                  </a:txBody>
                  <a:tcPr marL="7903" marR="7903" marT="7903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24155"/>
                  </a:ext>
                </a:extLst>
              </a:tr>
              <a:tr h="654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I-X в 2022 г. (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абс.число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7903" marR="7903" marT="79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на 100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тыс.нас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7903" marR="7903" marT="79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I-X в 2021 г. (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абс.число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7903" marR="7903" marT="79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на 100 тыс.нас.</a:t>
                      </a:r>
                    </a:p>
                  </a:txBody>
                  <a:tcPr marL="7903" marR="7903" marT="79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35737"/>
                  </a:ext>
                </a:extLst>
              </a:tr>
              <a:tr h="23372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Сальмонеллезы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1998</a:t>
                      </a:r>
                    </a:p>
                  </a:txBody>
                  <a:tcPr marL="7903" marR="7903" marT="79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37,11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</a:t>
                      </a:r>
                    </a:p>
                  </a:txBody>
                  <a:tcPr marL="7903" marR="7903" marT="79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31,49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33,15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11,90%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483322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Туляремия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-80,00%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379467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Бруцеллез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976028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ГЛПС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0,68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-70,60%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78852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КВЭ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0,58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0,46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0,87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-33,30%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4669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ИКБ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6,05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3,65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5,24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15,50%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05362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Псевдотуберкулез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0,82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2,32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-56,90%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81041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Лептоспироз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0,46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0,19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57,90%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29700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Листериоз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0,17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0,17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-5,60%</a:t>
                      </a:r>
                    </a:p>
                  </a:txBody>
                  <a:tcPr marL="7903" marR="7903" marT="790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294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CBF60A9-3A10-4627-95A9-99B3B7A12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633326"/>
              </p:ext>
            </p:extLst>
          </p:nvPr>
        </p:nvGraphicFramePr>
        <p:xfrm>
          <a:off x="395536" y="915566"/>
          <a:ext cx="8136904" cy="395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F47E7-AD1D-42F6-A003-64F9A630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632848" cy="106322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Структура природно-очаговых болезней и болезней, общих для человека и животных в Санкт-Петербурге за 10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месяцев 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года (%) 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57560E-7B3C-4B11-8B6E-993ED6D8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77BB9-A9B3-4CC7-9607-E5DF830D892E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F84CF7-B041-4083-8EFB-6D1D29C82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5022"/>
            <a:ext cx="789732" cy="6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43088"/>
      </p:ext>
    </p:extLst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01482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Заболеваемость </a:t>
            </a: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сальмонеллезной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инфекцией в Санкт-Петербурге </a:t>
            </a:r>
          </a:p>
          <a:p>
            <a:pPr algn="ctr"/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период с 2011 - 10 месяцев 2022 годах (на 100 тыс. населения)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075806"/>
            <a:ext cx="8786874" cy="1405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10 месяцев 2022 зарегистрировано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1 998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случаев </a:t>
            </a:r>
            <a:r>
              <a:rPr lang="ru-RU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сальмонеллезной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инфекции, из них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1 068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случаев или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53,4%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детей до 17 лет включительно.</a:t>
            </a:r>
          </a:p>
          <a:p>
            <a:pPr indent="449580" algn="just"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Относительно аналогичного периода 2021 отмечается рост заболеваемости на 17,5%, показатель – 37,11 на 100 тыс. населения, однако соответствует среднемноголетнему уровню.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39078983"/>
              </p:ext>
            </p:extLst>
          </p:nvPr>
        </p:nvGraphicFramePr>
        <p:xfrm>
          <a:off x="512675" y="767489"/>
          <a:ext cx="8235789" cy="216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3983CEA-DCB4-449F-A4E9-DCE7F70F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34239"/>
            <a:ext cx="2133600" cy="273844"/>
          </a:xfrm>
        </p:spPr>
        <p:txBody>
          <a:bodyPr/>
          <a:lstStyle/>
          <a:p>
            <a:pPr>
              <a:defRPr/>
            </a:pPr>
            <a:fld id="{B83F527C-CE71-4569-AAD9-371CBE423AE4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13F295-472A-4520-96E9-FE0874673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0" y="172879"/>
            <a:ext cx="661648" cy="5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12797B2-AEEA-4142-8DFE-789D3D9F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EEA71-7AA1-4195-A18A-95853D18C88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2016A65-3D65-48AD-ACE4-F7A5DF8F1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843735"/>
              </p:ext>
            </p:extLst>
          </p:nvPr>
        </p:nvGraphicFramePr>
        <p:xfrm>
          <a:off x="-396552" y="614548"/>
          <a:ext cx="9433048" cy="391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10DE36B-FA62-44DE-93D8-4A7EA6E6AB9C}"/>
              </a:ext>
            </a:extLst>
          </p:cNvPr>
          <p:cNvSpPr txBox="1">
            <a:spLocks/>
          </p:cNvSpPr>
          <p:nvPr/>
        </p:nvSpPr>
        <p:spPr>
          <a:xfrm>
            <a:off x="784176" y="-48419"/>
            <a:ext cx="7632848" cy="8446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Заболеваемость клещевым энцефалитом </a:t>
            </a:r>
            <a:b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Санкт-Петербурге в период с 2011 - 10 месяцев 2022 гг.</a:t>
            </a:r>
            <a:endParaRPr lang="ru-RU" sz="1800" b="1" dirty="0">
              <a:solidFill>
                <a:srgbClr val="0000CC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9F01C8-7407-4213-97C2-8CD256742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3908"/>
            <a:ext cx="789732" cy="6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48347"/>
      </p:ext>
    </p:extLst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/>
          <p:cNvPicPr>
            <a:picLocks noChangeAspect="1" noChangeArrowheads="1"/>
          </p:cNvPicPr>
          <p:nvPr/>
        </p:nvPicPr>
        <p:blipFill>
          <a:blip r:embed="rId2" cstate="print"/>
          <a:srcRect l="41937" t="20209" r="13530" b="14752"/>
          <a:stretch>
            <a:fillRect/>
          </a:stretch>
        </p:blipFill>
        <p:spPr bwMode="auto">
          <a:xfrm>
            <a:off x="539552" y="1428725"/>
            <a:ext cx="7884876" cy="35951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643056"/>
            <a:ext cx="8147248" cy="3213134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  <a:defRPr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D4632-B1F5-4BD2-A0D2-0E389DDD939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719572" y="228167"/>
            <a:ext cx="7704856" cy="4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49" tIns="37025" rIns="74049" bIns="37025">
            <a:spAutoFit/>
          </a:bodyPr>
          <a:lstStyle/>
          <a:p>
            <a:pPr algn="ctr"/>
            <a:r>
              <a:rPr lang="ru-RU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Клещевой вирусный энцефалит</a:t>
            </a:r>
            <a:endParaRPr lang="ru-RU" sz="2300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714363"/>
            <a:ext cx="81472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Санкт-Петербурге 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эндемичными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являются районы: Красносельский,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Колпинский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Курортный, Петродворцовый, Приморский, Пушкинский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934F02-D70E-4751-BFD5-70A25F99A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6" y="28656"/>
            <a:ext cx="789732" cy="69797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057F48-B5C0-4D3D-9915-D8AB2E76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EEA71-7AA1-4195-A18A-95853D18C88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EF5799E-55B5-4620-AEF8-043411811A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975445"/>
              </p:ext>
            </p:extLst>
          </p:nvPr>
        </p:nvGraphicFramePr>
        <p:xfrm>
          <a:off x="0" y="699542"/>
          <a:ext cx="9144000" cy="439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198C01A-1584-44FE-B546-BC0B67FF6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31" y="29842"/>
            <a:ext cx="7029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indent="450850" algn="ctr" eaLnBrk="1" hangingPunct="1">
              <a:tabLst>
                <a:tab pos="-4230688" algn="l"/>
              </a:tabLst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Заболеваемость клещевыми иксодовыми боррелиозами</a:t>
            </a: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 Санкт-Петербурге в период с 2011– 10 месяцев 2022 гг. 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7A16B-06C5-4BB8-82C3-1072DB073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74465"/>
            <a:ext cx="789732" cy="6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8108"/>
      </p:ext>
    </p:extLst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19956</TotalTime>
  <Words>1454</Words>
  <Application>Microsoft Office PowerPoint</Application>
  <PresentationFormat>Экран (16:9)</PresentationFormat>
  <Paragraphs>198</Paragraphs>
  <Slides>21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Тема Office</vt:lpstr>
      <vt:lpstr> Об эпидемиологической ситуации  по природно-очаговым и зооантропонозным болезням  в Санкт-Петербурге </vt:lpstr>
      <vt:lpstr>Презентация PowerPoint</vt:lpstr>
      <vt:lpstr>Презентация PowerPoint</vt:lpstr>
      <vt:lpstr>Презентация PowerPoint</vt:lpstr>
      <vt:lpstr>Структура природно-очаговых болезней и болезней, общих для человека и животных в Санкт-Петербурге за 10 месяцев 2022 года (%)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Заболеваемость туляремией на территории Санкт-Петербурга</vt:lpstr>
      <vt:lpstr>Заболеваемость ГЛПС в Санкт-Петербурге  в период с  2011–10 месяцев 2022 гг.  (на 100 тыс. населения)</vt:lpstr>
      <vt:lpstr>Презентация PowerPoint</vt:lpstr>
      <vt:lpstr>Заболеваемость  псевдотуберкулезом  в Санкт-Петербурге в период с  2011– 10 месяцев 2022гг. </vt:lpstr>
      <vt:lpstr>Заболеваемость листериозом в Санкт-Петербурге за период с 2011г. по 10 мес. 2022г. </vt:lpstr>
      <vt:lpstr>Показатель количества случаев обращений населения с травмами, полученными от нападения животных  ( на 100 тыс. населения)</vt:lpstr>
      <vt:lpstr>Заболеваемость орнитозом населения  за период 2015-2022 гг. (абс.) </vt:lpstr>
      <vt:lpstr> Заболеваемость малярией  за период с 2011- I-X месяцев 2022 годах (показатель на 100 тыс. населения) </vt:lpstr>
      <vt:lpstr>Актуальность заболеваемости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maxshopen</dc:creator>
  <cp:lastModifiedBy>Kataeva</cp:lastModifiedBy>
  <cp:revision>2561</cp:revision>
  <cp:lastPrinted>2022-11-15T12:09:08Z</cp:lastPrinted>
  <dcterms:modified xsi:type="dcterms:W3CDTF">2022-11-17T10:15:07Z</dcterms:modified>
</cp:coreProperties>
</file>