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96" r:id="rId3"/>
    <p:sldId id="297" r:id="rId4"/>
    <p:sldId id="264" r:id="rId5"/>
    <p:sldId id="265" r:id="rId6"/>
    <p:sldId id="268" r:id="rId7"/>
    <p:sldId id="269" r:id="rId8"/>
    <p:sldId id="271" r:id="rId9"/>
    <p:sldId id="302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303" r:id="rId22"/>
    <p:sldId id="304" r:id="rId23"/>
    <p:sldId id="287" r:id="rId24"/>
    <p:sldId id="298" r:id="rId25"/>
    <p:sldId id="291" r:id="rId26"/>
    <p:sldId id="305" r:id="rId27"/>
    <p:sldId id="292" r:id="rId28"/>
    <p:sldId id="294" r:id="rId29"/>
    <p:sldId id="293" r:id="rId30"/>
    <p:sldId id="295" r:id="rId31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793" userDrawn="1">
          <p15:clr>
            <a:srgbClr val="A4A3A4"/>
          </p15:clr>
        </p15:guide>
        <p15:guide id="3" pos="4725" userDrawn="1">
          <p15:clr>
            <a:srgbClr val="A4A3A4"/>
          </p15:clr>
        </p15:guide>
        <p15:guide id="4" pos="415" userDrawn="1">
          <p15:clr>
            <a:srgbClr val="A4A3A4"/>
          </p15:clr>
        </p15:guide>
        <p15:guide id="5" pos="74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93"/>
    <a:srgbClr val="0096FF"/>
    <a:srgbClr val="D5FC79"/>
    <a:srgbClr val="929000"/>
    <a:srgbClr val="8EFA00"/>
    <a:srgbClr val="FF9300"/>
    <a:srgbClr val="00FDFF"/>
    <a:srgbClr val="FF85FF"/>
    <a:srgbClr val="9437FF"/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711" autoAdjust="0"/>
    <p:restoredTop sz="91463" autoAdjust="0"/>
  </p:normalViewPr>
  <p:slideViewPr>
    <p:cSldViewPr snapToGrid="0">
      <p:cViewPr varScale="1">
        <p:scale>
          <a:sx n="102" d="100"/>
          <a:sy n="102" d="100"/>
        </p:scale>
        <p:origin x="200" y="208"/>
      </p:cViewPr>
      <p:guideLst>
        <p:guide orient="horz" pos="2160"/>
        <p:guide pos="4793"/>
        <p:guide pos="4725"/>
        <p:guide pos="415"/>
        <p:guide pos="74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"/>
          <c:y val="0.00708908386340017"/>
          <c:w val="1.0"/>
          <c:h val="0.5860218167377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BF8-4823-916F-A38E90EA6E37}"/>
              </c:ext>
            </c:extLst>
          </c:dPt>
          <c:dPt>
            <c:idx val="6"/>
            <c:invertIfNegative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BF8-4823-916F-A38E90EA6E37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BF8-4823-916F-A38E90EA6E37}"/>
              </c:ext>
            </c:extLst>
          </c:dPt>
          <c:dPt>
            <c:idx val="8"/>
            <c:invertIfNegative val="0"/>
            <c:bubble3D val="0"/>
            <c:spPr>
              <a:solidFill>
                <a:srgbClr val="0096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BF8-4823-916F-A38E90EA6E37}"/>
              </c:ext>
            </c:extLst>
          </c:dPt>
          <c:dPt>
            <c:idx val="9"/>
            <c:invertIfNegative val="0"/>
            <c:bubble3D val="0"/>
            <c:spPr>
              <a:solidFill>
                <a:srgbClr val="00549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BF8-4823-916F-A38E90EA6E37}"/>
              </c:ext>
            </c:extLst>
          </c:dPt>
          <c:dPt>
            <c:idx val="10"/>
            <c:invertIfNegative val="0"/>
            <c:bubble3D val="0"/>
            <c:spPr>
              <a:solidFill>
                <a:srgbClr val="D5FC79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BF8-4823-916F-A38E90EA6E37}"/>
              </c:ext>
            </c:extLst>
          </c:dPt>
          <c:dPt>
            <c:idx val="11"/>
            <c:invertIfNegative val="0"/>
            <c:bubble3D val="0"/>
            <c:spPr>
              <a:solidFill>
                <a:srgbClr val="929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BF8-4823-916F-A38E90EA6E37}"/>
              </c:ext>
            </c:extLst>
          </c:dPt>
          <c:dPt>
            <c:idx val="12"/>
            <c:invertIfNegative val="0"/>
            <c:bubble3D val="0"/>
            <c:explosion val="29"/>
            <c:spPr>
              <a:solidFill>
                <a:srgbClr val="8EFA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FBF8-4823-916F-A38E90EA6E37}"/>
              </c:ext>
            </c:extLst>
          </c:dPt>
          <c:dPt>
            <c:idx val="13"/>
            <c:invertIfNegative val="0"/>
            <c:bubble3D val="0"/>
            <c:spPr>
              <a:solidFill>
                <a:srgbClr val="FF93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FBF8-4823-916F-A38E90EA6E37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FBF8-4823-916F-A38E90EA6E37}"/>
              </c:ext>
            </c:extLst>
          </c:dPt>
          <c:dPt>
            <c:idx val="16"/>
            <c:invertIfNegative val="0"/>
            <c:bubble3D val="0"/>
            <c:spPr>
              <a:solidFill>
                <a:srgbClr val="00FD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FBF8-4823-916F-A38E90EA6E37}"/>
              </c:ext>
            </c:extLst>
          </c:dPt>
          <c:dPt>
            <c:idx val="17"/>
            <c:invertIfNegative val="0"/>
            <c:bubble3D val="0"/>
            <c:spPr>
              <a:solidFill>
                <a:srgbClr val="FF85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FBF8-4823-916F-A38E90EA6E37}"/>
              </c:ext>
            </c:extLst>
          </c:dPt>
          <c:dPt>
            <c:idx val="18"/>
            <c:invertIfNegative val="0"/>
            <c:bubble3D val="0"/>
            <c:spPr>
              <a:solidFill>
                <a:srgbClr val="9437F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FBF8-4823-916F-A38E90EA6E37}"/>
              </c:ext>
            </c:extLst>
          </c:dPt>
          <c:dPt>
            <c:idx val="19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FBF8-4823-916F-A38E90EA6E37}"/>
              </c:ext>
            </c:extLst>
          </c:dPt>
          <c:dPt>
            <c:idx val="20"/>
            <c:invertIfNegative val="0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FBF8-4823-916F-A38E90EA6E37}"/>
              </c:ext>
            </c:extLst>
          </c:dPt>
          <c:dPt>
            <c:idx val="21"/>
            <c:invertIfNegative val="0"/>
            <c:bubble3D val="0"/>
            <c:spPr>
              <a:solidFill>
                <a:srgbClr val="00FA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FBF8-4823-916F-A38E90EA6E37}"/>
              </c:ext>
            </c:extLst>
          </c:dPt>
          <c:dPt>
            <c:idx val="22"/>
            <c:invertIfNegative val="0"/>
            <c:bubble3D val="0"/>
            <c:spPr>
              <a:solidFill>
                <a:srgbClr val="F5727A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FBF8-4823-916F-A38E90EA6E37}"/>
              </c:ext>
            </c:extLst>
          </c:dPt>
          <c:dPt>
            <c:idx val="23"/>
            <c:invertIfNegative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FBF8-4823-916F-A38E90EA6E3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Лист1!$A$2:$A$26</c:f>
              <c:strCache>
                <c:ptCount val="25"/>
                <c:pt idx="0">
                  <c:v>Смоленская область</c:v>
                </c:pt>
                <c:pt idx="1">
                  <c:v>Саратовская область</c:v>
                </c:pt>
                <c:pt idx="2">
                  <c:v>Ленинградская область</c:v>
                </c:pt>
                <c:pt idx="3">
                  <c:v>Краснодарский край</c:v>
                </c:pt>
                <c:pt idx="4">
                  <c:v>Иркутская область</c:v>
                </c:pt>
                <c:pt idx="5">
                  <c:v>Омскя область</c:v>
                </c:pt>
                <c:pt idx="6">
                  <c:v>г. Москва</c:v>
                </c:pt>
                <c:pt idx="7">
                  <c:v>ХМАО</c:v>
                </c:pt>
                <c:pt idx="8">
                  <c:v>Мурманская область</c:v>
                </c:pt>
                <c:pt idx="9">
                  <c:v>Белгородская область</c:v>
                </c:pt>
                <c:pt idx="10">
                  <c:v>Красноярский край</c:v>
                </c:pt>
                <c:pt idx="11">
                  <c:v>Калужская область</c:v>
                </c:pt>
                <c:pt idx="12">
                  <c:v>Республика Северная Осетия-Алания</c:v>
                </c:pt>
                <c:pt idx="13">
                  <c:v>Калининградская область</c:v>
                </c:pt>
                <c:pt idx="14">
                  <c:v>Свердловская область</c:v>
                </c:pt>
                <c:pt idx="15">
                  <c:v>Республика Дагестан</c:v>
                </c:pt>
                <c:pt idx="16">
                  <c:v>Республика Башкортостан</c:v>
                </c:pt>
                <c:pt idx="17">
                  <c:v>Московская область</c:v>
                </c:pt>
                <c:pt idx="18">
                  <c:v>Республика Мордовия</c:v>
                </c:pt>
                <c:pt idx="19">
                  <c:v>Рязанская область</c:v>
                </c:pt>
                <c:pt idx="20">
                  <c:v>Оренбургская область</c:v>
                </c:pt>
                <c:pt idx="21">
                  <c:v>Алтайский край</c:v>
                </c:pt>
                <c:pt idx="22">
                  <c:v>Республика Марий-Эл</c:v>
                </c:pt>
                <c:pt idx="23">
                  <c:v>Ярославская область</c:v>
                </c:pt>
                <c:pt idx="24">
                  <c:v>Приморский край</c:v>
                </c:pt>
              </c:strCache>
            </c:strRef>
          </c:cat>
          <c:val>
            <c:numRef>
              <c:f>Лист1!$B$2:$B$26</c:f>
              <c:numCache>
                <c:formatCode>General</c:formatCode>
                <c:ptCount val="25"/>
                <c:pt idx="0">
                  <c:v>0.12</c:v>
                </c:pt>
                <c:pt idx="1">
                  <c:v>0.12</c:v>
                </c:pt>
                <c:pt idx="2">
                  <c:v>0.13</c:v>
                </c:pt>
                <c:pt idx="3">
                  <c:v>0.13</c:v>
                </c:pt>
                <c:pt idx="4">
                  <c:v>0.13</c:v>
                </c:pt>
                <c:pt idx="5">
                  <c:v>0.38</c:v>
                </c:pt>
                <c:pt idx="6">
                  <c:v>0.5</c:v>
                </c:pt>
                <c:pt idx="7">
                  <c:v>0.5</c:v>
                </c:pt>
                <c:pt idx="8">
                  <c:v>0.5</c:v>
                </c:pt>
                <c:pt idx="9">
                  <c:v>1.0</c:v>
                </c:pt>
                <c:pt idx="10">
                  <c:v>1.5</c:v>
                </c:pt>
                <c:pt idx="11">
                  <c:v>2.13</c:v>
                </c:pt>
                <c:pt idx="12">
                  <c:v>2.75</c:v>
                </c:pt>
                <c:pt idx="13">
                  <c:v>2.75</c:v>
                </c:pt>
                <c:pt idx="14">
                  <c:v>2.88</c:v>
                </c:pt>
                <c:pt idx="15">
                  <c:v>0.13</c:v>
                </c:pt>
                <c:pt idx="16">
                  <c:v>4.26</c:v>
                </c:pt>
                <c:pt idx="17">
                  <c:v>6.38</c:v>
                </c:pt>
                <c:pt idx="18">
                  <c:v>7.38</c:v>
                </c:pt>
                <c:pt idx="19">
                  <c:v>7.88</c:v>
                </c:pt>
                <c:pt idx="20">
                  <c:v>8.26</c:v>
                </c:pt>
                <c:pt idx="21">
                  <c:v>8.89</c:v>
                </c:pt>
                <c:pt idx="22">
                  <c:v>10.51</c:v>
                </c:pt>
                <c:pt idx="23">
                  <c:v>10.89</c:v>
                </c:pt>
                <c:pt idx="24">
                  <c:v>15.02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4-FBF8-4823-916F-A38E90EA6E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4483232"/>
        <c:axId val="2134461552"/>
      </c:barChart>
      <c:catAx>
        <c:axId val="2134483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34461552"/>
        <c:crosses val="autoZero"/>
        <c:auto val="1"/>
        <c:lblAlgn val="ctr"/>
        <c:lblOffset val="100"/>
        <c:noMultiLvlLbl val="0"/>
      </c:catAx>
      <c:valAx>
        <c:axId val="2134461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3448323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173F05-D4FA-49CF-8693-D6F148814792}" type="doc">
      <dgm:prSet loTypeId="urn:microsoft.com/office/officeart/2005/8/layout/default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656271-7EEC-45F2-A317-FDFDFF371CBD}" type="pres">
      <dgm:prSet presAssocID="{78173F05-D4FA-49CF-8693-D6F14881479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AE0F9AB-6251-F246-A5F6-3AA06092B7AB}" type="presOf" srcId="{78173F05-D4FA-49CF-8693-D6F148814792}" destId="{D9656271-7EEC-45F2-A317-FDFDFF371CBD}" srcOrd="0" destOrd="0" presId="urn:microsoft.com/office/officeart/2005/8/layout/default#4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26627-3FDB-4138-9A53-6A5C2A5AC68E}" type="datetimeFigureOut">
              <a:rPr lang="ru-RU" smtClean="0"/>
              <a:t>10.09.23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2F8DC-7445-482E-BFC1-92B2ADCCAA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887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2F8DC-7445-482E-BFC1-92B2ADCCAA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345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8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57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4734FFD-88DD-4734-B623-C657AF2FBA99}" type="slidenum">
              <a:rPr lang="ru-RU" altLang="ru-RU">
                <a:latin typeface="Calibri" panose="020F0502020204030204" pitchFamily="34" charset="0"/>
              </a:rPr>
              <a:pPr/>
              <a:t>15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418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CC9078-257B-42D8-B61F-3DC5C3BCA0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E63240C-C8D9-463F-93E7-8E0B95132D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0671523-39D4-433B-895B-919DFB894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5E6C-EFAE-4A7A-AB09-0825FB8962C6}" type="datetimeFigureOut">
              <a:rPr lang="ru-RU" smtClean="0"/>
              <a:t>10.09.23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BA85F15-4A86-4E03-AD36-D361B07BE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6B570EA-C693-42FC-AE0E-2481DBEA6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8A0C-6708-427A-BB4A-3F09A8113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623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F4E94A-0A3B-44BF-B96B-54A605BB2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B6182EA-40AA-47C4-9881-969D101BE5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934A2B7-75A5-4CB1-AC6A-D32A42A22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5E6C-EFAE-4A7A-AB09-0825FB8962C6}" type="datetimeFigureOut">
              <a:rPr lang="ru-RU" smtClean="0"/>
              <a:t>10.09.23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81F4275-1EBE-4747-ACBD-BD4ABD701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3DC750-CD95-42A5-9CDB-F2EF49B23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8A0C-6708-427A-BB4A-3F09A8113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822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422E647-F430-409F-9BDA-040C59C778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8A67A53-516E-4E7E-A1ED-F16DA0D1A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F8DB43B-B68F-4160-9E26-E5AA28B52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5E6C-EFAE-4A7A-AB09-0825FB8962C6}" type="datetimeFigureOut">
              <a:rPr lang="ru-RU" smtClean="0"/>
              <a:t>10.09.23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5263F86-0E53-4CBD-820B-51D27EA27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7F8FAD8-CBDB-4097-ADDE-13370CFC3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8A0C-6708-427A-BB4A-3F09A8113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32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EF7D91-6B39-4CE4-81AE-BCAC2EC9A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8D48B50-6050-4348-B8F7-DD5C95EA1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6880860-99AF-4EA5-8342-358941B07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5E6C-EFAE-4A7A-AB09-0825FB8962C6}" type="datetimeFigureOut">
              <a:rPr lang="ru-RU" smtClean="0"/>
              <a:t>10.09.23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4BB2D69-EEE8-414F-AA65-AFE385A77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87668F6-0BB0-4F3A-B683-665C7B33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8A0C-6708-427A-BB4A-3F09A8113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153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07ACBB-5717-4F8A-8392-5FDD7A216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F135FF2-A6C3-4800-BFCE-B80DC0D02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677E8D6-3566-478D-88F6-21BBEF790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5E6C-EFAE-4A7A-AB09-0825FB8962C6}" type="datetimeFigureOut">
              <a:rPr lang="ru-RU" smtClean="0"/>
              <a:t>10.09.23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AB7E3D9-1F99-4501-A689-EDFFF75FE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2AF057A-FCA4-4734-AC6B-4ACC7E533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8A0C-6708-427A-BB4A-3F09A8113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478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BEB0FA-07D3-495F-A8AA-17A661FB1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5BC54A1-B3B3-403A-A07C-D14F18D781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F1332BF-2624-491D-97C7-F4466964B3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AF8624A-23BA-49E3-9F61-830368A11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5E6C-EFAE-4A7A-AB09-0825FB8962C6}" type="datetimeFigureOut">
              <a:rPr lang="ru-RU" smtClean="0"/>
              <a:t>10.09.23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0F7759C-257E-4784-9299-3AC516E6C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F069CEB-1D35-4542-AEEC-D11D15DF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8A0C-6708-427A-BB4A-3F09A8113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595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50DB28-020C-4208-9C2D-AEC0C5027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85DAB12-4E74-4E3F-8AE3-7C62C6429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A710F81-B4AA-4E9F-A348-CEE7FD9C8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762B175-F5A5-4CC6-87CD-EB7B03D402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90108E5-6AC9-4E88-AA53-D53C010EED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938B18F-EAF9-476C-9C63-E2BB42BCC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5E6C-EFAE-4A7A-AB09-0825FB8962C6}" type="datetimeFigureOut">
              <a:rPr lang="ru-RU" smtClean="0"/>
              <a:t>10.09.23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35D399F-038A-460A-8D17-39B3F622F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54858F7-B5D4-4214-8FF8-FA72F8142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8A0C-6708-427A-BB4A-3F09A8113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39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32E85E-A30E-41E9-AF8E-7B48F79D1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CBB6466-3A72-4DDA-AA01-10BE8EEF8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5E6C-EFAE-4A7A-AB09-0825FB8962C6}" type="datetimeFigureOut">
              <a:rPr lang="ru-RU" smtClean="0"/>
              <a:t>10.09.23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3412E3A-EB74-4E18-9EE0-1C9B81E56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52D6F18-2F6C-4F05-86E9-510CA9FDE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8A0C-6708-427A-BB4A-3F09A8113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080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FFD3C75-E09A-4A26-AC0E-7D37B0A65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5E6C-EFAE-4A7A-AB09-0825FB8962C6}" type="datetimeFigureOut">
              <a:rPr lang="ru-RU" smtClean="0"/>
              <a:t>10.09.23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B17715A-94E2-44B4-BF57-A3AFB4668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E16A418-1743-4C22-A88A-B5BDD2DB8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8A0C-6708-427A-BB4A-3F09A8113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95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55A04E-071B-4079-9382-1A2F57D52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79CE59B-0465-4232-B5DB-6632796CD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D65EAA7-4E28-45E0-8211-CE2B5EDD8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0EF8926-95C4-4E3C-99DE-DF6213C6C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5E6C-EFAE-4A7A-AB09-0825FB8962C6}" type="datetimeFigureOut">
              <a:rPr lang="ru-RU" smtClean="0"/>
              <a:t>10.09.23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DF3FFC3-B153-4B74-BF11-0107DE995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2120095-A567-4132-8BAF-2238ABD57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8A0C-6708-427A-BB4A-3F09A8113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79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7743AB-1BA0-4B80-9BC8-98564D07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241C569-1E24-4EF4-9B0F-E3C0A29A15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F2DFD88-0ABC-4C0A-91A9-AF5C0A1DF5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643C516-3000-42D5-A462-42F22852C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5E6C-EFAE-4A7A-AB09-0825FB8962C6}" type="datetimeFigureOut">
              <a:rPr lang="ru-RU" smtClean="0"/>
              <a:t>10.09.23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3B34654-E25F-4EC0-9F33-7E28D06EA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783E617-5882-4CFF-9E4B-B26D0A989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C8A0C-6708-427A-BB4A-3F09A8113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339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4108F6-FAF2-4C7D-A189-E1E9E7F4E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FA9C220-8C47-4F30-AA15-EC27E3A5F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5302653-C393-4900-B350-F6235291B2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65E6C-EFAE-4A7A-AB09-0825FB8962C6}" type="datetimeFigureOut">
              <a:rPr lang="ru-RU" smtClean="0"/>
              <a:t>10.09.23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A392D6B-4645-47E9-814C-F75B5A0636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525884F-B425-49A1-8AF0-02FD9530C1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C8A0C-6708-427A-BB4A-3F09A8113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913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ntd.ru/document/573200382#7DC0K7" TargetMode="External"/><Relationship Id="rId4" Type="http://schemas.openxmlformats.org/officeDocument/2006/relationships/hyperlink" Target="https://docs.cntd.ru/document/573200382#7DI0KA" TargetMode="External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docs.cntd.ru/document/573200382#6540IN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hyperlink" Target="https://amrcloud.net/en/project/vgnki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3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3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FD4F9B4-3F05-4ABF-A291-F2490B0BFC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857" y="1482173"/>
            <a:ext cx="5546380" cy="435116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0367F4B-9B8C-41D6-AB25-F214D02876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473"/>
            <a:ext cx="12192000" cy="685678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1E6FFDD-1A4B-461B-B20F-3FCB04DCF6F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07" y="537824"/>
            <a:ext cx="1511975" cy="159020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D1447BA-5BE4-46F4-B260-3ECD477C3F8A}"/>
              </a:ext>
            </a:extLst>
          </p:cNvPr>
          <p:cNvSpPr/>
          <p:nvPr/>
        </p:nvSpPr>
        <p:spPr>
          <a:xfrm>
            <a:off x="1135899" y="2295168"/>
            <a:ext cx="67023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«Антибиотикорезистентность и применение антибактериальных препаратов в животноводстве. </a:t>
            </a:r>
            <a:r>
              <a:rPr lang="ru-RU" dirty="0"/>
              <a:t>М</a:t>
            </a:r>
            <a:r>
              <a:rPr lang="ru-RU" dirty="0" smtClean="0"/>
              <a:t>ониторинг </a:t>
            </a:r>
            <a:r>
              <a:rPr lang="ru-RU" dirty="0"/>
              <a:t>резистентности возбудителей социально-значимых пищевых </a:t>
            </a:r>
            <a:r>
              <a:rPr lang="ru-RU" dirty="0" err="1"/>
              <a:t>токсикоинфекций</a:t>
            </a:r>
            <a:r>
              <a:rPr lang="ru-RU" dirty="0"/>
              <a:t> к антибиотикам в РФ»</a:t>
            </a:r>
            <a:endParaRPr lang="ru-RU" sz="2000" b="1" i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46898EC-3808-4754-8E95-70FEFF60D06B}"/>
              </a:ext>
            </a:extLst>
          </p:cNvPr>
          <p:cNvSpPr/>
          <p:nvPr/>
        </p:nvSpPr>
        <p:spPr>
          <a:xfrm>
            <a:off x="1867712" y="917429"/>
            <a:ext cx="83171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E4F95"/>
                </a:solidFill>
                <a:latin typeface="+mj-lt"/>
              </a:rPr>
              <a:t>РОССЕЛЬХОЗНАДЗОР</a:t>
            </a:r>
          </a:p>
          <a:p>
            <a:pPr algn="ctr"/>
            <a:r>
              <a:rPr lang="ru-RU" sz="1200" dirty="0">
                <a:solidFill>
                  <a:srgbClr val="0E4F95"/>
                </a:solidFill>
                <a:latin typeface="+mj-lt"/>
              </a:rPr>
              <a:t>Федеральное государственное бюджетное</a:t>
            </a:r>
            <a:r>
              <a:rPr lang="en-US" sz="1200" dirty="0">
                <a:solidFill>
                  <a:srgbClr val="0E4F95"/>
                </a:solidFill>
                <a:latin typeface="+mj-lt"/>
              </a:rPr>
              <a:t> </a:t>
            </a:r>
            <a:r>
              <a:rPr lang="ru-RU" sz="1200" dirty="0">
                <a:solidFill>
                  <a:srgbClr val="0E4F95"/>
                </a:solidFill>
                <a:latin typeface="+mj-lt"/>
              </a:rPr>
              <a:t>учреждение «Всероссийский государственный</a:t>
            </a:r>
          </a:p>
          <a:p>
            <a:pPr algn="ctr"/>
            <a:r>
              <a:rPr lang="ru-RU" sz="1200" dirty="0">
                <a:solidFill>
                  <a:srgbClr val="0E4F95"/>
                </a:solidFill>
                <a:latin typeface="+mj-lt"/>
              </a:rPr>
              <a:t>Центр качества и стандартизации лекарственных средств для животных и кормов»</a:t>
            </a:r>
          </a:p>
          <a:p>
            <a:pPr algn="ctr"/>
            <a:r>
              <a:rPr lang="ru-RU" sz="1200" b="1" dirty="0">
                <a:solidFill>
                  <a:srgbClr val="0E4F95"/>
                </a:solidFill>
                <a:latin typeface="+mj-lt"/>
              </a:rPr>
              <a:t>ФГБУ «ВГНКИ»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CFC6660-92F7-4A94-B3F8-5A1E81EFE2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" y="3459187"/>
            <a:ext cx="11420475" cy="3052877"/>
          </a:xfrm>
          <a:prstGeom prst="rect">
            <a:avLst/>
          </a:prstGeom>
        </p:spPr>
      </p:pic>
      <p:pic>
        <p:nvPicPr>
          <p:cNvPr id="1026" name="Picture 2" descr="https://www.vgnki.ru/template/img/woah_bb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8819" y="-4483393"/>
            <a:ext cx="24379017" cy="1692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09BBAFF3-6260-4B22-9C13-C6654B2E2E5C}"/>
              </a:ext>
            </a:extLst>
          </p:cNvPr>
          <p:cNvSpPr/>
          <p:nvPr/>
        </p:nvSpPr>
        <p:spPr>
          <a:xfrm>
            <a:off x="11256240" y="6198975"/>
            <a:ext cx="4732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latin typeface="+mj-lt"/>
              </a:rPr>
              <a:t>20</a:t>
            </a:r>
            <a:r>
              <a:rPr lang="ru-RU" sz="800" dirty="0" smtClean="0">
                <a:latin typeface="+mj-lt"/>
              </a:rPr>
              <a:t>23</a:t>
            </a:r>
            <a:r>
              <a:rPr lang="en-US" sz="800" dirty="0" smtClean="0">
                <a:latin typeface="+mj-lt"/>
              </a:rPr>
              <a:t> </a:t>
            </a:r>
            <a:r>
              <a:rPr lang="ru-RU" sz="800" dirty="0">
                <a:latin typeface="+mj-lt"/>
              </a:rPr>
              <a:t>г.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89DD08FE-0058-4645-A986-B976E3B45465}"/>
              </a:ext>
            </a:extLst>
          </p:cNvPr>
          <p:cNvSpPr/>
          <p:nvPr/>
        </p:nvSpPr>
        <p:spPr>
          <a:xfrm flipH="1">
            <a:off x="10466012" y="6198975"/>
            <a:ext cx="819795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latin typeface="+mj-lt"/>
              </a:rPr>
              <a:t>www.vgnki.ru</a:t>
            </a:r>
          </a:p>
        </p:txBody>
      </p:sp>
      <p:pic>
        <p:nvPicPr>
          <p:cNvPr id="24" name="Рисунок 23" descr="https://www.vgnki.ru/template/img/woah_pp.png"/>
          <p:cNvPicPr/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5752936"/>
            <a:ext cx="1680897" cy="591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 descr="https://www.vgnki.ru/template/img/woah_bb.png"/>
          <p:cNvPicPr/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046" y="5740153"/>
            <a:ext cx="1558753" cy="6174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135899" y="3777869"/>
            <a:ext cx="5456650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u="sng" dirty="0"/>
              <a:t>Докладчик: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 smtClean="0"/>
              <a:t>Руководитель Испытательного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/>
              <a:t>ц</a:t>
            </a:r>
            <a:r>
              <a:rPr lang="ru-RU" altLang="ru-RU" dirty="0" smtClean="0"/>
              <a:t>ентра </a:t>
            </a:r>
            <a:r>
              <a:rPr lang="ru-RU" altLang="ru-RU" dirty="0" smtClean="0"/>
              <a:t>ФГБУ </a:t>
            </a:r>
            <a:r>
              <a:rPr lang="ru-RU" altLang="ru-RU" dirty="0"/>
              <a:t>«ВГНКИ», канд. </a:t>
            </a:r>
            <a:r>
              <a:rPr lang="ru-RU" altLang="ru-RU" dirty="0" err="1"/>
              <a:t>вет</a:t>
            </a:r>
            <a:r>
              <a:rPr lang="ru-RU" altLang="ru-RU" dirty="0"/>
              <a:t>. наук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/>
              <a:t>О.Е. Иванова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0180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Заголовок 1"/>
          <p:cNvSpPr>
            <a:spLocks noGrp="1"/>
          </p:cNvSpPr>
          <p:nvPr>
            <p:ph type="title"/>
          </p:nvPr>
        </p:nvSpPr>
        <p:spPr>
          <a:xfrm>
            <a:off x="2674374" y="280989"/>
            <a:ext cx="7271314" cy="564586"/>
          </a:xfrm>
        </p:spPr>
        <p:txBody>
          <a:bodyPr/>
          <a:lstStyle/>
          <a:p>
            <a:pPr algn="ctr"/>
            <a:r>
              <a:rPr lang="ru-RU" altLang="ru-RU" sz="20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ГЕОГРАФИЯ ИССЛЕДОВАНИЙ</a:t>
            </a:r>
            <a:r>
              <a:rPr lang="en-US" altLang="ru-RU" sz="20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 – 2022 </a:t>
            </a:r>
            <a:r>
              <a:rPr lang="ru-RU" altLang="ru-RU" sz="20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гг.</a:t>
            </a:r>
          </a:p>
        </p:txBody>
      </p:sp>
      <p:sp>
        <p:nvSpPr>
          <p:cNvPr id="6861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16F2341-603A-4891-AC90-B31EFDE7D251}" type="slidenum">
              <a:rPr lang="ru-RU" altLang="ru-RU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68612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26" y="65088"/>
            <a:ext cx="887413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414781"/>
              </p:ext>
            </p:extLst>
          </p:nvPr>
        </p:nvGraphicFramePr>
        <p:xfrm>
          <a:off x="925158" y="1137135"/>
          <a:ext cx="10321066" cy="5295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7406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365126"/>
            <a:ext cx="7886700" cy="657430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данных по микроорганизмам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7" t="-783" r="30053" b="439"/>
          <a:stretch/>
        </p:blipFill>
        <p:spPr>
          <a:xfrm>
            <a:off x="2512471" y="1022557"/>
            <a:ext cx="6616781" cy="5202008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3EB9-7AFA-496B-9039-623C4A9BA826}" type="slidenum">
              <a:rPr lang="ru-RU" altLang="ru-RU" smtClean="0"/>
              <a:pPr/>
              <a:t>11</a:t>
            </a:fld>
            <a:endParaRPr lang="ru-RU" altLang="ru-RU"/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9" y="365126"/>
            <a:ext cx="8477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021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365126"/>
            <a:ext cx="7984408" cy="578772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данных по видам животных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7" t="-357" r="31806" b="10373"/>
          <a:stretch/>
        </p:blipFill>
        <p:spPr>
          <a:xfrm>
            <a:off x="2355925" y="917869"/>
            <a:ext cx="7928386" cy="5774428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3EB9-7AFA-496B-9039-623C4A9BA826}" type="slidenum">
              <a:rPr lang="ru-RU" altLang="ru-RU" smtClean="0"/>
              <a:pPr/>
              <a:t>12</a:t>
            </a:fld>
            <a:endParaRPr lang="ru-RU" altLang="ru-RU"/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11" y="365126"/>
            <a:ext cx="8477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898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401050" y="6323014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B44E685-FAD4-427E-A109-6C8888C87948}" type="slidenum">
              <a:rPr lang="ru-RU" altLang="ru-RU" sz="1400">
                <a:solidFill>
                  <a:srgbClr val="7F7F7F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400">
              <a:solidFill>
                <a:srgbClr val="7F7F7F"/>
              </a:solidFill>
            </a:endParaRPr>
          </a:p>
        </p:txBody>
      </p:sp>
      <p:sp>
        <p:nvSpPr>
          <p:cNvPr id="72706" name="TextBox 4"/>
          <p:cNvSpPr txBox="1">
            <a:spLocks noChangeArrowheads="1"/>
          </p:cNvSpPr>
          <p:nvPr/>
        </p:nvSpPr>
        <p:spPr bwMode="auto">
          <a:xfrm>
            <a:off x="2265364" y="144463"/>
            <a:ext cx="8402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/>
              <a:t> МИКРОБИОЛОГИЧЕСКАЯ УСТОЙЧИВОСТЬ </a:t>
            </a:r>
            <a:r>
              <a:rPr lang="en-US" altLang="ru-RU" sz="2400" b="1" dirty="0"/>
              <a:t>E.COLI</a:t>
            </a:r>
            <a:endParaRPr lang="ru-RU" altLang="ru-RU" sz="2400" b="1" dirty="0"/>
          </a:p>
        </p:txBody>
      </p:sp>
      <p:pic>
        <p:nvPicPr>
          <p:cNvPr id="72707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26" y="65088"/>
            <a:ext cx="887413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5569" y="1294868"/>
            <a:ext cx="11838279" cy="467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88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374063" y="6319839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E372C51-4875-4A46-8C0D-AC5C8E7B03CC}" type="slidenum">
              <a:rPr lang="ru-RU" altLang="ru-RU" sz="14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ru-RU" altLang="ru-RU" sz="1400">
              <a:solidFill>
                <a:srgbClr val="898989"/>
              </a:solidFill>
            </a:endParaRPr>
          </a:p>
        </p:txBody>
      </p:sp>
      <p:sp>
        <p:nvSpPr>
          <p:cNvPr id="73730" name="TextBox 4"/>
          <p:cNvSpPr txBox="1">
            <a:spLocks noChangeArrowheads="1"/>
          </p:cNvSpPr>
          <p:nvPr/>
        </p:nvSpPr>
        <p:spPr bwMode="auto">
          <a:xfrm>
            <a:off x="2227263" y="612775"/>
            <a:ext cx="8547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Arial" panose="020B0604020202020204" pitchFamily="34" charset="0"/>
              </a:rPr>
              <a:t>МИКРОБИОЛОГИЧЕСКАЯ УСТОЙЧИВОСТЬ </a:t>
            </a:r>
            <a:r>
              <a:rPr lang="en-US" altLang="ru-RU" sz="2000" b="1" dirty="0">
                <a:latin typeface="Arial" panose="020B0604020202020204" pitchFamily="34" charset="0"/>
              </a:rPr>
              <a:t>SALMONELLA SPP</a:t>
            </a:r>
            <a:endParaRPr lang="ru-RU" altLang="ru-RU" sz="2000" b="1" dirty="0">
              <a:latin typeface="Arial" panose="020B0604020202020204" pitchFamily="34" charset="0"/>
            </a:endParaRPr>
          </a:p>
        </p:txBody>
      </p:sp>
      <p:pic>
        <p:nvPicPr>
          <p:cNvPr id="73731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26" y="65088"/>
            <a:ext cx="887413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14" y="1362973"/>
            <a:ext cx="11832098" cy="4106173"/>
          </a:xfrm>
        </p:spPr>
      </p:pic>
    </p:spTree>
    <p:extLst>
      <p:ext uri="{BB962C8B-B14F-4D97-AF65-F5344CB8AC3E}">
        <p14:creationId xmlns:p14="http://schemas.microsoft.com/office/powerpoint/2010/main" val="401357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335963" y="6356351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58AC624-4950-4252-8069-88E4BEFD5844}" type="slidenum">
              <a:rPr lang="ru-RU" altLang="ru-RU" sz="14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ru-RU" altLang="ru-RU" sz="1400">
              <a:solidFill>
                <a:srgbClr val="898989"/>
              </a:solidFill>
            </a:endParaRPr>
          </a:p>
        </p:txBody>
      </p:sp>
      <p:sp>
        <p:nvSpPr>
          <p:cNvPr id="74754" name="TextBox 6"/>
          <p:cNvSpPr txBox="1">
            <a:spLocks noChangeArrowheads="1"/>
          </p:cNvSpPr>
          <p:nvPr/>
        </p:nvSpPr>
        <p:spPr bwMode="auto">
          <a:xfrm>
            <a:off x="2120900" y="466636"/>
            <a:ext cx="8547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/>
              <a:t>МИКРОБИОЛОГИЧЕСКАЯ УСТОЙЧИВОСТЬ </a:t>
            </a:r>
            <a:r>
              <a:rPr lang="en-US" altLang="ru-RU" sz="2000" b="1" dirty="0"/>
              <a:t>CAMPYLOBACTER SPP.</a:t>
            </a:r>
            <a:endParaRPr lang="ru-RU" altLang="ru-RU" sz="2000" b="1" dirty="0"/>
          </a:p>
        </p:txBody>
      </p:sp>
      <p:pic>
        <p:nvPicPr>
          <p:cNvPr id="74755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26" y="65088"/>
            <a:ext cx="887413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84" y="1124142"/>
            <a:ext cx="11395495" cy="5232209"/>
          </a:xfrm>
        </p:spPr>
      </p:pic>
    </p:spTree>
    <p:extLst>
      <p:ext uri="{BB962C8B-B14F-4D97-AF65-F5344CB8AC3E}">
        <p14:creationId xmlns:p14="http://schemas.microsoft.com/office/powerpoint/2010/main" val="179033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342313" y="6316664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6E8BFC3-AA5F-4BFE-9A4B-EEE07A8307EF}" type="slidenum">
              <a:rPr lang="ru-RU" altLang="ru-RU" sz="14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ru-RU" altLang="ru-RU" sz="1400">
              <a:solidFill>
                <a:srgbClr val="898989"/>
              </a:solidFill>
            </a:endParaRPr>
          </a:p>
        </p:txBody>
      </p:sp>
      <p:sp>
        <p:nvSpPr>
          <p:cNvPr id="76802" name="TextBox 6"/>
          <p:cNvSpPr txBox="1">
            <a:spLocks noChangeArrowheads="1"/>
          </p:cNvSpPr>
          <p:nvPr/>
        </p:nvSpPr>
        <p:spPr bwMode="auto">
          <a:xfrm>
            <a:off x="2120900" y="153988"/>
            <a:ext cx="8547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/>
              <a:t>МИКРОБИОЛОГИЧЕСКАЯ УСТОЙЧИВОСТЬ</a:t>
            </a:r>
            <a:r>
              <a:rPr lang="en-US" altLang="ru-RU" sz="2000" b="1" dirty="0"/>
              <a:t> ENTEROCOCCUS SPP</a:t>
            </a:r>
            <a:endParaRPr lang="ru-RU" altLang="ru-RU" sz="2000" b="1" dirty="0"/>
          </a:p>
        </p:txBody>
      </p:sp>
      <p:pic>
        <p:nvPicPr>
          <p:cNvPr id="76803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194" y="-30162"/>
            <a:ext cx="887413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05" y="903288"/>
            <a:ext cx="11553292" cy="5126576"/>
          </a:xfrm>
        </p:spPr>
      </p:pic>
    </p:spTree>
    <p:extLst>
      <p:ext uri="{BB962C8B-B14F-4D97-AF65-F5344CB8AC3E}">
        <p14:creationId xmlns:p14="http://schemas.microsoft.com/office/powerpoint/2010/main" val="268571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365126"/>
            <a:ext cx="7886700" cy="1129378"/>
          </a:xfrm>
        </p:spPr>
        <p:txBody>
          <a:bodyPr/>
          <a:lstStyle/>
          <a:p>
            <a:pPr algn="ctr"/>
            <a:r>
              <a:rPr lang="ru-RU" altLang="ru-RU" sz="2000" b="1" dirty="0">
                <a:latin typeface="+mn-lt"/>
                <a:cs typeface="Arial" panose="020B0604020202020204" pitchFamily="34" charset="0"/>
              </a:rPr>
              <a:t>МИКРОБИОЛОГИЧЕСКАЯ УСТОЙЧИВОСТЬ</a:t>
            </a:r>
            <a:r>
              <a:rPr lang="en-US" altLang="ru-RU" sz="2000" b="1" dirty="0">
                <a:latin typeface="+mn-lt"/>
                <a:cs typeface="Arial" panose="020B0604020202020204" pitchFamily="34" charset="0"/>
              </a:rPr>
              <a:t> </a:t>
            </a:r>
            <a:br>
              <a:rPr lang="en-US" altLang="ru-RU" sz="2000" b="1" dirty="0">
                <a:latin typeface="+mn-lt"/>
                <a:cs typeface="Arial" panose="020B0604020202020204" pitchFamily="34" charset="0"/>
              </a:rPr>
            </a:br>
            <a:r>
              <a:rPr lang="en-US" altLang="ru-RU" sz="2000" b="1" dirty="0">
                <a:latin typeface="+mn-lt"/>
                <a:cs typeface="Arial" panose="020B0604020202020204" pitchFamily="34" charset="0"/>
              </a:rPr>
              <a:t>L. MONOCYTOGENES</a:t>
            </a:r>
            <a:endParaRPr lang="ru-RU" sz="2000" b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85" y="1494504"/>
            <a:ext cx="11854438" cy="4830136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3EB9-7AFA-496B-9039-623C4A9BA826}" type="slidenum">
              <a:rPr lang="ru-RU" altLang="ru-RU" smtClean="0"/>
              <a:pPr/>
              <a:t>17</a:t>
            </a:fld>
            <a:endParaRPr lang="ru-RU" altLang="ru-RU"/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9" y="365126"/>
            <a:ext cx="8477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717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000" b="1" dirty="0">
                <a:latin typeface="+mn-lt"/>
                <a:cs typeface="Arial" panose="020B0604020202020204" pitchFamily="34" charset="0"/>
              </a:rPr>
              <a:t>МИКРОБИОЛОГИЧЕСКАЯ УСТОЙЧИВОСТЬ</a:t>
            </a:r>
            <a:r>
              <a:rPr lang="en-US" altLang="ru-RU" sz="2000" b="1" dirty="0">
                <a:latin typeface="+mn-lt"/>
                <a:cs typeface="Arial" panose="020B0604020202020204" pitchFamily="34" charset="0"/>
              </a:rPr>
              <a:t> S. AUREUS</a:t>
            </a:r>
            <a:endParaRPr lang="ru-RU" sz="2000" dirty="0"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06" y="1298376"/>
            <a:ext cx="11360988" cy="5240536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3EB9-7AFA-496B-9039-623C4A9BA826}" type="slidenum">
              <a:rPr lang="ru-RU" altLang="ru-RU" smtClean="0"/>
              <a:pPr/>
              <a:t>18</a:t>
            </a:fld>
            <a:endParaRPr lang="ru-RU" altLang="ru-RU"/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4" y="365125"/>
            <a:ext cx="8477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712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Прямоугольник 2"/>
          <p:cNvSpPr>
            <a:spLocks noChangeArrowheads="1"/>
          </p:cNvSpPr>
          <p:nvPr/>
        </p:nvSpPr>
        <p:spPr bwMode="auto">
          <a:xfrm>
            <a:off x="2279650" y="260350"/>
            <a:ext cx="7272338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>
                <a:latin typeface="Arial" panose="020B0604020202020204" pitchFamily="34" charset="0"/>
              </a:rPr>
              <a:t>Микробиологическая устойчивость </a:t>
            </a:r>
            <a:r>
              <a:rPr lang="en-US" altLang="ru-RU" b="1">
                <a:latin typeface="Arial" panose="020B0604020202020204" pitchFamily="34" charset="0"/>
              </a:rPr>
              <a:t>E.coli </a:t>
            </a:r>
            <a:r>
              <a:rPr lang="ru-RU" altLang="ru-RU" b="1">
                <a:latin typeface="Arial" panose="020B0604020202020204" pitchFamily="34" charset="0"/>
              </a:rPr>
              <a:t>из почвы с места выпаса коров и овец</a:t>
            </a:r>
          </a:p>
        </p:txBody>
      </p:sp>
      <p:pic>
        <p:nvPicPr>
          <p:cNvPr id="77826" name="Picture 2" descr="C:\Users\Дмитрий\Desktop\През 2021 ветмониторинг\Почва кишпалочка ECOF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249" y="1762391"/>
            <a:ext cx="9074989" cy="478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26" y="65088"/>
            <a:ext cx="887413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204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FC249DE-6F12-497A-83D4-A2FC0BE918EE}" type="slidenum">
              <a:rPr lang="ru-RU" altLang="ru-RU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62467" name="TextBox 2"/>
          <p:cNvSpPr txBox="1">
            <a:spLocks noChangeArrowheads="1"/>
          </p:cNvSpPr>
          <p:nvPr/>
        </p:nvSpPr>
        <p:spPr bwMode="auto">
          <a:xfrm>
            <a:off x="3968751" y="247650"/>
            <a:ext cx="6581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2F5597"/>
                </a:solidFill>
                <a:latin typeface="Arial" panose="020B0604020202020204" pitchFamily="34" charset="0"/>
              </a:rPr>
              <a:t>Изменения в законодательстве РФ</a:t>
            </a:r>
          </a:p>
        </p:txBody>
      </p:sp>
      <p:sp>
        <p:nvSpPr>
          <p:cNvPr id="62468" name="TextBox 3"/>
          <p:cNvSpPr txBox="1">
            <a:spLocks noChangeArrowheads="1"/>
          </p:cNvSpPr>
          <p:nvPr/>
        </p:nvSpPr>
        <p:spPr bwMode="auto">
          <a:xfrm>
            <a:off x="2617789" y="755325"/>
            <a:ext cx="8530375" cy="78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altLang="ru-RU" sz="1600" dirty="0">
                <a:latin typeface="Arial" panose="020B0604020202020204" pitchFamily="34" charset="0"/>
              </a:rPr>
              <a:t>ФЗ от 17.12.2021 № 463 О внесении изменений в закон РФ «О ветеринарии» и ФЗ </a:t>
            </a:r>
            <a:r>
              <a:rPr lang="ru-RU" altLang="ru-RU" sz="1600" dirty="0" smtClean="0">
                <a:latin typeface="Arial" panose="020B0604020202020204" pitchFamily="34" charset="0"/>
              </a:rPr>
              <a:t>№ 61«Об </a:t>
            </a:r>
            <a:r>
              <a:rPr lang="ru-RU" altLang="ru-RU" sz="1600" dirty="0">
                <a:latin typeface="Arial" panose="020B0604020202020204" pitchFamily="34" charset="0"/>
              </a:rPr>
              <a:t>обращении лекарственных средств» - запрет на добавление антибиотиков для ветеринарного применения при производстве кормов</a:t>
            </a:r>
            <a:r>
              <a:rPr lang="ru-RU" altLang="ru-RU" sz="1600" dirty="0" smtClean="0">
                <a:latin typeface="Arial" panose="020B0604020202020204" pitchFamily="34" charset="0"/>
              </a:rPr>
              <a:t>!!!</a:t>
            </a:r>
            <a:endParaRPr lang="ru-RU" altLang="ru-RU" sz="16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altLang="ru-RU" sz="1600" dirty="0">
                <a:latin typeface="Arial" panose="020B0604020202020204" pitchFamily="34" charset="0"/>
              </a:rPr>
              <a:t>Приказ Минсельхоза России от 17.12.2020 № 761 «Об утверждении </a:t>
            </a:r>
            <a:r>
              <a:rPr lang="ru-RU" altLang="ru-RU" sz="1600" dirty="0">
                <a:latin typeface="Arial" panose="020B0604020202020204" pitchFamily="34" charset="0"/>
                <a:hlinkClick r:id="rId2"/>
              </a:rPr>
              <a:t>порядка назначения лекарственных препаратов для ветеринарного применения</a:t>
            </a:r>
            <a:r>
              <a:rPr lang="ru-RU" altLang="ru-RU" sz="1600" dirty="0">
                <a:latin typeface="Arial" panose="020B0604020202020204" pitchFamily="34" charset="0"/>
              </a:rPr>
              <a:t>, </a:t>
            </a:r>
            <a:r>
              <a:rPr lang="ru-RU" altLang="ru-RU" sz="1600" dirty="0">
                <a:latin typeface="Arial" panose="020B0604020202020204" pitchFamily="34" charset="0"/>
                <a:hlinkClick r:id="rId3"/>
              </a:rPr>
              <a:t>формы рецептурного бланка на лекарственный препарат для ветеринарного применения</a:t>
            </a:r>
            <a:r>
              <a:rPr lang="ru-RU" altLang="ru-RU" sz="1600" dirty="0">
                <a:latin typeface="Arial" panose="020B0604020202020204" pitchFamily="34" charset="0"/>
              </a:rPr>
              <a:t>, </a:t>
            </a:r>
            <a:r>
              <a:rPr lang="ru-RU" altLang="ru-RU" sz="1600" dirty="0">
                <a:latin typeface="Arial" panose="020B0604020202020204" pitchFamily="34" charset="0"/>
                <a:hlinkClick r:id="rId4"/>
              </a:rPr>
              <a:t>порядка оформления указанных рецептурных бланков, их учета и хранения</a:t>
            </a:r>
            <a:r>
              <a:rPr lang="ru-RU" altLang="ru-RU" sz="1600" dirty="0" smtClean="0">
                <a:latin typeface="Arial" panose="020B0604020202020204" pitchFamily="34" charset="0"/>
              </a:rPr>
              <a:t>»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altLang="ru-RU" sz="1600" dirty="0" smtClean="0">
                <a:latin typeface="Arial" panose="020B0604020202020204" pitchFamily="34" charset="0"/>
              </a:rPr>
              <a:t>Приказ </a:t>
            </a:r>
            <a:r>
              <a:rPr lang="ru-RU" altLang="ru-RU" sz="1600" dirty="0" smtClean="0">
                <a:latin typeface="Arial" panose="020B0604020202020204" pitchFamily="34" charset="0"/>
              </a:rPr>
              <a:t>Минсельхоза России от 02.11.2022 № 776 вступает в силу с 1 марта 2025 года и действует </a:t>
            </a:r>
            <a:r>
              <a:rPr lang="ru-RU" altLang="ru-RU" sz="1600" dirty="0">
                <a:latin typeface="Arial" panose="020B0604020202020204" pitchFamily="34" charset="0"/>
              </a:rPr>
              <a:t>до 1 марта </a:t>
            </a:r>
            <a:r>
              <a:rPr lang="ru-RU" altLang="ru-RU" sz="1600" dirty="0" smtClean="0">
                <a:latin typeface="Arial" panose="020B0604020202020204" pitchFamily="34" charset="0"/>
              </a:rPr>
              <a:t>2031 </a:t>
            </a:r>
            <a:r>
              <a:rPr lang="ru-RU" altLang="ru-RU" sz="1600" dirty="0">
                <a:latin typeface="Arial" panose="020B0604020202020204" pitchFamily="34" charset="0"/>
              </a:rPr>
              <a:t>года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600" b="1" dirty="0" smtClean="0">
                <a:latin typeface="Arial" panose="020B0604020202020204" pitchFamily="34" charset="0"/>
              </a:rPr>
              <a:t> </a:t>
            </a:r>
            <a:r>
              <a:rPr lang="ru-RU" sz="1600" b="1" dirty="0" smtClean="0"/>
              <a:t>"</a:t>
            </a:r>
            <a:r>
              <a:rPr lang="ru-RU" sz="1600" b="1" dirty="0"/>
              <a:t>Об утверждении порядка назначения лекарственных препаратов для ветеринарного применения, перечня лекарственных средств для ветеринарного применения, в том числе антимикробных препаратов для ветеринарного применения, отпускаемых по рецепту на лекарственный препарат или по требованию ветеринарной организации или организации (индивидуального предпринимателя), осуществляющей (осуществляющего) разведение, выращивание и содержание животных, формы рецептурного бланка на лекарственный препарат для ветеринарного применения, формы требования ветеринарной организации или организации (индивидуального предпринимателя</a:t>
            </a:r>
            <a:r>
              <a:rPr lang="ru-RU" sz="1600" b="1" dirty="0" smtClean="0"/>
              <a:t>)...»</a:t>
            </a:r>
            <a:endParaRPr lang="ru-RU" altLang="ru-RU" sz="16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Char char="-"/>
            </a:pPr>
            <a:endParaRPr lang="ru-RU" altLang="ru-RU" sz="16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altLang="ru-RU" sz="1600" dirty="0">
                <a:latin typeface="Arial" panose="020B0604020202020204" pitchFamily="34" charset="0"/>
              </a:rPr>
              <a:t>Приказ Минсельхоза России от 06.11.2021 № 692 "Об установлении случаев, в которых не устанавливается запрет на применение лекарственных препаратов, предназначенных для лечения инфекционных и паразитарных болезней животных, вызываемых патогенными микроорганизмами и условно-патогенными микроорганизмами, без клинического подтверждения диагноза, а также запрет на продолжение применения таких препаратов при отсутствии эффективности лечения»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Char char="-"/>
            </a:pPr>
            <a:endParaRPr lang="ru-RU" altLang="ru-RU" sz="16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Char char="-"/>
            </a:pPr>
            <a:endParaRPr lang="ru-RU" altLang="ru-RU" sz="16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Char char="-"/>
            </a:pPr>
            <a:endParaRPr lang="ru-RU" altLang="ru-RU" sz="18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Char char="-"/>
            </a:pPr>
            <a:endParaRPr lang="ru-RU" altLang="ru-RU" sz="18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Char char="-"/>
            </a:pPr>
            <a:endParaRPr lang="ru-RU" altLang="ru-RU" sz="1800" dirty="0">
              <a:latin typeface="Arial" panose="020B0604020202020204" pitchFamily="34" charset="0"/>
            </a:endParaRPr>
          </a:p>
        </p:txBody>
      </p:sp>
      <p:pic>
        <p:nvPicPr>
          <p:cNvPr id="62469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138113"/>
            <a:ext cx="99695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56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925638"/>
            <a:ext cx="6478588" cy="391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8675" y="3038476"/>
            <a:ext cx="3252788" cy="2149475"/>
          </a:xfrm>
          <a:prstGeom prst="rect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2970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78676" y="5362575"/>
            <a:ext cx="3224213" cy="712788"/>
          </a:xfrm>
          <a:prstGeom prst="rect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79876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345488" y="6367464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E9ACAB4-5632-42D5-B902-F5C3416A97B1}" type="slidenum">
              <a:rPr lang="ru-RU" altLang="ru-RU" sz="1400">
                <a:solidFill>
                  <a:srgbClr val="7F7F7F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ru-RU" altLang="ru-RU" sz="1400">
              <a:solidFill>
                <a:srgbClr val="7F7F7F"/>
              </a:solidFill>
            </a:endParaRPr>
          </a:p>
        </p:txBody>
      </p:sp>
      <p:pic>
        <p:nvPicPr>
          <p:cNvPr id="79877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58739"/>
            <a:ext cx="8699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8" name="TextBox 11"/>
          <p:cNvSpPr txBox="1">
            <a:spLocks noChangeArrowheads="1"/>
          </p:cNvSpPr>
          <p:nvPr/>
        </p:nvSpPr>
        <p:spPr bwMode="auto">
          <a:xfrm>
            <a:off x="1524000" y="50800"/>
            <a:ext cx="9144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/>
              <a:t>БАЗА ДАННЫХ </a:t>
            </a:r>
            <a:r>
              <a:rPr lang="en-US" altLang="ru-RU" sz="2400" b="1"/>
              <a:t>AMRcloud </a:t>
            </a:r>
            <a:endParaRPr lang="ru-RU" altLang="ru-RU" sz="2400" b="1"/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/>
              <a:t>«КАРТА АНТИБИОТИКОРЕЗИСТЕНТНОСТИ»</a:t>
            </a:r>
          </a:p>
        </p:txBody>
      </p:sp>
      <p:pic>
        <p:nvPicPr>
          <p:cNvPr id="13" name="Picture 2" descr="http://map.antibiotic.ru/Site_head_1.png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2738438"/>
            <a:ext cx="2724150" cy="1028700"/>
          </a:xfrm>
          <a:prstGeom prst="rect">
            <a:avLst/>
          </a:prstGeom>
          <a:noFill/>
          <a:ln w="28575">
            <a:solidFill>
              <a:srgbClr val="B4C7E7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80" name="TextBox 1"/>
          <p:cNvSpPr txBox="1">
            <a:spLocks noChangeArrowheads="1"/>
          </p:cNvSpPr>
          <p:nvPr/>
        </p:nvSpPr>
        <p:spPr bwMode="auto">
          <a:xfrm>
            <a:off x="1866900" y="814388"/>
            <a:ext cx="84645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cs typeface="Times New Roman" panose="02020603050405020304" pitchFamily="18" charset="0"/>
              </a:rPr>
              <a:t>ФГБУ «ВГНКИ» в рамках подхода «Единое здоровье» наладило </a:t>
            </a:r>
            <a:r>
              <a:rPr lang="ru-RU" altLang="ru-RU" sz="1600" b="1" i="1">
                <a:cs typeface="Times New Roman" panose="02020603050405020304" pitchFamily="18" charset="0"/>
              </a:rPr>
              <a:t>сотрудничество с подведомственным Минздраву России НИИ Антимикробной химиотерапии (г. Смоленск) </a:t>
            </a:r>
            <a:r>
              <a:rPr lang="ru-RU" altLang="ru-RU" sz="1600">
                <a:cs typeface="Times New Roman" panose="02020603050405020304" pitchFamily="18" charset="0"/>
              </a:rPr>
              <a:t>– одной из ведущих в стране лабораторий по исследованиям чувствительности бактерий к антимикробным средствам. </a:t>
            </a:r>
          </a:p>
        </p:txBody>
      </p:sp>
      <p:sp>
        <p:nvSpPr>
          <p:cNvPr id="79881" name="Прямоугольник 2"/>
          <p:cNvSpPr>
            <a:spLocks noChangeArrowheads="1"/>
          </p:cNvSpPr>
          <p:nvPr/>
        </p:nvSpPr>
        <p:spPr bwMode="auto">
          <a:xfrm>
            <a:off x="1835151" y="5849939"/>
            <a:ext cx="8632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400">
                <a:cs typeface="Times New Roman" panose="02020603050405020304" pitchFamily="18" charset="0"/>
              </a:rPr>
              <a:t>Данные доступны по адресу</a:t>
            </a:r>
            <a:r>
              <a:rPr lang="en-US" altLang="ru-RU" sz="1400">
                <a:cs typeface="Times New Roman" panose="02020603050405020304" pitchFamily="18" charset="0"/>
              </a:rPr>
              <a:t>: </a:t>
            </a:r>
            <a:r>
              <a:rPr lang="en-US" altLang="ru-RU" sz="1400" u="sng">
                <a:solidFill>
                  <a:srgbClr val="336699"/>
                </a:solidFill>
                <a:cs typeface="Times New Roman" panose="02020603050405020304" pitchFamily="18" charset="0"/>
              </a:rPr>
              <a:t>https://amrcloud.net/ru/project/vgnki/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cs typeface="Times New Roman" panose="02020603050405020304" pitchFamily="18" charset="0"/>
              </a:rPr>
              <a:t>Проект имеет и англоязычную версию: </a:t>
            </a:r>
            <a:r>
              <a:rPr lang="ru-RU" altLang="ru-RU" sz="1400" u="sng">
                <a:cs typeface="Times New Roman" panose="02020603050405020304" pitchFamily="18" charset="0"/>
                <a:hlinkClick r:id="rId7"/>
              </a:rPr>
              <a:t>https://amrcloud.net/en/project/vgnki/</a:t>
            </a:r>
            <a:endParaRPr lang="ru-RU" altLang="ru-RU" sz="1400">
              <a:cs typeface="Times New Roman" panose="02020603050405020304" pitchFamily="18" charset="0"/>
            </a:endParaRPr>
          </a:p>
        </p:txBody>
      </p:sp>
      <p:sp>
        <p:nvSpPr>
          <p:cNvPr id="5" name="Прямоугольная выноска 4"/>
          <p:cNvSpPr>
            <a:spLocks noChangeArrowheads="1"/>
          </p:cNvSpPr>
          <p:nvPr/>
        </p:nvSpPr>
        <p:spPr bwMode="auto">
          <a:xfrm>
            <a:off x="5359400" y="1774825"/>
            <a:ext cx="5043488" cy="1016000"/>
          </a:xfrm>
          <a:prstGeom prst="wedgeRectCallout">
            <a:avLst>
              <a:gd name="adj1" fmla="val -22380"/>
              <a:gd name="adj2" fmla="val 72301"/>
            </a:avLst>
          </a:prstGeom>
          <a:solidFill>
            <a:srgbClr val="DEEBF7"/>
          </a:solidFill>
          <a:ln w="19050">
            <a:solidFill>
              <a:srgbClr val="B4C7E7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500" u="sng">
                <a:cs typeface="Times New Roman" panose="02020603050405020304" pitchFamily="18" charset="0"/>
              </a:rPr>
              <a:t>В 2019 г</a:t>
            </a:r>
            <a:r>
              <a:rPr lang="ru-RU" altLang="ru-RU" sz="1500">
                <a:cs typeface="Times New Roman" panose="02020603050405020304" pitchFamily="18" charset="0"/>
              </a:rPr>
              <a:t>. НИИ Антимикробной химиотерапии была разработана не имеющая мировых аналогов </a:t>
            </a:r>
            <a:r>
              <a:rPr lang="ru-RU" altLang="ru-RU" sz="1500" b="1">
                <a:cs typeface="Times New Roman" panose="02020603050405020304" pitchFamily="18" charset="0"/>
              </a:rPr>
              <a:t>онлайн-платформа</a:t>
            </a:r>
            <a:r>
              <a:rPr lang="ru-RU" altLang="ru-RU" sz="1500">
                <a:cs typeface="Times New Roman" panose="02020603050405020304" pitchFamily="18" charset="0"/>
              </a:rPr>
              <a:t> </a:t>
            </a:r>
            <a:r>
              <a:rPr lang="ru-RU" altLang="ru-RU" sz="1500" i="1">
                <a:cs typeface="Times New Roman" panose="02020603050405020304" pitchFamily="18" charset="0"/>
              </a:rPr>
              <a:t>для анализа, визуализации и обмена данными по антибиотикорезистентности </a:t>
            </a:r>
            <a:r>
              <a:rPr lang="ru-RU" altLang="ru-RU" sz="1500">
                <a:cs typeface="Times New Roman" panose="02020603050405020304" pitchFamily="18" charset="0"/>
              </a:rPr>
              <a:t>– </a:t>
            </a:r>
            <a:r>
              <a:rPr lang="ru-RU" altLang="ru-RU" sz="1500" b="1">
                <a:cs typeface="Times New Roman" panose="02020603050405020304" pitchFamily="18" charset="0"/>
              </a:rPr>
              <a:t>AMRcloud 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2214564" y="4813301"/>
            <a:ext cx="5373687" cy="923925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cs typeface="Times New Roman" panose="02020603050405020304" pitchFamily="18" charset="0"/>
              </a:rPr>
              <a:t>На платформе запущен открытый проект с </a:t>
            </a:r>
            <a:r>
              <a:rPr lang="ru-RU" altLang="ru-RU" sz="1800" b="1">
                <a:cs typeface="Times New Roman" panose="02020603050405020304" pitchFamily="18" charset="0"/>
              </a:rPr>
              <a:t>результатами научно-исследовательской работы </a:t>
            </a:r>
            <a:r>
              <a:rPr lang="ru-RU" altLang="ru-RU" sz="1800">
                <a:cs typeface="Times New Roman" panose="02020603050405020304" pitchFamily="18" charset="0"/>
              </a:rPr>
              <a:t>ФГБУ «ВГНКИ» </a:t>
            </a:r>
          </a:p>
        </p:txBody>
      </p:sp>
    </p:spTree>
    <p:extLst>
      <p:ext uri="{BB962C8B-B14F-4D97-AF65-F5344CB8AC3E}">
        <p14:creationId xmlns:p14="http://schemas.microsoft.com/office/powerpoint/2010/main" val="12591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990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Карта АМР </a:t>
            </a:r>
            <a:r>
              <a:rPr lang="en-US" sz="2400" b="1" dirty="0" smtClean="0"/>
              <a:t>E.coli </a:t>
            </a:r>
            <a:r>
              <a:rPr lang="ru-RU" sz="2400" b="1" dirty="0" smtClean="0"/>
              <a:t>к </a:t>
            </a:r>
            <a:r>
              <a:rPr lang="ru-RU" sz="2400" b="1" dirty="0" err="1" smtClean="0"/>
              <a:t>колистину</a:t>
            </a:r>
            <a:endParaRPr lang="ru-RU" sz="2400" b="1" dirty="0"/>
          </a:p>
        </p:txBody>
      </p:sp>
      <p:pic>
        <p:nvPicPr>
          <p:cNvPr id="9218" name="Picture 2" descr="ttps://mail.vgnki.ru:8843/webmail/api/download/attachment/vgnki.ru/o.ivanova/dc38fcc4-c156-4aa3-bdea-9e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03" y="1149138"/>
            <a:ext cx="10515600" cy="498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" y="144911"/>
            <a:ext cx="8477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808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/>
              <a:t>Карта АМР </a:t>
            </a:r>
            <a:r>
              <a:rPr lang="en-US" sz="2800" b="1" dirty="0" smtClean="0"/>
              <a:t>Enterococcus </a:t>
            </a:r>
            <a:r>
              <a:rPr lang="ru-RU" sz="2800" b="1" dirty="0"/>
              <a:t>к </a:t>
            </a:r>
            <a:r>
              <a:rPr lang="ru-RU" sz="2800" b="1" dirty="0" err="1" smtClean="0"/>
              <a:t>ванкомицину</a:t>
            </a:r>
            <a:endParaRPr lang="ru-RU" sz="2800" dirty="0"/>
          </a:p>
        </p:txBody>
      </p:sp>
      <p:pic>
        <p:nvPicPr>
          <p:cNvPr id="10242" name="Picture 2" descr="ttps://mail.vgnki.ru:8843/webmail/api/download/attachment/vgnki.ru/o.ivanova/dc38fcc4-c156-4aa3-bdea-9e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48" y="1360967"/>
            <a:ext cx="10617504" cy="481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48" y="255589"/>
            <a:ext cx="8477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099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65894"/>
            <a:ext cx="827088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00563" y="4278314"/>
            <a:ext cx="5878512" cy="11906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700" b="1">
                <a:cs typeface="Times New Roman" panose="02020603050405020304" pitchFamily="18" charset="0"/>
              </a:rPr>
              <a:t>Штамм бактерий </a:t>
            </a:r>
            <a:endParaRPr lang="en-US" altLang="ru-RU" sz="1700" b="1"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ru-RU" altLang="ru-RU" sz="1700" b="1">
                <a:cs typeface="Times New Roman" panose="02020603050405020304" pitchFamily="18" charset="0"/>
              </a:rPr>
              <a:t>Salmonella Enterica VGNKI-11 (ВКШМ-Б-848М) </a:t>
            </a:r>
            <a:endParaRPr lang="en-US" altLang="ru-RU" sz="1700" b="1"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700">
                <a:cs typeface="Times New Roman" panose="02020603050405020304" pitchFamily="18" charset="0"/>
              </a:rPr>
              <a:t>в качестве контрольного штамма для фенотипических и молекулярных исследований в диагностике сальмонеллёза</a:t>
            </a:r>
          </a:p>
        </p:txBody>
      </p:sp>
      <p:sp>
        <p:nvSpPr>
          <p:cNvPr id="84995" name="TextBox 2"/>
          <p:cNvSpPr txBox="1">
            <a:spLocks noChangeArrowheads="1"/>
          </p:cNvSpPr>
          <p:nvPr/>
        </p:nvSpPr>
        <p:spPr bwMode="auto">
          <a:xfrm>
            <a:off x="1925638" y="32385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Arial" panose="020B0604020202020204" pitchFamily="34" charset="0"/>
              </a:rPr>
              <a:t>СОЗДАНИЕ КОЛЛЕКЦИИ МУЛЬТИРЕЗИСТЕНТНЫХ ШТАММОВ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00563" y="1281113"/>
            <a:ext cx="5878512" cy="15541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700" b="1">
                <a:cs typeface="Times New Roman" panose="02020603050405020304" pitchFamily="18" charset="0"/>
              </a:rPr>
              <a:t>Штамм бактерий </a:t>
            </a:r>
            <a:endParaRPr lang="en-US" altLang="ru-RU" sz="1700" b="1"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ru-RU" altLang="ru-RU" sz="1700" b="1">
                <a:cs typeface="Times New Roman" panose="02020603050405020304" pitchFamily="18" charset="0"/>
              </a:rPr>
              <a:t>Salmonella Enterica (ВКШМ-Б-849М) </a:t>
            </a:r>
            <a:endParaRPr lang="en-US" altLang="ru-RU" sz="1700" b="1"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700">
                <a:cs typeface="Times New Roman" panose="02020603050405020304" pitchFamily="18" charset="0"/>
              </a:rPr>
              <a:t>в качестве контрольного штамма для микробиологических и молекулярно-генетических исследований в определении антибиотикорезистентности</a:t>
            </a:r>
          </a:p>
        </p:txBody>
      </p:sp>
      <p:sp>
        <p:nvSpPr>
          <p:cNvPr id="78853" name="Прямоугольник 6"/>
          <p:cNvSpPr>
            <a:spLocks noChangeArrowheads="1"/>
          </p:cNvSpPr>
          <p:nvPr/>
        </p:nvSpPr>
        <p:spPr bwMode="auto">
          <a:xfrm>
            <a:off x="4500563" y="2940050"/>
            <a:ext cx="5878512" cy="1214438"/>
          </a:xfrm>
          <a:prstGeom prst="rect">
            <a:avLst/>
          </a:prstGeom>
          <a:solidFill>
            <a:srgbClr val="F0F5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ru-RU" altLang="ru-RU" sz="1700" b="1">
                <a:cs typeface="Times New Roman" panose="02020603050405020304" pitchFamily="18" charset="0"/>
              </a:rPr>
              <a:t>Штамм бактерий </a:t>
            </a:r>
            <a:endParaRPr lang="en-US" altLang="ru-RU" sz="1700" b="1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ru-RU" altLang="ru-RU" sz="1700" b="1">
                <a:cs typeface="Times New Roman" panose="02020603050405020304" pitchFamily="18" charset="0"/>
              </a:rPr>
              <a:t>Salmonella Enterica VGNKI-13 (ВКШМ-Б-850М) </a:t>
            </a:r>
            <a:endParaRPr lang="en-US" altLang="ru-RU" sz="1700" b="1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700">
                <a:cs typeface="Times New Roman" panose="02020603050405020304" pitchFamily="18" charset="0"/>
              </a:rPr>
              <a:t>в качестве контрольного штамма для фенотипических и молекулярных исследований в диагностике сальмонеллёза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25950" y="1281113"/>
            <a:ext cx="84138" cy="15541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35475" y="2959100"/>
            <a:ext cx="84138" cy="11953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40238" y="4278314"/>
            <a:ext cx="69850" cy="11906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925639" y="1874838"/>
            <a:ext cx="2154237" cy="2767012"/>
          </a:xfrm>
          <a:prstGeom prst="roundRect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5" name="Загнутый угол 24"/>
          <p:cNvSpPr/>
          <p:nvPr/>
        </p:nvSpPr>
        <p:spPr>
          <a:xfrm>
            <a:off x="2108200" y="2081214"/>
            <a:ext cx="1785938" cy="2371725"/>
          </a:xfrm>
          <a:prstGeom prst="foldedCorner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85003" name="Picture 8" descr="Salmonella icon cartoon style Royalty Free Vector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" t="10995" r="2478" b="18980"/>
          <a:stretch>
            <a:fillRect/>
          </a:stretch>
        </p:blipFill>
        <p:spPr bwMode="auto">
          <a:xfrm>
            <a:off x="2287588" y="3109913"/>
            <a:ext cx="13636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04" name="TextBox 26"/>
          <p:cNvSpPr txBox="1">
            <a:spLocks noChangeArrowheads="1"/>
          </p:cNvSpPr>
          <p:nvPr/>
        </p:nvSpPr>
        <p:spPr bwMode="auto">
          <a:xfrm>
            <a:off x="2098676" y="2220914"/>
            <a:ext cx="17954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3B3838"/>
                </a:solidFill>
                <a:latin typeface="Arial" panose="020B0604020202020204" pitchFamily="34" charset="0"/>
              </a:rPr>
              <a:t>ПАТЕНТ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2428875" y="2724150"/>
            <a:ext cx="1143000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2428875" y="2876550"/>
            <a:ext cx="1143000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438400" y="3028950"/>
            <a:ext cx="1143000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8" idx="1"/>
            <a:endCxn id="21" idx="3"/>
          </p:cNvCxnSpPr>
          <p:nvPr/>
        </p:nvCxnSpPr>
        <p:spPr>
          <a:xfrm flipH="1">
            <a:off x="4079876" y="2057400"/>
            <a:ext cx="346075" cy="120173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12" idx="1"/>
            <a:endCxn id="21" idx="3"/>
          </p:cNvCxnSpPr>
          <p:nvPr/>
        </p:nvCxnSpPr>
        <p:spPr>
          <a:xfrm flipH="1" flipV="1">
            <a:off x="4079876" y="3259139"/>
            <a:ext cx="360363" cy="161448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410575" y="6300789"/>
            <a:ext cx="2057400" cy="365125"/>
          </a:xfrm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27</a:t>
            </a:r>
          </a:p>
        </p:txBody>
      </p:sp>
      <p:pic>
        <p:nvPicPr>
          <p:cNvPr id="85011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52538"/>
            <a:ext cx="3068638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34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885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561701"/>
            <a:ext cx="6838950" cy="304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работа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30836" y="739701"/>
            <a:ext cx="3894389" cy="55014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20" y="316378"/>
            <a:ext cx="829128" cy="8718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00" y="1534716"/>
            <a:ext cx="7191209" cy="13460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1385" y="3305175"/>
            <a:ext cx="6111840" cy="1609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41385" y="3091038"/>
            <a:ext cx="5524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Рассмотрение вопроса об утверждении рекомендаций по определению </a:t>
            </a:r>
            <a:r>
              <a:rPr lang="ru-RU" dirty="0" err="1" smtClean="0"/>
              <a:t>чувствителности</a:t>
            </a:r>
            <a:r>
              <a:rPr lang="ru-RU" dirty="0" smtClean="0"/>
              <a:t> к антимикробным препаратам, разработанных МАКМАХ, в виде постановления Правительства Российской Федерации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49943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AutoShape 2" descr="ÐÐ°ÑÑÐ¸Ð½ÐºÐ¸ Ð¿Ð¾ Ð·Ð°Ð¿ÑÐ¾ÑÑ oie"/>
          <p:cNvSpPr>
            <a:spLocks noChangeAspect="1" noChangeArrowheads="1"/>
          </p:cNvSpPr>
          <p:nvPr/>
        </p:nvSpPr>
        <p:spPr bwMode="auto">
          <a:xfrm>
            <a:off x="1639888" y="7493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8601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03" y="303212"/>
            <a:ext cx="8477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TextBox 2"/>
          <p:cNvSpPr txBox="1">
            <a:spLocks noChangeArrowheads="1"/>
          </p:cNvSpPr>
          <p:nvPr/>
        </p:nvSpPr>
        <p:spPr bwMode="auto">
          <a:xfrm>
            <a:off x="2514810" y="469215"/>
            <a:ext cx="81645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Arial" panose="020B0604020202020204" pitchFamily="34" charset="0"/>
              </a:rPr>
              <a:t>ВЗАИМОДЕЙСТВИЕ С </a:t>
            </a:r>
            <a:r>
              <a:rPr lang="ru-RU" altLang="ru-RU" sz="2000" b="1" dirty="0" smtClean="0">
                <a:latin typeface="Arial" panose="020B0604020202020204" pitchFamily="34" charset="0"/>
              </a:rPr>
              <a:t>Всемирной организацией </a:t>
            </a:r>
            <a:r>
              <a:rPr lang="ru-RU" altLang="ru-RU" sz="2000" b="1" dirty="0">
                <a:latin typeface="Arial" panose="020B0604020202020204" pitchFamily="34" charset="0"/>
              </a:rPr>
              <a:t>по </a:t>
            </a:r>
            <a:r>
              <a:rPr lang="ru-RU" altLang="ru-RU" sz="2000" b="1" dirty="0" smtClean="0">
                <a:latin typeface="Arial" panose="020B0604020202020204" pitchFamily="34" charset="0"/>
              </a:rPr>
              <a:t>охране здоровья животных (</a:t>
            </a:r>
            <a:r>
              <a:rPr lang="en-US" altLang="ru-RU" sz="2000" b="1" dirty="0" smtClean="0">
                <a:latin typeface="Arial" panose="020B0604020202020204" pitchFamily="34" charset="0"/>
              </a:rPr>
              <a:t>World </a:t>
            </a:r>
            <a:r>
              <a:rPr lang="en-US" altLang="ru-RU" sz="2000" b="1" dirty="0">
                <a:latin typeface="Arial" panose="020B0604020202020204" pitchFamily="34" charset="0"/>
              </a:rPr>
              <a:t>organization for animal health </a:t>
            </a:r>
            <a:r>
              <a:rPr lang="en-US" altLang="ru-RU" sz="2000" b="1" dirty="0" smtClean="0">
                <a:latin typeface="Arial" panose="020B0604020202020204" pitchFamily="34" charset="0"/>
              </a:rPr>
              <a:t>(WOAH)</a:t>
            </a:r>
            <a:r>
              <a:rPr lang="ru-RU" altLang="ru-RU" sz="2000" b="1" dirty="0" smtClean="0">
                <a:latin typeface="Arial" panose="020B0604020202020204" pitchFamily="34" charset="0"/>
              </a:rPr>
              <a:t>)</a:t>
            </a:r>
            <a:endParaRPr lang="ru-RU" altLang="ru-RU" sz="2000" b="1" dirty="0">
              <a:latin typeface="Arial" panose="020B0604020202020204" pitchFamily="34" charset="0"/>
            </a:endParaRPr>
          </a:p>
        </p:txBody>
      </p:sp>
      <p:cxnSp>
        <p:nvCxnSpPr>
          <p:cNvPr id="10" name="Соединительная линия уступом 9"/>
          <p:cNvCxnSpPr>
            <a:stCxn id="8" idx="3"/>
          </p:cNvCxnSpPr>
          <p:nvPr/>
        </p:nvCxnSpPr>
        <p:spPr>
          <a:xfrm>
            <a:off x="7435850" y="1366838"/>
            <a:ext cx="825500" cy="912812"/>
          </a:xfrm>
          <a:prstGeom prst="bentConnector2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>
            <a:stCxn id="8" idx="1"/>
          </p:cNvCxnSpPr>
          <p:nvPr/>
        </p:nvCxnSpPr>
        <p:spPr>
          <a:xfrm rot="10800000" flipV="1">
            <a:off x="4211639" y="1366839"/>
            <a:ext cx="771525" cy="903287"/>
          </a:xfrm>
          <a:prstGeom prst="bentConnector2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410575" y="6300789"/>
            <a:ext cx="2057400" cy="365125"/>
          </a:xfrm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28</a:t>
            </a:r>
          </a:p>
        </p:txBody>
      </p:sp>
      <p:sp>
        <p:nvSpPr>
          <p:cNvPr id="86026" name="TextBox 1"/>
          <p:cNvSpPr txBox="1">
            <a:spLocks noChangeArrowheads="1"/>
          </p:cNvSpPr>
          <p:nvPr/>
        </p:nvSpPr>
        <p:spPr bwMode="auto">
          <a:xfrm>
            <a:off x="3130550" y="3177273"/>
            <a:ext cx="6308725" cy="147732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Круглый стол </a:t>
            </a:r>
            <a:r>
              <a:rPr lang="ru-RU" altLang="ru-RU" sz="1800" dirty="0" smtClean="0">
                <a:latin typeface="Arial" panose="020B0604020202020204" pitchFamily="34" charset="0"/>
              </a:rPr>
              <a:t>экспертов, 29.11.2022 </a:t>
            </a:r>
            <a:r>
              <a:rPr lang="ru-RU" altLang="ru-RU" sz="1800" dirty="0">
                <a:latin typeface="Arial" panose="020B0604020202020204" pitchFamily="34" charset="0"/>
              </a:rPr>
              <a:t>г. в рамках </a:t>
            </a:r>
            <a:r>
              <a:rPr lang="ru-RU" altLang="ru-RU" sz="1800" b="1" dirty="0">
                <a:latin typeface="Arial" panose="020B0604020202020204" pitchFamily="34" charset="0"/>
              </a:rPr>
              <a:t>Всемирной недели правильного использования противомикробных препаратов</a:t>
            </a:r>
            <a:r>
              <a:rPr lang="ru-RU" altLang="ru-RU" sz="1800" dirty="0">
                <a:latin typeface="Arial" panose="020B0604020202020204" pitchFamily="34" charset="0"/>
              </a:rPr>
              <a:t>, (Совместно с ФАО, ВОЗ, </a:t>
            </a:r>
            <a:r>
              <a:rPr lang="ru-RU" altLang="ru-RU" sz="1800" dirty="0" smtClean="0">
                <a:latin typeface="Arial" panose="020B0604020202020204" pitchFamily="34" charset="0"/>
              </a:rPr>
              <a:t>ВОЗЖ, </a:t>
            </a:r>
            <a:r>
              <a:rPr lang="ru-RU" altLang="ru-RU" sz="1800" dirty="0">
                <a:latin typeface="Arial" panose="020B0604020202020204" pitchFamily="34" charset="0"/>
              </a:rPr>
              <a:t>ЮНЕП), Москва </a:t>
            </a:r>
            <a:r>
              <a:rPr lang="ru-RU" altLang="ru-RU" sz="1800" dirty="0" smtClean="0">
                <a:latin typeface="Arial" panose="020B0604020202020204" pitchFamily="34" charset="0"/>
              </a:rPr>
              <a:t>2022 </a:t>
            </a:r>
            <a:r>
              <a:rPr lang="ru-RU" altLang="ru-RU" sz="1800" dirty="0">
                <a:latin typeface="Arial" panose="020B0604020202020204" pitchFamily="34" charset="0"/>
              </a:rPr>
              <a:t>г.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 dirty="0">
              <a:latin typeface="Arial" panose="020B0604020202020204" pitchFamily="34" charset="0"/>
            </a:endParaRPr>
          </a:p>
        </p:txBody>
      </p:sp>
      <p:sp>
        <p:nvSpPr>
          <p:cNvPr id="2" name="AutoShape 2" descr="Home - WOAH - World Organisation for Animal Healt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639" y="1583592"/>
            <a:ext cx="4219575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54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Международное и межведомственное взаимодействие</a:t>
            </a:r>
            <a:endParaRPr lang="ru-RU" sz="2800" b="1" dirty="0">
              <a:solidFill>
                <a:srgbClr val="0054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В период с 24 по 25 ноября 2022 года </a:t>
            </a:r>
            <a:r>
              <a:rPr lang="ru-RU" sz="1800" dirty="0" smtClean="0"/>
              <a:t>приняли </a:t>
            </a:r>
            <a:r>
              <a:rPr lang="ru-RU" sz="1800" dirty="0"/>
              <a:t>участие в г. Маскате (Оман) Третьей Министерской конференции по вопросу устойчивости к противомикробным препаратам, по завершению которой был принят </a:t>
            </a:r>
            <a:r>
              <a:rPr lang="ru-RU" sz="1800" dirty="0" err="1"/>
              <a:t>Маскатский</a:t>
            </a:r>
            <a:r>
              <a:rPr lang="ru-RU" sz="1800" dirty="0"/>
              <a:t> Министерский Манифест по </a:t>
            </a:r>
            <a:r>
              <a:rPr lang="ru-RU" sz="1800" dirty="0" smtClean="0"/>
              <a:t>УПП,</a:t>
            </a:r>
          </a:p>
          <a:p>
            <a:r>
              <a:rPr lang="ru-RU" sz="1800" dirty="0"/>
              <a:t>08.12.2022 г. сотрудники ФГБУ «ВГНКИ» приняли участие в Конференции с международным участием «Пищевая безопасность и совместные усилия по снижению устойчивости к противомикробным препаратам», проводимой под эгидой Федеральной службы по надзору в сфере защиты прав потребителей и благополучия человека (</a:t>
            </a:r>
            <a:r>
              <a:rPr lang="ru-RU" sz="1800" dirty="0" err="1"/>
              <a:t>Роспотребнадзор</a:t>
            </a:r>
            <a:r>
              <a:rPr lang="ru-RU" sz="1800" dirty="0"/>
              <a:t>) при техническом содействии Продовольственной и сельскохозяйственной организации Объединенных Наций (ФАО).</a:t>
            </a:r>
          </a:p>
          <a:p>
            <a:r>
              <a:rPr lang="ru-RU" sz="1800" dirty="0"/>
              <a:t>15.12.2022 г. в ФГБУ «ВГНКИ» была организована и проведена международная научно-практическая конференция «Социально значимые инфекции сельскохозяйственных животных: меры профилактики и борьбы», при участии представителей ФАО и Всемирной организации по охране здоровья животных (</a:t>
            </a:r>
            <a:r>
              <a:rPr lang="en-US" sz="1800" dirty="0"/>
              <a:t>World organization for animal health</a:t>
            </a:r>
            <a:r>
              <a:rPr lang="ru-RU" sz="1800" dirty="0"/>
              <a:t> (</a:t>
            </a:r>
            <a:r>
              <a:rPr lang="en-US" sz="1800" dirty="0"/>
              <a:t>WOAH</a:t>
            </a:r>
            <a:r>
              <a:rPr lang="ru-RU" sz="1800" dirty="0"/>
              <a:t>), на которой, в том числе, были рассмотрены вопросы, связанные с антимикробной резистентностью возбудителей социально значимых пищевых </a:t>
            </a:r>
            <a:r>
              <a:rPr lang="ru-RU" sz="1800" dirty="0" err="1"/>
              <a:t>токсикоинфекций</a:t>
            </a:r>
            <a:r>
              <a:rPr lang="ru-RU" sz="1800" dirty="0"/>
              <a:t>.</a:t>
            </a:r>
          </a:p>
          <a:p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9" y="365125"/>
            <a:ext cx="8477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7852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Объект 2"/>
          <p:cNvSpPr>
            <a:spLocks noGrp="1"/>
          </p:cNvSpPr>
          <p:nvPr>
            <p:ph idx="1"/>
          </p:nvPr>
        </p:nvSpPr>
        <p:spPr>
          <a:xfrm>
            <a:off x="2144713" y="2266951"/>
            <a:ext cx="7883525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altLang="ru-RU" sz="2000" dirty="0" smtClean="0">
                <a:cs typeface="Times New Roman" panose="02020603050405020304" pitchFamily="18" charset="0"/>
              </a:rPr>
              <a:t>Целью </a:t>
            </a:r>
            <a:r>
              <a:rPr lang="ru-RU" altLang="ru-RU" sz="2000" dirty="0">
                <a:cs typeface="Times New Roman" panose="02020603050405020304" pitchFamily="18" charset="0"/>
              </a:rPr>
              <a:t>НИР была разработка препарата на основе бактериофагов – эффективной альтернативы антибиотикам, для профилактики, лечения и контроля распространения сальмонеллеза животных. </a:t>
            </a:r>
          </a:p>
          <a:p>
            <a:pPr marL="0" indent="0" algn="just">
              <a:buNone/>
            </a:pPr>
            <a:r>
              <a:rPr lang="ru-RU" altLang="ru-RU" sz="2000" dirty="0">
                <a:cs typeface="Times New Roman" panose="02020603050405020304" pitchFamily="18" charset="0"/>
              </a:rPr>
              <a:t>В настоящее время сотрудниками лаборатории на основе </a:t>
            </a:r>
            <a:r>
              <a:rPr lang="ru-RU" altLang="ru-RU" sz="2000" dirty="0" err="1">
                <a:cs typeface="Times New Roman" panose="02020603050405020304" pitchFamily="18" charset="0"/>
              </a:rPr>
              <a:t>селекционированных</a:t>
            </a:r>
            <a:r>
              <a:rPr lang="ru-RU" altLang="ru-RU" sz="2000" dirty="0">
                <a:cs typeface="Times New Roman" panose="02020603050405020304" pitchFamily="18" charset="0"/>
              </a:rPr>
              <a:t> фагов: </a:t>
            </a:r>
          </a:p>
          <a:p>
            <a:pPr marL="0" indent="0" algn="just">
              <a:buFont typeface="Wingdings" panose="05000000000000000000" pitchFamily="2" charset="2"/>
              <a:buChar char="§"/>
            </a:pPr>
            <a:r>
              <a:rPr lang="ru-RU" altLang="ru-RU" sz="2000" b="1" dirty="0">
                <a:cs typeface="Times New Roman" panose="02020603050405020304" pitchFamily="18" charset="0"/>
              </a:rPr>
              <a:t>получен экспериментальный высокоактивный препарат бактериофага </a:t>
            </a:r>
            <a:r>
              <a:rPr lang="ru-RU" altLang="ru-RU" sz="2000" dirty="0">
                <a:cs typeface="Times New Roman" panose="02020603050405020304" pitchFamily="18" charset="0"/>
              </a:rPr>
              <a:t>и </a:t>
            </a:r>
          </a:p>
          <a:p>
            <a:pPr marL="0" indent="0" algn="just">
              <a:buFont typeface="Wingdings" panose="05000000000000000000" pitchFamily="2" charset="2"/>
              <a:buChar char="§"/>
            </a:pPr>
            <a:r>
              <a:rPr lang="ru-RU" altLang="ru-RU" sz="2000" b="1" dirty="0">
                <a:cs typeface="Times New Roman" panose="02020603050405020304" pitchFamily="18" charset="0"/>
              </a:rPr>
              <a:t>разработаны методы контроля его качества</a:t>
            </a:r>
            <a:r>
              <a:rPr lang="ru-RU" altLang="ru-RU" sz="2000" dirty="0">
                <a:cs typeface="Times New Roman" panose="02020603050405020304" pitchFamily="18" charset="0"/>
              </a:rPr>
              <a:t>, по результатам работы предложена рациональная схема применения препарата бактериофага, позволяющая предохранять поросят в период высокого риска заболевания </a:t>
            </a:r>
            <a:r>
              <a:rPr lang="ru-RU" altLang="ru-RU" sz="2000" i="1" dirty="0">
                <a:cs typeface="Times New Roman" panose="02020603050405020304" pitchFamily="18" charset="0"/>
              </a:rPr>
              <a:t>сальмонеллезом</a:t>
            </a:r>
            <a:r>
              <a:rPr lang="ru-RU" altLang="ru-RU" sz="20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7042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429625" y="6253164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83D2A92-97A3-4254-84BB-A9230FBA0495}" type="slidenum">
              <a:rPr lang="ru-RU" altLang="ru-RU" sz="14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27</a:t>
            </a:fld>
            <a:endParaRPr lang="ru-RU" altLang="ru-RU" sz="1400">
              <a:solidFill>
                <a:srgbClr val="898989"/>
              </a:solidFill>
            </a:endParaRPr>
          </a:p>
        </p:txBody>
      </p:sp>
      <p:pic>
        <p:nvPicPr>
          <p:cNvPr id="87043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4" y="122239"/>
            <a:ext cx="8477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4" name="TextBox 5"/>
          <p:cNvSpPr txBox="1">
            <a:spLocks noChangeArrowheads="1"/>
          </p:cNvSpPr>
          <p:nvPr/>
        </p:nvSpPr>
        <p:spPr bwMode="auto">
          <a:xfrm>
            <a:off x="2360613" y="346076"/>
            <a:ext cx="81645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Arial" panose="020B0604020202020204" pitchFamily="34" charset="0"/>
              </a:rPr>
              <a:t>АЛЬТЕРНАТИВА АНТИМИКРОБНЫМ ПРЕПАРАТАМ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916114" y="1238251"/>
            <a:ext cx="8340725" cy="904875"/>
          </a:xfrm>
          <a:prstGeom prst="rect">
            <a:avLst/>
          </a:prstGeom>
          <a:solidFill>
            <a:srgbClr val="8FAADC"/>
          </a:solidFill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cs typeface="Times New Roman" panose="02020603050405020304" pitchFamily="18" charset="0"/>
              </a:rPr>
              <a:t>НИР «Разработка препарата бактериофага для лечения и профилактики сальмонеллеза поросят»</a:t>
            </a:r>
            <a:endParaRPr lang="ru-RU" altLang="ru-RU" sz="200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98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Объект 2"/>
          <p:cNvSpPr>
            <a:spLocks noGrp="1"/>
          </p:cNvSpPr>
          <p:nvPr>
            <p:ph idx="1"/>
          </p:nvPr>
        </p:nvSpPr>
        <p:spPr>
          <a:xfrm>
            <a:off x="2130425" y="2619377"/>
            <a:ext cx="7940501" cy="714374"/>
          </a:xfrm>
        </p:spPr>
        <p:txBody>
          <a:bodyPr>
            <a:normAutofit fontScale="92500"/>
          </a:bodyPr>
          <a:lstStyle/>
          <a:p>
            <a:pPr algn="just"/>
            <a:endParaRPr lang="ru-RU" altLang="ru-RU" sz="1400" dirty="0"/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600" i="1" dirty="0" smtClean="0">
                <a:cs typeface="Times New Roman" panose="02020603050405020304" pitchFamily="18" charset="0"/>
              </a:rPr>
              <a:t>Проведено </a:t>
            </a:r>
            <a:r>
              <a:rPr lang="ru-RU" altLang="ru-RU" sz="2600" b="1" i="1" u="sng" dirty="0">
                <a:cs typeface="Times New Roman" panose="02020603050405020304" pitchFamily="18" charset="0"/>
              </a:rPr>
              <a:t>5</a:t>
            </a:r>
            <a:r>
              <a:rPr lang="ru-RU" altLang="ru-RU" sz="2600" b="1" i="1" u="sng" dirty="0" smtClean="0">
                <a:cs typeface="Times New Roman" panose="02020603050405020304" pitchFamily="18" charset="0"/>
              </a:rPr>
              <a:t> курсов </a:t>
            </a:r>
            <a:r>
              <a:rPr lang="ru-RU" altLang="ru-RU" sz="2600" i="1" dirty="0">
                <a:cs typeface="Times New Roman" panose="02020603050405020304" pitchFamily="18" charset="0"/>
              </a:rPr>
              <a:t>повышения квалификации по теме:</a:t>
            </a:r>
            <a:endParaRPr lang="ru-RU" altLang="ru-RU" sz="2600" i="1" dirty="0"/>
          </a:p>
        </p:txBody>
      </p:sp>
      <p:sp>
        <p:nvSpPr>
          <p:cNvPr id="8909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362950" y="6294439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CA8505F-2658-4C1C-83A7-D208D0B9B2E8}" type="slidenum">
              <a:rPr lang="ru-RU" altLang="ru-RU" sz="14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28</a:t>
            </a:fld>
            <a:endParaRPr lang="ru-RU" altLang="ru-RU" sz="1400">
              <a:solidFill>
                <a:srgbClr val="898989"/>
              </a:solidFill>
            </a:endParaRPr>
          </a:p>
        </p:txBody>
      </p:sp>
      <p:pic>
        <p:nvPicPr>
          <p:cNvPr id="89091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9" y="165101"/>
            <a:ext cx="8477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2" name="TextBox 6"/>
          <p:cNvSpPr txBox="1">
            <a:spLocks noChangeArrowheads="1"/>
          </p:cNvSpPr>
          <p:nvPr/>
        </p:nvSpPr>
        <p:spPr bwMode="auto">
          <a:xfrm>
            <a:off x="2317750" y="344488"/>
            <a:ext cx="8369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Arial" panose="020B0604020202020204" pitchFamily="34" charset="0"/>
              </a:rPr>
              <a:t>ОБРАЗОВАТЕЛЬНЫЕ ПРОГРАММЫ ФГБУ «ВГНКИ»</a:t>
            </a:r>
          </a:p>
        </p:txBody>
      </p:sp>
      <p:sp>
        <p:nvSpPr>
          <p:cNvPr id="89093" name="Прямоугольник 3"/>
          <p:cNvSpPr>
            <a:spLocks noChangeArrowheads="1"/>
          </p:cNvSpPr>
          <p:nvPr/>
        </p:nvSpPr>
        <p:spPr bwMode="auto">
          <a:xfrm>
            <a:off x="1854200" y="4454526"/>
            <a:ext cx="856615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600" dirty="0">
                <a:cs typeface="Times New Roman" panose="02020603050405020304" pitchFamily="18" charset="0"/>
              </a:rPr>
              <a:t>с применением дистанционных образовательных технологий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71675" y="3478213"/>
            <a:ext cx="8281988" cy="831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altLang="ru-RU" sz="2400">
                <a:latin typeface="Arial" panose="020B0604020202020204" pitchFamily="34" charset="0"/>
                <a:cs typeface="Times New Roman" panose="02020603050405020304" pitchFamily="18" charset="0"/>
              </a:rPr>
              <a:t>«Антибиотикорезистентность. Меры по её сдерживанию»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71675" y="2435225"/>
            <a:ext cx="8281988" cy="3181350"/>
          </a:xfrm>
          <a:prstGeom prst="round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90121" name="Picture 9" descr="E-learning distance education - icon Royalty Free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9" t="6268" r="9639" b="18352"/>
          <a:stretch>
            <a:fillRect/>
          </a:stretch>
        </p:blipFill>
        <p:spPr bwMode="auto">
          <a:xfrm>
            <a:off x="5403850" y="1111251"/>
            <a:ext cx="16510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/>
          <p:cNvSpPr/>
          <p:nvPr/>
        </p:nvSpPr>
        <p:spPr>
          <a:xfrm>
            <a:off x="5276850" y="989014"/>
            <a:ext cx="1911350" cy="1874837"/>
          </a:xfrm>
          <a:prstGeom prst="ellipse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53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0BB34CB-FA4C-43D5-97C2-53B39E811F91}" type="slidenum">
              <a:rPr lang="ru-RU" altLang="ru-RU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29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4656139" y="368300"/>
            <a:ext cx="39147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3399"/>
              </a:solidFill>
              <a:latin typeface="Arial" panose="020B0604020202020204" pitchFamily="34" charset="0"/>
            </a:endParaRPr>
          </a:p>
        </p:txBody>
      </p:sp>
      <p:sp>
        <p:nvSpPr>
          <p:cNvPr id="88067" name="Прямоугольник 3"/>
          <p:cNvSpPr>
            <a:spLocks noChangeArrowheads="1"/>
          </p:cNvSpPr>
          <p:nvPr/>
        </p:nvSpPr>
        <p:spPr bwMode="auto">
          <a:xfrm>
            <a:off x="1995489" y="1216026"/>
            <a:ext cx="79089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 typeface="Calibri Light" panose="020F0302020204030204" pitchFamily="34" charset="0"/>
              <a:buAutoNum type="arabicPeriod"/>
            </a:pPr>
            <a:r>
              <a:rPr lang="ru-RU" altLang="ru-RU" sz="1600">
                <a:ea typeface="Calibri" panose="020F0502020204030204" pitchFamily="34" charset="0"/>
                <a:cs typeface="Times New Roman" panose="02020603050405020304" pitchFamily="18" charset="0"/>
              </a:rPr>
              <a:t>Улучшение качества микробиологической диагностики.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ea typeface="Calibri" panose="020F0502020204030204" pitchFamily="34" charset="0"/>
                <a:cs typeface="Times New Roman" panose="02020603050405020304" pitchFamily="18" charset="0"/>
              </a:rPr>
              <a:t>- Современное оснащение микробиологических лабораторий;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ea typeface="Calibri" panose="020F0502020204030204" pitchFamily="34" charset="0"/>
                <a:cs typeface="Times New Roman" panose="02020603050405020304" pitchFamily="18" charset="0"/>
              </a:rPr>
              <a:t>- Повышение уровня образования сотрудников ветеринарных лабораторий;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ea typeface="Calibri" panose="020F0502020204030204" pitchFamily="34" charset="0"/>
                <a:cs typeface="Times New Roman" panose="02020603050405020304" pitchFamily="18" charset="0"/>
              </a:rPr>
              <a:t>2. Создание систем локального мониторинга антибиотикорезистентности </a:t>
            </a:r>
            <a:br>
              <a:rPr lang="ru-RU" altLang="ru-RU" sz="160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600">
                <a:ea typeface="Calibri" panose="020F0502020204030204" pitchFamily="34" charset="0"/>
                <a:cs typeface="Times New Roman" panose="02020603050405020304" pitchFamily="18" charset="0"/>
              </a:rPr>
              <a:t>в ветеринарных лабораториях.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altLang="ru-RU" sz="1600">
                <a:ea typeface="Calibri" panose="020F0502020204030204" pitchFamily="34" charset="0"/>
                <a:cs typeface="Times New Roman" panose="02020603050405020304" pitchFamily="18" charset="0"/>
              </a:rPr>
              <a:t>Разработка и внедрение рекомендаций по локальному мониторингу антибиотикорезистентности;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ea typeface="Calibri" panose="020F0502020204030204" pitchFamily="34" charset="0"/>
                <a:cs typeface="Times New Roman" panose="02020603050405020304" pitchFamily="18" charset="0"/>
              </a:rPr>
              <a:t>- Повышение уровня информатизации микробиологических лабораторий;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ea typeface="Calibri" panose="020F0502020204030204" pitchFamily="34" charset="0"/>
                <a:cs typeface="Times New Roman" panose="02020603050405020304" pitchFamily="18" charset="0"/>
              </a:rPr>
              <a:t>- Внедрение в ветеринарных организациях платформы анализа и репортирования данных по антибиотикорезистентности (</a:t>
            </a:r>
            <a:r>
              <a:rPr lang="en-US" altLang="ru-RU" sz="1600">
                <a:ea typeface="Calibri" panose="020F0502020204030204" pitchFamily="34" charset="0"/>
                <a:cs typeface="Times New Roman" panose="02020603050405020304" pitchFamily="18" charset="0"/>
              </a:rPr>
              <a:t>AMRcloud</a:t>
            </a:r>
            <a:r>
              <a:rPr lang="ru-RU" altLang="ru-RU" sz="1600"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ea typeface="Calibri" panose="020F0502020204030204" pitchFamily="34" charset="0"/>
                <a:cs typeface="Times New Roman" panose="02020603050405020304" pitchFamily="18" charset="0"/>
              </a:rPr>
              <a:t>3. Развитие системы национального мониторинга антибиотикорезистентности (проводимого Референтным центом по вопросам антимикробной резистентности)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ea typeface="Calibri" panose="020F0502020204030204" pitchFamily="34" charset="0"/>
                <a:cs typeface="Times New Roman" panose="02020603050405020304" pitchFamily="18" charset="0"/>
              </a:rPr>
              <a:t>- Увеличение географического покрытия системы мониторинга;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ea typeface="Calibri" panose="020F0502020204030204" pitchFamily="34" charset="0"/>
                <a:cs typeface="Times New Roman" panose="02020603050405020304" pitchFamily="18" charset="0"/>
              </a:rPr>
              <a:t>- Повышение наукоемкости исследований;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ea typeface="Calibri" panose="020F0502020204030204" pitchFamily="34" charset="0"/>
                <a:cs typeface="Times New Roman" panose="02020603050405020304" pitchFamily="18" charset="0"/>
              </a:rPr>
              <a:t>- Повышение скорости исследований;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ea typeface="Calibri" panose="020F0502020204030204" pitchFamily="34" charset="0"/>
                <a:cs typeface="Times New Roman" panose="02020603050405020304" pitchFamily="18" charset="0"/>
              </a:rPr>
              <a:t>- Повышение уровня информационной интеграции локальных центров.</a:t>
            </a:r>
          </a:p>
        </p:txBody>
      </p:sp>
      <p:pic>
        <p:nvPicPr>
          <p:cNvPr id="88068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1" y="276226"/>
            <a:ext cx="8477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665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D36D5F4-105E-492E-A9FE-585E660F48F5}" type="slidenum">
              <a:rPr lang="ru-RU" altLang="ru-RU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3" name="Заголовок 4"/>
          <p:cNvSpPr>
            <a:spLocks noChangeArrowheads="1"/>
          </p:cNvSpPr>
          <p:nvPr/>
        </p:nvSpPr>
        <p:spPr bwMode="auto">
          <a:xfrm>
            <a:off x="2439988" y="365126"/>
            <a:ext cx="7886700" cy="1325563"/>
          </a:xfrm>
          <a:prstGeom prst="roundRect">
            <a:avLst>
              <a:gd name="adj" fmla="val 16667"/>
            </a:avLst>
          </a:prstGeom>
          <a:solidFill>
            <a:srgbClr val="DCE6F2"/>
          </a:solidFill>
          <a:ln w="22225">
            <a:solidFill>
              <a:srgbClr val="DCE6F2"/>
            </a:solidFill>
            <a:round/>
            <a:headEnd/>
            <a:tailEnd/>
          </a:ln>
        </p:spPr>
        <p:txBody>
          <a:bodyPr anchor="ctr"/>
          <a:lstStyle>
            <a:lvl1pPr defTabSz="14509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 defTabSz="145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45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45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45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C3260C"/>
              </a:buClr>
              <a:buSzPct val="150000"/>
              <a:buFontTx/>
              <a:buNone/>
            </a:pPr>
            <a:r>
              <a:rPr lang="ru-RU" altLang="ru-RU" sz="1900" b="1" dirty="0">
                <a:solidFill>
                  <a:srgbClr val="253D75"/>
                </a:solidFill>
                <a:latin typeface="Arial" panose="020B0604020202020204" pitchFamily="34" charset="0"/>
              </a:rPr>
              <a:t>Утверждён Приказ Минсельхоза России от 18.11.2021 №</a:t>
            </a:r>
            <a:r>
              <a:rPr lang="en-US" altLang="ru-RU" sz="1900" b="1" dirty="0">
                <a:solidFill>
                  <a:srgbClr val="253D75"/>
                </a:solidFill>
                <a:latin typeface="Arial" panose="020B0604020202020204" pitchFamily="34" charset="0"/>
              </a:rPr>
              <a:t> 771</a:t>
            </a:r>
          </a:p>
          <a:p>
            <a:pPr algn="ctr">
              <a:spcBef>
                <a:spcPct val="0"/>
              </a:spcBef>
              <a:buClr>
                <a:srgbClr val="C3260C"/>
              </a:buClr>
              <a:buSzPct val="150000"/>
              <a:buFontTx/>
              <a:buNone/>
            </a:pPr>
            <a:endParaRPr lang="ru-RU" altLang="ru-RU" sz="1900" b="1" dirty="0">
              <a:solidFill>
                <a:srgbClr val="253D75"/>
              </a:solidFill>
              <a:latin typeface="Arial" panose="020B0604020202020204" pitchFamily="34" charset="0"/>
            </a:endParaRPr>
          </a:p>
        </p:txBody>
      </p:sp>
      <p:pic>
        <p:nvPicPr>
          <p:cNvPr id="63492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138113"/>
            <a:ext cx="99695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06826" y="2730500"/>
            <a:ext cx="5057775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Перечень лекарственных препаратов, предназначенных для лечения инфекционных и паразитарных болезней животных, вызываемых патогенными микроорганизмами и условно-патогенными микроорганизмами, в отношении которых вводится ограничение на применение в лечебных целях, в том числе для лечения сельскохозяйственных животных</a:t>
            </a:r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>
          <a:xfrm>
            <a:off x="5305425" y="2387600"/>
            <a:ext cx="20589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cxnSpLocks/>
          </p:cNvCxnSpPr>
          <p:nvPr/>
        </p:nvCxnSpPr>
        <p:spPr>
          <a:xfrm>
            <a:off x="5305425" y="5676900"/>
            <a:ext cx="20589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154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1225551"/>
            <a:ext cx="5099050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4" y="152400"/>
            <a:ext cx="847725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8367713" y="6394451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E7A82F1-30B0-4262-8772-825E8CCA4ACA}" type="slidenum">
              <a:rPr lang="ru-RU" altLang="ru-RU" sz="1400">
                <a:solidFill>
                  <a:srgbClr val="7F7F7F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30</a:t>
            </a:fld>
            <a:endParaRPr lang="ru-RU" altLang="ru-RU" sz="1400">
              <a:solidFill>
                <a:srgbClr val="7F7F7F"/>
              </a:solidFill>
            </a:endParaRPr>
          </a:p>
        </p:txBody>
      </p:sp>
      <p:sp>
        <p:nvSpPr>
          <p:cNvPr id="90116" name="TextBox 2"/>
          <p:cNvSpPr txBox="1">
            <a:spLocks noChangeArrowheads="1"/>
          </p:cNvSpPr>
          <p:nvPr/>
        </p:nvSpPr>
        <p:spPr bwMode="auto">
          <a:xfrm>
            <a:off x="2332038" y="334963"/>
            <a:ext cx="83359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2F5597"/>
                </a:solidFill>
                <a:latin typeface="Arial" panose="020B0604020202020204" pitchFamily="34" charset="0"/>
              </a:rPr>
              <a:t>БЛАГОДАРИМ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80787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911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Прямоугольник 1"/>
          <p:cNvSpPr>
            <a:spLocks noChangeArrowheads="1"/>
          </p:cNvSpPr>
          <p:nvPr/>
        </p:nvSpPr>
        <p:spPr bwMode="auto">
          <a:xfrm>
            <a:off x="3005138" y="2114550"/>
            <a:ext cx="84328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814" tIns="40407" rIns="80814" bIns="40407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>
                <a:latin typeface="Arial" panose="020B0604020202020204" pitchFamily="34" charset="0"/>
              </a:rPr>
              <a:t/>
            </a:r>
            <a:br>
              <a:rPr lang="en-US" altLang="ru-RU" sz="1200">
                <a:latin typeface="Arial" panose="020B0604020202020204" pitchFamily="34" charset="0"/>
              </a:rPr>
            </a:br>
            <a:endParaRPr lang="ru-RU" altLang="ru-RU" sz="1200" b="1"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888"/>
              </a:spcAft>
              <a:buNone/>
            </a:pPr>
            <a:endParaRPr lang="ru-RU" altLang="ru-RU" sz="1400" b="1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911350" y="261938"/>
            <a:ext cx="9075738" cy="99695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685800">
              <a:lnSpc>
                <a:spcPct val="90000"/>
              </a:lnSpc>
              <a:defRPr/>
            </a:pP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РОЛЬ ФГБУ «ВГНКИ» В РЕАЛИЗАЦИИ </a:t>
            </a:r>
            <a:endParaRPr lang="en-US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685800">
              <a:lnSpc>
                <a:spcPct val="90000"/>
              </a:lnSpc>
              <a:defRPr/>
            </a:pP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ПОЛОЖЕНИЙ НАЦИОНАЛЬНОЙ СТРАТЕГИИ</a:t>
            </a:r>
            <a:endParaRPr lang="en-US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685800">
              <a:lnSpc>
                <a:spcPct val="90000"/>
              </a:lnSpc>
              <a:defRPr/>
            </a:pPr>
            <a:endParaRPr lang="ru-RU" sz="25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323" name="Прямоугольник 3"/>
          <p:cNvSpPr>
            <a:spLocks noChangeArrowheads="1"/>
          </p:cNvSpPr>
          <p:nvPr/>
        </p:nvSpPr>
        <p:spPr bwMode="auto">
          <a:xfrm>
            <a:off x="2582863" y="2116139"/>
            <a:ext cx="8647112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814" tIns="40407" rIns="80814" bIns="40407">
            <a:spAutoFit/>
          </a:bodyPr>
          <a:lstStyle>
            <a:lvl1pPr indent="3921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spcAft>
                <a:spcPts val="888"/>
              </a:spcAft>
              <a:buNone/>
            </a:pPr>
            <a:r>
              <a:rPr lang="ru-RU" altLang="ru-RU" sz="140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          </a:t>
            </a:r>
            <a:endParaRPr lang="en-US" altLang="ru-RU" sz="140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ts val="888"/>
              </a:spcAft>
              <a:buNone/>
            </a:pPr>
            <a:endParaRPr lang="en-US" altLang="ru-RU" sz="1200"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ts val="888"/>
              </a:spcAft>
              <a:buFontTx/>
              <a:buAutoNum type="arabicPeriod"/>
            </a:pPr>
            <a:endParaRPr lang="en-US" altLang="ru-RU" sz="120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>
                <a:latin typeface="Arial" panose="020B0604020202020204" pitchFamily="34" charset="0"/>
              </a:rPr>
              <a:t/>
            </a:r>
            <a:br>
              <a:rPr lang="en-US" altLang="ru-RU" sz="1200">
                <a:latin typeface="Arial" panose="020B0604020202020204" pitchFamily="34" charset="0"/>
              </a:rPr>
            </a:br>
            <a:endParaRPr lang="ru-RU" altLang="ru-RU" sz="1200" b="1"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888"/>
              </a:spcAft>
              <a:buNone/>
            </a:pPr>
            <a:endParaRPr lang="ru-RU" altLang="ru-RU" sz="1400" b="1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6324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1" y="141289"/>
            <a:ext cx="8477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2581123" y="1607813"/>
            <a:ext cx="7663336" cy="824055"/>
            <a:chOff x="5514720" y="0"/>
            <a:chExt cx="3004257" cy="1253823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0" name="Прямоугольник 9"/>
            <p:cNvSpPr/>
            <p:nvPr/>
          </p:nvSpPr>
          <p:spPr>
            <a:xfrm>
              <a:off x="5514720" y="0"/>
              <a:ext cx="3004257" cy="1253823"/>
            </a:xfrm>
            <a:prstGeom prst="rect">
              <a:avLst/>
            </a:prstGeom>
            <a:grpFill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5514720" y="0"/>
              <a:ext cx="3004257" cy="125382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53340" rIns="53340" bIns="5334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altLang="ru-RU" dirty="0">
                  <a:solidFill>
                    <a:schemeClr val="tx1"/>
                  </a:solidFill>
                </a:rPr>
                <a:t>Создание </a:t>
              </a:r>
              <a:r>
                <a:rPr lang="ru-RU" altLang="ru-RU" b="1" dirty="0">
                  <a:solidFill>
                    <a:schemeClr val="tx1"/>
                  </a:solidFill>
                </a:rPr>
                <a:t>национальной коллекции </a:t>
              </a:r>
              <a:r>
                <a:rPr lang="ru-RU" altLang="ru-RU" b="1" dirty="0" err="1">
                  <a:solidFill>
                    <a:schemeClr val="tx1"/>
                  </a:solidFill>
                </a:rPr>
                <a:t>антибиотикорезистентных</a:t>
              </a:r>
              <a:r>
                <a:rPr lang="ru-RU" altLang="ru-RU" b="1" dirty="0">
                  <a:solidFill>
                    <a:schemeClr val="tx1"/>
                  </a:solidFill>
                </a:rPr>
                <a:t> штаммов </a:t>
              </a:r>
              <a:r>
                <a:rPr lang="ru-RU" altLang="ru-RU" dirty="0">
                  <a:solidFill>
                    <a:schemeClr val="tx1"/>
                  </a:solidFill>
                </a:rPr>
                <a:t>микроорганизмов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582711" y="2661526"/>
            <a:ext cx="7661777" cy="1445435"/>
            <a:chOff x="13722" y="2150410"/>
            <a:chExt cx="4535198" cy="190353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3" name="Прямоугольник 12"/>
            <p:cNvSpPr/>
            <p:nvPr/>
          </p:nvSpPr>
          <p:spPr>
            <a:xfrm>
              <a:off x="13722" y="2150410"/>
              <a:ext cx="4535198" cy="1903538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14" name="Прямоугольник 13"/>
            <p:cNvSpPr/>
            <p:nvPr/>
          </p:nvSpPr>
          <p:spPr>
            <a:xfrm>
              <a:off x="13722" y="2150410"/>
              <a:ext cx="4535198" cy="190353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0" tIns="57150" rIns="57150" bIns="5715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</a:rPr>
                <a:t>Разработан комплекс методик </a:t>
              </a:r>
              <a:r>
                <a:rPr lang="ru-RU" dirty="0">
                  <a:solidFill>
                    <a:schemeClr val="tx1"/>
                  </a:solidFill>
                </a:rPr>
                <a:t>для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ru-RU" dirty="0">
                  <a:solidFill>
                    <a:schemeClr val="tx1"/>
                  </a:solidFill>
                </a:rPr>
                <a:t>подтверждающего (на основе масс</a:t>
              </a:r>
              <a:r>
                <a:rPr lang="en-US" dirty="0">
                  <a:solidFill>
                    <a:schemeClr val="tx1"/>
                  </a:solidFill>
                </a:rPr>
                <a:t> -</a:t>
              </a:r>
              <a:r>
                <a:rPr lang="ru-RU" dirty="0">
                  <a:solidFill>
                    <a:schemeClr val="tx1"/>
                  </a:solidFill>
                </a:rPr>
                <a:t>спектрометрии) и </a:t>
              </a:r>
              <a:r>
                <a:rPr lang="ru-RU" dirty="0" err="1">
                  <a:solidFill>
                    <a:schemeClr val="tx1"/>
                  </a:solidFill>
                </a:rPr>
                <a:t>скринингового</a:t>
              </a:r>
              <a:r>
                <a:rPr lang="ru-RU" dirty="0">
                  <a:solidFill>
                    <a:schemeClr val="tx1"/>
                  </a:solidFill>
                </a:rPr>
                <a:t> (иммунохимического) определения практически всех основных применяемых в ветеринарии групп антимикробных препаратов, в том числе имеющих особую важность для медицины: </a:t>
              </a:r>
              <a:r>
                <a:rPr lang="ru-RU" b="1" i="1" dirty="0" err="1">
                  <a:solidFill>
                    <a:schemeClr val="tx1"/>
                  </a:solidFill>
                </a:rPr>
                <a:t>колистин</a:t>
              </a:r>
              <a:r>
                <a:rPr lang="ru-RU" b="1" i="1" dirty="0">
                  <a:solidFill>
                    <a:schemeClr val="tx1"/>
                  </a:solidFill>
                </a:rPr>
                <a:t>, </a:t>
              </a:r>
              <a:r>
                <a:rPr lang="ru-RU" b="1" i="1" dirty="0" err="1">
                  <a:solidFill>
                    <a:schemeClr val="tx1"/>
                  </a:solidFill>
                </a:rPr>
                <a:t>фторхинолоны</a:t>
              </a:r>
              <a:r>
                <a:rPr lang="ru-RU" b="1" i="1" dirty="0">
                  <a:solidFill>
                    <a:schemeClr val="tx1"/>
                  </a:solidFill>
                </a:rPr>
                <a:t> и цефалоспорины</a:t>
              </a:r>
              <a:endParaRPr lang="ru-RU" i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582710" y="4408372"/>
            <a:ext cx="7661778" cy="1078030"/>
            <a:chOff x="2210255" y="0"/>
            <a:chExt cx="6308722" cy="406315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6" name="Прямоугольник 15"/>
            <p:cNvSpPr/>
            <p:nvPr/>
          </p:nvSpPr>
          <p:spPr>
            <a:xfrm>
              <a:off x="2210255" y="0"/>
              <a:ext cx="6308722" cy="4063153"/>
            </a:xfrm>
            <a:prstGeom prst="rect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17" name="Прямоугольник 16"/>
            <p:cNvSpPr/>
            <p:nvPr/>
          </p:nvSpPr>
          <p:spPr>
            <a:xfrm>
              <a:off x="2210255" y="0"/>
              <a:ext cx="6308722" cy="406315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9540" tIns="129540" rIns="129540" bIns="129540" spcCol="1270" anchor="ctr"/>
            <a:lstStyle/>
            <a:p>
              <a:pPr algn="ctr" defTabSz="1511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</a:rPr>
                <a:t>Проводится НИР </a:t>
              </a:r>
              <a:r>
                <a:rPr lang="ru-RU" dirty="0">
                  <a:solidFill>
                    <a:schemeClr val="tx1"/>
                  </a:solidFill>
                </a:rPr>
                <a:t>«Ветеринарный мониторинг резистентности бактерий к антимикробным средствам и выявление генетических детерминант резистентности из объектов окружающей среды»</a:t>
              </a:r>
            </a:p>
          </p:txBody>
        </p:sp>
      </p:grpSp>
      <p:sp>
        <p:nvSpPr>
          <p:cNvPr id="19" name="Овал 18"/>
          <p:cNvSpPr/>
          <p:nvPr/>
        </p:nvSpPr>
        <p:spPr>
          <a:xfrm>
            <a:off x="1911351" y="4313238"/>
            <a:ext cx="885825" cy="8064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0" name="Овал 19"/>
          <p:cNvSpPr>
            <a:spLocks noChangeArrowheads="1"/>
          </p:cNvSpPr>
          <p:nvPr/>
        </p:nvSpPr>
        <p:spPr bwMode="auto">
          <a:xfrm>
            <a:off x="1985964" y="4376738"/>
            <a:ext cx="744537" cy="67151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pic>
        <p:nvPicPr>
          <p:cNvPr id="21" name="Picture 4" descr="Study Icon Download PNG Transparent Background, Free Download #7863 -  FreeIcons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71561" y="4451009"/>
            <a:ext cx="458192" cy="458192"/>
          </a:xfrm>
          <a:prstGeom prst="rect">
            <a:avLst/>
          </a:prstGeom>
          <a:noFill/>
        </p:spPr>
      </p:pic>
      <p:sp>
        <p:nvSpPr>
          <p:cNvPr id="22" name="Овал 21"/>
          <p:cNvSpPr/>
          <p:nvPr/>
        </p:nvSpPr>
        <p:spPr>
          <a:xfrm>
            <a:off x="1865314" y="1425575"/>
            <a:ext cx="885825" cy="8064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3" name="Овал 22"/>
          <p:cNvSpPr>
            <a:spLocks noChangeArrowheads="1"/>
          </p:cNvSpPr>
          <p:nvPr/>
        </p:nvSpPr>
        <p:spPr bwMode="auto">
          <a:xfrm>
            <a:off x="1939925" y="1489076"/>
            <a:ext cx="744538" cy="6715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833564" y="2541588"/>
            <a:ext cx="885825" cy="8064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6" name="Овал 25"/>
          <p:cNvSpPr>
            <a:spLocks noChangeArrowheads="1"/>
          </p:cNvSpPr>
          <p:nvPr/>
        </p:nvSpPr>
        <p:spPr bwMode="auto">
          <a:xfrm>
            <a:off x="1906589" y="2605088"/>
            <a:ext cx="744537" cy="6731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pic>
        <p:nvPicPr>
          <p:cNvPr id="27" name="Picture 26" descr="Standardization Icons - Download Free Vector Icons | Noun Project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014078" y="2658344"/>
            <a:ext cx="527278" cy="527278"/>
          </a:xfrm>
          <a:prstGeom prst="rect">
            <a:avLst/>
          </a:prstGeom>
          <a:noFill/>
        </p:spPr>
      </p:pic>
      <p:sp>
        <p:nvSpPr>
          <p:cNvPr id="56336" name="AutoShape 11" descr="Viral Microorganism Solid Icon Danger Microbe Cell Or Bacteria Glyph Style  Pictogram On White Background Coronaviru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10253" name="Picture 13" descr="Viral Microorganism Solid Icon Danger Microbe Cell Or Bacteria Glyph Style  Pictogram On White Background Coronavirus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094681" y="1606861"/>
            <a:ext cx="443553" cy="443553"/>
          </a:xfrm>
          <a:prstGeom prst="rect">
            <a:avLst/>
          </a:prstGeom>
          <a:noFill/>
        </p:spPr>
      </p:pic>
      <p:sp>
        <p:nvSpPr>
          <p:cNvPr id="30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410575" y="6300789"/>
            <a:ext cx="2057400" cy="365125"/>
          </a:xfrm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5391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8386763" y="6310314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2EE6986-D717-46D6-BDC3-F6F48EA46C33}" type="slidenum">
              <a:rPr lang="ru-RU" altLang="ru-RU" sz="1400">
                <a:solidFill>
                  <a:srgbClr val="7F7F7F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400">
              <a:solidFill>
                <a:srgbClr val="7F7F7F"/>
              </a:solidFill>
            </a:endParaRPr>
          </a:p>
        </p:txBody>
      </p:sp>
      <p:pic>
        <p:nvPicPr>
          <p:cNvPr id="57346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33351"/>
            <a:ext cx="8477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extBox 2"/>
          <p:cNvSpPr txBox="1">
            <a:spLocks noChangeArrowheads="1"/>
          </p:cNvSpPr>
          <p:nvPr/>
        </p:nvSpPr>
        <p:spPr bwMode="auto">
          <a:xfrm>
            <a:off x="1514475" y="320676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/>
              <a:t>ЦЕЛЬ НАУЧНОЙ РАБОТЫ</a:t>
            </a:r>
          </a:p>
        </p:txBody>
      </p:sp>
      <p:pic>
        <p:nvPicPr>
          <p:cNvPr id="57348" name="Picture 7" descr="Bacteria, cells, lab, laboratory, research, corona, coronavirus icon - Free  downlo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1206501"/>
            <a:ext cx="144621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9" descr="Анализы на коронавирус в Оренбурге | ЦСМ «Эксперт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9" y="3162301"/>
            <a:ext cx="1520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43300" y="1181101"/>
            <a:ext cx="6597650" cy="14319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alt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alt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ониторинг </a:t>
            </a:r>
            <a:r>
              <a:rPr lang="ru-RU" alt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бактерий</a:t>
            </a: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выделенных из сырья и продукции животного происхождения, а также из объектов окружающей среды, и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43300" y="2794001"/>
            <a:ext cx="6597650" cy="310356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ru-RU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ПЦР методик </a:t>
            </a:r>
            <a:r>
              <a:rPr lang="ru-RU" altLang="ru-RU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выявления генов резистентности к </a:t>
            </a:r>
            <a:r>
              <a:rPr lang="ru-RU" altLang="ru-RU" sz="20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пенициллинам, цефалоспоринам, к бета-лактамам и колистину, сульфаниламидам и триметоприму, фторхинолонам, тетрациклинам, аминогликозидам,  конъюгативных плазмид</a:t>
            </a:r>
            <a:r>
              <a:rPr lang="ru-RU" altLang="ru-RU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обеспечивающих мультирезистентные свойства бактерий и возможность их горизонтального переноса.</a:t>
            </a:r>
          </a:p>
        </p:txBody>
      </p:sp>
    </p:spTree>
    <p:extLst>
      <p:ext uri="{BB962C8B-B14F-4D97-AF65-F5344CB8AC3E}">
        <p14:creationId xmlns:p14="http://schemas.microsoft.com/office/powerpoint/2010/main" val="265214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1" y="46038"/>
            <a:ext cx="887413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Схема 19"/>
          <p:cNvGraphicFramePr/>
          <p:nvPr/>
        </p:nvGraphicFramePr>
        <p:xfrm>
          <a:off x="1751397" y="1171164"/>
          <a:ext cx="8654716" cy="444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3049589" y="269875"/>
            <a:ext cx="7127875" cy="711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68580" rIns="68580" bIns="68580" anchor="ctr"/>
          <a:lstStyle>
            <a:lvl1pPr defTabSz="8001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001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001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001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001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001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001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001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001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bg1"/>
                </a:solidFill>
              </a:rPr>
              <a:t>Международный гармонизированный метод микроразведений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bg1"/>
                </a:solidFill>
              </a:rPr>
              <a:t>в бульоне с определением МПК (С</a:t>
            </a:r>
            <a:r>
              <a:rPr lang="en-US" altLang="ru-RU" sz="1800">
                <a:solidFill>
                  <a:schemeClr val="bg1"/>
                </a:solidFill>
              </a:rPr>
              <a:t>LSI/EUCAST/ISO) </a:t>
            </a:r>
            <a:endParaRPr lang="ru-RU" altLang="ru-RU" sz="180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97075" y="5394325"/>
            <a:ext cx="8197850" cy="5857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lvl1pPr defTabSz="1422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422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422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422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422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224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224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224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224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cs typeface="Arial" panose="020B0604020202020204" pitchFamily="34" charset="0"/>
              </a:rPr>
              <a:t>30 антибиотиков</a:t>
            </a:r>
            <a:r>
              <a:rPr lang="ru-RU" altLang="ru-RU" sz="1800">
                <a:cs typeface="Arial" panose="020B0604020202020204" pitchFamily="34" charset="0"/>
              </a:rPr>
              <a:t> из 12 классов</a:t>
            </a:r>
            <a:r>
              <a:rPr lang="en-US" altLang="ru-RU" sz="1800">
                <a:cs typeface="Arial" panose="020B0604020202020204" pitchFamily="34" charset="0"/>
              </a:rPr>
              <a:t> (+~20 </a:t>
            </a:r>
            <a:r>
              <a:rPr lang="ru-RU" altLang="ru-RU" sz="1800">
                <a:cs typeface="Arial" panose="020B0604020202020204" pitchFamily="34" charset="0"/>
              </a:rPr>
              <a:t>дополнительных</a:t>
            </a:r>
            <a:r>
              <a:rPr lang="en-US" altLang="ru-RU" sz="1800">
                <a:cs typeface="Arial" panose="020B0604020202020204" pitchFamily="34" charset="0"/>
              </a:rPr>
              <a:t>)</a:t>
            </a:r>
            <a:r>
              <a:rPr lang="ru-RU" altLang="ru-RU" sz="1800">
                <a:cs typeface="Arial" panose="020B0604020202020204" pitchFamily="34" charset="0"/>
              </a:rPr>
              <a:t> на основе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>
                <a:cs typeface="Arial" panose="020B0604020202020204" pitchFamily="34" charset="0"/>
              </a:rPr>
              <a:t>их важности для медицины и ветеринарии </a:t>
            </a:r>
          </a:p>
        </p:txBody>
      </p:sp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6972300" y="3448051"/>
            <a:ext cx="3570288" cy="1349375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0960" tIns="60960" rIns="60960" bIns="60960" anchor="ctr"/>
          <a:lstStyle>
            <a:lvl1pPr defTabSz="711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11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11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11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11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1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1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1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1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/>
              <a:t>6 групп бактерий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/>
              <a:t>(E. coli,  Salmonella sp</a:t>
            </a:r>
            <a:r>
              <a:rPr lang="en-US" altLang="ru-RU" sz="1600"/>
              <a:t>p</a:t>
            </a:r>
            <a:r>
              <a:rPr lang="ru-RU" altLang="ru-RU" sz="1600"/>
              <a:t>., Campylobacter spp., Enterococcus spp, </a:t>
            </a:r>
            <a:r>
              <a:rPr lang="en-US" altLang="ru-RU" sz="1600"/>
              <a:t>Staphylococcus aureus, Listeria spp.</a:t>
            </a:r>
            <a:r>
              <a:rPr lang="ru-RU" altLang="ru-RU" sz="1600"/>
              <a:t>)</a:t>
            </a:r>
          </a:p>
        </p:txBody>
      </p:sp>
      <p:sp>
        <p:nvSpPr>
          <p:cNvPr id="32" name="Скругленный прямоугольник 31"/>
          <p:cNvSpPr>
            <a:spLocks noChangeArrowheads="1"/>
          </p:cNvSpPr>
          <p:nvPr/>
        </p:nvSpPr>
        <p:spPr bwMode="auto">
          <a:xfrm>
            <a:off x="1630364" y="3448051"/>
            <a:ext cx="3570287" cy="1349375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0960" tIns="60960" rIns="60960" bIns="6096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400" b="1"/>
              <a:t>Объекты исследований</a:t>
            </a:r>
            <a:r>
              <a:rPr lang="ru-RU" altLang="ru-RU" sz="1400"/>
              <a:t>: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400"/>
              <a:t>пищевые продукты (мяса, молока, молочной продукции, рыбы и т.д.), фекалии от продуктивных животных и птицы и окружающая среда (почва, вода)</a:t>
            </a:r>
          </a:p>
        </p:txBody>
      </p:sp>
      <p:sp>
        <p:nvSpPr>
          <p:cNvPr id="33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410575" y="6300789"/>
            <a:ext cx="2057400" cy="365125"/>
          </a:xfrm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41881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  <p:bldP spid="23" grpId="0" animBg="1"/>
      <p:bldP spid="5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1025" y="382589"/>
            <a:ext cx="8248650" cy="173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ru-RU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СПИСОК ТЕСТИРУЕМЫХ АНТИБИОТИКОВ </a:t>
            </a:r>
            <a:br>
              <a:rPr lang="ru-RU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(30 </a:t>
            </a:r>
            <a:r>
              <a:rPr lang="ru-RU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основных</a:t>
            </a:r>
            <a:r>
              <a:rPr lang="en-US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24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246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9" y="71439"/>
            <a:ext cx="8477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Содержимое 4"/>
          <p:cNvGraphicFramePr>
            <a:graphicFrameLocks noGrp="1"/>
          </p:cNvGraphicFramePr>
          <p:nvPr/>
        </p:nvGraphicFramePr>
        <p:xfrm>
          <a:off x="2208214" y="1022351"/>
          <a:ext cx="5773737" cy="5991225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xmlns="" val="2628128619"/>
                    </a:ext>
                  </a:extLst>
                </a:gridCol>
                <a:gridCol w="2954337">
                  <a:extLst>
                    <a:ext uri="{9D8B030D-6E8A-4147-A177-3AD203B41FA5}">
                      <a16:colId xmlns:a16="http://schemas.microsoft.com/office/drawing/2014/main" xmlns="" val="3881434946"/>
                    </a:ext>
                  </a:extLst>
                </a:gridCol>
              </a:tblGrid>
              <a:tr h="2635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Пенициллины</a:t>
                      </a:r>
                      <a:endParaRPr kumimoji="0" lang="ru-RU" altLang="ru-RU" sz="15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Линкозамиды</a:t>
                      </a:r>
                      <a:endParaRPr kumimoji="0" lang="ru-RU" altLang="ru-RU" sz="15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1718627"/>
                  </a:ext>
                </a:extLst>
              </a:tr>
              <a:tr h="263525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Ампициллин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Клиндамицин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0936174"/>
                  </a:ext>
                </a:extLst>
              </a:tr>
              <a:tr h="2635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Амфениколы</a:t>
                      </a:r>
                      <a:endParaRPr kumimoji="0" lang="ru-RU" altLang="ru-RU" sz="15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1248688"/>
                  </a:ext>
                </a:extLst>
              </a:tr>
              <a:tr h="2635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Амоксициллин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Флорфеникол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6651285"/>
                  </a:ext>
                </a:extLst>
              </a:tr>
              <a:tr h="2635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Цефалоспорины</a:t>
                      </a:r>
                      <a:endParaRPr kumimoji="0" lang="ru-RU" altLang="ru-RU" sz="15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Хлорамфеникол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44421220"/>
                  </a:ext>
                </a:extLst>
              </a:tr>
              <a:tr h="2635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Цефтиофур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Полимиксины</a:t>
                      </a:r>
                      <a:endParaRPr kumimoji="0" lang="ru-RU" altLang="ru-RU" sz="15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511748"/>
                  </a:ext>
                </a:extLst>
              </a:tr>
              <a:tr h="2635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Цефтаролин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Колистин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37674510"/>
                  </a:ext>
                </a:extLst>
              </a:tr>
              <a:tr h="2635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Цефотаксим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Хинолоны</a:t>
                      </a:r>
                      <a:endParaRPr kumimoji="0" lang="ru-RU" altLang="ru-RU" sz="15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1618313"/>
                  </a:ext>
                </a:extLst>
              </a:tr>
              <a:tr h="2635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Глицилциклины</a:t>
                      </a:r>
                      <a:endParaRPr kumimoji="0" lang="ru-RU" altLang="ru-RU" sz="15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Энрофлоксацин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663631"/>
                  </a:ext>
                </a:extLst>
              </a:tr>
              <a:tr h="2635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Тигециклин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Левофлоксацин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19265989"/>
                  </a:ext>
                </a:extLst>
              </a:tr>
              <a:tr h="2635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Тетрациклины</a:t>
                      </a:r>
                      <a:endParaRPr kumimoji="0" lang="ru-RU" altLang="ru-RU" sz="15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Ципрофлоксацин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7060429"/>
                  </a:ext>
                </a:extLst>
              </a:tr>
              <a:tr h="2635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Доксициклин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Моксифлоксацин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5082638"/>
                  </a:ext>
                </a:extLst>
              </a:tr>
              <a:tr h="2635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Тетрациклин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Марбофлоксацин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3385720"/>
                  </a:ext>
                </a:extLst>
              </a:tr>
              <a:tr h="2635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Аминогликозиды</a:t>
                      </a:r>
                      <a:endParaRPr kumimoji="0" lang="ru-RU" altLang="ru-RU" sz="15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Диаминопиримидины</a:t>
                      </a:r>
                      <a:endParaRPr kumimoji="0" lang="ru-RU" altLang="ru-RU" sz="15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4596827"/>
                  </a:ext>
                </a:extLst>
              </a:tr>
              <a:tr h="2635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Гентамицин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Триметоприм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4886105"/>
                  </a:ext>
                </a:extLst>
              </a:tr>
              <a:tr h="2635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Спектиномицин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Триметоприм/сульфаметоксазол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4828363"/>
                  </a:ext>
                </a:extLst>
              </a:tr>
              <a:tr h="2635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Стрептомицин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Сульфаниламиды</a:t>
                      </a:r>
                      <a:endParaRPr kumimoji="0" lang="ru-RU" altLang="ru-RU" sz="15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2811160"/>
                  </a:ext>
                </a:extLst>
              </a:tr>
              <a:tr h="2635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Макролиды</a:t>
                      </a:r>
                      <a:endParaRPr kumimoji="0" lang="ru-RU" altLang="ru-RU" sz="15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Сульфадиазин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4563422"/>
                  </a:ext>
                </a:extLst>
              </a:tr>
              <a:tr h="2635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Эритромицин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Сульфаметоксазол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2770621"/>
                  </a:ext>
                </a:extLst>
              </a:tr>
              <a:tr h="2635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Азалиды</a:t>
                      </a:r>
                      <a:endParaRPr kumimoji="0" lang="ru-RU" altLang="ru-RU" sz="15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Прочие</a:t>
                      </a: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4069954"/>
                  </a:ext>
                </a:extLst>
              </a:tr>
              <a:tr h="2635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Азитромицин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Рифампицин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7827479"/>
                  </a:ext>
                </a:extLst>
              </a:tr>
              <a:tr h="2286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Карбапенемы</a:t>
                      </a: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3F3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Ванкомицин</a:t>
                      </a:r>
                      <a:endParaRPr kumimoji="0" lang="ru-RU" alt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6565469"/>
                  </a:ext>
                </a:extLst>
              </a:tr>
              <a:tr h="2286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Меропенем</a:t>
                      </a:r>
                    </a:p>
                  </a:txBody>
                  <a:tcPr marL="51435" marR="51435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33534793"/>
                  </a:ext>
                </a:extLst>
              </a:tr>
            </a:tbl>
          </a:graphicData>
        </a:graphic>
      </p:graphicFrame>
      <p:sp>
        <p:nvSpPr>
          <p:cNvPr id="3" name="Прямоугольная выноска 2"/>
          <p:cNvSpPr/>
          <p:nvPr/>
        </p:nvSpPr>
        <p:spPr>
          <a:xfrm>
            <a:off x="8204200" y="1719263"/>
            <a:ext cx="2281238" cy="2679700"/>
          </a:xfrm>
          <a:prstGeom prst="wedgeRectCallout">
            <a:avLst>
              <a:gd name="adj1" fmla="val -65320"/>
              <a:gd name="adj2" fmla="val -20372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ru-RU" altLang="ru-RU" sz="1800">
                <a:cs typeface="Arial" panose="020B0604020202020204" pitchFamily="34" charset="0"/>
              </a:rPr>
              <a:t>Дополнительно: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altLang="ru-RU" sz="1800">
                <a:cs typeface="Arial" panose="020B0604020202020204" pitchFamily="34" charset="0"/>
              </a:rPr>
              <a:t> </a:t>
            </a:r>
            <a:r>
              <a:rPr lang="ru-RU" altLang="ru-RU" sz="1800" b="1">
                <a:cs typeface="Times New Roman" panose="02020603050405020304" pitchFamily="18" charset="0"/>
              </a:rPr>
              <a:t>фосфогликопиды и полипептиды</a:t>
            </a:r>
            <a:r>
              <a:rPr lang="ru-RU" altLang="ru-RU" sz="1800">
                <a:cs typeface="Arial" panose="020B0604020202020204" pitchFamily="34" charset="0"/>
              </a:rPr>
              <a:t>                    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ru-RU" sz="1800" b="1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олигосахариды и стрептограмины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 b="1">
              <a:effectLst>
                <a:outerShdw blurRad="38100" dist="38100" dir="2700000" algn="tl">
                  <a:srgbClr val="FFFFFF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410575" y="6300789"/>
            <a:ext cx="2057400" cy="365125"/>
          </a:xfrm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76470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6701" y="388938"/>
            <a:ext cx="7305675" cy="836612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ru-RU" altLang="ru-RU" sz="2400" b="1" dirty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2021 - 2022 год выделено микроорганизмов</a:t>
            </a:r>
          </a:p>
        </p:txBody>
      </p:sp>
      <p:pic>
        <p:nvPicPr>
          <p:cNvPr id="64514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9" y="355600"/>
            <a:ext cx="827087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0C93B37-7F91-41AB-ADA1-8271FB103CC0}" type="slidenum">
              <a:rPr lang="ru-RU" altLang="ru-RU" sz="120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20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152651" y="2182803"/>
          <a:ext cx="5091113" cy="2854345"/>
        </p:xfrm>
        <a:graphic>
          <a:graphicData uri="http://schemas.openxmlformats.org/drawingml/2006/table">
            <a:tbl>
              <a:tblPr/>
              <a:tblGrid>
                <a:gridCol w="469900">
                  <a:extLst>
                    <a:ext uri="{9D8B030D-6E8A-4147-A177-3AD203B41FA5}">
                      <a16:colId xmlns:a16="http://schemas.microsoft.com/office/drawing/2014/main" xmlns="" val="1218614938"/>
                    </a:ext>
                  </a:extLst>
                </a:gridCol>
                <a:gridCol w="2924175">
                  <a:extLst>
                    <a:ext uri="{9D8B030D-6E8A-4147-A177-3AD203B41FA5}">
                      <a16:colId xmlns:a16="http://schemas.microsoft.com/office/drawing/2014/main" xmlns="" val="1511346834"/>
                    </a:ext>
                  </a:extLst>
                </a:gridCol>
                <a:gridCol w="1697038">
                  <a:extLst>
                    <a:ext uri="{9D8B030D-6E8A-4147-A177-3AD203B41FA5}">
                      <a16:colId xmlns:a16="http://schemas.microsoft.com/office/drawing/2014/main" xmlns="" val="816783115"/>
                    </a:ext>
                  </a:extLst>
                </a:gridCol>
              </a:tblGrid>
              <a:tr h="5683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Наименование микроорганизмов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Количество изолятов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3691024"/>
                  </a:ext>
                </a:extLst>
              </a:tr>
              <a:tr h="3302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Enterococcus spp 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1222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2373188"/>
                  </a:ext>
                </a:extLst>
              </a:tr>
              <a:tr h="28211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Escherichia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coli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898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3274608"/>
                  </a:ext>
                </a:extLst>
              </a:tr>
              <a:tr h="3302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S. aureus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302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8552656"/>
                  </a:ext>
                </a:extLst>
              </a:tr>
              <a:tr h="3302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Campylobacter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7463019"/>
                  </a:ext>
                </a:extLst>
              </a:tr>
              <a:tr h="3302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Listeria monocytogenes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374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54589111"/>
                  </a:ext>
                </a:extLst>
              </a:tr>
              <a:tr h="3302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Salmonella spp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7190240"/>
                  </a:ext>
                </a:extLst>
              </a:tr>
              <a:tr h="3302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2942</a:t>
                      </a:r>
                    </a:p>
                  </a:txBody>
                  <a:tcPr marL="91442" marR="91442" marT="45730" marB="457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43380"/>
                  </a:ext>
                </a:extLst>
              </a:tr>
            </a:tbl>
          </a:graphicData>
        </a:graphic>
      </p:graphicFrame>
      <p:pic>
        <p:nvPicPr>
          <p:cNvPr id="6455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64" y="1690689"/>
            <a:ext cx="3322637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485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653435" y="0"/>
          <a:ext cx="9494730" cy="6875008"/>
        </p:xfrm>
        <a:graphic>
          <a:graphicData uri="http://schemas.openxmlformats.org/drawingml/2006/table">
            <a:tbl>
              <a:tblPr firstRow="1" firstCol="1" bandRow="1"/>
              <a:tblGrid>
                <a:gridCol w="31645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45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655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554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</a:t>
                      </a: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Доля мультирезистентных изолятов (одновременная устойчивость к 3м и более антибиотикам из разных классов), клиническая устойчивость по критериям 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EUCAST</a:t>
                      </a: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 2022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2997" marR="42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6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err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E.coli</a:t>
                      </a:r>
                      <a:endParaRPr lang="ru-RU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2997" marR="42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7 антибиотиков: 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Ампициллин, цефотаксим, хлорамфеникол, ципрофлоксацин, колистин, гентамицин, триметоприм-сульфаметоксазол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2997" marR="42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14.5%</a:t>
                      </a:r>
                    </a:p>
                  </a:txBody>
                  <a:tcPr marL="42997" marR="42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6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Энтерококки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2997" marR="42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7 антибиотиков: 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Ампициллин, ципрофлоксацин, стрептомицин, триметоприм, триметоприм-сульфаметоксазол, ванкомицин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2997" marR="42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12.5%</a:t>
                      </a:r>
                    </a:p>
                  </a:txBody>
                  <a:tcPr marL="42997" marR="42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86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Listeria monocytogenes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2997" marR="42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7 антибиотика: 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Ампициллин, эритромицин, меропенем, триметоприм-сульфаметоксазол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2997" marR="42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11%</a:t>
                      </a:r>
                    </a:p>
                  </a:txBody>
                  <a:tcPr marL="42997" marR="42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Cтафилококки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2997" marR="42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11 антибиотиков: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Азитромицин, хлорамфеникол, ципрофлоксацин, клиндамицин, доксициклин, эритромицин, гентамицин, рифампицин, тетрациклин, триметоприм-сульфаметоксазол, ванкомицин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2997" marR="42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92%</a:t>
                      </a:r>
                    </a:p>
                  </a:txBody>
                  <a:tcPr marL="42997" marR="42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91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Сальмонелла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2997" marR="42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7 антибиотиков: 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Ампициллин, цефотаксим, хлорамфеникол, ципрофлоксацин, колистин, гентамицин, триметоприм-сульфаметоксазол</a:t>
                      </a:r>
                      <a:endParaRPr lang="ru-RU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2997" marR="42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70%</a:t>
                      </a:r>
                    </a:p>
                  </a:txBody>
                  <a:tcPr marL="42997" marR="429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2" y="259907"/>
            <a:ext cx="1048966" cy="110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1001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1395</Words>
  <Application>Microsoft Macintosh PowerPoint</Application>
  <PresentationFormat>Широкоэкранный</PresentationFormat>
  <Paragraphs>227</Paragraphs>
  <Slides>30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СПИСОК ТЕСТИРУЕМЫХ АНТИБИОТИКОВ  (30 основных) </vt:lpstr>
      <vt:lpstr>В 2021 - 2022 год выделено микроорганизмов</vt:lpstr>
      <vt:lpstr>Презентация PowerPoint</vt:lpstr>
      <vt:lpstr>ГЕОГРАФИЯ ИССЛЕДОВАНИЙ 2021 – 2022 гг.</vt:lpstr>
      <vt:lpstr>Структура данных по микроорганизмам</vt:lpstr>
      <vt:lpstr>Структура данных по видам животных</vt:lpstr>
      <vt:lpstr>Презентация PowerPoint</vt:lpstr>
      <vt:lpstr>Презентация PowerPoint</vt:lpstr>
      <vt:lpstr>Презентация PowerPoint</vt:lpstr>
      <vt:lpstr>Презентация PowerPoint</vt:lpstr>
      <vt:lpstr>МИКРОБИОЛОГИЧЕСКАЯ УСТОЙЧИВОСТЬ  L. MONOCYTOGENES</vt:lpstr>
      <vt:lpstr>МИКРОБИОЛОГИЧЕСКАЯ УСТОЙЧИВОСТЬ S. AUREUS</vt:lpstr>
      <vt:lpstr>Презентация PowerPoint</vt:lpstr>
      <vt:lpstr>Презентация PowerPoint</vt:lpstr>
      <vt:lpstr>Карта АМР E.coli к колистину</vt:lpstr>
      <vt:lpstr>Карта АМР Enterococcus к ванкомицину</vt:lpstr>
      <vt:lpstr>Презентация PowerPoint</vt:lpstr>
      <vt:lpstr>Методическая работа</vt:lpstr>
      <vt:lpstr>Презентация PowerPoint</vt:lpstr>
      <vt:lpstr>Международное и межведомственное взаимодействие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Andrey Vorobyev</dc:creator>
  <cp:lastModifiedBy>Пользователь Microsoft Office</cp:lastModifiedBy>
  <cp:revision>109</cp:revision>
  <cp:lastPrinted>2022-12-07T17:21:04Z</cp:lastPrinted>
  <dcterms:created xsi:type="dcterms:W3CDTF">2022-03-23T18:05:45Z</dcterms:created>
  <dcterms:modified xsi:type="dcterms:W3CDTF">2023-09-10T19:21:37Z</dcterms:modified>
</cp:coreProperties>
</file>