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6"/>
  </p:notesMasterIdLst>
  <p:sldIdLst>
    <p:sldId id="256" r:id="rId2"/>
    <p:sldId id="401" r:id="rId3"/>
    <p:sldId id="402" r:id="rId4"/>
    <p:sldId id="404" r:id="rId5"/>
    <p:sldId id="405" r:id="rId6"/>
    <p:sldId id="403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3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504BE-5939-42E5-A30C-6E8134EA7BEA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863FE-CA5C-4F97-96B5-28AE65C2D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44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9D42EB9-FCC0-4531-9245-2FAFF3116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6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C2D36A5-81C4-4290-87AE-FA1C19E52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94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958238B-342A-4677-8668-CC657AF68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7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4A65E02-913D-4F10-9C8C-8DC18AD99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901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8DEC6E7-F56C-48B9-B085-ADA817150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28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5E1DA51-0660-4BA3-9EC6-AEC8AE6C2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4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1FBA3ED-90C8-406C-8DFC-F0B33EB0E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2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5CA9F11-3D76-4A00-966F-2CEC51505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97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C50364E-D569-467B-8F11-8E717DDD1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41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5C9C38A-39F3-48EB-A9C4-1D08168B1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8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5F702ED-4B0B-4BC7-A02C-0E5B15AE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3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20A6849-0024-4124-9F1F-330574BB2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40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E2EDDE1-54A2-4597-A41C-2C7BB5AFD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Arial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331CA2-AF31-4CC0-B8D0-908CAC0F39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26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974081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Современные средства специфической профилактики маститов и эндометритов 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КРС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2400" i="1" dirty="0" smtClean="0">
                <a:solidFill>
                  <a:schemeClr val="bg1">
                    <a:lumMod val="10000"/>
                  </a:schemeClr>
                </a:solidFill>
              </a:rPr>
              <a:t>Иванов Евгений Валерьевич</a:t>
            </a:r>
            <a:br>
              <a:rPr lang="ru-RU" sz="2400" i="1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1800" i="1" dirty="0" smtClean="0">
                <a:solidFill>
                  <a:schemeClr val="bg1">
                    <a:lumMod val="1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bg1">
                    <a:lumMod val="10000"/>
                  </a:schemeClr>
                </a:solidFill>
              </a:rPr>
            </a:br>
            <a:r>
              <a:rPr lang="ru-RU" sz="1800" i="1" dirty="0" smtClean="0">
                <a:solidFill>
                  <a:schemeClr val="bg1">
                    <a:lumMod val="10000"/>
                  </a:schemeClr>
                </a:solidFill>
              </a:rPr>
              <a:t>Санкт-Петербург,  2023</a:t>
            </a:r>
            <a:endParaRPr lang="ru-RU" i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6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357353"/>
            <a:ext cx="8618483" cy="872357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КОМБОВАК-ЭНДОМАСТ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533400" y="2017986"/>
            <a:ext cx="4133193" cy="400181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Вакцина инактивированная 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Срок годности – 18 месяцев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Вводится подкожно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Доза – 3 мл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477" y="2017986"/>
            <a:ext cx="2684670" cy="35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275" y="1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6573" y="357353"/>
            <a:ext cx="6402468" cy="1492469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Схема применения Для НЕТЕЛЕЙ И КОРОВ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683568" y="3781329"/>
            <a:ext cx="8040414" cy="1233757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60" y="3810508"/>
            <a:ext cx="8095893" cy="123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2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6573" y="357353"/>
            <a:ext cx="6402468" cy="1492469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Схема применения Для Телок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(с 5 месяцев)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941831" y="2875787"/>
            <a:ext cx="7751049" cy="1181205"/>
          </a:xfrm>
        </p:spPr>
        <p:txBody>
          <a:bodyPr>
            <a:noAutofit/>
          </a:bodyPr>
          <a:lstStyle/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31" y="3885377"/>
            <a:ext cx="7751048" cy="118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2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172" y="357353"/>
            <a:ext cx="6935869" cy="851337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Эффективность </a:t>
            </a:r>
            <a:r>
              <a:rPr lang="ru-RU" dirty="0">
                <a:solidFill>
                  <a:srgbClr val="002060"/>
                </a:solidFill>
              </a:rPr>
              <a:t>применения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533400" y="2017986"/>
            <a:ext cx="8032531" cy="4001814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</a:rPr>
              <a:t>Снижение субклинических и клинических форм маститов в 4-5 раз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</a:rPr>
              <a:t>Снижение содержания в молоке соматических клеток </a:t>
            </a:r>
            <a:r>
              <a:rPr lang="ru-RU" sz="2800" dirty="0" smtClean="0">
                <a:solidFill>
                  <a:srgbClr val="002060"/>
                </a:solidFill>
              </a:rPr>
              <a:t>в 2-2.5 </a:t>
            </a:r>
            <a:r>
              <a:rPr lang="ru-RU" sz="2800" dirty="0">
                <a:solidFill>
                  <a:srgbClr val="002060"/>
                </a:solidFill>
              </a:rPr>
              <a:t>раза</a:t>
            </a:r>
          </a:p>
          <a:p>
            <a:pPr lvl="0"/>
            <a:r>
              <a:rPr lang="ru-RU" sz="2800" dirty="0">
                <a:solidFill>
                  <a:srgbClr val="002060"/>
                </a:solidFill>
              </a:rPr>
              <a:t>Снижение числа случаев эндометритов в 2-2.5 </a:t>
            </a:r>
            <a:r>
              <a:rPr lang="ru-RU" sz="2800" dirty="0" smtClean="0">
                <a:solidFill>
                  <a:srgbClr val="002060"/>
                </a:solidFill>
              </a:rPr>
              <a:t>раза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EIvanov\Desktop\IMG_20181204_12240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4682121" cy="552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68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" y="-1255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" y="115888"/>
            <a:ext cx="9144000" cy="6169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>
                <a:solidFill>
                  <a:srgbClr val="002060"/>
                </a:solidFill>
              </a:rPr>
              <a:t>Мастит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rgbClr val="002060"/>
                </a:solidFill>
              </a:rPr>
              <a:t>Полиэтилогичное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заболевание, причину которого установить достаточно сложно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Важно </a:t>
            </a:r>
            <a:r>
              <a:rPr lang="ru-RU" sz="2800" dirty="0">
                <a:solidFill>
                  <a:srgbClr val="002060"/>
                </a:solidFill>
              </a:rPr>
              <a:t>значение имеют условия кормления и содержания, соблюдение технологии доения, стресс и т.д.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Независимо от причины возникновения болезнь быстро осложняется патогенной микрофлорой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Логичным методом лечения мастита является антибиотикотерапия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6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" y="115888"/>
            <a:ext cx="9144000" cy="6169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>
                <a:solidFill>
                  <a:srgbClr val="002060"/>
                </a:solidFill>
              </a:rPr>
              <a:t>Эндометрит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Воспаление слизистой оболочки матки , возникающее, как правило, после отела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Важно значение имеют условия кормления и содержания, моцион, стресс и т.д.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Доказана взаимосвязь между возникновением мастита и эндометрита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Как правило, для  лечения эндометритов используют антибактериальные препараты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43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72358" y="168167"/>
            <a:ext cx="731624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УЩЕРБ ОТ МАСТИТА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(Статистика </a:t>
            </a:r>
            <a:r>
              <a:rPr lang="ru-RU" sz="2700" dirty="0">
                <a:solidFill>
                  <a:srgbClr val="002060"/>
                </a:solidFill>
              </a:rPr>
              <a:t>по </a:t>
            </a:r>
            <a:r>
              <a:rPr lang="ru-RU" sz="2700" dirty="0" smtClean="0">
                <a:solidFill>
                  <a:srgbClr val="002060"/>
                </a:solidFill>
              </a:rPr>
              <a:t>Европе)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4631" y="4548352"/>
            <a:ext cx="8534400" cy="14986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2041" y="1345323"/>
          <a:ext cx="9080937" cy="49398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14496">
                  <a:extLst>
                    <a:ext uri="{9D8B030D-6E8A-4147-A177-3AD203B41FA5}">
                      <a16:colId xmlns:a16="http://schemas.microsoft.com/office/drawing/2014/main" val="1294667738"/>
                    </a:ext>
                  </a:extLst>
                </a:gridCol>
                <a:gridCol w="4766441">
                  <a:extLst>
                    <a:ext uri="{9D8B030D-6E8A-4147-A177-3AD203B41FA5}">
                      <a16:colId xmlns:a16="http://schemas.microsoft.com/office/drawing/2014/main" val="1991514292"/>
                    </a:ext>
                  </a:extLst>
                </a:gridCol>
              </a:tblGrid>
              <a:tr h="614076"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</a:t>
                      </a:r>
                      <a:r>
                        <a:rPr lang="ru-RU" sz="1600" spc="5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среднем</a:t>
                      </a:r>
                      <a:r>
                        <a:rPr lang="ru-RU" sz="1600" spc="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</a:t>
                      </a:r>
                      <a:r>
                        <a:rPr lang="ru-RU" sz="1600" spc="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ферме</a:t>
                      </a:r>
                      <a:endParaRPr lang="ru-RU" sz="9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115</a:t>
                      </a:r>
                      <a:r>
                        <a:rPr lang="ru-RU" sz="1600" spc="-5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коров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60389816"/>
                  </a:ext>
                </a:extLst>
              </a:tr>
              <a:tr h="624298"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Средний</a:t>
                      </a:r>
                      <a:r>
                        <a:rPr lang="ru-RU" sz="1600" spc="6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удой</a:t>
                      </a:r>
                      <a:endParaRPr lang="ru-RU" sz="9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8300</a:t>
                      </a:r>
                      <a:r>
                        <a:rPr lang="ru-RU" sz="1600" spc="15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кг</a:t>
                      </a:r>
                      <a:r>
                        <a:rPr lang="ru-RU" sz="1600" spc="-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на корову</a:t>
                      </a:r>
                      <a:r>
                        <a:rPr lang="ru-RU" sz="1600" spc="-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в год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65364081"/>
                  </a:ext>
                </a:extLst>
              </a:tr>
              <a:tr h="622253"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Стоимость</a:t>
                      </a:r>
                      <a:r>
                        <a:rPr lang="ru-RU" sz="1600" spc="22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молока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 spc="-5">
                          <a:effectLst/>
                        </a:rPr>
                        <a:t>0,29</a:t>
                      </a:r>
                      <a:r>
                        <a:rPr lang="ru-RU" sz="1600" spc="25">
                          <a:effectLst/>
                        </a:rPr>
                        <a:t> </a:t>
                      </a:r>
                      <a:r>
                        <a:rPr lang="ru-RU" sz="1600" spc="-5">
                          <a:effectLst/>
                        </a:rPr>
                        <a:t>евро</a:t>
                      </a:r>
                      <a:r>
                        <a:rPr lang="ru-RU" sz="1600" spc="-130">
                          <a:effectLst/>
                        </a:rPr>
                        <a:t> </a:t>
                      </a:r>
                      <a:r>
                        <a:rPr lang="ru-RU" sz="1600" spc="-5">
                          <a:effectLst/>
                        </a:rPr>
                        <a:t>за</a:t>
                      </a:r>
                      <a:r>
                        <a:rPr lang="ru-RU" sz="1600" spc="-135">
                          <a:effectLst/>
                        </a:rPr>
                        <a:t> </a:t>
                      </a:r>
                      <a:r>
                        <a:rPr lang="ru-RU" sz="1600" spc="-5">
                          <a:effectLst/>
                        </a:rPr>
                        <a:t>литр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404391"/>
                  </a:ext>
                </a:extLst>
              </a:tr>
              <a:tr h="622253"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Период</a:t>
                      </a:r>
                      <a:r>
                        <a:rPr lang="ru-RU" sz="1600" spc="5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лактакции</a:t>
                      </a:r>
                      <a:r>
                        <a:rPr lang="ru-RU" sz="1600" spc="6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обычно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312</a:t>
                      </a:r>
                      <a:r>
                        <a:rPr lang="ru-RU" sz="1600" spc="4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дней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6491020"/>
                  </a:ext>
                </a:extLst>
              </a:tr>
              <a:tr h="1078891">
                <a:tc>
                  <a:txBody>
                    <a:bodyPr/>
                    <a:lstStyle/>
                    <a:p>
                      <a:pPr marL="59055">
                        <a:lnSpc>
                          <a:spcPct val="98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Потери</a:t>
                      </a:r>
                      <a:r>
                        <a:rPr lang="ru-RU" sz="1600" spc="2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продуктивности</a:t>
                      </a:r>
                      <a:r>
                        <a:rPr lang="ru-RU" sz="1600" spc="235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из-за </a:t>
                      </a:r>
                      <a:r>
                        <a:rPr lang="ru-RU" sz="1600" spc="-615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мастита</a:t>
                      </a:r>
                      <a:endParaRPr lang="ru-RU" sz="9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98000"/>
                        </a:lnSpc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7%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(отбракованное молоко,</a:t>
                      </a:r>
                      <a:r>
                        <a:rPr lang="ru-RU" sz="1600" spc="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низкие</a:t>
                      </a:r>
                      <a:r>
                        <a:rPr lang="ru-RU" sz="1600" spc="-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удои,</a:t>
                      </a:r>
                      <a:r>
                        <a:rPr lang="ru-RU" sz="1600" spc="15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вынужденный убой</a:t>
                      </a:r>
                      <a:r>
                        <a:rPr lang="ru-RU" sz="1600" spc="-62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животных)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17038769"/>
                  </a:ext>
                </a:extLst>
              </a:tr>
              <a:tr h="590221"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Расходы</a:t>
                      </a:r>
                      <a:r>
                        <a:rPr lang="ru-RU" sz="1600" spc="2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на</a:t>
                      </a:r>
                      <a:r>
                        <a:rPr lang="ru-RU" sz="1600" spc="2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вет.</a:t>
                      </a:r>
                      <a:r>
                        <a:rPr lang="ru-RU" sz="1600" spc="17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услуги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28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5,5%</a:t>
                      </a:r>
                      <a:r>
                        <a:rPr lang="ru-RU" sz="1600" spc="26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(время</a:t>
                      </a:r>
                      <a:r>
                        <a:rPr lang="ru-RU" sz="1600" spc="12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и</a:t>
                      </a:r>
                      <a:r>
                        <a:rPr lang="ru-RU" sz="1600" spc="115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препараты)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7350341"/>
                  </a:ext>
                </a:extLst>
              </a:tr>
              <a:tr h="787870">
                <a:tc>
                  <a:txBody>
                    <a:bodyPr/>
                    <a:lstStyle/>
                    <a:p>
                      <a:pPr marL="59055"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Общий</a:t>
                      </a:r>
                      <a:r>
                        <a:rPr lang="ru-RU" sz="1600" spc="-4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ущерб</a:t>
                      </a:r>
                      <a:r>
                        <a:rPr lang="ru-RU" sz="1600" spc="-4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от</a:t>
                      </a:r>
                      <a:r>
                        <a:rPr lang="ru-RU" sz="1600" spc="-40">
                          <a:effectLst/>
                        </a:rPr>
                        <a:t> </a:t>
                      </a:r>
                      <a:r>
                        <a:rPr lang="ru-RU" sz="1600">
                          <a:effectLst/>
                        </a:rPr>
                        <a:t>мастита</a:t>
                      </a:r>
                      <a:endParaRPr lang="ru-RU" sz="90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€</a:t>
                      </a:r>
                      <a:r>
                        <a:rPr lang="ru-RU" sz="1600" spc="3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34.500</a:t>
                      </a:r>
                      <a:r>
                        <a:rPr lang="ru-RU" sz="1600" spc="3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на</a:t>
                      </a:r>
                      <a:r>
                        <a:rPr lang="ru-RU" sz="1600" spc="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ферму</a:t>
                      </a:r>
                      <a:r>
                        <a:rPr lang="ru-RU" sz="1600" spc="30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в</a:t>
                      </a:r>
                      <a:r>
                        <a:rPr lang="ru-RU" sz="1600" spc="35" dirty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900" dirty="0"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3679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3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92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6573" y="357353"/>
            <a:ext cx="6402468" cy="1492469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Профилактика Мастита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533400" y="2017986"/>
            <a:ext cx="7979979" cy="400181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Полноценное кормление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Комфортные условия содержания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Соблюдение технологии доения с использованием средств обработки вымени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Специфическая профилактика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1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" y="115888"/>
            <a:ext cx="9144000" cy="6663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rgbClr val="002060"/>
                </a:solidFill>
              </a:rPr>
              <a:t>Политика в отношении применения антибиотиков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До недавнего времени было разрешено применять антибиотики для профилактики данных заболеваний, но это привело к эволюции резистентных микроорганизмов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Повысились требования к качеству молока.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2060"/>
                </a:solidFill>
              </a:rPr>
              <a:t>Согласно техническому регламенту Таможенного союза «О безопасности молока и молочной продукции» (ТР ТС 033/2013) не допускается содержание антибактериальных веществ в молоке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3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6573" y="357353"/>
            <a:ext cx="6402468" cy="1492469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Разработка первой отечественной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вакцины против маститов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533400" y="2017986"/>
            <a:ext cx="8032531" cy="400181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Для достижения цели изучена этиология, структура инфекционных маститов у коров </a:t>
            </a:r>
            <a:r>
              <a:rPr lang="ru-RU" sz="2800" dirty="0" smtClean="0">
                <a:solidFill>
                  <a:srgbClr val="002060"/>
                </a:solidFill>
              </a:rPr>
              <a:t>в различных </a:t>
            </a:r>
            <a:r>
              <a:rPr lang="ru-RU" sz="2800" dirty="0">
                <a:solidFill>
                  <a:srgbClr val="002060"/>
                </a:solidFill>
              </a:rPr>
              <a:t>регионах России.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Выделены и депонированы новые </a:t>
            </a:r>
            <a:r>
              <a:rPr lang="ru-RU" sz="2800" dirty="0" err="1">
                <a:solidFill>
                  <a:srgbClr val="002060"/>
                </a:solidFill>
              </a:rPr>
              <a:t>иммуногенные</a:t>
            </a:r>
            <a:r>
              <a:rPr lang="ru-RU" sz="2800" dirty="0">
                <a:solidFill>
                  <a:srgbClr val="002060"/>
                </a:solidFill>
              </a:rPr>
              <a:t> штаммы клинически значимых видов возбудителей маститов</a:t>
            </a:r>
          </a:p>
        </p:txBody>
      </p:sp>
    </p:spTree>
    <p:extLst>
      <p:ext uri="{BB962C8B-B14F-4D97-AF65-F5344CB8AC3E}">
        <p14:creationId xmlns:p14="http://schemas.microsoft.com/office/powerpoint/2010/main" val="72125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5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3828" y="123497"/>
            <a:ext cx="6554867" cy="1524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Возбудители </a:t>
            </a:r>
            <a:r>
              <a:rPr lang="ru-RU" dirty="0">
                <a:solidFill>
                  <a:srgbClr val="002060"/>
                </a:solidFill>
              </a:rPr>
              <a:t>м</a:t>
            </a:r>
            <a:r>
              <a:rPr lang="ru-RU" dirty="0" smtClean="0">
                <a:solidFill>
                  <a:srgbClr val="002060"/>
                </a:solidFill>
              </a:rPr>
              <a:t>астита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Picture 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17" y="1313793"/>
            <a:ext cx="8849711" cy="528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6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DB-srv\Documents\Reklama\презентации\ветбиохим\Противоречия в требованиях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357353"/>
            <a:ext cx="8618483" cy="1492469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Основные </a:t>
            </a:r>
            <a:r>
              <a:rPr lang="ru-RU" sz="4400" dirty="0" err="1" smtClean="0">
                <a:solidFill>
                  <a:srgbClr val="002060"/>
                </a:solidFill>
              </a:rPr>
              <a:t>ВозБудители</a:t>
            </a:r>
            <a:r>
              <a:rPr lang="ru-RU" sz="4400" dirty="0" smtClean="0">
                <a:solidFill>
                  <a:srgbClr val="002060"/>
                </a:solidFill>
              </a:rPr>
              <a:t> Мастита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type="body" idx="1"/>
          </p:nvPr>
        </p:nvSpPr>
        <p:spPr>
          <a:xfrm>
            <a:off x="533400" y="2017986"/>
            <a:ext cx="6402467" cy="4001814"/>
          </a:xfrm>
        </p:spPr>
        <p:txBody>
          <a:bodyPr>
            <a:noAutofit/>
          </a:bodyPr>
          <a:lstStyle/>
          <a:p>
            <a:r>
              <a:rPr lang="ru-RU" sz="3200" i="1" dirty="0" err="1">
                <a:solidFill>
                  <a:srgbClr val="002060"/>
                </a:solidFill>
              </a:rPr>
              <a:t>Escherichia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coli</a:t>
            </a:r>
            <a:r>
              <a:rPr lang="ru-RU" sz="3200" i="1" dirty="0">
                <a:solidFill>
                  <a:srgbClr val="002060"/>
                </a:solidFill>
              </a:rPr>
              <a:t>, </a:t>
            </a:r>
            <a:endParaRPr lang="ru-RU" sz="3200" i="1" dirty="0" smtClean="0">
              <a:solidFill>
                <a:srgbClr val="002060"/>
              </a:solidFill>
            </a:endParaRPr>
          </a:p>
          <a:p>
            <a:r>
              <a:rPr lang="ru-RU" sz="3200" i="1" dirty="0" err="1" smtClean="0">
                <a:solidFill>
                  <a:srgbClr val="002060"/>
                </a:solidFill>
              </a:rPr>
              <a:t>Streptococcus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</a:rPr>
              <a:t>agalactiae</a:t>
            </a:r>
            <a:endParaRPr lang="ru-RU" sz="3200" i="1" dirty="0" smtClean="0">
              <a:solidFill>
                <a:srgbClr val="002060"/>
              </a:solidFill>
            </a:endParaRPr>
          </a:p>
          <a:p>
            <a:r>
              <a:rPr lang="ru-RU" sz="3200" i="1" dirty="0" smtClean="0">
                <a:solidFill>
                  <a:srgbClr val="002060"/>
                </a:solidFill>
              </a:rPr>
              <a:t>S</a:t>
            </a:r>
            <a:r>
              <a:rPr lang="en-US" sz="3200" i="1" dirty="0" err="1" smtClean="0">
                <a:solidFill>
                  <a:srgbClr val="002060"/>
                </a:solidFill>
              </a:rPr>
              <a:t>treptococcus</a:t>
            </a:r>
            <a:r>
              <a:rPr lang="en-US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</a:rPr>
              <a:t>dysgalactiae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200" i="1" dirty="0" smtClean="0">
                <a:solidFill>
                  <a:srgbClr val="002060"/>
                </a:solidFill>
              </a:rPr>
              <a:t>S</a:t>
            </a:r>
            <a:r>
              <a:rPr lang="en-US" sz="3200" i="1" dirty="0" err="1" smtClean="0">
                <a:solidFill>
                  <a:srgbClr val="002060"/>
                </a:solidFill>
              </a:rPr>
              <a:t>treptococcus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</a:rPr>
              <a:t>Uberis</a:t>
            </a:r>
            <a:endParaRPr lang="ru-RU" sz="3200" i="1" dirty="0">
              <a:solidFill>
                <a:srgbClr val="002060"/>
              </a:solidFill>
            </a:endParaRPr>
          </a:p>
          <a:p>
            <a:r>
              <a:rPr lang="ru-RU" sz="3200" i="1" dirty="0" smtClean="0">
                <a:solidFill>
                  <a:srgbClr val="002060"/>
                </a:solidFill>
              </a:rPr>
              <a:t>S</a:t>
            </a:r>
            <a:r>
              <a:rPr lang="en-US" sz="3200" i="1" dirty="0" err="1" smtClean="0">
                <a:solidFill>
                  <a:srgbClr val="002060"/>
                </a:solidFill>
              </a:rPr>
              <a:t>treptococcus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en-US" sz="3200" i="1" dirty="0" smtClean="0">
                <a:solidFill>
                  <a:srgbClr val="002060"/>
                </a:solidFill>
              </a:rPr>
              <a:t>P</a:t>
            </a:r>
            <a:r>
              <a:rPr lang="ru-RU" sz="3200" i="1" dirty="0" err="1" smtClean="0">
                <a:solidFill>
                  <a:srgbClr val="002060"/>
                </a:solidFill>
              </a:rPr>
              <a:t>yogenes</a:t>
            </a:r>
            <a:endParaRPr lang="ru-RU" sz="3200" i="1" dirty="0" smtClean="0">
              <a:solidFill>
                <a:srgbClr val="002060"/>
              </a:solidFill>
            </a:endParaRPr>
          </a:p>
          <a:p>
            <a:r>
              <a:rPr lang="ru-RU" sz="3200" i="1" dirty="0" err="1" smtClean="0">
                <a:solidFill>
                  <a:srgbClr val="002060"/>
                </a:solidFill>
              </a:rPr>
              <a:t>Staphylococcus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</a:rPr>
              <a:t>aureus</a:t>
            </a:r>
            <a:endParaRPr lang="ru-RU" sz="3200" i="1" dirty="0" smtClean="0">
              <a:solidFill>
                <a:srgbClr val="002060"/>
              </a:solidFill>
            </a:endParaRPr>
          </a:p>
          <a:p>
            <a:r>
              <a:rPr lang="ru-RU" sz="3200" i="1" dirty="0" err="1" smtClean="0">
                <a:solidFill>
                  <a:srgbClr val="002060"/>
                </a:solidFill>
              </a:rPr>
              <a:t>Klebsiella</a:t>
            </a:r>
            <a:r>
              <a:rPr lang="ru-RU" sz="3200" i="1" dirty="0" smtClean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pneumoniae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Другая 5">
      <a:dk1>
        <a:srgbClr val="CCCCDF"/>
      </a:dk1>
      <a:lt1>
        <a:srgbClr val="FFFFFF"/>
      </a:lt1>
      <a:dk2>
        <a:srgbClr val="CCCCDF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373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Microsoft Sans Serif</vt:lpstr>
      <vt:lpstr>Times New Roman</vt:lpstr>
      <vt:lpstr>4_Оформление по умолчанию</vt:lpstr>
      <vt:lpstr>   Современные средства специфической профилактики маститов и эндометритов  КРС   Иванов Евгений Валерьевич  Санкт-Петербург,  2023</vt:lpstr>
      <vt:lpstr>Презентация PowerPoint</vt:lpstr>
      <vt:lpstr>Презентация PowerPoint</vt:lpstr>
      <vt:lpstr>УЩЕРБ ОТ МАСТИТА (Статистика по Европе)</vt:lpstr>
      <vt:lpstr>Профилактика Мастита</vt:lpstr>
      <vt:lpstr>Презентация PowerPoint</vt:lpstr>
      <vt:lpstr>Разработка первой отечественной вакцины против маститов</vt:lpstr>
      <vt:lpstr>Возбудители мастита</vt:lpstr>
      <vt:lpstr>Основные ВозБудители Мастита</vt:lpstr>
      <vt:lpstr>КОМБОВАК-ЭНДОМАСТ</vt:lpstr>
      <vt:lpstr> Схема применения Для НЕТЕЛЕЙ И КОРОВ</vt:lpstr>
      <vt:lpstr> Схема применения Для Телок  (с 5 месяцев)</vt:lpstr>
      <vt:lpstr> Эффективность применения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и специфическая профилактика экономически значимых инфекционных болезней КРС</dc:title>
  <dc:creator>Иванов Евгений Валерьевич</dc:creator>
  <cp:lastModifiedBy>Иванов Евгений Валерьевич</cp:lastModifiedBy>
  <cp:revision>72</cp:revision>
  <dcterms:created xsi:type="dcterms:W3CDTF">2019-10-15T05:32:11Z</dcterms:created>
  <dcterms:modified xsi:type="dcterms:W3CDTF">2023-09-14T11:57:27Z</dcterms:modified>
</cp:coreProperties>
</file>