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597" r:id="rId1"/>
    <p:sldMasterId id="2147486615" r:id="rId2"/>
    <p:sldMasterId id="2147486919" r:id="rId3"/>
    <p:sldMasterId id="2147486938" r:id="rId4"/>
  </p:sldMasterIdLst>
  <p:notesMasterIdLst>
    <p:notesMasterId r:id="rId22"/>
  </p:notesMasterIdLst>
  <p:handoutMasterIdLst>
    <p:handoutMasterId r:id="rId23"/>
  </p:handoutMasterIdLst>
  <p:sldIdLst>
    <p:sldId id="1398" r:id="rId5"/>
    <p:sldId id="1986" r:id="rId6"/>
    <p:sldId id="1987" r:id="rId7"/>
    <p:sldId id="1988" r:id="rId8"/>
    <p:sldId id="1991" r:id="rId9"/>
    <p:sldId id="1996" r:id="rId10"/>
    <p:sldId id="1997" r:id="rId11"/>
    <p:sldId id="2001" r:id="rId12"/>
    <p:sldId id="2002" r:id="rId13"/>
    <p:sldId id="2003" r:id="rId14"/>
    <p:sldId id="1994" r:id="rId15"/>
    <p:sldId id="1995" r:id="rId16"/>
    <p:sldId id="1936" r:id="rId17"/>
    <p:sldId id="1998" r:id="rId18"/>
    <p:sldId id="1955" r:id="rId19"/>
    <p:sldId id="1954" r:id="rId20"/>
    <p:sldId id="1980" r:id="rId21"/>
  </p:sldIdLst>
  <p:sldSz cx="18288000" cy="10296525"/>
  <p:notesSz cx="6761163" cy="9942513"/>
  <p:custDataLst>
    <p:tags r:id="rId2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914643"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829287"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2743930"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3658575"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4573218" algn="l" defTabSz="1829287" rtl="0" eaLnBrk="1" latinLnBrk="0" hangingPunct="1"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5487862" algn="l" defTabSz="1829287" rtl="0" eaLnBrk="1" latinLnBrk="0" hangingPunct="1"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6402505" algn="l" defTabSz="1829287" rtl="0" eaLnBrk="1" latinLnBrk="0" hangingPunct="1"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7317148" algn="l" defTabSz="1829287" rtl="0" eaLnBrk="1" latinLnBrk="0" hangingPunct="1"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ИДЕОЛЕКЦИЯ" id="{9D3828EB-94B9-4DA4-985F-057CA4A5D7D7}">
          <p14:sldIdLst>
            <p14:sldId id="1398"/>
            <p14:sldId id="1986"/>
            <p14:sldId id="1987"/>
            <p14:sldId id="1988"/>
            <p14:sldId id="1991"/>
            <p14:sldId id="1996"/>
            <p14:sldId id="1997"/>
            <p14:sldId id="2001"/>
            <p14:sldId id="2002"/>
            <p14:sldId id="2003"/>
            <p14:sldId id="1994"/>
            <p14:sldId id="1995"/>
            <p14:sldId id="1936"/>
            <p14:sldId id="1998"/>
            <p14:sldId id="1955"/>
            <p14:sldId id="1954"/>
            <p14:sldId id="1980"/>
          </p14:sldIdLst>
        </p14:section>
      </p14:sectionLst>
    </p:ext>
    <p:ext uri="{EFAFB233-063F-42B5-8137-9DF3F51BA10A}">
      <p15:sldGuideLst xmlns:p15="http://schemas.microsoft.com/office/powerpoint/2012/main">
        <p15:guide id="2" pos="11475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3243">
          <p15:clr>
            <a:srgbClr val="A4A3A4"/>
          </p15:clr>
        </p15:guide>
        <p15:guide id="5" pos="10523" userDrawn="1">
          <p15:clr>
            <a:srgbClr val="A4A3A4"/>
          </p15:clr>
        </p15:guide>
        <p15:guide id="6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оночек" initials="Н" lastIdx="9" clrIdx="0">
    <p:extLst>
      <p:ext uri="{19B8F6BF-5375-455C-9EA6-DF929625EA0E}">
        <p15:presenceInfo xmlns:p15="http://schemas.microsoft.com/office/powerpoint/2012/main" userId="Наташоночек" providerId="None"/>
      </p:ext>
    </p:extLst>
  </p:cmAuthor>
  <p:cmAuthor id="2" name="OvHel" initials="O" lastIdx="1" clrIdx="1">
    <p:extLst>
      <p:ext uri="{19B8F6BF-5375-455C-9EA6-DF929625EA0E}">
        <p15:presenceInfo xmlns:p15="http://schemas.microsoft.com/office/powerpoint/2012/main" userId="OvHel" providerId="None"/>
      </p:ext>
    </p:extLst>
  </p:cmAuthor>
  <p:cmAuthor id="3" name="Alena" initials="A" lastIdx="1" clrIdx="2">
    <p:extLst>
      <p:ext uri="{19B8F6BF-5375-455C-9EA6-DF929625EA0E}">
        <p15:presenceInfo xmlns:p15="http://schemas.microsoft.com/office/powerpoint/2012/main" userId="A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C6E"/>
    <a:srgbClr val="203864"/>
    <a:srgbClr val="514D97"/>
    <a:srgbClr val="2F5596"/>
    <a:srgbClr val="DE689B"/>
    <a:srgbClr val="6D84B0"/>
    <a:srgbClr val="EAEFF7"/>
    <a:srgbClr val="C6D3ED"/>
    <a:srgbClr val="A5C5D3"/>
    <a:srgbClr val="5D8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6416" autoAdjust="0"/>
  </p:normalViewPr>
  <p:slideViewPr>
    <p:cSldViewPr>
      <p:cViewPr varScale="1">
        <p:scale>
          <a:sx n="75" d="100"/>
          <a:sy n="75" d="100"/>
        </p:scale>
        <p:origin x="324" y="84"/>
      </p:cViewPr>
      <p:guideLst>
        <p:guide pos="11475"/>
        <p:guide pos="5760"/>
        <p:guide orient="horz" pos="3243"/>
        <p:guide pos="10523"/>
        <p:guide pos="952"/>
      </p:guideLst>
    </p:cSldViewPr>
  </p:slideViewPr>
  <p:outlineViewPr>
    <p:cViewPr>
      <p:scale>
        <a:sx n="33" d="100"/>
        <a:sy n="33" d="100"/>
      </p:scale>
      <p:origin x="0" y="-15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762"/>
    </p:cViewPr>
  </p:sorterViewPr>
  <p:notesViewPr>
    <p:cSldViewPr>
      <p:cViewPr varScale="1">
        <p:scale>
          <a:sx n="82" d="100"/>
          <a:sy n="82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124E-2BF5-4D99-B165-410E7D5FAA67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FF84-59B2-4748-8F62-D67D2A1D7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246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EB5D94-5C72-46BE-A385-91029F58C7FB}" type="datetimeFigureOut">
              <a:rPr lang="ru-RU" altLang="ru-RU"/>
              <a:pPr>
                <a:defRPr/>
              </a:pPr>
              <a:t>18.11.2022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6125"/>
            <a:ext cx="6621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 dirty="0"/>
              <a:t>Образец текста</a:t>
            </a:r>
          </a:p>
          <a:p>
            <a:pPr lvl="1"/>
            <a:r>
              <a:rPr lang="ru-RU" altLang="ru-RU" noProof="0" dirty="0"/>
              <a:t>Второй уровень</a:t>
            </a:r>
          </a:p>
          <a:p>
            <a:pPr lvl="2"/>
            <a:r>
              <a:rPr lang="ru-RU" altLang="ru-RU" noProof="0" dirty="0"/>
              <a:t>Третий уровень</a:t>
            </a:r>
          </a:p>
          <a:p>
            <a:pPr lvl="3"/>
            <a:r>
              <a:rPr lang="ru-RU" altLang="ru-RU" noProof="0" dirty="0"/>
              <a:t>Четвертый уровень</a:t>
            </a:r>
          </a:p>
          <a:p>
            <a:pPr lvl="4"/>
            <a:r>
              <a:rPr lang="ru-RU" alt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F46645-8657-4658-80A1-AFBA8C84E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0613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1pPr>
    <a:lvl2pPr marL="914643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2pPr>
    <a:lvl3pPr marL="1829287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3pPr>
    <a:lvl4pPr marL="274393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4pPr>
    <a:lvl5pPr marL="3658575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5pPr>
    <a:lvl6pPr marL="4573218" algn="l" defTabSz="18292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7862" algn="l" defTabSz="18292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505" algn="l" defTabSz="18292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148" algn="l" defTabSz="18292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46645-8657-4658-80A1-AFBA8C84EEF6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0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46645-8657-4658-80A1-AFBA8C84EEF6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2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47057" y="1115814"/>
            <a:ext cx="9865094" cy="1993056"/>
          </a:xfrm>
        </p:spPr>
        <p:txBody>
          <a:bodyPr anchor="t">
            <a:noAutofit/>
          </a:bodyPr>
          <a:lstStyle>
            <a:lvl1pPr algn="l">
              <a:defRPr sz="36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ПРАВО</a:t>
            </a:r>
          </a:p>
        </p:txBody>
      </p:sp>
      <p:sp>
        <p:nvSpPr>
          <p:cNvPr id="9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11074400" y="-1"/>
            <a:ext cx="7213599" cy="10296525"/>
          </a:xfrm>
        </p:spPr>
        <p:txBody>
          <a:bodyPr/>
          <a:lstStyle>
            <a:lvl1pPr marL="0" indent="0">
              <a:buNone/>
              <a:defRPr sz="3195"/>
            </a:lvl1pPr>
            <a:lvl2pPr marL="456636" indent="0">
              <a:buNone/>
              <a:defRPr sz="2797"/>
            </a:lvl2pPr>
            <a:lvl3pPr marL="913272" indent="0">
              <a:buNone/>
              <a:defRPr sz="2397"/>
            </a:lvl3pPr>
            <a:lvl4pPr marL="1369908" indent="0">
              <a:buNone/>
              <a:defRPr sz="1997"/>
            </a:lvl4pPr>
            <a:lvl5pPr marL="1826545" indent="0">
              <a:buNone/>
              <a:defRPr sz="1997"/>
            </a:lvl5pPr>
            <a:lvl6pPr marL="2283181" indent="0">
              <a:buNone/>
              <a:defRPr sz="1997"/>
            </a:lvl6pPr>
            <a:lvl7pPr marL="2739817" indent="0">
              <a:buNone/>
              <a:defRPr sz="1997"/>
            </a:lvl7pPr>
            <a:lvl8pPr marL="3196454" indent="0">
              <a:buNone/>
              <a:defRPr sz="1997"/>
            </a:lvl8pPr>
            <a:lvl9pPr marL="3653089" indent="0">
              <a:buNone/>
              <a:defRPr sz="1997"/>
            </a:lvl9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7" y="3420070"/>
            <a:ext cx="9865094" cy="2433409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Тема 4.1. Технологии подготовки            к решению простых арифметических задач для старшеклассников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7057" y="7956574"/>
            <a:ext cx="9865094" cy="1051914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rgbClr val="203864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Лекцию читает преподаватель кандидат  </a:t>
            </a:r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647057" y="9008488"/>
            <a:ext cx="9865094" cy="535830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ФАМИЛИЯ ИМЯ ОТЧЕСТВО ПОЛНОСТЬЮ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074400" y="-1"/>
            <a:ext cx="0" cy="10296526"/>
          </a:xfrm>
          <a:prstGeom prst="line">
            <a:avLst/>
          </a:prstGeom>
          <a:ln w="57150">
            <a:solidFill>
              <a:srgbClr val="A5C5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881825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в одну строку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669741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03663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в две строки, который не помещается в одну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616324"/>
            <a:ext cx="8425110" cy="5976664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280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в три строки, который не помещается в одну, и в две строки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3264396"/>
            <a:ext cx="8425110" cy="5328592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73554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1428502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в две строки, который не помещается в одну 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3408412"/>
            <a:ext cx="8425110" cy="5040560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760762"/>
            <a:ext cx="7345362" cy="503238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rgbClr val="6D84B0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Подзаголовок в одну строку</a:t>
            </a:r>
          </a:p>
        </p:txBody>
      </p:sp>
    </p:spTree>
    <p:extLst>
      <p:ext uri="{BB962C8B-B14F-4D97-AF65-F5344CB8AC3E}">
        <p14:creationId xmlns:p14="http://schemas.microsoft.com/office/powerpoint/2010/main" val="349560253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Список 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6697413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</a:t>
            </a:r>
          </a:p>
          <a:p>
            <a:pPr lvl="0"/>
            <a:r>
              <a:rPr lang="ru-RU" dirty="0"/>
              <a:t>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91569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1428502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Список в две и строки, который не помещается в одну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616324"/>
            <a:ext cx="8425110" cy="5184576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</a:t>
            </a:r>
          </a:p>
          <a:p>
            <a:pPr lvl="0"/>
            <a:r>
              <a:rPr lang="ru-RU" dirty="0"/>
              <a:t>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96577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Список в два уровня 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1440829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</a:t>
            </a:r>
          </a:p>
          <a:p>
            <a:pPr lvl="0"/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55168" y="3407743"/>
            <a:ext cx="7920880" cy="1440829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Circe" panose="020B0502020203020203" pitchFamily="34" charset="-52"/>
              <a:buChar char="—"/>
              <a:tabLst/>
              <a:defRPr sz="3200"/>
            </a:lvl1pPr>
          </a:lstStyle>
          <a:p>
            <a:pPr marL="457200" lvl="0" indent="-457200">
              <a:buClr>
                <a:srgbClr val="6D84B0"/>
              </a:buClr>
              <a:buFont typeface="Circe" panose="020B0502020203020203" pitchFamily="34" charset="-52"/>
              <a:buChar char="—"/>
            </a:pPr>
            <a:r>
              <a:rPr lang="ru-RU" sz="2800" b="0" dirty="0">
                <a:latin typeface="+mj-lt"/>
              </a:rPr>
              <a:t>По обновлению и техническому перевооружению действующего производства.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57735533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1428502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Список в два уровня, который не помещается в один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471639"/>
            <a:ext cx="8425110" cy="1440829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</a:t>
            </a:r>
          </a:p>
          <a:p>
            <a:pPr lvl="0"/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55168" y="3983807"/>
            <a:ext cx="7920880" cy="1440829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Circe" panose="020B0502020203020203" pitchFamily="34" charset="-52"/>
              <a:buChar char="—"/>
              <a:tabLst/>
              <a:defRPr sz="3200"/>
            </a:lvl1pPr>
          </a:lstStyle>
          <a:p>
            <a:pPr marL="457200" lvl="0" indent="-457200">
              <a:buClr>
                <a:srgbClr val="6D84B0"/>
              </a:buClr>
              <a:buFont typeface="Circe" panose="020B0502020203020203" pitchFamily="34" charset="-52"/>
              <a:buChar char="—"/>
            </a:pPr>
            <a:r>
              <a:rPr lang="ru-RU" sz="2800" b="0" dirty="0">
                <a:latin typeface="+mj-lt"/>
              </a:rPr>
              <a:t>По обновлению и техническому перевооружению действующего производства.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161798181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с картинкой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1498114" y="2184276"/>
            <a:ext cx="7154494" cy="6264696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44574386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68042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с картинкой  в две строчки, но не  в три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2302866" y="2885186"/>
            <a:ext cx="5544990" cy="4855364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611102160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663280" y="4014136"/>
            <a:ext cx="12961440" cy="2268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A5C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5260" r="58269" b="10386"/>
          <a:stretch/>
        </p:blipFill>
        <p:spPr>
          <a:xfrm>
            <a:off x="3185338" y="4267641"/>
            <a:ext cx="1782198" cy="1812926"/>
          </a:xfrm>
          <a:prstGeom prst="ellipse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665688" y="4014136"/>
            <a:ext cx="9505056" cy="2268252"/>
          </a:xfrm>
        </p:spPr>
        <p:txBody>
          <a:bodyPr anchor="ctr">
            <a:noAutofit/>
          </a:bodyPr>
          <a:lstStyle>
            <a:lvl1pPr algn="l">
              <a:defRPr sz="44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Название раздела.</a:t>
            </a:r>
            <a:r>
              <a:rPr lang="en-US" dirty="0"/>
              <a:t> </a:t>
            </a:r>
            <a:r>
              <a:rPr lang="ru-RU" dirty="0"/>
              <a:t>Как бы Вы не старались, Вы не сможете ошибиться в расположении текста на панели</a:t>
            </a:r>
          </a:p>
        </p:txBody>
      </p:sp>
      <p:sp>
        <p:nvSpPr>
          <p:cNvPr id="15" name="Овал 14"/>
          <p:cNvSpPr/>
          <p:nvPr userDrawn="1"/>
        </p:nvSpPr>
        <p:spPr>
          <a:xfrm>
            <a:off x="3023320" y="4284493"/>
            <a:ext cx="1728192" cy="1728192"/>
          </a:xfrm>
          <a:prstGeom prst="ellipse">
            <a:avLst/>
          </a:prstGeom>
          <a:solidFill>
            <a:srgbClr val="6D84B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0" dirty="0">
              <a:latin typeface="+mj-lt"/>
            </a:endParaRP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23307" y="4500190"/>
            <a:ext cx="1728788" cy="15132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76205946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с картинкой в две строки с описанием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2524657" y="4632548"/>
            <a:ext cx="4968926" cy="3599062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544316"/>
            <a:ext cx="8425110" cy="1584176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</p:txBody>
      </p:sp>
    </p:spTree>
    <p:extLst>
      <p:ext uri="{BB962C8B-B14F-4D97-AF65-F5344CB8AC3E}">
        <p14:creationId xmlns:p14="http://schemas.microsoft.com/office/powerpoint/2010/main" val="67192826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574674" y="2555638"/>
            <a:ext cx="3384749" cy="2448273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75448" y="2544316"/>
            <a:ext cx="5400600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Текст с описанием.</a:t>
            </a:r>
          </a:p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516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575048" y="996389"/>
            <a:ext cx="3384749" cy="2448273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5048" y="4020726"/>
            <a:ext cx="9505056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4270261" y="971798"/>
            <a:ext cx="5809843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Текст с описанием.</a:t>
            </a:r>
          </a:p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0695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13" y="5364867"/>
            <a:ext cx="3741526" cy="2983415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1300274" y="4284747"/>
            <a:ext cx="3384749" cy="3672409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367136" y="1619870"/>
            <a:ext cx="7776864" cy="1811044"/>
          </a:xfrm>
        </p:spPr>
        <p:txBody>
          <a:bodyPr>
            <a:no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 i="0">
                <a:solidFill>
                  <a:srgbClr val="6D84B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«Истину найти одну на всех невозможно, потому что истин           и правд на самом деле очень много»</a:t>
            </a:r>
          </a:p>
          <a:p>
            <a:pPr lvl="0"/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95527" y="4309907"/>
            <a:ext cx="4037969" cy="910944"/>
          </a:xfrm>
        </p:spPr>
        <p:txBody>
          <a:bodyPr>
            <a:no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i="0" baseline="0">
                <a:solidFill>
                  <a:schemeClr val="tx1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Альберт Генрихович </a:t>
            </a:r>
            <a:r>
              <a:rPr lang="ru-RU" dirty="0" err="1"/>
              <a:t>Энштейн</a:t>
            </a:r>
            <a:endParaRPr lang="ru-RU" dirty="0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895527" y="5245435"/>
            <a:ext cx="4037969" cy="910944"/>
          </a:xfrm>
        </p:spPr>
        <p:txBody>
          <a:bodyPr>
            <a:no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Физик теоретик</a:t>
            </a:r>
          </a:p>
        </p:txBody>
      </p:sp>
    </p:spTree>
    <p:extLst>
      <p:ext uri="{BB962C8B-B14F-4D97-AF65-F5344CB8AC3E}">
        <p14:creationId xmlns:p14="http://schemas.microsoft.com/office/powerpoint/2010/main" val="4005792240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ЦЕНТ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0"/>
          </p:nvPr>
        </p:nvSpPr>
        <p:spPr>
          <a:xfrm>
            <a:off x="5399398" y="2771998"/>
            <a:ext cx="7489205" cy="5417128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81479137"/>
      </p:ext>
    </p:extLst>
  </p:cSld>
  <p:clrMapOvr>
    <a:masterClrMapping/>
  </p:clrMapOvr>
  <p:transition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правопонимания. 3 картинки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0"/>
          </p:nvPr>
        </p:nvSpPr>
        <p:spPr>
          <a:xfrm>
            <a:off x="2087309" y="3776561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2"/>
          </p:nvPr>
        </p:nvSpPr>
        <p:spPr>
          <a:xfrm>
            <a:off x="11592179" y="3776561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327724" y="2483966"/>
            <a:ext cx="15089084" cy="1008112"/>
          </a:xfrm>
        </p:spPr>
        <p:txBody>
          <a:bodyPr>
            <a:normAutofit/>
          </a:bodyPr>
          <a:lstStyle>
            <a:lvl1pPr marL="0" marR="0" indent="0" algn="ctr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solidFill>
                  <a:srgbClr val="6D84B0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6818506" y="3776561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58416651"/>
      </p:ext>
    </p:extLst>
  </p:cSld>
  <p:clrMapOvr>
    <a:masterClrMapping/>
  </p:clrMapOvr>
  <p:transition spd="slow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АРТИНКИ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правопонимания. 3 Картинки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0"/>
          </p:nvPr>
        </p:nvSpPr>
        <p:spPr>
          <a:xfrm>
            <a:off x="2303240" y="2988022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5" name="Рисунок 9"/>
          <p:cNvSpPr>
            <a:spLocks noGrp="1"/>
          </p:cNvSpPr>
          <p:nvPr>
            <p:ph type="pic" sz="quarter" idx="11"/>
          </p:nvPr>
        </p:nvSpPr>
        <p:spPr>
          <a:xfrm>
            <a:off x="7055675" y="2988022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2"/>
          </p:nvPr>
        </p:nvSpPr>
        <p:spPr>
          <a:xfrm>
            <a:off x="11808110" y="2988022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19464" y="7024019"/>
            <a:ext cx="9073008" cy="1008112"/>
          </a:xfrm>
        </p:spPr>
        <p:txBody>
          <a:bodyPr>
            <a:normAutofit/>
          </a:bodyPr>
          <a:lstStyle>
            <a:lvl1pPr marL="0" marR="0" indent="0" algn="ctr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</p:txBody>
      </p:sp>
    </p:spTree>
    <p:extLst>
      <p:ext uri="{BB962C8B-B14F-4D97-AF65-F5344CB8AC3E}">
        <p14:creationId xmlns:p14="http://schemas.microsoft.com/office/powerpoint/2010/main" val="1359057682"/>
      </p:ext>
    </p:extLst>
  </p:cSld>
  <p:clrMapOvr>
    <a:masterClrMapping/>
  </p:clrMapOvr>
  <p:transition spd="slow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ЦЕНТ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8784334" y="2544652"/>
            <a:ext cx="8280546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r>
              <a:rPr lang="ru-RU" dirty="0"/>
              <a:t>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 hasCustomPrompt="1"/>
          </p:nvPr>
        </p:nvSpPr>
        <p:spPr>
          <a:xfrm>
            <a:off x="1511300" y="2545408"/>
            <a:ext cx="6985000" cy="5699125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pPr lvl="0"/>
            <a:r>
              <a:rPr lang="ru-RU" dirty="0"/>
              <a:t>Картинка, </a:t>
            </a:r>
          </a:p>
          <a:p>
            <a:pPr lvl="0"/>
            <a:r>
              <a:rPr lang="ru-RU" dirty="0"/>
              <a:t>Смарт-объект, </a:t>
            </a:r>
          </a:p>
          <a:p>
            <a:pPr lvl="0"/>
            <a:r>
              <a:rPr lang="ru-RU" dirty="0"/>
              <a:t>таблица</a:t>
            </a:r>
          </a:p>
        </p:txBody>
      </p:sp>
    </p:spTree>
    <p:extLst>
      <p:ext uri="{BB962C8B-B14F-4D97-AF65-F5344CB8AC3E}">
        <p14:creationId xmlns:p14="http://schemas.microsoft.com/office/powerpoint/2010/main" val="3724278874"/>
      </p:ext>
    </p:extLst>
  </p:cSld>
  <p:clrMapOvr>
    <a:masterClrMapping/>
  </p:clrMapOvr>
  <p:transition spd="slow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ИНКА ЦЕНТ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11552" y="2544652"/>
            <a:ext cx="11953328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r>
              <a:rPr lang="ru-RU" dirty="0"/>
              <a:t>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2375249" y="2526467"/>
            <a:ext cx="2376264" cy="1973724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431954075"/>
      </p:ext>
    </p:extLst>
  </p:cSld>
  <p:clrMapOvr>
    <a:masterClrMapping/>
  </p:clrMapOvr>
  <p:transition spd="slow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ЦЕНТР БЕЗ ЗА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8567936" y="1278016"/>
            <a:ext cx="8496944" cy="845911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2375248" y="1259830"/>
            <a:ext cx="5760639" cy="4784785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8567936" y="2464090"/>
            <a:ext cx="8424936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r>
              <a:rPr lang="ru-RU" dirty="0"/>
              <a:t>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</a:p>
        </p:txBody>
      </p:sp>
    </p:spTree>
    <p:extLst>
      <p:ext uri="{BB962C8B-B14F-4D97-AF65-F5344CB8AC3E}">
        <p14:creationId xmlns:p14="http://schemas.microsoft.com/office/powerpoint/2010/main" val="381893637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663280" y="4014136"/>
            <a:ext cx="12961440" cy="2268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A5C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5260" r="58269" b="10386"/>
          <a:stretch/>
        </p:blipFill>
        <p:spPr>
          <a:xfrm>
            <a:off x="3185338" y="4267641"/>
            <a:ext cx="1782198" cy="1812926"/>
          </a:xfrm>
          <a:prstGeom prst="ellipse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665688" y="4014136"/>
            <a:ext cx="9505056" cy="2268252"/>
          </a:xfrm>
        </p:spPr>
        <p:txBody>
          <a:bodyPr anchor="ctr">
            <a:noAutofit/>
          </a:bodyPr>
          <a:lstStyle>
            <a:lvl1pPr algn="l">
              <a:defRPr sz="54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15" name="Овал 14"/>
          <p:cNvSpPr/>
          <p:nvPr userDrawn="1"/>
        </p:nvSpPr>
        <p:spPr>
          <a:xfrm>
            <a:off x="3023320" y="4284493"/>
            <a:ext cx="1728192" cy="1728192"/>
          </a:xfrm>
          <a:prstGeom prst="ellipse">
            <a:avLst/>
          </a:prstGeom>
          <a:solidFill>
            <a:srgbClr val="6D84B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0" dirty="0"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48" y="4644494"/>
            <a:ext cx="1007536" cy="10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97515"/>
      </p:ext>
    </p:extLst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ВЕС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31232" y="2472644"/>
            <a:ext cx="13753528" cy="5771962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  <a:endParaRPr lang="ru-RU" dirty="0"/>
          </a:p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</a:p>
          <a:p>
            <a:pPr lvl="0"/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899790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</p:spTree>
    <p:extLst>
      <p:ext uri="{BB962C8B-B14F-4D97-AF65-F5344CB8AC3E}">
        <p14:creationId xmlns:p14="http://schemas.microsoft.com/office/powerpoint/2010/main" val="112461361"/>
      </p:ext>
    </p:extLst>
  </p:cSld>
  <p:clrMapOvr>
    <a:masterClrMapping/>
  </p:clrMapOvr>
  <p:transition spd="slow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НА ВЕС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899790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147556" y="2844006"/>
            <a:ext cx="7992888" cy="5184775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ru-RU" dirty="0"/>
              <a:t>Смарт-объект</a:t>
            </a:r>
          </a:p>
          <a:p>
            <a:pPr lvl="0"/>
            <a:r>
              <a:rPr lang="ru-RU" dirty="0"/>
              <a:t>Таблица</a:t>
            </a:r>
          </a:p>
          <a:p>
            <a:pPr lvl="0"/>
            <a:r>
              <a:rPr lang="ru-RU" dirty="0"/>
              <a:t>Картинка</a:t>
            </a:r>
          </a:p>
          <a:p>
            <a:pPr lvl="0"/>
            <a:r>
              <a:rPr lang="ru-RU" dirty="0"/>
              <a:t>Диаграмма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949399"/>
      </p:ext>
    </p:extLst>
  </p:cSld>
  <p:clrMapOvr>
    <a:masterClrMapping/>
  </p:clrMapOvr>
  <p:transition spd="slow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9652"/>
            <a:ext cx="12001500" cy="4461829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71140"/>
            <a:ext cx="9601200" cy="2923704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12"/>
            <a:ext cx="5715000" cy="5720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445"/>
            <a:ext cx="9120983" cy="9129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3218"/>
            <a:ext cx="7429500" cy="74363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62"/>
            <a:ext cx="7279484" cy="72862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5249"/>
            <a:ext cx="6515099" cy="652113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2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2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12687"/>
            <a:ext cx="12801602" cy="3425569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9944"/>
            <a:ext cx="12801600" cy="224998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7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9653"/>
            <a:ext cx="7406483" cy="54279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9654"/>
            <a:ext cx="7401719" cy="542792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1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9653"/>
            <a:ext cx="6974681" cy="8651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7558"/>
            <a:ext cx="7406483" cy="455001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9653"/>
            <a:ext cx="6997701" cy="8651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4846"/>
            <a:ext cx="7393782" cy="455001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1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5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9653"/>
            <a:ext cx="5486400" cy="205930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9653"/>
            <a:ext cx="8915402" cy="797027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7768"/>
            <a:ext cx="5486400" cy="313980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8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rot="5400000">
            <a:off x="1085440" y="42031"/>
            <a:ext cx="7621189" cy="9792072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1127469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n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Выводы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27176" y="2051246"/>
            <a:ext cx="7848872" cy="6697413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 baseline="0">
                <a:latin typeface="+mn-lt"/>
              </a:defRPr>
            </a:lvl1pPr>
          </a:lstStyle>
          <a:p>
            <a:pPr lvl="0"/>
            <a:r>
              <a:rPr lang="ru-RU" dirty="0"/>
              <a:t>Выводы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r>
              <a:rPr lang="ru-RU" dirty="0"/>
              <a:t>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2051246"/>
            <a:ext cx="723222" cy="7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5733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3711"/>
            <a:ext cx="9029700" cy="1716088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2870"/>
            <a:ext cx="4921461" cy="68643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9457"/>
            <a:ext cx="9032082" cy="3076245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9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841"/>
            <a:ext cx="16228218" cy="4690639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71139"/>
            <a:ext cx="12456315" cy="68643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9653"/>
            <a:ext cx="15087600" cy="411861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7915"/>
            <a:ext cx="12803982" cy="2822011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7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9653"/>
            <a:ext cx="13716002" cy="411861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8263"/>
            <a:ext cx="12801600" cy="572029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7575"/>
            <a:ext cx="12801600" cy="252963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7718" y="1219461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6747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83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8262"/>
            <a:ext cx="12801600" cy="2548458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706601"/>
            <a:ext cx="12803985" cy="1291795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5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9653"/>
            <a:ext cx="13716000" cy="411861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8257"/>
            <a:ext cx="12801602" cy="157625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74515"/>
            <a:ext cx="12801602" cy="152541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7718" y="1219461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6747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5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9653"/>
            <a:ext cx="15087600" cy="411861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8257"/>
            <a:ext cx="12801600" cy="125846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6719"/>
            <a:ext cx="12801602" cy="1843206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9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7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9653"/>
            <a:ext cx="3086100" cy="6864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9653"/>
            <a:ext cx="11734800" cy="79702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8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47057" y="1115814"/>
            <a:ext cx="9865094" cy="1993056"/>
          </a:xfrm>
        </p:spPr>
        <p:txBody>
          <a:bodyPr anchor="t">
            <a:noAutofit/>
          </a:bodyPr>
          <a:lstStyle>
            <a:lvl1pPr algn="l">
              <a:defRPr sz="36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ПРАВО</a:t>
            </a:r>
          </a:p>
        </p:txBody>
      </p:sp>
      <p:sp>
        <p:nvSpPr>
          <p:cNvPr id="9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11074400" y="-1"/>
            <a:ext cx="7213599" cy="10296525"/>
          </a:xfrm>
        </p:spPr>
        <p:txBody>
          <a:bodyPr/>
          <a:lstStyle>
            <a:lvl1pPr marL="0" indent="0">
              <a:buNone/>
              <a:defRPr sz="3195"/>
            </a:lvl1pPr>
            <a:lvl2pPr marL="456636" indent="0">
              <a:buNone/>
              <a:defRPr sz="2797"/>
            </a:lvl2pPr>
            <a:lvl3pPr marL="913272" indent="0">
              <a:buNone/>
              <a:defRPr sz="2397"/>
            </a:lvl3pPr>
            <a:lvl4pPr marL="1369908" indent="0">
              <a:buNone/>
              <a:defRPr sz="1997"/>
            </a:lvl4pPr>
            <a:lvl5pPr marL="1826545" indent="0">
              <a:buNone/>
              <a:defRPr sz="1997"/>
            </a:lvl5pPr>
            <a:lvl6pPr marL="2283181" indent="0">
              <a:buNone/>
              <a:defRPr sz="1997"/>
            </a:lvl6pPr>
            <a:lvl7pPr marL="2739817" indent="0">
              <a:buNone/>
              <a:defRPr sz="1997"/>
            </a:lvl7pPr>
            <a:lvl8pPr marL="3196454" indent="0">
              <a:buNone/>
              <a:defRPr sz="1997"/>
            </a:lvl8pPr>
            <a:lvl9pPr marL="3653089" indent="0">
              <a:buNone/>
              <a:defRPr sz="1997"/>
            </a:lvl9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057" y="3420070"/>
            <a:ext cx="9865094" cy="2433409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Тема 4.1. Технологии подготовки            к решению простых арифметических задач для старшеклассников</a:t>
            </a:r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647057" y="7956574"/>
            <a:ext cx="9865094" cy="1051914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rgbClr val="203864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Лекцию читает преподаватель кандидат  </a:t>
            </a:r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647057" y="9008488"/>
            <a:ext cx="9865094" cy="535830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ФАМИЛИЯ ИМЯ ОТЧЕСТВО ПОЛНОСТЬЮ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074400" y="-1"/>
            <a:ext cx="0" cy="10296526"/>
          </a:xfrm>
          <a:prstGeom prst="line">
            <a:avLst/>
          </a:prstGeom>
          <a:ln w="57150">
            <a:solidFill>
              <a:srgbClr val="A5C5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423182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 цен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rot="5400000">
            <a:off x="4937869" y="-3678037"/>
            <a:ext cx="7621189" cy="17496931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1259830"/>
            <a:ext cx="16922253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n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Выводы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27175" y="2183607"/>
            <a:ext cx="15769753" cy="6697413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 baseline="0">
                <a:latin typeface="+mn-lt"/>
              </a:defRPr>
            </a:lvl1pPr>
          </a:lstStyle>
          <a:p>
            <a:pPr lvl="0"/>
            <a:r>
              <a:rPr lang="ru-RU" dirty="0"/>
              <a:t>Выводы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r>
              <a:rPr lang="ru-RU" dirty="0"/>
              <a:t>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2183607"/>
            <a:ext cx="723222" cy="7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59043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711"/>
            <a:ext cx="18288000" cy="1030923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10140"/>
            <a:ext cx="11650404" cy="2471740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81876"/>
            <a:ext cx="11650404" cy="164687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9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6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5053"/>
            <a:ext cx="12895002" cy="2742408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7460"/>
            <a:ext cx="12895002" cy="1291795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7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3884"/>
            <a:ext cx="6276053" cy="58265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3885"/>
            <a:ext cx="6276051" cy="5826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4476"/>
            <a:ext cx="6278435" cy="8651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9670"/>
            <a:ext cx="6278435" cy="496076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4476"/>
            <a:ext cx="6278427" cy="8651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9670"/>
            <a:ext cx="6278426" cy="496076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4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5247"/>
            <a:ext cx="12895002" cy="19830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3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9987"/>
            <a:ext cx="5781792" cy="1919475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3102"/>
            <a:ext cx="6770312" cy="829733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9461"/>
            <a:ext cx="5781792" cy="388026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3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7568"/>
            <a:ext cx="12895001" cy="85089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5247"/>
            <a:ext cx="12895002" cy="577391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8462"/>
            <a:ext cx="12895001" cy="10119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4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5247"/>
            <a:ext cx="12895002" cy="5110127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11809"/>
            <a:ext cx="12895002" cy="235862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4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574674" y="2555638"/>
            <a:ext cx="3384749" cy="2448273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75448" y="2544316"/>
            <a:ext cx="5400600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Текст с описанием.</a:t>
            </a:r>
          </a:p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3133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5247"/>
            <a:ext cx="12141201" cy="4538098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53345"/>
            <a:ext cx="10836786" cy="57202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11809"/>
            <a:ext cx="12895002" cy="235862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805" y="1186665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33843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92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900665"/>
            <a:ext cx="12895002" cy="3896795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7460"/>
            <a:ext cx="12895002" cy="227297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2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5247"/>
            <a:ext cx="12141201" cy="4538098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25374"/>
            <a:ext cx="12895004" cy="7720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7460"/>
            <a:ext cx="12895002" cy="227297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805" y="1186665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33843"/>
            <a:ext cx="914400" cy="87797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73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5247"/>
            <a:ext cx="12882305" cy="4538098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25374"/>
            <a:ext cx="12895004" cy="7720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7460"/>
            <a:ext cx="12895002" cy="2272974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5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5246"/>
            <a:ext cx="1957115" cy="788447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5247"/>
            <a:ext cx="10590225" cy="78844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1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ЦЕНТ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8784334" y="2544652"/>
            <a:ext cx="8280546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r>
              <a:rPr lang="ru-RU" dirty="0"/>
              <a:t>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 hasCustomPrompt="1"/>
          </p:nvPr>
        </p:nvSpPr>
        <p:spPr>
          <a:xfrm>
            <a:off x="1511300" y="2545408"/>
            <a:ext cx="6985000" cy="5699125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pPr lvl="0"/>
            <a:r>
              <a:rPr lang="ru-RU" dirty="0"/>
              <a:t>Картинка, </a:t>
            </a:r>
          </a:p>
          <a:p>
            <a:pPr lvl="0"/>
            <a:r>
              <a:rPr lang="ru-RU" dirty="0"/>
              <a:t>Смарт-объект, </a:t>
            </a:r>
          </a:p>
          <a:p>
            <a:pPr lvl="0"/>
            <a:r>
              <a:rPr lang="ru-RU" dirty="0"/>
              <a:t>таблица</a:t>
            </a:r>
          </a:p>
        </p:txBody>
      </p:sp>
    </p:spTree>
    <p:extLst>
      <p:ext uri="{BB962C8B-B14F-4D97-AF65-F5344CB8AC3E}">
        <p14:creationId xmlns:p14="http://schemas.microsoft.com/office/powerpoint/2010/main" val="1124883656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 rot="5400000">
            <a:off x="1481485" y="222052"/>
            <a:ext cx="6829099" cy="9792072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1703536"/>
            <a:ext cx="9001373" cy="716531"/>
          </a:xfrm>
        </p:spPr>
        <p:txBody>
          <a:bodyPr anchor="t">
            <a:noAutofit/>
          </a:bodyPr>
          <a:lstStyle>
            <a:lvl1pPr algn="l">
              <a:defRPr sz="4800" b="1" i="0" baseline="0">
                <a:latin typeface="+mn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627313"/>
            <a:ext cx="8425110" cy="4105127"/>
          </a:xfrm>
        </p:spPr>
        <p:txBody>
          <a:bodyPr>
            <a:normAutofit/>
          </a:bodyPr>
          <a:lstStyle>
            <a:lvl1pPr marL="742950" indent="-742950">
              <a:buFont typeface="+mj-lt"/>
              <a:buAutoNum type="arabicPeriod"/>
              <a:defRPr sz="3200"/>
            </a:lvl1pPr>
          </a:lstStyle>
          <a:p>
            <a:pPr lvl="0"/>
            <a:r>
              <a:rPr lang="ru-RU" dirty="0"/>
              <a:t>Мониторинг социальных медиа.</a:t>
            </a:r>
          </a:p>
          <a:p>
            <a:pPr lvl="0"/>
            <a:r>
              <a:rPr lang="ru-RU" dirty="0"/>
              <a:t>Ведение сообществ в социальных сетях Работа с лидерами мнений.</a:t>
            </a:r>
          </a:p>
          <a:p>
            <a:pPr lvl="0"/>
            <a:r>
              <a:rPr lang="ru-RU" dirty="0"/>
              <a:t>Вирусный маркетинг.</a:t>
            </a:r>
          </a:p>
          <a:p>
            <a:pPr lvl="0"/>
            <a:r>
              <a:rPr lang="ru-RU" dirty="0"/>
              <a:t>Ведение дискуссий.</a:t>
            </a:r>
          </a:p>
          <a:p>
            <a:pPr lvl="0"/>
            <a:r>
              <a:rPr lang="ru-RU" dirty="0"/>
              <a:t>Пункт номер 5.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/>
          <a:srcRect l="4254" t="10727" r="19067" b="58810"/>
          <a:stretch/>
        </p:blipFill>
        <p:spPr>
          <a:xfrm>
            <a:off x="575048" y="405202"/>
            <a:ext cx="3178554" cy="7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84299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 rot="5400000">
            <a:off x="1115615" y="-143815"/>
            <a:ext cx="7560839" cy="9792072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="1" i="0" baseline="0">
                <a:latin typeface="+mn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4105127"/>
          </a:xfrm>
        </p:spPr>
        <p:txBody>
          <a:bodyPr>
            <a:normAutofit/>
          </a:bodyPr>
          <a:lstStyle>
            <a:lvl1pPr marL="742950" indent="-742950">
              <a:buFont typeface="+mj-lt"/>
              <a:buAutoNum type="arabicPeriod"/>
              <a:defRPr sz="3200"/>
            </a:lvl1pPr>
          </a:lstStyle>
          <a:p>
            <a:pPr lvl="0"/>
            <a:r>
              <a:rPr lang="ru-RU" dirty="0"/>
              <a:t>Мониторинг социальных медиа.</a:t>
            </a:r>
          </a:p>
          <a:p>
            <a:pPr lvl="0"/>
            <a:r>
              <a:rPr lang="ru-RU" dirty="0"/>
              <a:t>Ведение сообществ в социальных сетях Работа с лидерами мнений.</a:t>
            </a:r>
          </a:p>
          <a:p>
            <a:pPr lvl="0"/>
            <a:r>
              <a:rPr lang="ru-RU" dirty="0"/>
              <a:t>Вирусный маркетинг.</a:t>
            </a:r>
          </a:p>
          <a:p>
            <a:pPr lvl="0"/>
            <a:r>
              <a:rPr lang="ru-RU" dirty="0"/>
              <a:t>Ведение дискуссий.</a:t>
            </a:r>
          </a:p>
          <a:p>
            <a:pPr lvl="0"/>
            <a:r>
              <a:rPr lang="ru-RU" dirty="0"/>
              <a:t>Пункт номер 5.</a:t>
            </a:r>
          </a:p>
        </p:txBody>
      </p:sp>
    </p:spTree>
    <p:extLst>
      <p:ext uri="{BB962C8B-B14F-4D97-AF65-F5344CB8AC3E}">
        <p14:creationId xmlns:p14="http://schemas.microsoft.com/office/powerpoint/2010/main" val="259069132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4680012" y="-3708214"/>
            <a:ext cx="8136901" cy="17496931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4105127"/>
          </a:xfrm>
        </p:spPr>
        <p:txBody>
          <a:bodyPr>
            <a:normAutofit/>
          </a:bodyPr>
          <a:lstStyle>
            <a:lvl1pPr marL="742950" indent="-742950">
              <a:buFont typeface="+mj-lt"/>
              <a:buAutoNum type="arabicPeriod"/>
              <a:defRPr sz="3200"/>
            </a:lvl1pPr>
          </a:lstStyle>
          <a:p>
            <a:pPr lvl="0"/>
            <a:r>
              <a:rPr lang="ru-RU" dirty="0"/>
              <a:t>Мониторинг социальных медиа.</a:t>
            </a:r>
          </a:p>
          <a:p>
            <a:pPr lvl="0"/>
            <a:r>
              <a:rPr lang="ru-RU" dirty="0"/>
              <a:t>Ведение сообществ в социальных сетях Работа с лидерами мнений.</a:t>
            </a:r>
          </a:p>
          <a:p>
            <a:pPr lvl="0"/>
            <a:r>
              <a:rPr lang="ru-RU" dirty="0"/>
              <a:t>Вирусный маркетинг.</a:t>
            </a:r>
          </a:p>
          <a:p>
            <a:pPr lvl="0"/>
            <a:r>
              <a:rPr lang="ru-RU" dirty="0"/>
              <a:t>Ведение дискуссий.</a:t>
            </a:r>
          </a:p>
          <a:p>
            <a:pPr lvl="0"/>
            <a:r>
              <a:rPr lang="ru-RU" dirty="0"/>
              <a:t>Пункт номер 5.</a:t>
            </a: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0"/>
          </p:nvPr>
        </p:nvSpPr>
        <p:spPr>
          <a:xfrm>
            <a:off x="10126410" y="1104156"/>
            <a:ext cx="7154494" cy="6264696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35402431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1" y="548198"/>
            <a:ext cx="15773402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1" y="2740973"/>
            <a:ext cx="15773402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marL="1598227" marR="0" lvl="3" indent="-228318" algn="l" defTabSz="91327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4 уровень</a:t>
            </a:r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08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1" r:id="rId1"/>
    <p:sldLayoutId id="2147486598" r:id="rId2"/>
    <p:sldLayoutId id="2147486639" r:id="rId3"/>
    <p:sldLayoutId id="2147486642" r:id="rId4"/>
    <p:sldLayoutId id="2147486647" r:id="rId5"/>
    <p:sldLayoutId id="2147486650" r:id="rId6"/>
    <p:sldLayoutId id="2147486652" r:id="rId7"/>
  </p:sldLayoutIdLst>
  <p:transition spd="slow">
    <p:wheel spokes="8"/>
  </p:transition>
  <p:hf hdr="0" ftr="0" dt="0"/>
  <p:txStyles>
    <p:titleStyle>
      <a:lvl1pPr algn="l" defTabSz="91327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18" indent="-228318" algn="l" defTabSz="913272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54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91" marR="0" indent="-228318" algn="l" defTabSz="913272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7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2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9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5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772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7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36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272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8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5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181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7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4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9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1" y="548198"/>
            <a:ext cx="15773402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1" y="2740973"/>
            <a:ext cx="15773402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marL="1598227" marR="0" lvl="3" indent="-228318" algn="l" defTabSz="91327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4 уровень</a:t>
            </a:r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2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2" r:id="rId1"/>
    <p:sldLayoutId id="2147486621" r:id="rId2"/>
    <p:sldLayoutId id="2147486626" r:id="rId3"/>
    <p:sldLayoutId id="2147486624" r:id="rId4"/>
    <p:sldLayoutId id="2147486625" r:id="rId5"/>
    <p:sldLayoutId id="2147486634" r:id="rId6"/>
    <p:sldLayoutId id="2147486623" r:id="rId7"/>
    <p:sldLayoutId id="2147486627" r:id="rId8"/>
    <p:sldLayoutId id="2147486628" r:id="rId9"/>
    <p:sldLayoutId id="2147486629" r:id="rId10"/>
    <p:sldLayoutId id="2147486630" r:id="rId11"/>
    <p:sldLayoutId id="2147486632" r:id="rId12"/>
    <p:sldLayoutId id="2147486631" r:id="rId13"/>
    <p:sldLayoutId id="2147486633" r:id="rId14"/>
    <p:sldLayoutId id="2147486648" r:id="rId15"/>
    <p:sldLayoutId id="2147486638" r:id="rId16"/>
    <p:sldLayoutId id="2147486613" r:id="rId17"/>
    <p:sldLayoutId id="2147486644" r:id="rId18"/>
    <p:sldLayoutId id="2147486646" r:id="rId19"/>
    <p:sldLayoutId id="2147486636" r:id="rId20"/>
    <p:sldLayoutId id="2147486643" r:id="rId21"/>
    <p:sldLayoutId id="2147486649" r:id="rId22"/>
    <p:sldLayoutId id="2147486640" r:id="rId23"/>
    <p:sldLayoutId id="2147486645" r:id="rId24"/>
  </p:sldLayoutIdLst>
  <p:transition spd="slow">
    <p:wheel spokes="8"/>
  </p:transition>
  <p:hf hdr="0" ftr="0" dt="0"/>
  <p:txStyles>
    <p:titleStyle>
      <a:lvl1pPr algn="l" defTabSz="91327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18" indent="-228318" algn="l" defTabSz="913272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54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91" marR="0" indent="-228318" algn="l" defTabSz="913272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7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2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9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5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772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7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36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272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8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5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181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7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4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9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9116"/>
            <a:ext cx="4472787" cy="481775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7231"/>
            <a:ext cx="12801600" cy="22626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9653"/>
            <a:ext cx="12801600" cy="5427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66873"/>
            <a:ext cx="2400300" cy="5481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66873"/>
            <a:ext cx="11315700" cy="5481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75461"/>
            <a:ext cx="1713368" cy="1005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97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20" r:id="rId1"/>
    <p:sldLayoutId id="2147486921" r:id="rId2"/>
    <p:sldLayoutId id="2147486922" r:id="rId3"/>
    <p:sldLayoutId id="2147486923" r:id="rId4"/>
    <p:sldLayoutId id="2147486924" r:id="rId5"/>
    <p:sldLayoutId id="2147486925" r:id="rId6"/>
    <p:sldLayoutId id="2147486926" r:id="rId7"/>
    <p:sldLayoutId id="2147486927" r:id="rId8"/>
    <p:sldLayoutId id="2147486928" r:id="rId9"/>
    <p:sldLayoutId id="2147486929" r:id="rId10"/>
    <p:sldLayoutId id="2147486930" r:id="rId11"/>
    <p:sldLayoutId id="2147486931" r:id="rId12"/>
    <p:sldLayoutId id="2147486932" r:id="rId13"/>
    <p:sldLayoutId id="2147486933" r:id="rId14"/>
    <p:sldLayoutId id="2147486934" r:id="rId15"/>
    <p:sldLayoutId id="2147486935" r:id="rId16"/>
    <p:sldLayoutId id="2147486936" r:id="rId17"/>
    <p:sldLayoutId id="2147486937" r:id="rId18"/>
  </p:sldLayoutIdLst>
  <p:transition spd="slow"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711"/>
            <a:ext cx="18288000" cy="1030923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5247"/>
            <a:ext cx="12895002" cy="19830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3885"/>
            <a:ext cx="12895002" cy="582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70434"/>
            <a:ext cx="1367909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70434"/>
            <a:ext cx="94464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70434"/>
            <a:ext cx="1025009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0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9" r:id="rId1"/>
    <p:sldLayoutId id="2147486940" r:id="rId2"/>
    <p:sldLayoutId id="2147486941" r:id="rId3"/>
    <p:sldLayoutId id="2147486942" r:id="rId4"/>
    <p:sldLayoutId id="2147486943" r:id="rId5"/>
    <p:sldLayoutId id="2147486944" r:id="rId6"/>
    <p:sldLayoutId id="2147486945" r:id="rId7"/>
    <p:sldLayoutId id="2147486946" r:id="rId8"/>
    <p:sldLayoutId id="2147486947" r:id="rId9"/>
    <p:sldLayoutId id="2147486948" r:id="rId10"/>
    <p:sldLayoutId id="2147486949" r:id="rId11"/>
    <p:sldLayoutId id="2147486950" r:id="rId12"/>
    <p:sldLayoutId id="2147486951" r:id="rId13"/>
    <p:sldLayoutId id="2147486952" r:id="rId14"/>
    <p:sldLayoutId id="2147486953" r:id="rId15"/>
    <p:sldLayoutId id="2147486954" r:id="rId16"/>
    <p:sldLayoutId id="2147486955" r:id="rId17"/>
  </p:sldLayoutIdLst>
  <p:transition spd="slow"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0%B1%D0%B0%D0%BA%D0%B0" TargetMode="External"/><Relationship Id="rId13" Type="http://schemas.openxmlformats.org/officeDocument/2006/relationships/hyperlink" Target="https://todaysveterinarypractice.com/ultrasonographic-differences-between-dogs-and-cats/" TargetMode="External"/><Relationship Id="rId18" Type="http://schemas.openxmlformats.org/officeDocument/2006/relationships/hyperlink" Target="https://rskrf.ru/tips/eksperty-obyasnyayut/pravilnyy-sukhoy-korm-dlya-sobak/" TargetMode="External"/><Relationship Id="rId3" Type="http://schemas.openxmlformats.org/officeDocument/2006/relationships/hyperlink" Target="https://perfectlyrawsome.com/raw-feeding-guidance/" TargetMode="External"/><Relationship Id="rId7" Type="http://schemas.openxmlformats.org/officeDocument/2006/relationships/hyperlink" Target="https://ru.wikipedia.org/wiki/%D0%9A%D0%BE%D1%88%D0%BA%D0%B8_%D0%B2_%D0%94%D1%80%D0%B5%D0%B2%D0%BD%D0%B5%D0%BC_%D0%95%D0%B3%D0%B8%D0%BF%D1%82%D0%B5" TargetMode="External"/><Relationship Id="rId12" Type="http://schemas.openxmlformats.org/officeDocument/2006/relationships/hyperlink" Target="https://jpharmsci.org/article/S0022-3549(16)30056-9/fulltext" TargetMode="External"/><Relationship Id="rId17" Type="http://schemas.openxmlformats.org/officeDocument/2006/relationships/hyperlink" Target="https://ivethelp.ru/digest/tradiczionnaya-kitajskaya-veterinarnaya-mediczina-dlya-vashego-pitomcza/" TargetMode="External"/><Relationship Id="rId2" Type="http://schemas.openxmlformats.org/officeDocument/2006/relationships/hyperlink" Target="https://feedsmart.ru/ingredienty/glyukozamin" TargetMode="External"/><Relationship Id="rId16" Type="http://schemas.openxmlformats.org/officeDocument/2006/relationships/hyperlink" Target="https://pets.wikireading.ru/14423" TargetMode="External"/><Relationship Id="rId1" Type="http://schemas.openxmlformats.org/officeDocument/2006/relationships/slideLayout" Target="../slideLayouts/slideLayout66.xml"/><Relationship Id="rId6" Type="http://schemas.openxmlformats.org/officeDocument/2006/relationships/hyperlink" Target="https://www.culture.ru/materials/175458/kak-koty-pomogali-krestyanam-i-imperatoram" TargetMode="External"/><Relationship Id="rId11" Type="http://schemas.openxmlformats.org/officeDocument/2006/relationships/hyperlink" Target="https://nat-geo.ru/nature/zachem-na-madagaskare-edyat-koshek/" TargetMode="External"/><Relationship Id="rId5" Type="http://schemas.openxmlformats.org/officeDocument/2006/relationships/hyperlink" Target="https://infokotiki.ru/soderzhanie/sovety/sera-dlya-koshek.html" TargetMode="External"/><Relationship Id="rId15" Type="http://schemas.openxmlformats.org/officeDocument/2006/relationships/hyperlink" Target="https://www.allvet.ru/forum/forum5/topic10576/" TargetMode="External"/><Relationship Id="rId10" Type="http://schemas.openxmlformats.org/officeDocument/2006/relationships/hyperlink" Target="https://zen.yandex.ru/media/zveryuga/7-stran-gde-ediat-sobak-5d191a3c1b5c1200abe284b1" TargetMode="External"/><Relationship Id="rId4" Type="http://schemas.openxmlformats.org/officeDocument/2006/relationships/hyperlink" Target="https://ua.dog/wiki/calcium" TargetMode="External"/><Relationship Id="rId9" Type="http://schemas.openxmlformats.org/officeDocument/2006/relationships/hyperlink" Target="https://sobakaland.com/istoriya-sovmestnoy-zhizni-sobaki-i-cheloveka%2025" TargetMode="External"/><Relationship Id="rId14" Type="http://schemas.openxmlformats.org/officeDocument/2006/relationships/hyperlink" Target="https://www.catnutrition.ru/post/vliyanie-na-okr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87016" y="3420070"/>
            <a:ext cx="10225135" cy="2808312"/>
          </a:xfrm>
        </p:spPr>
        <p:txBody>
          <a:bodyPr anchor="ctr"/>
          <a:lstStyle/>
          <a:p>
            <a:pPr algn="ctr">
              <a:defRPr/>
            </a:pPr>
            <a:r>
              <a:rPr lang="ru-RU" dirty="0" smtClean="0"/>
              <a:t>Типы </a:t>
            </a:r>
            <a:r>
              <a:rPr lang="ru-RU" dirty="0"/>
              <a:t>питания и их влияние на состояние кожи и </a:t>
            </a:r>
            <a:r>
              <a:rPr lang="ru-RU" dirty="0" smtClean="0"/>
              <a:t>шерсти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647057" y="7420744"/>
            <a:ext cx="9865094" cy="1587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к.в.н., ветеринарный врач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dirty="0"/>
              <a:t>ХАРЕБИНА ДАРЬЯ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256" y="251718"/>
            <a:ext cx="6521938" cy="97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9517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16" y="179710"/>
            <a:ext cx="131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03864"/>
                </a:solidFill>
              </a:rPr>
              <a:t>Китайская ветеринария</a:t>
            </a:r>
            <a:endParaRPr lang="ru-RU" sz="3600" b="0" dirty="0">
              <a:solidFill>
                <a:srgbClr val="2038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00214"/>
            <a:ext cx="15048656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D82C6E"/>
                </a:solidFill>
              </a:rPr>
              <a:t>Деление продуктов по 5 элементам:</a:t>
            </a:r>
            <a:r>
              <a:rPr lang="ru-RU" sz="2600" b="0" dirty="0" smtClean="0"/>
              <a:t> дерево, огонь, земля, металл, вода</a:t>
            </a:r>
          </a:p>
          <a:p>
            <a:r>
              <a:rPr lang="ru-RU" sz="2600" dirty="0" smtClean="0">
                <a:solidFill>
                  <a:srgbClr val="D82C6E"/>
                </a:solidFill>
              </a:rPr>
              <a:t>Пять температур: </a:t>
            </a:r>
            <a:r>
              <a:rPr lang="ru-RU" sz="2600" b="0" dirty="0" smtClean="0"/>
              <a:t>холодный, освежающий, нейтральный, теплый, горячий</a:t>
            </a:r>
          </a:p>
          <a:p>
            <a:r>
              <a:rPr lang="ru-RU" sz="2600" dirty="0" smtClean="0">
                <a:solidFill>
                  <a:srgbClr val="D82C6E"/>
                </a:solidFill>
              </a:rPr>
              <a:t>Пять вкусов: </a:t>
            </a:r>
            <a:r>
              <a:rPr lang="ru-RU" sz="2600" b="0" dirty="0" smtClean="0"/>
              <a:t>горький, сладкий, острый, соленый, кислый</a:t>
            </a:r>
          </a:p>
          <a:p>
            <a:endParaRPr lang="en-US" sz="2600" dirty="0" smtClean="0">
              <a:solidFill>
                <a:srgbClr val="D82C6E"/>
              </a:solidFill>
            </a:endParaRPr>
          </a:p>
          <a:p>
            <a:r>
              <a:rPr lang="ru-RU" sz="2600" b="0" dirty="0" smtClean="0"/>
              <a:t>Все в гармонии между собой и организмом.</a:t>
            </a:r>
            <a:endParaRPr lang="ru-RU" sz="2600" b="0" dirty="0"/>
          </a:p>
          <a:p>
            <a:endParaRPr lang="ru-RU" sz="2600" dirty="0" smtClean="0">
              <a:solidFill>
                <a:srgbClr val="D82C6E"/>
              </a:solidFill>
            </a:endParaRPr>
          </a:p>
          <a:p>
            <a:r>
              <a:rPr lang="ru-RU" sz="2600" b="0" dirty="0" smtClean="0"/>
              <a:t>Теория 5 </a:t>
            </a:r>
            <a:r>
              <a:rPr lang="ru-RU" sz="2600" b="0" dirty="0"/>
              <a:t>элементов или </a:t>
            </a:r>
            <a:r>
              <a:rPr lang="ru-RU" sz="2600" b="0" dirty="0" smtClean="0"/>
              <a:t>У-</a:t>
            </a:r>
            <a:r>
              <a:rPr lang="ru-RU" sz="2600" b="0" dirty="0" err="1" smtClean="0"/>
              <a:t>син</a:t>
            </a:r>
            <a:r>
              <a:rPr lang="ru-RU" sz="2600" b="0" dirty="0" smtClean="0"/>
              <a:t>. </a:t>
            </a:r>
          </a:p>
          <a:p>
            <a:r>
              <a:rPr lang="ru-RU" sz="2600" b="0" dirty="0" smtClean="0"/>
              <a:t>К </a:t>
            </a:r>
            <a:r>
              <a:rPr lang="ru-RU" sz="2600" b="0" dirty="0"/>
              <a:t>каждой стихии относиться </a:t>
            </a:r>
            <a:r>
              <a:rPr lang="ru-RU" sz="2600" b="0" dirty="0" smtClean="0"/>
              <a:t>определенный </a:t>
            </a:r>
            <a:r>
              <a:rPr lang="ru-RU" sz="2600" b="0" dirty="0"/>
              <a:t>орган. </a:t>
            </a:r>
            <a:endParaRPr lang="ru-RU" sz="2600" b="0" dirty="0" smtClean="0"/>
          </a:p>
          <a:p>
            <a:r>
              <a:rPr lang="ru-RU" sz="2600" b="0" dirty="0" smtClean="0"/>
              <a:t>Так</a:t>
            </a:r>
            <a:r>
              <a:rPr lang="ru-RU" sz="2600" b="0" dirty="0"/>
              <a:t>, выделяют следующие:</a:t>
            </a:r>
          </a:p>
          <a:p>
            <a:r>
              <a:rPr lang="ru-RU" sz="2600" b="0" dirty="0"/>
              <a:t>Дерево – печень и желчный </a:t>
            </a:r>
            <a:r>
              <a:rPr lang="ru-RU" sz="2600" b="0" dirty="0" smtClean="0"/>
              <a:t>пузырь - кислый вкус</a:t>
            </a:r>
            <a:endParaRPr lang="ru-RU" sz="2600" b="0" dirty="0"/>
          </a:p>
          <a:p>
            <a:r>
              <a:rPr lang="ru-RU" sz="2600" b="0" dirty="0"/>
              <a:t>Огонь – сердце и тонкий отдел </a:t>
            </a:r>
            <a:r>
              <a:rPr lang="ru-RU" sz="2600" b="0" dirty="0" smtClean="0"/>
              <a:t>кишечника - горький</a:t>
            </a:r>
            <a:endParaRPr lang="ru-RU" sz="2600" b="0" dirty="0"/>
          </a:p>
          <a:p>
            <a:r>
              <a:rPr lang="ru-RU" sz="2600" b="0" dirty="0"/>
              <a:t>Земля – желудок и </a:t>
            </a:r>
            <a:r>
              <a:rPr lang="ru-RU" sz="2600" b="0" dirty="0" smtClean="0"/>
              <a:t>селезенка - сладкий</a:t>
            </a:r>
            <a:endParaRPr lang="ru-RU" sz="2600" b="0" dirty="0"/>
          </a:p>
          <a:p>
            <a:r>
              <a:rPr lang="ru-RU" sz="2600" b="0" dirty="0"/>
              <a:t>Металл – легкие и толстый отдел </a:t>
            </a:r>
            <a:r>
              <a:rPr lang="ru-RU" sz="2600" b="0" dirty="0" smtClean="0"/>
              <a:t>кишечника - острый</a:t>
            </a:r>
            <a:endParaRPr lang="ru-RU" sz="2600" b="0" dirty="0"/>
          </a:p>
          <a:p>
            <a:r>
              <a:rPr lang="ru-RU" sz="2600" b="0" dirty="0"/>
              <a:t>Вода – мочевой пузырь и </a:t>
            </a:r>
            <a:r>
              <a:rPr lang="ru-RU" sz="2600" b="0" dirty="0" smtClean="0"/>
              <a:t>почки</a:t>
            </a:r>
            <a:r>
              <a:rPr lang="ru-RU" sz="2600" b="0" dirty="0"/>
              <a:t> </a:t>
            </a:r>
            <a:r>
              <a:rPr lang="ru-RU" sz="2600" b="0" dirty="0" smtClean="0"/>
              <a:t>- соленый</a:t>
            </a:r>
            <a:endParaRPr lang="ru-RU" sz="2600" b="0" dirty="0"/>
          </a:p>
          <a:p>
            <a:r>
              <a:rPr lang="ru-RU" sz="2600" dirty="0" smtClean="0"/>
              <a:t>    </a:t>
            </a:r>
          </a:p>
          <a:p>
            <a:r>
              <a:rPr lang="ru-RU" sz="2400" b="0" dirty="0"/>
              <a:t>Находясь в постоянном движении, они взаимно ограничивают (угнетают) друг друга, при этом каждый главный элемент дает жизнь или порождает последующий, сам существуя за счет предыдущего. Дерево – порождает огонь и угнетает землю. Огонь – порождает землю и угнетает металл. Земля – порождает металл и угнетает воду. Металл – порождает воду и угнетает дерево. Вода – порождает дерево и угнетает огонь</a:t>
            </a:r>
            <a:r>
              <a:rPr lang="ru-RU" sz="2400" b="0" dirty="0" smtClean="0"/>
              <a:t>.</a:t>
            </a:r>
          </a:p>
          <a:p>
            <a:endParaRPr lang="ru-RU" sz="2400" b="0" dirty="0"/>
          </a:p>
          <a:p>
            <a:r>
              <a:rPr lang="ru-RU" sz="2600" dirty="0"/>
              <a:t>   Данный метод не имеет научного подтверждения на Западе</a:t>
            </a:r>
          </a:p>
          <a:p>
            <a:r>
              <a:rPr lang="ru-RU" sz="2600" dirty="0" smtClean="0"/>
              <a:t>   </a:t>
            </a:r>
            <a:r>
              <a:rPr lang="ru-RU" sz="2600" dirty="0"/>
              <a:t>Рационы требуют тщательного анализа на сбалансированность</a:t>
            </a:r>
            <a:r>
              <a:rPr lang="ru-RU" sz="2600" dirty="0" smtClean="0"/>
              <a:t>.</a:t>
            </a:r>
            <a:endParaRPr lang="ru-RU" sz="2600" b="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84" y="2123926"/>
            <a:ext cx="5040560" cy="48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9741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008" y="467742"/>
            <a:ext cx="13609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203864"/>
                </a:solidFill>
              </a:rPr>
              <a:t>Переизбыток/недостаток  питательных веществ при </a:t>
            </a:r>
            <a:r>
              <a:rPr lang="ru-RU" sz="3600" dirty="0">
                <a:solidFill>
                  <a:srgbClr val="203864"/>
                </a:solidFill>
              </a:rPr>
              <a:t>несоблюдении норм кормления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008" y="1835894"/>
            <a:ext cx="136095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D82C6E"/>
                </a:solidFill>
              </a:rPr>
              <a:t>Медь. </a:t>
            </a:r>
            <a:r>
              <a:rPr lang="ru-RU" sz="2600" b="0" dirty="0" smtClean="0"/>
              <a:t>Микроэлемент от которого </a:t>
            </a:r>
            <a:r>
              <a:rPr lang="ru-RU" sz="2600" b="0" dirty="0"/>
              <a:t>зависит образование меланина — пигмента кожи и шерсти животных. </a:t>
            </a:r>
            <a:r>
              <a:rPr lang="ru-RU" sz="2600" b="0" dirty="0" smtClean="0"/>
              <a:t>Дефицит </a:t>
            </a:r>
            <a:r>
              <a:rPr lang="ru-RU" sz="2600" b="0" dirty="0"/>
              <a:t>меди приводит у щенков к малокровию, потере яркости шерсти, замедлению роста и истощению. На здоровье кошек дефицит меди сказывается меньше. Избыток меди токсичен, </a:t>
            </a:r>
            <a:r>
              <a:rPr lang="ru-RU" sz="2600" b="0" dirty="0" smtClean="0"/>
              <a:t>приводит к болезни накопления меди, гепатитам.</a:t>
            </a:r>
          </a:p>
          <a:p>
            <a:pPr algn="just"/>
            <a:r>
              <a:rPr lang="ru-RU" sz="2600" dirty="0" smtClean="0">
                <a:solidFill>
                  <a:srgbClr val="D82C6E"/>
                </a:solidFill>
              </a:rPr>
              <a:t>Железо.</a:t>
            </a:r>
            <a:r>
              <a:rPr lang="ru-RU" sz="2600" b="0" dirty="0" smtClean="0"/>
              <a:t> При </a:t>
            </a:r>
            <a:r>
              <a:rPr lang="ru-RU" sz="2600" b="0" dirty="0"/>
              <a:t>дефиците железа животные плохо растут, страдают анемией и расстройствами </a:t>
            </a:r>
            <a:r>
              <a:rPr lang="ru-RU" sz="2600" b="0" dirty="0" smtClean="0"/>
              <a:t>пищеварения, ломкость шерсти.  </a:t>
            </a:r>
            <a:r>
              <a:rPr lang="ru-RU" sz="2600" b="0" dirty="0"/>
              <a:t>С другой стороны, избыток железа ведёт к нехватке магния, меди и цинка в </a:t>
            </a:r>
            <a:r>
              <a:rPr lang="ru-RU" sz="2600" b="0" dirty="0" smtClean="0"/>
              <a:t>организме. </a:t>
            </a:r>
          </a:p>
          <a:p>
            <a:pPr algn="just"/>
            <a:r>
              <a:rPr lang="ru-RU" sz="2600" dirty="0">
                <a:solidFill>
                  <a:srgbClr val="D82C6E"/>
                </a:solidFill>
              </a:rPr>
              <a:t>Цинк </a:t>
            </a:r>
            <a:r>
              <a:rPr lang="ru-RU" sz="2600" b="0" dirty="0"/>
              <a:t>содержится в организме в минимальных концентрациях. Он отвечает за обмен витамина А, формирование белков кератина и коллагена (необходимых для кожи и шерсти животных) и заживление ран. Цинк является основным </a:t>
            </a:r>
            <a:r>
              <a:rPr lang="ru-RU" sz="2600" b="0" dirty="0" smtClean="0"/>
              <a:t>элементом, </a:t>
            </a:r>
            <a:r>
              <a:rPr lang="ru-RU" sz="2600" b="0" dirty="0"/>
              <a:t>обеспечивающим </a:t>
            </a:r>
            <a:r>
              <a:rPr lang="ru-RU" sz="2600" b="0" dirty="0" smtClean="0"/>
              <a:t>здоровье кожи. Собаки </a:t>
            </a:r>
            <a:r>
              <a:rPr lang="ru-RU" sz="2600" b="0" dirty="0"/>
              <a:t>более чувствительны к нехватке цинка, чем </a:t>
            </a:r>
            <a:r>
              <a:rPr lang="ru-RU" sz="2600" b="0" dirty="0" smtClean="0"/>
              <a:t>кошки, </a:t>
            </a:r>
            <a:r>
              <a:rPr lang="ru-RU" sz="2600" b="0" dirty="0"/>
              <a:t>— они перестают расти, качество их шерсти </a:t>
            </a:r>
            <a:r>
              <a:rPr lang="ru-RU" sz="2600" b="0" dirty="0" smtClean="0"/>
              <a:t>ухудшается. </a:t>
            </a:r>
          </a:p>
          <a:p>
            <a:pPr algn="just"/>
            <a:r>
              <a:rPr lang="ru-RU" sz="2600" dirty="0">
                <a:solidFill>
                  <a:srgbClr val="D82C6E"/>
                </a:solidFill>
              </a:rPr>
              <a:t>Йод </a:t>
            </a:r>
            <a:r>
              <a:rPr lang="ru-RU" sz="2600" b="0" dirty="0"/>
              <a:t>микроэлемент, который хоть и в малых количествах, но очень необходим собакам и </a:t>
            </a:r>
            <a:r>
              <a:rPr lang="ru-RU" sz="2600" b="0" dirty="0" smtClean="0"/>
              <a:t>кошкам. Недостаток </a:t>
            </a:r>
            <a:r>
              <a:rPr lang="ru-RU" sz="2600" b="0" dirty="0"/>
              <a:t>йода вызывает нарушение функций щитовидной </a:t>
            </a:r>
            <a:r>
              <a:rPr lang="ru-RU" sz="2600" b="0" dirty="0" smtClean="0"/>
              <a:t>железы, </a:t>
            </a:r>
            <a:r>
              <a:rPr lang="ru-RU" sz="2600" b="0" dirty="0"/>
              <a:t>потерю шерсти, набор веса</a:t>
            </a:r>
            <a:r>
              <a:rPr lang="ru-RU" sz="2600" b="0" dirty="0" smtClean="0"/>
              <a:t>. Избыток йода схож с его дефицитом. </a:t>
            </a:r>
          </a:p>
          <a:p>
            <a:pPr eaLnBrk="1" fontAlgn="ctr" hangingPunct="1"/>
            <a:r>
              <a:rPr lang="ru-RU" sz="2600" dirty="0">
                <a:solidFill>
                  <a:srgbClr val="D82C6E"/>
                </a:solidFill>
              </a:rPr>
              <a:t>Сера </a:t>
            </a:r>
            <a:r>
              <a:rPr lang="ru-RU" sz="2600" b="0" dirty="0"/>
              <a:t>входит в состав двух важнейших аминокислот (метионина и цистеина), таких витаминов, как тиамин и </a:t>
            </a:r>
            <a:r>
              <a:rPr lang="ru-RU" sz="2600" b="0" dirty="0" smtClean="0"/>
              <a:t>биотин. </a:t>
            </a:r>
            <a:r>
              <a:rPr lang="ru-RU" sz="2600" b="0" dirty="0"/>
              <a:t>Сера играет важную роль в образовании коллагена и кератина, а значит без неё невозможна здоровая кожа и </a:t>
            </a:r>
            <a:r>
              <a:rPr lang="ru-RU" sz="2600" b="0" dirty="0" smtClean="0"/>
              <a:t>шерсть.</a:t>
            </a:r>
            <a:endParaRPr lang="ru-RU" sz="2600" b="0" dirty="0"/>
          </a:p>
        </p:txBody>
      </p:sp>
    </p:spTree>
    <p:extLst>
      <p:ext uri="{BB962C8B-B14F-4D97-AF65-F5344CB8AC3E}">
        <p14:creationId xmlns:p14="http://schemas.microsoft.com/office/powerpoint/2010/main" val="403265289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085" y="1907902"/>
            <a:ext cx="14329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D82C6E"/>
                </a:solidFill>
              </a:rPr>
              <a:t>Витамин А. </a:t>
            </a:r>
            <a:r>
              <a:rPr lang="ru-RU" sz="2800" dirty="0" smtClean="0"/>
              <a:t>Д</a:t>
            </a:r>
            <a:r>
              <a:rPr lang="ru-RU" sz="2800" b="0" dirty="0" smtClean="0"/>
              <a:t>ефицит </a:t>
            </a:r>
            <a:r>
              <a:rPr lang="ru-RU" sz="2800" b="0" dirty="0" err="1" smtClean="0"/>
              <a:t>ретинола</a:t>
            </a:r>
            <a:r>
              <a:rPr lang="ru-RU" sz="2800" b="0" dirty="0" smtClean="0"/>
              <a:t>: стремительная </a:t>
            </a:r>
            <a:r>
              <a:rPr lang="ru-RU" sz="2800" b="0" dirty="0"/>
              <a:t>или, наоборот, затяжная </a:t>
            </a:r>
            <a:r>
              <a:rPr lang="ru-RU" sz="2800" b="0" dirty="0" smtClean="0"/>
              <a:t>линька, тусклая шерсть, испортившееся зрение, проблемы </a:t>
            </a:r>
            <a:r>
              <a:rPr lang="ru-RU" sz="2800" b="0" dirty="0"/>
              <a:t>с зубами.</a:t>
            </a:r>
            <a:endParaRPr lang="ru-RU" sz="2800" b="0" dirty="0" smtClean="0"/>
          </a:p>
          <a:p>
            <a:pPr algn="just"/>
            <a:r>
              <a:rPr lang="ru-RU" sz="2800" dirty="0" smtClean="0">
                <a:solidFill>
                  <a:srgbClr val="D82C6E"/>
                </a:solidFill>
              </a:rPr>
              <a:t>Биотин </a:t>
            </a:r>
            <a:r>
              <a:rPr lang="ru-RU" sz="2800" dirty="0">
                <a:solidFill>
                  <a:srgbClr val="D82C6E"/>
                </a:solidFill>
              </a:rPr>
              <a:t>(Витамин H) </a:t>
            </a:r>
            <a:r>
              <a:rPr lang="ru-RU" sz="2800" b="0" dirty="0"/>
              <a:t>— витамин </a:t>
            </a:r>
            <a:r>
              <a:rPr lang="ru-RU" sz="2800" b="0" dirty="0" smtClean="0"/>
              <a:t>В7. </a:t>
            </a:r>
            <a:r>
              <a:rPr lang="ru-RU" sz="2800" b="0" dirty="0"/>
              <a:t>Один из самых важных витаминов для здоровой кожи и блестящей </a:t>
            </a:r>
            <a:r>
              <a:rPr lang="ru-RU" sz="2800" b="0" dirty="0" smtClean="0"/>
              <a:t>шерсти. </a:t>
            </a:r>
            <a:r>
              <a:rPr lang="ru-RU" sz="2800" b="0" dirty="0"/>
              <a:t>Биотин помогает в усвоении жиров и белков, участвует в расщеплении жирных кислот, некоторых аминокислот и глюкозы. Биотин укрепляет шёрстный покров животных, делает окрас более ярким, защищает кожу от микроповреждений и воспалений, а когти — от </a:t>
            </a:r>
            <a:r>
              <a:rPr lang="ru-RU" sz="2800" b="0" dirty="0" smtClean="0"/>
              <a:t>ломкости, укрепляет мышцы.</a:t>
            </a:r>
            <a:endParaRPr lang="ru-RU" sz="26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008" y="467742"/>
            <a:ext cx="13609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203864"/>
                </a:solidFill>
              </a:rPr>
              <a:t>Переизбыток/недостаток  питательных веществ при </a:t>
            </a:r>
            <a:r>
              <a:rPr lang="ru-RU" sz="3600" dirty="0">
                <a:solidFill>
                  <a:srgbClr val="203864"/>
                </a:solidFill>
              </a:rPr>
              <a:t>несоблюдении норм кормления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44204362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032" y="251718"/>
            <a:ext cx="1346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203864"/>
                </a:solidFill>
              </a:rPr>
              <a:t>Недостаток ненасыщенных жирных кислот</a:t>
            </a:r>
            <a:endParaRPr lang="ru-RU" sz="3600" b="0" dirty="0">
              <a:solidFill>
                <a:srgbClr val="20386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000" y="1187822"/>
            <a:ext cx="1483364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ctr" hangingPunct="1"/>
            <a:r>
              <a:rPr lang="ru-RU" sz="2600" b="0" dirty="0" err="1" smtClean="0"/>
              <a:t>Н.ж.к</a:t>
            </a:r>
            <a:r>
              <a:rPr lang="ru-RU" sz="2600" b="0" dirty="0" smtClean="0"/>
              <a:t>. </a:t>
            </a:r>
            <a:r>
              <a:rPr lang="ru-RU" sz="2600" b="0" dirty="0"/>
              <a:t>необходимы для поддержания здоровья кожи и шерсти </a:t>
            </a:r>
            <a:r>
              <a:rPr lang="ru-RU" sz="2600" b="0" dirty="0" smtClean="0"/>
              <a:t>собак и кошек. </a:t>
            </a:r>
            <a:r>
              <a:rPr lang="ru-RU" sz="2600" b="0" dirty="0"/>
              <a:t>Дефицит незаменимых жирных кислот «омега-3» может быть связан с проблемами зрения и нарушениями способности к обучению</a:t>
            </a:r>
            <a:r>
              <a:rPr lang="ru-RU" sz="2600" b="0" dirty="0" smtClean="0"/>
              <a:t>. Полиненасыщенные </a:t>
            </a:r>
            <a:r>
              <a:rPr lang="ru-RU" sz="2600" b="0" dirty="0"/>
              <a:t>Ж.К. выполняют структурную функцию (они содержатся в мембранах или липопротеинах крови). К ним относятся Омега </a:t>
            </a:r>
            <a:r>
              <a:rPr lang="ru-RU" sz="2600" b="0" dirty="0" smtClean="0"/>
              <a:t>3, </a:t>
            </a:r>
            <a:r>
              <a:rPr lang="ru-RU" sz="2600" b="0" dirty="0"/>
              <a:t>Омега </a:t>
            </a:r>
            <a:r>
              <a:rPr lang="ru-RU" sz="2600" b="0" dirty="0" smtClean="0"/>
              <a:t>6, 9, </a:t>
            </a:r>
            <a:r>
              <a:rPr lang="ru-RU" sz="2600" b="0" dirty="0"/>
              <a:t>выполняющие жизненноважные функции и не синтезируются в организме. </a:t>
            </a:r>
            <a:endParaRPr lang="ru-RU" sz="2600" b="0" dirty="0" smtClean="0"/>
          </a:p>
          <a:p>
            <a:r>
              <a:rPr lang="ru-RU" sz="2600" dirty="0">
                <a:solidFill>
                  <a:srgbClr val="00B050"/>
                </a:solidFill>
              </a:rPr>
              <a:t>Ж.К. Омега 3 </a:t>
            </a:r>
            <a:r>
              <a:rPr lang="ru-RU" sz="2600" b="0" dirty="0"/>
              <a:t>– биологически незаменимая ж. к. в организме</a:t>
            </a:r>
            <a:r>
              <a:rPr lang="ru-RU" sz="2600" b="0" dirty="0" smtClean="0"/>
              <a:t>. </a:t>
            </a:r>
            <a:r>
              <a:rPr lang="ru-RU" sz="2600" b="0" dirty="0"/>
              <a:t>Самые важные кислоты данной группы</a:t>
            </a:r>
            <a:r>
              <a:rPr lang="ru-RU" sz="2600" b="0" dirty="0" smtClean="0"/>
              <a:t>: альфа-линоленовая </a:t>
            </a:r>
            <a:r>
              <a:rPr lang="ru-RU" sz="2600" b="0" dirty="0"/>
              <a:t>(АЛК/ALA</a:t>
            </a:r>
            <a:r>
              <a:rPr lang="ru-RU" sz="2600" b="0" dirty="0" smtClean="0"/>
              <a:t>); эйкозапентаеновая </a:t>
            </a:r>
            <a:r>
              <a:rPr lang="ru-RU" sz="2600" b="0" dirty="0"/>
              <a:t>(ЭПК/EPA</a:t>
            </a:r>
            <a:r>
              <a:rPr lang="ru-RU" sz="2600" b="0" dirty="0" smtClean="0"/>
              <a:t>);докозагексаеновая </a:t>
            </a:r>
            <a:r>
              <a:rPr lang="ru-RU" sz="2600" b="0" dirty="0"/>
              <a:t>(ДГК/DPA)</a:t>
            </a:r>
          </a:p>
          <a:p>
            <a:pPr eaLnBrk="1" fontAlgn="ctr" hangingPunct="1"/>
            <a:r>
              <a:rPr lang="ru-RU" sz="2600" b="0" dirty="0" smtClean="0"/>
              <a:t>Они </a:t>
            </a:r>
            <a:r>
              <a:rPr lang="ru-RU" sz="2600" b="0" dirty="0"/>
              <a:t>не синтезируются в организме. </a:t>
            </a:r>
            <a:r>
              <a:rPr lang="ru-RU" sz="2600" b="0" dirty="0" smtClean="0"/>
              <a:t>Являются </a:t>
            </a:r>
            <a:r>
              <a:rPr lang="ru-RU" sz="2600" b="0" dirty="0"/>
              <a:t>противовоспалительными веществами (необходимы животным, страдающим артрозом, ХБП, диарея ВЗК, кожные болезни), повышают выносливость активных спортивных собак и кислородонасыщение мозга (особенно у старых животных), </a:t>
            </a:r>
            <a:r>
              <a:rPr lang="ru-RU" sz="2600" b="0" dirty="0" smtClean="0"/>
              <a:t>стимулируют </a:t>
            </a:r>
            <a:r>
              <a:rPr lang="ru-RU" sz="2600" b="0" dirty="0"/>
              <a:t>обучающую способность щенков</a:t>
            </a:r>
            <a:r>
              <a:rPr lang="ru-RU" sz="2600" b="0" dirty="0" smtClean="0"/>
              <a:t>. </a:t>
            </a:r>
          </a:p>
          <a:p>
            <a:pPr eaLnBrk="1" fontAlgn="ctr" hangingPunct="1"/>
            <a:r>
              <a:rPr lang="ru-RU" sz="2600" b="0" dirty="0" smtClean="0"/>
              <a:t>Источник: рыбий жир</a:t>
            </a:r>
            <a:endParaRPr lang="ru-RU" sz="2600" b="0" dirty="0"/>
          </a:p>
          <a:p>
            <a:pPr eaLnBrk="1" fontAlgn="ctr" hangingPunct="1"/>
            <a:r>
              <a:rPr lang="ru-RU" sz="2600" dirty="0" smtClean="0">
                <a:solidFill>
                  <a:srgbClr val="00B050"/>
                </a:solidFill>
              </a:rPr>
              <a:t>Ж.К</a:t>
            </a:r>
            <a:r>
              <a:rPr lang="ru-RU" sz="2600" dirty="0">
                <a:solidFill>
                  <a:srgbClr val="00B050"/>
                </a:solidFill>
              </a:rPr>
              <a:t>. Омега 6 </a:t>
            </a:r>
            <a:r>
              <a:rPr lang="ru-RU" sz="2600" b="0" dirty="0"/>
              <a:t>– биологически незаменима</a:t>
            </a:r>
            <a:r>
              <a:rPr lang="ru-RU" sz="2600" b="0" dirty="0" smtClean="0"/>
              <a:t>. </a:t>
            </a:r>
            <a:r>
              <a:rPr lang="ru-RU" sz="2600" b="0" dirty="0"/>
              <a:t>Омега 6 необходимые для синтеза </a:t>
            </a:r>
            <a:r>
              <a:rPr lang="ru-RU" sz="2600" b="0" dirty="0" err="1"/>
              <a:t>простогландинов</a:t>
            </a:r>
            <a:r>
              <a:rPr lang="ru-RU" sz="2600" b="0" dirty="0"/>
              <a:t>, гормонально активных молекул. Положительно влияют на состояние кожи. Обеспечивают блеск шерсти и благоприятно сказываются на функциях репродуктивной системы. </a:t>
            </a:r>
            <a:endParaRPr lang="ru-RU" sz="2600" b="0" dirty="0" smtClean="0"/>
          </a:p>
          <a:p>
            <a:pPr eaLnBrk="1" fontAlgn="ctr" hangingPunct="1"/>
            <a:r>
              <a:rPr lang="ru-RU" sz="2600" b="0" dirty="0" smtClean="0"/>
              <a:t>Источник</a:t>
            </a:r>
            <a:r>
              <a:rPr lang="ru-RU" sz="2600" b="0" dirty="0"/>
              <a:t>: Ж.К. группы Омега 6 содержатся только в растениях (растительные масла</a:t>
            </a:r>
            <a:r>
              <a:rPr lang="ru-RU" sz="2600" b="0" dirty="0" smtClean="0"/>
              <a:t>).</a:t>
            </a:r>
          </a:p>
          <a:p>
            <a:r>
              <a:rPr lang="ru-RU" sz="2600" b="0" dirty="0" smtClean="0"/>
              <a:t>При дефиците данных кислот отмечается тусклость, поредение шерсти.</a:t>
            </a:r>
            <a:endParaRPr lang="ru-RU" sz="2600" b="0" dirty="0"/>
          </a:p>
        </p:txBody>
      </p:sp>
    </p:spTree>
    <p:extLst>
      <p:ext uri="{BB962C8B-B14F-4D97-AF65-F5344CB8AC3E}">
        <p14:creationId xmlns:p14="http://schemas.microsoft.com/office/powerpoint/2010/main" val="29862289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16" y="179710"/>
            <a:ext cx="131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03864"/>
                </a:solidFill>
              </a:rPr>
              <a:t>Сырая рыба в рационе</a:t>
            </a:r>
            <a:endParaRPr lang="ru-RU" sz="3600" b="0" dirty="0">
              <a:solidFill>
                <a:srgbClr val="2038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016" y="859344"/>
            <a:ext cx="1368152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Рыба</a:t>
            </a:r>
            <a:r>
              <a:rPr lang="ru-RU" sz="2800" b="0" dirty="0"/>
              <a:t> — источник белков животного происхождения, витаминов A, B, </a:t>
            </a:r>
            <a:r>
              <a:rPr lang="ru-RU" sz="2800" b="0" dirty="0" smtClean="0"/>
              <a:t>D, </a:t>
            </a:r>
            <a:r>
              <a:rPr lang="ru-RU" sz="2800" b="0" dirty="0"/>
              <a:t>минеральных веществ (кальций, магний, фосфор, цинк, йод и т. д.), аминокислот, жирных кислот омега-3. Это легкоусвояемый продукт, а его энергетическая ценность выше мяса. Таким образом, можно смело говорить о том, что рыба очень полезна собакам, особенно в период интенсивного </a:t>
            </a:r>
            <a:r>
              <a:rPr lang="ru-RU" sz="2800" b="0" dirty="0" smtClean="0"/>
              <a:t>роста.</a:t>
            </a:r>
          </a:p>
          <a:p>
            <a:endParaRPr lang="ru-RU" sz="2800" b="0" dirty="0" smtClean="0"/>
          </a:p>
          <a:p>
            <a:r>
              <a:rPr lang="ru-RU" sz="2800" b="0" dirty="0" smtClean="0"/>
              <a:t>Нельзя </a:t>
            </a:r>
            <a:r>
              <a:rPr lang="ru-RU" sz="2800" b="0" dirty="0"/>
              <a:t>давать </a:t>
            </a:r>
            <a:r>
              <a:rPr lang="ru-RU" sz="2800" b="0" dirty="0" smtClean="0"/>
              <a:t>рыбу</a:t>
            </a:r>
            <a:r>
              <a:rPr lang="ru-RU" sz="2800" b="0" dirty="0"/>
              <a:t>, содержащую триметиламиноксид. </a:t>
            </a:r>
            <a:r>
              <a:rPr lang="ru-RU" sz="2800" dirty="0" smtClean="0">
                <a:solidFill>
                  <a:srgbClr val="00B050"/>
                </a:solidFill>
              </a:rPr>
              <a:t>ТРИМЕТИЛАМИНОКСИД</a:t>
            </a:r>
            <a:r>
              <a:rPr lang="ru-RU" sz="2800" b="0" dirty="0" smtClean="0"/>
              <a:t> - вещество</a:t>
            </a:r>
            <a:r>
              <a:rPr lang="ru-RU" sz="2800" b="0" dirty="0"/>
              <a:t>, связывающее железо и </a:t>
            </a:r>
            <a:r>
              <a:rPr lang="ru-RU" sz="2800" b="0" dirty="0" smtClean="0"/>
              <a:t>приводящее </a:t>
            </a:r>
            <a:r>
              <a:rPr lang="ru-RU" sz="2800" b="0" dirty="0"/>
              <a:t>его в </a:t>
            </a:r>
            <a:r>
              <a:rPr lang="ru-RU" sz="2800" b="0" dirty="0" smtClean="0"/>
              <a:t>не усваиваемую </a:t>
            </a:r>
            <a:r>
              <a:rPr lang="ru-RU" sz="2800" b="0" dirty="0"/>
              <a:t>форму, что может привести к железодефицитной </a:t>
            </a:r>
            <a:r>
              <a:rPr lang="ru-RU" sz="2800" b="0" dirty="0" smtClean="0"/>
              <a:t>анемии, </a:t>
            </a:r>
            <a:r>
              <a:rPr lang="ru-RU" sz="2800" b="0" i="1" dirty="0"/>
              <a:t> </a:t>
            </a:r>
            <a:r>
              <a:rPr lang="ru-RU" sz="2800" b="0" dirty="0"/>
              <a:t>вызывающая изменения в шерстном покрове в виде осветленного </a:t>
            </a:r>
            <a:r>
              <a:rPr lang="ru-RU" sz="2800" b="0" dirty="0" smtClean="0"/>
              <a:t>окраса (потускнение), </a:t>
            </a:r>
            <a:r>
              <a:rPr lang="ru-RU" sz="2800" b="0" dirty="0"/>
              <a:t>повышенной мягкости </a:t>
            </a:r>
            <a:r>
              <a:rPr lang="ru-RU" sz="2800" b="0" dirty="0" smtClean="0"/>
              <a:t>шерсти</a:t>
            </a:r>
            <a:r>
              <a:rPr lang="ru-RU" sz="2800" b="0" i="1" dirty="0" smtClean="0"/>
              <a:t>.</a:t>
            </a:r>
            <a:r>
              <a:rPr lang="ru-RU" sz="2800" b="0" dirty="0" smtClean="0"/>
              <a:t> </a:t>
            </a:r>
          </a:p>
          <a:p>
            <a:r>
              <a:rPr lang="ru-RU" sz="2800" b="0" dirty="0" smtClean="0"/>
              <a:t>Т. </a:t>
            </a:r>
            <a:r>
              <a:rPr lang="ru-RU" sz="2800" b="0" dirty="0"/>
              <a:t>содержится в следующих сортах </a:t>
            </a:r>
            <a:r>
              <a:rPr lang="ru-RU" sz="2800" b="0" dirty="0" smtClean="0"/>
              <a:t>рыбы: </a:t>
            </a:r>
            <a:r>
              <a:rPr lang="ru-RU" sz="2800" b="0" dirty="0"/>
              <a:t>мойва, </a:t>
            </a:r>
            <a:r>
              <a:rPr lang="ru-RU" sz="2800" b="0" dirty="0" smtClean="0"/>
              <a:t>минтай, мойва, хек</a:t>
            </a:r>
            <a:r>
              <a:rPr lang="ru-RU" sz="2800" b="0" dirty="0"/>
              <a:t>, </a:t>
            </a:r>
            <a:r>
              <a:rPr lang="ru-RU" sz="2800" b="0" dirty="0" err="1"/>
              <a:t>путассу</a:t>
            </a:r>
            <a:r>
              <a:rPr lang="ru-RU" sz="2800" b="0" dirty="0"/>
              <a:t>, </a:t>
            </a:r>
            <a:r>
              <a:rPr lang="ru-RU" sz="2800" b="0" dirty="0" smtClean="0"/>
              <a:t>пикша </a:t>
            </a:r>
            <a:r>
              <a:rPr lang="ru-RU" sz="2800" b="0" dirty="0"/>
              <a:t>, </a:t>
            </a:r>
            <a:r>
              <a:rPr lang="ru-RU" sz="2800" b="0" dirty="0" err="1"/>
              <a:t>мерлуз</a:t>
            </a:r>
            <a:r>
              <a:rPr lang="ru-RU" sz="2800" b="0" dirty="0"/>
              <a:t>. </a:t>
            </a:r>
            <a:endParaRPr lang="ru-RU" sz="2800" b="0" dirty="0" smtClean="0"/>
          </a:p>
          <a:p>
            <a:r>
              <a:rPr lang="ru-RU" sz="2800" b="0" dirty="0" smtClean="0"/>
              <a:t>При </a:t>
            </a:r>
            <a:r>
              <a:rPr lang="ru-RU" sz="2800" b="0" dirty="0"/>
              <a:t>скармливании этих сортов мини-породам и щенкам, рыбу рекомендуется отварить, так как данное вещество не стойко и разрушается при термической обработке.</a:t>
            </a:r>
            <a:br>
              <a:rPr lang="ru-RU" sz="2800" b="0" dirty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>Рыбу не рекомендуется скармливать каждый день или в чрезмерных количествах, это может привести к проблемам опорно-двигательного аппарата из-за избытка </a:t>
            </a:r>
            <a:r>
              <a:rPr lang="ru-RU" sz="2800" b="0" dirty="0" err="1"/>
              <a:t>вит.А</a:t>
            </a:r>
            <a:r>
              <a:rPr lang="ru-RU" sz="2800" b="0" dirty="0"/>
              <a:t> и Д, нарушениям со стороны ЦНС, рахиту, выпадению шерсти и МКБ.</a:t>
            </a:r>
            <a:br>
              <a:rPr lang="ru-RU" sz="2800" b="0" dirty="0"/>
            </a:br>
            <a:endParaRPr lang="ru-RU" sz="2600" b="0" dirty="0" smtClean="0"/>
          </a:p>
        </p:txBody>
      </p:sp>
    </p:spTree>
    <p:extLst>
      <p:ext uri="{BB962C8B-B14F-4D97-AF65-F5344CB8AC3E}">
        <p14:creationId xmlns:p14="http://schemas.microsoft.com/office/powerpoint/2010/main" val="28191490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4" y="395734"/>
            <a:ext cx="11881320" cy="88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6193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7056" y="24067"/>
            <a:ext cx="15308956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D82C6E"/>
                </a:solidFill>
              </a:rPr>
              <a:t>СПИСОК ИСПОЛЬЗОВАННОЙ ЛИТЕРАТУРЫ</a:t>
            </a:r>
            <a:endParaRPr lang="ru-RU" b="1" dirty="0">
              <a:solidFill>
                <a:srgbClr val="D82C6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016" y="902058"/>
            <a:ext cx="17425936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0" dirty="0" smtClean="0"/>
              <a:t>1</a:t>
            </a:r>
            <a:r>
              <a:rPr lang="ru-RU" sz="2800" b="0" dirty="0" smtClean="0"/>
              <a:t>. А</a:t>
            </a:r>
            <a:r>
              <a:rPr lang="en-US" sz="2800" b="0" dirty="0" smtClean="0"/>
              <a:t>. </a:t>
            </a:r>
            <a:r>
              <a:rPr lang="en-US" sz="2800" b="0" dirty="0" err="1"/>
              <a:t>Wara</a:t>
            </a:r>
            <a:r>
              <a:rPr lang="en-US" sz="2800" b="0" dirty="0"/>
              <a:t>, C. </a:t>
            </a:r>
            <a:r>
              <a:rPr lang="en-US" sz="2800" b="0" dirty="0" err="1"/>
              <a:t>Datz</a:t>
            </a:r>
            <a:r>
              <a:rPr lang="en-US" sz="2800" b="0" dirty="0"/>
              <a:t> – Cats and dietary fiber. – Veterinary Focus #24-3, 2014– 26-32</a:t>
            </a:r>
            <a:endParaRPr lang="ru-RU" sz="2800" b="0" dirty="0"/>
          </a:p>
          <a:p>
            <a:r>
              <a:rPr lang="en-US" sz="2800" b="0" dirty="0"/>
              <a:t> </a:t>
            </a:r>
            <a:r>
              <a:rPr lang="ru-RU" sz="2800" b="0" dirty="0" smtClean="0"/>
              <a:t>2. </a:t>
            </a:r>
            <a:r>
              <a:rPr lang="en-US" sz="2800" b="0" dirty="0" smtClean="0"/>
              <a:t> </a:t>
            </a:r>
            <a:r>
              <a:rPr lang="en-US" sz="2800" b="0" dirty="0"/>
              <a:t>L. </a:t>
            </a:r>
            <a:r>
              <a:rPr lang="en-US" sz="2800" b="0" dirty="0" err="1"/>
              <a:t>Prola</a:t>
            </a:r>
            <a:r>
              <a:rPr lang="en-US" sz="2800" b="0" dirty="0"/>
              <a:t>, B. </a:t>
            </a:r>
            <a:r>
              <a:rPr lang="en-US" sz="2800" b="0" dirty="0" err="1"/>
              <a:t>Dobenecker</a:t>
            </a:r>
            <a:r>
              <a:rPr lang="en-US" sz="2800" b="0" dirty="0"/>
              <a:t>, P. P. </a:t>
            </a:r>
            <a:r>
              <a:rPr lang="en-US" sz="2800" b="0" dirty="0" err="1"/>
              <a:t>Mussa</a:t>
            </a:r>
            <a:r>
              <a:rPr lang="en-US" sz="2800" b="0" dirty="0"/>
              <a:t> and E. </a:t>
            </a:r>
            <a:r>
              <a:rPr lang="en-US" sz="2800" b="0" dirty="0" err="1"/>
              <a:t>Kienzle</a:t>
            </a:r>
            <a:r>
              <a:rPr lang="en-US" sz="2800" b="0" dirty="0"/>
              <a:t> – Influence of cellulose </a:t>
            </a:r>
            <a:r>
              <a:rPr lang="en-US" sz="2800" b="0" dirty="0" err="1"/>
              <a:t>fibrelength</a:t>
            </a:r>
            <a:r>
              <a:rPr lang="en-US" sz="2800" b="0" dirty="0"/>
              <a:t> on </a:t>
            </a:r>
            <a:r>
              <a:rPr lang="en-US" sz="2800" b="0" dirty="0" err="1"/>
              <a:t>faecal</a:t>
            </a:r>
            <a:r>
              <a:rPr lang="en-US" sz="2800" b="0" dirty="0"/>
              <a:t> quality, mineral excretion and nutrient digestibility in cat.</a:t>
            </a:r>
            <a:endParaRPr lang="ru-RU" sz="2800" b="0" dirty="0"/>
          </a:p>
          <a:p>
            <a:r>
              <a:rPr lang="en-US" sz="2800" b="0" dirty="0"/>
              <a:t> </a:t>
            </a:r>
            <a:r>
              <a:rPr lang="ru-RU" sz="2800" b="0" dirty="0" smtClean="0"/>
              <a:t>3.</a:t>
            </a:r>
            <a:r>
              <a:rPr lang="en-US" sz="2800" b="0" dirty="0" smtClean="0"/>
              <a:t> </a:t>
            </a:r>
            <a:r>
              <a:rPr lang="en-US" sz="2800" b="0" dirty="0"/>
              <a:t>Van de </a:t>
            </a:r>
            <a:r>
              <a:rPr lang="en-US" sz="2800" b="0" dirty="0" err="1"/>
              <a:t>Wiele</a:t>
            </a:r>
            <a:r>
              <a:rPr lang="en-US" sz="2800" b="0" dirty="0"/>
              <a:t> T. – The mucosal gut microbiome and its role in health and disease. – 17th Congress ESVCN–</a:t>
            </a:r>
            <a:endParaRPr lang="ru-RU" sz="2800" b="0" dirty="0"/>
          </a:p>
          <a:p>
            <a:r>
              <a:rPr lang="en-US" sz="2800" b="0" dirty="0"/>
              <a:t> </a:t>
            </a:r>
            <a:r>
              <a:rPr lang="ru-RU" sz="2800" b="0" dirty="0" smtClean="0"/>
              <a:t>4. </a:t>
            </a:r>
            <a:r>
              <a:rPr lang="en-US" sz="2800" b="0" dirty="0" smtClean="0"/>
              <a:t> </a:t>
            </a:r>
            <a:r>
              <a:rPr lang="en-US" sz="2800" b="0" dirty="0"/>
              <a:t>Jonathan W. </a:t>
            </a:r>
            <a:r>
              <a:rPr lang="en-US" sz="2800" b="0" dirty="0" err="1"/>
              <a:t>DeVries</a:t>
            </a:r>
            <a:r>
              <a:rPr lang="en-US" sz="2800" b="0" dirty="0"/>
              <a:t>, Ph.D. – Total Dietary Fiber.</a:t>
            </a:r>
            <a:endParaRPr lang="ru-RU" sz="2800" b="0" dirty="0"/>
          </a:p>
          <a:p>
            <a:r>
              <a:rPr lang="ru-RU" sz="2800" b="0" dirty="0" smtClean="0"/>
              <a:t>5. </a:t>
            </a:r>
            <a:r>
              <a:rPr lang="en-US" sz="2800" b="0" dirty="0" smtClean="0"/>
              <a:t>Veterinary </a:t>
            </a:r>
            <a:r>
              <a:rPr lang="en-US" sz="2800" b="0" dirty="0"/>
              <a:t>Focus #14-1.</a:t>
            </a:r>
            <a:endParaRPr lang="ru-RU" sz="2800" b="0" dirty="0"/>
          </a:p>
          <a:p>
            <a:r>
              <a:rPr lang="en-US" sz="2800" b="0" dirty="0"/>
              <a:t> </a:t>
            </a:r>
            <a:r>
              <a:rPr lang="ru-RU" sz="2800" b="0" dirty="0" smtClean="0"/>
              <a:t>6. </a:t>
            </a:r>
            <a:r>
              <a:rPr lang="en-US" sz="2800" b="0" dirty="0" smtClean="0"/>
              <a:t>Veterinary </a:t>
            </a:r>
            <a:r>
              <a:rPr lang="en-US" sz="2800" b="0" dirty="0"/>
              <a:t>Focus #23-2.</a:t>
            </a:r>
            <a:endParaRPr lang="ru-RU" sz="2800" b="0" dirty="0"/>
          </a:p>
          <a:p>
            <a:r>
              <a:rPr lang="en-US" sz="2800" b="0" dirty="0"/>
              <a:t> </a:t>
            </a:r>
            <a:r>
              <a:rPr lang="ru-RU" sz="2800" b="0" dirty="0" smtClean="0"/>
              <a:t>7. </a:t>
            </a:r>
            <a:r>
              <a:rPr lang="en-US" sz="2800" b="0" dirty="0" smtClean="0"/>
              <a:t>Waltham </a:t>
            </a:r>
            <a:r>
              <a:rPr lang="en-US" sz="2800" b="0" dirty="0"/>
              <a:t>– </a:t>
            </a:r>
            <a:r>
              <a:rPr lang="en-US" sz="2800" b="0" dirty="0" err="1"/>
              <a:t>Faeces</a:t>
            </a:r>
            <a:r>
              <a:rPr lang="en-US" sz="2800" b="0" dirty="0"/>
              <a:t> scoring system</a:t>
            </a:r>
            <a:r>
              <a:rPr lang="en-US" sz="2800" b="0" dirty="0" smtClean="0"/>
              <a:t>.</a:t>
            </a:r>
            <a:endParaRPr lang="ru-RU" sz="2800" b="0" dirty="0" smtClean="0"/>
          </a:p>
          <a:p>
            <a:r>
              <a:rPr lang="ru-RU" sz="2800" b="0" dirty="0" smtClean="0"/>
              <a:t>8. </a:t>
            </a:r>
            <a:r>
              <a:rPr lang="en-US" sz="2800" b="0" dirty="0" smtClean="0"/>
              <a:t> </a:t>
            </a:r>
            <a:r>
              <a:rPr lang="en-US" sz="2800" b="0" dirty="0"/>
              <a:t>A. J. </a:t>
            </a:r>
            <a:r>
              <a:rPr lang="en-US" sz="2800" b="0" dirty="0" err="1"/>
              <a:t>Fascetti</a:t>
            </a:r>
            <a:r>
              <a:rPr lang="en-US" sz="2800" b="0" dirty="0"/>
              <a:t>, S. J. Delaney – Applied Clinical Nutrition</a:t>
            </a:r>
            <a:endParaRPr lang="ru-RU" sz="2800" b="0" dirty="0"/>
          </a:p>
          <a:p>
            <a:r>
              <a:rPr lang="en-US" sz="2800" b="0" dirty="0"/>
              <a:t> </a:t>
            </a:r>
            <a:r>
              <a:rPr lang="ru-RU" sz="2800" b="0" dirty="0" smtClean="0"/>
              <a:t>9. </a:t>
            </a:r>
            <a:r>
              <a:rPr lang="en-US" sz="2800" b="0" dirty="0" smtClean="0"/>
              <a:t> </a:t>
            </a:r>
            <a:r>
              <a:rPr lang="en-US" sz="2800" b="0" dirty="0"/>
              <a:t>J. Jerry Kaneko, John W. Harvey, Michael L. </a:t>
            </a:r>
            <a:r>
              <a:rPr lang="en-US" sz="2800" b="0" dirty="0" err="1"/>
              <a:t>Bruss</a:t>
            </a:r>
            <a:r>
              <a:rPr lang="en-US" sz="2800" b="0" dirty="0"/>
              <a:t> – Clinical biochemistry of domestic animals.</a:t>
            </a:r>
            <a:endParaRPr lang="ru-RU" sz="2800" b="0" dirty="0"/>
          </a:p>
          <a:p>
            <a:r>
              <a:rPr lang="en-US" sz="2800" b="0" dirty="0"/>
              <a:t> </a:t>
            </a:r>
            <a:r>
              <a:rPr lang="en-US" sz="2800" b="0" dirty="0" smtClean="0"/>
              <a:t> </a:t>
            </a:r>
            <a:r>
              <a:rPr lang="ru-RU" sz="2800" b="0" dirty="0" smtClean="0"/>
              <a:t>10. </a:t>
            </a:r>
            <a:r>
              <a:rPr lang="en-US" sz="2800" b="0" dirty="0" err="1" smtClean="0"/>
              <a:t>Stryer</a:t>
            </a:r>
            <a:r>
              <a:rPr lang="en-US" sz="2800" b="0" dirty="0" smtClean="0"/>
              <a:t> </a:t>
            </a:r>
            <a:r>
              <a:rPr lang="en-US" sz="2800" b="0" dirty="0"/>
              <a:t>– </a:t>
            </a:r>
            <a:r>
              <a:rPr lang="en-US" sz="2800" b="0" dirty="0" err="1"/>
              <a:t>Biochemie</a:t>
            </a:r>
            <a:r>
              <a:rPr lang="en-US" sz="2800" b="0" dirty="0" smtClean="0"/>
              <a:t>.</a:t>
            </a:r>
            <a:r>
              <a:rPr lang="ru-RU" sz="2800" b="0" dirty="0" smtClean="0"/>
              <a:t> </a:t>
            </a:r>
            <a:r>
              <a:rPr lang="en-US" sz="2800" b="0" dirty="0"/>
              <a:t> </a:t>
            </a:r>
            <a:r>
              <a:rPr lang="en-US" sz="2800" b="0" dirty="0" smtClean="0"/>
              <a:t> </a:t>
            </a:r>
            <a:r>
              <a:rPr lang="en-US" sz="2800" b="0" dirty="0"/>
              <a:t>Hand, Thatcher, </a:t>
            </a:r>
            <a:r>
              <a:rPr lang="en-US" sz="2800" b="0" dirty="0" err="1"/>
              <a:t>Remillard</a:t>
            </a:r>
            <a:r>
              <a:rPr lang="en-US" sz="2800" b="0" dirty="0"/>
              <a:t>, </a:t>
            </a:r>
            <a:r>
              <a:rPr lang="en-US" sz="2800" b="0" dirty="0" err="1"/>
              <a:t>Roudebush</a:t>
            </a:r>
            <a:r>
              <a:rPr lang="en-US" sz="2800" b="0" dirty="0"/>
              <a:t> – </a:t>
            </a:r>
            <a:r>
              <a:rPr lang="en-US" sz="2800" b="0" dirty="0" err="1"/>
              <a:t>Klinische</a:t>
            </a:r>
            <a:r>
              <a:rPr lang="en-US" sz="2800" b="0" dirty="0"/>
              <a:t> </a:t>
            </a:r>
            <a:r>
              <a:rPr lang="en-US" sz="2800" b="0" dirty="0" err="1"/>
              <a:t>Diätetik</a:t>
            </a:r>
            <a:r>
              <a:rPr lang="en-US" sz="2800" b="0" dirty="0"/>
              <a:t> </a:t>
            </a:r>
            <a:r>
              <a:rPr lang="en-US" sz="2800" b="0" dirty="0" err="1"/>
              <a:t>für</a:t>
            </a:r>
            <a:r>
              <a:rPr lang="en-US" sz="2800" b="0" dirty="0"/>
              <a:t> </a:t>
            </a:r>
            <a:r>
              <a:rPr lang="en-US" sz="2800" b="0" dirty="0" err="1"/>
              <a:t>Kleintiere</a:t>
            </a:r>
            <a:r>
              <a:rPr lang="en-US" sz="2800" b="0" dirty="0" smtClean="0"/>
              <a:t>.</a:t>
            </a:r>
            <a:endParaRPr lang="ru-RU" sz="2800" b="0" dirty="0" smtClean="0"/>
          </a:p>
          <a:p>
            <a:r>
              <a:rPr lang="ru-RU" sz="2800" b="0" dirty="0" smtClean="0"/>
              <a:t>11. </a:t>
            </a:r>
            <a:r>
              <a:rPr lang="en-US" sz="2800" b="0" dirty="0" smtClean="0"/>
              <a:t>Hoppe </a:t>
            </a:r>
            <a:r>
              <a:rPr lang="en-US" sz="2800" b="0" dirty="0"/>
              <a:t>A, et al. Urinary excretion of amino acids in normal and </a:t>
            </a:r>
            <a:r>
              <a:rPr lang="en-US" sz="2800" b="0" dirty="0" err="1"/>
              <a:t>cystinuric</a:t>
            </a:r>
            <a:r>
              <a:rPr lang="en-US" sz="2800" b="0" dirty="0"/>
              <a:t> dogs. Br Vet J 1993;149:253-68.</a:t>
            </a:r>
          </a:p>
          <a:p>
            <a:r>
              <a:rPr lang="ru-RU" sz="2800" b="0" dirty="0" smtClean="0"/>
              <a:t>12. </a:t>
            </a:r>
            <a:r>
              <a:rPr lang="en-US" sz="2800" b="0" dirty="0" smtClean="0"/>
              <a:t>Taylor </a:t>
            </a:r>
            <a:r>
              <a:rPr lang="en-US" sz="2800" b="0" dirty="0"/>
              <a:t>TP, et al. Optimizing the pattern of essential amino acids as the sole source of dietary nitrogen supports near maximal growth in kittens. J </a:t>
            </a:r>
            <a:r>
              <a:rPr lang="en-US" sz="2800" b="0" dirty="0" err="1"/>
              <a:t>Nutr</a:t>
            </a:r>
            <a:r>
              <a:rPr lang="en-US" sz="2800" b="0" dirty="0"/>
              <a:t> 1996;126:2243-2252.</a:t>
            </a:r>
          </a:p>
          <a:p>
            <a:r>
              <a:rPr lang="ru-RU" sz="2800" b="0" dirty="0" smtClean="0"/>
              <a:t>13. </a:t>
            </a:r>
            <a:r>
              <a:rPr lang="en-US" sz="2800" b="0" dirty="0" smtClean="0"/>
              <a:t>AAFCO</a:t>
            </a:r>
            <a:r>
              <a:rPr lang="en-US" sz="2800" b="0" dirty="0"/>
              <a:t>, The Association of American Feed Control Officials, Nutritional Guidelines for Cats and Dogs, 2018</a:t>
            </a:r>
          </a:p>
          <a:p>
            <a:r>
              <a:rPr lang="ru-RU" sz="2800" b="0" dirty="0" smtClean="0"/>
              <a:t>14. </a:t>
            </a:r>
            <a:r>
              <a:rPr lang="en-US" sz="2800" b="0" dirty="0" smtClean="0"/>
              <a:t>FEDIAF</a:t>
            </a:r>
            <a:r>
              <a:rPr lang="en-US" sz="2800" b="0" dirty="0"/>
              <a:t>, Nutritional Guidelines For Complete and Complementary Pet Food for Cats and Dogs, 2019</a:t>
            </a:r>
          </a:p>
          <a:p>
            <a:r>
              <a:rPr lang="ru-RU" sz="2800" b="0" dirty="0" smtClean="0"/>
              <a:t>15. Открытые </a:t>
            </a:r>
            <a:r>
              <a:rPr lang="ru-RU" sz="2800" b="0" dirty="0"/>
              <a:t>данные </a:t>
            </a:r>
            <a:r>
              <a:rPr lang="ru-RU" sz="2800" b="0" dirty="0" err="1"/>
              <a:t>Росскачество</a:t>
            </a:r>
            <a:r>
              <a:rPr lang="ru-RU" sz="2800" b="0" dirty="0"/>
              <a:t>, результаты проверки качества и безопасности сухих кормов</a:t>
            </a:r>
            <a:r>
              <a:rPr lang="ru-RU" sz="2800" b="0" dirty="0" smtClean="0"/>
              <a:t>.</a:t>
            </a:r>
          </a:p>
          <a:p>
            <a:r>
              <a:rPr lang="ru-RU" sz="2800" b="0" dirty="0" smtClean="0"/>
              <a:t>16. Симпсон </a:t>
            </a:r>
            <a:r>
              <a:rPr lang="ru-RU" sz="2800" b="0" dirty="0"/>
              <a:t>Дж. В., Андерсон Р. С., </a:t>
            </a:r>
            <a:r>
              <a:rPr lang="ru-RU" sz="2800" b="0" dirty="0" err="1"/>
              <a:t>Маркуелл</a:t>
            </a:r>
            <a:r>
              <a:rPr lang="ru-RU" sz="2800" b="0" dirty="0"/>
              <a:t> П. Дж. Клиническое питание собак и кошек. М.: </a:t>
            </a:r>
            <a:r>
              <a:rPr lang="ru-RU" sz="2800" b="0" dirty="0" smtClean="0"/>
              <a:t>2000.</a:t>
            </a:r>
          </a:p>
          <a:p>
            <a:endParaRPr lang="ru-RU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395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7016" y="902058"/>
            <a:ext cx="17425936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0" dirty="0" smtClean="0"/>
              <a:t>17.  </a:t>
            </a:r>
            <a:r>
              <a:rPr lang="en-US" sz="2600" b="0" dirty="0">
                <a:hlinkClick r:id="rId2"/>
              </a:rPr>
              <a:t>https://</a:t>
            </a:r>
            <a:r>
              <a:rPr lang="en-US" sz="2600" b="0" dirty="0" smtClean="0">
                <a:hlinkClick r:id="rId2"/>
              </a:rPr>
              <a:t>feedsmart.ru/ingredienty/glyukozamin</a:t>
            </a:r>
            <a:endParaRPr lang="ru-RU" sz="2600" b="0" dirty="0" smtClean="0"/>
          </a:p>
          <a:p>
            <a:r>
              <a:rPr lang="ru-RU" sz="2600" b="0" dirty="0" smtClean="0"/>
              <a:t>18 </a:t>
            </a:r>
            <a:r>
              <a:rPr lang="en-US" sz="2600" b="0" dirty="0">
                <a:hlinkClick r:id="rId3"/>
              </a:rPr>
              <a:t>https://perfectlyrawsome.com/raw-feeding-guidance</a:t>
            </a:r>
            <a:r>
              <a:rPr lang="en-US" sz="2600" b="0" dirty="0" smtClean="0">
                <a:hlinkClick r:id="rId3"/>
              </a:rPr>
              <a:t>/</a:t>
            </a:r>
            <a:endParaRPr lang="ru-RU" sz="2600" b="0" dirty="0" smtClean="0"/>
          </a:p>
          <a:p>
            <a:r>
              <a:rPr lang="ru-RU" sz="2600" b="0" dirty="0" smtClean="0"/>
              <a:t>19 </a:t>
            </a:r>
            <a:r>
              <a:rPr lang="en-US" sz="2600" b="0" dirty="0">
                <a:hlinkClick r:id="rId4"/>
              </a:rPr>
              <a:t>https://</a:t>
            </a:r>
            <a:r>
              <a:rPr lang="en-US" sz="2600" b="0" dirty="0" smtClean="0">
                <a:hlinkClick r:id="rId4"/>
              </a:rPr>
              <a:t>ua.dog/wiki/calcium</a:t>
            </a:r>
            <a:endParaRPr lang="ru-RU" sz="2600" b="0" dirty="0" smtClean="0"/>
          </a:p>
          <a:p>
            <a:r>
              <a:rPr lang="ru-RU" sz="2600" b="0" dirty="0" smtClean="0"/>
              <a:t>20 </a:t>
            </a:r>
            <a:r>
              <a:rPr lang="en-US" sz="2600" b="0" dirty="0">
                <a:hlinkClick r:id="rId5"/>
              </a:rPr>
              <a:t>https://</a:t>
            </a:r>
            <a:r>
              <a:rPr lang="en-US" sz="2600" b="0" dirty="0" smtClean="0">
                <a:hlinkClick r:id="rId5"/>
              </a:rPr>
              <a:t>infokotiki.ru/soderzhanie/sovety/sera-dlya-koshek.html</a:t>
            </a:r>
            <a:endParaRPr lang="ru-RU" sz="2600" b="0" dirty="0" smtClean="0"/>
          </a:p>
          <a:p>
            <a:r>
              <a:rPr lang="ru-RU" sz="2600" b="0" dirty="0" smtClean="0"/>
              <a:t>21. </a:t>
            </a:r>
            <a:r>
              <a:rPr lang="ru-RU" sz="2600" b="0" u="sng" dirty="0">
                <a:hlinkClick r:id="rId6"/>
              </a:rPr>
              <a:t>https://www.culture.ru/materials/175458/kak-koty-pomogali-krestyanam-i-imperatoram</a:t>
            </a:r>
            <a:endParaRPr lang="ru-RU" sz="2600" b="0" dirty="0"/>
          </a:p>
          <a:p>
            <a:r>
              <a:rPr lang="ru-RU" sz="2600" b="0" dirty="0" smtClean="0"/>
              <a:t>22.</a:t>
            </a:r>
            <a:r>
              <a:rPr lang="en-US" sz="2600" b="0" dirty="0" err="1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600" b="0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ru-RU" sz="2600" b="0" u="sng" dirty="0" smtClean="0">
                <a:solidFill>
                  <a:srgbClr val="2F5596"/>
                </a:solidFill>
                <a:hlinkClick r:id="rId7"/>
              </a:rPr>
              <a:t>tps</a:t>
            </a:r>
            <a:r>
              <a:rPr lang="ru-RU" sz="2600" b="0" u="sng" dirty="0">
                <a:hlinkClick r:id="rId7"/>
              </a:rPr>
              <a:t>://ru.wikipedia.org/wiki/%D0%9A%D0%BE%D1%88%D0%BA%D0%B8_%D0%B2_%D0%94%D1%80%D0%B5%D0%B2%D0%BD%D0%B5%D0%BC_%D0%95%D0%B3%D0%B8%D0%BF%D1%82%D0%B5</a:t>
            </a:r>
            <a:r>
              <a:rPr lang="ru-RU" sz="2600" b="0" dirty="0"/>
              <a:t> </a:t>
            </a:r>
            <a:endParaRPr lang="ru-RU" sz="2600" b="0" dirty="0" smtClean="0"/>
          </a:p>
          <a:p>
            <a:r>
              <a:rPr lang="en-US" sz="2600" b="0" dirty="0" smtClean="0">
                <a:hlinkClick r:id="rId8"/>
              </a:rPr>
              <a:t>2</a:t>
            </a:r>
            <a:r>
              <a:rPr lang="ru-RU" sz="2600" b="0" dirty="0" smtClean="0">
                <a:hlinkClick r:id="rId8"/>
              </a:rPr>
              <a:t>3.  </a:t>
            </a:r>
            <a:r>
              <a:rPr lang="ru-RU" sz="2600" b="0" u="sng" dirty="0" smtClean="0">
                <a:hlinkClick r:id="rId8"/>
              </a:rPr>
              <a:t>https</a:t>
            </a:r>
            <a:r>
              <a:rPr lang="ru-RU" sz="2600" b="0" u="sng" dirty="0">
                <a:hlinkClick r:id="rId8"/>
              </a:rPr>
              <a:t>://ru.wikipedia.org/wiki/%D0%A1%D0%BE%D0%B1%D0%B0%D0%BA%D0%B0</a:t>
            </a:r>
            <a:r>
              <a:rPr lang="ru-RU" sz="2600" b="0" dirty="0"/>
              <a:t> </a:t>
            </a:r>
            <a:endParaRPr lang="ru-RU" sz="2600" b="0" dirty="0" smtClean="0"/>
          </a:p>
          <a:p>
            <a:r>
              <a:rPr lang="ru-RU" sz="2600" b="0" dirty="0" smtClean="0"/>
              <a:t>24 </a:t>
            </a:r>
            <a:r>
              <a:rPr lang="ru-RU" sz="2600" b="0" u="sng" dirty="0" smtClean="0">
                <a:hlinkClick r:id="rId9"/>
              </a:rPr>
              <a:t>https</a:t>
            </a:r>
            <a:r>
              <a:rPr lang="ru-RU" sz="2600" b="0" u="sng" dirty="0">
                <a:hlinkClick r:id="rId9"/>
              </a:rPr>
              <a:t>://sobakaland.com/istoriya-sovmestnoy-zhizni-sobaki-i-cheloveka</a:t>
            </a:r>
            <a:r>
              <a:rPr lang="ru-RU" sz="2600" b="0" dirty="0">
                <a:hlinkClick r:id="rId9"/>
              </a:rPr>
              <a:t> </a:t>
            </a:r>
            <a:endParaRPr lang="ru-RU" sz="2600" b="0" dirty="0" smtClean="0">
              <a:hlinkClick r:id="rId9"/>
            </a:endParaRPr>
          </a:p>
          <a:p>
            <a:r>
              <a:rPr lang="ru-RU" sz="2600" b="0" dirty="0" smtClean="0">
                <a:hlinkClick r:id="rId9"/>
              </a:rPr>
              <a:t>25</a:t>
            </a:r>
            <a:r>
              <a:rPr lang="ru-RU" sz="2600" b="0" dirty="0" smtClean="0"/>
              <a:t>. </a:t>
            </a:r>
            <a:r>
              <a:rPr lang="ru-RU" sz="2600" b="0" u="sng" dirty="0" smtClean="0">
                <a:hlinkClick r:id="rId10"/>
              </a:rPr>
              <a:t>https</a:t>
            </a:r>
            <a:r>
              <a:rPr lang="ru-RU" sz="2600" b="0" u="sng" dirty="0">
                <a:hlinkClick r:id="rId10"/>
              </a:rPr>
              <a:t>://</a:t>
            </a:r>
            <a:r>
              <a:rPr lang="ru-RU" sz="2600" b="0" u="sng" dirty="0" smtClean="0">
                <a:hlinkClick r:id="rId10"/>
              </a:rPr>
              <a:t>zen.yandex.ru/media/zveryuga/7-stran-gde-ediat-sobak-5d191a3c1b5c1200abe284b1</a:t>
            </a:r>
            <a:endParaRPr lang="ru-RU" sz="2600" b="0" u="sng" dirty="0" smtClean="0"/>
          </a:p>
          <a:p>
            <a:r>
              <a:rPr lang="ru-RU" sz="2600" b="0" dirty="0" smtClean="0">
                <a:hlinkClick r:id="rId11"/>
              </a:rPr>
              <a:t>26. </a:t>
            </a:r>
            <a:r>
              <a:rPr lang="ru-RU" sz="2600" b="0" u="sng" dirty="0" smtClean="0">
                <a:hlinkClick r:id="rId11"/>
              </a:rPr>
              <a:t>https</a:t>
            </a:r>
            <a:r>
              <a:rPr lang="ru-RU" sz="2600" b="0" u="sng" dirty="0">
                <a:hlinkClick r:id="rId11"/>
              </a:rPr>
              <a:t>://nat-geo.ru/nature/zachem-na-madagaskare-edyat-koshek/</a:t>
            </a:r>
            <a:r>
              <a:rPr lang="ru-RU" sz="2600" b="0" dirty="0"/>
              <a:t> </a:t>
            </a:r>
            <a:endParaRPr lang="ru-RU" sz="2600" b="0" dirty="0" smtClean="0"/>
          </a:p>
          <a:p>
            <a:r>
              <a:rPr lang="ru-RU" sz="2600" b="0" dirty="0" smtClean="0"/>
              <a:t>27. </a:t>
            </a:r>
            <a:r>
              <a:rPr lang="ru-RU" sz="2600" b="0" u="sng" dirty="0">
                <a:hlinkClick r:id="rId12"/>
              </a:rPr>
              <a:t>https://jpharmsci.org/article/S0022-3549(16)30056-9/fulltext</a:t>
            </a:r>
            <a:r>
              <a:rPr lang="ru-RU" sz="2600" b="0" dirty="0"/>
              <a:t> </a:t>
            </a:r>
            <a:endParaRPr lang="ru-RU" sz="2600" b="0" dirty="0" smtClean="0"/>
          </a:p>
          <a:p>
            <a:r>
              <a:rPr lang="ru-RU" sz="2600" b="0" dirty="0" smtClean="0"/>
              <a:t>28. </a:t>
            </a:r>
            <a:r>
              <a:rPr lang="ru-RU" sz="2600" b="0" u="sng" dirty="0">
                <a:hlinkClick r:id="rId13"/>
              </a:rPr>
              <a:t>https://todaysveterinarypractice.com/ultrasonographic-differences-between-dogs-and-cats/</a:t>
            </a:r>
            <a:r>
              <a:rPr lang="ru-RU" sz="2600" b="0" dirty="0"/>
              <a:t> </a:t>
            </a:r>
            <a:endParaRPr lang="ru-RU" sz="2600" b="0" dirty="0" smtClean="0"/>
          </a:p>
          <a:p>
            <a:r>
              <a:rPr lang="ru-RU" sz="2600" b="0" dirty="0" smtClean="0"/>
              <a:t>29. </a:t>
            </a:r>
            <a:r>
              <a:rPr lang="en-US" sz="2600" b="0" dirty="0">
                <a:hlinkClick r:id="rId14"/>
              </a:rPr>
              <a:t>https://</a:t>
            </a:r>
            <a:r>
              <a:rPr lang="en-US" sz="2600" b="0" dirty="0" smtClean="0">
                <a:hlinkClick r:id="rId14"/>
              </a:rPr>
              <a:t>www.catnutrition.ru/post/vliyanie-na-okras</a:t>
            </a:r>
            <a:endParaRPr lang="ru-RU" sz="2600" b="0" dirty="0" smtClean="0"/>
          </a:p>
          <a:p>
            <a:r>
              <a:rPr lang="ru-RU" sz="2600" b="0" dirty="0" smtClean="0"/>
              <a:t>30. </a:t>
            </a:r>
            <a:r>
              <a:rPr lang="en-US" sz="2600" b="0" dirty="0">
                <a:hlinkClick r:id="rId15"/>
              </a:rPr>
              <a:t>https://www.allvet.ru/forum/forum5/topic10576</a:t>
            </a:r>
            <a:r>
              <a:rPr lang="en-US" sz="2600" b="0" dirty="0" smtClean="0">
                <a:hlinkClick r:id="rId15"/>
              </a:rPr>
              <a:t>/</a:t>
            </a:r>
            <a:endParaRPr lang="ru-RU" sz="2600" b="0" dirty="0" smtClean="0"/>
          </a:p>
          <a:p>
            <a:r>
              <a:rPr lang="ru-RU" sz="2600" b="0" dirty="0" smtClean="0"/>
              <a:t>31. </a:t>
            </a:r>
            <a:r>
              <a:rPr lang="en-US" sz="2600" b="0" dirty="0">
                <a:hlinkClick r:id="rId16"/>
              </a:rPr>
              <a:t>https://</a:t>
            </a:r>
            <a:r>
              <a:rPr lang="en-US" sz="2600" b="0" dirty="0" smtClean="0">
                <a:hlinkClick r:id="rId16"/>
              </a:rPr>
              <a:t>pets.wikireading.ru/14423</a:t>
            </a:r>
            <a:endParaRPr lang="ru-RU" sz="2600" b="0" dirty="0" smtClean="0"/>
          </a:p>
          <a:p>
            <a:r>
              <a:rPr lang="ru-RU" sz="2600" b="0" dirty="0" smtClean="0"/>
              <a:t>32. </a:t>
            </a:r>
            <a:r>
              <a:rPr lang="en-US" sz="2600" b="0" dirty="0">
                <a:hlinkClick r:id="rId17"/>
              </a:rPr>
              <a:t>https://ivethelp.ru/digest/tradiczionnaya-kitajskaya-veterinarnaya-mediczina-dlya-vashego-pitomcza</a:t>
            </a:r>
            <a:r>
              <a:rPr lang="en-US" sz="2600" b="0" dirty="0" smtClean="0">
                <a:hlinkClick r:id="rId17"/>
              </a:rPr>
              <a:t>/</a:t>
            </a:r>
            <a:endParaRPr lang="ru-RU" sz="2600" b="0" dirty="0" smtClean="0"/>
          </a:p>
          <a:p>
            <a:r>
              <a:rPr lang="ru-RU" sz="2600" b="0" dirty="0" smtClean="0"/>
              <a:t>33. </a:t>
            </a:r>
            <a:r>
              <a:rPr lang="en-US" sz="2600" b="0" dirty="0">
                <a:hlinkClick r:id="rId18"/>
              </a:rPr>
              <a:t>https://rskrf.ru/tips/eksperty-obyasnyayut/pravilnyy-sukhoy-korm-dlya-sobak/#:~:text=</a:t>
            </a:r>
            <a:r>
              <a:rPr lang="ru-RU" sz="2600" b="0" dirty="0">
                <a:hlinkClick r:id="rId18"/>
              </a:rPr>
              <a:t>БГА%20(англ.%20</a:t>
            </a:r>
            <a:r>
              <a:rPr lang="en-US" sz="2600" b="0" dirty="0">
                <a:hlinkClick r:id="rId18"/>
              </a:rPr>
              <a:t>BHA)%20–%20</a:t>
            </a:r>
            <a:r>
              <a:rPr lang="ru-RU" sz="2600" b="0" dirty="0" smtClean="0">
                <a:hlinkClick r:id="rId18"/>
              </a:rPr>
              <a:t>еще,цвета%20и%20вкуса%20готовых%20продуктов</a:t>
            </a:r>
            <a:endParaRPr lang="ru-RU" sz="2600" b="0" dirty="0" smtClean="0"/>
          </a:p>
          <a:p>
            <a:endParaRPr lang="ru-RU" sz="2600" b="0" dirty="0" smtClean="0"/>
          </a:p>
          <a:p>
            <a:endParaRPr lang="ru-RU" sz="2600" b="0" dirty="0" smtClean="0"/>
          </a:p>
          <a:p>
            <a:endParaRPr lang="ru-RU" sz="2600" b="0" dirty="0" smtClean="0"/>
          </a:p>
          <a:p>
            <a:endParaRPr lang="ru-RU" sz="2600" b="0" dirty="0" smtClean="0"/>
          </a:p>
          <a:p>
            <a:endParaRPr lang="ru-RU" sz="2600" b="0" dirty="0"/>
          </a:p>
          <a:p>
            <a:endParaRPr lang="ru-RU" sz="2600" b="0" dirty="0"/>
          </a:p>
          <a:p>
            <a:endParaRPr lang="ru-RU" sz="3000" b="0" dirty="0"/>
          </a:p>
        </p:txBody>
      </p:sp>
    </p:spTree>
    <p:extLst>
      <p:ext uri="{BB962C8B-B14F-4D97-AF65-F5344CB8AC3E}">
        <p14:creationId xmlns:p14="http://schemas.microsoft.com/office/powerpoint/2010/main" val="230496783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9064" y="1549082"/>
            <a:ext cx="7344816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0" dirty="0" smtClean="0"/>
          </a:p>
          <a:p>
            <a:r>
              <a:rPr lang="ru-RU" sz="3200" b="0" dirty="0" smtClean="0"/>
              <a:t>1.Сухой корм</a:t>
            </a:r>
            <a:r>
              <a:rPr lang="en-US" sz="3200" b="0" dirty="0" smtClean="0"/>
              <a:t> </a:t>
            </a:r>
            <a:r>
              <a:rPr lang="ru-RU" sz="3200" b="0" dirty="0" smtClean="0"/>
              <a:t>(кормление</a:t>
            </a:r>
            <a:r>
              <a:rPr lang="en-US" sz="3200" b="0" dirty="0" smtClean="0"/>
              <a:t> </a:t>
            </a:r>
            <a:r>
              <a:rPr lang="ru-RU" sz="3200" b="0" dirty="0" smtClean="0"/>
              <a:t>только</a:t>
            </a:r>
            <a:r>
              <a:rPr lang="en-US" sz="3200" b="0" dirty="0" smtClean="0"/>
              <a:t> </a:t>
            </a:r>
            <a:r>
              <a:rPr lang="ru-RU" sz="3200" b="0" dirty="0" smtClean="0"/>
              <a:t>сухим</a:t>
            </a:r>
            <a:r>
              <a:rPr lang="en-US" sz="3200" b="0" dirty="0" smtClean="0"/>
              <a:t> </a:t>
            </a:r>
            <a:r>
              <a:rPr lang="ru-RU" sz="3200" b="0" dirty="0" smtClean="0"/>
              <a:t>или</a:t>
            </a:r>
            <a:r>
              <a:rPr lang="en-US" sz="3200" b="0" dirty="0" smtClean="0"/>
              <a:t> </a:t>
            </a:r>
            <a:r>
              <a:rPr lang="ru-RU" sz="3200" b="0" dirty="0" smtClean="0"/>
              <a:t>в</a:t>
            </a:r>
            <a:r>
              <a:rPr lang="en-US" sz="3200" b="0" dirty="0" smtClean="0"/>
              <a:t> </a:t>
            </a:r>
            <a:r>
              <a:rPr lang="ru-RU" sz="3200" b="0" dirty="0" smtClean="0"/>
              <a:t>сочетании</a:t>
            </a:r>
            <a:r>
              <a:rPr lang="en-US" sz="3200" b="0" dirty="0" smtClean="0"/>
              <a:t> </a:t>
            </a:r>
            <a:r>
              <a:rPr lang="ru-RU" sz="3200" b="0" dirty="0" smtClean="0"/>
              <a:t>с</a:t>
            </a:r>
            <a:r>
              <a:rPr lang="en-US" sz="3200" b="0" dirty="0" smtClean="0"/>
              <a:t> </a:t>
            </a:r>
            <a:r>
              <a:rPr lang="ru-RU" sz="3200" b="0" dirty="0" smtClean="0"/>
              <a:t>лакомствами)</a:t>
            </a:r>
          </a:p>
          <a:p>
            <a:endParaRPr lang="ru-RU" sz="3200" b="0" dirty="0"/>
          </a:p>
          <a:p>
            <a:r>
              <a:rPr lang="ru-RU" sz="3200" b="0" dirty="0" smtClean="0"/>
              <a:t>2.Смешанный</a:t>
            </a:r>
            <a:r>
              <a:rPr lang="en-US" sz="3200" b="0" dirty="0" smtClean="0"/>
              <a:t> </a:t>
            </a:r>
            <a:r>
              <a:rPr lang="ru-RU" sz="3200" b="0" dirty="0" smtClean="0"/>
              <a:t>(сухой</a:t>
            </a:r>
            <a:r>
              <a:rPr lang="en-US" sz="3200" b="0" dirty="0" smtClean="0"/>
              <a:t> </a:t>
            </a:r>
            <a:r>
              <a:rPr lang="ru-RU" sz="3200" b="0" dirty="0" smtClean="0"/>
              <a:t>корм + влажные</a:t>
            </a:r>
            <a:r>
              <a:rPr lang="en-US" sz="3200" b="0" dirty="0" smtClean="0"/>
              <a:t> </a:t>
            </a:r>
            <a:r>
              <a:rPr lang="ru-RU" sz="3200" b="0" dirty="0" smtClean="0"/>
              <a:t>консервы</a:t>
            </a:r>
            <a:r>
              <a:rPr lang="en-US" sz="3200" b="0" dirty="0" smtClean="0"/>
              <a:t> </a:t>
            </a:r>
            <a:r>
              <a:rPr lang="ru-RU" sz="3200" b="0" dirty="0" smtClean="0"/>
              <a:t>или</a:t>
            </a:r>
            <a:r>
              <a:rPr lang="en-US" sz="3200" b="0" dirty="0" smtClean="0"/>
              <a:t> </a:t>
            </a:r>
            <a:r>
              <a:rPr lang="ru-RU" sz="3200" b="0" dirty="0" smtClean="0"/>
              <a:t>натуральные</a:t>
            </a:r>
            <a:r>
              <a:rPr lang="en-US" sz="3200" b="0" dirty="0" smtClean="0"/>
              <a:t> </a:t>
            </a:r>
            <a:r>
              <a:rPr lang="ru-RU" sz="3200" b="0" dirty="0" smtClean="0"/>
              <a:t>продукты)</a:t>
            </a:r>
          </a:p>
          <a:p>
            <a:endParaRPr lang="ru-RU" sz="3200" b="0" dirty="0"/>
          </a:p>
          <a:p>
            <a:r>
              <a:rPr lang="ru-RU" sz="3200" b="0" dirty="0" smtClean="0"/>
              <a:t>3.Натуральный</a:t>
            </a:r>
            <a:r>
              <a:rPr lang="en-US" sz="3200" b="0" dirty="0" smtClean="0"/>
              <a:t> </a:t>
            </a:r>
            <a:r>
              <a:rPr lang="ru-RU" sz="3200" b="0" dirty="0" smtClean="0"/>
              <a:t>домашний</a:t>
            </a:r>
            <a:r>
              <a:rPr lang="en-US" sz="3200" b="0" dirty="0" smtClean="0"/>
              <a:t> </a:t>
            </a:r>
            <a:r>
              <a:rPr lang="ru-RU" sz="3200" b="0" dirty="0" smtClean="0"/>
              <a:t>(использование</a:t>
            </a:r>
            <a:r>
              <a:rPr lang="en-US" sz="3200" b="0" dirty="0" smtClean="0"/>
              <a:t> </a:t>
            </a:r>
            <a:r>
              <a:rPr lang="ru-RU" sz="3200" b="0" dirty="0" smtClean="0"/>
              <a:t>натуральных</a:t>
            </a:r>
            <a:r>
              <a:rPr lang="en-US" sz="3200" b="0" dirty="0" smtClean="0"/>
              <a:t> </a:t>
            </a:r>
            <a:r>
              <a:rPr lang="ru-RU" sz="3200" b="0" dirty="0" smtClean="0"/>
              <a:t>отварных</a:t>
            </a:r>
            <a:r>
              <a:rPr lang="en-US" sz="3200" b="0" dirty="0" smtClean="0"/>
              <a:t> </a:t>
            </a:r>
            <a:r>
              <a:rPr lang="ru-RU" sz="3200" b="0" dirty="0" smtClean="0"/>
              <a:t>продуктов)</a:t>
            </a:r>
          </a:p>
          <a:p>
            <a:endParaRPr lang="ru-RU" sz="3200" b="0" dirty="0"/>
          </a:p>
          <a:p>
            <a:r>
              <a:rPr lang="en-US" sz="3200" b="0" dirty="0" smtClean="0"/>
              <a:t>4.Barf/Raw (</a:t>
            </a:r>
            <a:r>
              <a:rPr lang="ru-RU" sz="3200" b="0" dirty="0" smtClean="0"/>
              <a:t>использование</a:t>
            </a:r>
            <a:r>
              <a:rPr lang="en-US" sz="3200" b="0" dirty="0" smtClean="0"/>
              <a:t> </a:t>
            </a:r>
            <a:r>
              <a:rPr lang="ru-RU" sz="3200" b="0" dirty="0" smtClean="0"/>
              <a:t>сырых</a:t>
            </a:r>
            <a:r>
              <a:rPr lang="en-US" sz="3200" b="0" dirty="0" smtClean="0"/>
              <a:t> </a:t>
            </a:r>
            <a:r>
              <a:rPr lang="ru-RU" sz="3200" b="0" dirty="0" smtClean="0"/>
              <a:t>продуктов</a:t>
            </a:r>
            <a:r>
              <a:rPr lang="en-US" sz="3200" b="0" dirty="0" smtClean="0"/>
              <a:t> </a:t>
            </a:r>
            <a:r>
              <a:rPr lang="ru-RU" sz="3200" b="0" dirty="0" smtClean="0"/>
              <a:t>в</a:t>
            </a:r>
            <a:r>
              <a:rPr lang="en-US" sz="3200" b="0" dirty="0" smtClean="0"/>
              <a:t> </a:t>
            </a:r>
            <a:r>
              <a:rPr lang="ru-RU" sz="3200" b="0" dirty="0" smtClean="0"/>
              <a:t>рационе</a:t>
            </a:r>
            <a:r>
              <a:rPr lang="en-US" sz="3200" b="0" dirty="0" smtClean="0"/>
              <a:t> </a:t>
            </a:r>
            <a:r>
              <a:rPr lang="ru-RU" sz="3200" b="0" dirty="0" smtClean="0"/>
              <a:t>собак)</a:t>
            </a:r>
          </a:p>
          <a:p>
            <a:endParaRPr lang="ru-RU" sz="3200" b="0" dirty="0"/>
          </a:p>
          <a:p>
            <a:r>
              <a:rPr lang="ru-RU" sz="3200" b="0" smtClean="0"/>
              <a:t>5.Видоспецифичное</a:t>
            </a:r>
            <a:r>
              <a:rPr lang="en-US" sz="3200" b="0" dirty="0" smtClean="0"/>
              <a:t>/</a:t>
            </a:r>
            <a:r>
              <a:rPr lang="ru-RU" sz="3200" b="0" dirty="0" smtClean="0"/>
              <a:t>сырое</a:t>
            </a:r>
            <a:r>
              <a:rPr lang="en-US" sz="3200" b="0" dirty="0" smtClean="0"/>
              <a:t> </a:t>
            </a:r>
            <a:r>
              <a:rPr lang="ru-RU" sz="3200" b="0" dirty="0" smtClean="0"/>
              <a:t>питание</a:t>
            </a:r>
            <a:r>
              <a:rPr lang="en-US" sz="3200" b="0" dirty="0" smtClean="0"/>
              <a:t> </a:t>
            </a:r>
            <a:r>
              <a:rPr lang="ru-RU" sz="3200" b="0" dirty="0" smtClean="0"/>
              <a:t>(в</a:t>
            </a:r>
            <a:r>
              <a:rPr lang="en-US" sz="3200" b="0" dirty="0" smtClean="0"/>
              <a:t> </a:t>
            </a:r>
            <a:r>
              <a:rPr lang="ru-RU" sz="3200" b="0" dirty="0" smtClean="0"/>
              <a:t>РФ</a:t>
            </a:r>
            <a:r>
              <a:rPr lang="en-US" sz="3200" b="0" dirty="0" smtClean="0"/>
              <a:t> </a:t>
            </a:r>
            <a:r>
              <a:rPr lang="ru-RU" sz="3200" b="0" dirty="0" smtClean="0"/>
              <a:t>используется в отношении кошек)</a:t>
            </a:r>
            <a:endParaRPr lang="ru-RU" sz="32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8176" y="323726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0" dirty="0" smtClean="0"/>
          </a:p>
          <a:p>
            <a:pPr algn="ctr"/>
            <a:r>
              <a:rPr lang="ru-RU" sz="4800" dirty="0" smtClean="0">
                <a:solidFill>
                  <a:srgbClr val="203864"/>
                </a:solidFill>
              </a:rPr>
              <a:t>5 типов кормления:</a:t>
            </a:r>
            <a:endParaRPr lang="ru-RU" sz="4800" dirty="0">
              <a:solidFill>
                <a:srgbClr val="20386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0" y="2555974"/>
            <a:ext cx="5549388" cy="55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87416" y="323726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203864"/>
                </a:solidFill>
              </a:rPr>
              <a:t>Направления в питании:</a:t>
            </a:r>
            <a:r>
              <a:rPr lang="ru-RU" sz="4800" b="0" dirty="0" smtClean="0">
                <a:solidFill>
                  <a:srgbClr val="203864"/>
                </a:solidFill>
              </a:rPr>
              <a:t> </a:t>
            </a:r>
            <a:endParaRPr lang="ru-RU" sz="4800" b="0" dirty="0">
              <a:solidFill>
                <a:srgbClr val="20386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8" y="1549082"/>
            <a:ext cx="62646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0" dirty="0" smtClean="0"/>
          </a:p>
          <a:p>
            <a:r>
              <a:rPr lang="ru-RU" sz="3200" b="0" dirty="0" smtClean="0"/>
              <a:t>1.Вегетарианское кормление</a:t>
            </a:r>
          </a:p>
          <a:p>
            <a:endParaRPr lang="ru-RU" sz="3200" b="0" dirty="0"/>
          </a:p>
          <a:p>
            <a:r>
              <a:rPr lang="ru-RU" sz="3200" b="0" dirty="0" smtClean="0"/>
              <a:t>2.Макробиотическое кормление</a:t>
            </a:r>
          </a:p>
          <a:p>
            <a:endParaRPr lang="ru-RU" sz="3200" b="0" dirty="0"/>
          </a:p>
          <a:p>
            <a:r>
              <a:rPr lang="ru-RU" sz="3200" b="0" dirty="0" smtClean="0"/>
              <a:t>3.Китайская ветеринария</a:t>
            </a:r>
          </a:p>
          <a:p>
            <a:endParaRPr lang="ru-RU" sz="3200" b="0" dirty="0"/>
          </a:p>
          <a:p>
            <a:endParaRPr lang="ru-RU" sz="32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2844006"/>
            <a:ext cx="8125341" cy="50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3079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332" y="323726"/>
            <a:ext cx="8352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203864"/>
                </a:solidFill>
              </a:rPr>
              <a:t>Сухой корм </a:t>
            </a:r>
            <a:endParaRPr lang="ru-RU" sz="4800" b="0" dirty="0">
              <a:solidFill>
                <a:srgbClr val="203864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3" y="5004246"/>
            <a:ext cx="5148262" cy="51482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008" y="1547862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2800" b="0" dirty="0" smtClean="0"/>
              <a:t>1. Сбалансированность, не требует дополнительных витаминно-минеральных добавок </a:t>
            </a:r>
          </a:p>
          <a:p>
            <a:pPr algn="just"/>
            <a:r>
              <a:rPr lang="ru-RU" sz="2800" b="0" dirty="0"/>
              <a:t>2. Длительный срок хранения</a:t>
            </a:r>
          </a:p>
          <a:p>
            <a:r>
              <a:rPr lang="ru-RU" sz="2800" b="0" dirty="0"/>
              <a:t>3. </a:t>
            </a:r>
            <a:r>
              <a:rPr lang="ru-RU" sz="2800" b="0" dirty="0" smtClean="0"/>
              <a:t>Удобно,  </a:t>
            </a:r>
            <a:r>
              <a:rPr lang="ru-RU" sz="2800" b="0" dirty="0"/>
              <a:t>не требует </a:t>
            </a:r>
            <a:r>
              <a:rPr lang="ru-RU" sz="2800" b="0" dirty="0" smtClean="0"/>
              <a:t>приготовлений</a:t>
            </a:r>
            <a:endParaRPr lang="ru-RU" sz="2800" b="0" dirty="0"/>
          </a:p>
          <a:p>
            <a:r>
              <a:rPr lang="ru-RU" sz="2800" b="0" dirty="0"/>
              <a:t>4. Удобно использовать в </a:t>
            </a:r>
            <a:r>
              <a:rPr lang="ru-RU" sz="2800" b="0" dirty="0" smtClean="0"/>
              <a:t>дороге при путешествиях и т.п. </a:t>
            </a:r>
            <a:r>
              <a:rPr lang="ru-RU" sz="3200" b="0" dirty="0"/>
              <a:t>	</a:t>
            </a:r>
          </a:p>
          <a:p>
            <a:pPr marL="514350" indent="-514350">
              <a:buAutoNum type="arabicPeriod"/>
            </a:pPr>
            <a:endParaRPr lang="ru-RU" sz="28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9744" y="1158598"/>
            <a:ext cx="921702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2800" b="0" dirty="0" smtClean="0"/>
              <a:t>1. Переизбыток питательных веществ (витаминов, минералов и т.п.) при несоблюдении норм кормления</a:t>
            </a:r>
          </a:p>
          <a:p>
            <a:r>
              <a:rPr lang="ru-RU" sz="2800" b="0" dirty="0" smtClean="0"/>
              <a:t>2. Нельзя </a:t>
            </a:r>
            <a:r>
              <a:rPr lang="ru-RU" sz="2800" b="0" dirty="0"/>
              <a:t>проверить качество и </a:t>
            </a:r>
            <a:endParaRPr lang="ru-RU" sz="2800" b="0" dirty="0" smtClean="0"/>
          </a:p>
          <a:p>
            <a:r>
              <a:rPr lang="ru-RU" sz="2800" b="0" dirty="0" smtClean="0"/>
              <a:t>регулировать </a:t>
            </a:r>
            <a:r>
              <a:rPr lang="ru-RU" sz="2800" b="0" dirty="0"/>
              <a:t>количество компонентов в корме</a:t>
            </a:r>
          </a:p>
          <a:p>
            <a:r>
              <a:rPr lang="ru-RU" sz="2800" b="0" dirty="0" smtClean="0"/>
              <a:t>3. Часто содержат высокую </a:t>
            </a:r>
            <a:r>
              <a:rPr lang="ru-RU" sz="2800" b="0" dirty="0"/>
              <a:t>долю растительного </a:t>
            </a:r>
            <a:r>
              <a:rPr lang="ru-RU" sz="2800" b="0" dirty="0" smtClean="0"/>
              <a:t>белка (клетчатка, углеводы) - кукуруза, соя, пшеница, рис, ячмень </a:t>
            </a:r>
            <a:r>
              <a:rPr lang="ru-RU" sz="2800" b="0" dirty="0"/>
              <a:t>и др. </a:t>
            </a:r>
            <a:r>
              <a:rPr lang="ru-RU" sz="2800" b="0" dirty="0" smtClean="0"/>
              <a:t>зерновые, </a:t>
            </a:r>
            <a:r>
              <a:rPr lang="ru-RU" sz="2800" b="0" dirty="0"/>
              <a:t>а так же содержания </a:t>
            </a:r>
            <a:r>
              <a:rPr lang="ru-RU" sz="2800" b="0" dirty="0" smtClean="0"/>
              <a:t>бобовых: горох, чечевица, нут, фасоль, картофель </a:t>
            </a:r>
            <a:r>
              <a:rPr lang="ru-RU" sz="2800" b="0" dirty="0"/>
              <a:t>или </a:t>
            </a:r>
            <a:r>
              <a:rPr lang="ru-RU" sz="2800" b="0" dirty="0" smtClean="0"/>
              <a:t>батат</a:t>
            </a:r>
          </a:p>
          <a:p>
            <a:r>
              <a:rPr lang="ru-RU" sz="2800" b="0" dirty="0" smtClean="0"/>
              <a:t>3</a:t>
            </a:r>
            <a:r>
              <a:rPr lang="ru-RU" sz="2800" b="0" dirty="0"/>
              <a:t>. Доля энергии в корме достигается за счет углеводов (</a:t>
            </a:r>
            <a:r>
              <a:rPr lang="ru-RU" sz="2800" b="0" dirty="0" smtClean="0"/>
              <a:t>растительных)</a:t>
            </a:r>
            <a:endParaRPr lang="ru-RU" sz="2800" b="0" dirty="0"/>
          </a:p>
          <a:p>
            <a:r>
              <a:rPr lang="ru-RU" sz="2800" b="0" dirty="0"/>
              <a:t>4</a:t>
            </a:r>
            <a:r>
              <a:rPr lang="ru-RU" sz="2800" b="0" dirty="0" smtClean="0"/>
              <a:t>. Не </a:t>
            </a:r>
            <a:r>
              <a:rPr lang="ru-RU" sz="2800" b="0" dirty="0"/>
              <a:t>всегда указан полный химический состав и процентное наименование </a:t>
            </a:r>
            <a:r>
              <a:rPr lang="ru-RU" sz="2800" b="0" dirty="0" smtClean="0"/>
              <a:t>продуктов, что приводит к недостатку питательных веществ (витамины, минералы), могут содержать вредные/запрещенные консерванты и добавки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32451985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055" y="323726"/>
            <a:ext cx="13177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203864"/>
                </a:solidFill>
              </a:rPr>
              <a:t>Смешанный</a:t>
            </a:r>
            <a:r>
              <a:rPr lang="en-US" sz="4000" dirty="0" smtClean="0">
                <a:solidFill>
                  <a:srgbClr val="203864"/>
                </a:solidFill>
              </a:rPr>
              <a:t> </a:t>
            </a:r>
            <a:r>
              <a:rPr lang="ru-RU" sz="4000" dirty="0">
                <a:solidFill>
                  <a:srgbClr val="203864"/>
                </a:solidFill>
              </a:rPr>
              <a:t>(сухой</a:t>
            </a:r>
            <a:r>
              <a:rPr lang="en-US" sz="4000" dirty="0">
                <a:solidFill>
                  <a:srgbClr val="203864"/>
                </a:solidFill>
              </a:rPr>
              <a:t> </a:t>
            </a:r>
            <a:r>
              <a:rPr lang="ru-RU" sz="4000" dirty="0">
                <a:solidFill>
                  <a:srgbClr val="203864"/>
                </a:solidFill>
              </a:rPr>
              <a:t>корм + влажные</a:t>
            </a:r>
            <a:r>
              <a:rPr lang="en-US" sz="4000" dirty="0">
                <a:solidFill>
                  <a:srgbClr val="203864"/>
                </a:solidFill>
              </a:rPr>
              <a:t> </a:t>
            </a:r>
            <a:r>
              <a:rPr lang="ru-RU" sz="4000" dirty="0">
                <a:solidFill>
                  <a:srgbClr val="203864"/>
                </a:solidFill>
              </a:rPr>
              <a:t>консервы</a:t>
            </a:r>
            <a:r>
              <a:rPr lang="en-US" sz="4000" dirty="0">
                <a:solidFill>
                  <a:srgbClr val="203864"/>
                </a:solidFill>
              </a:rPr>
              <a:t> </a:t>
            </a:r>
            <a:endParaRPr lang="ru-RU" sz="4000" dirty="0" smtClean="0">
              <a:solidFill>
                <a:srgbClr val="203864"/>
              </a:solidFill>
            </a:endParaRPr>
          </a:p>
          <a:p>
            <a:pPr algn="ctr"/>
            <a:r>
              <a:rPr lang="ru-RU" sz="4000" dirty="0" smtClean="0">
                <a:solidFill>
                  <a:srgbClr val="203864"/>
                </a:solidFill>
              </a:rPr>
              <a:t>или</a:t>
            </a:r>
            <a:r>
              <a:rPr lang="en-US" sz="4000" dirty="0" smtClean="0">
                <a:solidFill>
                  <a:srgbClr val="203864"/>
                </a:solidFill>
              </a:rPr>
              <a:t> </a:t>
            </a:r>
            <a:r>
              <a:rPr lang="ru-RU" sz="4000" dirty="0">
                <a:solidFill>
                  <a:srgbClr val="203864"/>
                </a:solidFill>
              </a:rPr>
              <a:t>натуральные</a:t>
            </a:r>
            <a:r>
              <a:rPr lang="en-US" sz="4000" dirty="0">
                <a:solidFill>
                  <a:srgbClr val="203864"/>
                </a:solidFill>
              </a:rPr>
              <a:t> </a:t>
            </a:r>
            <a:r>
              <a:rPr lang="ru-RU" sz="4000" dirty="0">
                <a:solidFill>
                  <a:srgbClr val="203864"/>
                </a:solidFill>
              </a:rPr>
              <a:t>продукты</a:t>
            </a:r>
            <a:r>
              <a:rPr lang="ru-RU" sz="4000" dirty="0" smtClean="0">
                <a:solidFill>
                  <a:srgbClr val="203864"/>
                </a:solidFill>
              </a:rPr>
              <a:t>)</a:t>
            </a:r>
            <a:endParaRPr lang="ru-RU" sz="4000" dirty="0">
              <a:solidFill>
                <a:srgbClr val="20386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5768" y="1691878"/>
            <a:ext cx="770485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2800" b="0" dirty="0" smtClean="0"/>
              <a:t>1.</a:t>
            </a:r>
            <a:r>
              <a:rPr lang="ru-RU" sz="3200" b="0" dirty="0" smtClean="0"/>
              <a:t>Часто не сбалансированы (нарушение </a:t>
            </a:r>
            <a:r>
              <a:rPr lang="ru-RU" sz="3200" b="0" dirty="0"/>
              <a:t>минеральных элементов)</a:t>
            </a:r>
          </a:p>
          <a:p>
            <a:r>
              <a:rPr lang="ru-RU" sz="3200" b="0" dirty="0"/>
              <a:t>2.При использовании субпродуктов может провоцировать диарею (соединительные ткань, высокое содержание витамина А в печени)</a:t>
            </a:r>
          </a:p>
          <a:p>
            <a:r>
              <a:rPr lang="ru-RU" sz="3200" b="0" dirty="0"/>
              <a:t>3.Опасность заражения бактериями, вирусами, паразитами через дачу сырых продуктов</a:t>
            </a:r>
          </a:p>
          <a:p>
            <a:r>
              <a:rPr lang="ru-RU" sz="3200" b="0" dirty="0"/>
              <a:t>4</a:t>
            </a:r>
            <a:r>
              <a:rPr lang="ru-RU" sz="3200" b="0" dirty="0" smtClean="0"/>
              <a:t>. Риск </a:t>
            </a:r>
            <a:r>
              <a:rPr lang="ru-RU" sz="3200" b="0" dirty="0"/>
              <a:t>поступления избыточной энергии в </a:t>
            </a:r>
            <a:r>
              <a:rPr lang="ru-RU" sz="3200" b="0" dirty="0" smtClean="0"/>
              <a:t>рационе, что приводит к ожирению.</a:t>
            </a:r>
          </a:p>
          <a:p>
            <a:r>
              <a:rPr lang="ru-RU" sz="3200" b="0" dirty="0" smtClean="0"/>
              <a:t>5. Содержание вредных/запрещенных консервантов и добавок.</a:t>
            </a:r>
          </a:p>
          <a:p>
            <a:r>
              <a:rPr lang="ru-RU" sz="3200" b="0" dirty="0" smtClean="0"/>
              <a:t>6. Не полный перечень состава</a:t>
            </a:r>
          </a:p>
          <a:p>
            <a:endParaRPr lang="ru-RU" sz="3200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016" y="1725733"/>
            <a:ext cx="58326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3200" b="0" dirty="0" smtClean="0"/>
              <a:t>1. Помогает поддерживать оптимальный водный баланс у кошек  и профилактировать МКБ и копростаз.</a:t>
            </a:r>
          </a:p>
          <a:p>
            <a:r>
              <a:rPr lang="ru-RU" sz="3200" b="0" dirty="0" smtClean="0"/>
              <a:t>2.Позволяет </a:t>
            </a:r>
            <a:r>
              <a:rPr lang="ru-RU" sz="3200" b="0" dirty="0"/>
              <a:t>повысить естественный уровень животного белка</a:t>
            </a:r>
          </a:p>
          <a:p>
            <a:r>
              <a:rPr lang="ru-RU" sz="3200" b="0" dirty="0"/>
              <a:t>3.Удобно для владельца, не требует длительных временных затрат в </a:t>
            </a:r>
            <a:r>
              <a:rPr lang="ru-RU" sz="3200" b="0" dirty="0" smtClean="0"/>
              <a:t>заготовке</a:t>
            </a:r>
            <a:r>
              <a:rPr lang="ru-RU" sz="32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868588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6"/>
          <a:stretch/>
        </p:blipFill>
        <p:spPr>
          <a:xfrm>
            <a:off x="849834" y="5220270"/>
            <a:ext cx="6120680" cy="4751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055" y="323726"/>
            <a:ext cx="131774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203864"/>
                </a:solidFill>
              </a:rPr>
              <a:t>Домашние </a:t>
            </a:r>
            <a:r>
              <a:rPr lang="ru-RU" sz="4400" dirty="0">
                <a:solidFill>
                  <a:srgbClr val="203864"/>
                </a:solidFill>
              </a:rPr>
              <a:t>натуральные </a:t>
            </a:r>
            <a:r>
              <a:rPr lang="ru-RU" sz="4400" dirty="0" smtClean="0">
                <a:solidFill>
                  <a:srgbClr val="203864"/>
                </a:solidFill>
              </a:rPr>
              <a:t>рационы</a:t>
            </a:r>
            <a:endParaRPr lang="ru-RU" sz="4000" dirty="0">
              <a:solidFill>
                <a:srgbClr val="20386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5768" y="1691878"/>
            <a:ext cx="77048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3000" b="0" dirty="0" smtClean="0"/>
              <a:t>1.Часто не сбалансированные по составу, составлены без участия диетолога</a:t>
            </a:r>
            <a:endParaRPr lang="ru-RU" sz="3000" b="0" dirty="0"/>
          </a:p>
          <a:p>
            <a:r>
              <a:rPr lang="ru-RU" sz="3000" b="0" dirty="0"/>
              <a:t>2</a:t>
            </a:r>
            <a:r>
              <a:rPr lang="ru-RU" sz="3000" b="0" dirty="0" smtClean="0"/>
              <a:t>. Избыток </a:t>
            </a:r>
            <a:r>
              <a:rPr lang="ru-RU" sz="3000" b="0" dirty="0"/>
              <a:t>или недостаток питательных </a:t>
            </a:r>
            <a:r>
              <a:rPr lang="ru-RU" sz="3000" b="0" dirty="0" smtClean="0"/>
              <a:t>веществ соответственно</a:t>
            </a:r>
            <a:endParaRPr lang="ru-RU" sz="3000" b="0" dirty="0"/>
          </a:p>
          <a:p>
            <a:r>
              <a:rPr lang="ru-RU" sz="3000" b="0" dirty="0"/>
              <a:t>3.Ограниченный срок хранения, быстро портятся</a:t>
            </a:r>
          </a:p>
          <a:p>
            <a:r>
              <a:rPr lang="ru-RU" sz="3000" b="0" dirty="0"/>
              <a:t>4.Требует временных затрат от </a:t>
            </a:r>
            <a:r>
              <a:rPr lang="ru-RU" sz="3000" b="0" dirty="0" smtClean="0"/>
              <a:t>владельца</a:t>
            </a:r>
          </a:p>
          <a:p>
            <a:r>
              <a:rPr lang="ru-RU" sz="3000" b="0" dirty="0" smtClean="0"/>
              <a:t>5. Неудобно в дороге и т.п. </a:t>
            </a:r>
            <a:endParaRPr lang="ru-RU" sz="3000" b="0" dirty="0"/>
          </a:p>
          <a:p>
            <a:r>
              <a:rPr lang="ru-RU" sz="3000" b="0" dirty="0" smtClean="0"/>
              <a:t>6. Дисбаланс </a:t>
            </a:r>
            <a:r>
              <a:rPr lang="ru-RU" sz="3000" b="0" dirty="0"/>
              <a:t>веществ из-за лакомств, </a:t>
            </a:r>
            <a:r>
              <a:rPr lang="ru-RU" sz="3000" b="0" dirty="0" smtClean="0"/>
              <a:t>добавок и т.п. </a:t>
            </a:r>
            <a:endParaRPr lang="ru-RU" sz="3000" b="0" dirty="0"/>
          </a:p>
          <a:p>
            <a:r>
              <a:rPr lang="ru-RU" sz="3000" b="0" dirty="0"/>
              <a:t>	</a:t>
            </a:r>
          </a:p>
          <a:p>
            <a:endParaRPr lang="ru-RU" sz="3200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016" y="1725733"/>
            <a:ext cx="58326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3000" b="0" dirty="0" smtClean="0"/>
              <a:t>1. Индивидуальный </a:t>
            </a:r>
            <a:r>
              <a:rPr lang="ru-RU" sz="3000" b="0" dirty="0"/>
              <a:t>подбор </a:t>
            </a:r>
            <a:r>
              <a:rPr lang="ru-RU" sz="3000" b="0" dirty="0" smtClean="0"/>
              <a:t>продуктов, в том числе и по бюджету владельца. </a:t>
            </a:r>
            <a:endParaRPr lang="ru-RU" sz="3000" b="0" dirty="0"/>
          </a:p>
          <a:p>
            <a:r>
              <a:rPr lang="ru-RU" sz="3000" b="0" dirty="0" smtClean="0"/>
              <a:t>2.Контроль качества ингредиентов.</a:t>
            </a:r>
            <a:endParaRPr lang="ru-RU" sz="3000" b="0" dirty="0"/>
          </a:p>
          <a:p>
            <a:r>
              <a:rPr lang="ru-RU" sz="3000" b="0" dirty="0" smtClean="0"/>
              <a:t>4. Можно готовить впрок.</a:t>
            </a:r>
            <a:endParaRPr lang="ru-RU" sz="3000" b="0" dirty="0"/>
          </a:p>
          <a:p>
            <a:r>
              <a:rPr lang="ru-RU" sz="32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06570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88" y="5368692"/>
            <a:ext cx="7176293" cy="47794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992" y="226561"/>
            <a:ext cx="1648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03864"/>
                </a:solidFill>
              </a:rPr>
              <a:t>BARF</a:t>
            </a:r>
            <a:r>
              <a:rPr lang="ru-RU" sz="4000" dirty="0" smtClean="0">
                <a:solidFill>
                  <a:srgbClr val="203864"/>
                </a:solidFill>
              </a:rPr>
              <a:t>/</a:t>
            </a:r>
            <a:r>
              <a:rPr lang="en-US" sz="4000" dirty="0" smtClean="0">
                <a:solidFill>
                  <a:srgbClr val="203864"/>
                </a:solidFill>
              </a:rPr>
              <a:t>RAW</a:t>
            </a:r>
            <a:r>
              <a:rPr lang="ru-RU" sz="4000" dirty="0" smtClean="0">
                <a:solidFill>
                  <a:srgbClr val="203864"/>
                </a:solidFill>
              </a:rPr>
              <a:t>/</a:t>
            </a:r>
            <a:r>
              <a:rPr lang="it-IT" sz="4000" dirty="0" smtClean="0">
                <a:solidFill>
                  <a:srgbClr val="203864"/>
                </a:solidFill>
              </a:rPr>
              <a:t>Prey Model</a:t>
            </a:r>
            <a:r>
              <a:rPr lang="ru-RU" sz="4000" dirty="0" smtClean="0">
                <a:solidFill>
                  <a:srgbClr val="203864"/>
                </a:solidFill>
              </a:rPr>
              <a:t>/</a:t>
            </a:r>
            <a:r>
              <a:rPr lang="it-IT" sz="4000" dirty="0" smtClean="0">
                <a:solidFill>
                  <a:srgbClr val="203864"/>
                </a:solidFill>
              </a:rPr>
              <a:t>Ultimate Diet</a:t>
            </a:r>
            <a:r>
              <a:rPr lang="ru-RU" sz="4000" dirty="0" smtClean="0">
                <a:solidFill>
                  <a:srgbClr val="203864"/>
                </a:solidFill>
              </a:rPr>
              <a:t>/Видоспецифичное </a:t>
            </a:r>
            <a:r>
              <a:rPr lang="ru-RU" sz="4000" dirty="0">
                <a:solidFill>
                  <a:srgbClr val="203864"/>
                </a:solidFill>
              </a:rPr>
              <a:t>сырое </a:t>
            </a:r>
            <a:r>
              <a:rPr lang="ru-RU" sz="4000" dirty="0" smtClean="0">
                <a:solidFill>
                  <a:srgbClr val="203864"/>
                </a:solidFill>
              </a:rPr>
              <a:t>питание</a:t>
            </a:r>
            <a:endParaRPr lang="en-US" sz="40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9704" y="1086723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-</a:t>
            </a:r>
          </a:p>
          <a:p>
            <a:pPr marL="514350" indent="-514350">
              <a:buAutoNum type="arabicPeriod"/>
            </a:pPr>
            <a:r>
              <a:rPr lang="ru-RU" sz="3000" b="0" dirty="0" smtClean="0"/>
              <a:t>Опасность </a:t>
            </a:r>
            <a:r>
              <a:rPr lang="ru-RU" sz="3000" b="0" dirty="0"/>
              <a:t>заражения бактериями, вирусами, </a:t>
            </a:r>
            <a:r>
              <a:rPr lang="ru-RU" sz="3000" b="0" dirty="0" smtClean="0"/>
              <a:t>паразитами и т.д. </a:t>
            </a:r>
          </a:p>
          <a:p>
            <a:pPr marL="514350" indent="-514350">
              <a:buAutoNum type="arabicPeriod"/>
            </a:pPr>
            <a:r>
              <a:rPr lang="ru-RU" sz="3000" b="0" dirty="0" smtClean="0"/>
              <a:t>Не сбалансированность по компонентам, питательности и т.д. </a:t>
            </a:r>
            <a:endParaRPr lang="ru-RU" sz="3000" b="0" dirty="0"/>
          </a:p>
          <a:p>
            <a:r>
              <a:rPr lang="ru-RU" sz="3000" b="0" dirty="0" smtClean="0"/>
              <a:t>3. </a:t>
            </a:r>
            <a:r>
              <a:rPr lang="ru-RU" sz="3000" b="0" dirty="0" err="1" smtClean="0"/>
              <a:t>Травмирование</a:t>
            </a:r>
            <a:r>
              <a:rPr lang="ru-RU" sz="3000" b="0" dirty="0" smtClean="0"/>
              <a:t> </a:t>
            </a:r>
            <a:r>
              <a:rPr lang="ru-RU" sz="3000" b="0" dirty="0"/>
              <a:t>ЖКТ костями</a:t>
            </a:r>
          </a:p>
          <a:p>
            <a:r>
              <a:rPr lang="ru-RU" sz="3000" b="0" dirty="0" smtClean="0"/>
              <a:t>4. Сырая рыба (</a:t>
            </a:r>
            <a:r>
              <a:rPr lang="ru-RU" sz="3000" b="0" dirty="0" err="1" smtClean="0"/>
              <a:t>тиаминаза</a:t>
            </a:r>
            <a:r>
              <a:rPr lang="ru-RU" sz="3000" b="0" dirty="0" smtClean="0"/>
              <a:t> - фермент</a:t>
            </a:r>
            <a:r>
              <a:rPr lang="ru-RU" sz="3000" b="0" dirty="0"/>
              <a:t>, содержащийся в свежей рыбе, который при попадании в организм собаки разрушает витамин В1 (</a:t>
            </a:r>
            <a:r>
              <a:rPr lang="ru-RU" sz="3000" b="0" dirty="0" smtClean="0"/>
              <a:t>тиамин) и триметиламиноксид)</a:t>
            </a:r>
            <a:endParaRPr lang="ru-RU" sz="3000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016" y="1090598"/>
            <a:ext cx="58326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3000" b="0" dirty="0" smtClean="0"/>
              <a:t>1. Контроль каждого ингредиента, подбор по бюджету владельца</a:t>
            </a:r>
            <a:endParaRPr lang="ru-RU" sz="3000" b="0" dirty="0"/>
          </a:p>
          <a:p>
            <a:r>
              <a:rPr lang="ru-RU" sz="3000" b="0" dirty="0"/>
              <a:t>2</a:t>
            </a:r>
            <a:r>
              <a:rPr lang="ru-RU" sz="3000" b="0" dirty="0" smtClean="0"/>
              <a:t>. Возможность </a:t>
            </a:r>
            <a:r>
              <a:rPr lang="ru-RU" sz="3000" b="0" dirty="0"/>
              <a:t>самостоятельно готовить</a:t>
            </a:r>
          </a:p>
          <a:p>
            <a:r>
              <a:rPr lang="ru-RU" sz="3000" b="0" dirty="0"/>
              <a:t>3.Уход за зубами, потребности в жевании</a:t>
            </a:r>
          </a:p>
          <a:p>
            <a:r>
              <a:rPr lang="ru-RU" sz="3000" b="0" dirty="0"/>
              <a:t>4.Можно применять при некоторых </a:t>
            </a:r>
            <a:r>
              <a:rPr lang="ru-RU" sz="3000" b="0" dirty="0" smtClean="0"/>
              <a:t>заболеваниях</a:t>
            </a:r>
            <a:r>
              <a:rPr lang="ru-RU" sz="32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688822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8" y="4644206"/>
            <a:ext cx="6089167" cy="359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016" y="179710"/>
            <a:ext cx="1317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203864"/>
                </a:solidFill>
              </a:rPr>
              <a:t>Вегетарианство</a:t>
            </a:r>
            <a:endParaRPr lang="ru-RU" sz="4000" b="0" dirty="0">
              <a:solidFill>
                <a:srgbClr val="203864"/>
              </a:solidFill>
            </a:endParaRPr>
          </a:p>
        </p:txBody>
      </p:sp>
      <p:sp>
        <p:nvSpPr>
          <p:cNvPr id="6" name="Текст 1"/>
          <p:cNvSpPr>
            <a:spLocks noGrp="1"/>
          </p:cNvSpPr>
          <p:nvPr/>
        </p:nvSpPr>
        <p:spPr>
          <a:xfrm>
            <a:off x="287016" y="1043806"/>
            <a:ext cx="5616624" cy="33141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954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591" marR="0" indent="-228318" algn="l" defTabSz="91327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27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2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99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5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72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7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4800" b="1" dirty="0">
                <a:solidFill>
                  <a:srgbClr val="FF0000"/>
                </a:solidFill>
              </a:rPr>
              <a:t>+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  <a:buClr>
                <a:srgbClr val="5D86AB"/>
              </a:buClr>
            </a:pPr>
            <a:r>
              <a:rPr lang="ru-RU" sz="2600" b="0" dirty="0" smtClean="0"/>
              <a:t>Возможность  производителя заработать денег на безграмотности владельцев. </a:t>
            </a:r>
          </a:p>
          <a:p>
            <a:pPr>
              <a:spcAft>
                <a:spcPts val="1200"/>
              </a:spcAft>
              <a:buClr>
                <a:srgbClr val="5D86AB"/>
              </a:buClr>
            </a:pPr>
            <a:r>
              <a:rPr lang="ru-RU" sz="2600" b="0" dirty="0" smtClean="0"/>
              <a:t>Сухой корм иногда можно использовать как элиминационную </a:t>
            </a:r>
            <a:r>
              <a:rPr lang="ru-RU" sz="2600" b="0" dirty="0" smtClean="0"/>
              <a:t>диету при </a:t>
            </a:r>
            <a:r>
              <a:rPr lang="ru-RU" sz="2600" b="0" smtClean="0"/>
              <a:t>учете сбалансированности.</a:t>
            </a:r>
            <a:endParaRPr lang="ru-RU" sz="2600" b="0" dirty="0" smtClean="0"/>
          </a:p>
          <a:p>
            <a:pPr>
              <a:spcAft>
                <a:spcPts val="1200"/>
              </a:spcAft>
              <a:buClr>
                <a:srgbClr val="5D86AB"/>
              </a:buClr>
            </a:pPr>
            <a:endParaRPr lang="ru-RU" sz="3200" dirty="0">
              <a:latin typeface="Circe Bold"/>
            </a:endParaRPr>
          </a:p>
          <a:p>
            <a:pPr marL="457200" indent="-457200">
              <a:spcAft>
                <a:spcPts val="1200"/>
              </a:spcAft>
              <a:buClr>
                <a:srgbClr val="5D86AB"/>
              </a:buClr>
              <a:buFont typeface="Arial" panose="020B0604020202020204" pitchFamily="34" charset="0"/>
              <a:buChar char="•"/>
            </a:pPr>
            <a:endParaRPr lang="ru-RU" sz="3200" dirty="0" smtClean="0">
              <a:latin typeface="Circe Bold"/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6839744" y="909404"/>
            <a:ext cx="9217024" cy="7632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954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591" marR="0" indent="-228318" algn="l" defTabSz="91327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227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862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99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35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72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07" indent="-228318" algn="l" defTabSz="9132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4900" b="1" dirty="0" smtClean="0">
                <a:solidFill>
                  <a:srgbClr val="FF0000"/>
                </a:solidFill>
              </a:rPr>
              <a:t>-</a:t>
            </a:r>
            <a:endParaRPr lang="ru-RU" sz="4900" b="0" dirty="0" smtClean="0">
              <a:solidFill>
                <a:srgbClr val="FF0000"/>
              </a:solidFill>
            </a:endParaRPr>
          </a:p>
          <a:p>
            <a:pPr fontAlgn="base"/>
            <a:r>
              <a:rPr lang="ru-RU" b="0" dirty="0" smtClean="0"/>
              <a:t>Защелачивают мочу, повышая риск образования струвитного камня</a:t>
            </a:r>
          </a:p>
          <a:p>
            <a:r>
              <a:rPr lang="ru-RU" b="0" dirty="0" smtClean="0"/>
              <a:t>Делают шерсть тусклой/взъерошенной из-за недостатка незаменимых жирных кислот (лизин, серосодержащие </a:t>
            </a:r>
            <a:r>
              <a:rPr lang="ru-RU" b="0" dirty="0"/>
              <a:t>аминокислоты, метионин, цистеин и </a:t>
            </a:r>
            <a:r>
              <a:rPr lang="ru-RU" b="0" dirty="0" smtClean="0"/>
              <a:t>таурин), омега-3</a:t>
            </a:r>
            <a:r>
              <a:rPr lang="ru-RU" b="0" dirty="0"/>
              <a:t>;</a:t>
            </a:r>
          </a:p>
          <a:p>
            <a:pPr fontAlgn="base"/>
            <a:r>
              <a:rPr lang="ru-RU" b="0" dirty="0" smtClean="0"/>
              <a:t>Недостаток витаминов группы В, биотина, микроэлементов.</a:t>
            </a:r>
          </a:p>
          <a:p>
            <a:pPr fontAlgn="base"/>
            <a:r>
              <a:rPr lang="ru-RU" b="0" dirty="0" smtClean="0"/>
              <a:t>Нарушают работу почек и печени из-за неспособности усваивать высокую долю растительного белка</a:t>
            </a:r>
          </a:p>
          <a:p>
            <a:pPr fontAlgn="base"/>
            <a:r>
              <a:rPr lang="ru-RU" b="0" dirty="0" smtClean="0"/>
              <a:t>Нарушают опорно-двигательный аппарат, способствуя искривлению конечностей, из-за недостатка кальция, меди, витаминов А, Д</a:t>
            </a:r>
          </a:p>
          <a:p>
            <a:pPr fontAlgn="base"/>
            <a:r>
              <a:rPr lang="ru-RU" b="0" dirty="0" smtClean="0"/>
              <a:t>Снижают репродуктивные способности</a:t>
            </a:r>
            <a:endParaRPr lang="ru-RU" sz="3200" b="0" dirty="0">
              <a:latin typeface="Circe Bold"/>
            </a:endParaRPr>
          </a:p>
        </p:txBody>
      </p:sp>
    </p:spTree>
    <p:extLst>
      <p:ext uri="{BB962C8B-B14F-4D97-AF65-F5344CB8AC3E}">
        <p14:creationId xmlns:p14="http://schemas.microsoft.com/office/powerpoint/2010/main" val="14264460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16" y="179710"/>
            <a:ext cx="131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03864"/>
                </a:solidFill>
              </a:rPr>
              <a:t>Макробиотическое питание</a:t>
            </a:r>
            <a:endParaRPr lang="ru-RU" sz="3600" b="0" dirty="0">
              <a:solidFill>
                <a:srgbClr val="20386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48" y="3708102"/>
            <a:ext cx="6096000" cy="6029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16" y="859344"/>
            <a:ext cx="1432959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0" dirty="0" smtClean="0"/>
              <a:t>Псевдонаучное </a:t>
            </a:r>
            <a:r>
              <a:rPr lang="ru-RU" sz="2600" b="0" dirty="0"/>
              <a:t>учение о питании, основанное Джорджем </a:t>
            </a:r>
            <a:r>
              <a:rPr lang="ru-RU" sz="2600" b="0" dirty="0" err="1"/>
              <a:t>Озавой</a:t>
            </a:r>
            <a:r>
              <a:rPr lang="ru-RU" sz="2600" b="0" dirty="0"/>
              <a:t> и вобравшее в себя идеи дзен-буддизма. Учение предполагает, что в любой еде существует два вида энергии </a:t>
            </a:r>
            <a:r>
              <a:rPr lang="ru-RU" sz="2600" b="0" dirty="0" err="1"/>
              <a:t>инь</a:t>
            </a:r>
            <a:r>
              <a:rPr lang="ru-RU" sz="2600" b="0" dirty="0"/>
              <a:t> и </a:t>
            </a:r>
            <a:r>
              <a:rPr lang="ru-RU" sz="2600" b="0" dirty="0" err="1"/>
              <a:t>ян</a:t>
            </a:r>
            <a:r>
              <a:rPr lang="ru-RU" sz="2600" b="0" dirty="0"/>
              <a:t>, но только в некоторых продуктах </a:t>
            </a:r>
            <a:r>
              <a:rPr lang="ru-RU" sz="2600" b="0" dirty="0" err="1"/>
              <a:t>инь</a:t>
            </a:r>
            <a:r>
              <a:rPr lang="ru-RU" sz="2600" b="0" dirty="0"/>
              <a:t> и </a:t>
            </a:r>
            <a:r>
              <a:rPr lang="ru-RU" sz="2600" b="0" dirty="0" err="1"/>
              <a:t>ян</a:t>
            </a:r>
            <a:r>
              <a:rPr lang="ru-RU" sz="2600" b="0" dirty="0"/>
              <a:t> являются сбалансированными между собой. </a:t>
            </a:r>
            <a:r>
              <a:rPr lang="ru-RU" sz="2600" b="0" dirty="0" err="1"/>
              <a:t>Макробиотика</a:t>
            </a:r>
            <a:r>
              <a:rPr lang="ru-RU" sz="2600" b="0" dirty="0"/>
              <a:t> утверждает, что для поддержания здоровья необходимо употреблять в пищу сбалансированные и экологически чистые продукты, растущие рядом с местом проживания. </a:t>
            </a:r>
            <a:endParaRPr lang="ru-RU" sz="2600" b="0" dirty="0" smtClean="0"/>
          </a:p>
          <a:p>
            <a:endParaRPr lang="ru-RU" sz="2600" dirty="0" smtClean="0"/>
          </a:p>
          <a:p>
            <a:r>
              <a:rPr lang="ru-RU" sz="2600" b="0" dirty="0" smtClean="0"/>
              <a:t>Нашлись владельцы, которые данное учение перенесли на своих питомцев. </a:t>
            </a:r>
          </a:p>
          <a:p>
            <a:endParaRPr lang="ru-RU" sz="2600" dirty="0"/>
          </a:p>
          <a:p>
            <a:r>
              <a:rPr lang="ru-RU" sz="2600" dirty="0" smtClean="0"/>
              <a:t>Основа питания – </a:t>
            </a:r>
            <a:r>
              <a:rPr lang="ru-RU" sz="2600" dirty="0" err="1" smtClean="0"/>
              <a:t>цельнозерновые</a:t>
            </a:r>
            <a:r>
              <a:rPr lang="ru-RU" sz="2600" dirty="0" smtClean="0"/>
              <a:t> злаки</a:t>
            </a:r>
          </a:p>
          <a:p>
            <a:r>
              <a:rPr lang="ru-RU" sz="2600" dirty="0" smtClean="0"/>
              <a:t>Овощи (только сезонные)</a:t>
            </a:r>
          </a:p>
          <a:p>
            <a:r>
              <a:rPr lang="ru-RU" sz="2600" dirty="0" smtClean="0"/>
              <a:t>Растительный белок (бобовые и тофу)</a:t>
            </a:r>
          </a:p>
          <a:p>
            <a:r>
              <a:rPr lang="ru-RU" sz="2600" dirty="0" smtClean="0"/>
              <a:t>Рыба</a:t>
            </a:r>
          </a:p>
          <a:p>
            <a:endParaRPr lang="ru-RU" sz="2600" b="0" dirty="0" smtClean="0"/>
          </a:p>
          <a:p>
            <a:r>
              <a:rPr lang="ru-RU" sz="2600" b="0" dirty="0" smtClean="0"/>
              <a:t>Полный отказ от мяса, молочных продуктов и яиц</a:t>
            </a:r>
            <a:endParaRPr lang="ru-RU" sz="2600" b="0" dirty="0"/>
          </a:p>
          <a:p>
            <a:endParaRPr lang="ru-RU" sz="2600" b="0" dirty="0" smtClean="0"/>
          </a:p>
          <a:p>
            <a:r>
              <a:rPr lang="ru-RU" sz="2600" dirty="0" smtClean="0">
                <a:solidFill>
                  <a:srgbClr val="D82C6E"/>
                </a:solidFill>
              </a:rPr>
              <a:t>Серьезный дисбаланс питательных веществ! </a:t>
            </a:r>
            <a:endParaRPr lang="ru-RU" sz="2600" b="0" dirty="0" smtClean="0"/>
          </a:p>
        </p:txBody>
      </p:sp>
    </p:spTree>
    <p:extLst>
      <p:ext uri="{BB962C8B-B14F-4D97-AF65-F5344CB8AC3E}">
        <p14:creationId xmlns:p14="http://schemas.microsoft.com/office/powerpoint/2010/main" val="47470953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75&quot;/&gt;&lt;/object&gt;&lt;object type=&quot;3&quot; unique_id=&quot;10006&quot;&gt;&lt;property id=&quot;20148&quot; value=&quot;5&quot;/&gt;&lt;property id=&quot;20300&quot; value=&quot;Slide 3 - &amp;quot;ОСНОВНЫЕ ПОКАЗАТЕЛИ ОБСТАНОВКИ С ПОЖАРАМИ В МИРЕ В НАЧАЛЕ XXI ВЕКА&amp;quot;&quot;/&gt;&lt;property id=&quot;20307&quot; value=&quot;328&quot;/&gt;&lt;/object&gt;&lt;object type=&quot;3&quot; unique_id=&quot;10007&quot;&gt;&lt;property id=&quot;20148&quot; value=&quot;5&quot;/&gt;&lt;property id=&quot;20300&quot; value=&quot;Slide 4&quot;/&gt;&lt;property id=&quot;20307&quot; value=&quot;294&quot;/&gt;&lt;/object&gt;&lt;object type=&quot;3&quot; unique_id=&quot;10008&quot;&gt;&lt;property id=&quot;20148&quot; value=&quot;5&quot;/&gt;&lt;property id=&quot;20300&quot; value=&quot;Slide 5&quot;/&gt;&lt;property id=&quot;20307&quot; value=&quot;318&quot;/&gt;&lt;/object&gt;&lt;object type=&quot;3&quot; unique_id=&quot;10009&quot;&gt;&lt;property id=&quot;20148&quot; value=&quot;5&quot;/&gt;&lt;property id=&quot;20300&quot; value=&quot;Slide 6&quot;/&gt;&lt;property id=&quot;20307&quot; value=&quot;329&quot;/&gt;&lt;/object&gt;&lt;object type=&quot;3&quot; unique_id=&quot;10010&quot;&gt;&lt;property id=&quot;20148&quot; value=&quot;5&quot;/&gt;&lt;property id=&quot;20300&quot; value=&quot;Slide 7&quot;/&gt;&lt;property id=&quot;20307&quot; value=&quot;330&quot;/&gt;&lt;/object&gt;&lt;object type=&quot;3&quot; unique_id=&quot;10011&quot;&gt;&lt;property id=&quot;20148&quot; value=&quot;5&quot;/&gt;&lt;property id=&quot;20300&quot; value=&quot;Slide 8&quot;/&gt;&lt;property id=&quot;20307&quot; value=&quot;362&quot;/&gt;&lt;/object&gt;&lt;object type=&quot;3&quot; unique_id=&quot;10012&quot;&gt;&lt;property id=&quot;20148&quot; value=&quot;5&quot;/&gt;&lt;property id=&quot;20300&quot; value=&quot;Slide 9&quot;/&gt;&lt;property id=&quot;20307&quot; value=&quot;331&quot;/&gt;&lt;/object&gt;&lt;object type=&quot;3&quot; unique_id=&quot;10013&quot;&gt;&lt;property id=&quot;20148&quot; value=&quot;5&quot;/&gt;&lt;property id=&quot;20300&quot; value=&quot;Slide 10&quot;/&gt;&lt;property id=&quot;20307&quot; value=&quot;334&quot;/&gt;&lt;/object&gt;&lt;object type=&quot;3&quot; unique_id=&quot;10014&quot;&gt;&lt;property id=&quot;20148&quot; value=&quot;5&quot;/&gt;&lt;property id=&quot;20300&quot; value=&quot;Slide 11 - &amp;quot;РАСПРЕДЕЛЕНИЕ ПОГИБШИХ ПО СОЦИАЛЬНОМУ ПОЛОЖЕНИЮ ЛЮДЕЙ ПРИ ПОЖАРАХ В РОССИИ &amp;quot;&quot;/&gt;&lt;property id=&quot;20307&quot; value=&quot;332&quot;/&gt;&lt;/object&gt;&lt;object type=&quot;3&quot; unique_id=&quot;10015&quot;&gt;&lt;property id=&quot;20148&quot; value=&quot;5&quot;/&gt;&lt;property id=&quot;20300&quot; value=&quot;Slide 12&quot;/&gt;&lt;property id=&quot;20307&quot; value=&quot;333&quot;/&gt;&lt;/object&gt;&lt;object type=&quot;3&quot; unique_id=&quot;10016&quot;&gt;&lt;property id=&quot;20148&quot; value=&quot;5&quot;/&gt;&lt;property id=&quot;20300&quot; value=&quot;Slide 13&quot;/&gt;&lt;property id=&quot;20307&quot; value=&quot;327&quot;/&gt;&lt;/object&gt;&lt;object type=&quot;3&quot; unique_id=&quot;10017&quot;&gt;&lt;property id=&quot;20148&quot; value=&quot;5&quot;/&gt;&lt;property id=&quot;20300&quot; value=&quot;Slide 14 - &amp;quot;ГИБЕЛЬ ЛЮДЕЙ В РОССИИ В ЗАВИСИМОСТИ ОТ РАЗЛИЧНЫХ ФАКТОРОВ&amp;quot;&quot;/&gt;&lt;property id=&quot;20307&quot; value=&quot;357&quot;/&gt;&lt;/object&gt;&lt;object type=&quot;3&quot; unique_id=&quot;10018&quot;&gt;&lt;property id=&quot;20148&quot; value=&quot;5&quot;/&gt;&lt;property id=&quot;20300&quot; value=&quot;Slide 15&quot;/&gt;&lt;property id=&quot;20307&quot; value=&quot;367&quot;/&gt;&lt;/object&gt;&lt;object type=&quot;3&quot; unique_id=&quot;10019&quot;&gt;&lt;property id=&quot;20148&quot; value=&quot;5&quot;/&gt;&lt;property id=&quot;20300&quot; value=&quot;Slide 16&quot;/&gt;&lt;property id=&quot;20307&quot; value=&quot;366&quot;/&gt;&lt;/object&gt;&lt;object type=&quot;3&quot; unique_id=&quot;10020&quot;&gt;&lt;property id=&quot;20148&quot; value=&quot;5&quot;/&gt;&lt;property id=&quot;20300&quot; value=&quot;Slide 17&quot;/&gt;&lt;property id=&quot;20307&quot; value=&quot;365&quot;/&gt;&lt;/object&gt;&lt;object type=&quot;3&quot; unique_id=&quot;10021&quot;&gt;&lt;property id=&quot;20148&quot; value=&quot;5&quot;/&gt;&lt;property id=&quot;20300&quot; value=&quot;Slide 18&quot;/&gt;&lt;property id=&quot;20307&quot; value=&quot;336&quot;/&gt;&lt;/object&gt;&lt;object type=&quot;3&quot; unique_id=&quot;10022&quot;&gt;&lt;property id=&quot;20148&quot; value=&quot;5&quot;/&gt;&lt;property id=&quot;20300&quot; value=&quot;Slide 19&quot;/&gt;&lt;property id=&quot;20307&quot; value=&quot;259&quot;/&gt;&lt;/object&gt;&lt;object type=&quot;3&quot; unique_id=&quot;10023&quot;&gt;&lt;property id=&quot;20148&quot; value=&quot;5&quot;/&gt;&lt;property id=&quot;20300&quot; value=&quot;Slide 20&quot;/&gt;&lt;property id=&quot;20307&quot; value=&quot;296&quot;/&gt;&lt;/object&gt;&lt;object type=&quot;3&quot; unique_id=&quot;10024&quot;&gt;&lt;property id=&quot;20148&quot; value=&quot;5&quot;/&gt;&lt;property id=&quot;20300&quot; value=&quot;Slide 21 - &amp;quot;ЗАДАЧИ   ФЗ-123 «ТЕХНИЧЕСКОГО РЕГЛАМЕНТА &amp;#x0D;&amp;#x0A;О ТРЕБОВАНИЯХ ПОЖАРНОЙ БЕЗОПАСНОСТИ» &amp;quot;&quot;/&gt;&lt;property id=&quot;20307&quot; value=&quot;353&quot;/&gt;&lt;/object&gt;&lt;object type=&quot;3&quot; unique_id=&quot;10025&quot;&gt;&lt;property id=&quot;20148&quot; value=&quot;5&quot;/&gt;&lt;property id=&quot;20300&quot; value=&quot;Slide 22&quot;/&gt;&lt;property id=&quot;20307&quot; value=&quot;303&quot;/&gt;&lt;/object&gt;&lt;object type=&quot;3&quot; unique_id=&quot;10026&quot;&gt;&lt;property id=&quot;20148&quot; value=&quot;5&quot;/&gt;&lt;property id=&quot;20300&quot; value=&quot;Slide 23&quot;/&gt;&lt;property id=&quot;20307&quot; value=&quot;297&quot;/&gt;&lt;/object&gt;&lt;object type=&quot;3&quot; unique_id=&quot;10027&quot;&gt;&lt;property id=&quot;20148&quot; value=&quot;5&quot;/&gt;&lt;property id=&quot;20300&quot; value=&quot;Slide 24&quot;/&gt;&lt;property id=&quot;20307&quot; value=&quot;304&quot;/&gt;&lt;/object&gt;&lt;object type=&quot;3&quot; unique_id=&quot;10028&quot;&gt;&lt;property id=&quot;20148&quot; value=&quot;5&quot;/&gt;&lt;property id=&quot;20300&quot; value=&quot;Slide 25&quot;/&gt;&lt;property id=&quot;20307&quot; value=&quot;369&quot;/&gt;&lt;/object&gt;&lt;object type=&quot;3&quot; unique_id=&quot;10029&quot;&gt;&lt;property id=&quot;20148&quot; value=&quot;5&quot;/&gt;&lt;property id=&quot;20300&quot; value=&quot;Slide 26&quot;/&gt;&lt;property id=&quot;20307&quot; value=&quot;364&quot;/&gt;&lt;/object&gt;&lt;object type=&quot;3&quot; unique_id=&quot;10030&quot;&gt;&lt;property id=&quot;20148&quot; value=&quot;5&quot;/&gt;&lt;property id=&quot;20300&quot; value=&quot;Slide 27&quot;/&gt;&lt;property id=&quot;20307&quot; value=&quot;354&quot;/&gt;&lt;/object&gt;&lt;object type=&quot;3&quot; unique_id=&quot;10031&quot;&gt;&lt;property id=&quot;20148&quot; value=&quot;5&quot;/&gt;&lt;property id=&quot;20300&quot; value=&quot;Slide 28&quot;/&gt;&lt;property id=&quot;20307&quot; value=&quot;374&quot;/&gt;&lt;/object&gt;&lt;object type=&quot;3&quot; unique_id=&quot;10032&quot;&gt;&lt;property id=&quot;20148&quot; value=&quot;5&quot;/&gt;&lt;property id=&quot;20300&quot; value=&quot;Slide 29&quot;/&gt;&lt;property id=&quot;20307&quot; value=&quot;344&quot;/&gt;&lt;/object&gt;&lt;object type=&quot;3&quot; unique_id=&quot;10033&quot;&gt;&lt;property id=&quot;20148&quot; value=&quot;5&quot;/&gt;&lt;property id=&quot;20300&quot; value=&quot;Slide 30&quot;/&gt;&lt;property id=&quot;20307&quot; value=&quot;373&quot;/&gt;&lt;/object&gt;&lt;object type=&quot;3&quot; unique_id=&quot;10034&quot;&gt;&lt;property id=&quot;20148&quot; value=&quot;5&quot;/&gt;&lt;property id=&quot;20300&quot; value=&quot;Slide 31&quot;/&gt;&lt;property id=&quot;20307&quot; value=&quot;368&quot;/&gt;&lt;/object&gt;&lt;object type=&quot;3&quot; unique_id=&quot;10035&quot;&gt;&lt;property id=&quot;20148&quot; value=&quot;5&quot;/&gt;&lt;property id=&quot;20300&quot; value=&quot;Slide 32&quot;/&gt;&lt;property id=&quot;20307&quot; value=&quot;387&quot;/&gt;&lt;/object&gt;&lt;object type=&quot;3&quot; unique_id=&quot;10036&quot;&gt;&lt;property id=&quot;20148&quot; value=&quot;5&quot;/&gt;&lt;property id=&quot;20300&quot; value=&quot;Slide 33&quot;/&gt;&lt;property id=&quot;20307&quot; value=&quot;386&quot;/&gt;&lt;/object&gt;&lt;object type=&quot;3&quot; unique_id=&quot;10037&quot;&gt;&lt;property id=&quot;20148&quot; value=&quot;5&quot;/&gt;&lt;property id=&quot;20300&quot; value=&quot;Slide 34&quot;/&gt;&lt;property id=&quot;20307&quot; value=&quot;306&quot;/&gt;&lt;/object&gt;&lt;object type=&quot;3&quot; unique_id=&quot;10038&quot;&gt;&lt;property id=&quot;20148&quot; value=&quot;5&quot;/&gt;&lt;property id=&quot;20300&quot; value=&quot;Slide 35&quot;/&gt;&lt;property id=&quot;20307&quot; value=&quot;308&quot;/&gt;&lt;/object&gt;&lt;object type=&quot;3&quot; unique_id=&quot;10039&quot;&gt;&lt;property id=&quot;20148&quot; value=&quot;5&quot;/&gt;&lt;property id=&quot;20300&quot; value=&quot;Slide 36&quot;/&gt;&lt;property id=&quot;20307&quot; value=&quot;299&quot;/&gt;&lt;/object&gt;&lt;object type=&quot;3&quot; unique_id=&quot;10040&quot;&gt;&lt;property id=&quot;20148&quot; value=&quot;5&quot;/&gt;&lt;property id=&quot;20300&quot; value=&quot;Slide 37&quot;/&gt;&lt;property id=&quot;20307&quot; value=&quot;300&quot;/&gt;&lt;/object&gt;&lt;object type=&quot;3&quot; unique_id=&quot;10041&quot;&gt;&lt;property id=&quot;20148&quot; value=&quot;5&quot;/&gt;&lt;property id=&quot;20300&quot; value=&quot;Slide 38&quot;/&gt;&lt;property id=&quot;20307&quot; value=&quot;359&quot;/&gt;&lt;/object&gt;&lt;object type=&quot;3&quot; unique_id=&quot;10042&quot;&gt;&lt;property id=&quot;20148&quot; value=&quot;5&quot;/&gt;&lt;property id=&quot;20300&quot; value=&quot;Slide 39&quot;/&gt;&lt;property id=&quot;20307&quot; value=&quot;360&quot;/&gt;&lt;/object&gt;&lt;object type=&quot;3&quot; unique_id=&quot;10043&quot;&gt;&lt;property id=&quot;20148&quot; value=&quot;5&quot;/&gt;&lt;property id=&quot;20300&quot; value=&quot;Slide 40&quot;/&gt;&lt;property id=&quot;20307&quot; value=&quot;281&quot;/&gt;&lt;/object&gt;&lt;object type=&quot;3&quot; unique_id=&quot;10044&quot;&gt;&lt;property id=&quot;20148&quot; value=&quot;5&quot;/&gt;&lt;property id=&quot;20300&quot; value=&quot;Slide 41&quot;/&gt;&lt;property id=&quot;20307&quot; value=&quot;351&quot;/&gt;&lt;/object&gt;&lt;object type=&quot;3&quot; unique_id=&quot;10045&quot;&gt;&lt;property id=&quot;20148&quot; value=&quot;5&quot;/&gt;&lt;property id=&quot;20300&quot; value=&quot;Slide 42&quot;/&gt;&lt;property id=&quot;20307&quot; value=&quot;258&quot;/&gt;&lt;/object&gt;&lt;object type=&quot;3&quot; unique_id=&quot;10046&quot;&gt;&lt;property id=&quot;20148&quot; value=&quot;5&quot;/&gt;&lt;property id=&quot;20300&quot; value=&quot;Slide 43&quot;/&gt;&lt;property id=&quot;20307&quot; value=&quot;394&quot;/&gt;&lt;/object&gt;&lt;object type=&quot;3&quot; unique_id=&quot;10047&quot;&gt;&lt;property id=&quot;20148&quot; value=&quot;5&quot;/&gt;&lt;property id=&quot;20300&quot; value=&quot;Slide 44&quot;/&gt;&lt;property id=&quot;20307&quot; value=&quot;295&quot;/&gt;&lt;/object&gt;&lt;object type=&quot;3&quot; unique_id=&quot;10048&quot;&gt;&lt;property id=&quot;20148&quot; value=&quot;5&quot;/&gt;&lt;property id=&quot;20300&quot; value=&quot;Slide 45&quot;/&gt;&lt;property id=&quot;20307&quot; value=&quot;349&quot;/&gt;&lt;/object&gt;&lt;object type=&quot;3&quot; unique_id=&quot;10049&quot;&gt;&lt;property id=&quot;20148&quot; value=&quot;5&quot;/&gt;&lt;property id=&quot;20300&quot; value=&quot;Slide 46&quot;/&gt;&lt;property id=&quot;20307&quot; value=&quot;350&quot;/&gt;&lt;/object&gt;&lt;object type=&quot;3&quot; unique_id=&quot;10050&quot;&gt;&lt;property id=&quot;20148&quot; value=&quot;5&quot;/&gt;&lt;property id=&quot;20300&quot; value=&quot;Slide 47&quot;/&gt;&lt;property id=&quot;20307&quot; value=&quot;263&quot;/&gt;&lt;/object&gt;&lt;object type=&quot;3&quot; unique_id=&quot;10051&quot;&gt;&lt;property id=&quot;20148&quot; value=&quot;5&quot;/&gt;&lt;property id=&quot;20300&quot; value=&quot;Slide 48&quot;/&gt;&lt;property id=&quot;20307&quot; value=&quot;347&quot;/&gt;&lt;/object&gt;&lt;object type=&quot;3&quot; unique_id=&quot;10052&quot;&gt;&lt;property id=&quot;20148&quot; value=&quot;5&quot;/&gt;&lt;property id=&quot;20300&quot; value=&quot;Slide 49&quot;/&gt;&lt;property id=&quot;20307&quot; value=&quot;348&quot;/&gt;&lt;/object&gt;&lt;object type=&quot;3&quot; unique_id=&quot;10053&quot;&gt;&lt;property id=&quot;20148&quot; value=&quot;5&quot;/&gt;&lt;property id=&quot;20300&quot; value=&quot;Slide 50 - &amp;quot;ПЕРЕЧЕНЬ ДОКУМЕНТОВ ПО ПОЖАРНОЙ БЕЗОПАСНОСТИ НА ОБЪЕКТЕ&amp;quot;&quot;/&gt;&lt;property id=&quot;20307&quot; value=&quot;289&quot;/&gt;&lt;/object&gt;&lt;object type=&quot;3&quot; unique_id=&quot;10054&quot;&gt;&lt;property id=&quot;20148&quot; value=&quot;5&quot;/&gt;&lt;property id=&quot;20300&quot; value=&quot;Slide 51&quot;/&gt;&lt;property id=&quot;20307&quot; value=&quot;383&quot;/&gt;&lt;/object&gt;&lt;object type=&quot;3&quot; unique_id=&quot;10055&quot;&gt;&lt;property id=&quot;20148&quot; value=&quot;5&quot;/&gt;&lt;property id=&quot;20300&quot; value=&quot;Slide 52&quot;/&gt;&lt;property id=&quot;20307&quot; value=&quot;384&quot;/&gt;&lt;/object&gt;&lt;object type=&quot;3&quot; unique_id=&quot;10056&quot;&gt;&lt;property id=&quot;20148&quot; value=&quot;5&quot;/&gt;&lt;property id=&quot;20300&quot; value=&quot;Slide 53&quot;/&gt;&lt;property id=&quot;20307&quot; value=&quot;385&quot;/&gt;&lt;/object&gt;&lt;object type=&quot;3&quot; unique_id=&quot;10057&quot;&gt;&lt;property id=&quot;20148&quot; value=&quot;5&quot;/&gt;&lt;property id=&quot;20300&quot; value=&quot;Slide 54 - &amp;quot;ПОЖАРНО-ТЕХНИЧЕСКАЯ КОМИССИЯ (ПТК)&amp;quot;&quot;/&gt;&lt;property id=&quot;20307&quot; value=&quot;355&quot;/&gt;&lt;/object&gt;&lt;object type=&quot;3&quot; unique_id=&quot;10058&quot;&gt;&lt;property id=&quot;20148&quot; value=&quot;5&quot;/&gt;&lt;property id=&quot;20300&quot; value=&quot;Slide 55 - &amp;quot;ПОЖАРНО-ТЕХНИЧЕСКАЯ КОМИССИЯ (ПТК)&amp;quot;&quot;/&gt;&lt;property id=&quot;20307&quot; value=&quot;356&quot;/&gt;&lt;/object&gt;&lt;object type=&quot;3&quot; unique_id=&quot;10059&quot;&gt;&lt;property id=&quot;20148&quot; value=&quot;5&quot;/&gt;&lt;property id=&quot;20300&quot; value=&quot;Slide 56&quot;/&gt;&lt;property id=&quot;20307&quot; value=&quot;292&quot;/&gt;&lt;/object&gt;&lt;object type=&quot;3&quot; unique_id=&quot;10060&quot;&gt;&lt;property id=&quot;20148&quot; value=&quot;5&quot;/&gt;&lt;property id=&quot;20300&quot; value=&quot;Slide 57&quot;/&gt;&lt;property id=&quot;20307&quot; value=&quot;310&quot;/&gt;&lt;/object&gt;&lt;object type=&quot;3&quot; unique_id=&quot;10061&quot;&gt;&lt;property id=&quot;20148&quot; value=&quot;5&quot;/&gt;&lt;property id=&quot;20300&quot; value=&quot;Slide 58&quot;/&gt;&lt;property id=&quot;20307&quot; value=&quot;264&quot;/&gt;&lt;/object&gt;&lt;object type=&quot;3&quot; unique_id=&quot;10062&quot;&gt;&lt;property id=&quot;20148&quot; value=&quot;5&quot;/&gt;&lt;property id=&quot;20300&quot; value=&quot;Slide 59&quot;/&gt;&lt;property id=&quot;20307&quot; value=&quot;268&quot;/&gt;&lt;/object&gt;&lt;object type=&quot;3&quot; unique_id=&quot;10063&quot;&gt;&lt;property id=&quot;20148&quot; value=&quot;5&quot;/&gt;&lt;property id=&quot;20300&quot; value=&quot;Slide 60&quot;/&gt;&lt;property id=&quot;20307&quot; value=&quot;370&quot;/&gt;&lt;/object&gt;&lt;object type=&quot;3&quot; unique_id=&quot;10064&quot;&gt;&lt;property id=&quot;20148&quot; value=&quot;5&quot;/&gt;&lt;property id=&quot;20300&quot; value=&quot;Slide 61&quot;/&gt;&lt;property id=&quot;20307&quot; value=&quot;307&quot;/&gt;&lt;/object&gt;&lt;object type=&quot;3&quot; unique_id=&quot;10065&quot;&gt;&lt;property id=&quot;20148&quot; value=&quot;5&quot;/&gt;&lt;property id=&quot;20300&quot; value=&quot;Slide 62&quot;/&gt;&lt;property id=&quot;20307&quot; value=&quot;260&quot;/&gt;&lt;/object&gt;&lt;object type=&quot;3&quot; unique_id=&quot;10066&quot;&gt;&lt;property id=&quot;20148&quot; value=&quot;5&quot;/&gt;&lt;property id=&quot;20300&quot; value=&quot;Slide 63&quot;/&gt;&lt;property id=&quot;20307&quot; value=&quot;269&quot;/&gt;&lt;/object&gt;&lt;object type=&quot;3&quot; unique_id=&quot;10067&quot;&gt;&lt;property id=&quot;20148&quot; value=&quot;5&quot;/&gt;&lt;property id=&quot;20300&quot; value=&quot;Slide 64 - &amp;quot;СИСТЕМЫ ПОЖАРНОЙ АВТОМАТИКИ&amp;quot;&quot;/&gt;&lt;property id=&quot;20307&quot; value=&quot;287&quot;/&gt;&lt;/object&gt;&lt;object type=&quot;3&quot; unique_id=&quot;10068&quot;&gt;&lt;property id=&quot;20148&quot; value=&quot;5&quot;/&gt;&lt;property id=&quot;20300&quot; value=&quot;Slide 65&quot;/&gt;&lt;property id=&quot;20307&quot; value=&quot;382&quot;/&gt;&lt;/object&gt;&lt;object type=&quot;3&quot; unique_id=&quot;10069&quot;&gt;&lt;property id=&quot;20148&quot; value=&quot;5&quot;/&gt;&lt;property id=&quot;20300&quot; value=&quot;Slide 66&quot;/&gt;&lt;property id=&quot;20307&quot; value=&quot;323&quot;/&gt;&lt;/object&gt;&lt;object type=&quot;3&quot; unique_id=&quot;10070&quot;&gt;&lt;property id=&quot;20148&quot; value=&quot;5&quot;/&gt;&lt;property id=&quot;20300&quot; value=&quot;Slide 67&quot;/&gt;&lt;property id=&quot;20307&quot; value=&quot;376&quot;/&gt;&lt;/object&gt;&lt;object type=&quot;3&quot; unique_id=&quot;10071&quot;&gt;&lt;property id=&quot;20148&quot; value=&quot;5&quot;/&gt;&lt;property id=&quot;20300&quot; value=&quot;Slide 68&quot;/&gt;&lt;property id=&quot;20307&quot; value=&quot;324&quot;/&gt;&lt;/object&gt;&lt;object type=&quot;3&quot; unique_id=&quot;10072&quot;&gt;&lt;property id=&quot;20148&quot; value=&quot;5&quot;/&gt;&lt;property id=&quot;20300&quot; value=&quot;Slide 69&quot;/&gt;&lt;property id=&quot;20307&quot; value=&quot;325&quot;/&gt;&lt;/object&gt;&lt;object type=&quot;3&quot; unique_id=&quot;10073&quot;&gt;&lt;property id=&quot;20148&quot; value=&quot;5&quot;/&gt;&lt;property id=&quot;20300&quot; value=&quot;Slide 70&quot;/&gt;&lt;property id=&quot;20307&quot; value=&quot;326&quot;/&gt;&lt;/object&gt;&lt;object type=&quot;3&quot; unique_id=&quot;10074&quot;&gt;&lt;property id=&quot;20148&quot; value=&quot;5&quot;/&gt;&lt;property id=&quot;20300&quot; value=&quot;Slide 71&quot;/&gt;&lt;property id=&quot;20307&quot; value=&quot;342&quot;/&gt;&lt;/object&gt;&lt;object type=&quot;3&quot; unique_id=&quot;10075&quot;&gt;&lt;property id=&quot;20148&quot; value=&quot;5&quot;/&gt;&lt;property id=&quot;20300&quot; value=&quot;Slide 72&quot;/&gt;&lt;property id=&quot;20307&quot; value=&quot;343&quot;/&gt;&lt;/object&gt;&lt;object type=&quot;3&quot; unique_id=&quot;10076&quot;&gt;&lt;property id=&quot;20148&quot; value=&quot;5&quot;/&gt;&lt;property id=&quot;20300&quot; value=&quot;Slide 73&quot;/&gt;&lt;property id=&quot;20307&quot; value=&quot;346&quot;/&gt;&lt;/object&gt;&lt;object type=&quot;3&quot; unique_id=&quot;10077&quot;&gt;&lt;property id=&quot;20148&quot; value=&quot;5&quot;/&gt;&lt;property id=&quot;20300&quot; value=&quot;Slide 74&quot;/&gt;&lt;property id=&quot;20307&quot; value=&quot;379&quot;/&gt;&lt;/object&gt;&lt;object type=&quot;3&quot; unique_id=&quot;10078&quot;&gt;&lt;property id=&quot;20148&quot; value=&quot;5&quot;/&gt;&lt;property id=&quot;20300&quot; value=&quot;Slide 75&quot;/&gt;&lt;property id=&quot;20307&quot; value=&quot;380&quot;/&gt;&lt;/object&gt;&lt;object type=&quot;3&quot; unique_id=&quot;10079&quot;&gt;&lt;property id=&quot;20148&quot; value=&quot;5&quot;/&gt;&lt;property id=&quot;20300&quot; value=&quot;Slide 76&quot;/&gt;&lt;property id=&quot;20307&quot; value=&quot;381&quot;/&gt;&lt;/object&gt;&lt;object type=&quot;3&quot; unique_id=&quot;10080&quot;&gt;&lt;property id=&quot;20148&quot; value=&quot;5&quot;/&gt;&lt;property id=&quot;20300&quot; value=&quot;Slide 77&quot;/&gt;&lt;property id=&quot;20307&quot; value=&quot;389&quot;/&gt;&lt;/object&gt;&lt;object type=&quot;3&quot; unique_id=&quot;10081&quot;&gt;&lt;property id=&quot;20148&quot; value=&quot;5&quot;/&gt;&lt;property id=&quot;20300&quot; value=&quot;Slide 78&quot;/&gt;&lt;property id=&quot;20307&quot; value=&quot;390&quot;/&gt;&lt;/object&gt;&lt;object type=&quot;3&quot; unique_id=&quot;10082&quot;&gt;&lt;property id=&quot;20148&quot; value=&quot;5&quot;/&gt;&lt;property id=&quot;20300&quot; value=&quot;Slide 79 - &amp;quot;КЛАССЫ ПОЖАРОВ И &amp;#x0D;&amp;#x0A;СРЕДСТВА ИХ ТУШЕНИЯ&amp;quot;&quot;/&gt;&lt;property id=&quot;20307&quot; value=&quot;391&quot;/&gt;&lt;/object&gt;&lt;object type=&quot;3&quot; unique_id=&quot;10083&quot;&gt;&lt;property id=&quot;20148&quot; value=&quot;5&quot;/&gt;&lt;property id=&quot;20300&quot; value=&quot;Slide 80&quot;/&gt;&lt;property id=&quot;20307&quot; value=&quot;392&quot;/&gt;&lt;/object&gt;&lt;object type=&quot;3&quot; unique_id=&quot;10084&quot;&gt;&lt;property id=&quot;20148&quot; value=&quot;5&quot;/&gt;&lt;property id=&quot;20300&quot; value=&quot;Slide 81&quot;/&gt;&lt;property id=&quot;20307&quot; value=&quot;393&quot;/&gt;&lt;/object&gt;&lt;object type=&quot;3&quot; unique_id=&quot;10085&quot;&gt;&lt;property id=&quot;20148&quot; value=&quot;5&quot;/&gt;&lt;property id=&quot;20300&quot; value=&quot;Slide 82&quot;/&gt;&lt;property id=&quot;20307&quot; value=&quot;288&quot;/&gt;&lt;/object&gt;&lt;object type=&quot;3&quot; unique_id=&quot;10086&quot;&gt;&lt;property id=&quot;20148&quot; value=&quot;5&quot;/&gt;&lt;property id=&quot;20300&quot; value=&quot;Slide 83&quot;/&gt;&lt;property id=&quot;20307&quot; value=&quot;345&quot;/&gt;&lt;/object&gt;&lt;object type=&quot;3&quot; unique_id=&quot;10087&quot;&gt;&lt;property id=&quot;20148&quot; value=&quot;5&quot;/&gt;&lt;property id=&quot;20300&quot; value=&quot;Slide 84&quot;/&gt;&lt;property id=&quot;20307&quot; value=&quot;290&quot;/&gt;&lt;/object&gt;&lt;object type=&quot;3&quot; unique_id=&quot;10088&quot;&gt;&lt;property id=&quot;20148&quot; value=&quot;5&quot;/&gt;&lt;property id=&quot;20300&quot; value=&quot;Slide 85&quot;/&gt;&lt;property id=&quot;20307&quot; value=&quot;291&quot;/&gt;&lt;/object&gt;&lt;object type=&quot;3&quot; unique_id=&quot;10089&quot;&gt;&lt;property id=&quot;20148&quot; value=&quot;5&quot;/&gt;&lt;property id=&quot;20300&quot; value=&quot;Slide 86&quot;/&gt;&lt;property id=&quot;20307&quot; value=&quot;280&quot;/&gt;&lt;/object&gt;&lt;object type=&quot;3&quot; unique_id=&quot;10090&quot;&gt;&lt;property id=&quot;20148&quot; value=&quot;5&quot;/&gt;&lt;property id=&quot;20300&quot; value=&quot;Slide 87&quot;/&gt;&lt;property id=&quot;20307&quot; value=&quot;279&quot;/&gt;&lt;/object&gt;&lt;object type=&quot;3&quot; unique_id=&quot;10091&quot;&gt;&lt;property id=&quot;20148&quot; value=&quot;5&quot;/&gt;&lt;property id=&quot;20300&quot; value=&quot;Slide 88&quot;/&gt;&lt;property id=&quot;20307&quot; value=&quot;261&quot;/&gt;&lt;/object&gt;&lt;object type=&quot;3&quot; unique_id=&quot;10092&quot;&gt;&lt;property id=&quot;20148&quot; value=&quot;5&quot;/&gt;&lt;property id=&quot;20300&quot; value=&quot;Slide 89&quot;/&gt;&lt;property id=&quot;20307&quot; value=&quot;282&quot;/&gt;&lt;/object&gt;&lt;object type=&quot;3&quot; unique_id=&quot;10093&quot;&gt;&lt;property id=&quot;20148&quot; value=&quot;5&quot;/&gt;&lt;property id=&quot;20300&quot; value=&quot;Slide 90&quot;/&gt;&lt;property id=&quot;20307&quot; value=&quot;278&quot;/&gt;&lt;/object&gt;&lt;object type=&quot;3&quot; unique_id=&quot;10094&quot;&gt;&lt;property id=&quot;20148&quot; value=&quot;5&quot;/&gt;&lt;property id=&quot;20300&quot; value=&quot;Slide 91&quot;/&gt;&lt;property id=&quot;20307&quot; value=&quot;277&quot;/&gt;&lt;/object&gt;&lt;object type=&quot;3&quot; unique_id=&quot;10095&quot;&gt;&lt;property id=&quot;20148&quot; value=&quot;5&quot;/&gt;&lt;property id=&quot;20300&quot; value=&quot;Slide 92&quot;/&gt;&lt;property id=&quot;20307&quot; value=&quot;337&quot;/&gt;&lt;/object&gt;&lt;object type=&quot;3&quot; unique_id=&quot;10096&quot;&gt;&lt;property id=&quot;20148&quot; value=&quot;5&quot;/&gt;&lt;property id=&quot;20300&quot; value=&quot;Slide 93&quot;/&gt;&lt;property id=&quot;20307&quot; value=&quot;361&quot;/&gt;&lt;/object&gt;&lt;object type=&quot;3&quot; unique_id=&quot;10097&quot;&gt;&lt;property id=&quot;20148&quot; value=&quot;5&quot;/&gt;&lt;property id=&quot;20300&quot; value=&quot;Slide 94&quot;/&gt;&lt;property id=&quot;20307&quot; value=&quot;283&quot;/&gt;&lt;/object&gt;&lt;object type=&quot;3&quot; unique_id=&quot;10098&quot;&gt;&lt;property id=&quot;20148&quot; value=&quot;5&quot;/&gt;&lt;property id=&quot;20300&quot; value=&quot;Slide 95&quot;/&gt;&lt;property id=&quot;20307&quot; value=&quot;371&quot;/&gt;&lt;/object&gt;&lt;object type=&quot;3&quot; unique_id=&quot;10099&quot;&gt;&lt;property id=&quot;20148&quot; value=&quot;5&quot;/&gt;&lt;property id=&quot;20300&quot; value=&quot;Slide 96&quot;/&gt;&lt;property id=&quot;20307&quot; value=&quot;372&quot;/&gt;&lt;/object&gt;&lt;object type=&quot;3&quot; unique_id=&quot;10100&quot;&gt;&lt;property id=&quot;20148&quot; value=&quot;5&quot;/&gt;&lt;property id=&quot;20300&quot; value=&quot;Slide 97&quot;/&gt;&lt;property id=&quot;20307&quot; value=&quot;338&quot;/&gt;&lt;/object&gt;&lt;object type=&quot;3&quot; unique_id=&quot;10101&quot;&gt;&lt;property id=&quot;20148&quot; value=&quot;5&quot;/&gt;&lt;property id=&quot;20300&quot; value=&quot;Slide 98&quot;/&gt;&lt;property id=&quot;20307&quot; value=&quot;339&quot;/&gt;&lt;/object&gt;&lt;object type=&quot;3&quot; unique_id=&quot;10102&quot;&gt;&lt;property id=&quot;20148&quot; value=&quot;5&quot;/&gt;&lt;property id=&quot;20300&quot; value=&quot;Slide 99&quot;/&gt;&lt;property id=&quot;20307&quot; value=&quot;340&quot;/&gt;&lt;/object&gt;&lt;object type=&quot;3&quot; unique_id=&quot;10103&quot;&gt;&lt;property id=&quot;20148&quot; value=&quot;5&quot;/&gt;&lt;property id=&quot;20300&quot; value=&quot;Slide 100&quot;/&gt;&lt;property id=&quot;20307&quot; value=&quot;341&quot;/&gt;&lt;/object&gt;&lt;object type=&quot;3&quot; unique_id=&quot;10104&quot;&gt;&lt;property id=&quot;20148&quot; value=&quot;5&quot;/&gt;&lt;property id=&quot;20300&quot; value=&quot;Slide 101&quot;/&gt;&lt;property id=&quot;20307&quot; value=&quot;309&quot;/&gt;&lt;/object&gt;&lt;object type=&quot;3&quot; unique_id=&quot;10105&quot;&gt;&lt;property id=&quot;20148&quot; value=&quot;5&quot;/&gt;&lt;property id=&quot;20300&quot; value=&quot;Slide 102&quot;/&gt;&lt;property id=&quot;20307&quot; value=&quot;388&quot;/&gt;&lt;/object&gt;&lt;object type=&quot;3&quot; unique_id=&quot;10106&quot;&gt;&lt;property id=&quot;20148&quot; value=&quot;5&quot;/&gt;&lt;property id=&quot;20300&quot; value=&quot;Slide 103&quot;/&gt;&lt;property id=&quot;20307&quot; value=&quot;320&quot;/&gt;&lt;/object&gt;&lt;object type=&quot;3&quot; unique_id=&quot;10107&quot;&gt;&lt;property id=&quot;20148&quot; value=&quot;5&quot;/&gt;&lt;property id=&quot;20300&quot; value=&quot;Slide 104&quot;/&gt;&lt;property id=&quot;20307&quot; value=&quot;321&quot;/&gt;&lt;/object&gt;&lt;object type=&quot;3&quot; unique_id=&quot;10108&quot;&gt;&lt;property id=&quot;20148&quot; value=&quot;5&quot;/&gt;&lt;property id=&quot;20300&quot; value=&quot;Slide 105&quot;/&gt;&lt;property id=&quot;20307&quot; value=&quot;322&quot;/&gt;&lt;/object&gt;&lt;object type=&quot;3&quot; unique_id=&quot;10109&quot;&gt;&lt;property id=&quot;20148&quot; value=&quot;5&quot;/&gt;&lt;property id=&quot;20300&quot; value=&quot;Slide 106&quot;/&gt;&lt;property id=&quot;20307&quot; value=&quot;286&quot;/&gt;&lt;/object&gt;&lt;object type=&quot;3&quot; unique_id=&quot;10110&quot;&gt;&lt;property id=&quot;20148&quot; value=&quot;5&quot;/&gt;&lt;property id=&quot;20300&quot; value=&quot;Slide 107&quot;/&gt;&lt;property id=&quot;20307&quot; value=&quot;315&quot;/&gt;&lt;/object&gt;&lt;object type=&quot;3&quot; unique_id=&quot;10111&quot;&gt;&lt;property id=&quot;20148&quot; value=&quot;5&quot;/&gt;&lt;property id=&quot;20300&quot; value=&quot;Slide 108&quot;/&gt;&lt;property id=&quot;20307&quot; value=&quot;316&quot;/&gt;&lt;/object&gt;&lt;object type=&quot;3&quot; unique_id=&quot;10112&quot;&gt;&lt;property id=&quot;20148&quot; value=&quot;5&quot;/&gt;&lt;property id=&quot;20300&quot; value=&quot;Slide 109&quot;/&gt;&lt;property id=&quot;20307&quot; value=&quot;317&quot;/&gt;&lt;/object&gt;&lt;object type=&quot;3&quot; unique_id=&quot;10113&quot;&gt;&lt;property id=&quot;20148&quot; value=&quot;5&quot;/&gt;&lt;property id=&quot;20300&quot; value=&quot;Slide 110 - &amp;quot;ВОЗМОЖНОСТИ ПОЖАРНЫХ ПОДРАЗДЕЛЕНИЙ&amp;quot;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ЗАСТАВКИ">
  <a:themeElements>
    <a:clrScheme name="NIIDPO">
      <a:dk1>
        <a:sysClr val="windowText" lastClr="000000"/>
      </a:dk1>
      <a:lt1>
        <a:sysClr val="window" lastClr="FFFFFF"/>
      </a:lt1>
      <a:dk2>
        <a:srgbClr val="203864"/>
      </a:dk2>
      <a:lt2>
        <a:srgbClr val="EFF3F6"/>
      </a:lt2>
      <a:accent1>
        <a:srgbClr val="2F5596"/>
      </a:accent1>
      <a:accent2>
        <a:srgbClr val="6D84B0"/>
      </a:accent2>
      <a:accent3>
        <a:srgbClr val="A5C5D2"/>
      </a:accent3>
      <a:accent4>
        <a:srgbClr val="D49F0C"/>
      </a:accent4>
      <a:accent5>
        <a:srgbClr val="FBD978"/>
      </a:accent5>
      <a:accent6>
        <a:srgbClr val="F1767C"/>
      </a:accent6>
      <a:hlink>
        <a:srgbClr val="CC385F"/>
      </a:hlink>
      <a:folHlink>
        <a:srgbClr val="99B2DF"/>
      </a:folHlink>
    </a:clrScheme>
    <a:fontScheme name="NIIDPO">
      <a:majorFont>
        <a:latin typeface="Circe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FABD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IDPO" id="{F225A36B-B214-41E8-B505-3B73DDFAB118}" vid="{FEBA0C01-EE79-489F-B830-CDFD55A8E47C}"/>
    </a:ext>
  </a:extLst>
</a:theme>
</file>

<file path=ppt/theme/theme2.xml><?xml version="1.0" encoding="utf-8"?>
<a:theme xmlns:a="http://schemas.openxmlformats.org/drawingml/2006/main" name="ИНФОГРАФИКА">
  <a:themeElements>
    <a:clrScheme name="NIIDP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IDPO">
      <a:majorFont>
        <a:latin typeface="Circe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0F3F6"/>
        </a:solidFill>
        <a:ln w="3175" cap="flat" cmpd="sng" algn="ctr">
          <a:noFill/>
          <a:prstDash val="solid"/>
          <a:headEnd/>
          <a:tailEnd/>
        </a:ln>
        <a:effectLst/>
      </a:spPr>
      <a:bodyPr lIns="123476" tIns="61738" rIns="123476" bIns="61738" anchor="ctr"/>
      <a:lstStyle>
        <a:defPPr algn="ctr" defTabSz="1371966" eaLnBrk="1" fontAlgn="auto" hangingPunct="1">
          <a:spcBef>
            <a:spcPts val="0"/>
          </a:spcBef>
          <a:spcAft>
            <a:spcPts val="0"/>
          </a:spcAft>
          <a:defRPr sz="3200" b="0" kern="0" dirty="0" smtClean="0">
            <a:latin typeface="Circe Bold" panose="020B0602020203020203" pitchFamily="34" charset="-52"/>
            <a:ea typeface="Verdana" pitchFamily="34" charset="0"/>
            <a:cs typeface="Verdana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NIIDPO" id="{F225A36B-B214-41E8-B505-3B73DDFAB118}" vid="{FEBA0C01-EE79-489F-B830-CDFD55A8E47C}"/>
    </a:ext>
  </a:extLst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NIIDPO</Template>
  <TotalTime>28191</TotalTime>
  <Words>1597</Words>
  <Application>Microsoft Office PowerPoint</Application>
  <PresentationFormat>Произвольный</PresentationFormat>
  <Paragraphs>181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ＭＳ Ｐゴシック</vt:lpstr>
      <vt:lpstr>Arial</vt:lpstr>
      <vt:lpstr>Century Gothic</vt:lpstr>
      <vt:lpstr>Circe</vt:lpstr>
      <vt:lpstr>Circe Bold</vt:lpstr>
      <vt:lpstr>Segoe UI</vt:lpstr>
      <vt:lpstr>Segoe UI Light</vt:lpstr>
      <vt:lpstr>Times New Roman</vt:lpstr>
      <vt:lpstr>Trebuchet MS</vt:lpstr>
      <vt:lpstr>Wingdings 3</vt:lpstr>
      <vt:lpstr>ЗАСТАВКИ</vt:lpstr>
      <vt:lpstr>ИНФОГРАФИКА</vt:lpstr>
      <vt:lpstr>Сектор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</vt:lpstr>
      <vt:lpstr>Презентация PowerPoint</vt:lpstr>
    </vt:vector>
  </TitlesOfParts>
  <Company>ИТиГ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vr</dc:creator>
  <cp:lastModifiedBy>Dasha</cp:lastModifiedBy>
  <cp:revision>2862</cp:revision>
  <dcterms:created xsi:type="dcterms:W3CDTF">2008-04-29T05:49:28Z</dcterms:created>
  <dcterms:modified xsi:type="dcterms:W3CDTF">2022-11-18T07:24:41Z</dcterms:modified>
</cp:coreProperties>
</file>