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FF"/>
    <a:srgbClr val="FFFFFF"/>
    <a:srgbClr val="1F93C7"/>
    <a:srgbClr val="052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7" d="100"/>
          <a:sy n="97" d="100"/>
        </p:scale>
        <p:origin x="72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Сводная диаграмма по экспертным заключениям</a:t>
            </a:r>
          </a:p>
        </c:rich>
      </c:tx>
      <c:layout>
        <c:manualLayout>
          <c:xMode val="edge"/>
          <c:yMode val="edge"/>
          <c:x val="0.2206189030889678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accent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Ветеринарно-санитарная экспертиза</c:v>
                </c:pt>
                <c:pt idx="1">
                  <c:v>Прокуратура, МВД, Рыбнадзор</c:v>
                </c:pt>
                <c:pt idx="2">
                  <c:v>Обращения граждан</c:v>
                </c:pt>
                <c:pt idx="3">
                  <c:v>Оценка риска эпизоот. очага</c:v>
                </c:pt>
                <c:pt idx="4">
                  <c:v>Вет. Мониторинг</c:v>
                </c:pt>
                <c:pt idx="5">
                  <c:v>По диагностич. исслед.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220</c:v>
                </c:pt>
                <c:pt idx="1">
                  <c:v>139</c:v>
                </c:pt>
                <c:pt idx="2">
                  <c:v>34</c:v>
                </c:pt>
                <c:pt idx="3">
                  <c:v>52</c:v>
                </c:pt>
                <c:pt idx="4">
                  <c:v>615</c:v>
                </c:pt>
                <c:pt idx="5">
                  <c:v>407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0-5E29-4577-8DF8-AA1A70457B8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Лист1!$A$2:$A$7</c:f>
              <c:strCache>
                <c:ptCount val="6"/>
                <c:pt idx="0">
                  <c:v>Ветеринарно-санитарная экспертиза</c:v>
                </c:pt>
                <c:pt idx="1">
                  <c:v>Прокуратура, МВД, Рыбнадзор</c:v>
                </c:pt>
                <c:pt idx="2">
                  <c:v>Обращения граждан</c:v>
                </c:pt>
                <c:pt idx="3">
                  <c:v>Оценка риска эпизоот. очага</c:v>
                </c:pt>
                <c:pt idx="4">
                  <c:v>Вет. Мониторинг</c:v>
                </c:pt>
                <c:pt idx="5">
                  <c:v>По диагностич. исслед.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1-5E29-4577-8DF8-AA1A70457B8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Лист1!$A$2:$A$7</c:f>
              <c:strCache>
                <c:ptCount val="6"/>
                <c:pt idx="0">
                  <c:v>Ветеринарно-санитарная экспертиза</c:v>
                </c:pt>
                <c:pt idx="1">
                  <c:v>Прокуратура, МВД, Рыбнадзор</c:v>
                </c:pt>
                <c:pt idx="2">
                  <c:v>Обращения граждан</c:v>
                </c:pt>
                <c:pt idx="3">
                  <c:v>Оценка риска эпизоот. очага</c:v>
                </c:pt>
                <c:pt idx="4">
                  <c:v>Вет. Мониторинг</c:v>
                </c:pt>
                <c:pt idx="5">
                  <c:v>По диагностич. исслед.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2-5E29-4577-8DF8-AA1A70457B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61793664"/>
        <c:axId val="1861787008"/>
        <c:axId val="0"/>
      </c:bar3DChart>
      <c:catAx>
        <c:axId val="1861793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61787008"/>
        <c:crosses val="autoZero"/>
        <c:auto val="1"/>
        <c:lblAlgn val="ctr"/>
        <c:lblOffset val="100"/>
        <c:noMultiLvlLbl val="0"/>
      </c:catAx>
      <c:valAx>
        <c:axId val="1861787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61793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5991C3-6BE1-E666-B5AF-B3539A3084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1" y="1333685"/>
            <a:ext cx="11316199" cy="2786743"/>
          </a:xfr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1"/>
              </a:spcBef>
              <a:spcAft>
                <a:spcPts val="0"/>
              </a:spcAft>
              <a:tabLst/>
              <a:defRPr/>
            </a:pPr>
            <a:r>
              <a:rPr kumimoji="0" lang="ru-RU" sz="3600" b="1" i="0" u="none" strike="noStrike" kern="1200" cap="none" spc="-1" normalizeH="0" baseline="0" noProof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Times New Roman"/>
              </a:rPr>
              <a:t>«Инспекция – инструмент в руках</a:t>
            </a:r>
            <a:br>
              <a:rPr kumimoji="0" lang="ru-RU" sz="3600" b="1" i="0" u="none" strike="noStrike" kern="1200" cap="none" spc="-1" normalizeH="0" baseline="0" noProof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Times New Roman"/>
              </a:rPr>
            </a:br>
            <a:r>
              <a:rPr kumimoji="0" lang="ru-RU" sz="3600" b="1" i="0" u="none" strike="noStrike" kern="1200" cap="none" spc="-1" normalizeH="0" baseline="0" noProof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Times New Roman"/>
              </a:rPr>
              <a:t>ветеринарной службы»</a:t>
            </a:r>
            <a:br>
              <a:rPr kumimoji="0" lang="ru-RU" sz="3600" b="0" i="0" u="none" strike="noStrike" kern="1200" cap="none" spc="-1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62139C5-E4F4-05BD-AA9D-BC288BA852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1" y="3843867"/>
            <a:ext cx="10636931" cy="3014133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601"/>
              </a:spcBef>
            </a:pPr>
            <a:r>
              <a:rPr lang="ru-RU" sz="2400" strike="noStrike" spc="-1" dirty="0">
                <a:latin typeface="Times New Roman"/>
              </a:rPr>
              <a:t>Доклад  начальника ОГБУ «</a:t>
            </a:r>
            <a:r>
              <a:rPr lang="ru-RU" sz="2400" spc="-1" dirty="0">
                <a:latin typeface="Times New Roman"/>
              </a:rPr>
              <a:t>И</a:t>
            </a:r>
            <a:r>
              <a:rPr lang="ru-RU" sz="2400" strike="noStrike" spc="-1" dirty="0">
                <a:latin typeface="Times New Roman"/>
              </a:rPr>
              <a:t>нспекция по</a:t>
            </a:r>
          </a:p>
          <a:p>
            <a:pPr algn="ctr">
              <a:lnSpc>
                <a:spcPct val="100000"/>
              </a:lnSpc>
              <a:spcBef>
                <a:spcPts val="601"/>
              </a:spcBef>
            </a:pPr>
            <a:r>
              <a:rPr lang="ru-RU" sz="2400" spc="-1" dirty="0">
                <a:latin typeface="Times New Roman"/>
              </a:rPr>
              <a:t>ветеринарии и безопасности продовольствия»</a:t>
            </a:r>
            <a:endParaRPr lang="ru-RU" sz="240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01"/>
              </a:spcBef>
            </a:pPr>
            <a:r>
              <a:rPr lang="ru-RU" sz="2400" strike="noStrike" spc="-1" dirty="0">
                <a:latin typeface="Times New Roman"/>
              </a:rPr>
              <a:t>Фирсова Сергея Александровича</a:t>
            </a:r>
            <a:endParaRPr lang="ru-RU" sz="2400" strike="noStrike" spc="-1" dirty="0">
              <a:latin typeface="Arial"/>
            </a:endParaRPr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987CE5F-5FB8-9DAF-E93B-404EE35B1A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551" y="211117"/>
            <a:ext cx="1524132" cy="1524132"/>
          </a:xfrm>
          <a:prstGeom prst="rect">
            <a:avLst/>
          </a:prstGeom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764616C2-396F-AF30-6109-CC02E16CC2D2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5441130" y="86726"/>
            <a:ext cx="1599840" cy="1523520"/>
          </a:xfrm>
          <a:prstGeom prst="rect">
            <a:avLst/>
          </a:prstGeom>
          <a:ln w="9360">
            <a:noFill/>
          </a:ln>
        </p:spPr>
      </p:pic>
      <p:pic>
        <p:nvPicPr>
          <p:cNvPr id="6" name="Picture 7">
            <a:extLst>
              <a:ext uri="{FF2B5EF4-FFF2-40B4-BE49-F238E27FC236}">
                <a16:creationId xmlns:a16="http://schemas.microsoft.com/office/drawing/2014/main" id="{E5AD8FF4-7099-ADD2-F300-77447963C1C6}"/>
              </a:ext>
            </a:extLst>
          </p:cNvPr>
          <p:cNvPicPr/>
          <p:nvPr/>
        </p:nvPicPr>
        <p:blipFill>
          <a:blip r:embed="rId4"/>
          <a:stretch/>
        </p:blipFill>
        <p:spPr>
          <a:xfrm>
            <a:off x="10436857" y="3386"/>
            <a:ext cx="1280592" cy="169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76349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845AC980-8177-C3BA-9E2B-2EC7964F56DF}"/>
              </a:ext>
            </a:extLst>
          </p:cNvPr>
          <p:cNvSpPr/>
          <p:nvPr/>
        </p:nvSpPr>
        <p:spPr>
          <a:xfrm>
            <a:off x="434567" y="1303698"/>
            <a:ext cx="11624650" cy="3938257"/>
          </a:xfrm>
          <a:prstGeom prst="roundRect">
            <a:avLst>
              <a:gd name="adj" fmla="val 19561"/>
            </a:avLst>
          </a:prstGeom>
          <a:solidFill>
            <a:schemeClr val="tx2">
              <a:lumMod val="40000"/>
              <a:lumOff val="60000"/>
              <a:alpha val="43922"/>
            </a:schemeClr>
          </a:solidFill>
          <a:ln>
            <a:solidFill>
              <a:srgbClr val="1F93C7">
                <a:alpha val="25882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4DB09C-78AA-FF68-C657-72E28968A124}"/>
              </a:ext>
            </a:extLst>
          </p:cNvPr>
          <p:cNvSpPr txBox="1"/>
          <p:nvPr/>
        </p:nvSpPr>
        <p:spPr>
          <a:xfrm>
            <a:off x="851932" y="1564666"/>
            <a:ext cx="10789919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Предложение Агентства ветеринарии о создании экспертной организации одобрено на заседании Совета по регуляторной политике Ульяновской области 23.01.2020.</a:t>
            </a:r>
          </a:p>
          <a:p>
            <a:r>
              <a:rPr lang="ru-RU" sz="24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Губернатором Ульяновской области 21.02.2020 утверждён План мероприятий («дорожная карта») по реформированию государственной ветеринарной службы Ульяновской области.</a:t>
            </a:r>
          </a:p>
          <a:p>
            <a:r>
              <a:rPr lang="ru-RU" sz="24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Распоряжением Правительства Ульяновской области от 02.07.2020 № 373-пр создано областное государственное бюджетное учреждение «Инспекция по ветеринарии и безопасности продовольствия».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6E912B-F166-AD8A-B1AF-7F37D91E081D}"/>
              </a:ext>
            </a:extLst>
          </p:cNvPr>
          <p:cNvSpPr txBox="1"/>
          <p:nvPr/>
        </p:nvSpPr>
        <p:spPr>
          <a:xfrm>
            <a:off x="3042719" y="388384"/>
            <a:ext cx="610656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 создания инспекции:</a:t>
            </a:r>
          </a:p>
        </p:txBody>
      </p:sp>
    </p:spTree>
    <p:extLst>
      <p:ext uri="{BB962C8B-B14F-4D97-AF65-F5344CB8AC3E}">
        <p14:creationId xmlns:p14="http://schemas.microsoft.com/office/powerpoint/2010/main" val="4158001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0FC6CFF9-0F94-3F32-EC0C-8134546ACD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1823" y="3792971"/>
            <a:ext cx="9026434" cy="181573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EE89BE6-6C8A-92AF-5DFF-884C1015D259}"/>
              </a:ext>
            </a:extLst>
          </p:cNvPr>
          <p:cNvSpPr txBox="1"/>
          <p:nvPr/>
        </p:nvSpPr>
        <p:spPr>
          <a:xfrm>
            <a:off x="1750423" y="350400"/>
            <a:ext cx="86911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u="sng" dirty="0">
                <a:solidFill>
                  <a:schemeClr val="bg2">
                    <a:lumMod val="75000"/>
                  </a:schemeClr>
                </a:solidFill>
              </a:rPr>
              <a:t>Нормативно-правовое регулирование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8F63B8-A7BD-F1DE-D1E0-3302869CDAAA}"/>
              </a:ext>
            </a:extLst>
          </p:cNvPr>
          <p:cNvSpPr txBox="1"/>
          <p:nvPr/>
        </p:nvSpPr>
        <p:spPr>
          <a:xfrm>
            <a:off x="1950720" y="4408379"/>
            <a:ext cx="86911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экономического развития Российской Федерации от 26 октября 2020 г. N 707 «Об утверждении критериев аккредитации и перечня документов, подтверждающих соответствие заявителя, аккредитованного лица критериям аккредитации»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4232EC8E-2B77-AFFC-10A3-C8CFF043CE1B}"/>
              </a:ext>
            </a:extLst>
          </p:cNvPr>
          <p:cNvSpPr/>
          <p:nvPr/>
        </p:nvSpPr>
        <p:spPr>
          <a:xfrm>
            <a:off x="1521823" y="935175"/>
            <a:ext cx="9026434" cy="2708366"/>
          </a:xfrm>
          <a:prstGeom prst="roundRect">
            <a:avLst>
              <a:gd name="adj" fmla="val 19561"/>
            </a:avLst>
          </a:prstGeom>
          <a:solidFill>
            <a:schemeClr val="tx2">
              <a:lumMod val="40000"/>
              <a:lumOff val="60000"/>
              <a:alpha val="43922"/>
            </a:schemeClr>
          </a:solidFill>
          <a:ln>
            <a:solidFill>
              <a:srgbClr val="1F93C7">
                <a:alpha val="25882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D84B329-2A3A-CDB5-9706-D5AF9754D124}"/>
              </a:ext>
            </a:extLst>
          </p:cNvPr>
          <p:cNvSpPr txBox="1"/>
          <p:nvPr/>
        </p:nvSpPr>
        <p:spPr>
          <a:xfrm>
            <a:off x="1950720" y="2476527"/>
            <a:ext cx="81686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«инспекция (</a:t>
            </a:r>
            <a:r>
              <a:rPr lang="ru-RU" i="1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inspection</a:t>
            </a:r>
            <a:r>
              <a:rPr lang="ru-RU" i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Исследование продукции, процесса, услуги или установки, или их проекта и определение их соответствия конкретным требованиям или, на основе профессиональной оценки, общим требованиям»</a:t>
            </a:r>
            <a:endParaRPr lang="en-US" i="1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0BAF85A-43B9-DF76-F56D-7EAA2AAB0DA0}"/>
              </a:ext>
            </a:extLst>
          </p:cNvPr>
          <p:cNvSpPr txBox="1"/>
          <p:nvPr/>
        </p:nvSpPr>
        <p:spPr>
          <a:xfrm>
            <a:off x="1867988" y="1691920"/>
            <a:ext cx="77854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ГОСТ Р ИСО/МЭК 17020-2012  «ОЦЕНКА СООТВЕТСТВИЯ. </a:t>
            </a:r>
          </a:p>
          <a:p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РАБОТЕ РАЗЛИЧНЫХ ТИПОВ ОРГАНОВ ИНСПЕКЦИИ»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A711EDE-D26E-B784-2D5D-1876391AA696}"/>
              </a:ext>
            </a:extLst>
          </p:cNvPr>
          <p:cNvSpPr txBox="1"/>
          <p:nvPr/>
        </p:nvSpPr>
        <p:spPr>
          <a:xfrm>
            <a:off x="835742" y="5820697"/>
            <a:ext cx="107564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0" dirty="0">
                <a:solidFill>
                  <a:srgbClr val="4B4B4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Важно знать, что согласно нормативным актам Российской Федерации, только аккредитованные органы инспекции могут выдавать заключение о соответствии/несоответствии отдельно взятого объекта исследований существующим нормам и требованиям.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527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12291B5-7678-E164-A518-0C214C2E9A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963" y="0"/>
            <a:ext cx="967207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947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2A26A365-A8B4-E6D1-4EDB-BE641A29AE9A}"/>
              </a:ext>
            </a:extLst>
          </p:cNvPr>
          <p:cNvSpPr/>
          <p:nvPr/>
        </p:nvSpPr>
        <p:spPr>
          <a:xfrm>
            <a:off x="434566" y="1391479"/>
            <a:ext cx="11389259" cy="5154176"/>
          </a:xfrm>
          <a:prstGeom prst="roundRect">
            <a:avLst>
              <a:gd name="adj" fmla="val 19561"/>
            </a:avLst>
          </a:prstGeom>
          <a:solidFill>
            <a:schemeClr val="tx2">
              <a:lumMod val="40000"/>
              <a:lumOff val="60000"/>
              <a:alpha val="43922"/>
            </a:schemeClr>
          </a:solidFill>
          <a:ln>
            <a:solidFill>
              <a:srgbClr val="1F93C7">
                <a:alpha val="25882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6F932C-46B5-4F6E-106C-247E3D2DE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91478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Виды деятельности учреждения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010CA9-DD29-570C-18DD-052BB53D86AF}"/>
              </a:ext>
            </a:extLst>
          </p:cNvPr>
          <p:cNvSpPr txBox="1"/>
          <p:nvPr/>
        </p:nvSpPr>
        <p:spPr>
          <a:xfrm>
            <a:off x="662609" y="1683026"/>
            <a:ext cx="1102580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ветеринарно-санитарная экспертиза пищевой продукции и продовольственного сырья, в том числе продукции растительного происхождения непромышленного изготовления;</a:t>
            </a:r>
          </a:p>
          <a:p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ветеринарно-санитарная экспертиза непищевой продукции, в том числе кормов для животных, а также продуктивных и непродуктивных животных;</a:t>
            </a:r>
          </a:p>
          <a:p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риска здоровью населения и животных от воздействия пищевой и непищевой продукции;</a:t>
            </a:r>
          </a:p>
          <a:p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ветеринарно-санитарное обследование производственных и промышленных объектов: зданий, строений, помещений, сооружений, рабочих мест, объектов, транспорта, в том числе производственных и технологических процессов,;</a:t>
            </a:r>
          </a:p>
          <a:p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эпизоотологическое обследование очагов инфекционных, паразитарных и массовых неинфекционных заболеваний (отравлений);</a:t>
            </a:r>
          </a:p>
          <a:p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риска здоровью населения и животных от воздействия инфекционных, паразитарных и массовых неинфекционных заболеваний (отравлений);</a:t>
            </a:r>
          </a:p>
          <a:p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эпизоотологическое расследование в отношении биологического и патологического материала;</a:t>
            </a:r>
          </a:p>
          <a:p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 экспертную оценку по заявлениям федеральных органов исполнительной власти, органов исполнительной власти субъектов Российской Федерации, по определению судов общей юрисдикции, арбитражных судов.</a:t>
            </a:r>
          </a:p>
        </p:txBody>
      </p:sp>
    </p:spTree>
    <p:extLst>
      <p:ext uri="{BB962C8B-B14F-4D97-AF65-F5344CB8AC3E}">
        <p14:creationId xmlns:p14="http://schemas.microsoft.com/office/powerpoint/2010/main" val="1626169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40A7AA57-5AAD-A8DC-F8FB-C7610D6118E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26752173"/>
              </p:ext>
            </p:extLst>
          </p:nvPr>
        </p:nvGraphicFramePr>
        <p:xfrm>
          <a:off x="324465" y="196646"/>
          <a:ext cx="11464412" cy="594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86817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2EC8EE6B-BB97-8A6E-64A0-A037D8AAE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5192" y="1783461"/>
            <a:ext cx="8534400" cy="308350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</a:t>
            </a:r>
            <a:r>
              <a:rPr lang="ru-RU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dirty="0"/>
            </a:br>
            <a:r>
              <a:rPr lang="ru-RU" b="1" i="1" dirty="0">
                <a:solidFill>
                  <a:schemeClr val="bg2">
                    <a:lumMod val="75000"/>
                  </a:schemeClr>
                </a:solidFill>
              </a:rPr>
              <a:t>активная деятельность  органов инспекции перспективна для обеспечения </a:t>
            </a:r>
            <a:r>
              <a:rPr lang="ru-RU" b="1" i="1" dirty="0" err="1">
                <a:solidFill>
                  <a:schemeClr val="bg2">
                    <a:lumMod val="75000"/>
                  </a:schemeClr>
                </a:solidFill>
              </a:rPr>
              <a:t>ветеринарно</a:t>
            </a:r>
            <a:r>
              <a:rPr lang="ru-RU" b="1" i="1" dirty="0">
                <a:solidFill>
                  <a:schemeClr val="bg2">
                    <a:lumMod val="75000"/>
                  </a:schemeClr>
                </a:solidFill>
              </a:rPr>
              <a:t> – Санитарного благополучия и УПРАВЛЕНИЯ РИСКАМИ</a:t>
            </a:r>
          </a:p>
        </p:txBody>
      </p:sp>
    </p:spTree>
    <p:extLst>
      <p:ext uri="{BB962C8B-B14F-4D97-AF65-F5344CB8AC3E}">
        <p14:creationId xmlns:p14="http://schemas.microsoft.com/office/powerpoint/2010/main" val="1847807551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259</TotalTime>
  <Words>380</Words>
  <Application>Microsoft Office PowerPoint</Application>
  <PresentationFormat>Широкоэкранный</PresentationFormat>
  <Paragraphs>25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Times New Roman</vt:lpstr>
      <vt:lpstr>Wingdings 3</vt:lpstr>
      <vt:lpstr>Сектор</vt:lpstr>
      <vt:lpstr>«Инспекция – инструмент в руках ветеринарной службы» </vt:lpstr>
      <vt:lpstr>Презентация PowerPoint</vt:lpstr>
      <vt:lpstr>Презентация PowerPoint</vt:lpstr>
      <vt:lpstr>Презентация PowerPoint</vt:lpstr>
      <vt:lpstr>Основные Виды деятельности учреждения</vt:lpstr>
      <vt:lpstr>Презентация PowerPoint</vt:lpstr>
      <vt:lpstr>ВыВОД:  активная деятельность  органов инспекции перспективна для обеспечения ветеринарно – Санитарного благополучия и УПРАВЛЕНИЯ РИСКАМИ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«Инспекция –щит и меч ветеринарной службы»</dc:title>
  <dc:creator>User</dc:creator>
  <cp:lastModifiedBy>User</cp:lastModifiedBy>
  <cp:revision>4</cp:revision>
  <dcterms:created xsi:type="dcterms:W3CDTF">2022-11-14T12:59:41Z</dcterms:created>
  <dcterms:modified xsi:type="dcterms:W3CDTF">2022-11-15T12:39:53Z</dcterms:modified>
</cp:coreProperties>
</file>