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1" r:id="rId3"/>
    <p:sldMasterId id="2147483736" r:id="rId4"/>
    <p:sldMasterId id="2147483751" r:id="rId5"/>
    <p:sldMasterId id="2147483766" r:id="rId6"/>
  </p:sldMasterIdLst>
  <p:notesMasterIdLst>
    <p:notesMasterId r:id="rId21"/>
  </p:notesMasterIdLst>
  <p:sldIdLst>
    <p:sldId id="294" r:id="rId7"/>
    <p:sldId id="367" r:id="rId8"/>
    <p:sldId id="365" r:id="rId9"/>
    <p:sldId id="364" r:id="rId10"/>
    <p:sldId id="369" r:id="rId11"/>
    <p:sldId id="370" r:id="rId12"/>
    <p:sldId id="371" r:id="rId13"/>
    <p:sldId id="379" r:id="rId14"/>
    <p:sldId id="378" r:id="rId15"/>
    <p:sldId id="375" r:id="rId16"/>
    <p:sldId id="368" r:id="rId17"/>
    <p:sldId id="373" r:id="rId18"/>
    <p:sldId id="377" r:id="rId19"/>
    <p:sldId id="31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pos="2661" userDrawn="1">
          <p15:clr>
            <a:srgbClr val="A4A3A4"/>
          </p15:clr>
        </p15:guide>
        <p15:guide id="8" pos="6199" userDrawn="1">
          <p15:clr>
            <a:srgbClr val="A4A3A4"/>
          </p15:clr>
        </p15:guide>
        <p15:guide id="9" pos="6321" userDrawn="1">
          <p15:clr>
            <a:srgbClr val="A4A3A4"/>
          </p15:clr>
        </p15:guide>
        <p15:guide id="10" pos="5019" userDrawn="1">
          <p15:clr>
            <a:srgbClr val="A4A3A4"/>
          </p15:clr>
        </p15:guide>
        <p15:guide id="11" pos="5110" userDrawn="1">
          <p15:clr>
            <a:srgbClr val="A4A3A4"/>
          </p15:clr>
        </p15:guide>
        <p15:guide id="12" pos="3795" userDrawn="1">
          <p15:clr>
            <a:srgbClr val="A4A3A4"/>
          </p15:clr>
        </p15:guide>
        <p15:guide id="13" pos="3885" userDrawn="1">
          <p15:clr>
            <a:srgbClr val="A4A3A4"/>
          </p15:clr>
        </p15:guide>
        <p15:guide id="14" pos="2570" userDrawn="1">
          <p15:clr>
            <a:srgbClr val="A4A3A4"/>
          </p15:clr>
        </p15:guide>
        <p15:guide id="15" pos="1459" userDrawn="1">
          <p15:clr>
            <a:srgbClr val="A4A3A4"/>
          </p15:clr>
        </p15:guide>
        <p15:guide id="16" pos="1368" userDrawn="1">
          <p15:clr>
            <a:srgbClr val="A4A3A4"/>
          </p15:clr>
        </p15:guide>
        <p15:guide id="17" orient="horz" pos="1094" userDrawn="1">
          <p15:clr>
            <a:srgbClr val="A4A3A4"/>
          </p15:clr>
        </p15:guide>
        <p15:guide id="18" orient="horz" pos="2863" userDrawn="1">
          <p15:clr>
            <a:srgbClr val="A4A3A4"/>
          </p15:clr>
        </p15:guide>
        <p15:guide id="20" orient="horz" pos="3589" userDrawn="1">
          <p15:clr>
            <a:srgbClr val="A4A3A4"/>
          </p15:clr>
        </p15:guide>
        <p15:guide id="21" pos="235">
          <p15:clr>
            <a:srgbClr val="A4A3A4"/>
          </p15:clr>
        </p15:guide>
        <p15:guide id="22" pos="7447">
          <p15:clr>
            <a:srgbClr val="A4A3A4"/>
          </p15:clr>
        </p15:guide>
        <p15:guide id="23" pos="5111">
          <p15:clr>
            <a:srgbClr val="A4A3A4"/>
          </p15:clr>
        </p15:guide>
        <p15:guide id="24" pos="25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CF4"/>
    <a:srgbClr val="785448"/>
    <a:srgbClr val="202F3E"/>
    <a:srgbClr val="03BC91"/>
    <a:srgbClr val="000000"/>
    <a:srgbClr val="BA78FE"/>
    <a:srgbClr val="FFC000"/>
    <a:srgbClr val="54D1F1"/>
    <a:srgbClr val="FFFFFF"/>
    <a:srgbClr val="9BB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5" autoAdjust="0"/>
    <p:restoredTop sz="88151" autoAdjust="0"/>
  </p:normalViewPr>
  <p:slideViewPr>
    <p:cSldViewPr snapToGrid="0" showGuides="1">
      <p:cViewPr varScale="1">
        <p:scale>
          <a:sx n="65" d="100"/>
          <a:sy n="65" d="100"/>
        </p:scale>
        <p:origin x="870" y="156"/>
      </p:cViewPr>
      <p:guideLst>
        <p:guide orient="horz" pos="2160"/>
        <p:guide pos="3840"/>
        <p:guide pos="234"/>
        <p:guide pos="7446"/>
        <p:guide orient="horz" pos="255"/>
        <p:guide orient="horz" pos="4088"/>
        <p:guide pos="2661"/>
        <p:guide pos="6199"/>
        <p:guide pos="6321"/>
        <p:guide pos="5019"/>
        <p:guide pos="5110"/>
        <p:guide pos="3795"/>
        <p:guide pos="3885"/>
        <p:guide pos="2570"/>
        <p:guide pos="1459"/>
        <p:guide pos="1368"/>
        <p:guide orient="horz" pos="1094"/>
        <p:guide orient="horz" pos="2863"/>
        <p:guide orient="horz" pos="3589"/>
        <p:guide pos="235"/>
        <p:guide pos="7447"/>
        <p:guide pos="5111"/>
        <p:guide pos="257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CDBF-F156-4148-A6AC-DE009D6C642D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0AB1C-57B8-407B-AB6A-0B5654EC91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AB1C-57B8-407B-AB6A-0B5654EC916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17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AB1C-57B8-407B-AB6A-0B5654EC916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42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AB1C-57B8-407B-AB6A-0B5654EC916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2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AB1C-57B8-407B-AB6A-0B5654EC916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3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7" y="381747"/>
            <a:ext cx="708063" cy="376158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 userDrawn="1"/>
        </p:nvSpPr>
        <p:spPr>
          <a:xfrm>
            <a:off x="11353817" y="360086"/>
            <a:ext cx="466711" cy="440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ru-RU"/>
            </a:defPPr>
            <a:lvl1pPr marL="45720" lvl="0" indent="0">
              <a:lnSpc>
                <a:spcPct val="90000"/>
              </a:lnSpc>
              <a:spcBef>
                <a:spcPts val="1400"/>
              </a:spcBef>
              <a:buClr>
                <a:srgbClr val="1EA185"/>
              </a:buClr>
              <a:buSzPct val="80000"/>
              <a:buFont typeface="Corbel" pitchFamily="34" charset="0"/>
              <a:buNone/>
              <a:defRPr sz="1200" b="0">
                <a:solidFill>
                  <a:srgbClr val="202F3E"/>
                </a:solidFill>
                <a:latin typeface="Proxima Nova Rg" panose="02000506030000020004" pitchFamily="50" charset="0"/>
                <a:ea typeface="Roboto" pitchFamily="2" charset="0"/>
              </a:defRPr>
            </a:lvl1pPr>
            <a:lvl2pPr marL="274320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latin typeface="Roboto" pitchFamily="2" charset="0"/>
                <a:ea typeface="Roboto" pitchFamily="2" charset="0"/>
              </a:defRPr>
            </a:lvl2pPr>
            <a:lvl3pPr marL="548640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>
                <a:latin typeface="Roboto" pitchFamily="2" charset="0"/>
                <a:ea typeface="Roboto" pitchFamily="2" charset="0"/>
              </a:defRPr>
            </a:lvl3pPr>
            <a:lvl4pPr marL="822960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>
                <a:latin typeface="Roboto" pitchFamily="2" charset="0"/>
                <a:ea typeface="Roboto" pitchFamily="2" charset="0"/>
              </a:defRPr>
            </a:lvl4pPr>
            <a:lvl5pPr marL="1097280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>
                <a:latin typeface="Roboto" pitchFamily="2" charset="0"/>
                <a:ea typeface="Roboto" pitchFamily="2" charset="0"/>
              </a:defRPr>
            </a:lvl5pPr>
            <a:lvl6pPr marL="16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r"/>
            <a:fld id="{FCA1A2E8-D75E-450C-BAC0-611730125A2D}" type="slidenum">
              <a:rPr lang="en-AU" sz="1600" smtClean="0"/>
              <a:t>‹#›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3346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6C65-63AC-4EF3-BB05-2718D39F10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5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73B5-40EF-47AE-8326-5AE3DAE7F3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86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8889-391B-4C52-A3D1-8C70B1C181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4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 userDrawn="1"/>
        </p:nvSpPr>
        <p:spPr>
          <a:xfrm>
            <a:off x="11353817" y="360086"/>
            <a:ext cx="466711" cy="440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ru-RU"/>
            </a:defPPr>
            <a:lvl1pPr marL="45720" lvl="0" indent="0">
              <a:lnSpc>
                <a:spcPct val="90000"/>
              </a:lnSpc>
              <a:spcBef>
                <a:spcPts val="1400"/>
              </a:spcBef>
              <a:buClr>
                <a:srgbClr val="1EA185"/>
              </a:buClr>
              <a:buSzPct val="80000"/>
              <a:buFont typeface="Corbel" pitchFamily="34" charset="0"/>
              <a:buNone/>
              <a:defRPr sz="1200" b="0">
                <a:solidFill>
                  <a:srgbClr val="202F3E"/>
                </a:solidFill>
                <a:latin typeface="Proxima Nova Rg" panose="02000506030000020004" pitchFamily="50" charset="0"/>
                <a:ea typeface="Roboto" pitchFamily="2" charset="0"/>
              </a:defRPr>
            </a:lvl1pPr>
            <a:lvl2pPr marL="274320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latin typeface="Roboto" pitchFamily="2" charset="0"/>
                <a:ea typeface="Roboto" pitchFamily="2" charset="0"/>
              </a:defRPr>
            </a:lvl2pPr>
            <a:lvl3pPr marL="548640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>
                <a:latin typeface="Roboto" pitchFamily="2" charset="0"/>
                <a:ea typeface="Roboto" pitchFamily="2" charset="0"/>
              </a:defRPr>
            </a:lvl3pPr>
            <a:lvl4pPr marL="822960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>
                <a:latin typeface="Roboto" pitchFamily="2" charset="0"/>
                <a:ea typeface="Roboto" pitchFamily="2" charset="0"/>
              </a:defRPr>
            </a:lvl4pPr>
            <a:lvl5pPr marL="1097280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>
                <a:latin typeface="Roboto" pitchFamily="2" charset="0"/>
                <a:ea typeface="Roboto" pitchFamily="2" charset="0"/>
              </a:defRPr>
            </a:lvl5pPr>
            <a:lvl6pPr marL="16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r"/>
            <a:fld id="{FCA1A2E8-D75E-450C-BAC0-611730125A2D}" type="slidenum">
              <a:rPr lang="en-AU" sz="1600" smtClean="0"/>
              <a:t>‹#›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8502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F9D5-FA51-4361-BD6E-78F5396C1F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49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4126-EC4C-4AA9-8CA3-799DFFBDAE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58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DA9F-76F8-49C5-920A-6FDDFF533F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54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58F0-D8A4-4A6A-BD68-2554018E44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79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4149-88AE-4E3E-BBDF-D8AC7D7221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09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76E2-16D9-42D6-AF1D-FA39DE165D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1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6963-E571-4926-8579-80EFE7C17BF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28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90D7-71E1-456C-BC31-31D60BD218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56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D302-C8D1-482A-9809-C0FFD6FE8E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5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D569-3078-41ED-B6B9-6C82A0A0622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0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DFBC-64AB-40A6-A36A-95143B574B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70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6C65-63AC-4EF3-BB05-2718D39F10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8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73B5-40EF-47AE-8326-5AE3DAE7F3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33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8889-391B-4C52-A3D1-8C70B1C181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57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F9D5-FA51-4361-BD6E-78F5396C1F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21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4126-EC4C-4AA9-8CA3-799DFFBDAE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34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DA9F-76F8-49C5-920A-6FDDFF533F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69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58F0-D8A4-4A6A-BD68-2554018E44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55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4149-88AE-4E3E-BBDF-D8AC7D7221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09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76E2-16D9-42D6-AF1D-FA39DE165D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2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1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6963-E571-4926-8579-80EFE7C17BF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38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90D7-71E1-456C-BC31-31D60BD218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74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D302-C8D1-482A-9809-C0FFD6FE8E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73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D569-3078-41ED-B6B9-6C82A0A0622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96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DFBC-64AB-40A6-A36A-95143B574B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1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6C65-63AC-4EF3-BB05-2718D39F10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86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73B5-40EF-47AE-8326-5AE3DAE7F3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22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8889-391B-4C52-A3D1-8C70B1C181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28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F9D5-FA51-4361-BD6E-78F5396C1F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11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4126-EC4C-4AA9-8CA3-799DFFBDAE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4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DA9F-76F8-49C5-920A-6FDDFF533F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64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58F0-D8A4-4A6A-BD68-2554018E44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76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4149-88AE-4E3E-BBDF-D8AC7D7221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04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76E2-16D9-42D6-AF1D-FA39DE165D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41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6963-E571-4926-8579-80EFE7C17BF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26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90D7-71E1-456C-BC31-31D60BD218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4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D302-C8D1-482A-9809-C0FFD6FE8E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3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D569-3078-41ED-B6B9-6C82A0A0622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0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DFBC-64AB-40A6-A36A-95143B574B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51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6C65-63AC-4EF3-BB05-2718D39F10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0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73B5-40EF-47AE-8326-5AE3DAE7F3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8889-391B-4C52-A3D1-8C70B1C181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239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F9D5-FA51-4361-BD6E-78F5396C1F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39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4126-EC4C-4AA9-8CA3-799DFFBDAE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11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DA9F-76F8-49C5-920A-6FDDFF533F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4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58F0-D8A4-4A6A-BD68-2554018E44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8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4149-88AE-4E3E-BBDF-D8AC7D7221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66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76E2-16D9-42D6-AF1D-FA39DE165D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566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6963-E571-4926-8579-80EFE7C17BF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6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90D7-71E1-456C-BC31-31D60BD218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1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D302-C8D1-482A-9809-C0FFD6FE8E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37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D569-3078-41ED-B6B9-6C82A0A0622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471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DFBC-64AB-40A6-A36A-95143B574B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6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C88B-7929-402C-88E0-B7C712C49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DFB-5DAF-4E9C-9720-C72AD2F5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99" r:id="rId4"/>
    <p:sldLayoutId id="2147483700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70B5-2116-4D0E-A392-246F93F7B05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49D13-0975-42D2-B2C3-8C99997F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E9038-0C39-401D-BB73-04EE0601D32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2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E9038-0C39-401D-BB73-04EE0601D32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1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E9038-0C39-401D-BB73-04EE0601D32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E9038-0C39-401D-BB73-04EE0601D32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3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" b="9761"/>
          <a:stretch/>
        </p:blipFill>
        <p:spPr bwMode="auto">
          <a:xfrm>
            <a:off x="1747222" y="1067279"/>
            <a:ext cx="8555900" cy="481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rgbClr val="000000">
                  <a:alpha val="18000"/>
                </a:srgbClr>
              </a:gs>
              <a:gs pos="96000">
                <a:srgbClr val="363795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834" y="2791186"/>
            <a:ext cx="9077025" cy="2489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algn="ctr"/>
            <a:r>
              <a:rPr lang="ru-RU" sz="2800" dirty="0" err="1" smtClean="0">
                <a:solidFill>
                  <a:srgbClr val="FFC000"/>
                </a:solidFill>
              </a:rPr>
              <a:t>Антипатогенный</a:t>
            </a:r>
            <a:r>
              <a:rPr lang="ru-RU" sz="2800" dirty="0" smtClean="0">
                <a:solidFill>
                  <a:srgbClr val="FFC000"/>
                </a:solidFill>
              </a:rPr>
              <a:t> эффект </a:t>
            </a:r>
            <a:r>
              <a:rPr lang="ru-RU" sz="2800" dirty="0" err="1" smtClean="0">
                <a:solidFill>
                  <a:srgbClr val="FFC000"/>
                </a:solidFill>
              </a:rPr>
              <a:t>Эвритала</a:t>
            </a:r>
            <a:r>
              <a:rPr lang="ru-RU" sz="2800" dirty="0" smtClean="0">
                <a:solidFill>
                  <a:srgbClr val="FFC000"/>
                </a:solidFill>
              </a:rPr>
              <a:t> и </a:t>
            </a:r>
            <a:r>
              <a:rPr lang="ru-RU" sz="2800" dirty="0" err="1" smtClean="0">
                <a:solidFill>
                  <a:srgbClr val="FFC000"/>
                </a:solidFill>
              </a:rPr>
              <a:t>Аривира</a:t>
            </a:r>
            <a:r>
              <a:rPr lang="ru-RU" sz="2800" dirty="0" smtClean="0">
                <a:solidFill>
                  <a:srgbClr val="FFC000"/>
                </a:solidFill>
              </a:rPr>
              <a:t> при заболевании птицы гриппом (штамм Н5</a:t>
            </a:r>
            <a:r>
              <a:rPr lang="en-US" sz="2800" dirty="0" smtClean="0">
                <a:solidFill>
                  <a:srgbClr val="FFC000"/>
                </a:solidFill>
              </a:rPr>
              <a:t>N1)</a:t>
            </a:r>
            <a:r>
              <a:rPr lang="ru-RU" sz="2800" dirty="0" smtClean="0">
                <a:solidFill>
                  <a:srgbClr val="FFC000"/>
                </a:solidFill>
              </a:rPr>
              <a:t> и других вирусных и бактериальных заболеваниях. Представление новых инновационных препаратов на рынке РФ.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830785" y="4923234"/>
            <a:ext cx="6388775" cy="7364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80000"/>
              </a:lnSpc>
              <a:spcBef>
                <a:spcPct val="0"/>
              </a:spcBef>
              <a:buNone/>
              <a:defRPr sz="2000" b="1" cap="none" baseline="0">
                <a:solidFill>
                  <a:srgbClr val="339933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Климов Александр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Анатольевич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к.в.н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, заместитель директора по развитию,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ООО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«Центр ветеринарного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обеспечения»</a:t>
            </a:r>
            <a:endParaRPr kumimoji="0" lang="en-AU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Rg" panose="02000506030000020004" pitchFamily="50" charset="0"/>
              <a:ea typeface="Roboto" pitchFamily="2" charset="0"/>
              <a:cs typeface="+mj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135273" y="6250674"/>
            <a:ext cx="3323644" cy="239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  <a:lvl1pPr lvl="0">
              <a:lnSpc>
                <a:spcPct val="80000"/>
              </a:lnSpc>
              <a:spcBef>
                <a:spcPct val="0"/>
              </a:spcBef>
              <a:buNone/>
              <a:defRPr sz="2000" b="1" cap="none" baseline="0">
                <a:solidFill>
                  <a:srgbClr val="339933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0" dirty="0" smtClean="0">
                <a:solidFill>
                  <a:prstClr val="white"/>
                </a:solidFill>
              </a:rPr>
              <a:t>Санкт-Петербург, «Балтийский форум </a:t>
            </a:r>
            <a:r>
              <a:rPr lang="ru-RU" sz="1200" b="0" kern="0" dirty="0" smtClean="0">
                <a:solidFill>
                  <a:prstClr val="white"/>
                </a:solidFill>
              </a:rPr>
              <a:t>2022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 panose="02000506030000020004" pitchFamily="50" charset="0"/>
              <a:ea typeface="Roboto" pitchFamily="2" charset="0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266" y="569569"/>
            <a:ext cx="1117495" cy="593669"/>
          </a:xfrm>
          <a:prstGeom prst="rect">
            <a:avLst/>
          </a:prstGeom>
        </p:spPr>
      </p:pic>
      <p:pic>
        <p:nvPicPr>
          <p:cNvPr id="11" name="Picture 15" descr="D:\Desktop\Презинтация\Заготовки для презинтаций\2015-10-15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2636" y="552940"/>
            <a:ext cx="6858000" cy="223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66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33400" y="2035076"/>
            <a:ext cx="1112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cs typeface="Arial" charset="0"/>
              </a:rPr>
              <a:t>Эвритал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»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содержит жизненно необходимые и хорошо усваивающиеся организмом животных и птиц макро- и микроэлементы.  Содержащиеся в нем натрий, калий, литий, кальций, магний, и </a:t>
            </a:r>
            <a:r>
              <a:rPr lang="ru-RU" b="1" dirty="0" err="1">
                <a:solidFill>
                  <a:srgbClr val="000000"/>
                </a:solidFill>
                <a:cs typeface="Arial" charset="0"/>
              </a:rPr>
              <a:t>иод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 в виде биологически активных комплексов с природными соединениями в оптимальном соотношении обеспечивают полную усвояемость и быстрое вовлечение в свойственные им биохимические и физиологические процессы организма.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0000"/>
              </a:solidFill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Кормовая добавка обеспечивает прирост мышечной массы сельскохозяйственных животных и птиц на 5-10 %.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267200" y="468312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КОРМОВАЯ ДОБАВКА «ЭВРИТАЛ» </a:t>
            </a:r>
          </a:p>
        </p:txBody>
      </p:sp>
    </p:spTree>
    <p:extLst>
      <p:ext uri="{BB962C8B-B14F-4D97-AF65-F5344CB8AC3E}">
        <p14:creationId xmlns:p14="http://schemas.microsoft.com/office/powerpoint/2010/main" val="1637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08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1020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ЭФФЕКТИВНОСТЬ ДЕЙСТВИЯ ПРЕПАРАТА «АРИВИР» ПРИ ЗАБОЛЕВАНИЯХ СЕЛЬСКОХОЗЯЙСТВЕННЫХ ЖИВОТНЫХ И ПТИЦ ВИРУСНОЙ ПРИРОДЫ В ПРОИЗВОДСТВЕННЫХ УСЛОВИЯХ</a:t>
            </a:r>
          </a:p>
        </p:txBody>
      </p:sp>
      <p:sp>
        <p:nvSpPr>
          <p:cNvPr id="21507" name="Text Box 179"/>
          <p:cNvSpPr txBox="1">
            <a:spLocks noChangeArrowheads="1"/>
          </p:cNvSpPr>
          <p:nvPr/>
        </p:nvSpPr>
        <p:spPr bwMode="auto">
          <a:xfrm>
            <a:off x="457200" y="5638800"/>
            <a:ext cx="11476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cs typeface="Arial" pitchFamily="34" charset="0"/>
              </a:rPr>
              <a:t>Из данных таблиц следует, что препарат является противовирусным средством широкого спектра действия, поражающим как ДНК-содержащие, так и РНК-содержащие вирусы. Применение «Аривир» при вирусных инфекциях резко снижает гибель животных и птиц в ходе его краткосрочного применения.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3000" y="898525"/>
          <a:ext cx="8026400" cy="4664075"/>
        </p:xfrm>
        <a:graphic>
          <a:graphicData uri="http://schemas.openxmlformats.org/drawingml/2006/table">
            <a:tbl>
              <a:tblPr/>
              <a:tblGrid>
                <a:gridCol w="1277938"/>
                <a:gridCol w="1412875"/>
                <a:gridCol w="1277937"/>
                <a:gridCol w="1046163"/>
                <a:gridCol w="720725"/>
                <a:gridCol w="635000"/>
                <a:gridCol w="725487"/>
                <a:gridCol w="439738"/>
                <a:gridCol w="490537"/>
              </a:tblGrid>
              <a:tr h="165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животного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введения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лечения (сут)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(%)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семейство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1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ДНК-содержащие вирусы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  Ауески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Herpetoviridae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HerpesvirusSuis 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Инфекционный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ринотрахеит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Herpetoviridae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Herpesvirusbovis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Инфекционный ларинготрахеит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Herpetoviridae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Herpesvirusgalli 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Оспа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Poxviridae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Capripox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Эктима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Poxviridae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Parapox-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РНК-содержащие вирусы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Риновирус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Picornaviridae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Rhinovirus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Вирусная диарея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Togaviridae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Pestivirus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Ньюкасла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Myxoviridae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Paramyxo-virus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Парагрипп-3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Myxoviridae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myxovirus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Грипп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Myxoviridae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Orthomyxo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grid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Примечания -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общее число особей; 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количество выздоровевших особей;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количество павших особей; в/м – внутримышечно; в/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внутривенно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5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882676"/>
            <a:ext cx="1036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Новые ветеринарные препараты «</a:t>
            </a:r>
            <a:r>
              <a:rPr lang="ru-RU" altLang="ru-RU" b="1" dirty="0" err="1" smtClean="0">
                <a:solidFill>
                  <a:srgbClr val="000000"/>
                </a:solidFill>
                <a:cs typeface="Arial" pitchFamily="34" charset="0"/>
              </a:rPr>
              <a:t>Аривир</a:t>
            </a: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» и «</a:t>
            </a:r>
            <a:r>
              <a:rPr lang="ru-RU" altLang="ru-RU" b="1" dirty="0" err="1" smtClean="0">
                <a:solidFill>
                  <a:srgbClr val="000000"/>
                </a:solidFill>
                <a:cs typeface="Arial" pitchFamily="34" charset="0"/>
              </a:rPr>
              <a:t>Эвритал</a:t>
            </a: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» дают новые возможности повышения благополучия животных и птиц за счет повышения эффективности терапии и профилактики инфекционных заболеваний бактериальной и вирусной природы.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«</a:t>
            </a:r>
            <a:r>
              <a:rPr lang="ru-RU" altLang="ru-RU" b="1" dirty="0" err="1" smtClean="0">
                <a:solidFill>
                  <a:srgbClr val="000000"/>
                </a:solidFill>
                <a:cs typeface="Arial" pitchFamily="34" charset="0"/>
              </a:rPr>
              <a:t>Аривир</a:t>
            </a: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» и «</a:t>
            </a:r>
            <a:r>
              <a:rPr lang="ru-RU" altLang="ru-RU" b="1" dirty="0" err="1" smtClean="0">
                <a:solidFill>
                  <a:srgbClr val="000000"/>
                </a:solidFill>
                <a:cs typeface="Arial" pitchFamily="34" charset="0"/>
              </a:rPr>
              <a:t>Эвритал</a:t>
            </a: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» способствуют обеспечению устойчивого производства.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Высокая эффективность терапевтического действия «</a:t>
            </a:r>
            <a:r>
              <a:rPr lang="ru-RU" altLang="ru-RU" b="1" dirty="0" err="1" smtClean="0">
                <a:solidFill>
                  <a:srgbClr val="000000"/>
                </a:solidFill>
                <a:cs typeface="Arial" pitchFamily="34" charset="0"/>
              </a:rPr>
              <a:t>Аривира</a:t>
            </a: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» и профилактического действия «</a:t>
            </a:r>
            <a:r>
              <a:rPr lang="ru-RU" altLang="ru-RU" b="1" dirty="0" err="1" smtClean="0">
                <a:solidFill>
                  <a:srgbClr val="000000"/>
                </a:solidFill>
                <a:cs typeface="Arial" pitchFamily="34" charset="0"/>
              </a:rPr>
              <a:t>Эвритала</a:t>
            </a: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» позиционируют эти препараты как незаменимые в промышленном животноводстве и птицеводстве.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569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4"/>
          <a:stretch/>
        </p:blipFill>
        <p:spPr bwMode="auto">
          <a:xfrm>
            <a:off x="0" y="-47080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  <a:gradFill flip="none" rotWithShape="1">
            <a:gsLst>
              <a:gs pos="0">
                <a:srgbClr val="4D4588">
                  <a:alpha val="30000"/>
                </a:srgbClr>
              </a:gs>
              <a:gs pos="100000">
                <a:srgbClr val="312C6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4854000" y="6041930"/>
            <a:ext cx="2484000" cy="353578"/>
          </a:xfrm>
          <a:prstGeom prst="roundRect">
            <a:avLst>
              <a:gd name="adj" fmla="val 723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4D1F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  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4D1F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Балтийский форум</a:t>
            </a:r>
            <a:r>
              <a:rPr lang="ru-RU" sz="1200" kern="0" dirty="0" smtClean="0">
                <a:latin typeface="Proxima Nova Rg" panose="02000506030000020004" pitchFamily="50" charset="0"/>
              </a:rPr>
              <a:t>/ 17-18.11.2022 </a:t>
            </a:r>
            <a:r>
              <a:rPr lang="ru-RU" sz="1200" kern="0" dirty="0">
                <a:latin typeface="Proxima Nova Rg" panose="02000506030000020004" pitchFamily="50" charset="0"/>
              </a:rPr>
              <a:t>г.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2776281" y="2108188"/>
            <a:ext cx="5191385" cy="13830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80000"/>
              </a:lnSpc>
              <a:spcBef>
                <a:spcPct val="0"/>
              </a:spcBef>
              <a:buNone/>
              <a:defRPr sz="2400" b="0" cap="none" baseline="0">
                <a:solidFill>
                  <a:srgbClr val="202F3E"/>
                </a:solidFill>
                <a:latin typeface="Proxima Nova Bl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BA78FE"/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rPr>
              <a:t>Спасибо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rPr>
              <a:t>за внимание</a:t>
            </a:r>
            <a:r>
              <a:rPr kumimoji="0" lang="en-A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rPr>
              <a:t>.</a:t>
            </a:r>
            <a:endParaRPr kumimoji="0" lang="en-AU" sz="4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Proxima Nova Bl" panose="02000506030000020004" pitchFamily="50" charset="0"/>
              <a:ea typeface="Roboto" pitchFamily="2" charset="0"/>
              <a:cs typeface="+mj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776281" y="3749764"/>
            <a:ext cx="6101633" cy="440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80000"/>
              </a:lnSpc>
              <a:spcBef>
                <a:spcPct val="0"/>
              </a:spcBef>
              <a:buNone/>
              <a:defRPr sz="2000" b="1" cap="none" baseline="0">
                <a:solidFill>
                  <a:srgbClr val="339933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Климов Александр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Анатольевич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к.в.н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, заместитель директора по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развитию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ООО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«Центр ветеринарного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rPr>
              <a:t>обеспечения»</a:t>
            </a:r>
            <a:endParaRPr kumimoji="0" lang="en-AU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Rg" panose="02000506030000020004" pitchFamily="50" charset="0"/>
              <a:ea typeface="Roboto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28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36693" b="27251"/>
          <a:stretch/>
        </p:blipFill>
        <p:spPr>
          <a:xfrm>
            <a:off x="495947" y="-53939"/>
            <a:ext cx="11298264" cy="26583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38866" y="2570535"/>
            <a:ext cx="9178908" cy="692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400">
                <a:ln w="1270">
                  <a:noFill/>
                </a:ln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algn="ctr"/>
            <a:r>
              <a:rPr lang="ru-RU" sz="1600" kern="0" dirty="0">
                <a:solidFill>
                  <a:srgbClr val="202F3E"/>
                </a:solidFill>
              </a:rPr>
              <a:t>Антимикробная </a:t>
            </a:r>
            <a:r>
              <a:rPr lang="ru-RU" sz="1600" kern="0" dirty="0" smtClean="0">
                <a:solidFill>
                  <a:srgbClr val="202F3E"/>
                </a:solidFill>
              </a:rPr>
              <a:t>активность </a:t>
            </a:r>
            <a:r>
              <a:rPr lang="ru-RU" sz="1600" kern="0" dirty="0">
                <a:solidFill>
                  <a:srgbClr val="202F3E"/>
                </a:solidFill>
              </a:rPr>
              <a:t>препарата </a:t>
            </a:r>
            <a:r>
              <a:rPr lang="ru-RU" sz="2800" kern="0" dirty="0" err="1">
                <a:solidFill>
                  <a:srgbClr val="202F3E"/>
                </a:solidFill>
              </a:rPr>
              <a:t>Эвритал</a:t>
            </a:r>
            <a:r>
              <a:rPr lang="ru-RU" sz="2800" kern="0" dirty="0">
                <a:solidFill>
                  <a:srgbClr val="202F3E"/>
                </a:solidFill>
              </a:rPr>
              <a:t> </a:t>
            </a:r>
            <a:r>
              <a:rPr lang="ru-RU" sz="1600" kern="0" dirty="0">
                <a:solidFill>
                  <a:srgbClr val="202F3E"/>
                </a:solidFill>
              </a:rPr>
              <a:t>обеспечивается </a:t>
            </a:r>
            <a:r>
              <a:rPr lang="ru-RU" sz="1600" kern="0" dirty="0" err="1">
                <a:solidFill>
                  <a:srgbClr val="202F3E"/>
                </a:solidFill>
              </a:rPr>
              <a:t>мембранолитическими</a:t>
            </a:r>
            <a:r>
              <a:rPr lang="ru-RU" sz="1600" kern="0" dirty="0">
                <a:solidFill>
                  <a:srgbClr val="202F3E"/>
                </a:solidFill>
              </a:rPr>
              <a:t> свойствами комплекса координационных соединений, </a:t>
            </a:r>
            <a:r>
              <a:rPr lang="ru-RU" sz="1600" kern="0" dirty="0" err="1">
                <a:solidFill>
                  <a:srgbClr val="202F3E"/>
                </a:solidFill>
              </a:rPr>
              <a:t>аддуктов</a:t>
            </a:r>
            <a:r>
              <a:rPr lang="ru-RU" sz="1600" kern="0" dirty="0">
                <a:solidFill>
                  <a:srgbClr val="202F3E"/>
                </a:solidFill>
              </a:rPr>
              <a:t>, </a:t>
            </a:r>
            <a:r>
              <a:rPr lang="ru-RU" sz="1600" kern="0" dirty="0" err="1" smtClean="0">
                <a:solidFill>
                  <a:srgbClr val="202F3E"/>
                </a:solidFill>
              </a:rPr>
              <a:t>интеркалированных</a:t>
            </a:r>
            <a:r>
              <a:rPr lang="ru-RU" sz="1600" kern="0" dirty="0" smtClean="0">
                <a:solidFill>
                  <a:srgbClr val="202F3E"/>
                </a:solidFill>
              </a:rPr>
              <a:t> в </a:t>
            </a:r>
            <a:r>
              <a:rPr lang="ru-RU" sz="1600" kern="0" dirty="0">
                <a:solidFill>
                  <a:srgbClr val="202F3E"/>
                </a:solidFill>
              </a:rPr>
              <a:t>декстрин.</a:t>
            </a:r>
            <a:endParaRPr lang="ru-RU" sz="1600" dirty="0">
              <a:solidFill>
                <a:srgbClr val="202F3E"/>
              </a:solidFill>
            </a:endParaRPr>
          </a:p>
        </p:txBody>
      </p:sp>
      <p:grpSp>
        <p:nvGrpSpPr>
          <p:cNvPr id="24" name="Group 33"/>
          <p:cNvGrpSpPr/>
          <p:nvPr/>
        </p:nvGrpSpPr>
        <p:grpSpPr>
          <a:xfrm>
            <a:off x="3008291" y="4539997"/>
            <a:ext cx="515663" cy="472473"/>
            <a:chOff x="1207731" y="3046925"/>
            <a:chExt cx="515663" cy="472473"/>
          </a:xfrm>
        </p:grpSpPr>
        <p:sp>
          <p:nvSpPr>
            <p:cNvPr id="28" name="Rounded Rectangle 34"/>
            <p:cNvSpPr/>
            <p:nvPr/>
          </p:nvSpPr>
          <p:spPr>
            <a:xfrm>
              <a:off x="1229327" y="3046925"/>
              <a:ext cx="472473" cy="472473"/>
            </a:xfrm>
            <a:prstGeom prst="roundRect">
              <a:avLst/>
            </a:prstGeom>
            <a:solidFill>
              <a:srgbClr val="BA78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07731" y="3091668"/>
              <a:ext cx="515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ntAwesome" pitchFamily="2" charset="0"/>
                </a:rPr>
                <a:t>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05678" y="5087355"/>
            <a:ext cx="2949681" cy="1402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400">
                <a:ln w="1270">
                  <a:noFill/>
                </a:ln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500" dirty="0" smtClean="0">
                <a:solidFill>
                  <a:schemeClr val="tx1"/>
                </a:solidFill>
              </a:rPr>
              <a:t>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30670" y="3514509"/>
            <a:ext cx="2437753" cy="2540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400">
                <a:ln w="1270">
                  <a:noFill/>
                </a:ln>
                <a:latin typeface="Proxima Nova Rg" panose="02000506030000020004" pitchFamily="50" charset="0"/>
              </a:defRPr>
            </a:lvl1pPr>
          </a:lstStyle>
          <a:p>
            <a:r>
              <a:rPr lang="ru-RU" sz="1600" dirty="0">
                <a:solidFill>
                  <a:srgbClr val="202F3E"/>
                </a:solidFill>
              </a:rPr>
              <a:t>Препарат изготовлен из субстанций, разрешенных к применению как кормовые добавки и включенных в </a:t>
            </a:r>
            <a:r>
              <a:rPr lang="en-US" sz="1600" dirty="0">
                <a:solidFill>
                  <a:srgbClr val="202F3E"/>
                </a:solidFill>
              </a:rPr>
              <a:t>List of the </a:t>
            </a:r>
            <a:r>
              <a:rPr lang="en-US" sz="1600" dirty="0" err="1">
                <a:solidFill>
                  <a:srgbClr val="202F3E"/>
                </a:solidFill>
              </a:rPr>
              <a:t>authorised</a:t>
            </a:r>
            <a:r>
              <a:rPr lang="en-US" sz="1600" dirty="0">
                <a:solidFill>
                  <a:srgbClr val="202F3E"/>
                </a:solidFill>
              </a:rPr>
              <a:t> additives in </a:t>
            </a:r>
            <a:r>
              <a:rPr lang="en-US" sz="1600" dirty="0" err="1">
                <a:solidFill>
                  <a:srgbClr val="202F3E"/>
                </a:solidFill>
              </a:rPr>
              <a:t>feedingstuffs</a:t>
            </a:r>
            <a:r>
              <a:rPr lang="en-US" sz="1600" dirty="0">
                <a:solidFill>
                  <a:srgbClr val="202F3E"/>
                </a:solidFill>
              </a:rPr>
              <a:t> published in application of article 9t (b) of </a:t>
            </a:r>
            <a:r>
              <a:rPr lang="en-US" sz="1600" b="1" dirty="0">
                <a:solidFill>
                  <a:srgbClr val="202F3E"/>
                </a:solidFill>
              </a:rPr>
              <a:t>Council Directive 70/524/EEC concerning additives in </a:t>
            </a:r>
            <a:r>
              <a:rPr lang="en-US" sz="1600" b="1" dirty="0" err="1">
                <a:solidFill>
                  <a:srgbClr val="202F3E"/>
                </a:solidFill>
              </a:rPr>
              <a:t>feedingstuffs</a:t>
            </a:r>
            <a:r>
              <a:rPr lang="en-US" sz="1600" b="1" dirty="0">
                <a:solidFill>
                  <a:srgbClr val="202F3E"/>
                </a:solidFill>
              </a:rPr>
              <a:t> (2002/C329/EC).</a:t>
            </a:r>
            <a:endParaRPr lang="ru-RU" sz="1600" b="1" dirty="0">
              <a:solidFill>
                <a:srgbClr val="202F3E"/>
              </a:solidFill>
            </a:endParaRPr>
          </a:p>
          <a:p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40" name="TextBox 39"/>
          <p:cNvSpPr txBox="1"/>
          <p:nvPr/>
        </p:nvSpPr>
        <p:spPr>
          <a:xfrm>
            <a:off x="7468093" y="5087355"/>
            <a:ext cx="2949681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400">
                <a:ln w="1270">
                  <a:noFill/>
                </a:ln>
                <a:latin typeface="Proxima Nova Rg" panose="02000506030000020004" pitchFamily="50" charset="0"/>
              </a:defRPr>
            </a:lvl1pPr>
          </a:lstStyle>
          <a:p>
            <a:r>
              <a:rPr lang="ru-RU" b="1" dirty="0" smtClean="0">
                <a:solidFill>
                  <a:srgbClr val="54D1F1"/>
                </a:solidFill>
              </a:rPr>
              <a:t>.</a:t>
            </a:r>
            <a:endParaRPr lang="ru-RU" b="1" dirty="0">
              <a:solidFill>
                <a:srgbClr val="54D1F1"/>
              </a:solidFill>
            </a:endParaRPr>
          </a:p>
        </p:txBody>
      </p:sp>
      <p:cxnSp>
        <p:nvCxnSpPr>
          <p:cNvPr id="44" name="Straight Connector 51"/>
          <p:cNvCxnSpPr/>
          <p:nvPr/>
        </p:nvCxnSpPr>
        <p:spPr>
          <a:xfrm>
            <a:off x="4822627" y="4539993"/>
            <a:ext cx="0" cy="1541544"/>
          </a:xfrm>
          <a:prstGeom prst="line">
            <a:avLst/>
          </a:prstGeom>
          <a:noFill/>
          <a:ln w="6350" cap="flat" cmpd="sng" algn="ctr">
            <a:solidFill>
              <a:srgbClr val="40404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45" y="6306981"/>
            <a:ext cx="687897" cy="36544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Блок-схема: документ 24"/>
          <p:cNvSpPr/>
          <p:nvPr/>
        </p:nvSpPr>
        <p:spPr>
          <a:xfrm>
            <a:off x="179311" y="3337586"/>
            <a:ext cx="4357803" cy="315211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Продукт, представляющий собой коллоидную тик</a:t>
            </a:r>
            <a:r>
              <a:rPr lang="en-US" sz="1600" dirty="0" smtClean="0"/>
              <a:t>c</a:t>
            </a:r>
            <a:r>
              <a:rPr lang="ru-RU" sz="1600" dirty="0" err="1" smtClean="0"/>
              <a:t>отропную</a:t>
            </a:r>
            <a:r>
              <a:rPr lang="ru-RU" sz="1600" dirty="0" smtClean="0"/>
              <a:t> жидкость синего цвета со специфическим запахом йода. Содержит в своем составе смесь координационных соединений (</a:t>
            </a:r>
            <a:r>
              <a:rPr lang="ru-RU" sz="1600" dirty="0" err="1" smtClean="0"/>
              <a:t>аддуктов</a:t>
            </a:r>
            <a:r>
              <a:rPr lang="ru-RU" sz="1600" dirty="0" smtClean="0"/>
              <a:t>) гекса-2-аминопропионовой к-ты лития </a:t>
            </a:r>
            <a:r>
              <a:rPr lang="ru-RU" sz="1600" dirty="0" err="1" smtClean="0"/>
              <a:t>трииодидадигидрат</a:t>
            </a:r>
            <a:r>
              <a:rPr lang="ru-RU" sz="1600" dirty="0" smtClean="0"/>
              <a:t> и </a:t>
            </a:r>
            <a:r>
              <a:rPr lang="ru-RU" sz="1600" dirty="0" err="1" smtClean="0"/>
              <a:t>гексааминоуксусной</a:t>
            </a:r>
            <a:r>
              <a:rPr lang="ru-RU" sz="1600" dirty="0" smtClean="0"/>
              <a:t> кислоты </a:t>
            </a:r>
            <a:r>
              <a:rPr lang="ru-RU" sz="1600" dirty="0" err="1" smtClean="0"/>
              <a:t>иод-трииодоводород</a:t>
            </a:r>
            <a:endParaRPr lang="ru-RU" sz="1200" dirty="0"/>
          </a:p>
        </p:txBody>
      </p:sp>
      <p:sp>
        <p:nvSpPr>
          <p:cNvPr id="27" name="Блок-схема: документ 26"/>
          <p:cNvSpPr/>
          <p:nvPr/>
        </p:nvSpPr>
        <p:spPr>
          <a:xfrm>
            <a:off x="7543404" y="3337586"/>
            <a:ext cx="4500737" cy="352041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Препарат активен в отношении грамотрицательных и грамположительных </a:t>
            </a:r>
            <a:r>
              <a:rPr lang="ru-RU" sz="1400" dirty="0" err="1"/>
              <a:t>антибиотикочувствительных</a:t>
            </a:r>
            <a:r>
              <a:rPr lang="ru-RU" sz="1400" dirty="0"/>
              <a:t> и устойчивых бактерий: </a:t>
            </a:r>
            <a:r>
              <a:rPr lang="en-US" sz="1400" dirty="0"/>
              <a:t>Staphylococcus aureus, </a:t>
            </a:r>
            <a:r>
              <a:rPr lang="en-US" sz="1400" dirty="0" err="1"/>
              <a:t>Es</a:t>
            </a:r>
            <a:r>
              <a:rPr lang="ru-RU" sz="1400" dirty="0"/>
              <a:t>с</a:t>
            </a:r>
            <a:r>
              <a:rPr lang="en-US" sz="1400" dirty="0" err="1"/>
              <a:t>herichia</a:t>
            </a:r>
            <a:r>
              <a:rPr lang="en-US" sz="1400" dirty="0"/>
              <a:t> coli, Pseudomonas aeruginosa, Salmonella sp., </a:t>
            </a:r>
            <a:r>
              <a:rPr lang="ru-RU" sz="1400" dirty="0" smtClean="0"/>
              <a:t> </a:t>
            </a:r>
            <a:r>
              <a:rPr lang="en-US" sz="1400" dirty="0"/>
              <a:t>Acinetobacter </a:t>
            </a:r>
            <a:r>
              <a:rPr lang="en-US" sz="1400" dirty="0" err="1" smtClean="0"/>
              <a:t>baumannii</a:t>
            </a:r>
            <a:r>
              <a:rPr lang="ru-RU" sz="1400" dirty="0" smtClean="0"/>
              <a:t>, а также </a:t>
            </a:r>
            <a:r>
              <a:rPr lang="en-US" sz="1400" dirty="0"/>
              <a:t>Mycobacterium sp. </a:t>
            </a:r>
            <a:r>
              <a:rPr lang="ru-RU" sz="1400" dirty="0"/>
              <a:t>и </a:t>
            </a:r>
            <a:r>
              <a:rPr lang="en-US" sz="1400" dirty="0"/>
              <a:t>Listeria sp.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Доказана </a:t>
            </a:r>
            <a:r>
              <a:rPr lang="ru-RU" sz="1400" dirty="0" smtClean="0"/>
              <a:t>эффективность к </a:t>
            </a:r>
            <a:r>
              <a:rPr lang="ru-RU" sz="1400" dirty="0"/>
              <a:t>ДНК-содержащим вирусам: </a:t>
            </a:r>
            <a:r>
              <a:rPr lang="en-US" sz="1400" dirty="0"/>
              <a:t>Herpesvirus sp., </a:t>
            </a:r>
            <a:r>
              <a:rPr lang="en-US" sz="1400" dirty="0" err="1"/>
              <a:t>Capripoxvirus</a:t>
            </a:r>
            <a:r>
              <a:rPr lang="en-US" sz="1400" dirty="0"/>
              <a:t> sp., </a:t>
            </a:r>
            <a:r>
              <a:rPr lang="en-US" sz="1400" dirty="0" err="1"/>
              <a:t>Parapoxvirus</a:t>
            </a:r>
            <a:r>
              <a:rPr lang="en-US" sz="1400" dirty="0"/>
              <a:t> sp., Adenovirus sp., </a:t>
            </a:r>
            <a:r>
              <a:rPr lang="en-US" sz="1400" dirty="0" err="1"/>
              <a:t>Mastadenovirus</a:t>
            </a:r>
            <a:r>
              <a:rPr lang="en-US" sz="1400" dirty="0"/>
              <a:t> sp., Circovirus sp. Poxvirus sp. </a:t>
            </a:r>
            <a:r>
              <a:rPr lang="ru-RU" sz="1400" dirty="0"/>
              <a:t>и </a:t>
            </a:r>
            <a:r>
              <a:rPr lang="en-US" sz="1400" dirty="0" err="1"/>
              <a:t>Orthohepadnavirus</a:t>
            </a:r>
            <a:r>
              <a:rPr lang="en-US" sz="1400" dirty="0"/>
              <a:t> sp</a:t>
            </a:r>
            <a:r>
              <a:rPr lang="en-US" sz="1400" dirty="0" smtClean="0"/>
              <a:t>.</a:t>
            </a:r>
            <a:r>
              <a:rPr lang="ru-RU" sz="1400" dirty="0" smtClean="0"/>
              <a:t> и</a:t>
            </a:r>
            <a:r>
              <a:rPr lang="en-US" sz="1400" dirty="0" smtClean="0"/>
              <a:t> </a:t>
            </a:r>
            <a:r>
              <a:rPr lang="ru-RU" sz="1400" dirty="0"/>
              <a:t>к РНК-содержащим вирусам: </a:t>
            </a:r>
            <a:r>
              <a:rPr lang="en-US" sz="1400" dirty="0"/>
              <a:t>Rhinovirus sp., </a:t>
            </a:r>
            <a:r>
              <a:rPr lang="en-US" sz="1400" dirty="0" err="1"/>
              <a:t>Pestivirus</a:t>
            </a:r>
            <a:r>
              <a:rPr lang="en-US" sz="1400" dirty="0"/>
              <a:t> sp., Paramyxovirus sp., </a:t>
            </a:r>
            <a:r>
              <a:rPr lang="en-US" sz="1400" dirty="0" err="1"/>
              <a:t>Orthomyxovirus</a:t>
            </a:r>
            <a:r>
              <a:rPr lang="en-US" sz="1400" dirty="0"/>
              <a:t>, </a:t>
            </a:r>
            <a:r>
              <a:rPr lang="en-US" sz="1400" dirty="0" err="1"/>
              <a:t>Aphtovirus</a:t>
            </a:r>
            <a:r>
              <a:rPr lang="en-US" sz="1400" dirty="0"/>
              <a:t> sp., </a:t>
            </a:r>
            <a:r>
              <a:rPr lang="en-US" sz="1400" dirty="0" err="1"/>
              <a:t>Cardiovirus</a:t>
            </a:r>
            <a:r>
              <a:rPr lang="en-US" sz="1400" dirty="0"/>
              <a:t> </a:t>
            </a:r>
            <a:r>
              <a:rPr lang="en-US" sz="1400" dirty="0" err="1"/>
              <a:t>sp</a:t>
            </a:r>
            <a:r>
              <a:rPr lang="en-US" sz="1400" dirty="0"/>
              <a:t>.,Coronavirus sp. , Rotavirus sp., Poliovirus sp. </a:t>
            </a:r>
            <a:r>
              <a:rPr lang="ru-RU" sz="1400" dirty="0"/>
              <a:t>и </a:t>
            </a:r>
            <a:r>
              <a:rPr lang="en-US" sz="1400" dirty="0"/>
              <a:t>Hepatitis C virus.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233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reeimages.com/images/previews/792/a-hen-and-her-chicken-13679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" b="18864"/>
          <a:stretch/>
        </p:blipFill>
        <p:spPr bwMode="auto">
          <a:xfrm>
            <a:off x="2" y="-551019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16400"/>
            <a:ext cx="12192000" cy="1141600"/>
          </a:xfrm>
          <a:prstGeom prst="rect">
            <a:avLst/>
          </a:prstGeom>
          <a:gradFill flip="none" rotWithShape="1">
            <a:gsLst>
              <a:gs pos="7000">
                <a:srgbClr val="3B434E"/>
              </a:gs>
              <a:gs pos="100000">
                <a:srgbClr val="1E21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7637" y="5912474"/>
            <a:ext cx="2169943" cy="5615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100000"/>
              </a:lnSpc>
              <a:spcBef>
                <a:spcPct val="0"/>
              </a:spcBef>
              <a:buNone/>
              <a:defRPr sz="1400" b="0" kern="0" cap="none" baseline="0">
                <a:solidFill>
                  <a:prstClr val="white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r>
              <a:rPr lang="ru-RU" dirty="0" smtClean="0"/>
              <a:t>ДВ инкапсулированные в декстрин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8626" y="1710150"/>
            <a:ext cx="4681587" cy="6235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algn="l"/>
            <a:r>
              <a:rPr lang="en-US" sz="1800" baseline="70000" dirty="0" smtClean="0"/>
              <a:t>TM</a:t>
            </a:r>
            <a:endParaRPr lang="en-US" baseline="7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8629" y="2205316"/>
            <a:ext cx="3837903" cy="3928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1600" b="1" dirty="0">
              <a:solidFill>
                <a:srgbClr val="BA78F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2465" y="95534"/>
            <a:ext cx="3556369" cy="900337"/>
          </a:xfrm>
          <a:prstGeom prst="roundRect">
            <a:avLst>
              <a:gd name="adj" fmla="val 7239"/>
            </a:avLst>
          </a:prstGeom>
          <a:solidFill>
            <a:srgbClr val="BA7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prstClr val="white"/>
                </a:solidFill>
                <a:latin typeface="Proxima Nova Rg" panose="02000506030000020004" pitchFamily="50" charset="0"/>
              </a:rPr>
              <a:t>Эвритал</a:t>
            </a:r>
            <a:endParaRPr lang="en-US" sz="5400" b="1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0" y="1055646"/>
            <a:ext cx="4904460" cy="20120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80000"/>
              </a:lnSpc>
              <a:spcBef>
                <a:spcPct val="0"/>
              </a:spcBef>
              <a:buNone/>
              <a:defRPr sz="2000" b="1" cap="none" baseline="0">
                <a:solidFill>
                  <a:srgbClr val="339933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sz="1600" b="0" kern="0" dirty="0" smtClean="0">
                <a:solidFill>
                  <a:schemeClr val="bg1"/>
                </a:solidFill>
              </a:rPr>
              <a:t>Активный комплекс, защищен внутри </a:t>
            </a:r>
            <a:r>
              <a:rPr lang="el-GR" sz="1600" b="0" kern="0" dirty="0" smtClean="0">
                <a:solidFill>
                  <a:schemeClr val="bg1"/>
                </a:solidFill>
              </a:rPr>
              <a:t>α</a:t>
            </a:r>
            <a:r>
              <a:rPr lang="ru-RU" sz="1600" b="0" kern="0" dirty="0" smtClean="0">
                <a:solidFill>
                  <a:schemeClr val="bg1"/>
                </a:solidFill>
              </a:rPr>
              <a:t>-декстриновой спирали и является недоступным для взаимодействия с компонентами крови, поэтому достигает до бактериальной клетки в неизмененном состоянии. </a:t>
            </a:r>
          </a:p>
          <a:p>
            <a:pPr lvl="0">
              <a:lnSpc>
                <a:spcPct val="100000"/>
              </a:lnSpc>
              <a:defRPr/>
            </a:pPr>
            <a:r>
              <a:rPr lang="ru-RU" sz="1600" b="0" kern="0" dirty="0" smtClean="0">
                <a:solidFill>
                  <a:schemeClr val="bg1"/>
                </a:solidFill>
              </a:rPr>
              <a:t>Выраженное противовирусное и иммуностимулирующее действие проявляется за счет усиления </a:t>
            </a:r>
            <a:r>
              <a:rPr lang="ru-RU" sz="1600" b="0" kern="0" dirty="0" smtClean="0">
                <a:solidFill>
                  <a:schemeClr val="bg1"/>
                </a:solidFill>
              </a:rPr>
              <a:t>продукции               </a:t>
            </a:r>
            <a:r>
              <a:rPr lang="el-GR" sz="1600" b="0" kern="0" dirty="0" smtClean="0">
                <a:solidFill>
                  <a:schemeClr val="bg1"/>
                </a:solidFill>
              </a:rPr>
              <a:t>α</a:t>
            </a:r>
            <a:r>
              <a:rPr lang="ru-RU" sz="1600" b="0" kern="0" dirty="0" smtClean="0">
                <a:solidFill>
                  <a:schemeClr val="bg1"/>
                </a:solidFill>
              </a:rPr>
              <a:t> и </a:t>
            </a:r>
            <a:r>
              <a:rPr lang="el-GR" sz="1600" b="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ru-RU" sz="1600" b="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интеферона</a:t>
            </a:r>
            <a:r>
              <a:rPr lang="ru-RU" sz="1600" b="0" kern="0" dirty="0" smtClean="0">
                <a:solidFill>
                  <a:schemeClr val="bg1"/>
                </a:solidFill>
              </a:rPr>
              <a:t> </a:t>
            </a: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811588"/>
            <a:ext cx="5104263" cy="1483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100000"/>
              </a:lnSpc>
              <a:spcBef>
                <a:spcPct val="0"/>
              </a:spcBef>
              <a:buNone/>
              <a:defRPr sz="1400" b="0" kern="0" cap="none" baseline="0">
                <a:solidFill>
                  <a:prstClr val="white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FFFF00"/>
                </a:solidFill>
                <a:latin typeface="Proxima Nova Bl" panose="02000506030000020004" pitchFamily="50" charset="0"/>
              </a:rPr>
              <a:t>1. Гекса-2-аминопропионовой </a:t>
            </a:r>
            <a:r>
              <a:rPr lang="ru-RU" sz="1600" dirty="0">
                <a:solidFill>
                  <a:srgbClr val="FFFF00"/>
                </a:solidFill>
                <a:latin typeface="Proxima Nova Bl" panose="02000506030000020004" pitchFamily="50" charset="0"/>
              </a:rPr>
              <a:t>кислоты лития</a:t>
            </a:r>
          </a:p>
          <a:p>
            <a:r>
              <a:rPr lang="ru-RU" sz="1600" dirty="0" err="1">
                <a:solidFill>
                  <a:srgbClr val="FFFF00"/>
                </a:solidFill>
                <a:latin typeface="Proxima Nova Bl" panose="02000506030000020004" pitchFamily="50" charset="0"/>
              </a:rPr>
              <a:t>трииодида</a:t>
            </a:r>
            <a:r>
              <a:rPr lang="ru-RU" sz="1600" dirty="0">
                <a:solidFill>
                  <a:srgbClr val="FFFF00"/>
                </a:solidFill>
                <a:latin typeface="Proxima Nova Bl" panose="02000506030000020004" pitchFamily="50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Proxima Nova Bl" panose="02000506030000020004" pitchFamily="50" charset="0"/>
              </a:rPr>
              <a:t>дигидрат</a:t>
            </a:r>
            <a:r>
              <a:rPr lang="ru-RU" sz="1600" dirty="0" smtClean="0">
                <a:solidFill>
                  <a:srgbClr val="FFFF00"/>
                </a:solidFill>
                <a:latin typeface="Proxima Nova Bl" panose="02000506030000020004" pitchFamily="50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Proxima Nova Bl" panose="02000506030000020004" pitchFamily="50" charset="0"/>
              </a:rPr>
              <a:t>( </a:t>
            </a:r>
            <a:r>
              <a:rPr lang="en-US" sz="2400" dirty="0" smtClean="0">
                <a:solidFill>
                  <a:srgbClr val="FFFF00"/>
                </a:solidFill>
                <a:latin typeface="Proxima Nova Bl" panose="02000506030000020004" pitchFamily="50" charset="0"/>
              </a:rPr>
              <a:t>6C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₃H₇NO₂•</a:t>
            </a:r>
            <a:r>
              <a:rPr lang="en-US" sz="24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LiI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₃•2H₂O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4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600" dirty="0" smtClean="0">
                <a:solidFill>
                  <a:srgbClr val="FFFF00"/>
                </a:solidFill>
                <a:latin typeface="Proxima Nova Bl" panose="02000506030000020004" pitchFamily="50" charset="0"/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  <a:latin typeface="Proxima Nova Bl" panose="02000506030000020004" pitchFamily="50" charset="0"/>
              </a:rPr>
              <a:t>Гексааминоуксусной</a:t>
            </a:r>
            <a:r>
              <a:rPr lang="ru-RU" sz="1600" dirty="0" smtClean="0">
                <a:solidFill>
                  <a:srgbClr val="FFFF00"/>
                </a:solidFill>
                <a:latin typeface="Proxima Nova Bl" panose="02000506030000020004" pitchFamily="50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Proxima Nova Bl" panose="02000506030000020004" pitchFamily="50" charset="0"/>
              </a:rPr>
              <a:t>кислоты </a:t>
            </a:r>
            <a:r>
              <a:rPr lang="ru-RU" sz="1600" dirty="0" err="1" smtClean="0">
                <a:solidFill>
                  <a:srgbClr val="FFFF00"/>
                </a:solidFill>
                <a:latin typeface="Proxima Nova Bl" panose="02000506030000020004" pitchFamily="50" charset="0"/>
              </a:rPr>
              <a:t>иод-трииодоводород</a:t>
            </a:r>
            <a:r>
              <a:rPr lang="ru-RU" sz="1600" dirty="0" smtClean="0">
                <a:solidFill>
                  <a:srgbClr val="FFFF00"/>
                </a:solidFill>
                <a:latin typeface="Proxima Nova Bl" panose="02000506030000020004" pitchFamily="50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Proxima Nova Bl" panose="02000506030000020004" pitchFamily="50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roxima Nova Bl" panose="02000506030000020004" pitchFamily="50" charset="0"/>
              </a:rPr>
              <a:t>(6C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₂H₅NO₂ • I₂• 3HI₃)</a:t>
            </a:r>
            <a:endParaRPr lang="en-US" sz="2400" dirty="0">
              <a:solidFill>
                <a:srgbClr val="FFFF00"/>
              </a:solidFill>
              <a:latin typeface="Proxima Nova Bl" panose="02000506030000020004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36104" y="5919313"/>
            <a:ext cx="3402105" cy="5627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100000"/>
              </a:lnSpc>
              <a:spcBef>
                <a:spcPct val="0"/>
              </a:spcBef>
              <a:buNone/>
              <a:defRPr sz="1400" b="0" kern="0" cap="none" baseline="0">
                <a:solidFill>
                  <a:prstClr val="white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r>
              <a:rPr lang="ru-RU" dirty="0" smtClean="0"/>
              <a:t>Вспомогательные вещества </a:t>
            </a:r>
            <a:r>
              <a:rPr lang="ru-RU" dirty="0" smtClean="0"/>
              <a:t>в виде </a:t>
            </a:r>
            <a:r>
              <a:rPr lang="ru-RU" dirty="0" smtClean="0"/>
              <a:t>солей и прочих полезных компонентов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5160" y="1298775"/>
            <a:ext cx="5161052" cy="2849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100000"/>
              </a:lnSpc>
              <a:spcBef>
                <a:spcPct val="0"/>
              </a:spcBef>
              <a:buNone/>
              <a:defRPr sz="1400" b="0" kern="0" cap="none" baseline="0">
                <a:solidFill>
                  <a:prstClr val="white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r>
              <a:rPr lang="en-US" sz="1800" dirty="0" smtClean="0"/>
              <a:t>Na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en-US" sz="1800" dirty="0" smtClean="0"/>
              <a:t>K</a:t>
            </a:r>
            <a:r>
              <a:rPr lang="ru-RU" sz="1800" dirty="0" smtClean="0"/>
              <a:t> иодид; лития</a:t>
            </a:r>
            <a:r>
              <a:rPr lang="ru-RU" sz="1800" dirty="0"/>
              <a:t>, магния и кальция хлориды</a:t>
            </a:r>
            <a:r>
              <a:rPr lang="ru-RU" sz="1800" dirty="0" smtClean="0"/>
              <a:t>;</a:t>
            </a:r>
            <a:r>
              <a:rPr lang="en-US" sz="1800" dirty="0" smtClean="0"/>
              <a:t> I</a:t>
            </a:r>
            <a:r>
              <a:rPr lang="ru-RU" sz="1800" dirty="0" smtClean="0"/>
              <a:t> </a:t>
            </a:r>
            <a:r>
              <a:rPr lang="ru-RU" sz="1800" dirty="0" err="1"/>
              <a:t>иод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глицин и </a:t>
            </a:r>
            <a:r>
              <a:rPr lang="ru-RU" sz="1800" dirty="0" err="1" smtClean="0"/>
              <a:t>аланин</a:t>
            </a:r>
            <a:endParaRPr lang="en-US" sz="1800" dirty="0" smtClean="0"/>
          </a:p>
          <a:p>
            <a:r>
              <a:rPr lang="ru-RU" sz="1800" dirty="0" smtClean="0"/>
              <a:t>Взаимодействие декстрина </a:t>
            </a:r>
            <a:r>
              <a:rPr lang="ru-RU" sz="1800" dirty="0"/>
              <a:t>с </a:t>
            </a:r>
            <a:r>
              <a:rPr lang="ru-RU" sz="1800" dirty="0" smtClean="0"/>
              <a:t>йодом </a:t>
            </a:r>
            <a:r>
              <a:rPr lang="ru-RU" sz="1800" dirty="0"/>
              <a:t>происходит </a:t>
            </a:r>
            <a:r>
              <a:rPr lang="ru-RU" sz="1800" dirty="0" smtClean="0"/>
              <a:t>с </a:t>
            </a:r>
            <a:r>
              <a:rPr lang="ru-RU" sz="1800" dirty="0" smtClean="0"/>
              <a:t> образованием </a:t>
            </a:r>
            <a:r>
              <a:rPr lang="ru-RU" sz="1800" dirty="0"/>
              <a:t>биологически доступной формы, приводя к восполнению </a:t>
            </a:r>
            <a:r>
              <a:rPr lang="ru-RU" sz="1800" dirty="0" smtClean="0"/>
              <a:t>дефицита йода </a:t>
            </a:r>
            <a:r>
              <a:rPr lang="ru-RU" sz="1800" dirty="0"/>
              <a:t>в пищевом рационе сельскохозяйственных животных и птиц, положительно </a:t>
            </a:r>
            <a:r>
              <a:rPr lang="ru-RU" sz="1800" dirty="0" smtClean="0"/>
              <a:t>влияя </a:t>
            </a:r>
            <a:r>
              <a:rPr lang="ru-RU" sz="1800" dirty="0"/>
              <a:t>на интенсивность их роста и накопление биомассы</a:t>
            </a:r>
            <a:r>
              <a:rPr lang="ru-RU" sz="1800" dirty="0" smtClean="0"/>
              <a:t>, а также  предупреждая </a:t>
            </a:r>
            <a:r>
              <a:rPr lang="ru-RU" sz="1800" dirty="0"/>
              <a:t>заболевания, связанные с дефицитом </a:t>
            </a:r>
            <a:r>
              <a:rPr lang="ru-RU" sz="1800" dirty="0" err="1"/>
              <a:t>иода</a:t>
            </a:r>
            <a:endParaRPr lang="en-US" sz="1800" dirty="0">
              <a:solidFill>
                <a:schemeClr val="accent3"/>
              </a:solidFill>
              <a:latin typeface="Proxima Nova Bl" panose="02000506030000020004" pitchFamily="50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62" y="6124259"/>
            <a:ext cx="687897" cy="3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reeimages.com/images/previews/792/a-hen-and-her-chicken-13679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" b="18864"/>
          <a:stretch/>
        </p:blipFill>
        <p:spPr bwMode="auto">
          <a:xfrm>
            <a:off x="-84416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77" y="4310712"/>
            <a:ext cx="4999702" cy="2359066"/>
          </a:xfrm>
          <a:prstGeom prst="rect">
            <a:avLst/>
          </a:prstGeom>
          <a:gradFill flip="none" rotWithShape="1">
            <a:gsLst>
              <a:gs pos="7000">
                <a:srgbClr val="3B434E"/>
              </a:gs>
              <a:gs pos="100000">
                <a:srgbClr val="1E21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                                                                                        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400" dirty="0" smtClean="0"/>
              <a:t>Молекулярный йод способен окислять жизненно важные компоненты клеточной стенки микроорганизмов увеличивая их проницаемость для </a:t>
            </a:r>
            <a:r>
              <a:rPr lang="ru-RU" sz="1400" dirty="0" err="1" smtClean="0"/>
              <a:t>антипатогенных</a:t>
            </a:r>
            <a:r>
              <a:rPr lang="ru-RU" sz="1400" dirty="0" smtClean="0"/>
              <a:t> факторов, а также усиливает </a:t>
            </a:r>
            <a:r>
              <a:rPr lang="ru-RU" sz="1400" dirty="0" err="1" smtClean="0"/>
              <a:t>микроцидную</a:t>
            </a:r>
            <a:r>
              <a:rPr lang="ru-RU" sz="1400" dirty="0" smtClean="0"/>
              <a:t> активность.</a:t>
            </a:r>
          </a:p>
          <a:p>
            <a:r>
              <a:rPr lang="ru-RU" sz="1400" dirty="0" smtClean="0"/>
              <a:t>Литий, как </a:t>
            </a:r>
            <a:r>
              <a:rPr lang="ru-RU" sz="1400" dirty="0" err="1" smtClean="0"/>
              <a:t>ультраэлемент</a:t>
            </a:r>
            <a:r>
              <a:rPr lang="ru-RU" sz="1400" dirty="0" smtClean="0"/>
              <a:t>  проявляет </a:t>
            </a:r>
            <a:r>
              <a:rPr lang="ru-RU" sz="1400" dirty="0" err="1" smtClean="0"/>
              <a:t>нейролептичекие</a:t>
            </a:r>
            <a:r>
              <a:rPr lang="ru-RU" sz="1400" dirty="0" smtClean="0"/>
              <a:t> свойства и стресс-протекторный эффект.</a:t>
            </a:r>
            <a:endParaRPr lang="ru-RU" sz="1400" dirty="0"/>
          </a:p>
          <a:p>
            <a:r>
              <a:rPr lang="ru-RU" sz="1400" dirty="0" smtClean="0"/>
              <a:t>что позволяет бороться с патогенными микроорганизмами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881" y="4339891"/>
            <a:ext cx="2339547" cy="3706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100000"/>
              </a:lnSpc>
              <a:spcBef>
                <a:spcPct val="0"/>
              </a:spcBef>
              <a:buNone/>
              <a:defRPr sz="1400" b="0" kern="0" cap="none" baseline="0">
                <a:solidFill>
                  <a:prstClr val="white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flipH="1">
            <a:off x="-84421" y="-1"/>
            <a:ext cx="12192001" cy="2879679"/>
          </a:xfrm>
          <a:prstGeom prst="rect">
            <a:avLst/>
          </a:prstGeom>
          <a:gradFill>
            <a:gsLst>
              <a:gs pos="63000">
                <a:schemeClr val="tx1">
                  <a:alpha val="33000"/>
                </a:schemeClr>
              </a:gs>
              <a:gs pos="100000">
                <a:srgbClr val="312C60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7" y="0"/>
            <a:ext cx="4681587" cy="6235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algn="l"/>
            <a:r>
              <a:rPr lang="ru-RU" sz="8800" dirty="0" err="1" smtClean="0"/>
              <a:t>Эвритал</a:t>
            </a:r>
            <a:endParaRPr lang="en-US" sz="8800" baseline="70000" dirty="0"/>
          </a:p>
        </p:txBody>
      </p:sp>
      <p:sp>
        <p:nvSpPr>
          <p:cNvPr id="31" name="TextBox 30"/>
          <p:cNvSpPr txBox="1"/>
          <p:nvPr/>
        </p:nvSpPr>
        <p:spPr>
          <a:xfrm>
            <a:off x="131665" y="1774209"/>
            <a:ext cx="3727277" cy="275102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100000"/>
              </a:lnSpc>
              <a:spcBef>
                <a:spcPct val="0"/>
              </a:spcBef>
              <a:buNone/>
              <a:defRPr sz="1400" b="0" kern="0" cap="none" baseline="0">
                <a:solidFill>
                  <a:prstClr val="white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Proxima Nova Bl" panose="02000506030000020004" pitchFamily="50" charset="0"/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83438" y="4237862"/>
            <a:ext cx="4542339" cy="14751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lvl="0">
              <a:lnSpc>
                <a:spcPct val="100000"/>
              </a:lnSpc>
              <a:spcBef>
                <a:spcPct val="0"/>
              </a:spcBef>
              <a:buNone/>
              <a:defRPr sz="1400" b="0" kern="0" cap="none" baseline="0">
                <a:solidFill>
                  <a:prstClr val="white"/>
                </a:solidFill>
                <a:latin typeface="Proxima Nova Rg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endParaRPr lang="en-US" sz="1200" dirty="0">
              <a:solidFill>
                <a:srgbClr val="FFC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86" y="6417909"/>
            <a:ext cx="687897" cy="3654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899" y="1376029"/>
            <a:ext cx="3608064" cy="2379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2060"/>
                </a:solidFill>
                <a:latin typeface="Proxima Nova Bl" panose="02000506030000020004" pitchFamily="50" charset="0"/>
              </a:rPr>
              <a:t>Вспомогательные в-</a:t>
            </a:r>
            <a:r>
              <a:rPr lang="ru-RU" sz="1400" b="1" dirty="0" err="1">
                <a:solidFill>
                  <a:srgbClr val="002060"/>
                </a:solidFill>
                <a:latin typeface="Proxima Nova Bl" panose="02000506030000020004" pitchFamily="50" charset="0"/>
              </a:rPr>
              <a:t>ва</a:t>
            </a:r>
            <a:r>
              <a:rPr lang="ru-RU" sz="1400" b="1" dirty="0">
                <a:solidFill>
                  <a:srgbClr val="002060"/>
                </a:solidFill>
                <a:latin typeface="Proxima Nova Bl" panose="02000506030000020004" pitchFamily="50" charset="0"/>
              </a:rPr>
              <a:t>  представлены минералами </a:t>
            </a:r>
            <a:r>
              <a:rPr lang="ru-RU" sz="1400" b="1" dirty="0" err="1">
                <a:solidFill>
                  <a:srgbClr val="002060"/>
                </a:solidFill>
                <a:latin typeface="Proxima Nova Bl" panose="02000506030000020004" pitchFamily="50" charset="0"/>
              </a:rPr>
              <a:t>ввиде</a:t>
            </a:r>
            <a:r>
              <a:rPr lang="ru-RU" sz="1400" b="1" dirty="0">
                <a:solidFill>
                  <a:srgbClr val="002060"/>
                </a:solidFill>
                <a:latin typeface="Proxima Nova Bl" panose="02000506030000020004" pitchFamily="50" charset="0"/>
              </a:rPr>
              <a:t> солей: иодиды  </a:t>
            </a:r>
            <a:r>
              <a:rPr lang="en-US" sz="1400" b="1" dirty="0" smtClean="0">
                <a:solidFill>
                  <a:srgbClr val="002060"/>
                </a:solidFill>
                <a:latin typeface="Proxima Nova Bl" panose="02000506030000020004" pitchFamily="50" charset="0"/>
              </a:rPr>
              <a:t>Na,</a:t>
            </a:r>
            <a:r>
              <a:rPr lang="ru-RU" sz="1400" b="1" dirty="0" smtClean="0">
                <a:solidFill>
                  <a:srgbClr val="002060"/>
                </a:solidFill>
                <a:latin typeface="Proxima Nova Bl" panose="02000506030000020004" pitchFamily="50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Proxima Nova Bl" panose="02000506030000020004" pitchFamily="50" charset="0"/>
              </a:rPr>
              <a:t>K</a:t>
            </a:r>
            <a:r>
              <a:rPr lang="ru-RU" sz="1400" b="1" dirty="0">
                <a:solidFill>
                  <a:srgbClr val="002060"/>
                </a:solidFill>
                <a:latin typeface="Proxima Nova Bl" panose="02000506030000020004" pitchFamily="50" charset="0"/>
              </a:rPr>
              <a:t>, хлориды  </a:t>
            </a:r>
            <a:r>
              <a:rPr lang="en-US" sz="1400" b="1" dirty="0">
                <a:solidFill>
                  <a:srgbClr val="002060"/>
                </a:solidFill>
                <a:latin typeface="Proxima Nova Bl" panose="02000506030000020004" pitchFamily="50" charset="0"/>
              </a:rPr>
              <a:t>Li, Mg, Ca. </a:t>
            </a:r>
            <a:r>
              <a:rPr lang="ru-RU" sz="1400" b="1" dirty="0" smtClean="0">
                <a:solidFill>
                  <a:srgbClr val="002060"/>
                </a:solidFill>
                <a:latin typeface="Proxima Nova Bl" panose="02000506030000020004" pitchFamily="50" charset="0"/>
              </a:rPr>
              <a:t>Йод, </a:t>
            </a:r>
            <a:r>
              <a:rPr lang="ru-RU" sz="1400" b="1" dirty="0">
                <a:solidFill>
                  <a:srgbClr val="002060"/>
                </a:solidFill>
                <a:latin typeface="Proxima Nova Bl" panose="02000506030000020004" pitchFamily="50" charset="0"/>
              </a:rPr>
              <a:t>глицин и </a:t>
            </a:r>
            <a:r>
              <a:rPr lang="ru-RU" sz="1400" b="1" dirty="0" err="1">
                <a:solidFill>
                  <a:srgbClr val="002060"/>
                </a:solidFill>
                <a:latin typeface="Proxima Nova Bl" panose="02000506030000020004" pitchFamily="50" charset="0"/>
              </a:rPr>
              <a:t>аланин</a:t>
            </a:r>
            <a:r>
              <a:rPr lang="ru-RU" sz="1400" b="1" dirty="0">
                <a:solidFill>
                  <a:srgbClr val="002060"/>
                </a:solidFill>
                <a:latin typeface="Proxima Nova Bl" panose="02000506030000020004" pitchFamily="50" charset="0"/>
              </a:rPr>
              <a:t> в аналитических концентрациях. Хелатные комплексы </a:t>
            </a:r>
            <a:r>
              <a:rPr lang="ru-RU" sz="1400" b="1" dirty="0" smtClean="0">
                <a:solidFill>
                  <a:srgbClr val="002060"/>
                </a:solidFill>
                <a:latin typeface="Proxima Nova Bl" panose="02000506030000020004" pitchFamily="50" charset="0"/>
              </a:rPr>
              <a:t> образуют вокруг  ионов </a:t>
            </a:r>
            <a:r>
              <a:rPr lang="ru-RU" sz="1400" b="1" dirty="0" err="1" smtClean="0">
                <a:solidFill>
                  <a:srgbClr val="002060"/>
                </a:solidFill>
                <a:latin typeface="Proxima Nova Bl" panose="02000506030000020004" pitchFamily="50" charset="0"/>
              </a:rPr>
              <a:t>металов</a:t>
            </a:r>
            <a:r>
              <a:rPr lang="ru-RU" sz="1400" b="1" dirty="0" smtClean="0">
                <a:solidFill>
                  <a:srgbClr val="002060"/>
                </a:solidFill>
                <a:latin typeface="Proxima Nova Bl" panose="02000506030000020004" pitchFamily="50" charset="0"/>
              </a:rPr>
              <a:t> оболочку из аминокислот, которые в свою очередь готовы к транспортировке </a:t>
            </a:r>
            <a:r>
              <a:rPr lang="ru-RU" sz="1400" b="1" dirty="0" err="1" smtClean="0">
                <a:solidFill>
                  <a:srgbClr val="002060"/>
                </a:solidFill>
                <a:latin typeface="Proxima Nova Bl" panose="02000506030000020004" pitchFamily="50" charset="0"/>
              </a:rPr>
              <a:t>эпителиоцитами</a:t>
            </a:r>
            <a:r>
              <a:rPr lang="ru-RU" sz="1400" b="1" dirty="0" smtClean="0">
                <a:solidFill>
                  <a:srgbClr val="002060"/>
                </a:solidFill>
                <a:latin typeface="Proxima Nova Bl" panose="02000506030000020004" pitchFamily="50" charset="0"/>
              </a:rPr>
              <a:t> тонкой к-</a:t>
            </a:r>
            <a:r>
              <a:rPr lang="ru-RU" sz="1400" b="1" dirty="0" err="1" smtClean="0">
                <a:solidFill>
                  <a:srgbClr val="002060"/>
                </a:solidFill>
                <a:latin typeface="Proxima Nova Bl" panose="02000506030000020004" pitchFamily="50" charset="0"/>
              </a:rPr>
              <a:t>ки</a:t>
            </a:r>
            <a:r>
              <a:rPr lang="ru-RU" sz="1400" b="1" dirty="0" smtClean="0">
                <a:solidFill>
                  <a:srgbClr val="002060"/>
                </a:solidFill>
                <a:latin typeface="Proxima Nova Bl" panose="02000506030000020004" pitchFamily="50" charset="0"/>
              </a:rPr>
              <a:t> в кровь, дополнительно обогащая организм минералами и аминокислотами</a:t>
            </a:r>
            <a:endParaRPr lang="ru-RU" sz="1400" b="1" dirty="0">
              <a:solidFill>
                <a:srgbClr val="002060"/>
              </a:solidFill>
              <a:latin typeface="Proxima Nova Bl" panose="0200050603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4341" y="1376029"/>
            <a:ext cx="4542339" cy="3048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02F3E"/>
                </a:solidFill>
              </a:rPr>
              <a:t>Также происходит активация иммунной системы организма за счет стимуляции продукции ИФН-α, ИФН-γ, ФНО-α, NO, фагоцитоза, </a:t>
            </a:r>
            <a:r>
              <a:rPr lang="ru-RU" dirty="0" err="1">
                <a:solidFill>
                  <a:srgbClr val="202F3E"/>
                </a:solidFill>
              </a:rPr>
              <a:t>миелопероксидазы</a:t>
            </a:r>
            <a:r>
              <a:rPr lang="ru-RU" dirty="0">
                <a:solidFill>
                  <a:srgbClr val="202F3E"/>
                </a:solidFill>
              </a:rPr>
              <a:t> нейтрофилов и, как следствие – профилактика бактериальных и микст-инфекций, а при комплексном лечении с антибактериальными препаратами позволяет уменьшить применение антибиотиков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3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0"/>
          <a:stretch/>
        </p:blipFill>
        <p:spPr bwMode="auto">
          <a:xfrm>
            <a:off x="187058" y="959051"/>
            <a:ext cx="11903342" cy="53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/>
          <p:nvPr/>
        </p:nvSpPr>
        <p:spPr>
          <a:xfrm>
            <a:off x="89777" y="559054"/>
            <a:ext cx="6213578" cy="1119338"/>
          </a:xfrm>
          <a:prstGeom prst="rect">
            <a:avLst/>
          </a:prstGeom>
          <a:gradFill flip="none" rotWithShape="1">
            <a:gsLst>
              <a:gs pos="0">
                <a:srgbClr val="4D4588">
                  <a:alpha val="65000"/>
                </a:srgbClr>
              </a:gs>
              <a:gs pos="100000">
                <a:srgbClr val="312C6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/>
              <a:t>Антибактериальное действие препарата </a:t>
            </a:r>
            <a:r>
              <a:rPr lang="ru-RU" b="1" dirty="0" smtClean="0"/>
              <a:t>«</a:t>
            </a:r>
            <a:r>
              <a:rPr lang="ru-RU" b="1" dirty="0" err="1" smtClean="0"/>
              <a:t>Эвритал</a:t>
            </a:r>
            <a:r>
              <a:rPr lang="ru-RU" b="1" dirty="0" smtClean="0"/>
              <a:t>»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/>
              <a:t>in vitro </a:t>
            </a:r>
            <a:r>
              <a:rPr lang="ru-RU" b="1" dirty="0"/>
              <a:t>на грамположительные микроорганизмы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218" y="85375"/>
            <a:ext cx="11460941" cy="822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987" y="614148"/>
            <a:ext cx="3039078" cy="6032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le 19"/>
          <p:cNvSpPr/>
          <p:nvPr/>
        </p:nvSpPr>
        <p:spPr>
          <a:xfrm>
            <a:off x="4750192" y="2591680"/>
            <a:ext cx="2691619" cy="3268742"/>
          </a:xfrm>
          <a:prstGeom prst="roundRect">
            <a:avLst>
              <a:gd name="adj" fmla="val 1772"/>
            </a:avLst>
          </a:prstGeom>
          <a:noFill/>
          <a:ln>
            <a:solidFill>
              <a:srgbClr val="736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ounded Rectangle 28"/>
          <p:cNvSpPr/>
          <p:nvPr/>
        </p:nvSpPr>
        <p:spPr>
          <a:xfrm>
            <a:off x="7676272" y="2591680"/>
            <a:ext cx="2691619" cy="3268742"/>
          </a:xfrm>
          <a:prstGeom prst="roundRect">
            <a:avLst>
              <a:gd name="adj" fmla="val 1772"/>
            </a:avLst>
          </a:prstGeom>
          <a:noFill/>
          <a:ln>
            <a:solidFill>
              <a:srgbClr val="736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6"/>
          <p:cNvSpPr/>
          <p:nvPr/>
        </p:nvSpPr>
        <p:spPr>
          <a:xfrm>
            <a:off x="8730832" y="504174"/>
            <a:ext cx="11320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dirty="0" smtClean="0">
                <a:ln w="0"/>
                <a:solidFill>
                  <a:schemeClr val="bg1">
                    <a:alpha val="5000"/>
                  </a:schemeClr>
                </a:solidFill>
                <a:latin typeface="Linearicons-Free" pitchFamily="2" charset="0"/>
              </a:rPr>
              <a:t></a:t>
            </a:r>
            <a:endParaRPr lang="en-US" sz="15000" b="0" cap="none" spc="0" dirty="0">
              <a:ln w="0"/>
              <a:solidFill>
                <a:schemeClr val="bg1">
                  <a:alpha val="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9239" y="397791"/>
            <a:ext cx="5555225" cy="868440"/>
          </a:xfrm>
          <a:prstGeom prst="rect">
            <a:avLst/>
          </a:prstGeom>
          <a:solidFill>
            <a:srgbClr val="EDECF4"/>
          </a:solidFill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ru-RU" b="1" dirty="0"/>
              <a:t>Антибактериальное действие препарата </a:t>
            </a:r>
            <a:r>
              <a:rPr lang="ru-RU" b="1" dirty="0" smtClean="0"/>
              <a:t>«</a:t>
            </a:r>
            <a:r>
              <a:rPr lang="ru-RU" b="1" dirty="0" err="1" smtClean="0"/>
              <a:t>Эвритал</a:t>
            </a:r>
            <a:r>
              <a:rPr lang="ru-RU" b="1" dirty="0" smtClean="0"/>
              <a:t>»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/>
              <a:t>in vitro </a:t>
            </a:r>
            <a:r>
              <a:rPr lang="ru-RU" b="1" dirty="0"/>
              <a:t>на грамотрицательные микроорганизмы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62" y="6304957"/>
            <a:ext cx="687897" cy="365445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057052" y="-7199"/>
            <a:ext cx="8067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latin typeface="+mn-lt"/>
              </a:rPr>
              <a:t>АНТИБАКТЕРИАЛЬНОЕ ДЕЙСТВИЕ ПРЕПАРАТА «</a:t>
            </a:r>
            <a:r>
              <a:rPr lang="ru-RU" b="1" dirty="0" err="1" smtClean="0">
                <a:latin typeface="+mn-lt"/>
              </a:rPr>
              <a:t>Эвритал</a:t>
            </a:r>
            <a:r>
              <a:rPr lang="ru-RU" b="1" dirty="0" smtClean="0">
                <a:latin typeface="+mn-lt"/>
              </a:rPr>
              <a:t>»</a:t>
            </a:r>
            <a:r>
              <a:rPr lang="ru-RU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IN VITRO</a:t>
            </a:r>
            <a:endParaRPr lang="ru-RU" b="1" dirty="0">
              <a:latin typeface="+mn-lt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79146"/>
              </p:ext>
            </p:extLst>
          </p:nvPr>
        </p:nvGraphicFramePr>
        <p:xfrm>
          <a:off x="63909" y="1467084"/>
          <a:ext cx="4728626" cy="5230421"/>
        </p:xfrm>
        <a:graphic>
          <a:graphicData uri="http://schemas.openxmlformats.org/drawingml/2006/table">
            <a:tbl>
              <a:tblPr/>
              <a:tblGrid>
                <a:gridCol w="650833"/>
                <a:gridCol w="1829758"/>
                <a:gridCol w="1085258"/>
                <a:gridCol w="1162777"/>
              </a:tblGrid>
              <a:tr h="241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микроорганизма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штамма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МБК, мг/мл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71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Грамположительные штаммы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0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tuberculosis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чувствительный музейный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Rv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5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tuberculosis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полирезистентный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АТСС 6538-Р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4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aureus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(MSSA)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АТСС 29213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pyogenes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19615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0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MRSA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BAA-39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1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Streptococcus pneumonia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мультирезистентный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штамм)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subtilis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6633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4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10702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081"/>
              </p:ext>
            </p:extLst>
          </p:nvPr>
        </p:nvGraphicFramePr>
        <p:xfrm>
          <a:off x="5008419" y="1467086"/>
          <a:ext cx="7091911" cy="5099860"/>
        </p:xfrm>
        <a:graphic>
          <a:graphicData uri="http://schemas.openxmlformats.org/drawingml/2006/table">
            <a:tbl>
              <a:tblPr/>
              <a:tblGrid>
                <a:gridCol w="208431"/>
                <a:gridCol w="3211506"/>
                <a:gridCol w="1835987"/>
                <a:gridCol w="1835987"/>
              </a:tblGrid>
              <a:tr h="63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микроорганизма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штамма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МБК, мг/мл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36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Грамотрицательные штаммы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abortus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melitensis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S-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Pasteurella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multocida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Pasteurella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multocida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Salmonella typhimurium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27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0.25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4957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0.0145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25922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продуцент БЛРС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BAA-196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Pseudomonas fluorescens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948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Klebsiella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pneumonia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мультирезистентный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штамм)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700603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110" y="6276001"/>
            <a:ext cx="1117495" cy="5936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321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0"/>
          <a:stretch/>
        </p:blipFill>
        <p:spPr bwMode="auto">
          <a:xfrm>
            <a:off x="-426132" y="124450"/>
            <a:ext cx="12618132" cy="6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218" y="85375"/>
            <a:ext cx="11460941" cy="822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60" y="3670322"/>
            <a:ext cx="5109067" cy="2603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Распределение </a:t>
            </a:r>
            <a:r>
              <a:rPr lang="ru-RU" sz="1600" b="1" dirty="0">
                <a:solidFill>
                  <a:srgbClr val="002060"/>
                </a:solidFill>
              </a:rPr>
              <a:t>параметра QV сайтов m6A вдоль хромосомы. В группе NC, сайты с высоким значением параметра QV располагались вблизи точки репликации, и постепенно снижались в направлении к точке </a:t>
            </a:r>
            <a:r>
              <a:rPr lang="ru-RU" sz="1600" b="1" dirty="0" err="1">
                <a:solidFill>
                  <a:srgbClr val="002060"/>
                </a:solidFill>
              </a:rPr>
              <a:t>терминации</a:t>
            </a:r>
            <a:r>
              <a:rPr lang="ru-RU" sz="1600" b="1" dirty="0">
                <a:solidFill>
                  <a:srgbClr val="002060"/>
                </a:solidFill>
              </a:rPr>
              <a:t> репликации. Значения </a:t>
            </a:r>
            <a:r>
              <a:rPr lang="en-US" sz="1600" b="1" dirty="0">
                <a:solidFill>
                  <a:srgbClr val="002060"/>
                </a:solidFill>
              </a:rPr>
              <a:t>QV</a:t>
            </a:r>
            <a:r>
              <a:rPr lang="ru-RU" sz="1600" b="1" dirty="0">
                <a:solidFill>
                  <a:srgbClr val="002060"/>
                </a:solidFill>
              </a:rPr>
              <a:t> сайтов </a:t>
            </a:r>
            <a:r>
              <a:rPr lang="ru-RU" sz="1600" b="1" dirty="0" err="1">
                <a:solidFill>
                  <a:srgbClr val="002060"/>
                </a:solidFill>
              </a:rPr>
              <a:t>метилирования</a:t>
            </a:r>
            <a:r>
              <a:rPr lang="ru-RU" sz="1600" b="1" dirty="0">
                <a:solidFill>
                  <a:srgbClr val="002060"/>
                </a:solidFill>
              </a:rPr>
              <a:t> m6A в экспериментальной культуре носило иной характер и было более размытым на всем протяжении хромосомы.</a:t>
            </a:r>
          </a:p>
        </p:txBody>
      </p:sp>
      <p:sp>
        <p:nvSpPr>
          <p:cNvPr id="16" name="Rounded Rectangle 19"/>
          <p:cNvSpPr/>
          <p:nvPr/>
        </p:nvSpPr>
        <p:spPr>
          <a:xfrm>
            <a:off x="4750192" y="2591680"/>
            <a:ext cx="2691619" cy="3268742"/>
          </a:xfrm>
          <a:prstGeom prst="roundRect">
            <a:avLst>
              <a:gd name="adj" fmla="val 1772"/>
            </a:avLst>
          </a:prstGeom>
          <a:noFill/>
          <a:ln>
            <a:solidFill>
              <a:srgbClr val="736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ounded Rectangle 28"/>
          <p:cNvSpPr/>
          <p:nvPr/>
        </p:nvSpPr>
        <p:spPr>
          <a:xfrm>
            <a:off x="7676272" y="2591680"/>
            <a:ext cx="2691619" cy="3268742"/>
          </a:xfrm>
          <a:prstGeom prst="roundRect">
            <a:avLst>
              <a:gd name="adj" fmla="val 1772"/>
            </a:avLst>
          </a:prstGeom>
          <a:noFill/>
          <a:ln>
            <a:solidFill>
              <a:srgbClr val="736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6"/>
          <p:cNvSpPr/>
          <p:nvPr/>
        </p:nvSpPr>
        <p:spPr>
          <a:xfrm>
            <a:off x="8730832" y="504174"/>
            <a:ext cx="11320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dirty="0" smtClean="0">
                <a:ln w="0"/>
                <a:solidFill>
                  <a:schemeClr val="bg1">
                    <a:alpha val="5000"/>
                  </a:schemeClr>
                </a:solidFill>
                <a:latin typeface="Linearicons-Free" pitchFamily="2" charset="0"/>
              </a:rPr>
              <a:t></a:t>
            </a:r>
            <a:endParaRPr lang="en-US" sz="15000" b="0" cap="none" spc="0" dirty="0">
              <a:ln w="0"/>
              <a:solidFill>
                <a:schemeClr val="bg1">
                  <a:alpha val="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35" y="240233"/>
            <a:ext cx="11751258" cy="577350"/>
          </a:xfrm>
          <a:prstGeom prst="rect">
            <a:avLst/>
          </a:prstGeom>
          <a:solidFill>
            <a:srgbClr val="EDECF4"/>
          </a:solidFill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ru-RU" b="1" dirty="0"/>
              <a:t>МЕХАНИЗ АНТИБАКТЕРИАЛЬНОГО ДЕЙСТВИЯ ПРЕПАРАТА </a:t>
            </a:r>
            <a:r>
              <a:rPr lang="ru-RU" b="1" dirty="0" smtClean="0"/>
              <a:t>«</a:t>
            </a:r>
            <a:r>
              <a:rPr lang="ru-RU" b="1" dirty="0" err="1" smtClean="0"/>
              <a:t>Эвритал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62" y="6304957"/>
            <a:ext cx="687897" cy="365445"/>
          </a:xfrm>
          <a:prstGeom prst="rect">
            <a:avLst/>
          </a:prstGeom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1" y="956926"/>
            <a:ext cx="5125316" cy="238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 l="25832" t="68391" r="28297" b="4240"/>
          <a:stretch>
            <a:fillRect/>
          </a:stretch>
        </p:blipFill>
        <p:spPr bwMode="auto">
          <a:xfrm>
            <a:off x="5454927" y="1899295"/>
            <a:ext cx="6551810" cy="47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633269" y="988117"/>
            <a:ext cx="57912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Вулканическая диаграмма распределения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экспрессированных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генов. Изучена экспрессия генов под действием препарата «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Эвритал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0"/>
          <a:stretch/>
        </p:blipFill>
        <p:spPr bwMode="auto">
          <a:xfrm>
            <a:off x="0" y="816167"/>
            <a:ext cx="12192000" cy="57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218" y="85375"/>
            <a:ext cx="11460941" cy="822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5" name="Rounded Rectangle 28"/>
          <p:cNvSpPr/>
          <p:nvPr/>
        </p:nvSpPr>
        <p:spPr>
          <a:xfrm>
            <a:off x="7676272" y="2591680"/>
            <a:ext cx="2691619" cy="3268742"/>
          </a:xfrm>
          <a:prstGeom prst="roundRect">
            <a:avLst>
              <a:gd name="adj" fmla="val 1772"/>
            </a:avLst>
          </a:prstGeom>
          <a:noFill/>
          <a:ln>
            <a:solidFill>
              <a:srgbClr val="736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6"/>
          <p:cNvSpPr/>
          <p:nvPr/>
        </p:nvSpPr>
        <p:spPr>
          <a:xfrm>
            <a:off x="8730832" y="504174"/>
            <a:ext cx="11320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0" cap="none" spc="0" dirty="0" smtClean="0">
                <a:ln w="0"/>
                <a:solidFill>
                  <a:schemeClr val="bg1">
                    <a:alpha val="5000"/>
                  </a:schemeClr>
                </a:solidFill>
                <a:latin typeface="Linearicons-Free" pitchFamily="2" charset="0"/>
              </a:rPr>
              <a:t></a:t>
            </a:r>
            <a:endParaRPr lang="en-US" sz="15000" b="0" cap="none" spc="0" dirty="0">
              <a:ln w="0"/>
              <a:solidFill>
                <a:schemeClr val="bg1">
                  <a:alpha val="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62" y="6304957"/>
            <a:ext cx="687897" cy="365445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42431" y="83548"/>
            <a:ext cx="111347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latin typeface="+mn-lt"/>
              </a:rPr>
              <a:t>Противовирусная активность препарата «</a:t>
            </a:r>
            <a:r>
              <a:rPr lang="ru-RU" sz="2800" b="1" dirty="0" err="1" smtClean="0">
                <a:latin typeface="+mn-lt"/>
              </a:rPr>
              <a:t>Эвритал</a:t>
            </a:r>
            <a:r>
              <a:rPr lang="ru-RU" sz="2800" b="1" dirty="0" smtClean="0">
                <a:latin typeface="+mn-lt"/>
              </a:rPr>
              <a:t>»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IN VITRO</a:t>
            </a:r>
            <a:endParaRPr lang="ru-RU" sz="2800" b="1" dirty="0">
              <a:latin typeface="+mn-lt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0" y="787794"/>
            <a:ext cx="1219199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В опытах на клеточных культурах изучалось противовирусное действие испытуемого лекарственного средства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tx2"/>
                </a:solidFill>
                <a:cs typeface="Times New Roman" pitchFamily="18" charset="0"/>
              </a:rPr>
              <a:t>Эвритал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»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по отношению к вирусам гриппа, </a:t>
            </a:r>
            <a:r>
              <a:rPr lang="ru-RU" sz="1600" b="1" dirty="0" err="1">
                <a:solidFill>
                  <a:schemeClr val="tx2"/>
                </a:solidFill>
                <a:cs typeface="Times New Roman" pitchFamily="18" charset="0"/>
              </a:rPr>
              <a:t>парагриппа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, полиомиелита, </a:t>
            </a:r>
            <a:r>
              <a:rPr lang="ru-RU" sz="1600" b="1" dirty="0" err="1" smtClean="0">
                <a:solidFill>
                  <a:schemeClr val="tx2"/>
                </a:solidFill>
                <a:cs typeface="Times New Roman" pitchFamily="18" charset="0"/>
              </a:rPr>
              <a:t>ньюкаслской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 болезни,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птичьего гриппа. Клеточные культуры заражали вирусами. В </a:t>
            </a:r>
            <a:r>
              <a:rPr lang="ru-RU" sz="1600" b="1" dirty="0" smtClean="0">
                <a:solidFill>
                  <a:schemeClr val="tx2"/>
                </a:solidFill>
                <a:cs typeface="Times New Roman" pitchFamily="18" charset="0"/>
              </a:rPr>
              <a:t>контроле </a:t>
            </a:r>
            <a:r>
              <a:rPr lang="ru-RU" sz="1600" b="1" dirty="0">
                <a:solidFill>
                  <a:schemeClr val="tx2"/>
                </a:solidFill>
                <a:cs typeface="Times New Roman" pitchFamily="18" charset="0"/>
              </a:rPr>
              <a:t>клетки культур погибали (фото 1, белые зоны), в опыте препарат вносили в состав агарового покрытия в различных концентрациях – 1:10- 1:100. После гибели вируса в опыте сами клетки клеточных культур сохраняли свою жизнеспособность (фото 2).</a:t>
            </a:r>
            <a:endParaRPr lang="ru-RU" sz="1600" b="1" dirty="0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44996"/>
              </p:ext>
            </p:extLst>
          </p:nvPr>
        </p:nvGraphicFramePr>
        <p:xfrm>
          <a:off x="1087608" y="2747295"/>
          <a:ext cx="3657600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5" imgW="1740264" imgH="1405131" progId="">
                  <p:embed/>
                </p:oleObj>
              </mc:Choice>
              <mc:Fallback>
                <p:oleObj r:id="rId5" imgW="1740264" imgH="14051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608" y="2747295"/>
                        <a:ext cx="3657600" cy="29575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152868"/>
              </p:ext>
            </p:extLst>
          </p:nvPr>
        </p:nvGraphicFramePr>
        <p:xfrm>
          <a:off x="6902032" y="2409703"/>
          <a:ext cx="36576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7" imgW="661305" imgH="776913" progId="">
                  <p:embed/>
                </p:oleObj>
              </mc:Choice>
              <mc:Fallback>
                <p:oleObj r:id="rId7" imgW="661305" imgH="776913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032" y="2409703"/>
                        <a:ext cx="3657600" cy="295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46600" y="5522322"/>
            <a:ext cx="76454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tx2"/>
                </a:solidFill>
                <a:cs typeface="Times New Roman" pitchFamily="18" charset="0"/>
              </a:rPr>
              <a:t>Фото 2 Клеточные культуры после обработки  </a:t>
            </a: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  <a:cs typeface="Times New Roman" pitchFamily="18" charset="0"/>
              </a:rPr>
              <a:t>Эвриталом</a:t>
            </a: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».</a:t>
            </a:r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solidFill>
                  <a:schemeClr val="tx2"/>
                </a:solidFill>
                <a:cs typeface="Times New Roman" pitchFamily="18" charset="0"/>
              </a:rPr>
              <a:t> Препарат вносили в состав агарового покрытия (1:80);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7608" y="5536688"/>
            <a:ext cx="1025474" cy="369332"/>
          </a:xfrm>
          <a:prstGeom prst="rect">
            <a:avLst/>
          </a:prstGeom>
          <a:solidFill>
            <a:srgbClr val="EDECF4"/>
          </a:solidFill>
        </p:spPr>
        <p:txBody>
          <a:bodyPr wrap="none">
            <a:spAutoFit/>
          </a:bodyPr>
          <a:lstStyle/>
          <a:p>
            <a:pPr eaLnBrk="0" hangingPunct="0"/>
            <a:r>
              <a:rPr lang="ru-RU" b="1" dirty="0">
                <a:solidFill>
                  <a:schemeClr val="tx2"/>
                </a:solidFill>
                <a:cs typeface="Times New Roman" pitchFamily="18" charset="0"/>
              </a:rPr>
              <a:t>Фото 1</a:t>
            </a:r>
            <a:r>
              <a:rPr lang="ru-RU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838200" y="273050"/>
            <a:ext cx="1101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ИММУНОТРОПНЫЙ ЭФФЕКТ КОРМОВОЙ ДОБАВКИ «ЭВРИТАЛ» НА СЕЛЬСКОХОЗЯЙСТВЕННЫХ ЖИВОТНЫХ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graphicFrame>
        <p:nvGraphicFramePr>
          <p:cNvPr id="126370" name="Group 418"/>
          <p:cNvGraphicFramePr>
            <a:graphicFrameLocks noGrp="1"/>
          </p:cNvGraphicFramePr>
          <p:nvPr/>
        </p:nvGraphicFramePr>
        <p:xfrm>
          <a:off x="838200" y="1576388"/>
          <a:ext cx="4457700" cy="4138612"/>
        </p:xfrm>
        <a:graphic>
          <a:graphicData uri="http://schemas.openxmlformats.org/drawingml/2006/table">
            <a:tbl>
              <a:tblPr/>
              <a:tblGrid>
                <a:gridCol w="1964360"/>
                <a:gridCol w="1136714"/>
                <a:gridCol w="1356626"/>
              </a:tblGrid>
              <a:tr h="141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Показатель пролиферации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Кормовая добавка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8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Индекс пролиферации,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43,6±4,0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65,7±12,3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1441722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Примечание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«*»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достоверность результатов в сравнении с контролем Р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0,05.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1" name="Text Box 120"/>
          <p:cNvSpPr txBox="1">
            <a:spLocks noChangeArrowheads="1"/>
          </p:cNvSpPr>
          <p:nvPr/>
        </p:nvSpPr>
        <p:spPr bwMode="auto">
          <a:xfrm>
            <a:off x="522288" y="1143000"/>
            <a:ext cx="4773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Пролиферативная активность культуры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мононуклеаров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8692" name="Line 215"/>
          <p:cNvSpPr>
            <a:spLocks noChangeShapeType="1"/>
          </p:cNvSpPr>
          <p:nvPr/>
        </p:nvSpPr>
        <p:spPr bwMode="auto">
          <a:xfrm>
            <a:off x="4584700" y="1874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26377" name="Group 425"/>
          <p:cNvGraphicFramePr>
            <a:graphicFrameLocks noGrp="1"/>
          </p:cNvGraphicFramePr>
          <p:nvPr/>
        </p:nvGraphicFramePr>
        <p:xfrm>
          <a:off x="6095999" y="1576388"/>
          <a:ext cx="5872164" cy="4138615"/>
        </p:xfrm>
        <a:graphic>
          <a:graphicData uri="http://schemas.openxmlformats.org/drawingml/2006/table">
            <a:tbl>
              <a:tblPr/>
              <a:tblGrid>
                <a:gridCol w="1188359"/>
                <a:gridCol w="1015056"/>
                <a:gridCol w="1203832"/>
                <a:gridCol w="1217759"/>
                <a:gridCol w="1247158"/>
              </a:tblGrid>
              <a:tr h="40475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Цитокины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Концентрация цитокинов в супернатанте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пг/мл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Кормовая добавка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ИФН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-α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2,2±2,0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5,5±1,3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19,9±6,3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30,9±3,6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35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ИФН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-γ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,7±0,9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1155,8±14,5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5,1±2,4*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1467,3±41,5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35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6,2±2,5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351±11,4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17,5±3,5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478,0±33,0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35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279,5±2,9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478±2,1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370,9±10,5*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566,0±2,3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35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ФНО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-α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1,0±1,0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329,4±29,6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18,1±2,5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404,5±22,0*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1283070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Примечание – ИФН – интерферон; ИЛ –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интерлейкин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; ФНО – фактор некроза опухоли;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спонтанная продукция;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индуцированная продукция; «#» - достоверность результатов сравнении с контролем Р&lt;0,01; «*» - достоверность результатов сравнении с контролем Р&lt;0,05.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44" name="Text Box 426"/>
          <p:cNvSpPr txBox="1">
            <a:spLocks noChangeArrowheads="1"/>
          </p:cNvSpPr>
          <p:nvPr/>
        </p:nvSpPr>
        <p:spPr bwMode="auto">
          <a:xfrm>
            <a:off x="6705600" y="1144588"/>
            <a:ext cx="4992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Продукция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цитокинов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культурой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мононуклеаров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8745" name="Text Box 76"/>
          <p:cNvSpPr txBox="1">
            <a:spLocks noChangeArrowheads="1"/>
          </p:cNvSpPr>
          <p:nvPr/>
        </p:nvSpPr>
        <p:spPr bwMode="auto">
          <a:xfrm>
            <a:off x="928815" y="5867400"/>
            <a:ext cx="10788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cs typeface="Arial" pitchFamily="34" charset="0"/>
              </a:rPr>
              <a:t>Из таблиц видно, что кормовая добавка «</a:t>
            </a:r>
            <a:r>
              <a:rPr lang="ru-RU" altLang="ru-RU" sz="1400" b="1" dirty="0" err="1">
                <a:solidFill>
                  <a:srgbClr val="000000"/>
                </a:solidFill>
                <a:cs typeface="Arial" pitchFamily="34" charset="0"/>
              </a:rPr>
              <a:t>Эвритал</a:t>
            </a:r>
            <a:r>
              <a:rPr lang="ru-RU" altLang="ru-RU" sz="1400" b="1" dirty="0">
                <a:solidFill>
                  <a:srgbClr val="000000"/>
                </a:solidFill>
                <a:cs typeface="Arial" pitchFamily="34" charset="0"/>
              </a:rPr>
              <a:t>» оказывает </a:t>
            </a:r>
            <a:r>
              <a:rPr lang="ru-RU" altLang="ru-RU" sz="1400" b="1" dirty="0" err="1">
                <a:solidFill>
                  <a:srgbClr val="000000"/>
                </a:solidFill>
                <a:cs typeface="Arial" pitchFamily="34" charset="0"/>
              </a:rPr>
              <a:t>иммунностимулирующий</a:t>
            </a:r>
            <a:r>
              <a:rPr lang="ru-RU" altLang="ru-RU" sz="1400" b="1" dirty="0">
                <a:solidFill>
                  <a:srgbClr val="000000"/>
                </a:solidFill>
                <a:cs typeface="Arial" pitchFamily="34" charset="0"/>
              </a:rPr>
              <a:t> эффект, повышая специфический иммунитет через активацию </a:t>
            </a:r>
            <a:r>
              <a:rPr lang="ru-RU" altLang="ru-RU" sz="1400" b="1" dirty="0" err="1">
                <a:solidFill>
                  <a:srgbClr val="000000"/>
                </a:solidFill>
                <a:cs typeface="Arial" pitchFamily="34" charset="0"/>
              </a:rPr>
              <a:t>эффекторных</a:t>
            </a:r>
            <a:r>
              <a:rPr lang="ru-RU" altLang="ru-RU" sz="1400" b="1" dirty="0">
                <a:solidFill>
                  <a:srgbClr val="000000"/>
                </a:solidFill>
                <a:cs typeface="Arial" pitchFamily="34" charset="0"/>
              </a:rPr>
              <a:t> функций Т-лимфоцитов и моноцитов макрофагов.  </a:t>
            </a:r>
          </a:p>
        </p:txBody>
      </p:sp>
    </p:spTree>
    <p:extLst>
      <p:ext uri="{BB962C8B-B14F-4D97-AF65-F5344CB8AC3E}">
        <p14:creationId xmlns:p14="http://schemas.microsoft.com/office/powerpoint/2010/main" val="20012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0"/>
          <a:stretch/>
        </p:blipFill>
        <p:spPr bwMode="auto">
          <a:xfrm>
            <a:off x="3" y="2"/>
            <a:ext cx="12191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/>
          <p:nvPr/>
        </p:nvSpPr>
        <p:spPr>
          <a:xfrm>
            <a:off x="152401" y="3538"/>
            <a:ext cx="12192002" cy="6858003"/>
          </a:xfrm>
          <a:prstGeom prst="rect">
            <a:avLst/>
          </a:prstGeom>
          <a:gradFill flip="none" rotWithShape="1">
            <a:gsLst>
              <a:gs pos="0">
                <a:srgbClr val="4D4588">
                  <a:alpha val="65000"/>
                </a:srgbClr>
              </a:gs>
              <a:gs pos="100000">
                <a:srgbClr val="312C6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18" y="85375"/>
            <a:ext cx="11460941" cy="822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Bl" panose="02000506030000020004" pitchFamily="50" charset="0"/>
                <a:ea typeface="Roboto" pitchFamily="2" charset="0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Определение </a:t>
            </a:r>
            <a:r>
              <a:rPr lang="ru-RU" sz="2400" b="1" dirty="0">
                <a:solidFill>
                  <a:srgbClr val="FFFF00"/>
                </a:solidFill>
              </a:rPr>
              <a:t>а</a:t>
            </a:r>
            <a:r>
              <a:rPr lang="ru-RU" sz="2400" b="1" dirty="0" smtClean="0">
                <a:solidFill>
                  <a:srgbClr val="FFFF00"/>
                </a:solidFill>
              </a:rPr>
              <a:t>нтивирусной </a:t>
            </a:r>
            <a:r>
              <a:rPr lang="ru-RU" sz="2400" b="1" dirty="0">
                <a:solidFill>
                  <a:srgbClr val="FFFF00"/>
                </a:solidFill>
              </a:rPr>
              <a:t>эффективности </a:t>
            </a:r>
            <a:r>
              <a:rPr lang="ru-RU" sz="2400" b="1" dirty="0" err="1" smtClean="0">
                <a:solidFill>
                  <a:srgbClr val="FFFF00"/>
                </a:solidFill>
              </a:rPr>
              <a:t>Эвритала</a:t>
            </a:r>
            <a:r>
              <a:rPr lang="ru-RU" sz="2400" b="1" dirty="0" smtClean="0">
                <a:solidFill>
                  <a:srgbClr val="FFFF00"/>
                </a:solidFill>
              </a:rPr>
              <a:t>@) </a:t>
            </a:r>
            <a:r>
              <a:rPr lang="ru-RU" sz="2400" b="1" dirty="0">
                <a:solidFill>
                  <a:srgbClr val="FFFF00"/>
                </a:solidFill>
              </a:rPr>
              <a:t>в промышленных масштабах при заболевании птицы гриппом, </a:t>
            </a:r>
            <a:r>
              <a:rPr lang="ru-RU" sz="2400" b="1" dirty="0" smtClean="0">
                <a:solidFill>
                  <a:srgbClr val="FFFF00"/>
                </a:solidFill>
              </a:rPr>
              <a:t>штамм </a:t>
            </a:r>
            <a:r>
              <a:rPr lang="ru-RU" sz="2400" b="1" dirty="0">
                <a:solidFill>
                  <a:srgbClr val="FFFF00"/>
                </a:solidFill>
              </a:rPr>
              <a:t>H5N1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987" y="614148"/>
            <a:ext cx="3039078" cy="6032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endParaRPr lang="ru-RU" sz="1600" dirty="0" smtClean="0">
              <a:solidFill>
                <a:prstClr val="white"/>
              </a:solidFill>
            </a:endParaRPr>
          </a:p>
          <a:p>
            <a:pPr>
              <a:lnSpc>
                <a:spcPct val="95000"/>
              </a:lnSpc>
            </a:pPr>
            <a:r>
              <a:rPr lang="ru-RU" sz="1600" dirty="0">
                <a:solidFill>
                  <a:prstClr val="white"/>
                </a:solidFill>
              </a:rPr>
              <a:t>ТОО &lt;</a:t>
            </a:r>
            <a:r>
              <a:rPr lang="ru-RU" sz="1600" dirty="0" err="1">
                <a:solidFill>
                  <a:prstClr val="white"/>
                </a:solidFill>
              </a:rPr>
              <a:t>Бишкульская</a:t>
            </a:r>
            <a:r>
              <a:rPr lang="ru-RU" sz="1600" dirty="0">
                <a:solidFill>
                  <a:prstClr val="white"/>
                </a:solidFill>
              </a:rPr>
              <a:t> птицефабрика) на начало сентября содержала 320 тысяч голов кур</a:t>
            </a:r>
          </a:p>
          <a:p>
            <a:pPr>
              <a:lnSpc>
                <a:spcPct val="95000"/>
              </a:lnSpc>
            </a:pPr>
            <a:r>
              <a:rPr lang="ru-RU" sz="1600" dirty="0">
                <a:solidFill>
                  <a:prstClr val="white"/>
                </a:solidFill>
              </a:rPr>
              <a:t>несушек, 30 тысяч голов родительского поголовья уток пекинской породы</a:t>
            </a:r>
            <a:r>
              <a:rPr lang="ru-RU" sz="1600" dirty="0" smtClean="0">
                <a:solidFill>
                  <a:prstClr val="white"/>
                </a:solidFill>
              </a:rPr>
              <a:t>.</a:t>
            </a:r>
          </a:p>
          <a:p>
            <a:pPr>
              <a:lnSpc>
                <a:spcPct val="95000"/>
              </a:lnSpc>
            </a:pP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>
                <a:solidFill>
                  <a:prstClr val="white"/>
                </a:solidFill>
              </a:rPr>
              <a:t>В </a:t>
            </a:r>
            <a:r>
              <a:rPr lang="ru-RU" sz="1600" dirty="0" smtClean="0">
                <a:solidFill>
                  <a:prstClr val="white"/>
                </a:solidFill>
              </a:rPr>
              <a:t>середине сентября </a:t>
            </a:r>
            <a:r>
              <a:rPr lang="ru-RU" sz="1600" dirty="0">
                <a:solidFill>
                  <a:prstClr val="white"/>
                </a:solidFill>
              </a:rPr>
              <a:t>2020 года </a:t>
            </a:r>
            <a:r>
              <a:rPr lang="ru-RU" sz="1600" dirty="0" smtClean="0">
                <a:solidFill>
                  <a:prstClr val="white"/>
                </a:solidFill>
              </a:rPr>
              <a:t>начался </a:t>
            </a:r>
            <a:r>
              <a:rPr lang="ru-RU" sz="1600" dirty="0">
                <a:solidFill>
                  <a:prstClr val="white"/>
                </a:solidFill>
              </a:rPr>
              <a:t>массовый падеж птицы. </a:t>
            </a:r>
            <a:r>
              <a:rPr lang="ru-RU" sz="1600" dirty="0" smtClean="0">
                <a:solidFill>
                  <a:prstClr val="white"/>
                </a:solidFill>
              </a:rPr>
              <a:t>Был поставлен диагноз Грипп птицы и идентифицирован штамм </a:t>
            </a:r>
            <a:r>
              <a:rPr lang="ru-RU" sz="1600" dirty="0" err="1" smtClean="0">
                <a:solidFill>
                  <a:prstClr val="white"/>
                </a:solidFill>
              </a:rPr>
              <a:t>возбдителя</a:t>
            </a:r>
            <a:r>
              <a:rPr lang="ru-RU" sz="1600" dirty="0" smtClean="0">
                <a:solidFill>
                  <a:prstClr val="white"/>
                </a:solidFill>
              </a:rPr>
              <a:t> H5N1.  Испытания </a:t>
            </a:r>
            <a:r>
              <a:rPr lang="ru-RU" sz="1600" dirty="0">
                <a:solidFill>
                  <a:prstClr val="white"/>
                </a:solidFill>
              </a:rPr>
              <a:t>по профилактике </a:t>
            </a:r>
            <a:r>
              <a:rPr lang="ru-RU" sz="1600" dirty="0" smtClean="0">
                <a:solidFill>
                  <a:prstClr val="white"/>
                </a:solidFill>
              </a:rPr>
              <a:t>и лечению птицы проводились </a:t>
            </a:r>
            <a:r>
              <a:rPr lang="ru-RU" sz="1600" dirty="0">
                <a:solidFill>
                  <a:prstClr val="white"/>
                </a:solidFill>
              </a:rPr>
              <a:t>в </a:t>
            </a:r>
            <a:r>
              <a:rPr lang="ru-RU" sz="1600" dirty="0" smtClean="0">
                <a:solidFill>
                  <a:prstClr val="white"/>
                </a:solidFill>
              </a:rPr>
              <a:t>2-х корпусах  (2,6)где находились утки  и птичнике № 1, </a:t>
            </a:r>
            <a:r>
              <a:rPr lang="ru-RU" sz="1600" dirty="0">
                <a:solidFill>
                  <a:prstClr val="white"/>
                </a:solidFill>
              </a:rPr>
              <a:t>содержащей цыплят породы Ломан </a:t>
            </a:r>
            <a:r>
              <a:rPr lang="ru-RU" sz="1600" dirty="0" err="1">
                <a:solidFill>
                  <a:prstClr val="white"/>
                </a:solidFill>
              </a:rPr>
              <a:t>СуперНик</a:t>
            </a:r>
            <a:r>
              <a:rPr lang="ru-RU" sz="1600" dirty="0">
                <a:solidFill>
                  <a:prstClr val="white"/>
                </a:solidFill>
              </a:rPr>
              <a:t>, возрастом З2 дня, Частично на птицефабрике была проведена вакцинация птиц против гриппа, однако падеж птицы не прекращался.</a:t>
            </a:r>
          </a:p>
          <a:p>
            <a:pPr>
              <a:lnSpc>
                <a:spcPct val="95000"/>
              </a:lnSpc>
            </a:pPr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>
              <a:solidFill>
                <a:prstClr val="white"/>
              </a:solidFill>
            </a:endParaRPr>
          </a:p>
          <a:p>
            <a:pPr>
              <a:lnSpc>
                <a:spcPct val="95000"/>
              </a:lnSpc>
            </a:pPr>
            <a:r>
              <a:rPr lang="ru-RU" sz="1600" dirty="0" smtClean="0">
                <a:solidFill>
                  <a:srgbClr val="BD392F"/>
                </a:solidFill>
              </a:rPr>
              <a:t>.</a:t>
            </a:r>
            <a:endParaRPr lang="ru-RU" sz="1600" dirty="0">
              <a:solidFill>
                <a:srgbClr val="D1CFE3"/>
              </a:solidFill>
            </a:endParaRPr>
          </a:p>
        </p:txBody>
      </p:sp>
      <p:sp>
        <p:nvSpPr>
          <p:cNvPr id="16" name="Rounded Rectangle 19"/>
          <p:cNvSpPr/>
          <p:nvPr/>
        </p:nvSpPr>
        <p:spPr>
          <a:xfrm>
            <a:off x="4750192" y="2591680"/>
            <a:ext cx="2691619" cy="3268742"/>
          </a:xfrm>
          <a:prstGeom prst="roundRect">
            <a:avLst>
              <a:gd name="adj" fmla="val 1772"/>
            </a:avLst>
          </a:prstGeom>
          <a:noFill/>
          <a:ln>
            <a:solidFill>
              <a:srgbClr val="736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ounded Rectangle 28"/>
          <p:cNvSpPr/>
          <p:nvPr/>
        </p:nvSpPr>
        <p:spPr>
          <a:xfrm>
            <a:off x="7676272" y="2591680"/>
            <a:ext cx="2691619" cy="3268742"/>
          </a:xfrm>
          <a:prstGeom prst="roundRect">
            <a:avLst>
              <a:gd name="adj" fmla="val 1772"/>
            </a:avLst>
          </a:prstGeom>
          <a:noFill/>
          <a:ln>
            <a:solidFill>
              <a:srgbClr val="736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6"/>
          <p:cNvSpPr/>
          <p:nvPr/>
        </p:nvSpPr>
        <p:spPr>
          <a:xfrm>
            <a:off x="8730832" y="504174"/>
            <a:ext cx="11320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0"/>
                <a:solidFill>
                  <a:prstClr val="white">
                    <a:alpha val="5000"/>
                  </a:prstClr>
                </a:solidFill>
                <a:latin typeface="Linearicons-Free" pitchFamily="2" charset="0"/>
              </a:rPr>
              <a:t></a:t>
            </a:r>
            <a:endParaRPr lang="en-US" sz="15000" dirty="0">
              <a:ln w="0"/>
              <a:solidFill>
                <a:prstClr val="white">
                  <a:alpha val="5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12191" y="849030"/>
            <a:ext cx="3688588" cy="60943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С </a:t>
            </a:r>
            <a:r>
              <a:rPr lang="ru-RU" sz="1600" dirty="0">
                <a:solidFill>
                  <a:prstClr val="white"/>
                </a:solidFill>
              </a:rPr>
              <a:t>целью профилактики заболевания птицы гриппом в корпусе </a:t>
            </a:r>
            <a:r>
              <a:rPr lang="ru-RU" sz="1600" dirty="0" smtClean="0">
                <a:solidFill>
                  <a:prstClr val="white"/>
                </a:solidFill>
              </a:rPr>
              <a:t>использовалась </a:t>
            </a:r>
            <a:r>
              <a:rPr lang="ru-RU" sz="1600" dirty="0" err="1" smtClean="0">
                <a:solidFill>
                  <a:prstClr val="white"/>
                </a:solidFill>
              </a:rPr>
              <a:t>Эвритал</a:t>
            </a:r>
            <a:endParaRPr lang="ru-RU" sz="1600" dirty="0" smtClean="0">
              <a:solidFill>
                <a:prstClr val="white"/>
              </a:solidFill>
            </a:endParaRPr>
          </a:p>
          <a:p>
            <a:r>
              <a:rPr lang="ru-RU" sz="1600" dirty="0" smtClean="0">
                <a:solidFill>
                  <a:prstClr val="white"/>
                </a:solidFill>
              </a:rPr>
              <a:t>Оценку </a:t>
            </a:r>
            <a:r>
              <a:rPr lang="ru-RU" sz="1600" dirty="0">
                <a:solidFill>
                  <a:prstClr val="white"/>
                </a:solidFill>
              </a:rPr>
              <a:t>антивирусной эффективности </a:t>
            </a:r>
            <a:r>
              <a:rPr lang="ru-RU" sz="1600" dirty="0" smtClean="0">
                <a:solidFill>
                  <a:prstClr val="white"/>
                </a:solidFill>
              </a:rPr>
              <a:t>препарата проводили </a:t>
            </a:r>
            <a:r>
              <a:rPr lang="ru-RU" sz="1600" dirty="0">
                <a:solidFill>
                  <a:prstClr val="white"/>
                </a:solidFill>
              </a:rPr>
              <a:t>на </a:t>
            </a:r>
            <a:r>
              <a:rPr lang="ru-RU" sz="1600" dirty="0" smtClean="0">
                <a:solidFill>
                  <a:prstClr val="white"/>
                </a:solidFill>
              </a:rPr>
              <a:t>пекинских утках (2 корпусах: корпус № 2 - 3500 гол., и корпус № б –  </a:t>
            </a:r>
            <a:r>
              <a:rPr lang="ru-RU" sz="1600" dirty="0">
                <a:solidFill>
                  <a:prstClr val="white"/>
                </a:solidFill>
              </a:rPr>
              <a:t>б000 голов</a:t>
            </a:r>
            <a:r>
              <a:rPr lang="ru-RU" sz="1600" dirty="0" smtClean="0">
                <a:solidFill>
                  <a:prstClr val="white"/>
                </a:solidFill>
              </a:rPr>
              <a:t>,.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Схема лечения: 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>
                <a:solidFill>
                  <a:prstClr val="white"/>
                </a:solidFill>
              </a:rPr>
              <a:t>В 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 err="1" smtClean="0">
                <a:solidFill>
                  <a:prstClr val="white"/>
                </a:solidFill>
              </a:rPr>
              <a:t>кор</a:t>
            </a:r>
            <a:r>
              <a:rPr lang="ru-RU" sz="1600" dirty="0" smtClean="0">
                <a:solidFill>
                  <a:prstClr val="white"/>
                </a:solidFill>
              </a:rPr>
              <a:t>. №2 препарат вводили в </a:t>
            </a:r>
            <a:r>
              <a:rPr lang="ru-RU" sz="1600" dirty="0">
                <a:solidFill>
                  <a:prstClr val="white"/>
                </a:solidFill>
              </a:rPr>
              <a:t>дозе 0,3 мл </a:t>
            </a:r>
            <a:r>
              <a:rPr lang="ru-RU" sz="1600" dirty="0" smtClean="0">
                <a:solidFill>
                  <a:prstClr val="white"/>
                </a:solidFill>
              </a:rPr>
              <a:t>/кг веса</a:t>
            </a:r>
            <a:r>
              <a:rPr lang="ru-RU" sz="1600" dirty="0">
                <a:solidFill>
                  <a:prstClr val="white"/>
                </a:solidFill>
              </a:rPr>
              <a:t>, 5 </a:t>
            </a:r>
            <a:r>
              <a:rPr lang="ru-RU" sz="1600" dirty="0" smtClean="0">
                <a:solidFill>
                  <a:prstClr val="white"/>
                </a:solidFill>
              </a:rPr>
              <a:t>дней, 1 раз в сутки в течении 2-3 часов, 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В корпусе №6 - 2 дня по 0,3 мл/кг веса, далее 3 дня по 0,1  мл/кг веса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В контроле препарат на применялся.</a:t>
            </a:r>
            <a:endParaRPr lang="ru-RU" sz="1600" b="1" dirty="0">
              <a:solidFill>
                <a:prstClr val="white"/>
              </a:solidFill>
            </a:endParaRPr>
          </a:p>
          <a:p>
            <a:r>
              <a:rPr lang="ru-RU" sz="1600" dirty="0">
                <a:solidFill>
                  <a:prstClr val="white"/>
                </a:solidFill>
              </a:rPr>
              <a:t>Антивирусную эффективность оценивали по выживаемости птицы. </a:t>
            </a:r>
            <a:r>
              <a:rPr lang="ru-RU" sz="1600" dirty="0" smtClean="0">
                <a:solidFill>
                  <a:prstClr val="white"/>
                </a:solidFill>
              </a:rPr>
              <a:t>Динамику </a:t>
            </a:r>
            <a:r>
              <a:rPr lang="ru-RU" sz="1600" dirty="0">
                <a:solidFill>
                  <a:prstClr val="white"/>
                </a:solidFill>
              </a:rPr>
              <a:t>выживаемости </a:t>
            </a:r>
            <a:r>
              <a:rPr lang="ru-RU" sz="1600" dirty="0" smtClean="0">
                <a:solidFill>
                  <a:prstClr val="white"/>
                </a:solidFill>
              </a:rPr>
              <a:t>птицы </a:t>
            </a:r>
            <a:r>
              <a:rPr lang="ru-RU" sz="1600" dirty="0">
                <a:solidFill>
                  <a:prstClr val="white"/>
                </a:solidFill>
              </a:rPr>
              <a:t>брали за несколько дней до применения </a:t>
            </a:r>
            <a:r>
              <a:rPr lang="ru-RU" sz="1600" dirty="0" smtClean="0">
                <a:solidFill>
                  <a:prstClr val="white"/>
                </a:solidFill>
              </a:rPr>
              <a:t>препарата, во время его </a:t>
            </a:r>
            <a:r>
              <a:rPr lang="ru-RU" sz="1600" dirty="0">
                <a:solidFill>
                  <a:prstClr val="white"/>
                </a:solidFill>
              </a:rPr>
              <a:t>применения </a:t>
            </a:r>
            <a:endParaRPr lang="ru-RU" sz="1600" dirty="0" smtClean="0">
              <a:solidFill>
                <a:prstClr val="white"/>
              </a:solidFill>
            </a:endParaRPr>
          </a:p>
          <a:p>
            <a:r>
              <a:rPr lang="ru-RU" sz="1600" dirty="0" smtClean="0">
                <a:solidFill>
                  <a:prstClr val="white"/>
                </a:solidFill>
              </a:rPr>
              <a:t>и </a:t>
            </a:r>
            <a:r>
              <a:rPr lang="ru-RU" sz="1600" dirty="0">
                <a:solidFill>
                  <a:prstClr val="white"/>
                </a:solidFill>
              </a:rPr>
              <a:t>4 дня после применения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76269" y="2743340"/>
            <a:ext cx="2691619" cy="1801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sz="1400" b="1" dirty="0">
              <a:solidFill>
                <a:srgbClr val="EDECF4"/>
              </a:solidFill>
            </a:endParaRPr>
          </a:p>
        </p:txBody>
      </p:sp>
      <p:pic>
        <p:nvPicPr>
          <p:cNvPr id="38" name="Рисунок 37"/>
          <p:cNvPicPr>
            <a:picLocks/>
          </p:cNvPicPr>
          <p:nvPr/>
        </p:nvPicPr>
        <p:blipFill rotWithShape="1">
          <a:blip r:embed="rId4"/>
          <a:srcRect t="2562" r="8806" b="6570"/>
          <a:stretch/>
        </p:blipFill>
        <p:spPr>
          <a:xfrm>
            <a:off x="11260203" y="298641"/>
            <a:ext cx="1008000" cy="1008000"/>
          </a:xfrm>
          <a:prstGeom prst="ellipse">
            <a:avLst/>
          </a:prstGeom>
          <a:ln>
            <a:solidFill>
              <a:srgbClr val="EDECF4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62" y="6304957"/>
            <a:ext cx="687897" cy="36544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594209" y="1378423"/>
          <a:ext cx="4597791" cy="4077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881"/>
                <a:gridCol w="723331"/>
                <a:gridCol w="791570"/>
                <a:gridCol w="1091821"/>
                <a:gridCol w="987188"/>
              </a:tblGrid>
              <a:tr h="7118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2 опыт</a:t>
                      </a:r>
                    </a:p>
                    <a:p>
                      <a:r>
                        <a:rPr lang="ru-RU" sz="1400" dirty="0" smtClean="0"/>
                        <a:t>утка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№6 опыт утка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Контроль</a:t>
                      </a:r>
                    </a:p>
                    <a:p>
                      <a:r>
                        <a:rPr lang="ru-RU" sz="1400" dirty="0" smtClean="0"/>
                        <a:t>(утка)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№1</a:t>
                      </a:r>
                      <a:r>
                        <a:rPr lang="ru-RU" sz="1400" baseline="0" dirty="0" smtClean="0"/>
                        <a:t> опыт цыплята</a:t>
                      </a:r>
                      <a:endParaRPr lang="ru-RU" sz="1400" dirty="0"/>
                    </a:p>
                  </a:txBody>
                  <a:tcPr/>
                </a:tc>
              </a:tr>
              <a:tr h="3429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18.09.2020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104</a:t>
                      </a:r>
                      <a:endParaRPr lang="ru-RU" sz="1100" dirty="0"/>
                    </a:p>
                  </a:txBody>
                  <a:tcPr/>
                </a:tc>
              </a:tr>
              <a:tr h="3429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19.09.2020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85</a:t>
                      </a:r>
                      <a:endParaRPr lang="ru-RU" sz="1100" dirty="0"/>
                    </a:p>
                  </a:txBody>
                  <a:tcPr/>
                </a:tc>
              </a:tr>
              <a:tr h="3429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20.09.2020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44</a:t>
                      </a:r>
                      <a:endParaRPr lang="ru-RU" sz="1100" dirty="0"/>
                    </a:p>
                  </a:txBody>
                  <a:tcPr/>
                </a:tc>
              </a:tr>
              <a:tr h="342996">
                <a:tc>
                  <a:txBody>
                    <a:bodyPr/>
                    <a:lstStyle/>
                    <a:p>
                      <a:r>
                        <a:rPr lang="ru-RU" sz="1100" smtClean="0"/>
                        <a:t>21.09.2020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110</a:t>
                      </a:r>
                      <a:endParaRPr lang="ru-RU" sz="1100" dirty="0"/>
                    </a:p>
                  </a:txBody>
                  <a:tcPr/>
                </a:tc>
              </a:tr>
              <a:tr h="3429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22.09.2020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38</a:t>
                      </a:r>
                      <a:endParaRPr lang="ru-RU" sz="1100" dirty="0"/>
                    </a:p>
                  </a:txBody>
                  <a:tcPr/>
                </a:tc>
              </a:tr>
              <a:tr h="3429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23.09.2022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</a:t>
                      </a:r>
                      <a:endParaRPr lang="ru-RU" sz="1100" dirty="0"/>
                    </a:p>
                  </a:txBody>
                  <a:tcPr/>
                </a:tc>
              </a:tr>
              <a:tr h="3429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24.09.2022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/>
                </a:tc>
              </a:tr>
              <a:tr h="3429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25.09.2022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</a:tr>
              <a:tr h="3429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26.09.2022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5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О">
      <a:dk1>
        <a:srgbClr val="BD392F"/>
      </a:dk1>
      <a:lt1>
        <a:sysClr val="window" lastClr="FFFFFF"/>
      </a:lt1>
      <a:dk2>
        <a:srgbClr val="44546A"/>
      </a:dk2>
      <a:lt2>
        <a:srgbClr val="BD392F"/>
      </a:lt2>
      <a:accent1>
        <a:srgbClr val="1EA185"/>
      </a:accent1>
      <a:accent2>
        <a:srgbClr val="202F3E"/>
      </a:accent2>
      <a:accent3>
        <a:srgbClr val="38526C"/>
      </a:accent3>
      <a:accent4>
        <a:srgbClr val="CDCDCD"/>
      </a:accent4>
      <a:accent5>
        <a:srgbClr val="F29B26"/>
      </a:accent5>
      <a:accent6>
        <a:srgbClr val="9BBB5C"/>
      </a:accent6>
      <a:hlink>
        <a:srgbClr val="0563C1"/>
      </a:hlink>
      <a:folHlink>
        <a:srgbClr val="954F72"/>
      </a:folHlink>
    </a:clrScheme>
    <a:fontScheme name="ЦВО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9174</TotalTime>
  <Words>1824</Words>
  <Application>Microsoft Office PowerPoint</Application>
  <PresentationFormat>Широкоэкранный</PresentationFormat>
  <Paragraphs>392</Paragraphs>
  <Slides>14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31" baseType="lpstr">
      <vt:lpstr>Arial</vt:lpstr>
      <vt:lpstr>Batang</vt:lpstr>
      <vt:lpstr>Calibri</vt:lpstr>
      <vt:lpstr>Corbel</vt:lpstr>
      <vt:lpstr>FontAwesome</vt:lpstr>
      <vt:lpstr>Lato</vt:lpstr>
      <vt:lpstr>Linearicons-Free</vt:lpstr>
      <vt:lpstr>Proxima Nova Bl</vt:lpstr>
      <vt:lpstr>Proxima Nova Rg</vt:lpstr>
      <vt:lpstr>Roboto</vt:lpstr>
      <vt:lpstr>Times New Roman</vt:lpstr>
      <vt:lpstr>Тема Office</vt:lpstr>
      <vt:lpstr>2_Тема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dinovision</dc:creator>
  <cp:lastModifiedBy>UCVO</cp:lastModifiedBy>
  <cp:revision>671</cp:revision>
  <dcterms:created xsi:type="dcterms:W3CDTF">2015-04-03T20:49:09Z</dcterms:created>
  <dcterms:modified xsi:type="dcterms:W3CDTF">2022-11-16T17:38:21Z</dcterms:modified>
</cp:coreProperties>
</file>