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80" r:id="rId4"/>
    <p:sldId id="279" r:id="rId5"/>
    <p:sldId id="285" r:id="rId6"/>
    <p:sldId id="286" r:id="rId7"/>
    <p:sldId id="281" r:id="rId8"/>
    <p:sldId id="282" r:id="rId9"/>
    <p:sldId id="283" r:id="rId10"/>
    <p:sldId id="288" r:id="rId11"/>
    <p:sldId id="287" r:id="rId12"/>
    <p:sldId id="284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7A9"/>
    <a:srgbClr val="A9D036"/>
    <a:srgbClr val="A9D035"/>
    <a:srgbClr val="ABD034"/>
    <a:srgbClr val="A9D037"/>
    <a:srgbClr val="8C98A8"/>
    <a:srgbClr val="8B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3C4D-B58F-4919-895A-4F285FDC8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D51840-7743-40C5-ACC2-FF3E94E94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A0ABB-AEA1-49A8-A0E8-F0D77B05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01ADF-37EF-43BD-ABB5-23C97421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E63B9-1E96-44DA-88AB-A9313FD7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6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8729-0F95-455F-A1B7-F5ADBA8F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79FE8-AA43-4857-947D-CDB09DBA4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4AC023-4769-466F-8247-82EB57C3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C0C7F-E4C9-4DD8-B778-1C273D5B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1DCAB-57DD-4FDB-838A-07A0978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0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7D0252-041F-4348-8019-A82BBE547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F9ECEF-7A4F-4755-A5A1-071A0B198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4BD43-865C-4206-B853-86566B0A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E4DF0-01A7-4087-92CF-DDA4496D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11248-9E48-407C-9BC9-22D7ED76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7D06-A9A0-476A-B5B9-670B648D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E8FDE-542B-4B4A-B6CF-826BB9E6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09790-ED24-4419-AC84-753BD7C6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F6530-F25D-4DBE-9561-FE8C9C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0C586-B71F-4A3A-B492-D574BD27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1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D8BB7-52A0-4013-B057-4CBBC217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B9613-60F0-4770-980E-773D5357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9039E-D3C9-48F8-ACF7-9082C37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4B8D1-4875-4B3E-9A58-E05B798C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2BBE5-5A5F-48E0-80A1-6EACB7D6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A2C18-6558-4CF4-9242-04223DB2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2905F-E1C4-445E-8464-4D0DD1845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66D1D5-7A0F-4575-A734-5C8E14F0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182FDF-7DF6-47B7-8B14-6E2B124A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B88E8-1ECE-467E-9BB7-9EF79A40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F2CD-169A-4A3D-A1A2-F62B401B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2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4911-B9F0-4F4C-BF51-BD0C09EB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924805-D171-44C7-839A-793404DFB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C7E0F-963B-4579-BD90-4302596B8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3EBF12-D9AD-4C78-8C06-0FAE32203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2326EE-D091-46A3-874D-ED93A6B37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1F1008-ABFF-4452-8BD7-C815C680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CD61C1-4ADB-4FB3-BF19-C99898D0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B2D0DF-61F1-4D97-93CD-A05EC951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08116-5C59-4A84-94AB-8E9605CC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68075F-EE6F-4D0D-9881-9D07AA73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8ADAD3-DEEF-4328-9C6F-4BA06FF5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A6E23B-B546-4C35-94A4-4889356C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170660-FB75-4FC4-92F2-7198BE62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2A12B8-2D61-486D-BD7E-A29F84EF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984264-87E5-40C8-826E-1D2C7526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0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918F-2619-4676-B438-405D5C6A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C4E02-25B8-4ACE-8A78-93D82203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B79D47-23AD-4E1C-A336-EB49C89FC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D56BC-608B-4079-AC1B-99E32E76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2EEBC-E272-4433-967A-C615139C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E702B-2D2B-47A3-B5A5-DA63CF85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010CE-7FB9-43DF-A6A0-5B8874E7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1A3EFE-1D3B-46BE-A1F1-54C70EBF6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42209-4949-4367-A900-072AB241C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A1032-C029-4653-8BF6-31A46555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886EC-B468-453F-B92B-BADF7A4E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77C6B-E2BE-426D-A2CF-64C42991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9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96F21-946C-4185-8284-313F0B8F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64F14-4322-43F1-9B71-7895E83D7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20800-D724-4001-8598-0D8D12164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3FB8-968F-4ED9-B64E-C416E2EE37B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0E6BF-5727-4F81-9A5F-F0083078A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23A34-F3FD-405E-9954-CA4EA950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C0FA-6557-4C13-B10C-511DE2A02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1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10883"/>
            <a:ext cx="3738928" cy="97971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5D4453-C521-4F41-8CC9-220CCE2F2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941" y="1371481"/>
            <a:ext cx="9678763" cy="2061832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тест-системы</a:t>
            </a:r>
            <a:br>
              <a:rPr lang="ru-RU" sz="4400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CVO TEST SYSTEM</a:t>
            </a:r>
            <a:r>
              <a:rPr lang="en-US" sz="4400" dirty="0">
                <a:solidFill>
                  <a:srgbClr val="92D050"/>
                </a:solidFill>
              </a:rPr>
              <a:t>®</a:t>
            </a:r>
            <a:r>
              <a:rPr lang="ru-RU" sz="4400" dirty="0">
                <a:solidFill>
                  <a:srgbClr val="92D050"/>
                </a:solidFill>
              </a:rPr>
              <a:t> </a:t>
            </a:r>
            <a:br>
              <a:rPr lang="ru-RU" sz="4400" b="1" dirty="0">
                <a:solidFill>
                  <a:srgbClr val="92D050"/>
                </a:solidFill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для птицеводства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856EBDD-F02A-4C36-A448-242D4A882694}"/>
              </a:ext>
            </a:extLst>
          </p:cNvPr>
          <p:cNvSpPr/>
          <p:nvPr/>
        </p:nvSpPr>
        <p:spPr>
          <a:xfrm>
            <a:off x="1119561" y="3765714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782583E-6E1C-4744-8B7D-1292B171C70E}"/>
              </a:ext>
            </a:extLst>
          </p:cNvPr>
          <p:cNvSpPr txBox="1">
            <a:spLocks/>
          </p:cNvSpPr>
          <p:nvPr/>
        </p:nvSpPr>
        <p:spPr>
          <a:xfrm>
            <a:off x="1119561" y="4190264"/>
            <a:ext cx="9407525" cy="117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1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ООО «Центр ветеринарного обеспечения»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www.cvo.su     </a:t>
            </a:r>
            <a:endParaRPr lang="ru-RU" sz="2400" b="1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7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703568" y="1048439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качественного выявления специфических антигенов вируса гриппа птиц, в мазках из глотки -CVO TEST SYSTEM</a:t>
            </a:r>
            <a:r>
              <a:rPr lang="ru-RU" baseline="30000" dirty="0"/>
              <a:t>®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804972" y="219299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7667C19-6F04-4000-B2EF-43C0FB83D197}"/>
              </a:ext>
            </a:extLst>
          </p:cNvPr>
          <p:cNvSpPr txBox="1">
            <a:spLocks/>
          </p:cNvSpPr>
          <p:nvPr/>
        </p:nvSpPr>
        <p:spPr>
          <a:xfrm>
            <a:off x="5057946" y="2521718"/>
            <a:ext cx="6295232" cy="204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 основан на принципе ИХА.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Антигены вируса гриппа птиц связываются со специфическими антителами, нанесенными на мембрану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иммунохроматографической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полоски. В результате их взаимодействия образуется комплекс, видимый в форме полоски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Тест состоит из тест-кассеты (1шт.), буфера для анализа (1 шт.) и универсальных одноразовых зондов (5 шт.).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4C179-FC93-48D4-87A8-C5A1E1E88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6" y="2495837"/>
            <a:ext cx="3982520" cy="29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703567" y="404628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 РАБОТЫ ТЕСТА CVO TEST SYSTEM</a:t>
            </a:r>
            <a:r>
              <a:rPr lang="ru-RU" sz="2800" baseline="30000" dirty="0"/>
              <a:t>®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65947" y="1549184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7667C19-6F04-4000-B2EF-43C0FB83D197}"/>
              </a:ext>
            </a:extLst>
          </p:cNvPr>
          <p:cNvSpPr txBox="1">
            <a:spLocks/>
          </p:cNvSpPr>
          <p:nvPr/>
        </p:nvSpPr>
        <p:spPr>
          <a:xfrm>
            <a:off x="1680420" y="1549184"/>
            <a:ext cx="9579784" cy="204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Взятые одноразовыми зондами пробы (5 образцов) помещается в буферный раствор, перемешивается, далее наносится 2-4 капли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надосадочной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жидкости из пробирки с образцом в специальное отверстие в кассете. Визуальная интерпретация результата возможна через 5-10 минут после внесения образца в S-зону кассеты. Спустя более чем 10 минут результат теста является недействительным. Появление полосок в контрольной и тестовой зонах одновременно или только в контрольной зоне, результат следует считать достоверным</a:t>
            </a:r>
            <a:r>
              <a:rPr lang="ru-RU" sz="1800" dirty="0"/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5C140B-080D-4C2C-B0B2-356E60B77D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10210"/>
          <a:stretch/>
        </p:blipFill>
        <p:spPr>
          <a:xfrm>
            <a:off x="3735567" y="3320176"/>
            <a:ext cx="5080000" cy="15016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BCED87-3BA9-4ECD-8FAA-2645D9C6BE6B}"/>
              </a:ext>
            </a:extLst>
          </p:cNvPr>
          <p:cNvSpPr/>
          <p:nvPr/>
        </p:nvSpPr>
        <p:spPr>
          <a:xfrm>
            <a:off x="1679817" y="4900456"/>
            <a:ext cx="9579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Набор ограничивается возможностями метода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иммунохроматографии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 сомнительных результатах необходимы другие клинические и лабораторные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3305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7667C19-6F04-4000-B2EF-43C0FB83D197}"/>
              </a:ext>
            </a:extLst>
          </p:cNvPr>
          <p:cNvSpPr txBox="1">
            <a:spLocks/>
          </p:cNvSpPr>
          <p:nvPr/>
        </p:nvSpPr>
        <p:spPr>
          <a:xfrm>
            <a:off x="1703568" y="1919593"/>
            <a:ext cx="9508929" cy="271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Евразийской экономической комиссии от 23 сентября 2022 г. </a:t>
            </a:r>
            <a:r>
              <a:rPr lang="e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140</a:t>
            </a:r>
            <a:b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Правилах регулирования обращения диагностических средств ветеринарного назначения на таможенной территории Евразийского экономического союза»</a:t>
            </a:r>
          </a:p>
          <a:p>
            <a:pPr algn="l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2028 года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 – компания «ХЕМА»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Компания «ХЕМА» (г. Москва) с 2015 года занимается производством диагностических тест-систем для пищевой безопасности в сотрудничестве с Россельхознадзором и Роспотребнадзором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ИФА-наборы на наличие антибиотиков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ИФА-наборы на наличие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микотоксинов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ИФА-наборы на наличие аллергенов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ИФА-наборы на наличие сухого молока (ГОСТ)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ИФА-наборы на наличие микробной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трансглутаминазы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(ГОСТ)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Методики на гормоны,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микотоксины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антибиотики с 2022.01 включены в ТР ТС 021/2011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Наборы реагентов CVO TEST SYSTEM для выявления антител к возбудителям инфекционных болезней птиц методом иммуноферментного анализа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0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67" y="4136132"/>
            <a:ext cx="1379140" cy="1379140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6943C1C4-E60E-49A8-8AA3-CF82C548B868}"/>
              </a:ext>
            </a:extLst>
          </p:cNvPr>
          <p:cNvSpPr txBox="1">
            <a:spLocks/>
          </p:cNvSpPr>
          <p:nvPr/>
        </p:nvSpPr>
        <p:spPr>
          <a:xfrm>
            <a:off x="488829" y="2295525"/>
            <a:ext cx="10972800" cy="113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A7F81C2-2C67-4B59-AA06-17780C3F7448}"/>
              </a:ext>
            </a:extLst>
          </p:cNvPr>
          <p:cNvSpPr txBox="1">
            <a:spLocks/>
          </p:cNvSpPr>
          <p:nvPr/>
        </p:nvSpPr>
        <p:spPr>
          <a:xfrm>
            <a:off x="2062372" y="5277233"/>
            <a:ext cx="2182542" cy="57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www.cvo.su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AF5C056-6DC8-44D8-9A95-323DD259FCBC}"/>
              </a:ext>
            </a:extLst>
          </p:cNvPr>
          <p:cNvSpPr txBox="1">
            <a:spLocks/>
          </p:cNvSpPr>
          <p:nvPr/>
        </p:nvSpPr>
        <p:spPr>
          <a:xfrm>
            <a:off x="4445364" y="5274128"/>
            <a:ext cx="1409349" cy="34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+7(812)401-99-01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48FA5-6A19-4644-958B-BC7C1E49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70" y="4314286"/>
            <a:ext cx="989315" cy="989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DED0F-F42B-48EC-B306-551581C67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79" y="4307021"/>
            <a:ext cx="1003847" cy="1003847"/>
          </a:xfrm>
          <a:prstGeom prst="rect">
            <a:avLst/>
          </a:prstGeom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ED97E314-F123-426B-AF75-C4927252A3E6}"/>
              </a:ext>
            </a:extLst>
          </p:cNvPr>
          <p:cNvSpPr txBox="1">
            <a:spLocks/>
          </p:cNvSpPr>
          <p:nvPr/>
        </p:nvSpPr>
        <p:spPr>
          <a:xfrm>
            <a:off x="6353700" y="5274127"/>
            <a:ext cx="1409349" cy="34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info@cvo.su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35B2D1-86E3-4B49-B785-DAEE10C4D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59" y="4314286"/>
            <a:ext cx="987790" cy="987790"/>
          </a:xfrm>
          <a:prstGeom prst="rect">
            <a:avLst/>
          </a:prstGeom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id="{68C1F0AB-0751-42AF-8EA8-916F3491C26B}"/>
              </a:ext>
            </a:extLst>
          </p:cNvPr>
          <p:cNvSpPr txBox="1">
            <a:spLocks/>
          </p:cNvSpPr>
          <p:nvPr/>
        </p:nvSpPr>
        <p:spPr>
          <a:xfrm>
            <a:off x="8190456" y="5279471"/>
            <a:ext cx="1409349" cy="343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https://t.me/cvo_ltd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rgbClr val="304431"/>
                </a:solidFill>
              </a:rPr>
              <a:t>Центр ветеринарного обеспечения- </a:t>
            </a:r>
            <a:r>
              <a:rPr lang="ru-RU" sz="2000" dirty="0">
                <a:solidFill>
                  <a:srgbClr val="304431"/>
                </a:solidFill>
              </a:rPr>
              <a:t>это более 15-ти лет успешной работы в области сервисного обеспечения птицеводческих и животноводческих предприятий ветеринарной и зоотехнической продукцией. Наши партнеры - компании из Российской Федерации и стран СНГ.</a:t>
            </a:r>
          </a:p>
          <a:p>
            <a:pPr algn="just"/>
            <a:r>
              <a:rPr lang="ru-RU" sz="2000" dirty="0">
                <a:solidFill>
                  <a:srgbClr val="304431"/>
                </a:solidFill>
              </a:rPr>
              <a:t>Наша компания являлась официальным дистрибьютором компаний </a:t>
            </a:r>
            <a:r>
              <a:rPr lang="en-US" sz="2000" dirty="0" err="1">
                <a:solidFill>
                  <a:srgbClr val="304431"/>
                </a:solidFill>
              </a:rPr>
              <a:t>BioChek</a:t>
            </a:r>
            <a:r>
              <a:rPr lang="ru-RU" sz="2000" dirty="0">
                <a:solidFill>
                  <a:srgbClr val="304431"/>
                </a:solidFill>
              </a:rPr>
              <a:t> и </a:t>
            </a:r>
            <a:r>
              <a:rPr lang="en-US" sz="2000" dirty="0">
                <a:solidFill>
                  <a:srgbClr val="304431"/>
                </a:solidFill>
              </a:rPr>
              <a:t>IDEXX </a:t>
            </a:r>
            <a:r>
              <a:rPr lang="ru-RU" sz="2000" dirty="0">
                <a:solidFill>
                  <a:srgbClr val="304431"/>
                </a:solidFill>
              </a:rPr>
              <a:t>на территории РФ и стран СНГ.</a:t>
            </a:r>
          </a:p>
          <a:p>
            <a:pPr algn="just"/>
            <a:r>
              <a:rPr lang="ru-RU" sz="2000" b="1" dirty="0">
                <a:solidFill>
                  <a:srgbClr val="304431"/>
                </a:solidFill>
              </a:rPr>
              <a:t>Наши преимущества:</a:t>
            </a:r>
          </a:p>
          <a:p>
            <a:pPr algn="just"/>
            <a:r>
              <a:rPr lang="ru-RU" sz="2000" dirty="0">
                <a:solidFill>
                  <a:srgbClr val="304431"/>
                </a:solidFill>
              </a:rPr>
              <a:t>Высокая скорость реагирования на заявки клиентов. Весь ассортимент продукции находится на наших складах, что позволяет в кратчайшие сроки формировать заказы и доставлять их в разные точки страны;</a:t>
            </a:r>
          </a:p>
          <a:p>
            <a:pPr algn="just"/>
            <a:r>
              <a:rPr lang="ru-RU" sz="2000" dirty="0">
                <a:solidFill>
                  <a:srgbClr val="304431"/>
                </a:solidFill>
              </a:rPr>
              <a:t>Осуществляем выезд специалиста для проведения обучения по постановке ИФА и интерпретации результатов исследований, а так же для установки программного обеспечения;</a:t>
            </a:r>
          </a:p>
          <a:p>
            <a:pPr algn="just"/>
            <a:r>
              <a:rPr lang="ru-RU" sz="2000" dirty="0">
                <a:solidFill>
                  <a:srgbClr val="304431"/>
                </a:solidFill>
              </a:rPr>
              <a:t>Осуществляем консультационное сопровождение по вопросам диагностики и профилактики инфекционных болезней птиц.</a:t>
            </a:r>
            <a:endParaRPr lang="en-US" sz="2000" dirty="0">
              <a:solidFill>
                <a:srgbClr val="304431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304431"/>
              </a:solidFill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4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7" y="546222"/>
            <a:ext cx="9493655" cy="761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Компания ООО «Центр ветеринарного обеспечения»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7" y="1429547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7667C19-6F04-4000-B2EF-43C0FB83D197}"/>
              </a:ext>
            </a:extLst>
          </p:cNvPr>
          <p:cNvSpPr txBox="1">
            <a:spLocks/>
          </p:cNvSpPr>
          <p:nvPr/>
        </p:nvSpPr>
        <p:spPr>
          <a:xfrm>
            <a:off x="1634247" y="1500783"/>
            <a:ext cx="9596903" cy="66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заказу ООО «ЦВО» при сотрудничестве с НПП «АВИВАК» и с компанией «ХЕМА» были разработаны тест-системы для диагностики инфекционных болезней птиц: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id="{32090073-583E-46F1-A441-E11157AEB6AC}"/>
              </a:ext>
            </a:extLst>
          </p:cNvPr>
          <p:cNvSpPr txBox="1">
            <a:spLocks/>
          </p:cNvSpPr>
          <p:nvPr/>
        </p:nvSpPr>
        <p:spPr>
          <a:xfrm>
            <a:off x="1522412" y="2175029"/>
            <a:ext cx="4730623" cy="399717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гриппа А птиц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AI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</a:t>
            </a:r>
            <a:r>
              <a:rPr lang="ru-RU" sz="1400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ньюкаслской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болезни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NDV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</a:t>
            </a:r>
            <a:r>
              <a:rPr lang="ru-RU" sz="1400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бурсальной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болезни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IBD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инфекционного бронхита кур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IBV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</a:t>
            </a:r>
            <a:r>
              <a:rPr lang="ru-RU" sz="1400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метапневмовирусу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AMPV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</a:t>
            </a:r>
            <a:r>
              <a:rPr lang="ru-RU" sz="1400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реовирусу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REO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синдрома снижения яйценоскости - 76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EDS’76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</a:t>
            </a:r>
            <a:endParaRPr lang="ru-RU" sz="1400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E604D086-90E4-4061-A5D0-19BDF5B7812F}"/>
              </a:ext>
            </a:extLst>
          </p:cNvPr>
          <p:cNvSpPr txBox="1">
            <a:spLocks/>
          </p:cNvSpPr>
          <p:nvPr/>
        </p:nvSpPr>
        <p:spPr>
          <a:xfrm>
            <a:off x="6253035" y="2175029"/>
            <a:ext cx="4858055" cy="39105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вирусу  инфекционного ларинготрахеита птиц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ILT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</a:t>
            </a:r>
            <a:r>
              <a:rPr lang="en-US" sz="1400" i="1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Mycoplasma </a:t>
            </a:r>
            <a:r>
              <a:rPr lang="en-US" sz="1400" i="1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gallisepticum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«MG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endParaRPr lang="ru-RU" sz="1400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возбудителю пастереллеза птиц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PM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возбудителю сальмонеллеза птиц методом ИФА 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SE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Ab</a:t>
            </a:r>
            <a:r>
              <a:rPr lang="ru-RU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-ИФА» </a:t>
            </a: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Антиген к возбудителю </a:t>
            </a:r>
            <a:r>
              <a:rPr lang="ru-RU" sz="1400" dirty="0" err="1">
                <a:solidFill>
                  <a:srgbClr val="3044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гемофилеза</a:t>
            </a:r>
            <a:endParaRPr lang="ru-RU" sz="1400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Иммуноферментный анализ (ИФА)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>
              <a:solidFill>
                <a:srgbClr val="304431"/>
              </a:solidFill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D9C84-8CDF-10CB-F5FA-B0B53387D7B4}"/>
              </a:ext>
            </a:extLst>
          </p:cNvPr>
          <p:cNvSpPr txBox="1"/>
          <p:nvPr/>
        </p:nvSpPr>
        <p:spPr>
          <a:xfrm>
            <a:off x="5965794" y="1917742"/>
            <a:ext cx="51452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Иммуноферментный анализ (ИФА, англ.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Enzyme-linked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mmunosorbent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сокр. ELISA) –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лабораторный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иммунологический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качественного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количественного определения различных соединений, макромолекул, вирусов и пр., в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оторого лежит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специфическая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реакция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антиген-антитело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ыявление образовавшегося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комплекса проводят с </a:t>
            </a:r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фермента в качестве метки для регистрации сигнала.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A6FA2-771A-C341-CDB2-22A259E2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68" y="1886009"/>
            <a:ext cx="3756199" cy="39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1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701004"/>
            <a:ext cx="9144000" cy="1185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544637" y="1678122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>
              <a:solidFill>
                <a:srgbClr val="304431"/>
              </a:solidFill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121B7ED9-6FDD-538F-0EB6-FCA7BC4C9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70F1C-258D-92C6-1B7B-C8E7617B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17742"/>
            <a:ext cx="5181600" cy="397121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7668131-1D5D-7E5F-DBEC-AFDBC3B3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257" y="1027070"/>
            <a:ext cx="9144000" cy="651051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CVO TEST SYSTEM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®</a:t>
            </a:r>
            <a:endParaRPr lang="ru-RU" sz="36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769ABB6-C68D-28CC-FC3A-514D7DAFE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8025" y="1882834"/>
            <a:ext cx="5181600" cy="40633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Набор реагентов для выявления антител к возбудителям инфекционных болезней птиц методом иммуноферментного анализа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9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CVO TEST SYSTEM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2251997"/>
            <a:ext cx="9752312" cy="355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Гарантированная стабильность реагентов набора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Высокая чувствительность и специфичность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Воспроизводимость результатов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исследования образцов сыворотки крови кур и индеек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Программа адаптирована к спектрофотометрам различных производителей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Наборы реагентов CVO TEST SYSTEM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валидированы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лабораторных и производственных условиях</a:t>
            </a:r>
          </a:p>
          <a:p>
            <a:pPr marL="285750" indent="-285750" algn="l" fontAlgn="ctr">
              <a:buClr>
                <a:srgbClr val="A9D035"/>
              </a:buClr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Наборы реагентов CVO TEST SYSTEM полностью российского производства</a:t>
            </a:r>
          </a:p>
          <a:p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sz="2000" dirty="0">
              <a:solidFill>
                <a:srgbClr val="304431"/>
              </a:solidFill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8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набора реагентов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>
              <a:solidFill>
                <a:srgbClr val="304431"/>
              </a:solidFill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924786-509D-A4DB-B679-D2EA35C7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09137"/>
              </p:ext>
            </p:extLst>
          </p:nvPr>
        </p:nvGraphicFramePr>
        <p:xfrm>
          <a:off x="1699106" y="1820479"/>
          <a:ext cx="9407525" cy="4102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0001">
                  <a:extLst>
                    <a:ext uri="{9D8B030D-6E8A-4147-A177-3AD203B41FA5}">
                      <a16:colId xmlns:a16="http://schemas.microsoft.com/office/drawing/2014/main" val="4181428687"/>
                    </a:ext>
                  </a:extLst>
                </a:gridCol>
                <a:gridCol w="3661769">
                  <a:extLst>
                    <a:ext uri="{9D8B030D-6E8A-4147-A177-3AD203B41FA5}">
                      <a16:colId xmlns:a16="http://schemas.microsoft.com/office/drawing/2014/main" val="2710953681"/>
                    </a:ext>
                  </a:extLst>
                </a:gridCol>
                <a:gridCol w="1466023">
                  <a:extLst>
                    <a:ext uri="{9D8B030D-6E8A-4147-A177-3AD203B41FA5}">
                      <a16:colId xmlns:a16="http://schemas.microsoft.com/office/drawing/2014/main" val="1208398012"/>
                    </a:ext>
                  </a:extLst>
                </a:gridCol>
                <a:gridCol w="3569732">
                  <a:extLst>
                    <a:ext uri="{9D8B030D-6E8A-4147-A177-3AD203B41FA5}">
                      <a16:colId xmlns:a16="http://schemas.microsoft.com/office/drawing/2014/main" val="1591036404"/>
                    </a:ext>
                  </a:extLst>
                </a:gridCol>
              </a:tblGrid>
              <a:tr h="237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Кол-во, шт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Цвет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1839226"/>
                  </a:ext>
                </a:extLst>
              </a:tr>
              <a:tr h="415504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Планшет 96-луночный </a:t>
                      </a:r>
                      <a:r>
                        <a:rPr lang="ru-RU" sz="1000" dirty="0" err="1">
                          <a:effectLst/>
                        </a:rPr>
                        <a:t>полистироловый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стрипированный</a:t>
                      </a:r>
                      <a:r>
                        <a:rPr lang="ru-RU" sz="1000" dirty="0">
                          <a:effectLst/>
                        </a:rPr>
                        <a:t>, готов к использованию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432394"/>
                  </a:ext>
                </a:extLst>
              </a:tr>
              <a:tr h="509498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Контрольные сыворотки (Отрицательный и Положительный контроли), готовы к использованию (2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прозрачная бесцветная жидкость  и прозрачная жидкость красного цвета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309732"/>
                  </a:ext>
                </a:extLst>
              </a:tr>
              <a:tr h="363674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Конъюгат антител с пероксидазой, готов к использованию (50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прозрачная жидкость красного цвета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154107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Буфер для разведения образцов, готов к использованию (250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 err="1">
                          <a:effectLst/>
                        </a:rPr>
                        <a:t>прозрачная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жидкость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желтого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цвета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3756811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Субстратный раствор тетраметилбензидина (ТМБ), готов к использованию (30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 err="1">
                          <a:effectLst/>
                        </a:rPr>
                        <a:t>прозрачная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бесцветная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жидкость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043862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Концентрат отмывочного раствора, 26-кратный (100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 err="1">
                          <a:effectLst/>
                        </a:rPr>
                        <a:t>прозрачная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бесцветная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жидкость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1594139"/>
                  </a:ext>
                </a:extLst>
              </a:tr>
              <a:tr h="376852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Стоп-реагент, готов к использованию (30 мл)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 err="1">
                          <a:effectLst/>
                        </a:rPr>
                        <a:t>прозрачная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бесцветная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жидкость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9821819"/>
                  </a:ext>
                </a:extLst>
              </a:tr>
              <a:tr h="237180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Бумага для заклеивания планшета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432563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Инструкция по применению Набора реагентов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776068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ru-RU" sz="1000" dirty="0">
                          <a:effectLst/>
                        </a:rPr>
                        <a:t>Паспорт контроля качества Набора реагентов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Myriad Pr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84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5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617438" y="54622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борудование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703568" y="172251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0F7701C3-B733-4C44-98EE-3FD62078006B}"/>
              </a:ext>
            </a:extLst>
          </p:cNvPr>
          <p:cNvSpPr txBox="1">
            <a:spLocks/>
          </p:cNvSpPr>
          <p:nvPr/>
        </p:nvSpPr>
        <p:spPr>
          <a:xfrm>
            <a:off x="1617438" y="1886009"/>
            <a:ext cx="97523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Clr>
                <a:srgbClr val="ABD034"/>
              </a:buClr>
              <a:buFont typeface="Wingdings" panose="05000000000000000000" pitchFamily="2" charset="2"/>
              <a:buChar char="Ø"/>
              <a:tabLst>
                <a:tab pos="-270510" algn="l"/>
                <a:tab pos="-90170" algn="l"/>
              </a:tabLst>
            </a:pPr>
            <a:r>
              <a:rPr lang="ru-RU" sz="1800" b="0" dirty="0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Спектрофотометр для </a:t>
            </a:r>
            <a:r>
              <a:rPr lang="ru-RU" sz="1800" b="0" dirty="0" err="1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микропланшетов</a:t>
            </a:r>
            <a:r>
              <a:rPr lang="ru-RU" sz="1800" b="0" dirty="0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, способный проводить измерения при длине волны 450 нм в диапазоне от 0 до 3.0 единиц оптической плотности</a:t>
            </a:r>
            <a:endParaRPr lang="en-US" sz="1800" dirty="0"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ABD034"/>
              </a:buClr>
              <a:buFont typeface="Wingdings" panose="05000000000000000000" pitchFamily="2" charset="2"/>
              <a:buChar char="Ø"/>
              <a:tabLst>
                <a:tab pos="-270510" algn="l"/>
                <a:tab pos="-90170" algn="l"/>
              </a:tabLst>
            </a:pPr>
            <a:r>
              <a:rPr lang="ru-RU" sz="1800" dirty="0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Программа адаптирована к спектрофотометрам </a:t>
            </a:r>
            <a:r>
              <a:rPr lang="en-US" sz="1800" dirty="0" err="1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Multiskan</a:t>
            </a:r>
            <a:r>
              <a:rPr lang="en-US" sz="1800" dirty="0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FC, </a:t>
            </a:r>
            <a:r>
              <a:rPr lang="en-US" sz="1800" dirty="0" err="1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Biosan</a:t>
            </a:r>
            <a:r>
              <a:rPr lang="en-US" sz="1800" dirty="0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HiPo</a:t>
            </a:r>
            <a:r>
              <a:rPr lang="en-US" sz="1800" dirty="0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MPP-96,          </a:t>
            </a:r>
            <a:r>
              <a:rPr lang="en-US" sz="1800" dirty="0" err="1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Ledetest</a:t>
            </a:r>
            <a:r>
              <a:rPr lang="en-US" sz="1800" dirty="0"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 96, Tecan Sunrise, Tecan Infinity F50, </a:t>
            </a:r>
            <a:r>
              <a:rPr lang="en-US" sz="1800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BioTek</a:t>
            </a:r>
            <a:r>
              <a:rPr lang="en-US" sz="18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ELx800</a:t>
            </a:r>
            <a:endParaRPr lang="ru-RU" sz="1800" b="1" dirty="0"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ABD034"/>
              </a:buClr>
              <a:buFont typeface="Wingdings" panose="05000000000000000000" pitchFamily="2" charset="2"/>
              <a:buChar char="Ø"/>
              <a:tabLst>
                <a:tab pos="-270510" algn="l"/>
                <a:tab pos="-90170" algn="l"/>
              </a:tabLst>
            </a:pPr>
            <a:r>
              <a:rPr lang="ru-RU" sz="1800" b="0" dirty="0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Термостат, поддерживающий температуру +37 ± 2 °С</a:t>
            </a:r>
            <a:endParaRPr lang="ru-RU" sz="1800" b="1" dirty="0"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ABD034"/>
              </a:buClr>
              <a:buFont typeface="Wingdings" panose="05000000000000000000" pitchFamily="2" charset="2"/>
              <a:buChar char="Ø"/>
              <a:tabLst>
                <a:tab pos="-270510" algn="l"/>
                <a:tab pos="-90170" algn="l"/>
              </a:tabLst>
            </a:pPr>
            <a:r>
              <a:rPr lang="ru-RU" sz="1800" b="0" dirty="0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Полуавтоматические пипетки со сменными наконечниками, позволяющие дозировать объемы в диапазоне 25-250 </a:t>
            </a:r>
            <a:r>
              <a:rPr lang="ru-RU" sz="1800" b="0" dirty="0" err="1"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мкл</a:t>
            </a:r>
            <a:endParaRPr lang="ru-RU" sz="1800" b="1" dirty="0"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044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9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3C52F-F77C-4C70-8436-C930294CD9D2}"/>
              </a:ext>
            </a:extLst>
          </p:cNvPr>
          <p:cNvSpPr/>
          <p:nvPr/>
        </p:nvSpPr>
        <p:spPr>
          <a:xfrm>
            <a:off x="0" y="6570616"/>
            <a:ext cx="12192000" cy="69669"/>
          </a:xfrm>
          <a:prstGeom prst="rect">
            <a:avLst/>
          </a:prstGeom>
          <a:solidFill>
            <a:srgbClr val="8B97A9"/>
          </a:solidFill>
          <a:ln>
            <a:solidFill>
              <a:srgbClr val="8C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0CB964-99CA-4E26-8D9B-7CAFAA833841}"/>
              </a:ext>
            </a:extLst>
          </p:cNvPr>
          <p:cNvSpPr/>
          <p:nvPr/>
        </p:nvSpPr>
        <p:spPr>
          <a:xfrm>
            <a:off x="0" y="6052458"/>
            <a:ext cx="12192000" cy="420190"/>
          </a:xfrm>
          <a:prstGeom prst="rect">
            <a:avLst/>
          </a:prstGeom>
          <a:solidFill>
            <a:srgbClr val="A9D037"/>
          </a:solidFill>
          <a:ln>
            <a:solidFill>
              <a:srgbClr val="ABD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81063-171A-474A-A181-82655E30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74" b="85905"/>
          <a:stretch/>
        </p:blipFill>
        <p:spPr>
          <a:xfrm>
            <a:off x="0" y="-14997"/>
            <a:ext cx="3738928" cy="979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FB4449-C92B-4BA0-9806-CF504A57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32" y="50072"/>
            <a:ext cx="940527" cy="940527"/>
          </a:xfrm>
          <a:prstGeom prst="rect">
            <a:avLst/>
          </a:prstGeom>
        </p:spPr>
      </p:pic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97C145C3-FC8D-4B53-8EAB-80ADC49E39A9}"/>
              </a:ext>
            </a:extLst>
          </p:cNvPr>
          <p:cNvSpPr txBox="1">
            <a:spLocks/>
          </p:cNvSpPr>
          <p:nvPr/>
        </p:nvSpPr>
        <p:spPr>
          <a:xfrm>
            <a:off x="1557493" y="516862"/>
            <a:ext cx="1043366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Собственное программное обеспечение  и поддержка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1E4FCD4-AFB8-480C-98A1-9D8C43BCFE32}"/>
              </a:ext>
            </a:extLst>
          </p:cNvPr>
          <p:cNvSpPr/>
          <p:nvPr/>
        </p:nvSpPr>
        <p:spPr>
          <a:xfrm>
            <a:off x="1643107" y="169315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5390CF-49A0-4B88-AC9C-F12B68332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4" y="1863107"/>
            <a:ext cx="4025403" cy="2539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92D15A-F818-4A1B-A3B7-AB3AD6A04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35" y="3310862"/>
            <a:ext cx="4086629" cy="2578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D5E830-6C5C-40EC-A2C1-ADB2E28BA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937" y="1963205"/>
            <a:ext cx="4365529" cy="2754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3B80E6-DCE6-4536-AE69-75BBF7353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166" y="2642223"/>
            <a:ext cx="2467568" cy="3264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025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14577</TotalTime>
  <Words>987</Words>
  <Application>Microsoft Office PowerPoint</Application>
  <PresentationFormat>Широкоэкранный</PresentationFormat>
  <Paragraphs>115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Times New Roman</vt:lpstr>
      <vt:lpstr>Wingdings</vt:lpstr>
      <vt:lpstr>Тема Office</vt:lpstr>
      <vt:lpstr>Диагностические тест-системы CVO TEST SYSTEM®  для птицеводства </vt:lpstr>
      <vt:lpstr>Презентация PowerPoint</vt:lpstr>
      <vt:lpstr>Презентация PowerPoint</vt:lpstr>
      <vt:lpstr>Презентация PowerPoint</vt:lpstr>
      <vt:lpstr>CVO TEST SYSTEM®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Дезинсекция – важное направление в профилактике инфекционных болезней птиц</dc:title>
  <dc:creator>User</dc:creator>
  <cp:lastModifiedBy>User</cp:lastModifiedBy>
  <cp:revision>29</cp:revision>
  <dcterms:created xsi:type="dcterms:W3CDTF">2023-07-12T14:14:22Z</dcterms:created>
  <dcterms:modified xsi:type="dcterms:W3CDTF">2023-08-21T07:30:46Z</dcterms:modified>
</cp:coreProperties>
</file>