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69" r:id="rId5"/>
    <p:sldMasterId id="2147483696" r:id="rId6"/>
    <p:sldMasterId id="2147483681" r:id="rId7"/>
  </p:sldMasterIdLst>
  <p:notesMasterIdLst>
    <p:notesMasterId r:id="rId41"/>
  </p:notesMasterIdLst>
  <p:handoutMasterIdLst>
    <p:handoutMasterId r:id="rId42"/>
  </p:handoutMasterIdLst>
  <p:sldIdLst>
    <p:sldId id="256" r:id="rId8"/>
    <p:sldId id="289" r:id="rId9"/>
    <p:sldId id="505" r:id="rId10"/>
    <p:sldId id="534" r:id="rId11"/>
    <p:sldId id="259" r:id="rId12"/>
    <p:sldId id="506" r:id="rId13"/>
    <p:sldId id="262" r:id="rId14"/>
    <p:sldId id="263" r:id="rId15"/>
    <p:sldId id="264" r:id="rId16"/>
    <p:sldId id="265" r:id="rId17"/>
    <p:sldId id="266" r:id="rId18"/>
    <p:sldId id="267" r:id="rId19"/>
    <p:sldId id="444" r:id="rId20"/>
    <p:sldId id="445" r:id="rId21"/>
    <p:sldId id="268" r:id="rId22"/>
    <p:sldId id="269" r:id="rId23"/>
    <p:sldId id="270" r:id="rId24"/>
    <p:sldId id="271" r:id="rId25"/>
    <p:sldId id="261" r:id="rId26"/>
    <p:sldId id="272" r:id="rId27"/>
    <p:sldId id="273" r:id="rId28"/>
    <p:sldId id="274" r:id="rId29"/>
    <p:sldId id="508" r:id="rId30"/>
    <p:sldId id="509" r:id="rId31"/>
    <p:sldId id="290" r:id="rId32"/>
    <p:sldId id="282" r:id="rId33"/>
    <p:sldId id="286" r:id="rId34"/>
    <p:sldId id="277" r:id="rId35"/>
    <p:sldId id="278" r:id="rId36"/>
    <p:sldId id="288" r:id="rId37"/>
    <p:sldId id="287" r:id="rId38"/>
    <p:sldId id="510" r:id="rId39"/>
    <p:sldId id="276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F"/>
    <a:srgbClr val="F1F1F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B9F40-B67E-46D0-B560-64184A847C13}" v="26" dt="2022-11-16T09:46:29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3979" autoAdjust="0"/>
  </p:normalViewPr>
  <p:slideViewPr>
    <p:cSldViewPr snapToGrid="0">
      <p:cViewPr varScale="1">
        <p:scale>
          <a:sx n="62" d="100"/>
          <a:sy n="62" d="100"/>
        </p:scale>
        <p:origin x="6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AROVA Oksana" userId="8981dc24-e5e7-47af-8414-16de0a593ca4" providerId="ADAL" clId="{C39DC404-AAE1-4990-8902-EC9DF06D8FAB}"/>
    <pc:docChg chg="custSel addSld modSld sldOrd">
      <pc:chgData name="MAKAROVA Oksana" userId="8981dc24-e5e7-47af-8414-16de0a593ca4" providerId="ADAL" clId="{C39DC404-AAE1-4990-8902-EC9DF06D8FAB}" dt="2022-05-25T04:43:13.669" v="18" actId="27636"/>
      <pc:docMkLst>
        <pc:docMk/>
      </pc:docMkLst>
      <pc:sldChg chg="modSp new mod">
        <pc:chgData name="MAKAROVA Oksana" userId="8981dc24-e5e7-47af-8414-16de0a593ca4" providerId="ADAL" clId="{C39DC404-AAE1-4990-8902-EC9DF06D8FAB}" dt="2022-05-25T04:43:13.669" v="18" actId="27636"/>
        <pc:sldMkLst>
          <pc:docMk/>
          <pc:sldMk cId="4178955425" sldId="297"/>
        </pc:sldMkLst>
        <pc:spChg chg="mod">
          <ac:chgData name="MAKAROVA Oksana" userId="8981dc24-e5e7-47af-8414-16de0a593ca4" providerId="ADAL" clId="{C39DC404-AAE1-4990-8902-EC9DF06D8FAB}" dt="2022-05-25T04:42:54.268" v="11"/>
          <ac:spMkLst>
            <pc:docMk/>
            <pc:sldMk cId="4178955425" sldId="297"/>
            <ac:spMk id="3" creationId="{65F10013-0F2C-51FD-FEEB-CEE8184D1156}"/>
          </ac:spMkLst>
        </pc:spChg>
        <pc:spChg chg="mod">
          <ac:chgData name="MAKAROVA Oksana" userId="8981dc24-e5e7-47af-8414-16de0a593ca4" providerId="ADAL" clId="{C39DC404-AAE1-4990-8902-EC9DF06D8FAB}" dt="2022-05-25T04:43:13.669" v="18" actId="27636"/>
          <ac:spMkLst>
            <pc:docMk/>
            <pc:sldMk cId="4178955425" sldId="297"/>
            <ac:spMk id="4" creationId="{EF454A61-975D-8A24-006D-CC0790E1F94D}"/>
          </ac:spMkLst>
        </pc:spChg>
      </pc:sldChg>
      <pc:sldChg chg="modSp new mod ord">
        <pc:chgData name="MAKAROVA Oksana" userId="8981dc24-e5e7-47af-8414-16de0a593ca4" providerId="ADAL" clId="{C39DC404-AAE1-4990-8902-EC9DF06D8FAB}" dt="2022-05-25T04:41:58.293" v="5"/>
        <pc:sldMkLst>
          <pc:docMk/>
          <pc:sldMk cId="1729202450" sldId="298"/>
        </pc:sldMkLst>
        <pc:spChg chg="mod">
          <ac:chgData name="MAKAROVA Oksana" userId="8981dc24-e5e7-47af-8414-16de0a593ca4" providerId="ADAL" clId="{C39DC404-AAE1-4990-8902-EC9DF06D8FAB}" dt="2022-05-25T04:41:55.054" v="3" actId="27636"/>
          <ac:spMkLst>
            <pc:docMk/>
            <pc:sldMk cId="1729202450" sldId="298"/>
            <ac:spMk id="4" creationId="{8F92FAD3-F470-8832-2010-C48083A4CC84}"/>
          </ac:spMkLst>
        </pc:spChg>
      </pc:sldChg>
    </pc:docChg>
  </pc:docChgLst>
  <pc:docChgLst>
    <pc:chgData name="MAKAROVA Oksana" userId="8981dc24-e5e7-47af-8414-16de0a593ca4" providerId="ADAL" clId="{568B9F40-B67E-46D0-B560-64184A847C13}"/>
    <pc:docChg chg="undo custSel addSld delSld modSld sldOrd">
      <pc:chgData name="MAKAROVA Oksana" userId="8981dc24-e5e7-47af-8414-16de0a593ca4" providerId="ADAL" clId="{568B9F40-B67E-46D0-B560-64184A847C13}" dt="2022-11-16T09:58:03.439" v="1091" actId="113"/>
      <pc:docMkLst>
        <pc:docMk/>
      </pc:docMkLst>
      <pc:sldChg chg="addSp modSp mod">
        <pc:chgData name="MAKAROVA Oksana" userId="8981dc24-e5e7-47af-8414-16de0a593ca4" providerId="ADAL" clId="{568B9F40-B67E-46D0-B560-64184A847C13}" dt="2022-11-15T05:28:44.555" v="29" actId="14100"/>
        <pc:sldMkLst>
          <pc:docMk/>
          <pc:sldMk cId="3107993469" sldId="256"/>
        </pc:sldMkLst>
        <pc:spChg chg="mod">
          <ac:chgData name="MAKAROVA Oksana" userId="8981dc24-e5e7-47af-8414-16de0a593ca4" providerId="ADAL" clId="{568B9F40-B67E-46D0-B560-64184A847C13}" dt="2022-11-15T05:28:35.209" v="28"/>
          <ac:spMkLst>
            <pc:docMk/>
            <pc:sldMk cId="3107993469" sldId="256"/>
            <ac:spMk id="2" creationId="{00000000-0000-0000-0000-000000000000}"/>
          </ac:spMkLst>
        </pc:spChg>
        <pc:spChg chg="mod">
          <ac:chgData name="MAKAROVA Oksana" userId="8981dc24-e5e7-47af-8414-16de0a593ca4" providerId="ADAL" clId="{568B9F40-B67E-46D0-B560-64184A847C13}" dt="2022-11-15T05:26:25.849" v="10" actId="14100"/>
          <ac:spMkLst>
            <pc:docMk/>
            <pc:sldMk cId="3107993469" sldId="256"/>
            <ac:spMk id="3" creationId="{00000000-0000-0000-0000-000000000000}"/>
          </ac:spMkLst>
        </pc:spChg>
        <pc:spChg chg="add mod">
          <ac:chgData name="MAKAROVA Oksana" userId="8981dc24-e5e7-47af-8414-16de0a593ca4" providerId="ADAL" clId="{568B9F40-B67E-46D0-B560-64184A847C13}" dt="2022-11-15T05:28:44.555" v="29" actId="14100"/>
          <ac:spMkLst>
            <pc:docMk/>
            <pc:sldMk cId="3107993469" sldId="256"/>
            <ac:spMk id="5" creationId="{80D7A992-D922-4A44-B7E4-E2A243CD8032}"/>
          </ac:spMkLst>
        </pc:spChg>
      </pc:sldChg>
      <pc:sldChg chg="del ord">
        <pc:chgData name="MAKAROVA Oksana" userId="8981dc24-e5e7-47af-8414-16de0a593ca4" providerId="ADAL" clId="{568B9F40-B67E-46D0-B560-64184A847C13}" dt="2022-11-15T09:50:31.244" v="1076" actId="2696"/>
        <pc:sldMkLst>
          <pc:docMk/>
          <pc:sldMk cId="2089437418" sldId="258"/>
        </pc:sldMkLst>
      </pc:sldChg>
      <pc:sldChg chg="del">
        <pc:chgData name="MAKAROVA Oksana" userId="8981dc24-e5e7-47af-8414-16de0a593ca4" providerId="ADAL" clId="{568B9F40-B67E-46D0-B560-64184A847C13}" dt="2022-11-15T06:29:23.030" v="510" actId="2696"/>
        <pc:sldMkLst>
          <pc:docMk/>
          <pc:sldMk cId="224178001" sldId="259"/>
        </pc:sldMkLst>
      </pc:sldChg>
      <pc:sldChg chg="add ord">
        <pc:chgData name="MAKAROVA Oksana" userId="8981dc24-e5e7-47af-8414-16de0a593ca4" providerId="ADAL" clId="{568B9F40-B67E-46D0-B560-64184A847C13}" dt="2022-11-16T09:47:33.635" v="1083"/>
        <pc:sldMkLst>
          <pc:docMk/>
          <pc:sldMk cId="3792476001" sldId="259"/>
        </pc:sldMkLst>
      </pc:sldChg>
      <pc:sldChg chg="del">
        <pc:chgData name="MAKAROVA Oksana" userId="8981dc24-e5e7-47af-8414-16de0a593ca4" providerId="ADAL" clId="{568B9F40-B67E-46D0-B560-64184A847C13}" dt="2022-11-15T06:29:18.428" v="509" actId="2696"/>
        <pc:sldMkLst>
          <pc:docMk/>
          <pc:sldMk cId="3808918313" sldId="260"/>
        </pc:sldMkLst>
      </pc:sldChg>
      <pc:sldChg chg="modSp add mod ord">
        <pc:chgData name="MAKAROVA Oksana" userId="8981dc24-e5e7-47af-8414-16de0a593ca4" providerId="ADAL" clId="{568B9F40-B67E-46D0-B560-64184A847C13}" dt="2022-11-15T06:31:57.290" v="512" actId="20577"/>
        <pc:sldMkLst>
          <pc:docMk/>
          <pc:sldMk cId="1964419032" sldId="261"/>
        </pc:sldMkLst>
        <pc:spChg chg="mod">
          <ac:chgData name="MAKAROVA Oksana" userId="8981dc24-e5e7-47af-8414-16de0a593ca4" providerId="ADAL" clId="{568B9F40-B67E-46D0-B560-64184A847C13}" dt="2022-11-15T06:31:57.290" v="512" actId="20577"/>
          <ac:spMkLst>
            <pc:docMk/>
            <pc:sldMk cId="1964419032" sldId="261"/>
            <ac:spMk id="6" creationId="{53B8FC47-7651-491D-A8CA-BCAE46DC5C50}"/>
          </ac:spMkLst>
        </pc:spChg>
        <pc:spChg chg="mod">
          <ac:chgData name="MAKAROVA Oksana" userId="8981dc24-e5e7-47af-8414-16de0a593ca4" providerId="ADAL" clId="{568B9F40-B67E-46D0-B560-64184A847C13}" dt="2022-11-15T05:56:11.127" v="268" actId="14100"/>
          <ac:spMkLst>
            <pc:docMk/>
            <pc:sldMk cId="1964419032" sldId="261"/>
            <ac:spMk id="8" creationId="{0CC1C8FD-C714-4B68-B2EF-3FA4B85F1F0D}"/>
          </ac:spMkLst>
        </pc:spChg>
      </pc:sldChg>
      <pc:sldChg chg="modSp mod">
        <pc:chgData name="MAKAROVA Oksana" userId="8981dc24-e5e7-47af-8414-16de0a593ca4" providerId="ADAL" clId="{568B9F40-B67E-46D0-B560-64184A847C13}" dt="2022-11-15T06:38:35.006" v="671" actId="20577"/>
        <pc:sldMkLst>
          <pc:docMk/>
          <pc:sldMk cId="582023892" sldId="266"/>
        </pc:sldMkLst>
        <pc:spChg chg="mod">
          <ac:chgData name="MAKAROVA Oksana" userId="8981dc24-e5e7-47af-8414-16de0a593ca4" providerId="ADAL" clId="{568B9F40-B67E-46D0-B560-64184A847C13}" dt="2022-11-15T06:38:35.006" v="671" actId="20577"/>
          <ac:spMkLst>
            <pc:docMk/>
            <pc:sldMk cId="582023892" sldId="266"/>
            <ac:spMk id="2" creationId="{00000000-0000-0000-0000-000000000000}"/>
          </ac:spMkLst>
        </pc:spChg>
      </pc:sldChg>
      <pc:sldChg chg="modSp mod ord">
        <pc:chgData name="MAKAROVA Oksana" userId="8981dc24-e5e7-47af-8414-16de0a593ca4" providerId="ADAL" clId="{568B9F40-B67E-46D0-B560-64184A847C13}" dt="2022-11-16T09:58:03.439" v="1091" actId="113"/>
        <pc:sldMkLst>
          <pc:docMk/>
          <pc:sldMk cId="966804960" sldId="268"/>
        </pc:sldMkLst>
        <pc:spChg chg="mod">
          <ac:chgData name="MAKAROVA Oksana" userId="8981dc24-e5e7-47af-8414-16de0a593ca4" providerId="ADAL" clId="{568B9F40-B67E-46D0-B560-64184A847C13}" dt="2022-11-15T05:47:20.308" v="145" actId="14100"/>
          <ac:spMkLst>
            <pc:docMk/>
            <pc:sldMk cId="966804960" sldId="268"/>
            <ac:spMk id="3" creationId="{00000000-0000-0000-0000-000000000000}"/>
          </ac:spMkLst>
        </pc:spChg>
        <pc:spChg chg="mod">
          <ac:chgData name="MAKAROVA Oksana" userId="8981dc24-e5e7-47af-8414-16de0a593ca4" providerId="ADAL" clId="{568B9F40-B67E-46D0-B560-64184A847C13}" dt="2022-11-16T09:58:03.439" v="1091" actId="113"/>
          <ac:spMkLst>
            <pc:docMk/>
            <pc:sldMk cId="966804960" sldId="268"/>
            <ac:spMk id="4" creationId="{00000000-0000-0000-0000-000000000000}"/>
          </ac:spMkLst>
        </pc:spChg>
        <pc:picChg chg="mod">
          <ac:chgData name="MAKAROVA Oksana" userId="8981dc24-e5e7-47af-8414-16de0a593ca4" providerId="ADAL" clId="{568B9F40-B67E-46D0-B560-64184A847C13}" dt="2022-11-15T05:51:10.346" v="222" actId="1076"/>
          <ac:picMkLst>
            <pc:docMk/>
            <pc:sldMk cId="966804960" sldId="268"/>
            <ac:picMk id="5" creationId="{00000000-0000-0000-0000-000000000000}"/>
          </ac:picMkLst>
        </pc:picChg>
      </pc:sldChg>
      <pc:sldChg chg="ord">
        <pc:chgData name="MAKAROVA Oksana" userId="8981dc24-e5e7-47af-8414-16de0a593ca4" providerId="ADAL" clId="{568B9F40-B67E-46D0-B560-64184A847C13}" dt="2022-11-15T05:42:34.394" v="96"/>
        <pc:sldMkLst>
          <pc:docMk/>
          <pc:sldMk cId="3928389965" sldId="269"/>
        </pc:sldMkLst>
      </pc:sldChg>
      <pc:sldChg chg="modSp mod">
        <pc:chgData name="MAKAROVA Oksana" userId="8981dc24-e5e7-47af-8414-16de0a593ca4" providerId="ADAL" clId="{568B9F40-B67E-46D0-B560-64184A847C13}" dt="2022-11-15T06:42:06.143" v="881" actId="207"/>
        <pc:sldMkLst>
          <pc:docMk/>
          <pc:sldMk cId="3241379780" sldId="270"/>
        </pc:sldMkLst>
        <pc:spChg chg="mod">
          <ac:chgData name="MAKAROVA Oksana" userId="8981dc24-e5e7-47af-8414-16de0a593ca4" providerId="ADAL" clId="{568B9F40-B67E-46D0-B560-64184A847C13}" dt="2022-11-15T06:42:06.143" v="881" actId="207"/>
          <ac:spMkLst>
            <pc:docMk/>
            <pc:sldMk cId="3241379780" sldId="270"/>
            <ac:spMk id="5" creationId="{00000000-0000-0000-0000-000000000000}"/>
          </ac:spMkLst>
        </pc:spChg>
        <pc:spChg chg="mod">
          <ac:chgData name="MAKAROVA Oksana" userId="8981dc24-e5e7-47af-8414-16de0a593ca4" providerId="ADAL" clId="{568B9F40-B67E-46D0-B560-64184A847C13}" dt="2022-11-15T05:56:57.936" v="271" actId="20577"/>
          <ac:spMkLst>
            <pc:docMk/>
            <pc:sldMk cId="3241379780" sldId="270"/>
            <ac:spMk id="8" creationId="{00000000-0000-0000-0000-000000000000}"/>
          </ac:spMkLst>
        </pc:spChg>
      </pc:sldChg>
      <pc:sldChg chg="modSp mod">
        <pc:chgData name="MAKAROVA Oksana" userId="8981dc24-e5e7-47af-8414-16de0a593ca4" providerId="ADAL" clId="{568B9F40-B67E-46D0-B560-64184A847C13}" dt="2022-11-15T06:38:17.275" v="642" actId="20577"/>
        <pc:sldMkLst>
          <pc:docMk/>
          <pc:sldMk cId="216378622" sldId="272"/>
        </pc:sldMkLst>
        <pc:spChg chg="mod">
          <ac:chgData name="MAKAROVA Oksana" userId="8981dc24-e5e7-47af-8414-16de0a593ca4" providerId="ADAL" clId="{568B9F40-B67E-46D0-B560-64184A847C13}" dt="2022-11-15T06:38:17.275" v="642" actId="20577"/>
          <ac:spMkLst>
            <pc:docMk/>
            <pc:sldMk cId="216378622" sldId="272"/>
            <ac:spMk id="2" creationId="{00000000-0000-0000-0000-000000000000}"/>
          </ac:spMkLst>
        </pc:spChg>
      </pc:sldChg>
      <pc:sldChg chg="modSp mod">
        <pc:chgData name="MAKAROVA Oksana" userId="8981dc24-e5e7-47af-8414-16de0a593ca4" providerId="ADAL" clId="{568B9F40-B67E-46D0-B560-64184A847C13}" dt="2022-11-15T06:25:31.408" v="446" actId="6549"/>
        <pc:sldMkLst>
          <pc:docMk/>
          <pc:sldMk cId="604361076" sldId="278"/>
        </pc:sldMkLst>
        <pc:spChg chg="mod">
          <ac:chgData name="MAKAROVA Oksana" userId="8981dc24-e5e7-47af-8414-16de0a593ca4" providerId="ADAL" clId="{568B9F40-B67E-46D0-B560-64184A847C13}" dt="2022-11-15T06:25:31.408" v="446" actId="6549"/>
          <ac:spMkLst>
            <pc:docMk/>
            <pc:sldMk cId="604361076" sldId="278"/>
            <ac:spMk id="9" creationId="{00000000-0000-0000-0000-000000000000}"/>
          </ac:spMkLst>
        </pc:spChg>
      </pc:sldChg>
      <pc:sldChg chg="modSp mod">
        <pc:chgData name="MAKAROVA Oksana" userId="8981dc24-e5e7-47af-8414-16de0a593ca4" providerId="ADAL" clId="{568B9F40-B67E-46D0-B560-64184A847C13}" dt="2022-11-15T06:28:53.285" v="507" actId="108"/>
        <pc:sldMkLst>
          <pc:docMk/>
          <pc:sldMk cId="1074735133" sldId="286"/>
        </pc:sldMkLst>
        <pc:spChg chg="mod">
          <ac:chgData name="MAKAROVA Oksana" userId="8981dc24-e5e7-47af-8414-16de0a593ca4" providerId="ADAL" clId="{568B9F40-B67E-46D0-B560-64184A847C13}" dt="2022-11-15T06:28:53.285" v="507" actId="108"/>
          <ac:spMkLst>
            <pc:docMk/>
            <pc:sldMk cId="1074735133" sldId="286"/>
            <ac:spMk id="3" creationId="{00000000-0000-0000-0000-000000000000}"/>
          </ac:spMkLst>
        </pc:spChg>
        <pc:spChg chg="mod">
          <ac:chgData name="MAKAROVA Oksana" userId="8981dc24-e5e7-47af-8414-16de0a593ca4" providerId="ADAL" clId="{568B9F40-B67E-46D0-B560-64184A847C13}" dt="2022-11-15T06:27:47.706" v="459" actId="255"/>
          <ac:spMkLst>
            <pc:docMk/>
            <pc:sldMk cId="1074735133" sldId="286"/>
            <ac:spMk id="11" creationId="{00000000-0000-0000-0000-000000000000}"/>
          </ac:spMkLst>
        </pc:spChg>
      </pc:sldChg>
      <pc:sldChg chg="modSp mod">
        <pc:chgData name="MAKAROVA Oksana" userId="8981dc24-e5e7-47af-8414-16de0a593ca4" providerId="ADAL" clId="{568B9F40-B67E-46D0-B560-64184A847C13}" dt="2022-11-15T09:45:38.062" v="1072" actId="20577"/>
        <pc:sldMkLst>
          <pc:docMk/>
          <pc:sldMk cId="3248682608" sldId="289"/>
        </pc:sldMkLst>
        <pc:spChg chg="mod">
          <ac:chgData name="MAKAROVA Oksana" userId="8981dc24-e5e7-47af-8414-16de0a593ca4" providerId="ADAL" clId="{568B9F40-B67E-46D0-B560-64184A847C13}" dt="2022-11-15T09:45:38.062" v="1072" actId="20577"/>
          <ac:spMkLst>
            <pc:docMk/>
            <pc:sldMk cId="3248682608" sldId="289"/>
            <ac:spMk id="3" creationId="{00000000-0000-0000-0000-000000000000}"/>
          </ac:spMkLst>
        </pc:spChg>
      </pc:sldChg>
      <pc:sldChg chg="new del">
        <pc:chgData name="MAKAROVA Oksana" userId="8981dc24-e5e7-47af-8414-16de0a593ca4" providerId="ADAL" clId="{568B9F40-B67E-46D0-B560-64184A847C13}" dt="2022-11-15T05:35:47.592" v="59" actId="680"/>
        <pc:sldMkLst>
          <pc:docMk/>
          <pc:sldMk cId="1469704863" sldId="291"/>
        </pc:sldMkLst>
      </pc:sldChg>
      <pc:sldChg chg="del">
        <pc:chgData name="MAKAROVA Oksana" userId="8981dc24-e5e7-47af-8414-16de0a593ca4" providerId="ADAL" clId="{568B9F40-B67E-46D0-B560-64184A847C13}" dt="2022-11-15T05:30:07.734" v="53" actId="2696"/>
        <pc:sldMkLst>
          <pc:docMk/>
          <pc:sldMk cId="2301497743" sldId="291"/>
        </pc:sldMkLst>
      </pc:sldChg>
      <pc:sldChg chg="new del">
        <pc:chgData name="MAKAROVA Oksana" userId="8981dc24-e5e7-47af-8414-16de0a593ca4" providerId="ADAL" clId="{568B9F40-B67E-46D0-B560-64184A847C13}" dt="2022-11-15T05:35:55.642" v="61" actId="680"/>
        <pc:sldMkLst>
          <pc:docMk/>
          <pc:sldMk cId="3015112191" sldId="291"/>
        </pc:sldMkLst>
      </pc:sldChg>
      <pc:sldChg chg="new del ord">
        <pc:chgData name="MAKAROVA Oksana" userId="8981dc24-e5e7-47af-8414-16de0a593ca4" providerId="ADAL" clId="{568B9F40-B67E-46D0-B560-64184A847C13}" dt="2022-11-15T06:29:08.966" v="508" actId="2696"/>
        <pc:sldMkLst>
          <pc:docMk/>
          <pc:sldMk cId="4268902332" sldId="291"/>
        </pc:sldMkLst>
      </pc:sldChg>
      <pc:sldChg chg="del">
        <pc:chgData name="MAKAROVA Oksana" userId="8981dc24-e5e7-47af-8414-16de0a593ca4" providerId="ADAL" clId="{568B9F40-B67E-46D0-B560-64184A847C13}" dt="2022-11-15T05:29:37.283" v="51" actId="2696"/>
        <pc:sldMkLst>
          <pc:docMk/>
          <pc:sldMk cId="1689304807" sldId="293"/>
        </pc:sldMkLst>
      </pc:sldChg>
      <pc:sldChg chg="del">
        <pc:chgData name="MAKAROVA Oksana" userId="8981dc24-e5e7-47af-8414-16de0a593ca4" providerId="ADAL" clId="{568B9F40-B67E-46D0-B560-64184A847C13}" dt="2022-11-15T05:30:01.436" v="52" actId="2696"/>
        <pc:sldMkLst>
          <pc:docMk/>
          <pc:sldMk cId="3585749748" sldId="294"/>
        </pc:sldMkLst>
      </pc:sldChg>
      <pc:sldChg chg="del">
        <pc:chgData name="MAKAROVA Oksana" userId="8981dc24-e5e7-47af-8414-16de0a593ca4" providerId="ADAL" clId="{568B9F40-B67E-46D0-B560-64184A847C13}" dt="2022-11-15T05:30:13.848" v="54" actId="2696"/>
        <pc:sldMkLst>
          <pc:docMk/>
          <pc:sldMk cId="58286337" sldId="295"/>
        </pc:sldMkLst>
      </pc:sldChg>
      <pc:sldChg chg="del">
        <pc:chgData name="MAKAROVA Oksana" userId="8981dc24-e5e7-47af-8414-16de0a593ca4" providerId="ADAL" clId="{568B9F40-B67E-46D0-B560-64184A847C13}" dt="2022-11-15T05:30:16.121" v="55" actId="2696"/>
        <pc:sldMkLst>
          <pc:docMk/>
          <pc:sldMk cId="3886079576" sldId="296"/>
        </pc:sldMkLst>
      </pc:sldChg>
      <pc:sldChg chg="del">
        <pc:chgData name="MAKAROVA Oksana" userId="8981dc24-e5e7-47af-8414-16de0a593ca4" providerId="ADAL" clId="{568B9F40-B67E-46D0-B560-64184A847C13}" dt="2022-11-15T05:30:29.227" v="57" actId="2696"/>
        <pc:sldMkLst>
          <pc:docMk/>
          <pc:sldMk cId="4178955425" sldId="297"/>
        </pc:sldMkLst>
      </pc:sldChg>
      <pc:sldChg chg="del">
        <pc:chgData name="MAKAROVA Oksana" userId="8981dc24-e5e7-47af-8414-16de0a593ca4" providerId="ADAL" clId="{568B9F40-B67E-46D0-B560-64184A847C13}" dt="2022-11-15T05:30:18.660" v="56" actId="2696"/>
        <pc:sldMkLst>
          <pc:docMk/>
          <pc:sldMk cId="1729202450" sldId="298"/>
        </pc:sldMkLst>
      </pc:sldChg>
      <pc:sldChg chg="modSp add mod ord">
        <pc:chgData name="MAKAROVA Oksana" userId="8981dc24-e5e7-47af-8414-16de0a593ca4" providerId="ADAL" clId="{568B9F40-B67E-46D0-B560-64184A847C13}" dt="2022-11-16T09:50:00.070" v="1086" actId="12"/>
        <pc:sldMkLst>
          <pc:docMk/>
          <pc:sldMk cId="0" sldId="444"/>
        </pc:sldMkLst>
        <pc:spChg chg="mod">
          <ac:chgData name="MAKAROVA Oksana" userId="8981dc24-e5e7-47af-8414-16de0a593ca4" providerId="ADAL" clId="{568B9F40-B67E-46D0-B560-64184A847C13}" dt="2022-11-15T05:40:11.087" v="80" actId="1076"/>
          <ac:spMkLst>
            <pc:docMk/>
            <pc:sldMk cId="0" sldId="444"/>
            <ac:spMk id="6" creationId="{9A9C1D1E-8723-45D2-890A-C6ACDC98D1E6}"/>
          </ac:spMkLst>
        </pc:spChg>
        <pc:spChg chg="mod">
          <ac:chgData name="MAKAROVA Oksana" userId="8981dc24-e5e7-47af-8414-16de0a593ca4" providerId="ADAL" clId="{568B9F40-B67E-46D0-B560-64184A847C13}" dt="2022-11-16T09:50:00.070" v="1086" actId="12"/>
          <ac:spMkLst>
            <pc:docMk/>
            <pc:sldMk cId="0" sldId="444"/>
            <ac:spMk id="12297" creationId="{3E185F11-C37B-43D1-9932-49EDC96ABEB9}"/>
          </ac:spMkLst>
        </pc:spChg>
        <pc:spChg chg="mod">
          <ac:chgData name="MAKAROVA Oksana" userId="8981dc24-e5e7-47af-8414-16de0a593ca4" providerId="ADAL" clId="{568B9F40-B67E-46D0-B560-64184A847C13}" dt="2022-11-15T05:40:33.704" v="82" actId="108"/>
          <ac:spMkLst>
            <pc:docMk/>
            <pc:sldMk cId="0" sldId="444"/>
            <ac:spMk id="12300" creationId="{56DE4090-C00B-4A0A-A368-7DD979F37FFB}"/>
          </ac:spMkLst>
        </pc:spChg>
        <pc:picChg chg="mod">
          <ac:chgData name="MAKAROVA Oksana" userId="8981dc24-e5e7-47af-8414-16de0a593ca4" providerId="ADAL" clId="{568B9F40-B67E-46D0-B560-64184A847C13}" dt="2022-11-16T09:49:50.901" v="1084" actId="1076"/>
          <ac:picMkLst>
            <pc:docMk/>
            <pc:sldMk cId="0" sldId="444"/>
            <ac:picMk id="21507" creationId="{C3F4FD05-B446-4DF5-B5F1-318E610B862C}"/>
          </ac:picMkLst>
        </pc:picChg>
      </pc:sldChg>
      <pc:sldChg chg="modSp add mod ord">
        <pc:chgData name="MAKAROVA Oksana" userId="8981dc24-e5e7-47af-8414-16de0a593ca4" providerId="ADAL" clId="{568B9F40-B67E-46D0-B560-64184A847C13}" dt="2022-11-15T05:41:06.140" v="88"/>
        <pc:sldMkLst>
          <pc:docMk/>
          <pc:sldMk cId="0" sldId="445"/>
        </pc:sldMkLst>
        <pc:spChg chg="mod">
          <ac:chgData name="MAKAROVA Oksana" userId="8981dc24-e5e7-47af-8414-16de0a593ca4" providerId="ADAL" clId="{568B9F40-B67E-46D0-B560-64184A847C13}" dt="2022-11-15T05:40:59.800" v="86" actId="27636"/>
          <ac:spMkLst>
            <pc:docMk/>
            <pc:sldMk cId="0" sldId="445"/>
            <ac:spMk id="23554" creationId="{256701AC-8ACC-4E13-A3F9-99B29C1B2034}"/>
          </ac:spMkLst>
        </pc:spChg>
      </pc:sldChg>
      <pc:sldChg chg="modSp add mod ord">
        <pc:chgData name="MAKAROVA Oksana" userId="8981dc24-e5e7-47af-8414-16de0a593ca4" providerId="ADAL" clId="{568B9F40-B67E-46D0-B560-64184A847C13}" dt="2022-11-15T05:41:40.412" v="92"/>
        <pc:sldMkLst>
          <pc:docMk/>
          <pc:sldMk cId="0" sldId="465"/>
        </pc:sldMkLst>
        <pc:spChg chg="mod">
          <ac:chgData name="MAKAROVA Oksana" userId="8981dc24-e5e7-47af-8414-16de0a593ca4" providerId="ADAL" clId="{568B9F40-B67E-46D0-B560-64184A847C13}" dt="2022-11-15T05:41:36.603" v="90" actId="27636"/>
          <ac:spMkLst>
            <pc:docMk/>
            <pc:sldMk cId="0" sldId="465"/>
            <ac:spMk id="28674" creationId="{8EB8349C-7439-4604-9135-18575D4CBF82}"/>
          </ac:spMkLst>
        </pc:spChg>
      </pc:sldChg>
      <pc:sldChg chg="modSp add del mod">
        <pc:chgData name="MAKAROVA Oksana" userId="8981dc24-e5e7-47af-8414-16de0a593ca4" providerId="ADAL" clId="{568B9F40-B67E-46D0-B560-64184A847C13}" dt="2022-11-15T05:44:29.182" v="124" actId="2696"/>
        <pc:sldMkLst>
          <pc:docMk/>
          <pc:sldMk cId="0" sldId="481"/>
        </pc:sldMkLst>
        <pc:spChg chg="mod">
          <ac:chgData name="MAKAROVA Oksana" userId="8981dc24-e5e7-47af-8414-16de0a593ca4" providerId="ADAL" clId="{568B9F40-B67E-46D0-B560-64184A847C13}" dt="2022-11-15T05:43:12.537" v="119" actId="20577"/>
          <ac:spMkLst>
            <pc:docMk/>
            <pc:sldMk cId="0" sldId="481"/>
            <ac:spMk id="3" creationId="{2C312383-A177-4E73-9774-B478853AEE13}"/>
          </ac:spMkLst>
        </pc:spChg>
        <pc:spChg chg="mod">
          <ac:chgData name="MAKAROVA Oksana" userId="8981dc24-e5e7-47af-8414-16de0a593ca4" providerId="ADAL" clId="{568B9F40-B67E-46D0-B560-64184A847C13}" dt="2022-11-15T05:43:17.126" v="121" actId="27636"/>
          <ac:spMkLst>
            <pc:docMk/>
            <pc:sldMk cId="0" sldId="481"/>
            <ac:spMk id="30722" creationId="{CDC7D598-D8BD-45AF-BC84-8C671110AE82}"/>
          </ac:spMkLst>
        </pc:spChg>
      </pc:sldChg>
      <pc:sldChg chg="add ord">
        <pc:chgData name="MAKAROVA Oksana" userId="8981dc24-e5e7-47af-8414-16de0a593ca4" providerId="ADAL" clId="{568B9F40-B67E-46D0-B560-64184A847C13}" dt="2022-11-15T05:36:13.770" v="67"/>
        <pc:sldMkLst>
          <pc:docMk/>
          <pc:sldMk cId="0" sldId="505"/>
        </pc:sldMkLst>
      </pc:sldChg>
      <pc:sldChg chg="add ord">
        <pc:chgData name="MAKAROVA Oksana" userId="8981dc24-e5e7-47af-8414-16de0a593ca4" providerId="ADAL" clId="{568B9F40-B67E-46D0-B560-64184A847C13}" dt="2022-11-15T05:36:58.274" v="70"/>
        <pc:sldMkLst>
          <pc:docMk/>
          <pc:sldMk cId="65665722" sldId="506"/>
        </pc:sldMkLst>
      </pc:sldChg>
      <pc:sldChg chg="new del">
        <pc:chgData name="MAKAROVA Oksana" userId="8981dc24-e5e7-47af-8414-16de0a593ca4" providerId="ADAL" clId="{568B9F40-B67E-46D0-B560-64184A847C13}" dt="2022-11-15T05:38:23.325" v="77" actId="2696"/>
        <pc:sldMkLst>
          <pc:docMk/>
          <pc:sldMk cId="1104407015" sldId="507"/>
        </pc:sldMkLst>
      </pc:sldChg>
      <pc:sldChg chg="new del">
        <pc:chgData name="MAKAROVA Oksana" userId="8981dc24-e5e7-47af-8414-16de0a593ca4" providerId="ADAL" clId="{568B9F40-B67E-46D0-B560-64184A847C13}" dt="2022-11-15T06:03:03.707" v="297" actId="2696"/>
        <pc:sldMkLst>
          <pc:docMk/>
          <pc:sldMk cId="1461962305" sldId="507"/>
        </pc:sldMkLst>
      </pc:sldChg>
      <pc:sldChg chg="new del ord">
        <pc:chgData name="MAKAROVA Oksana" userId="8981dc24-e5e7-47af-8414-16de0a593ca4" providerId="ADAL" clId="{568B9F40-B67E-46D0-B560-64184A847C13}" dt="2022-11-15T05:57:15.470" v="272" actId="2696"/>
        <pc:sldMkLst>
          <pc:docMk/>
          <pc:sldMk cId="4233025817" sldId="507"/>
        </pc:sldMkLst>
      </pc:sldChg>
      <pc:sldChg chg="addSp delSp modSp add mod ord">
        <pc:chgData name="MAKAROVA Oksana" userId="8981dc24-e5e7-47af-8414-16de0a593ca4" providerId="ADAL" clId="{568B9F40-B67E-46D0-B560-64184A847C13}" dt="2022-11-15T06:21:47.332" v="362" actId="207"/>
        <pc:sldMkLst>
          <pc:docMk/>
          <pc:sldMk cId="3836707006" sldId="508"/>
        </pc:sldMkLst>
        <pc:spChg chg="mod">
          <ac:chgData name="MAKAROVA Oksana" userId="8981dc24-e5e7-47af-8414-16de0a593ca4" providerId="ADAL" clId="{568B9F40-B67E-46D0-B560-64184A847C13}" dt="2022-11-15T06:20:41.479" v="341" actId="14100"/>
          <ac:spMkLst>
            <pc:docMk/>
            <pc:sldMk cId="3836707006" sldId="508"/>
            <ac:spMk id="6" creationId="{05606497-4159-4ECC-91C6-144FCA9CCFF3}"/>
          </ac:spMkLst>
        </pc:spChg>
        <pc:spChg chg="mod">
          <ac:chgData name="MAKAROVA Oksana" userId="8981dc24-e5e7-47af-8414-16de0a593ca4" providerId="ADAL" clId="{568B9F40-B67E-46D0-B560-64184A847C13}" dt="2022-11-15T06:21:47.332" v="362" actId="207"/>
          <ac:spMkLst>
            <pc:docMk/>
            <pc:sldMk cId="3836707006" sldId="508"/>
            <ac:spMk id="11" creationId="{5C169991-4E07-45F2-A67F-3889855D9DDD}"/>
          </ac:spMkLst>
        </pc:spChg>
        <pc:picChg chg="del mod">
          <ac:chgData name="MAKAROVA Oksana" userId="8981dc24-e5e7-47af-8414-16de0a593ca4" providerId="ADAL" clId="{568B9F40-B67E-46D0-B560-64184A847C13}" dt="2022-11-15T06:21:29.312" v="360" actId="478"/>
          <ac:picMkLst>
            <pc:docMk/>
            <pc:sldMk cId="3836707006" sldId="508"/>
            <ac:picMk id="9" creationId="{9D214D5B-318F-475A-9C2E-3F9D0FB1A3A6}"/>
          </ac:picMkLst>
        </pc:picChg>
        <pc:picChg chg="mod">
          <ac:chgData name="MAKAROVA Oksana" userId="8981dc24-e5e7-47af-8414-16de0a593ca4" providerId="ADAL" clId="{568B9F40-B67E-46D0-B560-64184A847C13}" dt="2022-11-15T06:20:34.866" v="339" actId="1076"/>
          <ac:picMkLst>
            <pc:docMk/>
            <pc:sldMk cId="3836707006" sldId="508"/>
            <ac:picMk id="10" creationId="{B2CE7F37-69E7-4A03-8D92-AA111E7DFCD2}"/>
          </ac:picMkLst>
        </pc:picChg>
        <pc:picChg chg="add mod">
          <ac:chgData name="MAKAROVA Oksana" userId="8981dc24-e5e7-47af-8414-16de0a593ca4" providerId="ADAL" clId="{568B9F40-B67E-46D0-B560-64184A847C13}" dt="2022-11-15T06:21:37.211" v="361" actId="1076"/>
          <ac:picMkLst>
            <pc:docMk/>
            <pc:sldMk cId="3836707006" sldId="508"/>
            <ac:picMk id="12" creationId="{344C9BBB-C3AA-4BF9-93BA-8B9C90107C40}"/>
          </ac:picMkLst>
        </pc:picChg>
        <pc:picChg chg="add mod">
          <ac:chgData name="MAKAROVA Oksana" userId="8981dc24-e5e7-47af-8414-16de0a593ca4" providerId="ADAL" clId="{568B9F40-B67E-46D0-B560-64184A847C13}" dt="2022-11-15T06:21:27.784" v="359" actId="1076"/>
          <ac:picMkLst>
            <pc:docMk/>
            <pc:sldMk cId="3836707006" sldId="508"/>
            <ac:picMk id="13" creationId="{1E095F0C-84E7-4400-AF82-978F27E20B82}"/>
          </ac:picMkLst>
        </pc:picChg>
      </pc:sldChg>
      <pc:sldChg chg="modSp add mod ord">
        <pc:chgData name="MAKAROVA Oksana" userId="8981dc24-e5e7-47af-8414-16de0a593ca4" providerId="ADAL" clId="{568B9F40-B67E-46D0-B560-64184A847C13}" dt="2022-11-15T06:22:02.981" v="366" actId="1076"/>
        <pc:sldMkLst>
          <pc:docMk/>
          <pc:sldMk cId="2597455327" sldId="509"/>
        </pc:sldMkLst>
        <pc:spChg chg="mod">
          <ac:chgData name="MAKAROVA Oksana" userId="8981dc24-e5e7-47af-8414-16de0a593ca4" providerId="ADAL" clId="{568B9F40-B67E-46D0-B560-64184A847C13}" dt="2022-11-15T06:21:58.797" v="364" actId="207"/>
          <ac:spMkLst>
            <pc:docMk/>
            <pc:sldMk cId="2597455327" sldId="509"/>
            <ac:spMk id="9" creationId="{889D2890-59B9-43E2-A25F-9BF19A4395DA}"/>
          </ac:spMkLst>
        </pc:spChg>
        <pc:picChg chg="mod">
          <ac:chgData name="MAKAROVA Oksana" userId="8981dc24-e5e7-47af-8414-16de0a593ca4" providerId="ADAL" clId="{568B9F40-B67E-46D0-B560-64184A847C13}" dt="2022-11-15T06:22:02.981" v="366" actId="1076"/>
          <ac:picMkLst>
            <pc:docMk/>
            <pc:sldMk cId="2597455327" sldId="509"/>
            <ac:picMk id="7" creationId="{186101EA-B5D4-4FB1-8B70-ED7746223CB1}"/>
          </ac:picMkLst>
        </pc:picChg>
      </pc:sldChg>
      <pc:sldChg chg="addSp modSp new del mod">
        <pc:chgData name="MAKAROVA Oksana" userId="8981dc24-e5e7-47af-8414-16de0a593ca4" providerId="ADAL" clId="{568B9F40-B67E-46D0-B560-64184A847C13}" dt="2022-11-15T06:21:51.859" v="363" actId="2696"/>
        <pc:sldMkLst>
          <pc:docMk/>
          <pc:sldMk cId="119078767" sldId="510"/>
        </pc:sldMkLst>
        <pc:spChg chg="mod">
          <ac:chgData name="MAKAROVA Oksana" userId="8981dc24-e5e7-47af-8414-16de0a593ca4" providerId="ADAL" clId="{568B9F40-B67E-46D0-B560-64184A847C13}" dt="2022-11-15T06:20:00.391" v="334" actId="20577"/>
          <ac:spMkLst>
            <pc:docMk/>
            <pc:sldMk cId="119078767" sldId="510"/>
            <ac:spMk id="3" creationId="{6E31B8FC-68FA-4810-8BFD-0BF1666B630F}"/>
          </ac:spMkLst>
        </pc:spChg>
        <pc:picChg chg="add mod">
          <ac:chgData name="MAKAROVA Oksana" userId="8981dc24-e5e7-47af-8414-16de0a593ca4" providerId="ADAL" clId="{568B9F40-B67E-46D0-B560-64184A847C13}" dt="2022-11-15T06:20:27.522" v="337" actId="14100"/>
          <ac:picMkLst>
            <pc:docMk/>
            <pc:sldMk cId="119078767" sldId="510"/>
            <ac:picMk id="5" creationId="{1B6CDFB9-D057-47D5-8403-92F5249F02AF}"/>
          </ac:picMkLst>
        </pc:picChg>
      </pc:sldChg>
      <pc:sldChg chg="new del">
        <pc:chgData name="MAKAROVA Oksana" userId="8981dc24-e5e7-47af-8414-16de0a593ca4" providerId="ADAL" clId="{568B9F40-B67E-46D0-B560-64184A847C13}" dt="2022-11-16T09:46:39.936" v="1081" actId="2696"/>
        <pc:sldMkLst>
          <pc:docMk/>
          <pc:sldMk cId="3095750792" sldId="511"/>
        </pc:sldMkLst>
      </pc:sldChg>
      <pc:sldChg chg="modSp add mod">
        <pc:chgData name="MAKAROVA Oksana" userId="8981dc24-e5e7-47af-8414-16de0a593ca4" providerId="ADAL" clId="{568B9F40-B67E-46D0-B560-64184A847C13}" dt="2022-11-16T09:46:35.838" v="1080" actId="20577"/>
        <pc:sldMkLst>
          <pc:docMk/>
          <pc:sldMk cId="3688703401" sldId="534"/>
        </pc:sldMkLst>
        <pc:spChg chg="mod">
          <ac:chgData name="MAKAROVA Oksana" userId="8981dc24-e5e7-47af-8414-16de0a593ca4" providerId="ADAL" clId="{568B9F40-B67E-46D0-B560-64184A847C13}" dt="2022-11-16T09:46:35.838" v="1080" actId="20577"/>
          <ac:spMkLst>
            <pc:docMk/>
            <pc:sldMk cId="3688703401" sldId="534"/>
            <ac:spMk id="23561" creationId="{00000000-0000-0000-0000-000000000000}"/>
          </ac:spMkLst>
        </pc:spChg>
      </pc:sldChg>
      <pc:sldMasterChg chg="delSldLayout">
        <pc:chgData name="MAKAROVA Oksana" userId="8981dc24-e5e7-47af-8414-16de0a593ca4" providerId="ADAL" clId="{568B9F40-B67E-46D0-B560-64184A847C13}" dt="2022-11-15T05:30:07.734" v="53" actId="2696"/>
        <pc:sldMasterMkLst>
          <pc:docMk/>
          <pc:sldMasterMk cId="2714120765" sldId="2147483696"/>
        </pc:sldMasterMkLst>
        <pc:sldLayoutChg chg="del">
          <pc:chgData name="MAKAROVA Oksana" userId="8981dc24-e5e7-47af-8414-16de0a593ca4" providerId="ADAL" clId="{568B9F40-B67E-46D0-B560-64184A847C13}" dt="2022-11-15T05:30:07.734" v="53" actId="2696"/>
          <pc:sldLayoutMkLst>
            <pc:docMk/>
            <pc:sldMasterMk cId="2714120765" sldId="2147483696"/>
            <pc:sldLayoutMk cId="1197804027" sldId="214748371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4D7AD-B7F6-4D1A-AB7F-6BEC38CC6DBA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62C25-90DE-41C2-989D-2780C38719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7844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E7850-D7F3-4FA2-B7B2-E8B494D75613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399FE-3F10-474E-8DC8-917E79A583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266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59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85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FDA</a:t>
            </a:r>
            <a:r>
              <a:rPr lang="en-US" baseline="0" dirty="0"/>
              <a:t> – </a:t>
            </a:r>
            <a:r>
              <a:rPr lang="ru-RU" baseline="0" dirty="0"/>
              <a:t>нет интереса к количественной сальмонелле, </a:t>
            </a:r>
          </a:p>
          <a:p>
            <a:r>
              <a:rPr lang="en-US" baseline="0" dirty="0"/>
              <a:t>USDA –</a:t>
            </a:r>
            <a:r>
              <a:rPr lang="ru-RU" baseline="0" dirty="0"/>
              <a:t> напротив, очень заинтересованы, причина – контроль сальмонеллы в соответствии с риск-ориентированным подходом (т.к. количественный контроль сальмонеллы – это один из таких подходов). И в настоящий момент организация взаимодействует с различными участниками пищевого рынка, чтобы понять и выработать подход к тому, как должно выглядеть законодательство в этой области (т.е. на данный момент нет ничего принятого, подписанного и утвержденного.   Двусторонний подход: давление от </a:t>
            </a:r>
            <a:r>
              <a:rPr lang="ru-RU" baseline="0" dirty="0" err="1"/>
              <a:t>орг</a:t>
            </a:r>
            <a:r>
              <a:rPr lang="ru-RU" baseline="0" dirty="0"/>
              <a:t> по защите прав (угроза для здравоохранения), с другой стороны </a:t>
            </a:r>
            <a:r>
              <a:rPr lang="en-US" baseline="0" dirty="0"/>
              <a:t>USDA</a:t>
            </a:r>
            <a:r>
              <a:rPr lang="ru-RU" baseline="0" dirty="0"/>
              <a:t> считают как риск ориентир подход, просят </a:t>
            </a:r>
            <a:r>
              <a:rPr lang="ru-RU" baseline="0" dirty="0" err="1"/>
              <a:t>производитлей</a:t>
            </a:r>
            <a:r>
              <a:rPr lang="ru-RU" baseline="0" dirty="0"/>
              <a:t> собирать инф, отзывы, и </a:t>
            </a:r>
            <a:r>
              <a:rPr lang="en-US" baseline="0" dirty="0"/>
              <a:t>USDA</a:t>
            </a:r>
            <a:r>
              <a:rPr lang="ru-RU" baseline="0" dirty="0"/>
              <a:t> работает с </a:t>
            </a:r>
            <a:r>
              <a:rPr lang="ru-RU" baseline="0" dirty="0" err="1"/>
              <a:t>гос</a:t>
            </a:r>
            <a:r>
              <a:rPr lang="ru-RU" baseline="0" dirty="0"/>
              <a:t> органами, пока рекомендаций нет. </a:t>
            </a:r>
            <a:r>
              <a:rPr lang="ru-RU" baseline="0" dirty="0" err="1"/>
              <a:t>Надеятся</a:t>
            </a:r>
            <a:r>
              <a:rPr lang="ru-RU" baseline="0" dirty="0"/>
              <a:t>, что выработается решение официальное…Мы ждем, что наш тест будет выбран как одно из решений  со стороны </a:t>
            </a:r>
            <a:r>
              <a:rPr lang="en-US" baseline="0" dirty="0"/>
              <a:t>USDA.</a:t>
            </a:r>
            <a:r>
              <a:rPr lang="ru-RU" baseline="0" dirty="0"/>
              <a:t> БиоМерье активно сотрудничает на начальном этапе в разработке данного решения.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53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Обогащение препятствует истинному</a:t>
            </a:r>
            <a:r>
              <a:rPr lang="ru-RU" baseline="0" dirty="0"/>
              <a:t> количественному подсчету, т.к. вносит много случайных величин – время и температура, качество и состав среды, динамика роста </a:t>
            </a:r>
            <a:r>
              <a:rPr lang="ru-RU" baseline="0" dirty="0" err="1"/>
              <a:t>серовара</a:t>
            </a:r>
            <a:r>
              <a:rPr lang="ru-RU" baseline="0" dirty="0"/>
              <a:t>, конкурентная флора, время репликации/удвоения в зависимости от условий. По оценкам экспертов- это истинный подсчет, который показывает реальную картину. </a:t>
            </a:r>
          </a:p>
          <a:p>
            <a:endParaRPr lang="ru-RU" baseline="0" dirty="0"/>
          </a:p>
          <a:p>
            <a:r>
              <a:rPr lang="ru-RU" baseline="0" dirty="0"/>
              <a:t>На данный момент ждем подтверждение готовности запуска, планируемый </a:t>
            </a:r>
            <a:r>
              <a:rPr lang="ru-RU" baseline="0" dirty="0" err="1"/>
              <a:t>лонч</a:t>
            </a:r>
            <a:r>
              <a:rPr lang="ru-RU" baseline="0" dirty="0"/>
              <a:t> – второе полугодие 2022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2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r>
              <a:rPr lang="ru-RU" baseline="0" dirty="0"/>
              <a:t>На данный момент ждем подтверждение готовности запуска, планируемый </a:t>
            </a:r>
            <a:r>
              <a:rPr lang="ru-RU" baseline="0" dirty="0" err="1"/>
              <a:t>лонч</a:t>
            </a:r>
            <a:r>
              <a:rPr lang="ru-RU" baseline="0" dirty="0"/>
              <a:t> – лето 2022.  Есть запрос от бизнеса, наша компания работает над разработкой  метода, готовит вывести на рынок: одновременный тест для </a:t>
            </a:r>
            <a:r>
              <a:rPr lang="ru-RU" baseline="0" dirty="0" err="1"/>
              <a:t>детекции</a:t>
            </a:r>
            <a:r>
              <a:rPr lang="ru-RU" baseline="0" dirty="0"/>
              <a:t> и </a:t>
            </a:r>
            <a:r>
              <a:rPr lang="ru-RU" baseline="0" dirty="0" err="1"/>
              <a:t>дифференцииации</a:t>
            </a:r>
            <a:r>
              <a:rPr lang="ru-RU" baseline="0" dirty="0"/>
              <a:t> двух серотипов.  Мы готовим к запуску в России, позже представим…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26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82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’image des diapositives 1">
            <a:extLst>
              <a:ext uri="{FF2B5EF4-FFF2-40B4-BE49-F238E27FC236}">
                <a16:creationId xmlns:a16="http://schemas.microsoft.com/office/drawing/2014/main" id="{C89DD736-C592-4BC6-8DB6-8DAFF983A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commentaires 2">
            <a:extLst>
              <a:ext uri="{FF2B5EF4-FFF2-40B4-BE49-F238E27FC236}">
                <a16:creationId xmlns:a16="http://schemas.microsoft.com/office/drawing/2014/main" id="{AFE5B3FB-841A-463A-AB9A-C01D4EBDAA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5364" name="Espace réservé du numéro de diapositive 3">
            <a:extLst>
              <a:ext uri="{FF2B5EF4-FFF2-40B4-BE49-F238E27FC236}">
                <a16:creationId xmlns:a16="http://schemas.microsoft.com/office/drawing/2014/main" id="{F7CCE592-2594-4B82-B896-D8670774D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6E67D2-AD92-4CC4-A57E-57623697CBDC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3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12% </a:t>
            </a:r>
            <a:r>
              <a:rPr lang="ru-RU" altLang="fr-FR">
                <a:latin typeface="Arial" panose="020B0604020202020204" pitchFamily="34" charset="0"/>
              </a:rPr>
              <a:t>от оборота на разботку</a:t>
            </a: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18BE18-51C1-4DB9-A953-45CD0AEC50A0}" type="slidenum">
              <a:rPr lang="fr-FR" altLang="fr-FR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fr-FR" altLang="fr-F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1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декабре 2020 года ВОЗ опубликовала статистику о ведущих причинах смертности и инвалидности </a:t>
            </a: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всем мире за период 2000–2019 гг.</a:t>
            </a: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Смертность от инфекционных заболеваний во всем мире снижается, однако остается серьезной проблемой, особенно в странах с низким и средним уровнем дохода.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Смертность от кишечных инфекций в мире существенно снизилась: с 2,6 млн случаев в 2000 г. до 1,5 млн случаев в 2019 г.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93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2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706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F204F442-00D0-4AD1-A5B3-53458221E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821D8A6B-2620-44C8-90A5-5F775F6A12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Кампилобактерии являются эмерджентными патогенами. Несмотря на то, что впервые они были описаны в 1886 г. Теодором Эшерихом, их роль в возникновении острых диарейных инфекций у людей была установлена впервые лишь в 1957 г и доказана  в 1972г. Таким образом, учитывая возросшее в последние годы влияние кампилобактерий на возникновение патологии у человека, для научного обоснования направленной профилактики особую важность приобретает оценка потенциального риска для потребителей загрязненности пищи бактериями рода С</a:t>
            </a:r>
            <a:r>
              <a:rPr lang="en-US" altLang="ru-RU"/>
              <a:t>ampylobacter</a:t>
            </a:r>
            <a:r>
              <a:rPr lang="ru-RU" altLang="ru-RU"/>
              <a:t>. </a:t>
            </a:r>
            <a:r>
              <a:rPr lang="ru-RU" altLang="en-US"/>
              <a:t>Если у взрослого крупного рогатого скота инфекция, вызванная Campylobacter jejuni протекает без клинических признаков, то у телят обуславливает дезинтериеподобную форму течения заболевания. У овец Campylobacter jejuni вызовет аборты и генерализованные поражения. У других животных инфекция протекает в форме энтерита.  Вызывает бесплодие у КРС, овец</a:t>
            </a:r>
            <a:endParaRPr lang="ru-RU" altLang="ru-RU"/>
          </a:p>
          <a:p>
            <a:r>
              <a:rPr lang="ru-RU" altLang="en-US"/>
              <a:t>Микроорганизмы </a:t>
            </a:r>
            <a:r>
              <a:rPr lang="ru-RU" altLang="en-US" i="1"/>
              <a:t>Campylobacter </a:t>
            </a:r>
            <a:r>
              <a:rPr lang="ru-RU" altLang="en-US"/>
              <a:t>spp. известны более 80 лет как возбудители заболеваний сельскохозяйственных животных и птиц, в 1957 г. они впервые были выделены от больных людей с клиническими признаками гастроэнтерита. В результате установленной взаимосвязи между кишечными инфекциями, обусловленными термофильными кампилобактериями, в животноводческих хозяйствах и заболеваниями человека экспертный комитет ВОЗ в 1982 г. включил этот микроорганизм в официальный перечень возбудителей пищевых токсикоинфекций [3]. В настоящее время общепризнано, что заболевание людей кампилобактериозом вызывают бактерии </a:t>
            </a:r>
            <a:r>
              <a:rPr lang="ru-RU" altLang="en-US" i="1"/>
              <a:t>Campylobacter jejuni </a:t>
            </a:r>
            <a:r>
              <a:rPr lang="ru-RU" altLang="en-US"/>
              <a:t>(ранее известные как </a:t>
            </a:r>
            <a:r>
              <a:rPr lang="ru-RU" altLang="en-US" i="1"/>
              <a:t>Campylobacter fetus ssp. jejuni</a:t>
            </a:r>
            <a:r>
              <a:rPr lang="ru-RU" altLang="en-US"/>
              <a:t>).</a:t>
            </a:r>
            <a:r>
              <a:rPr lang="ru-RU" altLang="en-US">
                <a:solidFill>
                  <a:schemeClr val="tx2"/>
                </a:solidFill>
              </a:rPr>
              <a:t> Дети, пожилые люди и люди с ослабленным иммунитетом </a:t>
            </a:r>
            <a:endParaRPr lang="en-GB" altLang="en-US">
              <a:solidFill>
                <a:schemeClr val="tx2"/>
              </a:solidFill>
            </a:endParaRPr>
          </a:p>
          <a:p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542754B-BD28-4D91-BEEE-63838D17B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03BE4AF-FFC8-41A7-9919-71686D7E9B55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646575BA-3A19-4DFE-9F15-391A1D32A0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E4B4D19-4FC2-4E06-8C80-9F78A5264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i="1"/>
              <a:t>Интенсификация сельского хозяйства, расширение спектра применяемых дезинфектантов и антисептиков, неконтролируемое использование антибиотиков в животноводстве все чаще приводит к селективному отбору наиболее устойчивых форм Campylobacter spp., обладающих антибиотикорезистентостью и множественными факторами патогенности. </a:t>
            </a:r>
            <a:r>
              <a:rPr lang="ru-RU" altLang="en-US"/>
              <a:t>Вспышки инфекций, связанных с заражением питьевой воды возбудителем </a:t>
            </a:r>
            <a:r>
              <a:rPr lang="ru-RU" altLang="en-US" i="1"/>
              <a:t>Campylobacter jejuni</a:t>
            </a:r>
            <a:r>
              <a:rPr lang="ru-RU" altLang="en-US"/>
              <a:t>, в последние годы стали довольно частым явленим в Скандинавских странах (Швеции, Норвегии и Финляндии), Новой Зеландии, США. Это связано с тем, что в районах с редким населением пресноводные экосистемы подвержены микробному загрязнению со стороны сельскохозяйственных предприятий. Выявлены сезонные колебания уровней зараженности </a:t>
            </a:r>
            <a:r>
              <a:rPr lang="ru-RU" altLang="en-US" i="1"/>
              <a:t>Campylobacter </a:t>
            </a:r>
            <a:r>
              <a:rPr lang="ru-RU" altLang="en-US"/>
              <a:t>водоемов: более высокие средние значения установлены летом, в сезон с максимальным использованием воды в рекреационных целях. Вспышки кампилобактериоза, связанные с водой и молочными продуктами, преимущественно регистрируются весной и осенью, в то время как спорадические заболевания наиболее часто наблюдаются в летний период.</a:t>
            </a:r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7CC1087-713F-4F9B-8AD0-04082E1DE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D25AF8D-33C3-42B5-99F4-421FDD84415B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628900"/>
            <a:ext cx="12192000" cy="4231672"/>
          </a:xfrm>
          <a:prstGeom prst="rect">
            <a:avLst/>
          </a:prstGeom>
          <a:pattFill prst="ltUp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9812"/>
            <a:ext cx="12192000" cy="4240760"/>
          </a:xfrm>
          <a:prstGeom prst="rect">
            <a:avLst/>
          </a:prstGeom>
          <a:pattFill prst="ltUp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52825" y="2813051"/>
            <a:ext cx="7631113" cy="36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707024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873" y="168955"/>
            <a:ext cx="1267594" cy="12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8680082" y="6433177"/>
            <a:ext cx="2504385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1706563"/>
            <a:ext cx="10766425" cy="92233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040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348" y="6386880"/>
            <a:ext cx="1518036" cy="3231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44137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68091" y="1690688"/>
            <a:ext cx="6912429" cy="4857750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380411" y="700556"/>
            <a:ext cx="746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Программа</a:t>
            </a:r>
            <a:endParaRPr lang="fr-FR" sz="28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8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222988" y="1107703"/>
            <a:ext cx="5536474" cy="4817183"/>
            <a:chOff x="2667000" y="1578783"/>
            <a:chExt cx="3810000" cy="3315010"/>
          </a:xfrm>
        </p:grpSpPr>
        <p:pic>
          <p:nvPicPr>
            <p:cNvPr id="15" name="Image 7"/>
            <p:cNvPicPr preferRelativeResize="0">
              <a:picLocks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0" y="1578783"/>
              <a:ext cx="1969200" cy="196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3"/>
            <p:cNvSpPr txBox="1">
              <a:spLocks noChangeArrowheads="1"/>
            </p:cNvSpPr>
            <p:nvPr userDrawn="1"/>
          </p:nvSpPr>
          <p:spPr bwMode="auto">
            <a:xfrm>
              <a:off x="2667000" y="4583582"/>
              <a:ext cx="3810000" cy="3102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dist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D4D4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PIONEERING DIAGNOSTICS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554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19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6013269"/>
          </a:xfrm>
          <a:prstGeom prst="rect">
            <a:avLst/>
          </a:prstGeom>
          <a:solidFill>
            <a:srgbClr val="56C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42" name="Oval 41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Picture 4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 userDrawn="1"/>
        </p:nvGrpSpPr>
        <p:grpSpPr>
          <a:xfrm>
            <a:off x="1345887" y="1914739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5" name="Rectangle 44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 rot="10800000">
            <a:off x="10463755" y="1917026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9" name="Rectangle 48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Title 1"/>
          <p:cNvSpPr>
            <a:spLocks noGrp="1"/>
          </p:cNvSpPr>
          <p:nvPr>
            <p:ph type="ctrTitle"/>
          </p:nvPr>
        </p:nvSpPr>
        <p:spPr>
          <a:xfrm>
            <a:off x="1515703" y="1919314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772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15"/>
            <a:ext cx="3781887" cy="6856285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5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128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811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724023"/>
            <a:ext cx="5267053" cy="4668309"/>
          </a:xfr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722074"/>
            <a:ext cx="5267053" cy="4679586"/>
          </a:xfr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62459"/>
            <a:ext cx="5267053" cy="462189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62458"/>
            <a:ext cx="5267053" cy="462189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460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67593" y="90641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874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43" name="Rounded Rectangle 42"/>
          <p:cNvSpPr/>
          <p:nvPr userDrawn="1"/>
        </p:nvSpPr>
        <p:spPr>
          <a:xfrm>
            <a:off x="415154" y="3562026"/>
            <a:ext cx="11660776" cy="4571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6"/>
            <a:ext cx="1628775" cy="400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45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939089"/>
            <a:ext cx="1628775" cy="400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6"/>
            <a:ext cx="1628775" cy="400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85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936359"/>
            <a:ext cx="1628775" cy="4000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86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6"/>
            <a:ext cx="1628775" cy="40005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grpSp>
        <p:nvGrpSpPr>
          <p:cNvPr id="87" name="Groupe 22"/>
          <p:cNvGrpSpPr/>
          <p:nvPr userDrawn="1"/>
        </p:nvGrpSpPr>
        <p:grpSpPr>
          <a:xfrm>
            <a:off x="895645" y="3266654"/>
            <a:ext cx="689772" cy="1288253"/>
            <a:chOff x="913062" y="3767841"/>
            <a:chExt cx="689772" cy="1288253"/>
          </a:xfrm>
        </p:grpSpPr>
        <p:sp>
          <p:nvSpPr>
            <p:cNvPr id="88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Bouée 4"/>
            <p:cNvSpPr/>
            <p:nvPr userDrawn="1"/>
          </p:nvSpPr>
          <p:spPr>
            <a:xfrm>
              <a:off x="1032423" y="3837787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0" name="Bouée 48"/>
            <p:cNvSpPr/>
            <p:nvPr userDrawn="1"/>
          </p:nvSpPr>
          <p:spPr>
            <a:xfrm>
              <a:off x="963388" y="3767841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91" name="Connecteur droit 6"/>
            <p:cNvCxnSpPr/>
            <p:nvPr userDrawn="1"/>
          </p:nvCxnSpPr>
          <p:spPr>
            <a:xfrm flipH="1">
              <a:off x="1248965" y="4348863"/>
              <a:ext cx="2896" cy="707231"/>
            </a:xfrm>
            <a:prstGeom prst="line">
              <a:avLst/>
            </a:prstGeom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Arc 91"/>
            <p:cNvSpPr/>
            <p:nvPr userDrawn="1"/>
          </p:nvSpPr>
          <p:spPr>
            <a:xfrm rot="5918174">
              <a:off x="946803" y="3764045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3422456" y="2577283"/>
            <a:ext cx="689772" cy="1288253"/>
            <a:chOff x="3422456" y="2577283"/>
            <a:chExt cx="689772" cy="1288253"/>
          </a:xfrm>
        </p:grpSpPr>
        <p:sp>
          <p:nvSpPr>
            <p:cNvPr id="94" name="Bouée 51"/>
            <p:cNvSpPr/>
            <p:nvPr userDrawn="1"/>
          </p:nvSpPr>
          <p:spPr>
            <a:xfrm rot="10800000">
              <a:off x="3544865" y="3354623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95" name="Groupe 23"/>
            <p:cNvGrpSpPr/>
            <p:nvPr userDrawn="1"/>
          </p:nvGrpSpPr>
          <p:grpSpPr>
            <a:xfrm>
              <a:off x="3422456" y="2577283"/>
              <a:ext cx="689772" cy="1288253"/>
              <a:chOff x="3649119" y="3078470"/>
              <a:chExt cx="689772" cy="1288253"/>
            </a:xfrm>
          </p:grpSpPr>
          <p:sp>
            <p:nvSpPr>
              <p:cNvPr id="96" name="Organigramme : Connecteur 50"/>
              <p:cNvSpPr/>
              <p:nvPr userDrawn="1"/>
            </p:nvSpPr>
            <p:spPr>
              <a:xfrm rot="10800000">
                <a:off x="3853570" y="3940957"/>
                <a:ext cx="270260" cy="270260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Bouée 52"/>
              <p:cNvSpPr/>
              <p:nvPr userDrawn="1"/>
            </p:nvSpPr>
            <p:spPr>
              <a:xfrm rot="10800000">
                <a:off x="3705543" y="3783701"/>
                <a:ext cx="583022" cy="583022"/>
              </a:xfrm>
              <a:prstGeom prst="donut">
                <a:avLst>
                  <a:gd name="adj" fmla="val 22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8" name="Connecteur droit 53"/>
              <p:cNvCxnSpPr/>
              <p:nvPr userDrawn="1"/>
            </p:nvCxnSpPr>
            <p:spPr>
              <a:xfrm rot="10800000" flipH="1">
                <a:off x="4000092" y="3078470"/>
                <a:ext cx="2896" cy="707231"/>
              </a:xfrm>
              <a:prstGeom prst="line">
                <a:avLst/>
              </a:prstGeom>
              <a:ln>
                <a:solidFill>
                  <a:schemeClr val="tx2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Arc 98"/>
              <p:cNvSpPr/>
              <p:nvPr userDrawn="1"/>
            </p:nvSpPr>
            <p:spPr>
              <a:xfrm rot="16718174">
                <a:off x="3682860" y="3695035"/>
                <a:ext cx="622290" cy="689772"/>
              </a:xfrm>
              <a:prstGeom prst="arc">
                <a:avLst>
                  <a:gd name="adj1" fmla="val 15270139"/>
                  <a:gd name="adj2" fmla="val 21094201"/>
                </a:avLst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0" name="Groupe 80"/>
          <p:cNvGrpSpPr/>
          <p:nvPr userDrawn="1"/>
        </p:nvGrpSpPr>
        <p:grpSpPr>
          <a:xfrm>
            <a:off x="5949267" y="3263472"/>
            <a:ext cx="689772" cy="1288253"/>
            <a:chOff x="6337577" y="3764659"/>
            <a:chExt cx="689772" cy="1288253"/>
          </a:xfrm>
        </p:grpSpPr>
        <p:sp>
          <p:nvSpPr>
            <p:cNvPr id="101" name="Organigramme : Connecteur 62"/>
            <p:cNvSpPr/>
            <p:nvPr userDrawn="1"/>
          </p:nvSpPr>
          <p:spPr>
            <a:xfrm>
              <a:off x="6541922" y="3927880"/>
              <a:ext cx="270260" cy="27026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Bouée 63"/>
            <p:cNvSpPr/>
            <p:nvPr userDrawn="1"/>
          </p:nvSpPr>
          <p:spPr>
            <a:xfrm>
              <a:off x="6456938" y="3834605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3" name="Bouée 64"/>
            <p:cNvSpPr/>
            <p:nvPr userDrawn="1"/>
          </p:nvSpPr>
          <p:spPr>
            <a:xfrm>
              <a:off x="6387903" y="3764659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04" name="Connecteur droit 65"/>
            <p:cNvCxnSpPr/>
            <p:nvPr userDrawn="1"/>
          </p:nvCxnSpPr>
          <p:spPr>
            <a:xfrm flipH="1">
              <a:off x="6673480" y="4345681"/>
              <a:ext cx="2896" cy="707231"/>
            </a:xfrm>
            <a:prstGeom prst="line">
              <a:avLst/>
            </a:prstGeom>
            <a:ln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Arc 104"/>
            <p:cNvSpPr/>
            <p:nvPr userDrawn="1"/>
          </p:nvSpPr>
          <p:spPr>
            <a:xfrm rot="5918174">
              <a:off x="6371318" y="3760863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6" name="Groupe 82"/>
          <p:cNvGrpSpPr/>
          <p:nvPr userDrawn="1"/>
        </p:nvGrpSpPr>
        <p:grpSpPr>
          <a:xfrm>
            <a:off x="11002889" y="3282514"/>
            <a:ext cx="689772" cy="1288253"/>
            <a:chOff x="11020306" y="3783701"/>
            <a:chExt cx="689772" cy="1288253"/>
          </a:xfrm>
        </p:grpSpPr>
        <p:sp>
          <p:nvSpPr>
            <p:cNvPr id="107" name="Organigramme : Connecteur 74"/>
            <p:cNvSpPr/>
            <p:nvPr userDrawn="1"/>
          </p:nvSpPr>
          <p:spPr>
            <a:xfrm>
              <a:off x="11231795" y="3939207"/>
              <a:ext cx="270260" cy="270260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Bouée 75"/>
            <p:cNvSpPr/>
            <p:nvPr userDrawn="1"/>
          </p:nvSpPr>
          <p:spPr>
            <a:xfrm>
              <a:off x="11139667" y="3853647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9" name="Bouée 76"/>
            <p:cNvSpPr/>
            <p:nvPr userDrawn="1"/>
          </p:nvSpPr>
          <p:spPr>
            <a:xfrm>
              <a:off x="11070632" y="3783701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10" name="Connecteur droit 77"/>
            <p:cNvCxnSpPr/>
            <p:nvPr userDrawn="1"/>
          </p:nvCxnSpPr>
          <p:spPr>
            <a:xfrm flipH="1">
              <a:off x="11356209" y="4364723"/>
              <a:ext cx="2896" cy="707231"/>
            </a:xfrm>
            <a:prstGeom prst="line">
              <a:avLst/>
            </a:prstGeom>
            <a:ln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Arc 110"/>
            <p:cNvSpPr/>
            <p:nvPr userDrawn="1"/>
          </p:nvSpPr>
          <p:spPr>
            <a:xfrm rot="5918174">
              <a:off x="11054047" y="3779905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2" name="Groupe 81"/>
          <p:cNvGrpSpPr/>
          <p:nvPr userDrawn="1"/>
        </p:nvGrpSpPr>
        <p:grpSpPr>
          <a:xfrm>
            <a:off x="8476078" y="2556241"/>
            <a:ext cx="689772" cy="1288253"/>
            <a:chOff x="9165932" y="3057428"/>
            <a:chExt cx="689772" cy="1288253"/>
          </a:xfrm>
        </p:grpSpPr>
        <p:sp>
          <p:nvSpPr>
            <p:cNvPr id="113" name="Organigramme : Connecteur 68"/>
            <p:cNvSpPr/>
            <p:nvPr userDrawn="1"/>
          </p:nvSpPr>
          <p:spPr>
            <a:xfrm rot="10800000">
              <a:off x="9375689" y="3919915"/>
              <a:ext cx="270260" cy="27026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Bouée 69"/>
            <p:cNvSpPr/>
            <p:nvPr userDrawn="1"/>
          </p:nvSpPr>
          <p:spPr>
            <a:xfrm rot="10800000">
              <a:off x="9287027" y="3824685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5" name="Bouée 70"/>
            <p:cNvSpPr/>
            <p:nvPr userDrawn="1"/>
          </p:nvSpPr>
          <p:spPr>
            <a:xfrm rot="10800000">
              <a:off x="9224090" y="3762659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16" name="Connecteur droit 71"/>
            <p:cNvCxnSpPr/>
            <p:nvPr userDrawn="1"/>
          </p:nvCxnSpPr>
          <p:spPr>
            <a:xfrm rot="10800000" flipH="1">
              <a:off x="9518639" y="3057428"/>
              <a:ext cx="2896" cy="707231"/>
            </a:xfrm>
            <a:prstGeom prst="line">
              <a:avLst/>
            </a:prstGeom>
            <a:ln>
              <a:solidFill>
                <a:schemeClr val="accent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Arc 116"/>
            <p:cNvSpPr/>
            <p:nvPr userDrawn="1"/>
          </p:nvSpPr>
          <p:spPr>
            <a:xfrm rot="16718174">
              <a:off x="9199673" y="3677497"/>
              <a:ext cx="622290" cy="689772"/>
            </a:xfrm>
            <a:prstGeom prst="arc">
              <a:avLst>
                <a:gd name="adj1" fmla="val 15270139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574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" y="2612570"/>
            <a:ext cx="12174671" cy="4245429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52825" y="2813050"/>
            <a:ext cx="7631113" cy="339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707024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873" y="168955"/>
            <a:ext cx="1267594" cy="12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8680082" y="6433177"/>
            <a:ext cx="2504385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1706563"/>
            <a:ext cx="10766425" cy="92233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6618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4666496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308" y="365126"/>
            <a:ext cx="7488765" cy="6624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7392293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530148" y="6481389"/>
            <a:ext cx="499925" cy="184666"/>
          </a:xfr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</p:spTree>
    <p:extLst>
      <p:ext uri="{BB962C8B-B14F-4D97-AF65-F5344CB8AC3E}">
        <p14:creationId xmlns:p14="http://schemas.microsoft.com/office/powerpoint/2010/main" val="1205939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7392293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595" y="4181475"/>
            <a:ext cx="205608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9286874" y="6494562"/>
            <a:ext cx="2743200" cy="182564"/>
          </a:xfr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666496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41308" y="365126"/>
            <a:ext cx="7488765" cy="6624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235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91425" y="1"/>
            <a:ext cx="11909245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865416" y="2877950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8" y="2286001"/>
            <a:ext cx="10894076" cy="66248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899813" y="6479409"/>
            <a:ext cx="2743200" cy="182564"/>
          </a:xfr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61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997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6"/>
          <a:stretch/>
        </p:blipFill>
        <p:spPr>
          <a:xfrm>
            <a:off x="2709" y="-10845"/>
            <a:ext cx="3785520" cy="6868845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81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48937" y="304163"/>
            <a:ext cx="10814413" cy="662486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778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232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679163"/>
            <a:ext cx="5267053" cy="4636969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677214"/>
            <a:ext cx="5267053" cy="4648170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17599"/>
            <a:ext cx="5267053" cy="46218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17598"/>
            <a:ext cx="5267053" cy="46218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678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73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17" name="Rounded Rectangle 116"/>
          <p:cNvSpPr/>
          <p:nvPr userDrawn="1"/>
        </p:nvSpPr>
        <p:spPr>
          <a:xfrm>
            <a:off x="415154" y="3562026"/>
            <a:ext cx="11660776" cy="4571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6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119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939089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120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6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121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936359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122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6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grpSp>
        <p:nvGrpSpPr>
          <p:cNvPr id="123" name="Groupe 22"/>
          <p:cNvGrpSpPr/>
          <p:nvPr userDrawn="1"/>
        </p:nvGrpSpPr>
        <p:grpSpPr>
          <a:xfrm>
            <a:off x="895645" y="3266654"/>
            <a:ext cx="689772" cy="1288253"/>
            <a:chOff x="913062" y="3767841"/>
            <a:chExt cx="689772" cy="1288253"/>
          </a:xfrm>
        </p:grpSpPr>
        <p:sp>
          <p:nvSpPr>
            <p:cNvPr id="124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Bouée 4"/>
            <p:cNvSpPr/>
            <p:nvPr userDrawn="1"/>
          </p:nvSpPr>
          <p:spPr>
            <a:xfrm>
              <a:off x="1032423" y="3837787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6" name="Bouée 48"/>
            <p:cNvSpPr/>
            <p:nvPr userDrawn="1"/>
          </p:nvSpPr>
          <p:spPr>
            <a:xfrm>
              <a:off x="963388" y="3767841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27" name="Connecteur droit 6"/>
            <p:cNvCxnSpPr/>
            <p:nvPr userDrawn="1"/>
          </p:nvCxnSpPr>
          <p:spPr>
            <a:xfrm flipH="1">
              <a:off x="1248965" y="4348863"/>
              <a:ext cx="2896" cy="707231"/>
            </a:xfrm>
            <a:prstGeom prst="line">
              <a:avLst/>
            </a:prstGeom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Arc 127"/>
            <p:cNvSpPr/>
            <p:nvPr userDrawn="1"/>
          </p:nvSpPr>
          <p:spPr>
            <a:xfrm rot="5918174">
              <a:off x="946803" y="3764045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3422456" y="2577283"/>
            <a:ext cx="689772" cy="1288253"/>
            <a:chOff x="3422456" y="2577283"/>
            <a:chExt cx="689772" cy="1288253"/>
          </a:xfrm>
        </p:grpSpPr>
        <p:sp>
          <p:nvSpPr>
            <p:cNvPr id="130" name="Bouée 51"/>
            <p:cNvSpPr/>
            <p:nvPr userDrawn="1"/>
          </p:nvSpPr>
          <p:spPr>
            <a:xfrm rot="10800000">
              <a:off x="3544865" y="3354623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131" name="Groupe 23"/>
            <p:cNvGrpSpPr/>
            <p:nvPr userDrawn="1"/>
          </p:nvGrpSpPr>
          <p:grpSpPr>
            <a:xfrm>
              <a:off x="3422456" y="2577283"/>
              <a:ext cx="689772" cy="1288253"/>
              <a:chOff x="3649119" y="3078470"/>
              <a:chExt cx="689772" cy="1288253"/>
            </a:xfrm>
          </p:grpSpPr>
          <p:sp>
            <p:nvSpPr>
              <p:cNvPr id="132" name="Organigramme : Connecteur 50"/>
              <p:cNvSpPr/>
              <p:nvPr userDrawn="1"/>
            </p:nvSpPr>
            <p:spPr>
              <a:xfrm rot="10800000">
                <a:off x="3853570" y="3940957"/>
                <a:ext cx="270260" cy="270260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Bouée 52"/>
              <p:cNvSpPr/>
              <p:nvPr userDrawn="1"/>
            </p:nvSpPr>
            <p:spPr>
              <a:xfrm rot="10800000">
                <a:off x="3705543" y="3783701"/>
                <a:ext cx="583022" cy="583022"/>
              </a:xfrm>
              <a:prstGeom prst="donut">
                <a:avLst>
                  <a:gd name="adj" fmla="val 22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4" name="Connecteur droit 53"/>
              <p:cNvCxnSpPr/>
              <p:nvPr userDrawn="1"/>
            </p:nvCxnSpPr>
            <p:spPr>
              <a:xfrm rot="10800000" flipH="1">
                <a:off x="4000092" y="3078470"/>
                <a:ext cx="2896" cy="707231"/>
              </a:xfrm>
              <a:prstGeom prst="line">
                <a:avLst/>
              </a:prstGeom>
              <a:ln>
                <a:solidFill>
                  <a:schemeClr val="tx2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Arc 134"/>
              <p:cNvSpPr/>
              <p:nvPr userDrawn="1"/>
            </p:nvSpPr>
            <p:spPr>
              <a:xfrm rot="16718174">
                <a:off x="3682860" y="3695035"/>
                <a:ext cx="622290" cy="689772"/>
              </a:xfrm>
              <a:prstGeom prst="arc">
                <a:avLst>
                  <a:gd name="adj1" fmla="val 15270139"/>
                  <a:gd name="adj2" fmla="val 21094201"/>
                </a:avLst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36" name="Groupe 80"/>
          <p:cNvGrpSpPr/>
          <p:nvPr userDrawn="1"/>
        </p:nvGrpSpPr>
        <p:grpSpPr>
          <a:xfrm>
            <a:off x="5949267" y="3263472"/>
            <a:ext cx="689772" cy="1288253"/>
            <a:chOff x="6337577" y="3764659"/>
            <a:chExt cx="689772" cy="1288253"/>
          </a:xfrm>
        </p:grpSpPr>
        <p:sp>
          <p:nvSpPr>
            <p:cNvPr id="137" name="Organigramme : Connecteur 62"/>
            <p:cNvSpPr/>
            <p:nvPr userDrawn="1"/>
          </p:nvSpPr>
          <p:spPr>
            <a:xfrm>
              <a:off x="6541922" y="3927880"/>
              <a:ext cx="270260" cy="27026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Bouée 63"/>
            <p:cNvSpPr/>
            <p:nvPr userDrawn="1"/>
          </p:nvSpPr>
          <p:spPr>
            <a:xfrm>
              <a:off x="6456938" y="3834605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9" name="Bouée 64"/>
            <p:cNvSpPr/>
            <p:nvPr userDrawn="1"/>
          </p:nvSpPr>
          <p:spPr>
            <a:xfrm>
              <a:off x="6387903" y="3764659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40" name="Connecteur droit 65"/>
            <p:cNvCxnSpPr/>
            <p:nvPr userDrawn="1"/>
          </p:nvCxnSpPr>
          <p:spPr>
            <a:xfrm flipH="1">
              <a:off x="6673480" y="4345681"/>
              <a:ext cx="2896" cy="707231"/>
            </a:xfrm>
            <a:prstGeom prst="line">
              <a:avLst/>
            </a:prstGeom>
            <a:ln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Arc 140"/>
            <p:cNvSpPr/>
            <p:nvPr userDrawn="1"/>
          </p:nvSpPr>
          <p:spPr>
            <a:xfrm rot="5918174">
              <a:off x="6371318" y="3760863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2" name="Groupe 82"/>
          <p:cNvGrpSpPr/>
          <p:nvPr userDrawn="1"/>
        </p:nvGrpSpPr>
        <p:grpSpPr>
          <a:xfrm>
            <a:off x="11002889" y="3282514"/>
            <a:ext cx="689772" cy="1288253"/>
            <a:chOff x="11020306" y="3783701"/>
            <a:chExt cx="689772" cy="1288253"/>
          </a:xfrm>
        </p:grpSpPr>
        <p:sp>
          <p:nvSpPr>
            <p:cNvPr id="143" name="Organigramme : Connecteur 74"/>
            <p:cNvSpPr/>
            <p:nvPr userDrawn="1"/>
          </p:nvSpPr>
          <p:spPr>
            <a:xfrm>
              <a:off x="11231795" y="3939207"/>
              <a:ext cx="270260" cy="270260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Bouée 75"/>
            <p:cNvSpPr/>
            <p:nvPr userDrawn="1"/>
          </p:nvSpPr>
          <p:spPr>
            <a:xfrm>
              <a:off x="11139667" y="3853647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5" name="Bouée 76"/>
            <p:cNvSpPr/>
            <p:nvPr userDrawn="1"/>
          </p:nvSpPr>
          <p:spPr>
            <a:xfrm>
              <a:off x="11070632" y="3783701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46" name="Connecteur droit 77"/>
            <p:cNvCxnSpPr/>
            <p:nvPr userDrawn="1"/>
          </p:nvCxnSpPr>
          <p:spPr>
            <a:xfrm flipH="1">
              <a:off x="11356209" y="4364723"/>
              <a:ext cx="2896" cy="707231"/>
            </a:xfrm>
            <a:prstGeom prst="line">
              <a:avLst/>
            </a:prstGeom>
            <a:ln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Arc 146"/>
            <p:cNvSpPr/>
            <p:nvPr userDrawn="1"/>
          </p:nvSpPr>
          <p:spPr>
            <a:xfrm rot="5918174">
              <a:off x="11054047" y="3779905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8" name="Groupe 81"/>
          <p:cNvGrpSpPr/>
          <p:nvPr userDrawn="1"/>
        </p:nvGrpSpPr>
        <p:grpSpPr>
          <a:xfrm>
            <a:off x="8476078" y="2556241"/>
            <a:ext cx="689772" cy="1288253"/>
            <a:chOff x="9165932" y="3057428"/>
            <a:chExt cx="689772" cy="1288253"/>
          </a:xfrm>
        </p:grpSpPr>
        <p:sp>
          <p:nvSpPr>
            <p:cNvPr id="149" name="Organigramme : Connecteur 68"/>
            <p:cNvSpPr/>
            <p:nvPr userDrawn="1"/>
          </p:nvSpPr>
          <p:spPr>
            <a:xfrm rot="10800000">
              <a:off x="9375689" y="3919915"/>
              <a:ext cx="270260" cy="27026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Bouée 69"/>
            <p:cNvSpPr/>
            <p:nvPr userDrawn="1"/>
          </p:nvSpPr>
          <p:spPr>
            <a:xfrm rot="10800000">
              <a:off x="9287027" y="3824685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1" name="Bouée 70"/>
            <p:cNvSpPr/>
            <p:nvPr userDrawn="1"/>
          </p:nvSpPr>
          <p:spPr>
            <a:xfrm rot="10800000">
              <a:off x="9224090" y="3762659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2" name="Connecteur droit 71"/>
            <p:cNvCxnSpPr/>
            <p:nvPr userDrawn="1"/>
          </p:nvCxnSpPr>
          <p:spPr>
            <a:xfrm rot="10800000" flipH="1">
              <a:off x="9518639" y="3057428"/>
              <a:ext cx="2896" cy="707231"/>
            </a:xfrm>
            <a:prstGeom prst="line">
              <a:avLst/>
            </a:prstGeom>
            <a:ln>
              <a:solidFill>
                <a:schemeClr val="accent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Arc 152"/>
            <p:cNvSpPr/>
            <p:nvPr userDrawn="1"/>
          </p:nvSpPr>
          <p:spPr>
            <a:xfrm rot="16718174">
              <a:off x="9199673" y="3677497"/>
              <a:ext cx="622290" cy="689772"/>
            </a:xfrm>
            <a:prstGeom prst="arc">
              <a:avLst>
                <a:gd name="adj1" fmla="val 15270139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37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530"/>
            <a:ext cx="12192000" cy="4251471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52825" y="2813051"/>
            <a:ext cx="7631113" cy="356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707024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873" y="168955"/>
            <a:ext cx="1267594" cy="12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8680082" y="6433177"/>
            <a:ext cx="2504385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1706563"/>
            <a:ext cx="10766425" cy="92233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8742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739229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355976" y="6496664"/>
            <a:ext cx="674097" cy="169391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37781" y="365126"/>
            <a:ext cx="7392294" cy="662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515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739229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595" y="4181475"/>
            <a:ext cx="205608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11495314" y="6479287"/>
            <a:ext cx="534760" cy="186768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37781" y="365126"/>
            <a:ext cx="7392294" cy="662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242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972799" y="6479409"/>
            <a:ext cx="670213" cy="20877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91425" y="1"/>
            <a:ext cx="11909245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65413" y="2878818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1520" y="2286001"/>
            <a:ext cx="10911493" cy="66248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7758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</p:spTree>
    <p:extLst>
      <p:ext uri="{BB962C8B-B14F-4D97-AF65-F5344CB8AC3E}">
        <p14:creationId xmlns:p14="http://schemas.microsoft.com/office/powerpoint/2010/main" val="2849723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F0DA9-83A5-419F-9FF7-A458E2C887C4}"/>
              </a:ext>
            </a:extLst>
          </p:cNvPr>
          <p:cNvSpPr/>
          <p:nvPr userDrawn="1"/>
        </p:nvSpPr>
        <p:spPr>
          <a:xfrm flipV="1">
            <a:off x="0" y="1047751"/>
            <a:ext cx="1007533" cy="157163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   </a:t>
            </a:r>
          </a:p>
        </p:txBody>
      </p:sp>
      <p:sp>
        <p:nvSpPr>
          <p:cNvPr id="6" name="Line 19">
            <a:extLst>
              <a:ext uri="{FF2B5EF4-FFF2-40B4-BE49-F238E27FC236}">
                <a16:creationId xmlns:a16="http://schemas.microsoft.com/office/drawing/2014/main" id="{1602653C-C38A-4288-A259-AD225C2161C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250950"/>
            <a:ext cx="12192000" cy="0"/>
          </a:xfrm>
          <a:prstGeom prst="line">
            <a:avLst/>
          </a:prstGeom>
          <a:noFill/>
          <a:ln w="79375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C59C39-96FC-46A5-89A3-16130167576F}"/>
              </a:ext>
            </a:extLst>
          </p:cNvPr>
          <p:cNvSpPr/>
          <p:nvPr userDrawn="1"/>
        </p:nvSpPr>
        <p:spPr>
          <a:xfrm flipV="1">
            <a:off x="0" y="6418264"/>
            <a:ext cx="1007533" cy="439737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60841-CC4E-4D96-B6B2-C8D14FE24E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800" y="6500813"/>
            <a:ext cx="64346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B3C96B0D-ED0E-4D2A-AA9E-F22160A03856}" type="slidenum">
              <a:rPr lang="en-US" altLang="fr-FR" sz="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ctr" eaLnBrk="1" hangingPunct="1"/>
              <a:t>‹#›</a:t>
            </a:fld>
            <a:endParaRPr lang="en-US" altLang="fr-FR" sz="800" b="1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36399C9E-8403-4F3F-9774-CA9040A4DEB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67" y="134938"/>
            <a:ext cx="933451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7535" y="1440875"/>
            <a:ext cx="10176933" cy="4970345"/>
          </a:xfrm>
        </p:spPr>
        <p:txBody>
          <a:bodyPr/>
          <a:lstStyle>
            <a:lvl1pPr>
              <a:lnSpc>
                <a:spcPct val="100000"/>
              </a:lnSpc>
              <a:spcBef>
                <a:spcPts val="2000"/>
              </a:spcBef>
              <a:defRPr sz="1600">
                <a:solidFill>
                  <a:srgbClr val="004080"/>
                </a:solidFill>
              </a:defRPr>
            </a:lvl1pPr>
            <a:lvl2pPr marL="444500" indent="-131763">
              <a:lnSpc>
                <a:spcPct val="100000"/>
              </a:lnSpc>
              <a:spcBef>
                <a:spcPts val="600"/>
              </a:spcBef>
              <a:tabLst/>
              <a:defRPr sz="1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808080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808080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007536" y="3"/>
            <a:ext cx="9686400" cy="12000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 cap="all">
                <a:solidFill>
                  <a:srgbClr val="004080"/>
                </a:solidFill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et </a:t>
            </a:r>
            <a:r>
              <a:rPr lang="en-US" noProof="0" dirty="0" err="1"/>
              <a:t>modifiez</a:t>
            </a:r>
            <a:r>
              <a:rPr lang="en-US" noProof="0" dirty="0"/>
              <a:t> le </a:t>
            </a:r>
            <a:r>
              <a:rPr lang="en-US" noProof="0" dirty="0" err="1"/>
              <a:t>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229939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908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87"/>
            <a:ext cx="3781887" cy="6863987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bg2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bg2"/>
              </a:buClr>
              <a:defRPr>
                <a:solidFill>
                  <a:schemeClr val="tx2"/>
                </a:solidFill>
              </a:defRPr>
            </a:lvl2pPr>
            <a:lvl3pPr>
              <a:spcAft>
                <a:spcPts val="1200"/>
              </a:spcAft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  <a:lvl4pPr>
              <a:spcAft>
                <a:spcPts val="1200"/>
              </a:spcAft>
              <a:buClr>
                <a:schemeClr val="bg2"/>
              </a:buClr>
              <a:defRPr>
                <a:solidFill>
                  <a:schemeClr val="tx2"/>
                </a:solidFill>
              </a:defRPr>
            </a:lvl4pPr>
            <a:lvl5pPr>
              <a:spcAft>
                <a:spcPts val="1200"/>
              </a:spcAft>
              <a:buClr>
                <a:schemeClr val="bg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4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151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3411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650995"/>
            <a:ext cx="5267053" cy="4690537"/>
          </a:xfrm>
          <a:prstGeom prst="rect">
            <a:avLst/>
          </a:prstGeom>
          <a:ln>
            <a:solidFill>
              <a:schemeClr val="bg2"/>
            </a:solidFill>
            <a:prstDash val="dash"/>
          </a:ln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648768"/>
            <a:ext cx="5267053" cy="4701868"/>
          </a:xfrm>
          <a:prstGeom prst="rect">
            <a:avLst/>
          </a:prstGeom>
          <a:ln>
            <a:solidFill>
              <a:schemeClr val="bg2"/>
            </a:solidFill>
            <a:prstDash val="dash"/>
          </a:ln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03185"/>
            <a:ext cx="5267053" cy="4621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03184"/>
            <a:ext cx="5267053" cy="4621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8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5009"/>
            <a:ext cx="12192000" cy="4251471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52825" y="2813051"/>
            <a:ext cx="7631113" cy="356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707024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873" y="168955"/>
            <a:ext cx="1267594" cy="12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0"/>
          <p:cNvSpPr txBox="1">
            <a:spLocks noChangeArrowheads="1"/>
          </p:cNvSpPr>
          <p:nvPr userDrawn="1"/>
        </p:nvSpPr>
        <p:spPr bwMode="auto">
          <a:xfrm>
            <a:off x="8680082" y="6433177"/>
            <a:ext cx="2504385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1706563"/>
            <a:ext cx="10766425" cy="92233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633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"/>
          <a:stretch/>
        </p:blipFill>
        <p:spPr>
          <a:xfrm>
            <a:off x="1" y="-5987"/>
            <a:ext cx="279400" cy="6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42" name="Rounded Rectangle 41"/>
          <p:cNvSpPr/>
          <p:nvPr userDrawn="1"/>
        </p:nvSpPr>
        <p:spPr>
          <a:xfrm>
            <a:off x="415154" y="3562026"/>
            <a:ext cx="11660776" cy="4571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6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939089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45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6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936359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85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6"/>
            <a:ext cx="1628775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grpSp>
        <p:nvGrpSpPr>
          <p:cNvPr id="86" name="Groupe 22"/>
          <p:cNvGrpSpPr/>
          <p:nvPr userDrawn="1"/>
        </p:nvGrpSpPr>
        <p:grpSpPr>
          <a:xfrm>
            <a:off x="895645" y="3266654"/>
            <a:ext cx="689772" cy="1288253"/>
            <a:chOff x="913062" y="3767841"/>
            <a:chExt cx="689772" cy="1288253"/>
          </a:xfrm>
        </p:grpSpPr>
        <p:sp>
          <p:nvSpPr>
            <p:cNvPr id="87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Bouée 4"/>
            <p:cNvSpPr/>
            <p:nvPr userDrawn="1"/>
          </p:nvSpPr>
          <p:spPr>
            <a:xfrm>
              <a:off x="1032423" y="3837787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9" name="Bouée 48"/>
            <p:cNvSpPr/>
            <p:nvPr userDrawn="1"/>
          </p:nvSpPr>
          <p:spPr>
            <a:xfrm>
              <a:off x="963388" y="3767841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90" name="Connecteur droit 6"/>
            <p:cNvCxnSpPr/>
            <p:nvPr userDrawn="1"/>
          </p:nvCxnSpPr>
          <p:spPr>
            <a:xfrm flipH="1">
              <a:off x="1248965" y="4348863"/>
              <a:ext cx="2896" cy="707231"/>
            </a:xfrm>
            <a:prstGeom prst="line">
              <a:avLst/>
            </a:prstGeom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Arc 90"/>
            <p:cNvSpPr/>
            <p:nvPr userDrawn="1"/>
          </p:nvSpPr>
          <p:spPr>
            <a:xfrm rot="5918174">
              <a:off x="946803" y="3764045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2" name="Group 91"/>
          <p:cNvGrpSpPr/>
          <p:nvPr userDrawn="1"/>
        </p:nvGrpSpPr>
        <p:grpSpPr>
          <a:xfrm>
            <a:off x="3422456" y="2577283"/>
            <a:ext cx="689772" cy="1288253"/>
            <a:chOff x="3422456" y="2577283"/>
            <a:chExt cx="689772" cy="1288253"/>
          </a:xfrm>
        </p:grpSpPr>
        <p:sp>
          <p:nvSpPr>
            <p:cNvPr id="93" name="Bouée 51"/>
            <p:cNvSpPr/>
            <p:nvPr userDrawn="1"/>
          </p:nvSpPr>
          <p:spPr>
            <a:xfrm rot="10800000">
              <a:off x="3544865" y="3354623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94" name="Groupe 23"/>
            <p:cNvGrpSpPr/>
            <p:nvPr userDrawn="1"/>
          </p:nvGrpSpPr>
          <p:grpSpPr>
            <a:xfrm>
              <a:off x="3422456" y="2577283"/>
              <a:ext cx="689772" cy="1288253"/>
              <a:chOff x="3649119" y="3078470"/>
              <a:chExt cx="689772" cy="1288253"/>
            </a:xfrm>
          </p:grpSpPr>
          <p:sp>
            <p:nvSpPr>
              <p:cNvPr id="95" name="Organigramme : Connecteur 50"/>
              <p:cNvSpPr/>
              <p:nvPr userDrawn="1"/>
            </p:nvSpPr>
            <p:spPr>
              <a:xfrm rot="10800000">
                <a:off x="3853570" y="3940957"/>
                <a:ext cx="270260" cy="270260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Bouée 52"/>
              <p:cNvSpPr/>
              <p:nvPr userDrawn="1"/>
            </p:nvSpPr>
            <p:spPr>
              <a:xfrm rot="10800000">
                <a:off x="3705543" y="3783701"/>
                <a:ext cx="583022" cy="583022"/>
              </a:xfrm>
              <a:prstGeom prst="donut">
                <a:avLst>
                  <a:gd name="adj" fmla="val 22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7" name="Connecteur droit 53"/>
              <p:cNvCxnSpPr/>
              <p:nvPr userDrawn="1"/>
            </p:nvCxnSpPr>
            <p:spPr>
              <a:xfrm rot="10800000" flipH="1">
                <a:off x="4000092" y="3078470"/>
                <a:ext cx="2896" cy="707231"/>
              </a:xfrm>
              <a:prstGeom prst="line">
                <a:avLst/>
              </a:prstGeom>
              <a:ln>
                <a:solidFill>
                  <a:schemeClr val="tx2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Arc 97"/>
              <p:cNvSpPr/>
              <p:nvPr userDrawn="1"/>
            </p:nvSpPr>
            <p:spPr>
              <a:xfrm rot="16718174">
                <a:off x="3682860" y="3695035"/>
                <a:ext cx="622290" cy="689772"/>
              </a:xfrm>
              <a:prstGeom prst="arc">
                <a:avLst>
                  <a:gd name="adj1" fmla="val 15270139"/>
                  <a:gd name="adj2" fmla="val 21094201"/>
                </a:avLst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99" name="Groupe 80"/>
          <p:cNvGrpSpPr/>
          <p:nvPr userDrawn="1"/>
        </p:nvGrpSpPr>
        <p:grpSpPr>
          <a:xfrm>
            <a:off x="5949267" y="3263472"/>
            <a:ext cx="689772" cy="1288253"/>
            <a:chOff x="6337577" y="3764659"/>
            <a:chExt cx="689772" cy="1288253"/>
          </a:xfrm>
        </p:grpSpPr>
        <p:sp>
          <p:nvSpPr>
            <p:cNvPr id="100" name="Organigramme : Connecteur 62"/>
            <p:cNvSpPr/>
            <p:nvPr userDrawn="1"/>
          </p:nvSpPr>
          <p:spPr>
            <a:xfrm>
              <a:off x="6541922" y="3927880"/>
              <a:ext cx="270260" cy="27026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Bouée 63"/>
            <p:cNvSpPr/>
            <p:nvPr userDrawn="1"/>
          </p:nvSpPr>
          <p:spPr>
            <a:xfrm>
              <a:off x="6456938" y="3834605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2" name="Bouée 64"/>
            <p:cNvSpPr/>
            <p:nvPr userDrawn="1"/>
          </p:nvSpPr>
          <p:spPr>
            <a:xfrm>
              <a:off x="6387903" y="3764659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03" name="Connecteur droit 65"/>
            <p:cNvCxnSpPr/>
            <p:nvPr userDrawn="1"/>
          </p:nvCxnSpPr>
          <p:spPr>
            <a:xfrm flipH="1">
              <a:off x="6673480" y="4345681"/>
              <a:ext cx="2896" cy="707231"/>
            </a:xfrm>
            <a:prstGeom prst="line">
              <a:avLst/>
            </a:prstGeom>
            <a:ln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Arc 103"/>
            <p:cNvSpPr/>
            <p:nvPr userDrawn="1"/>
          </p:nvSpPr>
          <p:spPr>
            <a:xfrm rot="5918174">
              <a:off x="6371318" y="3760863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5" name="Groupe 82"/>
          <p:cNvGrpSpPr/>
          <p:nvPr userDrawn="1"/>
        </p:nvGrpSpPr>
        <p:grpSpPr>
          <a:xfrm>
            <a:off x="11002889" y="3282514"/>
            <a:ext cx="689772" cy="1288253"/>
            <a:chOff x="11020306" y="3783701"/>
            <a:chExt cx="689772" cy="1288253"/>
          </a:xfrm>
        </p:grpSpPr>
        <p:sp>
          <p:nvSpPr>
            <p:cNvPr id="106" name="Organigramme : Connecteur 74"/>
            <p:cNvSpPr/>
            <p:nvPr userDrawn="1"/>
          </p:nvSpPr>
          <p:spPr>
            <a:xfrm>
              <a:off x="11231795" y="3939207"/>
              <a:ext cx="270260" cy="270260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Bouée 75"/>
            <p:cNvSpPr/>
            <p:nvPr userDrawn="1"/>
          </p:nvSpPr>
          <p:spPr>
            <a:xfrm>
              <a:off x="11139667" y="3853647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8" name="Bouée 76"/>
            <p:cNvSpPr/>
            <p:nvPr userDrawn="1"/>
          </p:nvSpPr>
          <p:spPr>
            <a:xfrm>
              <a:off x="11070632" y="3783701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09" name="Connecteur droit 77"/>
            <p:cNvCxnSpPr/>
            <p:nvPr userDrawn="1"/>
          </p:nvCxnSpPr>
          <p:spPr>
            <a:xfrm flipH="1">
              <a:off x="11356209" y="4364723"/>
              <a:ext cx="2896" cy="707231"/>
            </a:xfrm>
            <a:prstGeom prst="line">
              <a:avLst/>
            </a:prstGeom>
            <a:ln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Arc 109"/>
            <p:cNvSpPr/>
            <p:nvPr userDrawn="1"/>
          </p:nvSpPr>
          <p:spPr>
            <a:xfrm rot="5918174">
              <a:off x="11054047" y="3779905"/>
              <a:ext cx="622290" cy="689772"/>
            </a:xfrm>
            <a:prstGeom prst="arc">
              <a:avLst>
                <a:gd name="adj1" fmla="val 15690965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1" name="Groupe 81"/>
          <p:cNvGrpSpPr/>
          <p:nvPr userDrawn="1"/>
        </p:nvGrpSpPr>
        <p:grpSpPr>
          <a:xfrm>
            <a:off x="8476078" y="2556241"/>
            <a:ext cx="689772" cy="1288253"/>
            <a:chOff x="9165932" y="3057428"/>
            <a:chExt cx="689772" cy="1288253"/>
          </a:xfrm>
        </p:grpSpPr>
        <p:sp>
          <p:nvSpPr>
            <p:cNvPr id="112" name="Organigramme : Connecteur 68"/>
            <p:cNvSpPr/>
            <p:nvPr userDrawn="1"/>
          </p:nvSpPr>
          <p:spPr>
            <a:xfrm rot="10800000">
              <a:off x="9375689" y="3919915"/>
              <a:ext cx="270260" cy="27026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Bouée 69"/>
            <p:cNvSpPr/>
            <p:nvPr userDrawn="1"/>
          </p:nvSpPr>
          <p:spPr>
            <a:xfrm rot="10800000">
              <a:off x="9287027" y="3824685"/>
              <a:ext cx="451050" cy="451050"/>
            </a:xfrm>
            <a:prstGeom prst="donut">
              <a:avLst>
                <a:gd name="adj" fmla="val 464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4" name="Bouée 70"/>
            <p:cNvSpPr/>
            <p:nvPr userDrawn="1"/>
          </p:nvSpPr>
          <p:spPr>
            <a:xfrm rot="10800000">
              <a:off x="9224090" y="3762659"/>
              <a:ext cx="583022" cy="583022"/>
            </a:xfrm>
            <a:prstGeom prst="donut">
              <a:avLst>
                <a:gd name="adj" fmla="val 22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15" name="Connecteur droit 71"/>
            <p:cNvCxnSpPr/>
            <p:nvPr userDrawn="1"/>
          </p:nvCxnSpPr>
          <p:spPr>
            <a:xfrm rot="10800000" flipH="1">
              <a:off x="9518639" y="3057428"/>
              <a:ext cx="2896" cy="707231"/>
            </a:xfrm>
            <a:prstGeom prst="line">
              <a:avLst/>
            </a:prstGeom>
            <a:ln>
              <a:solidFill>
                <a:schemeClr val="accent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Arc 115"/>
            <p:cNvSpPr/>
            <p:nvPr userDrawn="1"/>
          </p:nvSpPr>
          <p:spPr>
            <a:xfrm rot="16718174">
              <a:off x="9199673" y="3677497"/>
              <a:ext cx="622290" cy="689772"/>
            </a:xfrm>
            <a:prstGeom prst="arc">
              <a:avLst>
                <a:gd name="adj1" fmla="val 15270139"/>
                <a:gd name="adj2" fmla="val 21094201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277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781" y="365126"/>
            <a:ext cx="7392294" cy="662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739229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11120846" y="6459803"/>
            <a:ext cx="584018" cy="206252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</p:spTree>
    <p:extLst>
      <p:ext uri="{BB962C8B-B14F-4D97-AF65-F5344CB8AC3E}">
        <p14:creationId xmlns:p14="http://schemas.microsoft.com/office/powerpoint/2010/main" val="3569109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739229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595" y="4181475"/>
            <a:ext cx="205608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9114065" y="6459803"/>
            <a:ext cx="2743200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37781" y="365126"/>
            <a:ext cx="7392294" cy="662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5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</p:spTree>
    <p:extLst>
      <p:ext uri="{BB962C8B-B14F-4D97-AF65-F5344CB8AC3E}">
        <p14:creationId xmlns:p14="http://schemas.microsoft.com/office/powerpoint/2010/main" val="3793436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91425" y="1"/>
            <a:ext cx="11909245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86029" y="2878072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8938" y="2286001"/>
            <a:ext cx="10894076" cy="66248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1464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7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086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628900"/>
            <a:ext cx="12192000" cy="42291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 dirty="0"/>
            </a:lvl1pPr>
          </a:lstStyle>
          <a:p>
            <a:pPr lvl="0"/>
            <a:r>
              <a:rPr lang="en-US" dirty="0"/>
              <a:t>Add your picture</a:t>
            </a:r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707024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873" y="168955"/>
            <a:ext cx="1267594" cy="12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0"/>
          <p:cNvSpPr txBox="1">
            <a:spLocks noChangeArrowheads="1"/>
          </p:cNvSpPr>
          <p:nvPr userDrawn="1"/>
        </p:nvSpPr>
        <p:spPr bwMode="auto">
          <a:xfrm>
            <a:off x="8680082" y="6433177"/>
            <a:ext cx="2504385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52825" y="2813051"/>
            <a:ext cx="7631113" cy="356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17513" y="1706563"/>
            <a:ext cx="10766425" cy="92233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  <p:sp>
        <p:nvSpPr>
          <p:cNvPr id="9" name="ZoneTexte 10"/>
          <p:cNvSpPr txBox="1">
            <a:spLocks noChangeArrowheads="1"/>
          </p:cNvSpPr>
          <p:nvPr userDrawn="1"/>
        </p:nvSpPr>
        <p:spPr bwMode="auto">
          <a:xfrm>
            <a:off x="8680082" y="6433177"/>
            <a:ext cx="2504385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</p:spTree>
    <p:extLst>
      <p:ext uri="{BB962C8B-B14F-4D97-AF65-F5344CB8AC3E}">
        <p14:creationId xmlns:p14="http://schemas.microsoft.com/office/powerpoint/2010/main" val="328090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-2135"/>
            <a:ext cx="12186582" cy="60371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58835" y="1624915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89019" y="1620340"/>
            <a:ext cx="365762" cy="1946995"/>
            <a:chOff x="1523998" y="1567542"/>
            <a:chExt cx="365762" cy="1946995"/>
          </a:xfrm>
          <a:solidFill>
            <a:schemeClr val="bg1"/>
          </a:solidFill>
        </p:grpSpPr>
        <p:sp>
          <p:nvSpPr>
            <p:cNvPr id="10" name="Rectangle 9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10506887" y="1622627"/>
            <a:ext cx="365762" cy="1946995"/>
            <a:chOff x="1523998" y="1567542"/>
            <a:chExt cx="365762" cy="1946995"/>
          </a:xfrm>
          <a:solidFill>
            <a:schemeClr val="bg1"/>
          </a:solidFill>
        </p:grpSpPr>
        <p:sp>
          <p:nvSpPr>
            <p:cNvPr id="15" name="Rectangle 14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3" name="Oval 2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30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-2134"/>
            <a:ext cx="12186582" cy="602846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/>
          </p:nvPr>
        </p:nvSpPr>
        <p:spPr>
          <a:xfrm>
            <a:off x="1558835" y="1624915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389019" y="1620340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35" name="Rectangle 34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 37"/>
          <p:cNvGrpSpPr/>
          <p:nvPr userDrawn="1"/>
        </p:nvGrpSpPr>
        <p:grpSpPr>
          <a:xfrm rot="10800000">
            <a:off x="10506887" y="1622627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39" name="Rectangle 38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16" name="Oval 15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-613"/>
            <a:ext cx="12186582" cy="6000819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1558835" y="1624915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389019" y="1620340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4" name="Rectangle 23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rot="10800000">
            <a:off x="10506887" y="1622627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8" name="Rectangle 27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16" name="Oval 15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878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00206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20" name="Oval 19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558835" y="1624915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389019" y="1620340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3" name="Rectangle 22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0800000">
            <a:off x="10506887" y="1622627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7" name="Rectangle 26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9926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26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49" r:id="rId2"/>
    <p:sldLayoutId id="2147483695" r:id="rId3"/>
    <p:sldLayoutId id="2147483707" r:id="rId4"/>
    <p:sldLayoutId id="2147483666" r:id="rId5"/>
    <p:sldLayoutId id="2147483712" r:id="rId6"/>
    <p:sldLayoutId id="2147483652" r:id="rId7"/>
    <p:sldLayoutId id="2147483693" r:id="rId8"/>
    <p:sldLayoutId id="2147483667" r:id="rId9"/>
    <p:sldLayoutId id="2147483668" r:id="rId10"/>
    <p:sldLayoutId id="2147483713" r:id="rId11"/>
    <p:sldLayoutId id="2147483716" r:id="rId12"/>
    <p:sldLayoutId id="214748371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51061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ZoneTexte 10"/>
          <p:cNvSpPr txBox="1">
            <a:spLocks noChangeArrowheads="1"/>
          </p:cNvSpPr>
          <p:nvPr userDrawn="1"/>
        </p:nvSpPr>
        <p:spPr bwMode="auto">
          <a:xfrm>
            <a:off x="838200" y="654895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14"/>
            <a:ext cx="283463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5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51061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ZoneTexte 10"/>
          <p:cNvSpPr txBox="1">
            <a:spLocks noChangeArrowheads="1"/>
          </p:cNvSpPr>
          <p:nvPr userDrawn="1"/>
        </p:nvSpPr>
        <p:spPr bwMode="auto">
          <a:xfrm>
            <a:off x="838199" y="654895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81377" cy="68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14" r:id="rId11"/>
    <p:sldLayoutId id="214748371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51061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ZoneTexte 10"/>
          <p:cNvSpPr txBox="1">
            <a:spLocks noChangeArrowheads="1"/>
          </p:cNvSpPr>
          <p:nvPr userDrawn="1"/>
        </p:nvSpPr>
        <p:spPr bwMode="auto">
          <a:xfrm>
            <a:off x="838199" y="654895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279400" cy="68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573660140" TargetMode="External"/><Relationship Id="rId2" Type="http://schemas.openxmlformats.org/officeDocument/2006/relationships/hyperlink" Target="https://eur-lex.europa.eu/eli/reg/2017/1495/oj" TargetMode="Externa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eli/reg/2011/1086/oj/en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is.usda.gov/#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fsis.usda.gov/inspection/import-expor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aoac.org/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ur-lex.europa.eu/eli/reg/2011/1086/oj/eng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oksana.makarova@biomerieux.com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800" dirty="0"/>
              <a:t>ООО «биоМерье РУС» </a:t>
            </a:r>
            <a:r>
              <a:rPr lang="en-US" sz="1800" dirty="0"/>
              <a:t>| </a:t>
            </a:r>
            <a:r>
              <a:rPr lang="ru-RU" sz="1800" dirty="0"/>
              <a:t>17</a:t>
            </a:r>
            <a:r>
              <a:rPr lang="en-US" sz="1800" dirty="0"/>
              <a:t>.</a:t>
            </a:r>
            <a:r>
              <a:rPr lang="ru-RU" sz="1800" dirty="0"/>
              <a:t>11</a:t>
            </a:r>
            <a:r>
              <a:rPr lang="en-US" sz="1800" dirty="0"/>
              <a:t>.2022</a:t>
            </a:r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r>
              <a:rPr lang="ru-RU" sz="1800" dirty="0"/>
              <a:t>Макарова Оксана</a:t>
            </a:r>
          </a:p>
          <a:p>
            <a:r>
              <a:rPr lang="ru-RU" sz="1800" dirty="0"/>
              <a:t>Научный советник</a:t>
            </a:r>
          </a:p>
          <a:p>
            <a:endParaRPr lang="ru-RU" sz="1800" dirty="0"/>
          </a:p>
          <a:p>
            <a:endParaRPr lang="ru-RU" sz="1800" dirty="0"/>
          </a:p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1658" y="1674688"/>
            <a:ext cx="10594279" cy="954211"/>
          </a:xfrm>
        </p:spPr>
        <p:txBody>
          <a:bodyPr/>
          <a:lstStyle/>
          <a:p>
            <a:pPr algn="l"/>
            <a:r>
              <a:rPr lang="ru-RU" sz="2200" dirty="0">
                <a:solidFill>
                  <a:srgbClr val="00427F"/>
                </a:solidFill>
              </a:rPr>
              <a:t>    </a:t>
            </a:r>
          </a:p>
          <a:p>
            <a:pPr algn="l"/>
            <a:r>
              <a:rPr lang="ru-RU" sz="2200" dirty="0">
                <a:solidFill>
                  <a:srgbClr val="00427F"/>
                </a:solidFill>
              </a:rPr>
              <a:t>  </a:t>
            </a:r>
            <a:endParaRPr lang="ru-RU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7A992-D922-4A44-B7E4-E2A243CD8032}"/>
              </a:ext>
            </a:extLst>
          </p:cNvPr>
          <p:cNvSpPr txBox="1"/>
          <p:nvPr/>
        </p:nvSpPr>
        <p:spPr>
          <a:xfrm>
            <a:off x="811659" y="1674689"/>
            <a:ext cx="11380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chemeClr val="bg1"/>
                </a:solidFill>
                <a:effectLst/>
                <a:latin typeface="-apple-system"/>
              </a:rPr>
              <a:t>«Международные тренды контроля патогенов на производстве выращивания и переработки птицы» 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3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ЧТО ТАКОЕ БИОБЕЗОПАСНОСТЬ?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6749" y="1769924"/>
            <a:ext cx="7659688" cy="308927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968" y="5836813"/>
            <a:ext cx="6425469" cy="4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926" y="4174992"/>
            <a:ext cx="25050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37" y="4432193"/>
            <a:ext cx="14795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48937" y="1108167"/>
            <a:ext cx="9919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2000" dirty="0">
                <a:solidFill>
                  <a:srgbClr val="C00000"/>
                </a:solidFill>
                <a:latin typeface="+mn-lt"/>
              </a:rPr>
              <a:t>Создание барьеров (защита от любых патогенов) + контроль санитарии и гигиены</a:t>
            </a:r>
            <a:endParaRPr lang="en-GB" altLang="en-US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749" y="5495209"/>
            <a:ext cx="2210377" cy="1092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/>
                </a:solidFill>
              </a:rPr>
              <a:t>Не только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7926" y="1641305"/>
            <a:ext cx="41840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Федеральный закон 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</a:p>
          <a:p>
            <a:r>
              <a:rPr lang="ru-RU" sz="2000" dirty="0">
                <a:solidFill>
                  <a:schemeClr val="bg2"/>
                </a:solidFill>
              </a:rPr>
              <a:t>от 30 декабря 2020 г. N 492-ФЗ </a:t>
            </a:r>
            <a:endParaRPr lang="en-US" sz="2000" dirty="0">
              <a:solidFill>
                <a:schemeClr val="bg2"/>
              </a:solidFill>
            </a:endParaRPr>
          </a:p>
          <a:p>
            <a:r>
              <a:rPr lang="ru-RU" sz="2000" dirty="0">
                <a:solidFill>
                  <a:schemeClr val="bg2"/>
                </a:solidFill>
              </a:rPr>
              <a:t>"О биологической безопасности </a:t>
            </a:r>
            <a:endParaRPr lang="en-US" sz="2000" dirty="0">
              <a:solidFill>
                <a:schemeClr val="bg2"/>
              </a:solidFill>
            </a:endParaRPr>
          </a:p>
          <a:p>
            <a:r>
              <a:rPr lang="ru-RU" sz="2000" dirty="0">
                <a:solidFill>
                  <a:schemeClr val="bg2"/>
                </a:solidFill>
              </a:rPr>
              <a:t>в Российской Федерации"</a:t>
            </a:r>
            <a:endParaRPr lang="ru-RU" sz="2000" i="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4752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Campy</a:t>
            </a:r>
            <a:r>
              <a:rPr lang="en-US" sz="4000" dirty="0"/>
              <a:t>L</a:t>
            </a:r>
            <a:r>
              <a:rPr lang="fr-FR" sz="4000" dirty="0" err="1"/>
              <a:t>obacter</a:t>
            </a:r>
            <a:r>
              <a:rPr lang="fr-FR" sz="4000" dirty="0"/>
              <a:t> </a:t>
            </a:r>
            <a:r>
              <a:rPr lang="fr-FR" sz="4000" dirty="0" err="1"/>
              <a:t>spp</a:t>
            </a:r>
            <a:r>
              <a:rPr lang="ru-RU" sz="4000" dirty="0"/>
              <a:t> количественный показатель </a:t>
            </a:r>
          </a:p>
        </p:txBody>
      </p:sp>
    </p:spTree>
    <p:extLst>
      <p:ext uri="{BB962C8B-B14F-4D97-AF65-F5344CB8AC3E}">
        <p14:creationId xmlns:p14="http://schemas.microsoft.com/office/powerpoint/2010/main" val="58202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Кампилобактер - общие сведения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045026"/>
            <a:ext cx="11103429" cy="3810003"/>
          </a:xfrm>
        </p:spPr>
        <p:txBody>
          <a:bodyPr/>
          <a:lstStyle/>
          <a:p>
            <a:endParaRPr lang="ru-RU" dirty="0"/>
          </a:p>
          <a:p>
            <a:r>
              <a:rPr lang="ru-RU" sz="1800" b="1" dirty="0"/>
              <a:t>Самая распространенная бактериальная причина гастроэнтерита человека в мире (2018 –  Всемирная организация здравоохранения).</a:t>
            </a:r>
          </a:p>
          <a:p>
            <a:r>
              <a:rPr lang="ru-RU" sz="1800" dirty="0"/>
              <a:t>Заболеваемость  в 2018 году возросла на 12% (2018 CDC Центр по контролю и профилактике заболеваний США)</a:t>
            </a:r>
          </a:p>
          <a:p>
            <a:r>
              <a:rPr lang="ru-RU" sz="1800" dirty="0"/>
              <a:t>1,3 миллиона заболеваний ежегодно в США (2017 CDC)</a:t>
            </a:r>
          </a:p>
          <a:p>
            <a:r>
              <a:rPr lang="ru-RU" sz="1800" dirty="0"/>
              <a:t>9 000 000 граждан ЕС ежегодно заражаются </a:t>
            </a:r>
            <a:r>
              <a:rPr lang="ru-RU" sz="1800" dirty="0" err="1"/>
              <a:t>Кампи</a:t>
            </a:r>
            <a:r>
              <a:rPr lang="ru-RU" sz="1800" dirty="0"/>
              <a:t> (ЕС, 2018 - EFSA).</a:t>
            </a:r>
          </a:p>
          <a:p>
            <a:r>
              <a:rPr lang="ru-RU" sz="1800" dirty="0"/>
              <a:t>65% зарегистрированных случаев госпитализации происходят по причине </a:t>
            </a:r>
            <a:r>
              <a:rPr lang="ru-RU" sz="1800" dirty="0" err="1"/>
              <a:t>Кампи</a:t>
            </a:r>
            <a:r>
              <a:rPr lang="ru-RU" sz="1800" dirty="0"/>
              <a:t> (ЕС, 2018 - EFSA)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03" y="4737082"/>
            <a:ext cx="1257781" cy="114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679" y="4715080"/>
            <a:ext cx="168592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177" y="4604749"/>
            <a:ext cx="26606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072" y="5047903"/>
            <a:ext cx="1471908" cy="7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8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4C1E3-E649-47CF-81A7-05551BA8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4" y="115888"/>
            <a:ext cx="8124825" cy="1084262"/>
          </a:xfrm>
        </p:spPr>
        <p:txBody>
          <a:bodyPr/>
          <a:lstStyle/>
          <a:p>
            <a:pPr algn="l">
              <a:defRPr/>
            </a:pPr>
            <a:r>
              <a:rPr lang="ru-RU" sz="2000" dirty="0">
                <a:solidFill>
                  <a:schemeClr val="tx2"/>
                </a:solidFill>
              </a:rPr>
              <a:t>Резервуары кампилобактериоза </a:t>
            </a:r>
            <a:br>
              <a:rPr lang="en-GB" sz="2000" dirty="0">
                <a:solidFill>
                  <a:schemeClr val="tx2"/>
                </a:solidFill>
              </a:rPr>
            </a:b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C3F4FD05-B446-4DF5-B5F1-318E610B86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3144" y="1200150"/>
            <a:ext cx="4530725" cy="2808287"/>
          </a:xfr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A71A14A-2CB0-45A9-A270-FC908228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5489575"/>
            <a:ext cx="24352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9A9C1D1E-8723-45D2-890A-C6ACDC98D1E6}"/>
              </a:ext>
            </a:extLst>
          </p:cNvPr>
          <p:cNvSpPr/>
          <p:nvPr/>
        </p:nvSpPr>
        <p:spPr>
          <a:xfrm>
            <a:off x="7882313" y="231775"/>
            <a:ext cx="2592388" cy="1368425"/>
          </a:xfrm>
          <a:prstGeom prst="cloud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chemeClr val="tx1"/>
                </a:solidFill>
              </a:rPr>
              <a:t>C. Jejuni</a:t>
            </a:r>
            <a:endParaRPr lang="ru-RU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С.</a:t>
            </a:r>
            <a:r>
              <a:rPr lang="en-GB" sz="1600" b="1" dirty="0">
                <a:solidFill>
                  <a:schemeClr val="tx1"/>
                </a:solidFill>
              </a:rPr>
              <a:t>Coli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b="1" dirty="0">
                <a:solidFill>
                  <a:schemeClr val="tx1"/>
                </a:solidFill>
              </a:rPr>
              <a:t>  </a:t>
            </a:r>
            <a:r>
              <a:rPr lang="ru-RU" sz="1600" b="1" dirty="0">
                <a:solidFill>
                  <a:schemeClr val="tx1"/>
                </a:solidFill>
              </a:rPr>
              <a:t>С.</a:t>
            </a:r>
            <a:r>
              <a:rPr lang="en-GB" sz="1600" b="1" dirty="0" err="1">
                <a:solidFill>
                  <a:schemeClr val="tx1"/>
                </a:solidFill>
              </a:rPr>
              <a:t>Fetus</a:t>
            </a: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21510" name="Picture 1">
            <a:extLst>
              <a:ext uri="{FF2B5EF4-FFF2-40B4-BE49-F238E27FC236}">
                <a16:creationId xmlns:a16="http://schemas.microsoft.com/office/drawing/2014/main" id="{9CA5A064-23A4-413D-B524-333C02B8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5467350"/>
            <a:ext cx="16002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">
            <a:extLst>
              <a:ext uri="{FF2B5EF4-FFF2-40B4-BE49-F238E27FC236}">
                <a16:creationId xmlns:a16="http://schemas.microsoft.com/office/drawing/2014/main" id="{7FF8E39D-708E-4A1F-A733-97259F36E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467350"/>
            <a:ext cx="2055813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1">
            <a:extLst>
              <a:ext uri="{FF2B5EF4-FFF2-40B4-BE49-F238E27FC236}">
                <a16:creationId xmlns:a16="http://schemas.microsoft.com/office/drawing/2014/main" id="{41524E6E-6B97-4F13-ACDD-9B60A99DD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85926"/>
            <a:ext cx="4578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defRPr/>
            </a:pP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Семейство </a:t>
            </a:r>
            <a:r>
              <a:rPr lang="en-GB" altLang="en-US" sz="1600" dirty="0">
                <a:solidFill>
                  <a:srgbClr val="004080"/>
                </a:solidFill>
                <a:latin typeface="+mn-lt"/>
              </a:rPr>
              <a:t>Campylobacteriaceae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Род </a:t>
            </a:r>
            <a:r>
              <a:rPr lang="en-GB" altLang="en-US" sz="1600" dirty="0">
                <a:solidFill>
                  <a:srgbClr val="004080"/>
                </a:solidFill>
                <a:latin typeface="+mn-lt"/>
              </a:rPr>
              <a:t>Campylobacter </a:t>
            </a:r>
            <a:r>
              <a:rPr lang="en-GB" altLang="en-US" sz="1600" dirty="0" err="1">
                <a:solidFill>
                  <a:srgbClr val="004080"/>
                </a:solidFill>
                <a:latin typeface="+mn-lt"/>
              </a:rPr>
              <a:t>spp</a:t>
            </a: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: </a:t>
            </a:r>
            <a:r>
              <a:rPr lang="en-GB" altLang="en-US" sz="1600" dirty="0">
                <a:solidFill>
                  <a:srgbClr val="004080"/>
                </a:solidFill>
                <a:latin typeface="+mn-lt"/>
              </a:rPr>
              <a:t>2</a:t>
            </a: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7 видов,</a:t>
            </a:r>
            <a:r>
              <a:rPr lang="en-GB" altLang="en-US" sz="1600" dirty="0">
                <a:solidFill>
                  <a:srgbClr val="004080"/>
                </a:solidFill>
                <a:latin typeface="+mn-lt"/>
              </a:rPr>
              <a:t> </a:t>
            </a: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впервые описан </a:t>
            </a:r>
            <a:r>
              <a:rPr lang="ru-RU" altLang="ru-RU" sz="1600" dirty="0">
                <a:solidFill>
                  <a:schemeClr val="tx2"/>
                </a:solidFill>
              </a:rPr>
              <a:t>1886 г. Теодором Эшерихом, </a:t>
            </a:r>
            <a:r>
              <a:rPr lang="ru-RU" altLang="en-US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доказано  в 1973 г. </a:t>
            </a:r>
            <a:r>
              <a:rPr lang="en-GB" altLang="en-US" sz="1600" dirty="0">
                <a:solidFill>
                  <a:srgbClr val="004080"/>
                </a:solidFill>
                <a:latin typeface="+mn-lt"/>
              </a:rPr>
              <a:t> </a:t>
            </a: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 </a:t>
            </a:r>
            <a:r>
              <a:rPr lang="en-GB" altLang="en-US" sz="1600" dirty="0" err="1">
                <a:solidFill>
                  <a:srgbClr val="004080"/>
                </a:solidFill>
                <a:latin typeface="+mn-lt"/>
              </a:rPr>
              <a:t>M.Veron</a:t>
            </a:r>
            <a:endParaRPr lang="en-GB" altLang="en-US" sz="1600" dirty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12297" name="Rectangle 3">
            <a:extLst>
              <a:ext uri="{FF2B5EF4-FFF2-40B4-BE49-F238E27FC236}">
                <a16:creationId xmlns:a16="http://schemas.microsoft.com/office/drawing/2014/main" id="{3E185F11-C37B-43D1-9932-49EDC96A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2708275"/>
            <a:ext cx="4298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Степень бактерионосительства в кишечнике птицы  до 97% </a:t>
            </a:r>
            <a:endParaRPr lang="en-GB" altLang="en-US" sz="1600" dirty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12298" name="Rectangle 4">
            <a:extLst>
              <a:ext uri="{FF2B5EF4-FFF2-40B4-BE49-F238E27FC236}">
                <a16:creationId xmlns:a16="http://schemas.microsoft.com/office/drawing/2014/main" id="{52613CFC-0AAF-41A4-ABCA-41982EA3C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54375"/>
            <a:ext cx="450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defRPr/>
            </a:pPr>
            <a:r>
              <a:rPr lang="ru-RU" altLang="en-US" sz="2000" dirty="0">
                <a:solidFill>
                  <a:srgbClr val="004080"/>
                </a:solidFill>
                <a:latin typeface="+mn-lt"/>
              </a:rPr>
              <a:t> </a:t>
            </a:r>
            <a:r>
              <a:rPr lang="en-GB" altLang="en-US" sz="1600" dirty="0" err="1">
                <a:solidFill>
                  <a:srgbClr val="004080"/>
                </a:solidFill>
                <a:latin typeface="+mn-lt"/>
              </a:rPr>
              <a:t>C.jejuni</a:t>
            </a: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 может достигать до 10х6 КОЕ\г</a:t>
            </a:r>
            <a:r>
              <a:rPr lang="en-GB" altLang="en-US" sz="1600" dirty="0">
                <a:solidFill>
                  <a:srgbClr val="004080"/>
                </a:solidFill>
                <a:latin typeface="+mn-lt"/>
              </a:rPr>
              <a:t> </a:t>
            </a:r>
          </a:p>
        </p:txBody>
      </p:sp>
      <p:sp>
        <p:nvSpPr>
          <p:cNvPr id="12299" name="Rectangle 8">
            <a:extLst>
              <a:ext uri="{FF2B5EF4-FFF2-40B4-BE49-F238E27FC236}">
                <a16:creationId xmlns:a16="http://schemas.microsoft.com/office/drawing/2014/main" id="{401183A3-D999-4F9F-B035-4F2A8CA4C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6" y="1347789"/>
            <a:ext cx="4841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ru-RU" altLang="en-US" sz="1600" dirty="0">
                <a:solidFill>
                  <a:srgbClr val="004080"/>
                </a:solidFill>
                <a:latin typeface="+mn-lt"/>
              </a:rPr>
              <a:t>Кишечник птиц и животных </a:t>
            </a:r>
            <a:endParaRPr lang="en-GB" altLang="en-US" sz="1600" dirty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12300" name="Rectangle 1">
            <a:extLst>
              <a:ext uri="{FF2B5EF4-FFF2-40B4-BE49-F238E27FC236}">
                <a16:creationId xmlns:a16="http://schemas.microsoft.com/office/drawing/2014/main" id="{56DE4090-C00B-4A0A-A368-7DD979F37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151" y="3649872"/>
            <a:ext cx="89725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ru-RU" altLang="ru-RU" sz="1600" dirty="0">
                <a:solidFill>
                  <a:srgbClr val="004080"/>
                </a:solidFill>
                <a:latin typeface="+mn-lt"/>
              </a:rPr>
              <a:t>Бактерии  </a:t>
            </a:r>
            <a:r>
              <a:rPr lang="en-US" altLang="ru-RU" sz="1600" dirty="0">
                <a:solidFill>
                  <a:srgbClr val="004080"/>
                </a:solidFill>
                <a:latin typeface="+mn-lt"/>
              </a:rPr>
              <a:t>C</a:t>
            </a:r>
            <a:r>
              <a:rPr lang="ru-RU" altLang="ru-RU" sz="1600" dirty="0">
                <a:solidFill>
                  <a:srgbClr val="004080"/>
                </a:solidFill>
                <a:latin typeface="+mn-lt"/>
              </a:rPr>
              <a:t>. </a:t>
            </a:r>
            <a:r>
              <a:rPr lang="en-US" altLang="ru-RU" sz="1600" dirty="0" err="1">
                <a:solidFill>
                  <a:srgbClr val="004080"/>
                </a:solidFill>
                <a:latin typeface="+mn-lt"/>
              </a:rPr>
              <a:t>jejuni</a:t>
            </a:r>
            <a:r>
              <a:rPr lang="ru-RU" altLang="ru-RU" sz="1600" dirty="0">
                <a:solidFill>
                  <a:srgbClr val="004080"/>
                </a:solidFill>
                <a:latin typeface="+mn-lt"/>
              </a:rPr>
              <a:t> относят к числу наиболее важных патогенов наряду с сальмонеллами,  энтерогеморрагическими </a:t>
            </a:r>
            <a:r>
              <a:rPr lang="ru-RU" altLang="ru-RU" sz="1600" dirty="0" err="1">
                <a:solidFill>
                  <a:srgbClr val="004080"/>
                </a:solidFill>
                <a:latin typeface="+mn-lt"/>
              </a:rPr>
              <a:t>E.coli</a:t>
            </a:r>
            <a:r>
              <a:rPr lang="ru-RU" altLang="ru-RU" sz="1600" dirty="0">
                <a:solidFill>
                  <a:srgbClr val="004080"/>
                </a:solidFill>
                <a:latin typeface="+mn-lt"/>
              </a:rPr>
              <a:t> (ЕНЕС), </a:t>
            </a:r>
            <a:r>
              <a:rPr lang="ru-RU" altLang="ru-RU" sz="1600" dirty="0" err="1">
                <a:solidFill>
                  <a:srgbClr val="004080"/>
                </a:solidFill>
                <a:latin typeface="+mn-lt"/>
              </a:rPr>
              <a:t>Listeria</a:t>
            </a:r>
            <a:r>
              <a:rPr lang="ru-RU" altLang="ru-RU" sz="1600" dirty="0">
                <a:solidFill>
                  <a:srgbClr val="004080"/>
                </a:solidFill>
                <a:latin typeface="+mn-lt"/>
              </a:rPr>
              <a:t> monocytogenes, Yersinia </a:t>
            </a:r>
            <a:r>
              <a:rPr lang="ru-RU" altLang="ru-RU" sz="1600" dirty="0" err="1">
                <a:solidFill>
                  <a:srgbClr val="004080"/>
                </a:solidFill>
                <a:latin typeface="+mn-lt"/>
              </a:rPr>
              <a:t>enterocolitica</a:t>
            </a:r>
            <a:endParaRPr lang="ru-RU" altLang="ru-RU" sz="1600" dirty="0">
              <a:solidFill>
                <a:srgbClr val="00408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sz="2000" dirty="0">
              <a:solidFill>
                <a:srgbClr val="004080"/>
              </a:solidFill>
              <a:latin typeface="+mn-lt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ru-RU" sz="1600" dirty="0">
                <a:solidFill>
                  <a:srgbClr val="004080"/>
                </a:solidFill>
                <a:latin typeface="+mn-lt"/>
              </a:rPr>
              <a:t> </a:t>
            </a:r>
            <a:r>
              <a:rPr lang="en-US" altLang="ru-RU" sz="1600" dirty="0">
                <a:solidFill>
                  <a:srgbClr val="004080"/>
                </a:solidFill>
                <a:latin typeface="+mn-lt"/>
              </a:rPr>
              <a:t>C</a:t>
            </a:r>
            <a:r>
              <a:rPr lang="ru-RU" altLang="ru-RU" sz="1600" dirty="0">
                <a:solidFill>
                  <a:srgbClr val="004080"/>
                </a:solidFill>
                <a:latin typeface="+mn-lt"/>
              </a:rPr>
              <a:t>. </a:t>
            </a:r>
            <a:r>
              <a:rPr lang="en-US" altLang="ru-RU" sz="1600" dirty="0" err="1">
                <a:solidFill>
                  <a:srgbClr val="004080"/>
                </a:solidFill>
                <a:latin typeface="+mn-lt"/>
              </a:rPr>
              <a:t>jejuni</a:t>
            </a:r>
            <a:r>
              <a:rPr lang="ru-RU" sz="1600" dirty="0">
                <a:solidFill>
                  <a:srgbClr val="004080"/>
                </a:solidFill>
                <a:latin typeface="+mn-lt"/>
              </a:rPr>
              <a:t>   опасен для человека. Выздоровление происходит самостоятельно или с антибиотиками. Синдром Гийена Баре (1 из 1000 случаев) аутоиммунное заболевание.  синдром Миллера Фишера</a:t>
            </a:r>
            <a:endParaRPr lang="en-GB" sz="1600" dirty="0">
              <a:solidFill>
                <a:srgbClr val="00408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1600" dirty="0">
              <a:solidFill>
                <a:srgbClr val="004080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>
            <a:extLst>
              <a:ext uri="{FF2B5EF4-FFF2-40B4-BE49-F238E27FC236}">
                <a16:creationId xmlns:a16="http://schemas.microsoft.com/office/drawing/2014/main" id="{256701AC-8ACC-4E13-A3F9-99B29C1B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801"/>
            <a:ext cx="8243888" cy="671513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000" cap="none"/>
              <a:t>ФАКТОРЫ ПЕРЕДАЧИ –  ТЕРМИЧЕСКИ НЕОБРАБОТАННЫЕ ПРОДУКТЫ</a:t>
            </a:r>
            <a:br>
              <a:rPr lang="ru-RU" altLang="ru-RU" sz="2000" cap="none"/>
            </a:br>
            <a:r>
              <a:rPr lang="ru-RU" altLang="ru-RU" sz="2000" cap="none"/>
              <a:t>                                              </a:t>
            </a:r>
            <a:r>
              <a:rPr lang="ru-RU" altLang="ru-RU" sz="2000" cap="none">
                <a:solidFill>
                  <a:schemeClr val="tx2"/>
                </a:solidFill>
              </a:rPr>
              <a:t>ОРАЛЬНО- ФЕКАЛЬНЫЙ ПУТЬ ПЕРЕДАЧИ</a:t>
            </a:r>
            <a:endParaRPr lang="en-GB" altLang="ru-RU" sz="2000" cap="none"/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34711C07-8FD7-4FAC-8BFA-62B26DE5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847975"/>
            <a:ext cx="17287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>
            <a:extLst>
              <a:ext uri="{FF2B5EF4-FFF2-40B4-BE49-F238E27FC236}">
                <a16:creationId xmlns:a16="http://schemas.microsoft.com/office/drawing/2014/main" id="{C63ACF46-9A2B-407A-BEFF-7311248BA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9" y="1535114"/>
            <a:ext cx="200818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651DAA-2256-4EB4-A5BD-6219D8737EF0}"/>
              </a:ext>
            </a:extLst>
          </p:cNvPr>
          <p:cNvSpPr/>
          <p:nvPr/>
        </p:nvSpPr>
        <p:spPr>
          <a:xfrm flipH="1">
            <a:off x="6743700" y="3213101"/>
            <a:ext cx="36004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altLang="en-US" b="1" dirty="0"/>
          </a:p>
          <a:p>
            <a:pPr>
              <a:defRPr/>
            </a:pPr>
            <a:endParaRPr lang="ru-RU" b="1" dirty="0"/>
          </a:p>
          <a:p>
            <a:pPr>
              <a:defRPr/>
            </a:pPr>
            <a:endParaRPr lang="en-GB" dirty="0"/>
          </a:p>
        </p:txBody>
      </p:sp>
      <p:pic>
        <p:nvPicPr>
          <p:cNvPr id="23558" name="Picture 9">
            <a:extLst>
              <a:ext uri="{FF2B5EF4-FFF2-40B4-BE49-F238E27FC236}">
                <a16:creationId xmlns:a16="http://schemas.microsoft.com/office/drawing/2014/main" id="{B130585B-966E-435C-BEBD-F6855A12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000375"/>
            <a:ext cx="18875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0">
            <a:extLst>
              <a:ext uri="{FF2B5EF4-FFF2-40B4-BE49-F238E27FC236}">
                <a16:creationId xmlns:a16="http://schemas.microsoft.com/office/drawing/2014/main" id="{E9A23B59-E1F3-4D13-AF71-A312F843A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1306514"/>
            <a:ext cx="6119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1600">
                <a:solidFill>
                  <a:srgbClr val="FF0000"/>
                </a:solidFill>
              </a:rPr>
              <a:t>Минимальная  инфицирующая доза для человека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</a:rPr>
              <a:t>C. Jejuni</a:t>
            </a:r>
            <a:r>
              <a:rPr lang="ru-RU" altLang="en-US" sz="1600">
                <a:solidFill>
                  <a:srgbClr val="FF0000"/>
                </a:solidFill>
              </a:rPr>
              <a:t>   500 клеток!</a:t>
            </a:r>
            <a:endParaRPr lang="en-GB" altLang="en-US" sz="1600">
              <a:solidFill>
                <a:srgbClr val="FF0000"/>
              </a:solidFill>
            </a:endParaRPr>
          </a:p>
        </p:txBody>
      </p:sp>
      <p:pic>
        <p:nvPicPr>
          <p:cNvPr id="23560" name="Picture 12">
            <a:extLst>
              <a:ext uri="{FF2B5EF4-FFF2-40B4-BE49-F238E27FC236}">
                <a16:creationId xmlns:a16="http://schemas.microsoft.com/office/drawing/2014/main" id="{48A18F06-5389-4BC3-9E3F-5D4908877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1233489"/>
            <a:ext cx="1146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1">
            <a:extLst>
              <a:ext uri="{FF2B5EF4-FFF2-40B4-BE49-F238E27FC236}">
                <a16:creationId xmlns:a16="http://schemas.microsoft.com/office/drawing/2014/main" id="{C7213897-85B1-4494-9E2A-B58AD475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76763"/>
            <a:ext cx="90360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600">
                <a:solidFill>
                  <a:srgbClr val="004080"/>
                </a:solidFill>
              </a:rPr>
              <a:t>Трудно проследить источники воздействия </a:t>
            </a:r>
            <a:r>
              <a:rPr lang="en-GB" altLang="en-US" sz="1600">
                <a:solidFill>
                  <a:srgbClr val="004080"/>
                </a:solidFill>
              </a:rPr>
              <a:t>Campy</a:t>
            </a:r>
            <a:r>
              <a:rPr lang="ru-RU" altLang="en-US" sz="1600">
                <a:solidFill>
                  <a:srgbClr val="004080"/>
                </a:solidFill>
              </a:rPr>
              <a:t> , спорадический (спонтанный)  характер инфекции и перекрестное  заражение</a:t>
            </a:r>
          </a:p>
          <a:p>
            <a:pPr>
              <a:spcBef>
                <a:spcPct val="0"/>
              </a:spcBef>
            </a:pPr>
            <a:r>
              <a:rPr lang="ru-RU" altLang="en-US" sz="1600">
                <a:solidFill>
                  <a:srgbClr val="004080"/>
                </a:solidFill>
              </a:rPr>
              <a:t>Разрушаются при тепловой обработке, но замораживание не уничтожает </a:t>
            </a:r>
            <a:r>
              <a:rPr lang="en-GB" altLang="en-US" sz="1600">
                <a:solidFill>
                  <a:srgbClr val="004080"/>
                </a:solidFill>
              </a:rPr>
              <a:t>Campy</a:t>
            </a:r>
            <a:endParaRPr lang="ru-RU" altLang="en-US" sz="1600">
              <a:solidFill>
                <a:srgbClr val="004080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en-US" sz="1600">
                <a:solidFill>
                  <a:srgbClr val="004080"/>
                </a:solidFill>
              </a:rPr>
              <a:t>Скандинавские страны (</a:t>
            </a:r>
            <a:r>
              <a:rPr lang="ru-RU" altLang="ru-RU" sz="1600">
                <a:solidFill>
                  <a:srgbClr val="004080"/>
                </a:solidFill>
              </a:rPr>
              <a:t>Швеции, Норвегии и Финляндии</a:t>
            </a:r>
            <a:r>
              <a:rPr lang="en-GB" altLang="ru-RU" sz="1600">
                <a:solidFill>
                  <a:srgbClr val="004080"/>
                </a:solidFill>
              </a:rPr>
              <a:t>)</a:t>
            </a:r>
            <a:r>
              <a:rPr lang="ru-RU" altLang="ru-RU" sz="1600">
                <a:solidFill>
                  <a:srgbClr val="004080"/>
                </a:solidFill>
              </a:rPr>
              <a:t>,  Новой Зеландии, США загрязнение питьевой воды от с\х предприятий. </a:t>
            </a:r>
          </a:p>
          <a:p>
            <a:pPr>
              <a:spcBef>
                <a:spcPct val="0"/>
              </a:spcBef>
            </a:pPr>
            <a:r>
              <a:rPr lang="ru-RU" altLang="ru-RU" sz="1600">
                <a:solidFill>
                  <a:srgbClr val="004080"/>
                </a:solidFill>
              </a:rPr>
              <a:t>Сезонность (вспышки летом,  весной, осенью)</a:t>
            </a:r>
            <a:endParaRPr lang="en-GB" altLang="en-US" sz="1600">
              <a:solidFill>
                <a:srgbClr val="004080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en-US" sz="1600">
                <a:solidFill>
                  <a:srgbClr val="004080"/>
                </a:solidFill>
              </a:rPr>
              <a:t>Кампилобактериоз остается проблематичным заболеванием для профилактики, и эпидемиологическая тенденция к заражению продолжает оставаться высокой во всем мире.</a:t>
            </a:r>
            <a:endParaRPr lang="en-GB" altLang="en-US" sz="16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xplosion 1 3">
            <a:extLst>
              <a:ext uri="{FF2B5EF4-FFF2-40B4-BE49-F238E27FC236}">
                <a16:creationId xmlns:a16="http://schemas.microsoft.com/office/drawing/2014/main" id="{70A65193-FEEC-4573-B4A7-D286D5CBD62A}"/>
              </a:ext>
            </a:extLst>
          </p:cNvPr>
          <p:cNvSpPr/>
          <p:nvPr/>
        </p:nvSpPr>
        <p:spPr>
          <a:xfrm>
            <a:off x="5557839" y="1517650"/>
            <a:ext cx="1944687" cy="10477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70% случаев </a:t>
            </a:r>
            <a:endParaRPr lang="en-GB" dirty="0"/>
          </a:p>
        </p:txBody>
      </p:sp>
      <p:pic>
        <p:nvPicPr>
          <p:cNvPr id="23563" name="Picture 1">
            <a:extLst>
              <a:ext uri="{FF2B5EF4-FFF2-40B4-BE49-F238E27FC236}">
                <a16:creationId xmlns:a16="http://schemas.microsoft.com/office/drawing/2014/main" id="{EBAA0F0E-02B3-41B8-A700-ADC0B29A3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2946400"/>
            <a:ext cx="20399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xplosion 1 11">
            <a:extLst>
              <a:ext uri="{FF2B5EF4-FFF2-40B4-BE49-F238E27FC236}">
                <a16:creationId xmlns:a16="http://schemas.microsoft.com/office/drawing/2014/main" id="{48423787-BBE2-452A-94D1-70B7B649EE36}"/>
              </a:ext>
            </a:extLst>
          </p:cNvPr>
          <p:cNvSpPr/>
          <p:nvPr/>
        </p:nvSpPr>
        <p:spPr>
          <a:xfrm>
            <a:off x="8224839" y="2297113"/>
            <a:ext cx="1512887" cy="6477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5</a:t>
            </a:r>
            <a:r>
              <a:rPr lang="ru-RU" dirty="0">
                <a:solidFill>
                  <a:schemeClr val="bg1"/>
                </a:solidFill>
              </a:rPr>
              <a:t>%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B526249B-469D-492D-9351-976E776E8F7E}"/>
              </a:ext>
            </a:extLst>
          </p:cNvPr>
          <p:cNvSpPr/>
          <p:nvPr/>
        </p:nvSpPr>
        <p:spPr>
          <a:xfrm>
            <a:off x="1531939" y="2386013"/>
            <a:ext cx="1512887" cy="6477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8</a:t>
            </a:r>
            <a:r>
              <a:rPr lang="ru-RU" dirty="0">
                <a:solidFill>
                  <a:schemeClr val="bg1"/>
                </a:solidFill>
              </a:rPr>
              <a:t>%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15</a:t>
            </a:fld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2207" y="421240"/>
            <a:ext cx="9458648" cy="214166"/>
          </a:xfrm>
        </p:spPr>
        <p:txBody>
          <a:bodyPr>
            <a:noAutofit/>
          </a:bodyPr>
          <a:lstStyle/>
          <a:p>
            <a:r>
              <a:rPr lang="ru-RU" sz="2800" dirty="0"/>
              <a:t>Основные задачи  на производстве </a:t>
            </a:r>
            <a:br>
              <a:rPr lang="ru-RU" sz="2800" dirty="0"/>
            </a:br>
            <a:r>
              <a:rPr lang="ru-RU" sz="2800" dirty="0"/>
              <a:t>           выращивания и переработки птицы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3982" y="1273996"/>
            <a:ext cx="11039368" cy="5387855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/>
              <a:t>Повышение уровня </a:t>
            </a:r>
            <a:r>
              <a:rPr lang="ru-RU" sz="3300" b="1" dirty="0"/>
              <a:t>биобезопасности </a:t>
            </a:r>
            <a:r>
              <a:rPr lang="ru-RU" sz="3300" dirty="0"/>
              <a:t>от 30.12. 2020 г. N 492-ФЗ "О биологической безопасности в Российской Федерации"</a:t>
            </a:r>
          </a:p>
          <a:p>
            <a:r>
              <a:rPr lang="ru-RU" sz="3300" dirty="0"/>
              <a:t>Помощь производителям в </a:t>
            </a:r>
            <a:r>
              <a:rPr lang="ru-RU" sz="3300" b="1" dirty="0"/>
              <a:t>повышении уровня гигиены</a:t>
            </a:r>
            <a:r>
              <a:rPr lang="ru-RU" sz="3300" dirty="0"/>
              <a:t> (СМК / ХАССП, мониторинг патогенов)</a:t>
            </a:r>
          </a:p>
          <a:p>
            <a:r>
              <a:rPr lang="ru-RU" sz="3300" dirty="0"/>
              <a:t>Охрана здоровья птицы. Снижение или отказ от применения антибиотиков для лечения птицы </a:t>
            </a:r>
          </a:p>
          <a:p>
            <a:r>
              <a:rPr lang="ru-RU" sz="3300" dirty="0"/>
              <a:t>Снижение </a:t>
            </a:r>
            <a:r>
              <a:rPr lang="ru-RU" sz="3300" b="1" dirty="0"/>
              <a:t>антибиотикорезистентности</a:t>
            </a:r>
            <a:r>
              <a:rPr lang="ru-RU" sz="3300" dirty="0"/>
              <a:t> (новые штаммы </a:t>
            </a:r>
            <a:r>
              <a:rPr lang="ru-RU" sz="3300" dirty="0" err="1"/>
              <a:t>Campy</a:t>
            </a:r>
            <a:r>
              <a:rPr lang="ru-RU" sz="3300" dirty="0"/>
              <a:t> – проблема для лечения кампилобактериоза) </a:t>
            </a:r>
          </a:p>
          <a:p>
            <a:r>
              <a:rPr lang="ru-RU" sz="3300" dirty="0"/>
              <a:t>Соответствие требованиям </a:t>
            </a:r>
            <a:r>
              <a:rPr lang="ru-RU" sz="3300" b="1" dirty="0"/>
              <a:t>экспорта </a:t>
            </a:r>
            <a:r>
              <a:rPr lang="ru-RU" sz="3300" dirty="0"/>
              <a:t>(аудит, программа мониторинга производства выращивания и переработки, результаты испытаний продукции и смывов)</a:t>
            </a:r>
          </a:p>
          <a:p>
            <a:endParaRPr lang="ru-RU" sz="3300" dirty="0"/>
          </a:p>
          <a:p>
            <a:r>
              <a:rPr lang="ru-RU" sz="2900" b="1" dirty="0"/>
              <a:t>СП 3.3686-21 «Санитарно- эпидемиологические требования профилактике</a:t>
            </a:r>
          </a:p>
          <a:p>
            <a:r>
              <a:rPr lang="ru-RU" sz="2900" b="1" dirty="0"/>
              <a:t> инфекционных  болезней» пункты 2319-2330</a:t>
            </a:r>
            <a:r>
              <a:rPr lang="ru-RU" sz="2900" dirty="0"/>
              <a:t>: </a:t>
            </a:r>
          </a:p>
          <a:p>
            <a:r>
              <a:rPr lang="ru-RU" sz="2900" dirty="0"/>
              <a:t>- разрабатывать и утверждать программы производственного контроля</a:t>
            </a:r>
          </a:p>
          <a:p>
            <a:r>
              <a:rPr lang="ru-RU" sz="2900" dirty="0"/>
              <a:t>- объектами производственного бактериологического контроля - сырье (в том числе смывы с поверхности    тушек птицы, мяса,    субпродуктов, яиц), смывы с оборудования, инвентаря, тары, рабочих поверхностей.</a:t>
            </a:r>
          </a:p>
          <a:p>
            <a:endParaRPr lang="ru-RU" sz="2900" dirty="0"/>
          </a:p>
          <a:p>
            <a:r>
              <a:rPr lang="ru-RU" sz="2900" dirty="0"/>
              <a:t>Ветеринарные правила</a:t>
            </a:r>
          </a:p>
          <a:p>
            <a:endParaRPr lang="ru-RU" sz="3300" dirty="0"/>
          </a:p>
          <a:p>
            <a:endParaRPr lang="ru-RU" sz="3300" dirty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517" y="45296"/>
            <a:ext cx="2295498" cy="1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04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ПРОИЗВОДСТВО ПЕРЕРАБОТКИ МЯСА ПТИЦЫ (</a:t>
            </a:r>
            <a:r>
              <a:rPr lang="en-GB" sz="2800" dirty="0"/>
              <a:t>EU)</a:t>
            </a:r>
            <a:endParaRPr lang="ru-RU" sz="2800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424112" y="6314137"/>
            <a:ext cx="99856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dirty="0">
                <a:solidFill>
                  <a:srgbClr val="C00000"/>
                </a:solidFill>
                <a:latin typeface="+mn-lt"/>
              </a:rPr>
              <a:t>Контрольная точка: </a:t>
            </a:r>
            <a:r>
              <a:rPr lang="ru-RU" altLang="en-US" sz="1800" dirty="0">
                <a:solidFill>
                  <a:schemeClr val="tx2"/>
                </a:solidFill>
                <a:latin typeface="+mn-lt"/>
              </a:rPr>
              <a:t>после ванны охлаждения / камеры орошения (количественный метод)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3837" y="1205851"/>
            <a:ext cx="8475663" cy="51339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92416" y="1609812"/>
            <a:ext cx="1560190" cy="585614"/>
          </a:xfrm>
          <a:prstGeom prst="roundRect">
            <a:avLst>
              <a:gd name="adj" fmla="val 2154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427F"/>
                </a:solidFill>
              </a:rPr>
              <a:t>Спускание крови</a:t>
            </a:r>
            <a:endParaRPr lang="en-GB" b="1" dirty="0">
              <a:solidFill>
                <a:srgbClr val="00427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35864" y="1609725"/>
            <a:ext cx="1439862" cy="585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427F"/>
                </a:solidFill>
              </a:rPr>
              <a:t>Ошпарка</a:t>
            </a:r>
            <a:endParaRPr lang="en-GB" b="1" dirty="0">
              <a:solidFill>
                <a:srgbClr val="00427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31317" y="1609725"/>
            <a:ext cx="1511300" cy="585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427F"/>
                </a:solidFill>
              </a:rPr>
              <a:t>Убой </a:t>
            </a:r>
            <a:r>
              <a:rPr lang="en-US" b="1" dirty="0">
                <a:solidFill>
                  <a:srgbClr val="00427F"/>
                </a:solidFill>
              </a:rPr>
              <a:t>    </a:t>
            </a:r>
            <a:r>
              <a:rPr lang="ru-RU" b="1" dirty="0">
                <a:solidFill>
                  <a:srgbClr val="00427F"/>
                </a:solidFill>
              </a:rPr>
              <a:t>(ток,</a:t>
            </a:r>
            <a:r>
              <a:rPr lang="en-US" b="1" dirty="0">
                <a:solidFill>
                  <a:srgbClr val="00427F"/>
                </a:solidFill>
              </a:rPr>
              <a:t> </a:t>
            </a:r>
            <a:r>
              <a:rPr lang="ru-RU" b="1" dirty="0">
                <a:solidFill>
                  <a:srgbClr val="00427F"/>
                </a:solidFill>
              </a:rPr>
              <a:t>СО2)</a:t>
            </a:r>
            <a:endParaRPr lang="en-GB" b="1" dirty="0">
              <a:solidFill>
                <a:srgbClr val="00427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30829" y="1609725"/>
            <a:ext cx="1841047" cy="585788"/>
          </a:xfrm>
          <a:prstGeom prst="roundRect">
            <a:avLst>
              <a:gd name="adj" fmla="val 641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427F"/>
                </a:solidFill>
              </a:rPr>
              <a:t>Приемка живой птицы</a:t>
            </a:r>
            <a:endParaRPr lang="en-GB" b="1" dirty="0">
              <a:solidFill>
                <a:srgbClr val="00427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67400" y="2557465"/>
            <a:ext cx="1524000" cy="6794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427F"/>
                </a:solidFill>
              </a:rPr>
              <a:t>Удаление головы и конечностей</a:t>
            </a:r>
            <a:endParaRPr lang="en-GB" sz="1600" b="1" dirty="0">
              <a:solidFill>
                <a:srgbClr val="00427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3698" y="2568351"/>
            <a:ext cx="1439862" cy="6794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427F"/>
                </a:solidFill>
              </a:rPr>
              <a:t>Удаление пера </a:t>
            </a:r>
            <a:endParaRPr lang="en-GB" b="1" dirty="0">
              <a:solidFill>
                <a:srgbClr val="00427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19288" y="2467986"/>
            <a:ext cx="1651000" cy="706005"/>
          </a:xfrm>
          <a:prstGeom prst="roundRect">
            <a:avLst>
              <a:gd name="adj" fmla="val 1822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Извлечение внутренних органов</a:t>
            </a:r>
            <a:endParaRPr lang="en-GB" sz="16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3787775" y="2451256"/>
            <a:ext cx="1511302" cy="739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Перевеска</a:t>
            </a:r>
            <a:endParaRPr lang="en-GB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2063751" y="3573464"/>
            <a:ext cx="136842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Сбор потрохов</a:t>
            </a:r>
            <a:endParaRPr lang="en-GB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787775" y="3538538"/>
            <a:ext cx="1587500" cy="538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Промыва-</a:t>
            </a:r>
            <a:r>
              <a:rPr lang="ru-RU" b="1" dirty="0" err="1"/>
              <a:t>ние</a:t>
            </a:r>
            <a:r>
              <a:rPr lang="ru-RU" b="1" dirty="0"/>
              <a:t> тушек</a:t>
            </a:r>
            <a:endParaRPr lang="en-GB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5519738" y="3538538"/>
            <a:ext cx="1439862" cy="538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/>
              <a:t>Охлаждение </a:t>
            </a:r>
            <a:r>
              <a:rPr lang="ru-RU" sz="1600" dirty="0" err="1"/>
              <a:t>вода+воздух</a:t>
            </a:r>
            <a:endParaRPr lang="en-GB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5440591" y="4459919"/>
            <a:ext cx="1704398" cy="66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Взвешивание калибровка</a:t>
            </a:r>
            <a:endParaRPr lang="en-GB" sz="16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3767931" y="4470077"/>
            <a:ext cx="1371600" cy="646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Упаковка тушки</a:t>
            </a:r>
            <a:endParaRPr lang="en-GB" sz="16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7413625" y="4463889"/>
            <a:ext cx="1915432" cy="658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Разделка на полуфабрикаты</a:t>
            </a:r>
            <a:endParaRPr lang="en-GB" sz="16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5519738" y="5617276"/>
            <a:ext cx="1664833" cy="706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Холодильник Дистрибуция</a:t>
            </a:r>
            <a:endParaRPr lang="en-GB" sz="1600" b="1" dirty="0"/>
          </a:p>
        </p:txBody>
      </p:sp>
      <p:cxnSp>
        <p:nvCxnSpPr>
          <p:cNvPr id="22" name="Elbow Connector 21"/>
          <p:cNvCxnSpPr/>
          <p:nvPr/>
        </p:nvCxnSpPr>
        <p:spPr>
          <a:xfrm>
            <a:off x="6888164" y="3573463"/>
            <a:ext cx="1584325" cy="37306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231187" y="3379464"/>
            <a:ext cx="1609728" cy="1011885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2"/>
                </a:solidFill>
              </a:rPr>
              <a:t>Campy </a:t>
            </a:r>
            <a:r>
              <a:rPr lang="ru-RU" sz="2000" b="1" dirty="0">
                <a:solidFill>
                  <a:schemeClr val="tx2"/>
                </a:solidFill>
              </a:rPr>
              <a:t>тест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63751" y="5732463"/>
            <a:ext cx="1704180" cy="52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Чистая зона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77630" y="1837604"/>
            <a:ext cx="1689325" cy="10518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Грязная зона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8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Campylobacter SPP</a:t>
            </a:r>
            <a:r>
              <a:rPr lang="ru-RU" dirty="0"/>
              <a:t> - гигиенический критерий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"/>
          <a:stretch/>
        </p:blipFill>
        <p:spPr>
          <a:xfrm>
            <a:off x="748937" y="1074921"/>
            <a:ext cx="6327469" cy="33245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19189" y="1329069"/>
            <a:ext cx="48728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sz="1600" dirty="0">
                <a:solidFill>
                  <a:schemeClr val="tx2"/>
                </a:solidFill>
              </a:rPr>
              <a:t>Образец: целая тушка с кожей на шее</a:t>
            </a:r>
          </a:p>
          <a:p>
            <a:pPr marL="36000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2"/>
                </a:solidFill>
              </a:rPr>
              <a:t>50 тестов – из них не более 20 несоответствий </a:t>
            </a:r>
          </a:p>
          <a:p>
            <a:pPr marL="36000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2"/>
                </a:solidFill>
              </a:rPr>
              <a:t>50 тестов – из них не более 15 несоответствий </a:t>
            </a:r>
          </a:p>
          <a:p>
            <a:pPr marL="36000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2"/>
                </a:solidFill>
              </a:rPr>
              <a:t>50 тестов -  из них не более 10 несоответствий, далее 5 </a:t>
            </a:r>
            <a:r>
              <a:rPr lang="ru-RU" altLang="en-US" sz="1600" b="1" dirty="0">
                <a:solidFill>
                  <a:schemeClr val="bg2"/>
                </a:solidFill>
              </a:rPr>
              <a:t>- 10%</a:t>
            </a:r>
          </a:p>
          <a:p>
            <a:pPr>
              <a:spcBef>
                <a:spcPct val="0"/>
              </a:spcBef>
            </a:pPr>
            <a:endParaRPr lang="ru-RU" altLang="en-US" sz="16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1600" b="1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</a:pPr>
            <a:endParaRPr lang="ru-RU" altLang="en-US" sz="1600" b="1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</a:pPr>
            <a:endParaRPr lang="ru-RU" altLang="en-US" sz="1600" b="1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en-US" sz="1600" b="1" dirty="0">
                <a:solidFill>
                  <a:schemeClr val="bg2"/>
                </a:solidFill>
              </a:rPr>
              <a:t>В этих же образцах контроль </a:t>
            </a:r>
            <a:r>
              <a:rPr lang="en-GB" altLang="en-US" sz="1600" b="1" dirty="0">
                <a:solidFill>
                  <a:schemeClr val="bg2"/>
                </a:solidFill>
              </a:rPr>
              <a:t>Salmonella (</a:t>
            </a:r>
            <a:r>
              <a:rPr lang="ru-RU" altLang="en-US" sz="1600" b="1" dirty="0">
                <a:solidFill>
                  <a:schemeClr val="bg2"/>
                </a:solidFill>
              </a:rPr>
              <a:t>качественный метод) и определение серотипов</a:t>
            </a:r>
            <a:endParaRPr lang="en-GB" altLang="en-US" sz="1600" b="1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937" y="4257965"/>
            <a:ext cx="112307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</a:rPr>
              <a:t>Количественный метод  контроля </a:t>
            </a:r>
            <a:r>
              <a:rPr lang="en-GB" sz="1600" b="1" dirty="0">
                <a:solidFill>
                  <a:schemeClr val="tx2"/>
                </a:solidFill>
              </a:rPr>
              <a:t>CAMPY </a:t>
            </a:r>
            <a:endParaRPr lang="ru-RU" sz="16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</a:rPr>
              <a:t>ЦЕЛЬ</a:t>
            </a:r>
            <a:r>
              <a:rPr lang="ru-RU" sz="1600" dirty="0">
                <a:solidFill>
                  <a:srgbClr val="C00000"/>
                </a:solidFill>
              </a:rPr>
              <a:t>: </a:t>
            </a:r>
            <a:r>
              <a:rPr lang="ru-RU" sz="1600" b="1" dirty="0">
                <a:solidFill>
                  <a:srgbClr val="C00000"/>
                </a:solidFill>
              </a:rPr>
              <a:t>Контроль эффективности комплексных  мероприятий   биобезопасности на птичниках и гигиены убоя </a:t>
            </a:r>
            <a:endParaRPr lang="ru-RU" sz="1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altLang="en-US" sz="1600" dirty="0">
                <a:solidFill>
                  <a:srgbClr val="00427F"/>
                </a:solidFill>
              </a:rPr>
              <a:t>Если убойный цех будет иметь значение выше этого числа положительных результатов, то необходимо будет принять меры по улучшению биобезопасности и процесса убоя! </a:t>
            </a:r>
          </a:p>
          <a:p>
            <a:pPr>
              <a:defRPr/>
            </a:pPr>
            <a:endParaRPr lang="ru-RU" sz="1600" dirty="0">
              <a:solidFill>
                <a:srgbClr val="00427F"/>
              </a:solidFill>
            </a:endParaRPr>
          </a:p>
          <a:p>
            <a:pPr>
              <a:defRPr/>
            </a:pPr>
            <a:r>
              <a:rPr lang="ru-RU" sz="1600" dirty="0">
                <a:solidFill>
                  <a:schemeClr val="bg2"/>
                </a:solidFill>
              </a:rPr>
              <a:t>Считается, если гигиенический критерий количественного </a:t>
            </a:r>
            <a:r>
              <a:rPr lang="en-GB" sz="1600" b="1" dirty="0">
                <a:solidFill>
                  <a:schemeClr val="bg2"/>
                </a:solidFill>
              </a:rPr>
              <a:t>CAMPY</a:t>
            </a:r>
            <a:r>
              <a:rPr lang="ru-RU" sz="1600" b="1" dirty="0">
                <a:solidFill>
                  <a:schemeClr val="bg2"/>
                </a:solidFill>
              </a:rPr>
              <a:t> </a:t>
            </a:r>
            <a:r>
              <a:rPr lang="en-US" sz="1600" b="1" dirty="0" err="1">
                <a:solidFill>
                  <a:schemeClr val="bg2"/>
                </a:solidFill>
              </a:rPr>
              <a:t>spp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ru-RU" sz="1600" b="1" dirty="0">
                <a:solidFill>
                  <a:schemeClr val="bg2"/>
                </a:solidFill>
              </a:rPr>
              <a:t>соответствует норме, в готовом продукте </a:t>
            </a:r>
            <a:r>
              <a:rPr lang="en-GB" sz="1600" b="1" dirty="0">
                <a:solidFill>
                  <a:schemeClr val="bg2"/>
                </a:solidFill>
              </a:rPr>
              <a:t>CAMPY</a:t>
            </a:r>
            <a:r>
              <a:rPr lang="ru-RU" sz="1600" b="1" dirty="0">
                <a:solidFill>
                  <a:schemeClr val="bg2"/>
                </a:solidFill>
              </a:rPr>
              <a:t> </a:t>
            </a:r>
            <a:r>
              <a:rPr lang="en-US" sz="1600" b="1" dirty="0" err="1">
                <a:solidFill>
                  <a:schemeClr val="bg2"/>
                </a:solidFill>
              </a:rPr>
              <a:t>spp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ru-RU" sz="1600" b="1" dirty="0">
                <a:solidFill>
                  <a:schemeClr val="bg2"/>
                </a:solidFill>
              </a:rPr>
              <a:t> в 25 г  отсутствует! </a:t>
            </a:r>
            <a:endParaRPr lang="ru-RU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79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ЗАКОНОДАТЕЛЬНЫЕ ТРЕБОВАНИЯ В ОТДЕЛЬНЫХ </a:t>
            </a:r>
            <a:br>
              <a:rPr lang="ru-RU" sz="2800" dirty="0"/>
            </a:br>
            <a:r>
              <a:rPr lang="ru-RU" sz="2800" dirty="0"/>
              <a:t>           СТРАНАХ К контролю CAMPYlobacter </a:t>
            </a:r>
            <a:r>
              <a:rPr lang="en-US" sz="2800" dirty="0"/>
              <a:t>SPP.</a:t>
            </a:r>
            <a:endParaRPr lang="ru-RU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0652" y="1045025"/>
            <a:ext cx="11094261" cy="551218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/>
              <a:t>На этапе переработки тушки птицы – количественный (гигиенический  показатель)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Евросоюз нормирование не более 1000 </a:t>
            </a:r>
            <a:r>
              <a:rPr lang="ru-RU" sz="1400" dirty="0" err="1"/>
              <a:t>cfu</a:t>
            </a:r>
            <a:r>
              <a:rPr lang="ru-RU" sz="1400" dirty="0"/>
              <a:t>/</a:t>
            </a:r>
            <a:r>
              <a:rPr lang="ru-RU" sz="1400" dirty="0" err="1"/>
              <a:t>carcass</a:t>
            </a:r>
            <a:r>
              <a:rPr lang="ru-RU" sz="1400" dirty="0"/>
              <a:t> на этапе переработки </a:t>
            </a:r>
            <a:r>
              <a:rPr lang="en-GB" altLang="en-US" sz="1400" dirty="0">
                <a:solidFill>
                  <a:srgbClr val="00427F"/>
                </a:solidFill>
                <a:hlinkClick r:id="rId2"/>
              </a:rPr>
              <a:t>https://eur-lex.europa.eu/eli/reg/2017/1495/oj</a:t>
            </a:r>
            <a:endParaRPr lang="ru-RU" sz="1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Австралия нормирование менее 10,000 </a:t>
            </a:r>
            <a:r>
              <a:rPr lang="ru-RU" sz="1400" dirty="0" err="1"/>
              <a:t>cfu</a:t>
            </a:r>
            <a:r>
              <a:rPr lang="ru-RU" sz="1400" dirty="0"/>
              <a:t>/</a:t>
            </a:r>
            <a:r>
              <a:rPr lang="ru-RU" sz="1400" dirty="0" err="1"/>
              <a:t>carcass</a:t>
            </a:r>
            <a:r>
              <a:rPr lang="ru-RU" sz="1400" dirty="0"/>
              <a:t> на этапе переработки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Некоторые страны (Таиланд, например), не нормируется, тестируют по причине </a:t>
            </a:r>
            <a:r>
              <a:rPr lang="ru-RU" sz="1400" b="1" dirty="0"/>
              <a:t>экспорта</a:t>
            </a:r>
            <a:r>
              <a:rPr lang="ru-RU" sz="1400" dirty="0"/>
              <a:t> в Европу.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b="1" dirty="0"/>
              <a:t>В готовом продукте (мясо птицы) - качественный показатель, отсутствие в 25 г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Франция и др. странах Европы </a:t>
            </a:r>
            <a:r>
              <a:rPr lang="en-US" sz="1400" dirty="0"/>
              <a:t>- </a:t>
            </a:r>
            <a:r>
              <a:rPr lang="ru-RU" sz="1400" dirty="0"/>
              <a:t>требование ритейла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Сингапур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Австралия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Япония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США (Мин с\х  внедрен Стандарт по снижению риска кампилобактериоза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….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b="1" dirty="0"/>
              <a:t>Нет законодательных требований: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Китай </a:t>
            </a:r>
            <a:r>
              <a:rPr lang="en-US" sz="1400" dirty="0"/>
              <a:t>- </a:t>
            </a:r>
            <a:r>
              <a:rPr lang="ru-RU" sz="1400" dirty="0"/>
              <a:t>мониторинг на отдельных предприятиях выращивания и переработки , экспорт в Европу запрещен…..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b="1" dirty="0"/>
              <a:t>Российская Федерация: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Не нормируется.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Экспорт, требование клиентов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СанПиН 3.3686-21 "Санитарно-эпидемиологические  требования по профилактике  инфекционных болезней« </a:t>
            </a:r>
            <a:r>
              <a:rPr lang="ru-RU" sz="1400" b="1" dirty="0"/>
              <a:t>п. 2319-2330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пункт  2322. Производственный бактериологический контроль осуществляется в соответствии с утвержденными методами анализа, в том числе методиками экспресс-анализа</a:t>
            </a:r>
            <a:r>
              <a:rPr lang="ru-RU" sz="1600" dirty="0"/>
              <a:t>. </a:t>
            </a:r>
            <a:r>
              <a:rPr lang="ru-RU" sz="1600" dirty="0">
                <a:hlinkClick r:id="rId3"/>
              </a:rPr>
              <a:t>https://docs.cntd.ru/document/573660140</a:t>
            </a:r>
            <a:endParaRPr lang="ru-RU" sz="16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Международные стандарты, ХАССП, СМК, хорошие практики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3317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6"/>
            <a:ext cx="7364767" cy="529481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TEMPO</a:t>
            </a:r>
          </a:p>
          <a:p>
            <a:pPr marL="0" indent="0">
              <a:buNone/>
            </a:pPr>
            <a:r>
              <a:rPr lang="ru-RU" sz="1600" dirty="0"/>
              <a:t>Метод НВЧ</a:t>
            </a:r>
          </a:p>
          <a:p>
            <a:pPr marL="0" indent="0">
              <a:buNone/>
            </a:pPr>
            <a:r>
              <a:rPr lang="ru-RU" sz="1600" dirty="0">
                <a:cs typeface="+mn-cs"/>
              </a:rPr>
              <a:t>Результат в КОЕ на грамм или миллилитр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Процесс серийных разведений и считывание результатов в течение нескольких минут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Загрузка до 6 карт одновременно для разведения и до 20 карт – для считывания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Не требуется приготовления питательной среды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Количественное определение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8FC47-7651-491D-A8CA-BCAE46DC5C50}"/>
              </a:ext>
            </a:extLst>
          </p:cNvPr>
          <p:cNvSpPr txBox="1"/>
          <p:nvPr/>
        </p:nvSpPr>
        <p:spPr>
          <a:xfrm>
            <a:off x="838201" y="4862512"/>
            <a:ext cx="87408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МУК 4.2.3261015</a:t>
            </a:r>
          </a:p>
          <a:p>
            <a:pPr algn="l" rtl="0" fontAlgn="base"/>
            <a:endParaRPr lang="ru-RU" sz="1600" b="1" i="0" u="none" strike="noStrike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О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пределение количества  микроорганизмов в пищевых  продуктах и объектов  окр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ужающей с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реды методом наиболее  вероятного числа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ru-RU" sz="1600" b="0" i="0" u="none" strike="noStrike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Утверждена методика поверки, внесение в госреестр СИ 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в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мае 2022 г.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1C8FD-C714-4B68-B2EF-3FA4B85F1F0D}"/>
              </a:ext>
            </a:extLst>
          </p:cNvPr>
          <p:cNvSpPr txBox="1"/>
          <p:nvPr/>
        </p:nvSpPr>
        <p:spPr>
          <a:xfrm>
            <a:off x="9195371" y="3657600"/>
            <a:ext cx="20753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</a:rPr>
              <a:t>КМАФаНМ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Дрожжи и плесени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Bacillus cereus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БГКП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Лактобактерии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Enterobacteriaceae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Staphylococcus aureus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Escherichia coli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С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</a:rPr>
              <a:t>ampylobacter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248E5-D3BD-4F14-85E6-754F73C1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691" y="0"/>
            <a:ext cx="4018816" cy="30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08296" y="1006868"/>
            <a:ext cx="7568631" cy="554157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2000" dirty="0"/>
              <a:t>История и бизнес-стратегия развития биоМерье на рынке РФ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2000" dirty="0"/>
              <a:t>Мировая статистика</a:t>
            </a:r>
            <a:r>
              <a:rPr lang="en-US" sz="2000" dirty="0"/>
              <a:t> </a:t>
            </a:r>
            <a:r>
              <a:rPr lang="ru-RU" sz="2000" dirty="0"/>
              <a:t>пищевых токсикоинфекций 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fr-FR" sz="2000" dirty="0"/>
              <a:t>Campy</a:t>
            </a:r>
            <a:r>
              <a:rPr lang="en-US" sz="2000" dirty="0"/>
              <a:t>l</a:t>
            </a:r>
            <a:r>
              <a:rPr lang="fr-FR" sz="2000" dirty="0" err="1"/>
              <a:t>obacter</a:t>
            </a:r>
            <a:r>
              <a:rPr lang="fr-FR" sz="2000" dirty="0"/>
              <a:t> </a:t>
            </a:r>
            <a:r>
              <a:rPr lang="fr-FR" sz="2000" dirty="0" err="1"/>
              <a:t>spp</a:t>
            </a:r>
            <a:r>
              <a:rPr lang="ru-RU" sz="2000" dirty="0"/>
              <a:t> количественный показатель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fr-FR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2000" dirty="0"/>
              <a:t>Salmonella </a:t>
            </a:r>
            <a:r>
              <a:rPr lang="en-US" sz="2000" dirty="0" err="1"/>
              <a:t>spp</a:t>
            </a:r>
            <a:r>
              <a:rPr lang="en-US" sz="2000" dirty="0"/>
              <a:t> </a:t>
            </a:r>
            <a:r>
              <a:rPr lang="ru-RU" sz="2000" dirty="0"/>
              <a:t>качественный показатель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r>
              <a:rPr lang="en-US" sz="2000" dirty="0"/>
              <a:t>Salmonella </a:t>
            </a:r>
            <a:r>
              <a:rPr lang="en-US" sz="2000" dirty="0" err="1"/>
              <a:t>spp</a:t>
            </a:r>
            <a:r>
              <a:rPr lang="en-US" sz="2000" dirty="0"/>
              <a:t> </a:t>
            </a:r>
            <a:r>
              <a:rPr lang="ru-RU" sz="2000" dirty="0"/>
              <a:t>количественный показатель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r>
              <a:rPr lang="en-US" sz="2000" dirty="0"/>
              <a:t>Salmonella Enteritidis </a:t>
            </a:r>
            <a:r>
              <a:rPr lang="ru-RU" sz="2000" dirty="0"/>
              <a:t>и</a:t>
            </a:r>
            <a:r>
              <a:rPr lang="en-US" sz="2000" dirty="0"/>
              <a:t> Salmonella Typhimurium</a:t>
            </a: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fr-FR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fr-FR" sz="14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ru-RU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82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Salmonella </a:t>
            </a:r>
            <a:r>
              <a:rPr lang="en-US" sz="4000" dirty="0" err="1"/>
              <a:t>spp</a:t>
            </a:r>
            <a:r>
              <a:rPr lang="en-US" sz="4000" dirty="0"/>
              <a:t> – </a:t>
            </a:r>
            <a:r>
              <a:rPr lang="ru-RU" sz="4000" dirty="0"/>
              <a:t>качественный показатель </a:t>
            </a:r>
            <a:r>
              <a:rPr lang="en-US" sz="4000" dirty="0"/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6378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Salmonella SPP - </a:t>
            </a:r>
            <a:r>
              <a:rPr lang="ru-RU" sz="2800" dirty="0"/>
              <a:t>гигиенический критерий</a:t>
            </a:r>
          </a:p>
        </p:txBody>
      </p:sp>
      <p:sp>
        <p:nvSpPr>
          <p:cNvPr id="6" name="Rectangle 5"/>
          <p:cNvSpPr/>
          <p:nvPr/>
        </p:nvSpPr>
        <p:spPr>
          <a:xfrm>
            <a:off x="748936" y="4030579"/>
            <a:ext cx="11008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ЦЕЛЬ:  </a:t>
            </a:r>
            <a:endParaRPr lang="ru-RU" sz="16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ru-RU" b="1" dirty="0">
                <a:solidFill>
                  <a:srgbClr val="00427F"/>
                </a:solidFill>
              </a:rPr>
              <a:t>Контроль эффективности комплексных мероприятий биобезопасности на птичниках и гигиены убоя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936" y="5875824"/>
            <a:ext cx="9060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dirty="0">
                <a:solidFill>
                  <a:srgbClr val="C00000"/>
                </a:solidFill>
              </a:rPr>
              <a:t>Контроль </a:t>
            </a:r>
            <a:r>
              <a:rPr lang="en-GB" altLang="en-US" dirty="0">
                <a:solidFill>
                  <a:srgbClr val="C00000"/>
                </a:solidFill>
              </a:rPr>
              <a:t>Salmonella</a:t>
            </a:r>
            <a:r>
              <a:rPr lang="ru-RU" altLang="en-US" dirty="0">
                <a:solidFill>
                  <a:srgbClr val="C00000"/>
                </a:solidFill>
              </a:rPr>
              <a:t> (качественный метод) и </a:t>
            </a:r>
            <a:r>
              <a:rPr lang="en-US" altLang="en-US" dirty="0">
                <a:solidFill>
                  <a:srgbClr val="C00000"/>
                </a:solidFill>
              </a:rPr>
              <a:t>Campy</a:t>
            </a:r>
            <a:r>
              <a:rPr lang="ru-RU" altLang="en-US" dirty="0">
                <a:solidFill>
                  <a:srgbClr val="C00000"/>
                </a:solidFill>
              </a:rPr>
              <a:t> (количественный)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ru-RU" altLang="en-US" dirty="0">
                <a:solidFill>
                  <a:srgbClr val="C00000"/>
                </a:solidFill>
              </a:rPr>
              <a:t>в одних образцах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209610"/>
            <a:ext cx="8655573" cy="2445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764" y="1133210"/>
            <a:ext cx="10533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</a:rPr>
              <a:t>Annex I to Regulation (EC) No 2073/2005 is amended as follows:</a:t>
            </a:r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5883442" y="6328610"/>
            <a:ext cx="567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>
                <a:hlinkClick r:id="rId3"/>
              </a:rPr>
              <a:t>EUR-</a:t>
            </a:r>
            <a:r>
              <a:rPr lang="fr-FR" dirty="0" err="1">
                <a:hlinkClick r:id="rId3"/>
              </a:rPr>
              <a:t>Lex</a:t>
            </a:r>
            <a:r>
              <a:rPr lang="fr-FR" dirty="0">
                <a:hlinkClick r:id="rId3"/>
              </a:rPr>
              <a:t> - 32011R1086 - EN - EUR-</a:t>
            </a:r>
            <a:r>
              <a:rPr lang="fr-FR" dirty="0" err="1">
                <a:hlinkClick r:id="rId3"/>
              </a:rPr>
              <a:t>Lex</a:t>
            </a:r>
            <a:r>
              <a:rPr lang="fr-FR" dirty="0">
                <a:hlinkClick r:id="rId3"/>
              </a:rPr>
              <a:t> (europa.eu)</a:t>
            </a:r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6613236" y="1133210"/>
            <a:ext cx="3195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DengXian"/>
              </a:rPr>
              <a:t>Process hygiene criteria</a:t>
            </a:r>
            <a:endParaRPr lang="ru-RU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753" y="1578942"/>
            <a:ext cx="1335584" cy="26140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54337" y="1752198"/>
            <a:ext cx="3037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sz="1400" dirty="0">
                <a:solidFill>
                  <a:schemeClr val="tx2"/>
                </a:solidFill>
              </a:rPr>
              <a:t>Образец: целая тушка с кожей на шее</a:t>
            </a:r>
          </a:p>
          <a:p>
            <a:pPr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tx2"/>
                </a:solidFill>
              </a:rPr>
              <a:t>50 тестов – из них не более 20 несоответствий</a:t>
            </a:r>
            <a:endParaRPr lang="en-US" altLang="en-US" sz="1400" dirty="0">
              <a:solidFill>
                <a:schemeClr val="tx2"/>
              </a:solidFill>
            </a:endParaRPr>
          </a:p>
          <a:p>
            <a:pPr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tx2"/>
                </a:solidFill>
              </a:rPr>
              <a:t>50 тестов – из них не более 15 несоответствий </a:t>
            </a:r>
            <a:endParaRPr lang="en-US" altLang="en-US" sz="1400" dirty="0">
              <a:solidFill>
                <a:schemeClr val="tx2"/>
              </a:solidFill>
            </a:endParaRPr>
          </a:p>
          <a:p>
            <a:pPr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tx2"/>
                </a:solidFill>
              </a:rPr>
              <a:t>50 тестов -  из них не более 10 несоответствий, </a:t>
            </a:r>
            <a:r>
              <a:rPr lang="ru-RU" altLang="en-US" sz="1400" b="1" dirty="0">
                <a:solidFill>
                  <a:schemeClr val="tx2"/>
                </a:solidFill>
              </a:rPr>
              <a:t>далее 5 - </a:t>
            </a:r>
            <a:r>
              <a:rPr lang="ru-RU" altLang="en-US" sz="1400" b="1" dirty="0">
                <a:solidFill>
                  <a:schemeClr val="bg2"/>
                </a:solidFill>
              </a:rPr>
              <a:t>10% 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936" y="4952494"/>
            <a:ext cx="8395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dirty="0">
                <a:solidFill>
                  <a:srgbClr val="00427F"/>
                </a:solidFill>
              </a:rPr>
              <a:t>Если убойный цех будет иметь значение выше этого числа положительных результатов, то необходимо будет принять меры по улучшению биобезопасности и процесса убоя!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4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Salmonella SPP - </a:t>
            </a:r>
            <a:r>
              <a:rPr lang="ru-RU" sz="2800" dirty="0"/>
              <a:t>критерий</a:t>
            </a:r>
            <a:r>
              <a:rPr lang="en-US" sz="2800" dirty="0"/>
              <a:t> </a:t>
            </a:r>
            <a:r>
              <a:rPr lang="ru-RU" sz="2800" dirty="0"/>
              <a:t>пищевой безопасности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" y="1912727"/>
            <a:ext cx="11315000" cy="2687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6" y="1440799"/>
            <a:ext cx="7319699" cy="471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937" y="4990806"/>
            <a:ext cx="10964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Для продукции, направляемой в реализацию, </a:t>
            </a:r>
            <a:r>
              <a:rPr lang="en-US" dirty="0">
                <a:solidFill>
                  <a:srgbClr val="C00000"/>
                </a:solidFill>
              </a:rPr>
              <a:t>Salmonella spp </a:t>
            </a:r>
            <a:r>
              <a:rPr lang="ru-RU" dirty="0">
                <a:solidFill>
                  <a:srgbClr val="C00000"/>
                </a:solidFill>
              </a:rPr>
              <a:t>отсутствует в 25г в пределах срока годности </a:t>
            </a:r>
          </a:p>
        </p:txBody>
      </p:sp>
    </p:spTree>
    <p:extLst>
      <p:ext uri="{BB962C8B-B14F-4D97-AF65-F5344CB8AC3E}">
        <p14:creationId xmlns:p14="http://schemas.microsoft.com/office/powerpoint/2010/main" val="3956612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VIDAS / </a:t>
            </a:r>
            <a:r>
              <a:rPr lang="en-US" sz="3200" b="1" dirty="0" err="1"/>
              <a:t>miniVIDAS</a:t>
            </a:r>
            <a:endParaRPr lang="en-US" sz="3200" b="1" dirty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Метод ИФА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Результат на приборе менее чем за час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Инкубация образца 24 или 48 часов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Загрузка от 12 или 30 образцов одновременно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Валидация на образцы 25, 125, 375 гр.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Только 1 стадия обогащения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Качественное определение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06497-4159-4ECC-91C6-144FCA9CCFF3}"/>
              </a:ext>
            </a:extLst>
          </p:cNvPr>
          <p:cNvSpPr txBox="1"/>
          <p:nvPr/>
        </p:nvSpPr>
        <p:spPr>
          <a:xfrm>
            <a:off x="838200" y="4633645"/>
            <a:ext cx="41139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МУК 4.2.3262-2015</a:t>
            </a:r>
            <a:r>
              <a:rPr lang="en-GB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внесен в ТР ТС 21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Внесен в ГОСТ 32031-2012  Продукты пищевые.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Метод выявления и определения бактерий </a:t>
            </a:r>
            <a:r>
              <a:rPr lang="ru-RU" sz="16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L.monocytogenes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Внесен в Госреестр СИ и имеет утвержденную 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методику поверки</a:t>
            </a:r>
            <a:r>
              <a:rPr lang="en-GB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2CE7F37-69E7-4A03-8D92-AA111E7D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966649"/>
            <a:ext cx="2746880" cy="150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169991-4E07-45F2-A67F-3889855D9DDD}"/>
              </a:ext>
            </a:extLst>
          </p:cNvPr>
          <p:cNvSpPr txBox="1"/>
          <p:nvPr/>
        </p:nvSpPr>
        <p:spPr>
          <a:xfrm>
            <a:off x="9318661" y="590709"/>
            <a:ext cx="29589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Salmonella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Listeria spp.,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</a:t>
            </a:r>
            <a:r>
              <a:rPr lang="en-US" dirty="0">
                <a:solidFill>
                  <a:schemeClr val="tx2"/>
                </a:solidFill>
              </a:rPr>
              <a:t>steria</a:t>
            </a:r>
            <a:r>
              <a:rPr lang="en-US" sz="1800" dirty="0">
                <a:solidFill>
                  <a:schemeClr val="tx2"/>
                </a:solidFill>
              </a:rPr>
              <a:t> monocytogenes</a:t>
            </a:r>
          </a:p>
          <a:p>
            <a:r>
              <a:rPr lang="en-US" dirty="0">
                <a:solidFill>
                  <a:schemeClr val="tx2"/>
                </a:solidFill>
              </a:rPr>
              <a:t>Listeria </a:t>
            </a:r>
            <a:r>
              <a:rPr lang="en-US" sz="1800" dirty="0">
                <a:solidFill>
                  <a:schemeClr val="tx2"/>
                </a:solidFill>
              </a:rPr>
              <a:t>Duo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E. Coli O157</a:t>
            </a: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Campylobacter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Staphylococcus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4C9BBB-C3AA-4BF9-93BA-8B9C9010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517" y="3844658"/>
            <a:ext cx="7174941" cy="301334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E095F0C-84E7-4400-AF82-978F27E2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65" y="2850685"/>
            <a:ext cx="2064287" cy="16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0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GENE-UP</a:t>
            </a:r>
          </a:p>
          <a:p>
            <a:pPr marL="0" indent="0">
              <a:buNone/>
            </a:pPr>
            <a:r>
              <a:rPr lang="ru-RU" sz="1600" dirty="0"/>
              <a:t>Метод ПЦР</a:t>
            </a:r>
            <a:endParaRPr lang="en-US" sz="1600" dirty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Высокая чувствительность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Результат на приборе менее чем за час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Механический лизис в течение 5 минут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Загрузка до 96 образцов одновременно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Хранение реагентов при комнатной температуре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Только 1 стадия обогащения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Внутренний контроль для каждого теста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ru-RU" sz="1800" dirty="0"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Качественное определение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D6317-ED89-478C-91CF-1555F0D800DC}"/>
              </a:ext>
            </a:extLst>
          </p:cNvPr>
          <p:cNvSpPr txBox="1"/>
          <p:nvPr/>
        </p:nvSpPr>
        <p:spPr>
          <a:xfrm>
            <a:off x="748937" y="5416510"/>
            <a:ext cx="10213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МР № 01-004197780-20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Обнаружение патогенных микроорганизмов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Salmonella spp., 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6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L.monocytogenes</a:t>
            </a:r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методом</a:t>
            </a: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полимеразной цепной реакции в режиме</a:t>
            </a: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реального времени)</a:t>
            </a:r>
            <a:endParaRPr lang="ru-RU" sz="1600" b="0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101EA-B5D4-4FB1-8B70-ED774622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01" y="456587"/>
            <a:ext cx="2538412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D2890-59B9-43E2-A25F-9BF19A4395DA}"/>
              </a:ext>
            </a:extLst>
          </p:cNvPr>
          <p:cNvSpPr txBox="1"/>
          <p:nvPr/>
        </p:nvSpPr>
        <p:spPr>
          <a:xfrm>
            <a:off x="6712510" y="2399771"/>
            <a:ext cx="306431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Salmonella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Listeria spp.,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Listeria monocytogenes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E. Coli O157:H7</a:t>
            </a:r>
          </a:p>
          <a:p>
            <a:pPr marL="0" indent="0">
              <a:buNone/>
            </a:pPr>
            <a:r>
              <a:rPr lang="en-US" sz="1800" dirty="0" err="1">
                <a:solidFill>
                  <a:schemeClr val="tx2"/>
                </a:solidFill>
              </a:rPr>
              <a:t>Cronobacter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chemeClr val="tx2"/>
                </a:solidFill>
              </a:rPr>
              <a:t>Шиго</a:t>
            </a:r>
            <a:r>
              <a:rPr lang="ru-RU" dirty="0" err="1">
                <a:solidFill>
                  <a:schemeClr val="tx2"/>
                </a:solidFill>
              </a:rPr>
              <a:t>токсины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STEC </a:t>
            </a:r>
            <a:r>
              <a:rPr lang="en-US" sz="1800" dirty="0" err="1">
                <a:solidFill>
                  <a:schemeClr val="tx2"/>
                </a:solidFill>
              </a:rPr>
              <a:t>stx</a:t>
            </a:r>
            <a:r>
              <a:rPr lang="en-US" sz="1800" dirty="0">
                <a:solidFill>
                  <a:schemeClr val="tx2"/>
                </a:solidFill>
              </a:rPr>
              <a:t>/</a:t>
            </a:r>
            <a:r>
              <a:rPr lang="en-US" sz="1800" dirty="0" err="1">
                <a:solidFill>
                  <a:schemeClr val="tx2"/>
                </a:solidFill>
              </a:rPr>
              <a:t>eae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STEC TOP6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Salmonella </a:t>
            </a:r>
            <a:r>
              <a:rPr lang="en-US" sz="1800" dirty="0">
                <a:solidFill>
                  <a:schemeClr val="tx2"/>
                </a:solidFill>
              </a:rPr>
              <a:t>SE/ST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Пищевые вирусы</a:t>
            </a:r>
          </a:p>
        </p:txBody>
      </p:sp>
    </p:spTree>
    <p:extLst>
      <p:ext uri="{BB962C8B-B14F-4D97-AF65-F5344CB8AC3E}">
        <p14:creationId xmlns:p14="http://schemas.microsoft.com/office/powerpoint/2010/main" val="2597455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Salmonella SPP</a:t>
            </a:r>
            <a:r>
              <a:rPr lang="ru-RU" sz="3600" dirty="0"/>
              <a:t> - Количественный показатель </a:t>
            </a:r>
          </a:p>
        </p:txBody>
      </p:sp>
    </p:spTree>
    <p:extLst>
      <p:ext uri="{BB962C8B-B14F-4D97-AF65-F5344CB8AC3E}">
        <p14:creationId xmlns:p14="http://schemas.microsoft.com/office/powerpoint/2010/main" val="1233209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38199" y="3015343"/>
            <a:ext cx="5267053" cy="3300789"/>
          </a:xfrm>
        </p:spPr>
        <p:txBody>
          <a:bodyPr>
            <a:normAutofit/>
          </a:bodyPr>
          <a:lstStyle/>
          <a:p>
            <a:pPr marL="285750" indent="-285750"/>
            <a:r>
              <a:rPr lang="ru-RU" sz="1800" dirty="0">
                <a:solidFill>
                  <a:srgbClr val="00427F"/>
                </a:solidFill>
              </a:rPr>
              <a:t>Нужны способы оценки эффективности вмешательств</a:t>
            </a:r>
            <a:r>
              <a:rPr lang="en-US" sz="1800" dirty="0">
                <a:solidFill>
                  <a:srgbClr val="00427F"/>
                </a:solidFill>
              </a:rPr>
              <a:t> </a:t>
            </a:r>
            <a:r>
              <a:rPr lang="ru-RU" sz="1800" dirty="0">
                <a:solidFill>
                  <a:srgbClr val="00427F"/>
                </a:solidFill>
              </a:rPr>
              <a:t>на ферме </a:t>
            </a:r>
          </a:p>
          <a:p>
            <a:pPr marL="285750" indent="-285750"/>
            <a:r>
              <a:rPr lang="ru-RU" sz="1800" dirty="0">
                <a:solidFill>
                  <a:srgbClr val="00427F"/>
                </a:solidFill>
              </a:rPr>
              <a:t>Оценка нагрузки сальмонеллы до наступления товарного возраста птицы/животного</a:t>
            </a:r>
          </a:p>
          <a:p>
            <a:pPr marL="285750" indent="-285750"/>
            <a:r>
              <a:rPr lang="ru-RU" sz="1800" dirty="0">
                <a:solidFill>
                  <a:srgbClr val="00427F"/>
                </a:solidFill>
              </a:rPr>
              <a:t>В качестве одного из показателей «оценки </a:t>
            </a:r>
            <a:r>
              <a:rPr lang="ru-RU" sz="1800" b="1" dirty="0">
                <a:solidFill>
                  <a:srgbClr val="00427F"/>
                </a:solidFill>
              </a:rPr>
              <a:t>риска сальмонеллеза</a:t>
            </a:r>
            <a:r>
              <a:rPr lang="ru-RU" sz="1800" dirty="0">
                <a:solidFill>
                  <a:srgbClr val="00427F"/>
                </a:solidFill>
              </a:rPr>
              <a:t>»</a:t>
            </a:r>
          </a:p>
          <a:p>
            <a:r>
              <a:rPr lang="ru-RU" sz="1800" dirty="0">
                <a:solidFill>
                  <a:srgbClr val="00427F"/>
                </a:solidFill>
              </a:rPr>
              <a:t>Мониторинг уровня </a:t>
            </a:r>
            <a:r>
              <a:rPr lang="ru-RU" sz="1800" dirty="0" err="1">
                <a:solidFill>
                  <a:srgbClr val="00427F"/>
                </a:solidFill>
              </a:rPr>
              <a:t>биобезопасностии</a:t>
            </a:r>
            <a:endParaRPr lang="ru-RU" sz="1800" dirty="0">
              <a:solidFill>
                <a:srgbClr val="00427F"/>
              </a:solidFill>
            </a:endParaRPr>
          </a:p>
          <a:p>
            <a:r>
              <a:rPr lang="ru-RU" sz="1800" dirty="0">
                <a:solidFill>
                  <a:srgbClr val="00427F"/>
                </a:solidFill>
              </a:rPr>
              <a:t>И др.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96296" y="3015343"/>
            <a:ext cx="5530746" cy="3300788"/>
          </a:xfrm>
        </p:spPr>
        <p:txBody>
          <a:bodyPr>
            <a:normAutofit/>
          </a:bodyPr>
          <a:lstStyle/>
          <a:p>
            <a:r>
              <a:rPr lang="ru-RU" sz="1800" dirty="0"/>
              <a:t>Точная настройка стратегий вмешательства (программа управления патогенами) </a:t>
            </a:r>
          </a:p>
          <a:p>
            <a:r>
              <a:rPr lang="ru-RU" sz="1800" dirty="0"/>
              <a:t>В качестве одного из показателей « оценки риска сальмонеллеза" и критериев выпуска продукции</a:t>
            </a:r>
            <a:endParaRPr lang="en-US" sz="1800" dirty="0"/>
          </a:p>
          <a:p>
            <a:r>
              <a:rPr lang="ru-RU" sz="1800" dirty="0"/>
              <a:t>Сравнение данных после навески и после охлаждения (бактериальная нагрузка)</a:t>
            </a:r>
          </a:p>
          <a:p>
            <a:pPr marL="285750" indent="-285750"/>
            <a:r>
              <a:rPr lang="ru-RU" sz="1800" dirty="0"/>
              <a:t>Помощь в принятие решений</a:t>
            </a:r>
          </a:p>
          <a:p>
            <a:r>
              <a:rPr lang="ru-RU" sz="1800" b="1" dirty="0"/>
              <a:t>Экспорт</a:t>
            </a:r>
          </a:p>
          <a:p>
            <a:pPr marL="285750" indent="-285750"/>
            <a:endParaRPr lang="ru-RU" sz="1800" dirty="0"/>
          </a:p>
          <a:p>
            <a:pPr marL="0" indent="0">
              <a:buNone/>
            </a:pPr>
            <a:endParaRPr lang="ru-RU" sz="1900" dirty="0"/>
          </a:p>
          <a:p>
            <a:pPr marL="285750" indent="-285750"/>
            <a:endParaRPr lang="ru-RU" sz="1900" dirty="0"/>
          </a:p>
          <a:p>
            <a:pPr marL="285750" indent="-285750"/>
            <a:endParaRPr lang="ru-RU" sz="1900" dirty="0"/>
          </a:p>
          <a:p>
            <a:pPr marL="285750" indent="-285750"/>
            <a:endParaRPr lang="ru-RU" sz="1900" dirty="0"/>
          </a:p>
          <a:p>
            <a:endParaRPr lang="ru-RU" sz="1900" dirty="0"/>
          </a:p>
          <a:p>
            <a:endParaRPr lang="ru-RU" sz="1900" dirty="0"/>
          </a:p>
          <a:p>
            <a:endParaRPr lang="ru-RU" sz="1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28946" y="2370222"/>
            <a:ext cx="5307159" cy="515848"/>
          </a:xfrm>
        </p:spPr>
        <p:txBody>
          <a:bodyPr anchor="ctr">
            <a:normAutofit/>
          </a:bodyPr>
          <a:lstStyle/>
          <a:p>
            <a:r>
              <a:rPr lang="ru-RU" sz="1600" dirty="0"/>
              <a:t>СЕЛЕКЦИОНЕРЫ, ИНКУБАТОРЫ И ФЕРМЫ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96296" y="2353525"/>
            <a:ext cx="5530746" cy="532543"/>
          </a:xfrm>
        </p:spPr>
        <p:txBody>
          <a:bodyPr anchor="ctr">
            <a:normAutofit/>
          </a:bodyPr>
          <a:lstStyle/>
          <a:p>
            <a:r>
              <a:rPr lang="ru-RU" sz="1600" dirty="0"/>
              <a:t>Производство ПЕРЕРАБОТКИ</a:t>
            </a:r>
            <a:endParaRPr lang="ru-RU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Salmonella SPP</a:t>
            </a:r>
            <a:r>
              <a:rPr lang="ru-RU" sz="2800" dirty="0"/>
              <a:t> - Количественный показатель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12832" y="6316131"/>
            <a:ext cx="5298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Home | Food Safety and Inspection Service (usda.gov)</a:t>
            </a:r>
            <a:endParaRPr lang="ru-RU" sz="1400" dirty="0"/>
          </a:p>
          <a:p>
            <a:r>
              <a:rPr lang="en-US" sz="1400" dirty="0">
                <a:hlinkClick r:id="rId4"/>
              </a:rPr>
              <a:t>Import &amp; Export | Food Safety and Inspection Service (usda.gov)</a:t>
            </a:r>
            <a:endParaRPr lang="ru-RU" sz="1400" dirty="0"/>
          </a:p>
        </p:txBody>
      </p:sp>
      <p:sp>
        <p:nvSpPr>
          <p:cNvPr id="10" name="Rectangle 9"/>
          <p:cNvSpPr/>
          <p:nvPr/>
        </p:nvSpPr>
        <p:spPr>
          <a:xfrm>
            <a:off x="924674" y="1505706"/>
            <a:ext cx="10537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Food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Safety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 Inspection Service (FSIS). Служба контроля качества пищевых продуктов Министерства сельского хозяйства США.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3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1051" y="1027613"/>
            <a:ext cx="7439023" cy="5260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ИСТИННЫЙ количественный подсчет 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= </a:t>
            </a:r>
            <a: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ОТСУТСТВИЕ обогащения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sz="1800" b="1" dirty="0"/>
              <a:t>GENE-UP QUANT SALMONELLA</a:t>
            </a:r>
            <a:r>
              <a:rPr lang="ru-RU" sz="1800" dirty="0"/>
              <a:t> –анализ на основе метода ПЦР для количественного определения вида сальмонелл (в КОЕ/г или КОЕ/мл)</a:t>
            </a:r>
          </a:p>
          <a:p>
            <a:pPr marL="0" indent="0" algn="ctr">
              <a:buNone/>
            </a:pPr>
            <a:r>
              <a:rPr lang="ru-RU" sz="1800" dirty="0"/>
              <a:t>Результаты генерируются менее чем за 4 часа</a:t>
            </a:r>
          </a:p>
          <a:p>
            <a:pPr marL="0" indent="0" algn="ctr">
              <a:buNone/>
            </a:pPr>
            <a:r>
              <a:rPr lang="ru-RU" sz="1800" dirty="0"/>
              <a:t>Анализ бактериальной нагрузки на предприятии истинный подсчет, который показывает реальную картину. </a:t>
            </a:r>
          </a:p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27</a:t>
            </a:fld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GENE-UP® QUANT SALMONELLA</a:t>
            </a:r>
            <a:endParaRPr lang="ru-RU" dirty="0"/>
          </a:p>
        </p:txBody>
      </p:sp>
      <p:pic>
        <p:nvPicPr>
          <p:cNvPr id="8" name="Picture Placeholder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517" y="0"/>
            <a:ext cx="4388264" cy="41814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  <p:pic>
        <p:nvPicPr>
          <p:cNvPr id="9" name="Picture Placeholder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17" y="4137830"/>
            <a:ext cx="2217671" cy="2726994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  <p:pic>
        <p:nvPicPr>
          <p:cNvPr id="10" name="Picture Placeholder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8930" y="4148920"/>
            <a:ext cx="2237220" cy="2737573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  <p:sp>
        <p:nvSpPr>
          <p:cNvPr id="11" name="Rectangle 10"/>
          <p:cNvSpPr/>
          <p:nvPr/>
        </p:nvSpPr>
        <p:spPr>
          <a:xfrm>
            <a:off x="4860758" y="4105276"/>
            <a:ext cx="721083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27F"/>
                </a:solidFill>
              </a:rPr>
              <a:t>Сертификат AOAC </a:t>
            </a:r>
            <a:r>
              <a:rPr lang="ru-RU" sz="1600" dirty="0" err="1">
                <a:solidFill>
                  <a:srgbClr val="00427F"/>
                </a:solidFill>
              </a:rPr>
              <a:t>Research</a:t>
            </a:r>
            <a:r>
              <a:rPr lang="ru-RU" sz="1600" dirty="0">
                <a:solidFill>
                  <a:srgbClr val="00427F"/>
                </a:solidFill>
              </a:rPr>
              <a:t> </a:t>
            </a:r>
            <a:r>
              <a:rPr lang="ru-RU" sz="1600" dirty="0" err="1">
                <a:solidFill>
                  <a:srgbClr val="00427F"/>
                </a:solidFill>
              </a:rPr>
              <a:t>Institute</a:t>
            </a:r>
            <a:r>
              <a:rPr lang="ru-RU" sz="1600" dirty="0">
                <a:solidFill>
                  <a:srgbClr val="00427F"/>
                </a:solidFill>
              </a:rPr>
              <a:t> </a:t>
            </a:r>
            <a:r>
              <a:rPr lang="ru-RU" sz="1600" dirty="0" err="1">
                <a:solidFill>
                  <a:srgbClr val="00427F"/>
                </a:solidFill>
              </a:rPr>
              <a:t>Performance</a:t>
            </a:r>
            <a:r>
              <a:rPr lang="ru-RU" sz="1600" dirty="0">
                <a:solidFill>
                  <a:srgbClr val="00427F"/>
                </a:solidFill>
              </a:rPr>
              <a:t> </a:t>
            </a:r>
            <a:r>
              <a:rPr lang="ru-RU" sz="1600" dirty="0" err="1">
                <a:solidFill>
                  <a:srgbClr val="00427F"/>
                </a:solidFill>
              </a:rPr>
              <a:t>Tested</a:t>
            </a:r>
            <a:r>
              <a:rPr lang="ru-RU" sz="1600" dirty="0">
                <a:solidFill>
                  <a:srgbClr val="00427F"/>
                </a:solidFill>
              </a:rPr>
              <a:t> </a:t>
            </a:r>
            <a:r>
              <a:rPr lang="ru-RU" sz="1600" dirty="0" err="1">
                <a:solidFill>
                  <a:srgbClr val="00427F"/>
                </a:solidFill>
              </a:rPr>
              <a:t>Methods</a:t>
            </a:r>
            <a:r>
              <a:rPr lang="ru-RU" sz="1600" dirty="0">
                <a:solidFill>
                  <a:srgbClr val="00427F"/>
                </a:solidFill>
              </a:rPr>
              <a:t>℠ (PTM 061801) </a:t>
            </a:r>
            <a:r>
              <a:rPr lang="en-US" sz="1600" dirty="0">
                <a:hlinkClick r:id="rId6"/>
              </a:rPr>
              <a:t>AOAC INTERNATIONAL - In Food &amp; Agriculture, We Set the Standard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27F"/>
                </a:solidFill>
              </a:rPr>
              <a:t>Типы продуктов</a:t>
            </a:r>
          </a:p>
          <a:p>
            <a:r>
              <a:rPr lang="ru-RU" sz="1600" dirty="0">
                <a:solidFill>
                  <a:srgbClr val="00427F"/>
                </a:solidFill>
              </a:rPr>
              <a:t>   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Курица, индейка, говядина, яйцо, корма для  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домашних  животных  </a:t>
            </a:r>
          </a:p>
          <a:p>
            <a:r>
              <a:rPr lang="ru-RU" sz="1600" i="1" dirty="0">
                <a:solidFill>
                  <a:schemeClr val="accent4"/>
                </a:solidFill>
              </a:rPr>
              <a:t>     </a:t>
            </a:r>
            <a:r>
              <a:rPr lang="en-US" sz="1600" i="1" dirty="0">
                <a:solidFill>
                  <a:schemeClr val="accent4"/>
                </a:solidFill>
              </a:rPr>
              <a:t>Published on </a:t>
            </a:r>
            <a:r>
              <a:rPr lang="en-US" sz="1600" i="1" dirty="0" err="1">
                <a:solidFill>
                  <a:schemeClr val="accent4"/>
                </a:solidFill>
              </a:rPr>
              <a:t>bioMérieux</a:t>
            </a:r>
            <a:r>
              <a:rPr lang="en-US" sz="1600" i="1" dirty="0">
                <a:solidFill>
                  <a:schemeClr val="accent4"/>
                </a:solidFill>
              </a:rPr>
              <a:t> (https://www.biomerieux-usa.com</a:t>
            </a:r>
            <a:endParaRPr lang="ru-RU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35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salmonella enteritidis </a:t>
            </a:r>
            <a:r>
              <a:rPr lang="ru-RU" sz="4000" dirty="0"/>
              <a:t>и</a:t>
            </a:r>
            <a:r>
              <a:rPr lang="en-US" sz="4000" dirty="0"/>
              <a:t> Salmonella Typhimurium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0105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Salmonella enteritidis, Salmonella Typhimurium </a:t>
            </a:r>
            <a:r>
              <a:rPr lang="ru-RU" sz="2800" dirty="0"/>
              <a:t>– </a:t>
            </a:r>
            <a:br>
              <a:rPr lang="ru-RU" sz="2800" dirty="0"/>
            </a:br>
            <a:r>
              <a:rPr lang="ru-RU" sz="2800" dirty="0"/>
              <a:t>          критерий пищевой безопасности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72400" y="1122922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hlinkClick r:id="rId2"/>
              </a:rPr>
              <a:t>EUR-</a:t>
            </a:r>
            <a:r>
              <a:rPr lang="fr-FR" sz="1600" dirty="0" err="1">
                <a:hlinkClick r:id="rId2"/>
              </a:rPr>
              <a:t>Lex</a:t>
            </a:r>
            <a:r>
              <a:rPr lang="fr-FR" sz="1600" dirty="0">
                <a:hlinkClick r:id="rId2"/>
              </a:rPr>
              <a:t> - 32011R1086 - EN - EUR-</a:t>
            </a:r>
            <a:r>
              <a:rPr lang="fr-FR" sz="1600" dirty="0" err="1">
                <a:hlinkClick r:id="rId2"/>
              </a:rPr>
              <a:t>Lex</a:t>
            </a:r>
            <a:r>
              <a:rPr lang="fr-FR" sz="1600" dirty="0">
                <a:hlinkClick r:id="rId2"/>
              </a:rPr>
              <a:t> (europa.eu)</a:t>
            </a:r>
            <a:endParaRPr lang="ru-RU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24" y="1291710"/>
            <a:ext cx="7319699" cy="471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46" y="1818440"/>
            <a:ext cx="11546520" cy="2233898"/>
          </a:xfrm>
          <a:prstGeom prst="rect">
            <a:avLst/>
          </a:prstGeom>
        </p:spPr>
      </p:pic>
      <p:pic>
        <p:nvPicPr>
          <p:cNvPr id="8" name="Image 2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24" y="4029003"/>
            <a:ext cx="8899647" cy="20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5624" y="4208611"/>
            <a:ext cx="112418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>
                <a:solidFill>
                  <a:srgbClr val="00427F"/>
                </a:solidFill>
              </a:rPr>
              <a:t>Этот критерий распространяется на живую птицу, на свежее мясо бройлеров и индейки</a:t>
            </a:r>
          </a:p>
          <a:p>
            <a:endParaRPr lang="en-US" altLang="en-US" sz="1600" b="1" dirty="0">
              <a:solidFill>
                <a:srgbClr val="00427F"/>
              </a:solidFill>
            </a:endParaRPr>
          </a:p>
          <a:p>
            <a:r>
              <a:rPr lang="ru-RU" b="1" dirty="0">
                <a:solidFill>
                  <a:srgbClr val="00427F"/>
                </a:solidFill>
              </a:rPr>
              <a:t>В правилах отбора проб тушек птицы и свежего мяса птицы указано:</a:t>
            </a:r>
          </a:p>
          <a:p>
            <a:endParaRPr lang="ru-RU" b="1" dirty="0">
              <a:solidFill>
                <a:srgbClr val="00427F"/>
              </a:solidFill>
            </a:endParaRPr>
          </a:p>
          <a:p>
            <a:r>
              <a:rPr lang="ru-RU" sz="1400" dirty="0">
                <a:solidFill>
                  <a:srgbClr val="00427F"/>
                </a:solidFill>
              </a:rPr>
              <a:t>Убойные цеха  должны включать в свои планы отбора проб тушки птицы из стада с неизвестным статусом сальмонеллы или со статусом, который</a:t>
            </a:r>
            <a:r>
              <a:rPr lang="en-US" sz="1400" dirty="0">
                <a:solidFill>
                  <a:srgbClr val="00427F"/>
                </a:solidFill>
              </a:rPr>
              <a:t> </a:t>
            </a:r>
            <a:r>
              <a:rPr lang="ru-RU" sz="1400" dirty="0">
                <a:solidFill>
                  <a:srgbClr val="00427F"/>
                </a:solidFill>
              </a:rPr>
              <a:t>является положительным для </a:t>
            </a:r>
            <a:r>
              <a:rPr lang="ru-RU" sz="1400" b="1" dirty="0" err="1">
                <a:solidFill>
                  <a:srgbClr val="00427F"/>
                </a:solidFill>
              </a:rPr>
              <a:t>Salmonella</a:t>
            </a:r>
            <a:r>
              <a:rPr lang="ru-RU" sz="1400" b="1" dirty="0">
                <a:solidFill>
                  <a:srgbClr val="00427F"/>
                </a:solidFill>
              </a:rPr>
              <a:t> </a:t>
            </a:r>
            <a:r>
              <a:rPr lang="ru-RU" sz="1400" b="1" dirty="0" err="1">
                <a:solidFill>
                  <a:srgbClr val="00427F"/>
                </a:solidFill>
              </a:rPr>
              <a:t>Enteritidis</a:t>
            </a:r>
            <a:r>
              <a:rPr lang="ru-RU" sz="1400" b="1" dirty="0">
                <a:solidFill>
                  <a:srgbClr val="00427F"/>
                </a:solidFill>
              </a:rPr>
              <a:t> или </a:t>
            </a:r>
            <a:r>
              <a:rPr lang="ru-RU" sz="1400" b="1" dirty="0" err="1">
                <a:solidFill>
                  <a:srgbClr val="00427F"/>
                </a:solidFill>
              </a:rPr>
              <a:t>Salmonella</a:t>
            </a:r>
            <a:r>
              <a:rPr lang="ru-RU" sz="1400" b="1" dirty="0">
                <a:solidFill>
                  <a:srgbClr val="00427F"/>
                </a:solidFill>
              </a:rPr>
              <a:t> </a:t>
            </a:r>
            <a:r>
              <a:rPr lang="ru-RU" sz="1400" b="1" dirty="0" err="1">
                <a:solidFill>
                  <a:srgbClr val="00427F"/>
                </a:solidFill>
              </a:rPr>
              <a:t>Typhimurium</a:t>
            </a:r>
            <a:r>
              <a:rPr lang="ru-RU" sz="1400" dirty="0">
                <a:solidFill>
                  <a:srgbClr val="00427F"/>
                </a:solidFill>
              </a:rPr>
              <a:t>.</a:t>
            </a:r>
          </a:p>
          <a:p>
            <a:endParaRPr lang="ru-RU" sz="1400" dirty="0">
              <a:solidFill>
                <a:srgbClr val="00427F"/>
              </a:solidFill>
            </a:endParaRPr>
          </a:p>
          <a:p>
            <a:r>
              <a:rPr lang="ru-RU" sz="1400" dirty="0">
                <a:solidFill>
                  <a:srgbClr val="C00000"/>
                </a:solidFill>
              </a:rPr>
              <a:t>При этом ожидается</a:t>
            </a:r>
            <a:r>
              <a:rPr lang="ru-RU" sz="1400" dirty="0">
                <a:solidFill>
                  <a:srgbClr val="00427F"/>
                </a:solidFill>
              </a:rPr>
              <a:t>, что  в продуктах, выработанных из свежего мяса птицы, </a:t>
            </a:r>
            <a:r>
              <a:rPr lang="ru-RU" sz="1400" b="1" dirty="0">
                <a:solidFill>
                  <a:srgbClr val="00427F"/>
                </a:solidFill>
              </a:rPr>
              <a:t>Salmonella spp </a:t>
            </a:r>
            <a:r>
              <a:rPr lang="ru-RU" sz="1400" dirty="0">
                <a:solidFill>
                  <a:srgbClr val="00427F"/>
                </a:solidFill>
              </a:rPr>
              <a:t>- отрицательный результат/не обнаружен, которые применимы ко всем другим продуктам, в том числе из этого мяса</a:t>
            </a:r>
            <a:endParaRPr lang="ru-RU" sz="2000" b="1" dirty="0">
              <a:solidFill>
                <a:srgbClr val="00427F"/>
              </a:solidFill>
            </a:endParaRPr>
          </a:p>
          <a:p>
            <a:r>
              <a:rPr lang="ru-RU" sz="2000" b="1" dirty="0">
                <a:solidFill>
                  <a:srgbClr val="00427F"/>
                </a:solidFill>
              </a:rPr>
              <a:t>                                                                   Экспорт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2414" y="2271913"/>
            <a:ext cx="1508952" cy="16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1">
            <a:extLst>
              <a:ext uri="{FF2B5EF4-FFF2-40B4-BE49-F238E27FC236}">
                <a16:creationId xmlns:a16="http://schemas.microsoft.com/office/drawing/2014/main" id="{4124ECDB-2ACE-420F-BAA3-B82CB514B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1484314"/>
            <a:ext cx="8572500" cy="4935537"/>
          </a:xfrm>
        </p:spPr>
        <p:txBody>
          <a:bodyPr/>
          <a:lstStyle/>
          <a:p>
            <a:r>
              <a:rPr lang="ru-RU" altLang="fr-FR">
                <a:ea typeface="Geneva"/>
                <a:cs typeface="Geneva"/>
              </a:rPr>
              <a:t>Традиции Пастера</a:t>
            </a:r>
            <a:r>
              <a:rPr lang="en-US" altLang="fr-FR">
                <a:ea typeface="Geneva"/>
                <a:cs typeface="Geneva"/>
              </a:rPr>
              <a:t>: </a:t>
            </a:r>
            <a:r>
              <a:rPr lang="ru-RU" altLang="fr-FR">
                <a:ea typeface="Geneva"/>
                <a:cs typeface="Geneva"/>
              </a:rPr>
              <a:t>Марсель Мерье работал с Луи Пастером в </a:t>
            </a:r>
            <a:r>
              <a:rPr lang="en-US" altLang="fr-FR">
                <a:ea typeface="Geneva"/>
                <a:cs typeface="Geneva"/>
              </a:rPr>
              <a:t>1894.</a:t>
            </a:r>
          </a:p>
          <a:p>
            <a:r>
              <a:rPr lang="ru-RU" altLang="fr-FR">
                <a:ea typeface="Geneva"/>
                <a:cs typeface="Geneva"/>
              </a:rPr>
              <a:t>Приверженность 4-х поколений семьи Мерье</a:t>
            </a:r>
            <a:r>
              <a:rPr lang="en-US" altLang="fr-FR">
                <a:ea typeface="Geneva"/>
                <a:cs typeface="Geneva"/>
              </a:rPr>
              <a:t>: </a:t>
            </a:r>
            <a:r>
              <a:rPr lang="ru-RU" altLang="fr-FR">
                <a:ea typeface="Geneva"/>
                <a:cs typeface="Geneva"/>
              </a:rPr>
              <a:t>с момента основания Института Мерье дело передавалось от отца к сыну для достижения общей цели</a:t>
            </a:r>
            <a:endParaRPr lang="en-US" altLang="fr-FR">
              <a:ea typeface="Geneva"/>
              <a:cs typeface="Geneva"/>
            </a:endParaRPr>
          </a:p>
        </p:txBody>
      </p:sp>
      <p:sp>
        <p:nvSpPr>
          <p:cNvPr id="14339" name="Titre 2">
            <a:extLst>
              <a:ext uri="{FF2B5EF4-FFF2-40B4-BE49-F238E27FC236}">
                <a16:creationId xmlns:a16="http://schemas.microsoft.com/office/drawing/2014/main" id="{D6C1F859-2700-46C8-9AC0-CA48EC76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"/>
            <a:ext cx="7272338" cy="1108075"/>
          </a:xfrm>
        </p:spPr>
        <p:txBody>
          <a:bodyPr/>
          <a:lstStyle/>
          <a:p>
            <a:r>
              <a:rPr lang="ru-RU" altLang="fr-FR" sz="2000" cap="none">
                <a:ea typeface="Geneva"/>
                <a:cs typeface="Geneva"/>
              </a:rPr>
              <a:t>СЕМЬЯ МЕРЬЕ ПОСВЯТИЛА СЕБЯ СЛУЖЕНИЮ МЕДИЦИНЕ И ЗДОРОВЬЮ ЛЮДЕЙ</a:t>
            </a:r>
            <a:endParaRPr lang="en-US" altLang="fr-FR" sz="2000" cap="none">
              <a:ea typeface="Geneva"/>
              <a:cs typeface="Geneva"/>
            </a:endParaRP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A3094EFF-98F3-4C47-8DBF-8E6DB273A863}"/>
              </a:ext>
            </a:extLst>
          </p:cNvPr>
          <p:cNvSpPr/>
          <p:nvPr/>
        </p:nvSpPr>
        <p:spPr>
          <a:xfrm>
            <a:off x="1524000" y="3379789"/>
            <a:ext cx="9144000" cy="1698625"/>
          </a:xfrm>
          <a:prstGeom prst="roundRect">
            <a:avLst>
              <a:gd name="adj" fmla="val 0"/>
            </a:avLst>
          </a:prstGeom>
          <a:solidFill>
            <a:srgbClr val="ABCB2A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fr-FR" sz="1800" b="0">
              <a:solidFill>
                <a:srgbClr val="FFFFFF"/>
              </a:solidFill>
            </a:endParaRPr>
          </a:p>
        </p:txBody>
      </p:sp>
      <p:sp>
        <p:nvSpPr>
          <p:cNvPr id="14341" name="object 3">
            <a:extLst>
              <a:ext uri="{FF2B5EF4-FFF2-40B4-BE49-F238E27FC236}">
                <a16:creationId xmlns:a16="http://schemas.microsoft.com/office/drawing/2014/main" id="{C1BE047F-88EE-4011-8599-FCE6737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9" y="3068638"/>
            <a:ext cx="1328737" cy="12128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2" name="object 22">
            <a:extLst>
              <a:ext uri="{FF2B5EF4-FFF2-40B4-BE49-F238E27FC236}">
                <a16:creationId xmlns:a16="http://schemas.microsoft.com/office/drawing/2014/main" id="{CB3BD894-43CE-4B7C-BF49-00D936A2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3051176"/>
            <a:ext cx="2173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Марсель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1897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Создание Института Мерье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3" name="object 23">
            <a:extLst>
              <a:ext uri="{FF2B5EF4-FFF2-40B4-BE49-F238E27FC236}">
                <a16:creationId xmlns:a16="http://schemas.microsoft.com/office/drawing/2014/main" id="{565DE4A8-5FF9-4680-8534-3B5C2877E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5078414"/>
            <a:ext cx="157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Доктор Чарльз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1937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4" name="object 24">
            <a:extLst>
              <a:ext uri="{FF2B5EF4-FFF2-40B4-BE49-F238E27FC236}">
                <a16:creationId xmlns:a16="http://schemas.microsoft.com/office/drawing/2014/main" id="{6177D988-189D-4E42-A8D1-2B4F9C3F8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4" y="5078414"/>
            <a:ext cx="113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Доктор Алан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1963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создание компании</a:t>
            </a: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 bioMérieux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5" name="object 25">
            <a:extLst>
              <a:ext uri="{FF2B5EF4-FFF2-40B4-BE49-F238E27FC236}">
                <a16:creationId xmlns:a16="http://schemas.microsoft.com/office/drawing/2014/main" id="{A1EF6535-F978-40E8-B0A0-9B0528B7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5078413"/>
            <a:ext cx="1214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Александр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2017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президент </a:t>
            </a: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bioMérieux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6" name="object 27">
            <a:extLst>
              <a:ext uri="{FF2B5EF4-FFF2-40B4-BE49-F238E27FC236}">
                <a16:creationId xmlns:a16="http://schemas.microsoft.com/office/drawing/2014/main" id="{2D735239-113F-4A01-8E8F-394B27593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1" y="3378201"/>
            <a:ext cx="2282825" cy="17002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7" name="object 49">
            <a:extLst>
              <a:ext uri="{FF2B5EF4-FFF2-40B4-BE49-F238E27FC236}">
                <a16:creationId xmlns:a16="http://schemas.microsoft.com/office/drawing/2014/main" id="{A96FC1A6-36FC-464D-A2D9-84C6F652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5078414"/>
            <a:ext cx="263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Марсель Мерье</a:t>
            </a:r>
            <a:b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1894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студент  Луи Пастера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8" name="object 41">
            <a:extLst>
              <a:ext uri="{FF2B5EF4-FFF2-40B4-BE49-F238E27FC236}">
                <a16:creationId xmlns:a16="http://schemas.microsoft.com/office/drawing/2014/main" id="{03859D82-C665-45FC-8AEA-48F807B1F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663" y="3073401"/>
            <a:ext cx="2900362" cy="200501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D3A86-0460-4075-9BE8-BB0DB8C6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9" y="3135314"/>
            <a:ext cx="473075" cy="612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2400" b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B853F-7888-4CF8-A2B3-3327502C9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1" y="3929064"/>
            <a:ext cx="473075" cy="612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2400" b="0">
              <a:solidFill>
                <a:srgbClr val="FFFFFF"/>
              </a:solidFill>
            </a:endParaRPr>
          </a:p>
        </p:txBody>
      </p:sp>
      <p:pic>
        <p:nvPicPr>
          <p:cNvPr id="14351" name="Image 4" descr="1987 - Charles Mérieux.jpg">
            <a:extLst>
              <a:ext uri="{FF2B5EF4-FFF2-40B4-BE49-F238E27FC236}">
                <a16:creationId xmlns:a16="http://schemas.microsoft.com/office/drawing/2014/main" id="{E3423199-A877-4D2D-8DA2-D83B3F9E3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9" y="4360864"/>
            <a:ext cx="132873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12632" y="1198276"/>
            <a:ext cx="7217443" cy="3395565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ru-RU" sz="1500" dirty="0">
                <a:latin typeface="+mn-lt"/>
                <a:cs typeface="+mn-cs"/>
              </a:rPr>
              <a:t>Дуплексный набор </a:t>
            </a:r>
            <a:r>
              <a:rPr lang="en-US" sz="1500" b="1" dirty="0">
                <a:latin typeface="+mn-lt"/>
                <a:cs typeface="+mn-cs"/>
              </a:rPr>
              <a:t>GENE-UP® S. Enteritidis &amp; S. Typhimurium (SEST) </a:t>
            </a:r>
            <a:r>
              <a:rPr lang="ru-RU" sz="1500" dirty="0">
                <a:latin typeface="+mn-lt"/>
                <a:cs typeface="+mn-cs"/>
              </a:rPr>
              <a:t>представляет собой качественный метод </a:t>
            </a:r>
            <a:r>
              <a:rPr lang="ru-RU" sz="1500" dirty="0" err="1">
                <a:latin typeface="+mn-lt"/>
                <a:cs typeface="+mn-cs"/>
              </a:rPr>
              <a:t>детекции</a:t>
            </a:r>
            <a:r>
              <a:rPr lang="ru-RU" sz="1500" dirty="0">
                <a:latin typeface="+mn-lt"/>
                <a:cs typeface="+mn-cs"/>
              </a:rPr>
              <a:t> на основе технологии (ПЦР) в реальном времени для обнаружения </a:t>
            </a:r>
            <a:r>
              <a:rPr lang="en-US" sz="1500" dirty="0">
                <a:latin typeface="+mn-lt"/>
                <a:cs typeface="+mn-cs"/>
              </a:rPr>
              <a:t>Salmonella Enteritidis </a:t>
            </a:r>
            <a:r>
              <a:rPr lang="ru-RU" sz="1500" dirty="0">
                <a:latin typeface="+mn-lt"/>
                <a:cs typeface="+mn-cs"/>
              </a:rPr>
              <a:t>и </a:t>
            </a:r>
            <a:r>
              <a:rPr lang="en-US" sz="1500" dirty="0">
                <a:latin typeface="+mn-lt"/>
                <a:cs typeface="+mn-cs"/>
              </a:rPr>
              <a:t>Salmonella Typhimurium </a:t>
            </a:r>
            <a:r>
              <a:rPr lang="ru-RU" sz="1500" dirty="0">
                <a:latin typeface="+mn-lt"/>
                <a:cs typeface="+mn-cs"/>
              </a:rPr>
              <a:t>в пищевых продуктах.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1900" dirty="0">
                <a:latin typeface="+mn-lt"/>
                <a:cs typeface="+mn-cs"/>
              </a:rPr>
              <a:t>Работает в рутинном режиме платформы GENE-UP  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1900" dirty="0">
                <a:solidFill>
                  <a:schemeClr val="bg2"/>
                </a:solidFill>
                <a:latin typeface="+mn-lt"/>
                <a:cs typeface="+mn-cs"/>
              </a:rPr>
              <a:t>Для мяса птицы и продукции из мяса птицы и свинины, яиц, образцов производственной среды, образцов первичной продукции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1800" dirty="0" err="1"/>
              <a:t>Медународная</a:t>
            </a:r>
            <a:r>
              <a:rPr lang="ru-RU" sz="1800" dirty="0"/>
              <a:t> </a:t>
            </a:r>
            <a:r>
              <a:rPr lang="ru-RU" sz="1800" dirty="0" err="1"/>
              <a:t>валидация</a:t>
            </a:r>
            <a:r>
              <a:rPr lang="ru-RU" sz="1800" dirty="0"/>
              <a:t> </a:t>
            </a:r>
            <a:r>
              <a:rPr lang="en-US" sz="1800" dirty="0"/>
              <a:t>AOAC</a:t>
            </a:r>
            <a:endParaRPr lang="ru-RU" sz="1800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1800" dirty="0" err="1"/>
              <a:t>Валидация</a:t>
            </a:r>
            <a:r>
              <a:rPr lang="ru-RU" sz="1800" dirty="0"/>
              <a:t> </a:t>
            </a:r>
            <a:r>
              <a:rPr lang="en-US" sz="1800" dirty="0"/>
              <a:t>ISO </a:t>
            </a:r>
            <a:r>
              <a:rPr lang="ru-RU" sz="1800" dirty="0"/>
              <a:t>16140 в процессе 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ru-RU" sz="18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GENE-UP® SEST</a:t>
            </a:r>
            <a:r>
              <a:rPr lang="ru-RU" dirty="0"/>
              <a:t> (</a:t>
            </a:r>
            <a:r>
              <a:rPr lang="en-US" dirty="0"/>
              <a:t>S. Enteritidis &amp;</a:t>
            </a:r>
            <a:br>
              <a:rPr lang="ru-RU" dirty="0"/>
            </a:br>
            <a:r>
              <a:rPr lang="ru-RU" dirty="0"/>
              <a:t>         </a:t>
            </a:r>
            <a:r>
              <a:rPr lang="en-US" dirty="0"/>
              <a:t>S. Typhimurium</a:t>
            </a:r>
            <a:r>
              <a:rPr lang="ru-RU" dirty="0"/>
              <a:t>)</a:t>
            </a:r>
          </a:p>
        </p:txBody>
      </p:sp>
      <p:pic>
        <p:nvPicPr>
          <p:cNvPr id="8" name="Picture Placeholder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517" y="0"/>
            <a:ext cx="4388264" cy="41814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11" t="1265" r="21008" b="1992"/>
          <a:stretch/>
        </p:blipFill>
        <p:spPr>
          <a:xfrm>
            <a:off x="249517" y="4153354"/>
            <a:ext cx="2674305" cy="2714757"/>
          </a:xfrm>
          <a:prstGeom prst="rect">
            <a:avLst/>
          </a:prstGeom>
        </p:spPr>
      </p:pic>
      <p:pic>
        <p:nvPicPr>
          <p:cNvPr id="12" name="Picture 2" descr="BROILER - Définition et synonymes de broiler dans le dictionnaire angla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40" y="4153354"/>
            <a:ext cx="1773751" cy="270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41" y="4764505"/>
            <a:ext cx="1165085" cy="164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1217" y="4689927"/>
            <a:ext cx="1111023" cy="16596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871193" y="6412497"/>
            <a:ext cx="375488" cy="198444"/>
          </a:xfrm>
          <a:prstGeom prst="rect">
            <a:avLst/>
          </a:prstGeom>
          <a:solidFill>
            <a:srgbClr val="ACCB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28985" y="6412497"/>
            <a:ext cx="375488" cy="198444"/>
          </a:xfrm>
          <a:prstGeom prst="rect">
            <a:avLst/>
          </a:prstGeom>
          <a:solidFill>
            <a:srgbClr val="61A1B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ST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2632" y="4764505"/>
            <a:ext cx="54340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Отслеживание источника сальмонеллы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Понимание распространенности серотипов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Точная настройка стратегий вмешательства (организация программы контроля  и мониторинга патогенов)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Экспорт</a:t>
            </a:r>
          </a:p>
        </p:txBody>
      </p:sp>
    </p:spTree>
    <p:extLst>
      <p:ext uri="{BB962C8B-B14F-4D97-AF65-F5344CB8AC3E}">
        <p14:creationId xmlns:p14="http://schemas.microsoft.com/office/powerpoint/2010/main" val="3276803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223911"/>
            <a:ext cx="12192000" cy="88057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Благодарим вас за участие!</a:t>
            </a:r>
          </a:p>
        </p:txBody>
      </p:sp>
    </p:spTree>
    <p:extLst>
      <p:ext uri="{BB962C8B-B14F-4D97-AF65-F5344CB8AC3E}">
        <p14:creationId xmlns:p14="http://schemas.microsoft.com/office/powerpoint/2010/main" val="3120817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6131">
            <a:off x="603174" y="1440788"/>
            <a:ext cx="2708862" cy="18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3408218" y="3241963"/>
            <a:ext cx="8598477" cy="16720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663"/>
              </a:spcBef>
              <a:buFont typeface="Arial" panose="020B0604020202020204" pitchFamily="34" charset="0"/>
              <a:buNone/>
            </a:pPr>
            <a:r>
              <a:rPr lang="ru-RU" altLang="ru-RU" sz="2000" dirty="0">
                <a:ea typeface="MS PGothic" panose="020B0600070205080204" pitchFamily="34" charset="-128"/>
                <a:cs typeface="Geneva"/>
              </a:rPr>
              <a:t>Оксана Макарова</a:t>
            </a:r>
            <a:r>
              <a:rPr lang="en-GB" altLang="ru-RU" sz="2000" dirty="0">
                <a:ea typeface="MS PGothic" panose="020B0600070205080204" pitchFamily="34" charset="-128"/>
                <a:cs typeface="Geneva"/>
              </a:rPr>
              <a:t> </a:t>
            </a:r>
            <a:r>
              <a:rPr lang="ru-RU" altLang="ru-RU" sz="2000" dirty="0">
                <a:ea typeface="MS PGothic" panose="020B0600070205080204" pitchFamily="34" charset="-128"/>
                <a:cs typeface="Geneva"/>
              </a:rPr>
              <a:t> Научный советник </a:t>
            </a:r>
            <a:r>
              <a:rPr lang="ru-RU" altLang="ru-RU" sz="2000" dirty="0" err="1">
                <a:ea typeface="MS PGothic" panose="020B0600070205080204" pitchFamily="34" charset="-128"/>
                <a:cs typeface="Geneva"/>
              </a:rPr>
              <a:t>биоМерье</a:t>
            </a:r>
            <a:r>
              <a:rPr lang="ru-RU" altLang="ru-RU" sz="2000" dirty="0">
                <a:ea typeface="MS PGothic" panose="020B0600070205080204" pitchFamily="34" charset="-128"/>
                <a:cs typeface="Geneva"/>
              </a:rPr>
              <a:t> РУС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en-US" sz="2000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ea typeface="MS PGothic" panose="020B0600070205080204" pitchFamily="34" charset="-128"/>
              </a:rPr>
              <a:t>e-mail: </a:t>
            </a:r>
            <a:r>
              <a:rPr lang="en-GB" altLang="en-US" sz="2000" u="sng" dirty="0">
                <a:ea typeface="MS PGothic" panose="020B0600070205080204" pitchFamily="34" charset="-128"/>
                <a:hlinkClick r:id="rId3"/>
              </a:rPr>
              <a:t>oksana.makarova@biomerieux.com</a:t>
            </a:r>
            <a:endParaRPr lang="ru-RU" altLang="en-US" sz="2000" u="sng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en-US" sz="2000" u="sng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ea typeface="MS PGothic" panose="020B0600070205080204" pitchFamily="34" charset="-128"/>
              </a:rPr>
              <a:t>Tel: +7 495 221 10 79| Mobile: +7 925 453 08 79</a:t>
            </a:r>
            <a:endParaRPr lang="ru-RU" altLang="en-US" sz="2000" dirty="0">
              <a:ea typeface="MS PGothic" panose="020B0600070205080204" pitchFamily="34" charset="-128"/>
            </a:endParaRPr>
          </a:p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</p:spPr>
        <p:txBody>
          <a:bodyPr/>
          <a:lstStyle/>
          <a:p>
            <a:r>
              <a:rPr lang="ru-RU" dirty="0"/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913058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31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2"/>
          <p:cNvSpPr>
            <a:spLocks noGrp="1"/>
          </p:cNvSpPr>
          <p:nvPr>
            <p:ph type="title"/>
          </p:nvPr>
        </p:nvSpPr>
        <p:spPr>
          <a:xfrm>
            <a:off x="2279649" y="1"/>
            <a:ext cx="7272339" cy="1108075"/>
          </a:xfrm>
        </p:spPr>
        <p:txBody>
          <a:bodyPr/>
          <a:lstStyle/>
          <a:p>
            <a:pPr algn="ctr"/>
            <a:r>
              <a:rPr lang="ru-RU" altLang="fr-FR" sz="2667" cap="none" dirty="0">
                <a:cs typeface="Geneva"/>
              </a:rPr>
              <a:t>ФАКТЫ И ЦИФРЫ О </a:t>
            </a:r>
            <a:r>
              <a:rPr lang="en-US" altLang="fr-FR" sz="2667" cap="none" dirty="0">
                <a:cs typeface="Geneva"/>
              </a:rPr>
              <a:t>BIOMERIEUX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609725" y="1833564"/>
            <a:ext cx="9144000" cy="1544637"/>
          </a:xfrm>
          <a:prstGeom prst="roundRect">
            <a:avLst>
              <a:gd name="adj" fmla="val 0"/>
            </a:avLst>
          </a:prstGeom>
          <a:solidFill>
            <a:srgbClr val="BFD63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en-US" sz="1867" dirty="0">
                <a:ea typeface="Geneva"/>
              </a:rPr>
              <a:t>160 </a:t>
            </a:r>
            <a:r>
              <a:rPr lang="ru-RU" altLang="en-US" sz="1867" dirty="0">
                <a:solidFill>
                  <a:srgbClr val="1F497D"/>
                </a:solidFill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стран мира  </a:t>
            </a:r>
            <a:endParaRPr lang="en-GB" altLang="en-US" sz="1867" dirty="0">
              <a:solidFill>
                <a:srgbClr val="1F497D"/>
              </a:solidFill>
              <a:latin typeface="Cambria" panose="0204050305040603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altLang="en-US" sz="1867" dirty="0">
                <a:solidFill>
                  <a:srgbClr val="1F497D"/>
                </a:solidFill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ru-RU" altLang="en-US" sz="1867" dirty="0">
                <a:ea typeface="Geneva"/>
              </a:rPr>
              <a:t>44</a:t>
            </a:r>
            <a:r>
              <a:rPr lang="ru-RU" altLang="en-US" sz="1867" dirty="0">
                <a:solidFill>
                  <a:srgbClr val="1F497D"/>
                </a:solidFill>
                <a:latin typeface="Cambria" panose="02040503050406030204" pitchFamily="18" charset="0"/>
                <a:ea typeface="DengXian" panose="02010600030101010101" pitchFamily="2" charset="-122"/>
              </a:rPr>
              <a:t> филиала</a:t>
            </a:r>
            <a:endParaRPr lang="ru-RU" altLang="en-US" sz="1867" b="0" dirty="0">
              <a:solidFill>
                <a:schemeClr val="tx1"/>
              </a:solidFill>
            </a:endParaRPr>
          </a:p>
        </p:txBody>
      </p:sp>
      <p:pic>
        <p:nvPicPr>
          <p:cNvPr id="2355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203326"/>
            <a:ext cx="3448051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ZoneTexte 6"/>
          <p:cNvSpPr txBox="1">
            <a:spLocks noChangeArrowheads="1"/>
          </p:cNvSpPr>
          <p:nvPr/>
        </p:nvSpPr>
        <p:spPr bwMode="auto">
          <a:xfrm>
            <a:off x="8655389" y="4008440"/>
            <a:ext cx="2353927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marL="0" lvl="2">
              <a:lnSpc>
                <a:spcPct val="90000"/>
              </a:lnSpc>
              <a:spcBef>
                <a:spcPts val="4663"/>
              </a:spcBef>
              <a:buClrTx/>
              <a:buNone/>
            </a:pPr>
            <a:r>
              <a:rPr lang="ru-RU" altLang="fr-FR" dirty="0">
                <a:solidFill>
                  <a:schemeClr val="tx1"/>
                </a:solidFill>
                <a:ea typeface="MS PGothic" panose="020B0600070205080204" pitchFamily="34" charset="-128"/>
              </a:rPr>
              <a:t>Самая большая инсталлированная база анализаторов в мире  </a:t>
            </a:r>
            <a:r>
              <a:rPr lang="fr-FR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9</a:t>
            </a:r>
            <a:r>
              <a:rPr lang="ru-RU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3</a:t>
            </a:r>
            <a:r>
              <a:rPr lang="fr-FR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 </a:t>
            </a:r>
            <a:r>
              <a:rPr lang="ru-RU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0</a:t>
            </a:r>
            <a:r>
              <a:rPr lang="fr-FR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00</a:t>
            </a:r>
            <a:r>
              <a:rPr lang="fr-FR" altLang="fr-FR" sz="1600" b="1" dirty="0">
                <a:solidFill>
                  <a:srgbClr val="004080"/>
                </a:solidFill>
                <a:ea typeface="MS PGothic" panose="020B0600070205080204" pitchFamily="34" charset="-128"/>
              </a:rPr>
              <a:t> </a:t>
            </a:r>
            <a:endParaRPr lang="fr-FR" altLang="fr-FR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23558" name="ZoneTexte 9"/>
          <p:cNvSpPr txBox="1">
            <a:spLocks noChangeArrowheads="1"/>
          </p:cNvSpPr>
          <p:nvPr/>
        </p:nvSpPr>
        <p:spPr bwMode="auto">
          <a:xfrm>
            <a:off x="2090739" y="4722814"/>
            <a:ext cx="211772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90000"/>
              </a:lnSpc>
              <a:spcBef>
                <a:spcPts val="4663"/>
              </a:spcBef>
              <a:buClrTx/>
              <a:buSzTx/>
              <a:buNone/>
            </a:pPr>
            <a:r>
              <a:rPr lang="fr-FR" altLang="fr-FR" sz="2600"/>
              <a:t>90% </a:t>
            </a:r>
            <a:br>
              <a:rPr lang="fr-FR" altLang="fr-FR" sz="3700"/>
            </a:br>
            <a:r>
              <a:rPr lang="ru-RU" altLang="fr-FR" sz="1400" b="0">
                <a:solidFill>
                  <a:schemeClr val="tx1"/>
                </a:solidFill>
              </a:rPr>
              <a:t>продаж вне территории Франции</a:t>
            </a:r>
            <a:endParaRPr lang="fr-FR" altLang="fr-FR" sz="1400" b="0">
              <a:solidFill>
                <a:schemeClr val="tx1"/>
              </a:solidFill>
            </a:endParaRPr>
          </a:p>
        </p:txBody>
      </p:sp>
      <p:sp>
        <p:nvSpPr>
          <p:cNvPr id="23559" name="ZoneTexte 10"/>
          <p:cNvSpPr txBox="1">
            <a:spLocks noChangeArrowheads="1"/>
          </p:cNvSpPr>
          <p:nvPr/>
        </p:nvSpPr>
        <p:spPr bwMode="auto">
          <a:xfrm>
            <a:off x="5224464" y="5141914"/>
            <a:ext cx="2600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90000"/>
              </a:lnSpc>
              <a:spcBef>
                <a:spcPts val="4663"/>
              </a:spcBef>
              <a:buClrTx/>
              <a:buSzTx/>
              <a:buNone/>
            </a:pPr>
            <a:r>
              <a:rPr lang="ru-RU" altLang="fr-FR" sz="1400" b="0">
                <a:solidFill>
                  <a:schemeClr val="tx1"/>
                </a:solidFill>
              </a:rPr>
              <a:t>Более</a:t>
            </a:r>
            <a:br>
              <a:rPr lang="fr-FR" altLang="fr-FR" sz="1600" b="0">
                <a:solidFill>
                  <a:schemeClr val="tx1"/>
                </a:solidFill>
              </a:rPr>
            </a:br>
            <a:r>
              <a:rPr lang="fr-FR" altLang="fr-FR" sz="2600"/>
              <a:t>10</a:t>
            </a:r>
            <a:r>
              <a:rPr lang="ru-RU" altLang="fr-FR" sz="2600"/>
              <a:t> </a:t>
            </a:r>
            <a:r>
              <a:rPr lang="fr-FR" altLang="fr-FR" sz="2600"/>
              <a:t>000</a:t>
            </a:r>
            <a:r>
              <a:rPr lang="fr-FR" altLang="fr-FR" sz="2600" b="0">
                <a:solidFill>
                  <a:schemeClr val="tx1"/>
                </a:solidFill>
              </a:rPr>
              <a:t> </a:t>
            </a:r>
            <a:br>
              <a:rPr lang="fr-FR" altLang="fr-FR" sz="3200" b="0">
                <a:solidFill>
                  <a:schemeClr val="tx1"/>
                </a:solidFill>
              </a:rPr>
            </a:br>
            <a:r>
              <a:rPr lang="ru-RU" altLang="fr-FR" sz="1400" b="0">
                <a:solidFill>
                  <a:schemeClr val="tx1"/>
                </a:solidFill>
              </a:rPr>
              <a:t>сотрудников во всем мире, </a:t>
            </a:r>
            <a:r>
              <a:rPr lang="ru-RU" altLang="fr-FR" sz="2600"/>
              <a:t>18 заводов</a:t>
            </a:r>
            <a:endParaRPr lang="fr-FR" altLang="fr-FR" sz="2600"/>
          </a:p>
        </p:txBody>
      </p:sp>
      <p:sp>
        <p:nvSpPr>
          <p:cNvPr id="23560" name="ZoneTexte 12"/>
          <p:cNvSpPr txBox="1">
            <a:spLocks noChangeArrowheads="1"/>
          </p:cNvSpPr>
          <p:nvPr/>
        </p:nvSpPr>
        <p:spPr bwMode="auto">
          <a:xfrm>
            <a:off x="5651501" y="3598864"/>
            <a:ext cx="2425700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90000"/>
              </a:lnSpc>
              <a:spcBef>
                <a:spcPts val="4663"/>
              </a:spcBef>
              <a:buClrTx/>
              <a:buSzTx/>
              <a:buNone/>
            </a:pPr>
            <a:r>
              <a:rPr lang="fr-FR" altLang="fr-FR" sz="2600"/>
              <a:t>1,600</a:t>
            </a:r>
            <a:r>
              <a:rPr lang="fr-FR" altLang="fr-FR" sz="1600" b="0">
                <a:solidFill>
                  <a:schemeClr val="tx1"/>
                </a:solidFill>
              </a:rPr>
              <a:t> </a:t>
            </a:r>
            <a:r>
              <a:rPr lang="ru-RU" altLang="fr-FR" sz="1400" b="0">
                <a:solidFill>
                  <a:schemeClr val="tx1"/>
                </a:solidFill>
              </a:rPr>
              <a:t>сотрудников заняты в исследованиях и разработке (</a:t>
            </a:r>
            <a:r>
              <a:rPr lang="fr-FR" altLang="fr-FR" sz="1400" b="0">
                <a:solidFill>
                  <a:schemeClr val="tx1"/>
                </a:solidFill>
              </a:rPr>
              <a:t>R&amp;D</a:t>
            </a:r>
            <a:r>
              <a:rPr lang="ru-RU" altLang="fr-FR" sz="1400" b="0">
                <a:solidFill>
                  <a:schemeClr val="tx1"/>
                </a:solidFill>
              </a:rPr>
              <a:t>) - </a:t>
            </a:r>
            <a:r>
              <a:rPr lang="ru-RU" altLang="fr-FR" sz="2600"/>
              <a:t>11 лабораторий</a:t>
            </a:r>
            <a:endParaRPr lang="fr-FR" altLang="fr-FR" sz="2600"/>
          </a:p>
        </p:txBody>
      </p:sp>
      <p:sp>
        <p:nvSpPr>
          <p:cNvPr id="23561" name="ZoneTexte 11"/>
          <p:cNvSpPr txBox="1">
            <a:spLocks noChangeArrowheads="1"/>
          </p:cNvSpPr>
          <p:nvPr/>
        </p:nvSpPr>
        <p:spPr bwMode="auto">
          <a:xfrm>
            <a:off x="7837488" y="2027239"/>
            <a:ext cx="27225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spcBef>
                <a:spcPts val="4663"/>
              </a:spcBef>
              <a:buClrTx/>
              <a:buSzTx/>
              <a:buNone/>
            </a:pPr>
            <a:r>
              <a:rPr lang="ru-RU" altLang="fr-FR" sz="2800" dirty="0"/>
              <a:t>+ 30</a:t>
            </a:r>
            <a:r>
              <a:rPr lang="en-US" altLang="fr-FR" sz="2800" dirty="0"/>
              <a:t> </a:t>
            </a:r>
            <a:r>
              <a:rPr lang="ru-RU" altLang="fr-FR" sz="2800" dirty="0"/>
              <a:t>ЛЕТ</a:t>
            </a:r>
            <a:r>
              <a:rPr lang="en-US" altLang="fr-FR" sz="2800" dirty="0"/>
              <a:t> </a:t>
            </a:r>
            <a:br>
              <a:rPr lang="en-US" altLang="fr-FR" sz="3700" dirty="0"/>
            </a:br>
            <a:r>
              <a:rPr lang="ru-RU" altLang="fr-FR" sz="1400" dirty="0">
                <a:solidFill>
                  <a:schemeClr val="bg1"/>
                </a:solidFill>
              </a:rPr>
              <a:t>ОПЫТА В ОБЛАСТИ ИНДУСТРИАЛЬНОЙ (ПРОМЫШЛЕННОЙ) МИКРОБИОЛОГИИ</a:t>
            </a:r>
            <a:endParaRPr lang="en-US" altLang="fr-FR" sz="1400" dirty="0">
              <a:solidFill>
                <a:schemeClr val="bg1"/>
              </a:solidFill>
            </a:endParaRPr>
          </a:p>
        </p:txBody>
      </p:sp>
      <p:sp>
        <p:nvSpPr>
          <p:cNvPr id="23562" name="ZoneTexte 43"/>
          <p:cNvSpPr txBox="1">
            <a:spLocks noChangeArrowheads="1"/>
          </p:cNvSpPr>
          <p:nvPr/>
        </p:nvSpPr>
        <p:spPr bwMode="auto">
          <a:xfrm>
            <a:off x="4584700" y="1384301"/>
            <a:ext cx="30226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300" dirty="0">
                <a:solidFill>
                  <a:schemeClr val="bg1"/>
                </a:solidFill>
              </a:rPr>
              <a:t>+ 55 </a:t>
            </a:r>
            <a:r>
              <a:rPr lang="ru-RU" altLang="fr-FR" sz="3300" dirty="0">
                <a:solidFill>
                  <a:schemeClr val="bg1"/>
                </a:solidFill>
              </a:rPr>
              <a:t>ЛЕТ</a:t>
            </a:r>
            <a:endParaRPr lang="fr-FR" altLang="fr-FR" sz="33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fr-FR" sz="1600" dirty="0">
                <a:solidFill>
                  <a:schemeClr val="bg1"/>
                </a:solidFill>
              </a:rPr>
              <a:t>ОПЫТА В</a:t>
            </a:r>
            <a:endParaRPr lang="fr-FR" altLang="fr-FR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i="1" dirty="0">
                <a:solidFill>
                  <a:schemeClr val="bg1"/>
                </a:solidFill>
              </a:rPr>
              <a:t>IN VITRO </a:t>
            </a:r>
            <a:r>
              <a:rPr lang="ru-RU" altLang="fr-FR" sz="1600" dirty="0">
                <a:solidFill>
                  <a:schemeClr val="bg1"/>
                </a:solidFill>
              </a:rPr>
              <a:t>ДИАГНОСТИКЕ</a:t>
            </a:r>
            <a:endParaRPr lang="fr-FR" altLang="fr-FR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0" dirty="0">
              <a:solidFill>
                <a:schemeClr val="bg1"/>
              </a:solidFill>
            </a:endParaRPr>
          </a:p>
        </p:txBody>
      </p:sp>
      <p:sp>
        <p:nvSpPr>
          <p:cNvPr id="23563" name="Image 1"/>
          <p:cNvSpPr>
            <a:spLocks noChangeAspect="1"/>
          </p:cNvSpPr>
          <p:nvPr/>
        </p:nvSpPr>
        <p:spPr bwMode="auto">
          <a:xfrm>
            <a:off x="1974851" y="5343526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sp>
        <p:nvSpPr>
          <p:cNvPr id="23564" name="Image 2"/>
          <p:cNvSpPr>
            <a:spLocks noChangeAspect="1"/>
          </p:cNvSpPr>
          <p:nvPr/>
        </p:nvSpPr>
        <p:spPr bwMode="auto">
          <a:xfrm>
            <a:off x="1933575" y="4122739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pic>
        <p:nvPicPr>
          <p:cNvPr id="2356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1" y="3792539"/>
            <a:ext cx="695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Image 5"/>
          <p:cNvSpPr>
            <a:spLocks noChangeAspect="1"/>
          </p:cNvSpPr>
          <p:nvPr/>
        </p:nvSpPr>
        <p:spPr bwMode="auto">
          <a:xfrm>
            <a:off x="5243514" y="5299075"/>
            <a:ext cx="604837" cy="6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sp>
        <p:nvSpPr>
          <p:cNvPr id="23567" name="Image 2"/>
          <p:cNvSpPr>
            <a:spLocks noChangeAspect="1"/>
          </p:cNvSpPr>
          <p:nvPr/>
        </p:nvSpPr>
        <p:spPr bwMode="auto">
          <a:xfrm>
            <a:off x="7878763" y="4098926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3571877"/>
            <a:ext cx="10763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9" name="Прямоугольник 1"/>
          <p:cNvSpPr>
            <a:spLocks noChangeArrowheads="1"/>
          </p:cNvSpPr>
          <p:nvPr/>
        </p:nvSpPr>
        <p:spPr bwMode="auto">
          <a:xfrm>
            <a:off x="1858963" y="3271839"/>
            <a:ext cx="253365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600">
                <a:ea typeface="Geneva"/>
              </a:rPr>
              <a:t>12% </a:t>
            </a:r>
            <a:r>
              <a:rPr lang="ru-RU" altLang="en-US" sz="1600" b="0">
                <a:solidFill>
                  <a:schemeClr val="tx1"/>
                </a:solidFill>
                <a:ea typeface="Geneva"/>
              </a:rPr>
              <a:t>от оборота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600" b="0">
                <a:solidFill>
                  <a:schemeClr val="tx1"/>
                </a:solidFill>
                <a:ea typeface="Geneva"/>
              </a:rPr>
              <a:t>инвестируется в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600" b="0">
                <a:solidFill>
                  <a:schemeClr val="tx1"/>
                </a:solidFill>
                <a:ea typeface="Geneva"/>
              </a:rPr>
              <a:t>новые разработки</a:t>
            </a:r>
            <a:endParaRPr lang="en-US" altLang="en-US" sz="1600" b="0">
              <a:solidFill>
                <a:schemeClr val="tx1"/>
              </a:solidFill>
              <a:ea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68870340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3DC74-6558-4AE1-8446-4FDE1EBA7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0" dirty="0"/>
              <a:t>Мы сталкиваемся с </a:t>
            </a:r>
            <a:r>
              <a:rPr lang="ru-RU" sz="4000" dirty="0"/>
              <a:t>вызовами</a:t>
            </a:r>
            <a:br>
              <a:rPr lang="ru-RU" sz="3200" dirty="0"/>
            </a:b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   </a:t>
            </a:r>
            <a:r>
              <a:rPr lang="ru-RU" sz="3200" b="0" dirty="0"/>
              <a:t>но это открывает </a:t>
            </a:r>
            <a:r>
              <a:rPr lang="ru-RU" sz="4000" dirty="0"/>
              <a:t>возможности</a:t>
            </a:r>
            <a:r>
              <a:rPr lang="ru-RU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247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Центральный офис - в Москве, представительства и дистрибуция - по всей России</a:t>
            </a:r>
          </a:p>
          <a:p>
            <a:pPr marL="0" indent="0">
              <a:buNone/>
            </a:pPr>
            <a:r>
              <a:rPr lang="ru-RU" dirty="0"/>
              <a:t>Осуществление поставок реагентов и комплектующих для работы на оборудовании</a:t>
            </a:r>
          </a:p>
          <a:p>
            <a:pPr marL="0" indent="0">
              <a:buNone/>
            </a:pPr>
            <a:r>
              <a:rPr lang="ru-RU" dirty="0"/>
              <a:t>Поддержка клиентов силами команды технического сервиса и специалистов по продукции</a:t>
            </a:r>
          </a:p>
          <a:p>
            <a:pPr marL="0" indent="0">
              <a:buNone/>
            </a:pPr>
            <a:r>
              <a:rPr lang="ru-RU" dirty="0"/>
              <a:t>Проведение семинаров и вебинаров для клиентов, участие в профильных выставках</a:t>
            </a:r>
          </a:p>
          <a:p>
            <a:pPr marL="0" indent="0">
              <a:buNone/>
            </a:pPr>
            <a:r>
              <a:rPr lang="ru-RU" dirty="0"/>
              <a:t>Совместная работа с союзами, государственными и частными лабораториями</a:t>
            </a:r>
          </a:p>
          <a:p>
            <a:pPr marL="0" indent="0">
              <a:buNone/>
            </a:pPr>
            <a:r>
              <a:rPr lang="ru-RU" dirty="0"/>
              <a:t>Работа с научными институтами по совместным научным проектам</a:t>
            </a:r>
          </a:p>
          <a:p>
            <a:pPr marL="0" indent="0">
              <a:buNone/>
            </a:pPr>
            <a:r>
              <a:rPr lang="ru-RU" dirty="0"/>
              <a:t>Развитие партнерских отношений с клиентами для решения задач по микробиологическому контролю, в том числе связанных с экспортом продукции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Компания </a:t>
            </a:r>
            <a:r>
              <a:rPr lang="en-US" dirty="0" err="1"/>
              <a:t>biomÉrieux</a:t>
            </a:r>
            <a:r>
              <a:rPr lang="en-US" dirty="0"/>
              <a:t> </a:t>
            </a:r>
            <a:r>
              <a:rPr lang="ru-RU" dirty="0"/>
              <a:t>сегодня</a:t>
            </a:r>
          </a:p>
        </p:txBody>
      </p:sp>
    </p:spTree>
    <p:extLst>
      <p:ext uri="{BB962C8B-B14F-4D97-AF65-F5344CB8AC3E}">
        <p14:creationId xmlns:p14="http://schemas.microsoft.com/office/powerpoint/2010/main" val="6566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7</a:t>
            </a:fld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Мировая статистика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45026"/>
            <a:ext cx="5540829" cy="5294814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buSzPct val="150000"/>
            </a:pPr>
            <a:endParaRPr lang="ru-RU" dirty="0"/>
          </a:p>
          <a:p>
            <a:pPr>
              <a:buClr>
                <a:schemeClr val="accent3"/>
              </a:buClr>
              <a:buSzPct val="150000"/>
            </a:pPr>
            <a:r>
              <a:rPr lang="ru-RU" sz="2000" dirty="0"/>
              <a:t>В декабре 2020 года ВОЗ опубликовала статистику о ведущих причинах смертности и инвалидности ‎во всем мире за период 2000–2019 гг.‎</a:t>
            </a:r>
          </a:p>
          <a:p>
            <a:pPr>
              <a:buClr>
                <a:schemeClr val="accent3"/>
              </a:buClr>
              <a:buSzPct val="150000"/>
            </a:pPr>
            <a:r>
              <a:rPr lang="ru-RU" sz="2000" dirty="0"/>
              <a:t>Смертность от инфекционных заболеваний во всем мире снижается, однако остается серьезной проблемой, особенно в странах с низким и средним уровнем дохода</a:t>
            </a:r>
          </a:p>
          <a:p>
            <a:pPr>
              <a:buClr>
                <a:schemeClr val="accent3"/>
              </a:buClr>
              <a:buSzPct val="150000"/>
            </a:pPr>
            <a:r>
              <a:rPr lang="ru-RU" sz="2000" dirty="0"/>
              <a:t>Смертность от кишечных инфекций в мире существенно снизилась: с 2,6 млн случаев в 2000 г. до 1,5 млн случаев в 2019 г. </a:t>
            </a:r>
          </a:p>
          <a:p>
            <a:endParaRPr lang="ru-RU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98" y="1045026"/>
            <a:ext cx="5264992" cy="522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Виды исследований</a:t>
            </a:r>
          </a:p>
        </p:txBody>
      </p:sp>
      <p:sp>
        <p:nvSpPr>
          <p:cNvPr id="4" name="Freeform 51"/>
          <p:cNvSpPr>
            <a:spLocks/>
          </p:cNvSpPr>
          <p:nvPr/>
        </p:nvSpPr>
        <p:spPr bwMode="auto">
          <a:xfrm>
            <a:off x="896692" y="2397125"/>
            <a:ext cx="4359945" cy="1730375"/>
          </a:xfrm>
          <a:custGeom>
            <a:avLst/>
            <a:gdLst>
              <a:gd name="T0" fmla="*/ 0 w 9780"/>
              <a:gd name="T1" fmla="*/ 371 h 3704"/>
              <a:gd name="T2" fmla="*/ 371 w 9780"/>
              <a:gd name="T3" fmla="*/ 0 h 3704"/>
              <a:gd name="T4" fmla="*/ 9410 w 9780"/>
              <a:gd name="T5" fmla="*/ 0 h 3704"/>
              <a:gd name="T6" fmla="*/ 9780 w 9780"/>
              <a:gd name="T7" fmla="*/ 371 h 3704"/>
              <a:gd name="T8" fmla="*/ 9780 w 9780"/>
              <a:gd name="T9" fmla="*/ 3334 h 3704"/>
              <a:gd name="T10" fmla="*/ 9410 w 9780"/>
              <a:gd name="T11" fmla="*/ 3704 h 3704"/>
              <a:gd name="T12" fmla="*/ 371 w 9780"/>
              <a:gd name="T13" fmla="*/ 3704 h 3704"/>
              <a:gd name="T14" fmla="*/ 0 w 9780"/>
              <a:gd name="T15" fmla="*/ 3334 h 3704"/>
              <a:gd name="T16" fmla="*/ 0 w 9780"/>
              <a:gd name="T17" fmla="*/ 37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780" h="3704">
                <a:moveTo>
                  <a:pt x="0" y="371"/>
                </a:moveTo>
                <a:cubicBezTo>
                  <a:pt x="0" y="166"/>
                  <a:pt x="166" y="0"/>
                  <a:pt x="371" y="0"/>
                </a:cubicBezTo>
                <a:lnTo>
                  <a:pt x="9410" y="0"/>
                </a:lnTo>
                <a:cubicBezTo>
                  <a:pt x="9615" y="0"/>
                  <a:pt x="9780" y="166"/>
                  <a:pt x="9780" y="371"/>
                </a:cubicBezTo>
                <a:lnTo>
                  <a:pt x="9780" y="3334"/>
                </a:lnTo>
                <a:cubicBezTo>
                  <a:pt x="9780" y="3539"/>
                  <a:pt x="9615" y="3704"/>
                  <a:pt x="9410" y="3704"/>
                </a:cubicBezTo>
                <a:lnTo>
                  <a:pt x="371" y="3704"/>
                </a:lnTo>
                <a:cubicBezTo>
                  <a:pt x="166" y="3704"/>
                  <a:pt x="0" y="3539"/>
                  <a:pt x="0" y="3334"/>
                </a:cubicBezTo>
                <a:lnTo>
                  <a:pt x="0" y="371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Imagen 5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91" r="4926"/>
          <a:stretch>
            <a:fillRect/>
          </a:stretch>
        </p:blipFill>
        <p:spPr bwMode="auto">
          <a:xfrm>
            <a:off x="9899444" y="1022013"/>
            <a:ext cx="2290239" cy="29375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748935" y="1138238"/>
            <a:ext cx="9001764" cy="5248276"/>
            <a:chOff x="196" y="717"/>
            <a:chExt cx="5940" cy="3306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91" y="717"/>
              <a:ext cx="5812" cy="737"/>
            </a:xfrm>
            <a:custGeom>
              <a:avLst/>
              <a:gdLst>
                <a:gd name="T0" fmla="*/ 0 w 19760"/>
                <a:gd name="T1" fmla="*/ 251 h 2504"/>
                <a:gd name="T2" fmla="*/ 251 w 19760"/>
                <a:gd name="T3" fmla="*/ 0 h 2504"/>
                <a:gd name="T4" fmla="*/ 19510 w 19760"/>
                <a:gd name="T5" fmla="*/ 0 h 2504"/>
                <a:gd name="T6" fmla="*/ 19760 w 19760"/>
                <a:gd name="T7" fmla="*/ 251 h 2504"/>
                <a:gd name="T8" fmla="*/ 19760 w 19760"/>
                <a:gd name="T9" fmla="*/ 2254 h 2504"/>
                <a:gd name="T10" fmla="*/ 19510 w 19760"/>
                <a:gd name="T11" fmla="*/ 2504 h 2504"/>
                <a:gd name="T12" fmla="*/ 251 w 19760"/>
                <a:gd name="T13" fmla="*/ 2504 h 2504"/>
                <a:gd name="T14" fmla="*/ 0 w 19760"/>
                <a:gd name="T15" fmla="*/ 2254 h 2504"/>
                <a:gd name="T16" fmla="*/ 0 w 19760"/>
                <a:gd name="T17" fmla="*/ 251 h 2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60" h="2504">
                  <a:moveTo>
                    <a:pt x="0" y="251"/>
                  </a:moveTo>
                  <a:cubicBezTo>
                    <a:pt x="0" y="113"/>
                    <a:pt x="113" y="0"/>
                    <a:pt x="251" y="0"/>
                  </a:cubicBezTo>
                  <a:lnTo>
                    <a:pt x="19510" y="0"/>
                  </a:lnTo>
                  <a:cubicBezTo>
                    <a:pt x="19648" y="0"/>
                    <a:pt x="19760" y="113"/>
                    <a:pt x="19760" y="251"/>
                  </a:cubicBezTo>
                  <a:lnTo>
                    <a:pt x="19760" y="2254"/>
                  </a:lnTo>
                  <a:cubicBezTo>
                    <a:pt x="19760" y="2392"/>
                    <a:pt x="19648" y="2504"/>
                    <a:pt x="19510" y="2504"/>
                  </a:cubicBezTo>
                  <a:lnTo>
                    <a:pt x="251" y="2504"/>
                  </a:lnTo>
                  <a:cubicBezTo>
                    <a:pt x="113" y="2504"/>
                    <a:pt x="0" y="2392"/>
                    <a:pt x="0" y="2254"/>
                  </a:cubicBezTo>
                  <a:lnTo>
                    <a:pt x="0" y="251"/>
                  </a:lnTo>
                  <a:close/>
                </a:path>
              </a:pathLst>
            </a:custGeom>
            <a:solidFill>
              <a:schemeClr val="bg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24" y="924"/>
              <a:ext cx="581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Мировой рынок</a:t>
              </a:r>
              <a:r>
                <a:rPr kumimoji="0" lang="ru-RU" altLang="ru-RU" sz="2800" b="1" i="0" u="none" strike="noStrike" cap="none" normalizeH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 пищевой микробиологии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45"/>
            <p:cNvSpPr>
              <a:spLocks noChangeArrowheads="1"/>
            </p:cNvSpPr>
            <p:nvPr/>
          </p:nvSpPr>
          <p:spPr bwMode="auto">
            <a:xfrm>
              <a:off x="405" y="1762"/>
              <a:ext cx="25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ПАТОГЕНЫ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49"/>
            <p:cNvSpPr>
              <a:spLocks noChangeArrowheads="1"/>
            </p:cNvSpPr>
            <p:nvPr/>
          </p:nvSpPr>
          <p:spPr bwMode="auto">
            <a:xfrm>
              <a:off x="511" y="2235"/>
              <a:ext cx="25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18% исследований*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Freeform 51"/>
            <p:cNvSpPr>
              <a:spLocks/>
            </p:cNvSpPr>
            <p:nvPr/>
          </p:nvSpPr>
          <p:spPr bwMode="auto">
            <a:xfrm>
              <a:off x="3226" y="1518"/>
              <a:ext cx="2877" cy="1090"/>
            </a:xfrm>
            <a:custGeom>
              <a:avLst/>
              <a:gdLst>
                <a:gd name="T0" fmla="*/ 0 w 9780"/>
                <a:gd name="T1" fmla="*/ 371 h 3704"/>
                <a:gd name="T2" fmla="*/ 371 w 9780"/>
                <a:gd name="T3" fmla="*/ 0 h 3704"/>
                <a:gd name="T4" fmla="*/ 9410 w 9780"/>
                <a:gd name="T5" fmla="*/ 0 h 3704"/>
                <a:gd name="T6" fmla="*/ 9780 w 9780"/>
                <a:gd name="T7" fmla="*/ 371 h 3704"/>
                <a:gd name="T8" fmla="*/ 9780 w 9780"/>
                <a:gd name="T9" fmla="*/ 3334 h 3704"/>
                <a:gd name="T10" fmla="*/ 9410 w 9780"/>
                <a:gd name="T11" fmla="*/ 3704 h 3704"/>
                <a:gd name="T12" fmla="*/ 371 w 9780"/>
                <a:gd name="T13" fmla="*/ 3704 h 3704"/>
                <a:gd name="T14" fmla="*/ 0 w 9780"/>
                <a:gd name="T15" fmla="*/ 3334 h 3704"/>
                <a:gd name="T16" fmla="*/ 0 w 9780"/>
                <a:gd name="T17" fmla="*/ 371 h 3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80" h="3704">
                  <a:moveTo>
                    <a:pt x="0" y="371"/>
                  </a:moveTo>
                  <a:cubicBezTo>
                    <a:pt x="0" y="166"/>
                    <a:pt x="166" y="0"/>
                    <a:pt x="371" y="0"/>
                  </a:cubicBezTo>
                  <a:lnTo>
                    <a:pt x="9410" y="0"/>
                  </a:lnTo>
                  <a:cubicBezTo>
                    <a:pt x="9615" y="0"/>
                    <a:pt x="9780" y="166"/>
                    <a:pt x="9780" y="371"/>
                  </a:cubicBezTo>
                  <a:lnTo>
                    <a:pt x="9780" y="3334"/>
                  </a:lnTo>
                  <a:cubicBezTo>
                    <a:pt x="9780" y="3539"/>
                    <a:pt x="9615" y="3704"/>
                    <a:pt x="9410" y="3704"/>
                  </a:cubicBezTo>
                  <a:lnTo>
                    <a:pt x="371" y="3704"/>
                  </a:lnTo>
                  <a:cubicBezTo>
                    <a:pt x="166" y="3704"/>
                    <a:pt x="0" y="3539"/>
                    <a:pt x="0" y="3334"/>
                  </a:cubicBezTo>
                  <a:lnTo>
                    <a:pt x="0" y="37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3298" y="1646"/>
              <a:ext cx="280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КОЛИЧЕСТВЕННЫЕ ИНДИКАТОРЫ</a:t>
              </a:r>
              <a:endPara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57"/>
            <p:cNvSpPr>
              <a:spLocks noChangeArrowheads="1"/>
            </p:cNvSpPr>
            <p:nvPr/>
          </p:nvSpPr>
          <p:spPr bwMode="auto">
            <a:xfrm>
              <a:off x="3298" y="2234"/>
              <a:ext cx="27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</a:rPr>
                <a:t>82% </a:t>
              </a:r>
              <a:r>
                <a:rPr lang="ru-RU" altLang="ru-RU" sz="2400" b="1" dirty="0">
                  <a:solidFill>
                    <a:srgbClr val="00427F"/>
                  </a:solidFill>
                </a:rPr>
                <a:t>исследований*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</a:endParaRPr>
            </a:p>
          </p:txBody>
        </p:sp>
        <p:sp>
          <p:nvSpPr>
            <p:cNvPr id="14" name="Rectangle 59"/>
            <p:cNvSpPr>
              <a:spLocks noChangeArrowheads="1"/>
            </p:cNvSpPr>
            <p:nvPr/>
          </p:nvSpPr>
          <p:spPr bwMode="auto">
            <a:xfrm>
              <a:off x="291" y="2901"/>
              <a:ext cx="288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200" dirty="0">
                  <a:solidFill>
                    <a:srgbClr val="00427F"/>
                  </a:solidFill>
                </a:rPr>
                <a:t>Наличие / Отсутствие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62"/>
            <p:cNvSpPr>
              <a:spLocks noChangeArrowheads="1"/>
            </p:cNvSpPr>
            <p:nvPr/>
          </p:nvSpPr>
          <p:spPr bwMode="auto">
            <a:xfrm>
              <a:off x="196" y="3383"/>
              <a:ext cx="297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ru-RU" altLang="ru-RU" sz="2200" dirty="0">
                  <a:solidFill>
                    <a:srgbClr val="00427F"/>
                  </a:solidFill>
                </a:rPr>
                <a:t>Риски для общественного здравоохранения / </a:t>
              </a:r>
            </a:p>
            <a:p>
              <a:pPr lvl="0" algn="ctr"/>
              <a:r>
                <a:rPr lang="ru-RU" altLang="ru-RU" sz="2200" dirty="0">
                  <a:solidFill>
                    <a:srgbClr val="00427F"/>
                  </a:solidFill>
                </a:rPr>
                <a:t>Имиджевые риски</a:t>
              </a:r>
              <a:endPara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</a:endParaRPr>
            </a:p>
          </p:txBody>
        </p:sp>
        <p:sp>
          <p:nvSpPr>
            <p:cNvPr id="16" name="Freeform 67"/>
            <p:cNvSpPr>
              <a:spLocks noEditPoints="1"/>
            </p:cNvSpPr>
            <p:nvPr/>
          </p:nvSpPr>
          <p:spPr bwMode="auto">
            <a:xfrm>
              <a:off x="1600" y="2600"/>
              <a:ext cx="80" cy="280"/>
            </a:xfrm>
            <a:custGeom>
              <a:avLst/>
              <a:gdLst>
                <a:gd name="T0" fmla="*/ 475 w 1079"/>
                <a:gd name="T1" fmla="*/ 0 h 3804"/>
                <a:gd name="T2" fmla="*/ 475 w 1079"/>
                <a:gd name="T3" fmla="*/ 3677 h 3804"/>
                <a:gd name="T4" fmla="*/ 603 w 1079"/>
                <a:gd name="T5" fmla="*/ 3677 h 3804"/>
                <a:gd name="T6" fmla="*/ 603 w 1079"/>
                <a:gd name="T7" fmla="*/ 0 h 3804"/>
                <a:gd name="T8" fmla="*/ 475 w 1079"/>
                <a:gd name="T9" fmla="*/ 0 h 3804"/>
                <a:gd name="T10" fmla="*/ 18 w 1079"/>
                <a:gd name="T11" fmla="*/ 2910 h 3804"/>
                <a:gd name="T12" fmla="*/ 539 w 1079"/>
                <a:gd name="T13" fmla="*/ 3804 h 3804"/>
                <a:gd name="T14" fmla="*/ 1061 w 1079"/>
                <a:gd name="T15" fmla="*/ 2910 h 3804"/>
                <a:gd name="T16" fmla="*/ 1038 w 1079"/>
                <a:gd name="T17" fmla="*/ 2822 h 3804"/>
                <a:gd name="T18" fmla="*/ 951 w 1079"/>
                <a:gd name="T19" fmla="*/ 2845 h 3804"/>
                <a:gd name="T20" fmla="*/ 484 w 1079"/>
                <a:gd name="T21" fmla="*/ 3645 h 3804"/>
                <a:gd name="T22" fmla="*/ 595 w 1079"/>
                <a:gd name="T23" fmla="*/ 3645 h 3804"/>
                <a:gd name="T24" fmla="*/ 128 w 1079"/>
                <a:gd name="T25" fmla="*/ 2845 h 3804"/>
                <a:gd name="T26" fmla="*/ 41 w 1079"/>
                <a:gd name="T27" fmla="*/ 2822 h 3804"/>
                <a:gd name="T28" fmla="*/ 18 w 1079"/>
                <a:gd name="T29" fmla="*/ 2910 h 3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9" h="3804">
                  <a:moveTo>
                    <a:pt x="475" y="0"/>
                  </a:moveTo>
                  <a:lnTo>
                    <a:pt x="475" y="3677"/>
                  </a:lnTo>
                  <a:lnTo>
                    <a:pt x="603" y="3677"/>
                  </a:lnTo>
                  <a:lnTo>
                    <a:pt x="603" y="0"/>
                  </a:lnTo>
                  <a:lnTo>
                    <a:pt x="475" y="0"/>
                  </a:lnTo>
                  <a:close/>
                  <a:moveTo>
                    <a:pt x="18" y="2910"/>
                  </a:moveTo>
                  <a:lnTo>
                    <a:pt x="539" y="3804"/>
                  </a:lnTo>
                  <a:lnTo>
                    <a:pt x="1061" y="2910"/>
                  </a:lnTo>
                  <a:cubicBezTo>
                    <a:pt x="1079" y="2879"/>
                    <a:pt x="1069" y="2840"/>
                    <a:pt x="1038" y="2822"/>
                  </a:cubicBezTo>
                  <a:cubicBezTo>
                    <a:pt x="1008" y="2804"/>
                    <a:pt x="969" y="2815"/>
                    <a:pt x="951" y="2845"/>
                  </a:cubicBezTo>
                  <a:lnTo>
                    <a:pt x="484" y="3645"/>
                  </a:lnTo>
                  <a:lnTo>
                    <a:pt x="595" y="3645"/>
                  </a:lnTo>
                  <a:lnTo>
                    <a:pt x="128" y="2845"/>
                  </a:lnTo>
                  <a:cubicBezTo>
                    <a:pt x="110" y="2815"/>
                    <a:pt x="71" y="2804"/>
                    <a:pt x="41" y="2822"/>
                  </a:cubicBezTo>
                  <a:cubicBezTo>
                    <a:pt x="10" y="2840"/>
                    <a:pt x="0" y="2879"/>
                    <a:pt x="18" y="2910"/>
                  </a:cubicBezTo>
                  <a:close/>
                </a:path>
              </a:pathLst>
            </a:custGeom>
            <a:solidFill>
              <a:srgbClr val="BFD630"/>
            </a:solidFill>
            <a:ln w="0" cap="flat">
              <a:solidFill>
                <a:srgbClr val="BFD63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Rectangle 68"/>
            <p:cNvSpPr>
              <a:spLocks noChangeArrowheads="1"/>
            </p:cNvSpPr>
            <p:nvPr/>
          </p:nvSpPr>
          <p:spPr bwMode="auto">
            <a:xfrm>
              <a:off x="3594" y="2901"/>
              <a:ext cx="207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200" b="0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Количественный подсчет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8" name="Freeform 67"/>
          <p:cNvSpPr>
            <a:spLocks noEditPoints="1"/>
          </p:cNvSpPr>
          <p:nvPr/>
        </p:nvSpPr>
        <p:spPr bwMode="auto">
          <a:xfrm>
            <a:off x="7472189" y="4151312"/>
            <a:ext cx="112208" cy="444500"/>
          </a:xfrm>
          <a:custGeom>
            <a:avLst/>
            <a:gdLst>
              <a:gd name="T0" fmla="*/ 475 w 1079"/>
              <a:gd name="T1" fmla="*/ 0 h 3804"/>
              <a:gd name="T2" fmla="*/ 475 w 1079"/>
              <a:gd name="T3" fmla="*/ 3677 h 3804"/>
              <a:gd name="T4" fmla="*/ 603 w 1079"/>
              <a:gd name="T5" fmla="*/ 3677 h 3804"/>
              <a:gd name="T6" fmla="*/ 603 w 1079"/>
              <a:gd name="T7" fmla="*/ 0 h 3804"/>
              <a:gd name="T8" fmla="*/ 475 w 1079"/>
              <a:gd name="T9" fmla="*/ 0 h 3804"/>
              <a:gd name="T10" fmla="*/ 18 w 1079"/>
              <a:gd name="T11" fmla="*/ 2910 h 3804"/>
              <a:gd name="T12" fmla="*/ 539 w 1079"/>
              <a:gd name="T13" fmla="*/ 3804 h 3804"/>
              <a:gd name="T14" fmla="*/ 1061 w 1079"/>
              <a:gd name="T15" fmla="*/ 2910 h 3804"/>
              <a:gd name="T16" fmla="*/ 1038 w 1079"/>
              <a:gd name="T17" fmla="*/ 2822 h 3804"/>
              <a:gd name="T18" fmla="*/ 951 w 1079"/>
              <a:gd name="T19" fmla="*/ 2845 h 3804"/>
              <a:gd name="T20" fmla="*/ 484 w 1079"/>
              <a:gd name="T21" fmla="*/ 3645 h 3804"/>
              <a:gd name="T22" fmla="*/ 595 w 1079"/>
              <a:gd name="T23" fmla="*/ 3645 h 3804"/>
              <a:gd name="T24" fmla="*/ 128 w 1079"/>
              <a:gd name="T25" fmla="*/ 2845 h 3804"/>
              <a:gd name="T26" fmla="*/ 41 w 1079"/>
              <a:gd name="T27" fmla="*/ 2822 h 3804"/>
              <a:gd name="T28" fmla="*/ 18 w 1079"/>
              <a:gd name="T29" fmla="*/ 2910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9" h="3804">
                <a:moveTo>
                  <a:pt x="475" y="0"/>
                </a:moveTo>
                <a:lnTo>
                  <a:pt x="475" y="3677"/>
                </a:lnTo>
                <a:lnTo>
                  <a:pt x="603" y="3677"/>
                </a:lnTo>
                <a:lnTo>
                  <a:pt x="603" y="0"/>
                </a:lnTo>
                <a:lnTo>
                  <a:pt x="475" y="0"/>
                </a:lnTo>
                <a:close/>
                <a:moveTo>
                  <a:pt x="18" y="2910"/>
                </a:moveTo>
                <a:lnTo>
                  <a:pt x="539" y="3804"/>
                </a:lnTo>
                <a:lnTo>
                  <a:pt x="1061" y="2910"/>
                </a:lnTo>
                <a:cubicBezTo>
                  <a:pt x="1079" y="2879"/>
                  <a:pt x="1069" y="2840"/>
                  <a:pt x="1038" y="2822"/>
                </a:cubicBezTo>
                <a:cubicBezTo>
                  <a:pt x="1008" y="2804"/>
                  <a:pt x="969" y="2815"/>
                  <a:pt x="951" y="2845"/>
                </a:cubicBezTo>
                <a:lnTo>
                  <a:pt x="484" y="3645"/>
                </a:lnTo>
                <a:lnTo>
                  <a:pt x="595" y="3645"/>
                </a:lnTo>
                <a:lnTo>
                  <a:pt x="128" y="2845"/>
                </a:lnTo>
                <a:cubicBezTo>
                  <a:pt x="110" y="2815"/>
                  <a:pt x="71" y="2804"/>
                  <a:pt x="41" y="2822"/>
                </a:cubicBezTo>
                <a:cubicBezTo>
                  <a:pt x="10" y="2840"/>
                  <a:pt x="0" y="2879"/>
                  <a:pt x="18" y="2910"/>
                </a:cubicBezTo>
                <a:close/>
              </a:path>
            </a:pathLst>
          </a:custGeom>
          <a:solidFill>
            <a:srgbClr val="FFC000"/>
          </a:solidFill>
          <a:ln w="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67"/>
          <p:cNvSpPr>
            <a:spLocks noEditPoints="1"/>
          </p:cNvSpPr>
          <p:nvPr/>
        </p:nvSpPr>
        <p:spPr bwMode="auto">
          <a:xfrm>
            <a:off x="2876625" y="4929189"/>
            <a:ext cx="121236" cy="444500"/>
          </a:xfrm>
          <a:custGeom>
            <a:avLst/>
            <a:gdLst>
              <a:gd name="T0" fmla="*/ 475 w 1079"/>
              <a:gd name="T1" fmla="*/ 0 h 3804"/>
              <a:gd name="T2" fmla="*/ 475 w 1079"/>
              <a:gd name="T3" fmla="*/ 3677 h 3804"/>
              <a:gd name="T4" fmla="*/ 603 w 1079"/>
              <a:gd name="T5" fmla="*/ 3677 h 3804"/>
              <a:gd name="T6" fmla="*/ 603 w 1079"/>
              <a:gd name="T7" fmla="*/ 0 h 3804"/>
              <a:gd name="T8" fmla="*/ 475 w 1079"/>
              <a:gd name="T9" fmla="*/ 0 h 3804"/>
              <a:gd name="T10" fmla="*/ 18 w 1079"/>
              <a:gd name="T11" fmla="*/ 2910 h 3804"/>
              <a:gd name="T12" fmla="*/ 539 w 1079"/>
              <a:gd name="T13" fmla="*/ 3804 h 3804"/>
              <a:gd name="T14" fmla="*/ 1061 w 1079"/>
              <a:gd name="T15" fmla="*/ 2910 h 3804"/>
              <a:gd name="T16" fmla="*/ 1038 w 1079"/>
              <a:gd name="T17" fmla="*/ 2822 h 3804"/>
              <a:gd name="T18" fmla="*/ 951 w 1079"/>
              <a:gd name="T19" fmla="*/ 2845 h 3804"/>
              <a:gd name="T20" fmla="*/ 484 w 1079"/>
              <a:gd name="T21" fmla="*/ 3645 h 3804"/>
              <a:gd name="T22" fmla="*/ 595 w 1079"/>
              <a:gd name="T23" fmla="*/ 3645 h 3804"/>
              <a:gd name="T24" fmla="*/ 128 w 1079"/>
              <a:gd name="T25" fmla="*/ 2845 h 3804"/>
              <a:gd name="T26" fmla="*/ 41 w 1079"/>
              <a:gd name="T27" fmla="*/ 2822 h 3804"/>
              <a:gd name="T28" fmla="*/ 18 w 1079"/>
              <a:gd name="T29" fmla="*/ 2910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9" h="3804">
                <a:moveTo>
                  <a:pt x="475" y="0"/>
                </a:moveTo>
                <a:lnTo>
                  <a:pt x="475" y="3677"/>
                </a:lnTo>
                <a:lnTo>
                  <a:pt x="603" y="3677"/>
                </a:lnTo>
                <a:lnTo>
                  <a:pt x="603" y="0"/>
                </a:lnTo>
                <a:lnTo>
                  <a:pt x="475" y="0"/>
                </a:lnTo>
                <a:close/>
                <a:moveTo>
                  <a:pt x="18" y="2910"/>
                </a:moveTo>
                <a:lnTo>
                  <a:pt x="539" y="3804"/>
                </a:lnTo>
                <a:lnTo>
                  <a:pt x="1061" y="2910"/>
                </a:lnTo>
                <a:cubicBezTo>
                  <a:pt x="1079" y="2879"/>
                  <a:pt x="1069" y="2840"/>
                  <a:pt x="1038" y="2822"/>
                </a:cubicBezTo>
                <a:cubicBezTo>
                  <a:pt x="1008" y="2804"/>
                  <a:pt x="969" y="2815"/>
                  <a:pt x="951" y="2845"/>
                </a:cubicBezTo>
                <a:lnTo>
                  <a:pt x="484" y="3645"/>
                </a:lnTo>
                <a:lnTo>
                  <a:pt x="595" y="3645"/>
                </a:lnTo>
                <a:lnTo>
                  <a:pt x="128" y="2845"/>
                </a:lnTo>
                <a:cubicBezTo>
                  <a:pt x="110" y="2815"/>
                  <a:pt x="71" y="2804"/>
                  <a:pt x="41" y="2822"/>
                </a:cubicBezTo>
                <a:cubicBezTo>
                  <a:pt x="10" y="2840"/>
                  <a:pt x="0" y="2879"/>
                  <a:pt x="18" y="2910"/>
                </a:cubicBezTo>
                <a:close/>
              </a:path>
            </a:pathLst>
          </a:custGeom>
          <a:solidFill>
            <a:srgbClr val="BFD630"/>
          </a:solidFill>
          <a:ln w="0" cap="flat">
            <a:solidFill>
              <a:srgbClr val="BFD63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Rectangle 62"/>
          <p:cNvSpPr>
            <a:spLocks noChangeArrowheads="1"/>
          </p:cNvSpPr>
          <p:nvPr/>
        </p:nvSpPr>
        <p:spPr bwMode="auto">
          <a:xfrm>
            <a:off x="5340744" y="5371268"/>
            <a:ext cx="43599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RU" sz="2200" dirty="0">
                <a:solidFill>
                  <a:srgbClr val="00427F"/>
                </a:solidFill>
              </a:rPr>
              <a:t>Санитарно-гигиенические риски / </a:t>
            </a:r>
          </a:p>
          <a:p>
            <a:pPr lvl="0" algn="ctr"/>
            <a:r>
              <a:rPr lang="ru-RU" altLang="ru-RU" sz="2200" dirty="0">
                <a:solidFill>
                  <a:srgbClr val="00427F"/>
                </a:solidFill>
              </a:rPr>
              <a:t>Влияние на коммерческие отношения</a:t>
            </a:r>
            <a:endParaRPr kumimoji="0" lang="ru-RU" altLang="ru-RU" sz="1800" i="0" u="none" strike="noStrike" cap="none" normalizeH="0" baseline="0" dirty="0">
              <a:ln>
                <a:noFill/>
              </a:ln>
              <a:solidFill>
                <a:srgbClr val="00427F"/>
              </a:solidFill>
              <a:effectLst/>
            </a:endParaRPr>
          </a:p>
        </p:txBody>
      </p:sp>
      <p:sp>
        <p:nvSpPr>
          <p:cNvPr id="21" name="Freeform 67"/>
          <p:cNvSpPr>
            <a:spLocks noEditPoints="1"/>
          </p:cNvSpPr>
          <p:nvPr/>
        </p:nvSpPr>
        <p:spPr bwMode="auto">
          <a:xfrm>
            <a:off x="7482797" y="4987927"/>
            <a:ext cx="112208" cy="444500"/>
          </a:xfrm>
          <a:custGeom>
            <a:avLst/>
            <a:gdLst>
              <a:gd name="T0" fmla="*/ 475 w 1079"/>
              <a:gd name="T1" fmla="*/ 0 h 3804"/>
              <a:gd name="T2" fmla="*/ 475 w 1079"/>
              <a:gd name="T3" fmla="*/ 3677 h 3804"/>
              <a:gd name="T4" fmla="*/ 603 w 1079"/>
              <a:gd name="T5" fmla="*/ 3677 h 3804"/>
              <a:gd name="T6" fmla="*/ 603 w 1079"/>
              <a:gd name="T7" fmla="*/ 0 h 3804"/>
              <a:gd name="T8" fmla="*/ 475 w 1079"/>
              <a:gd name="T9" fmla="*/ 0 h 3804"/>
              <a:gd name="T10" fmla="*/ 18 w 1079"/>
              <a:gd name="T11" fmla="*/ 2910 h 3804"/>
              <a:gd name="T12" fmla="*/ 539 w 1079"/>
              <a:gd name="T13" fmla="*/ 3804 h 3804"/>
              <a:gd name="T14" fmla="*/ 1061 w 1079"/>
              <a:gd name="T15" fmla="*/ 2910 h 3804"/>
              <a:gd name="T16" fmla="*/ 1038 w 1079"/>
              <a:gd name="T17" fmla="*/ 2822 h 3804"/>
              <a:gd name="T18" fmla="*/ 951 w 1079"/>
              <a:gd name="T19" fmla="*/ 2845 h 3804"/>
              <a:gd name="T20" fmla="*/ 484 w 1079"/>
              <a:gd name="T21" fmla="*/ 3645 h 3804"/>
              <a:gd name="T22" fmla="*/ 595 w 1079"/>
              <a:gd name="T23" fmla="*/ 3645 h 3804"/>
              <a:gd name="T24" fmla="*/ 128 w 1079"/>
              <a:gd name="T25" fmla="*/ 2845 h 3804"/>
              <a:gd name="T26" fmla="*/ 41 w 1079"/>
              <a:gd name="T27" fmla="*/ 2822 h 3804"/>
              <a:gd name="T28" fmla="*/ 18 w 1079"/>
              <a:gd name="T29" fmla="*/ 2910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9" h="3804">
                <a:moveTo>
                  <a:pt x="475" y="0"/>
                </a:moveTo>
                <a:lnTo>
                  <a:pt x="475" y="3677"/>
                </a:lnTo>
                <a:lnTo>
                  <a:pt x="603" y="3677"/>
                </a:lnTo>
                <a:lnTo>
                  <a:pt x="603" y="0"/>
                </a:lnTo>
                <a:lnTo>
                  <a:pt x="475" y="0"/>
                </a:lnTo>
                <a:close/>
                <a:moveTo>
                  <a:pt x="18" y="2910"/>
                </a:moveTo>
                <a:lnTo>
                  <a:pt x="539" y="3804"/>
                </a:lnTo>
                <a:lnTo>
                  <a:pt x="1061" y="2910"/>
                </a:lnTo>
                <a:cubicBezTo>
                  <a:pt x="1079" y="2879"/>
                  <a:pt x="1069" y="2840"/>
                  <a:pt x="1038" y="2822"/>
                </a:cubicBezTo>
                <a:cubicBezTo>
                  <a:pt x="1008" y="2804"/>
                  <a:pt x="969" y="2815"/>
                  <a:pt x="951" y="2845"/>
                </a:cubicBezTo>
                <a:lnTo>
                  <a:pt x="484" y="3645"/>
                </a:lnTo>
                <a:lnTo>
                  <a:pt x="595" y="3645"/>
                </a:lnTo>
                <a:lnTo>
                  <a:pt x="128" y="2845"/>
                </a:lnTo>
                <a:cubicBezTo>
                  <a:pt x="110" y="2815"/>
                  <a:pt x="71" y="2804"/>
                  <a:pt x="41" y="2822"/>
                </a:cubicBezTo>
                <a:cubicBezTo>
                  <a:pt x="10" y="2840"/>
                  <a:pt x="0" y="2879"/>
                  <a:pt x="18" y="2910"/>
                </a:cubicBezTo>
                <a:close/>
              </a:path>
            </a:pathLst>
          </a:custGeom>
          <a:solidFill>
            <a:srgbClr val="FFC000"/>
          </a:solidFill>
          <a:ln w="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68"/>
          <p:cNvSpPr>
            <a:spLocks noChangeArrowheads="1"/>
          </p:cNvSpPr>
          <p:nvPr/>
        </p:nvSpPr>
        <p:spPr bwMode="auto">
          <a:xfrm>
            <a:off x="10036274" y="6616434"/>
            <a:ext cx="20662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</a:rPr>
              <a:t>*По данным компании </a:t>
            </a:r>
            <a:r>
              <a:rPr lang="en-US" sz="1000" b="1" dirty="0">
                <a:solidFill>
                  <a:srgbClr val="00427F"/>
                </a:solidFill>
              </a:rPr>
              <a:t>bioMérieux 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00427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32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4080"/>
                </a:solidFill>
              </a:rPr>
              <a:t>ГДЕ  НЕОБХОДИМО КОНТРОЛИРОВАТЬ патогены ?</a:t>
            </a:r>
            <a:endParaRPr lang="ru-RU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4283983" y="1344893"/>
            <a:ext cx="3351213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ПРОМЫШЛЕННОЕ ПРОИЗВОДСТВО</a:t>
            </a:r>
            <a:endParaRPr lang="en-GB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144324" y="3166549"/>
            <a:ext cx="2072983" cy="877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Производство выращивания  </a:t>
            </a:r>
            <a:endParaRPr lang="en-GB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83971" y="2687917"/>
            <a:ext cx="904875" cy="601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3"/>
          <p:cNvSpPr txBox="1">
            <a:spLocks/>
          </p:cNvSpPr>
          <p:nvPr/>
        </p:nvSpPr>
        <p:spPr>
          <a:xfrm>
            <a:off x="7725683" y="3184805"/>
            <a:ext cx="2171410" cy="841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Производство переработки 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20821" y="2687917"/>
            <a:ext cx="936625" cy="601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12"/>
          <a:stretch/>
        </p:blipFill>
        <p:spPr bwMode="auto">
          <a:xfrm>
            <a:off x="1437596" y="1543558"/>
            <a:ext cx="2508250" cy="13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183" y="4350030"/>
            <a:ext cx="23463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333" y="1541345"/>
            <a:ext cx="25082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-Right Arrow 11"/>
          <p:cNvSpPr/>
          <p:nvPr/>
        </p:nvSpPr>
        <p:spPr>
          <a:xfrm>
            <a:off x="4382408" y="3076855"/>
            <a:ext cx="3154363" cy="1223963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</a:rPr>
              <a:t>Вертикальная Интеграция 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6457" y="4350030"/>
            <a:ext cx="280035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907866"/>
      </p:ext>
    </p:extLst>
  </p:cSld>
  <p:clrMapOvr>
    <a:masterClrMapping/>
  </p:clrMapOvr>
</p:sld>
</file>

<file path=ppt/theme/theme1.xml><?xml version="1.0" encoding="utf-8"?>
<a:theme xmlns:a="http://schemas.openxmlformats.org/drawingml/2006/main" name="FOR ALL PRESENTATIONS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ELLOW TEMPLATE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TEMPLATE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TEMPLATE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DC16D0125B24BAF254A106E5B67CC" ma:contentTypeVersion="13" ma:contentTypeDescription="Create a new document." ma:contentTypeScope="" ma:versionID="472ce8ec908573d49c4fba1b61d3a794">
  <xsd:schema xmlns:xsd="http://www.w3.org/2001/XMLSchema" xmlns:xs="http://www.w3.org/2001/XMLSchema" xmlns:p="http://schemas.microsoft.com/office/2006/metadata/properties" xmlns:ns2="4754aed8-c009-43f5-9c47-45cf0e81e669" xmlns:ns3="4b6c3e8a-edc4-48f2-bb22-28ebbfbaafe3" targetNamespace="http://schemas.microsoft.com/office/2006/metadata/properties" ma:root="true" ma:fieldsID="cc754e7708b57078eeac1a77f58f8ae0" ns2:_="" ns3:_="">
    <xsd:import namespace="4754aed8-c009-43f5-9c47-45cf0e81e669"/>
    <xsd:import namespace="4b6c3e8a-edc4-48f2-bb22-28ebbfbaaf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aed8-c009-43f5-9c47-45cf0e81e6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c3e8a-edc4-48f2-bb22-28ebbfbaafe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749348-6AFC-4D0E-908C-34281AC2C3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54aed8-c009-43f5-9c47-45cf0e81e669"/>
    <ds:schemaRef ds:uri="4b6c3e8a-edc4-48f2-bb22-28ebbfbaaf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1243DA-582C-413B-9699-700012D7B5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434C3A-E898-41DA-8449-0D5B63A9FB66}">
  <ds:schemaRefs>
    <ds:schemaRef ds:uri="4b6c3e8a-edc4-48f2-bb22-28ebbfbaafe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754aed8-c009-43f5-9c47-45cf0e81e669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2989</Words>
  <Application>Microsoft Office PowerPoint</Application>
  <PresentationFormat>Widescreen</PresentationFormat>
  <Paragraphs>433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-apple-system</vt:lpstr>
      <vt:lpstr>Arial</vt:lpstr>
      <vt:lpstr>Arial</vt:lpstr>
      <vt:lpstr>Calibri</vt:lpstr>
      <vt:lpstr>Cambria</vt:lpstr>
      <vt:lpstr>Lucida Grande</vt:lpstr>
      <vt:lpstr>Segoe UI</vt:lpstr>
      <vt:lpstr>Times New Roman</vt:lpstr>
      <vt:lpstr>Wingdings</vt:lpstr>
      <vt:lpstr>FOR ALL PRESENTATIONS</vt:lpstr>
      <vt:lpstr>YELLOW TEMPLATE</vt:lpstr>
      <vt:lpstr>BLUE TEMPLATE</vt:lpstr>
      <vt:lpstr>GREEN TEMPLATE</vt:lpstr>
      <vt:lpstr>PowerPoint Presentation</vt:lpstr>
      <vt:lpstr>PowerPoint Presentation</vt:lpstr>
      <vt:lpstr>СЕМЬЯ МЕРЬЕ ПОСВЯТИЛА СЕБЯ СЛУЖЕНИЮ МЕДИЦИНЕ И ЗДОРОВЬЮ ЛЮДЕЙ</vt:lpstr>
      <vt:lpstr>ФАКТЫ И ЦИФРЫ О BIOMERIEUX</vt:lpstr>
      <vt:lpstr>Мы сталкиваемся с вызовами      но это открывает возможности </vt:lpstr>
      <vt:lpstr>Компания biomÉrieux сегодня</vt:lpstr>
      <vt:lpstr>Мировая статистика</vt:lpstr>
      <vt:lpstr>Виды исследований</vt:lpstr>
      <vt:lpstr>ГДЕ  НЕОБХОДИМО КОНТРОЛИРОВАТЬ патогены ?</vt:lpstr>
      <vt:lpstr>ЧТО ТАКОЕ БИОБЕЗОПАСНОСТЬ?</vt:lpstr>
      <vt:lpstr>CampyLobacter spp количественный показатель </vt:lpstr>
      <vt:lpstr>Кампилобактер - общие сведения</vt:lpstr>
      <vt:lpstr>Резервуары кампилобактериоза  </vt:lpstr>
      <vt:lpstr>ФАКТОРЫ ПЕРЕДАЧИ –  ТЕРМИЧЕСКИ НЕОБРАБОТАННЫЕ ПРОДУКТЫ                                               ОРАЛЬНО- ФЕКАЛЬНЫЙ ПУТЬ ПЕРЕДАЧИ</vt:lpstr>
      <vt:lpstr>Основные задачи  на производстве             выращивания и переработки птицы</vt:lpstr>
      <vt:lpstr>ПРОИЗВОДСТВО ПЕРЕРАБОТКИ МЯСА ПТИЦЫ (EU)</vt:lpstr>
      <vt:lpstr>Campylobacter SPP - гигиенический критерий</vt:lpstr>
      <vt:lpstr>ЗАКОНОДАТЕЛЬНЫЕ ТРЕБОВАНИЯ В ОТДЕЛЬНЫХ             СТРАНАХ К контролю CAMPYlobacter SPP.</vt:lpstr>
      <vt:lpstr>Количественное определение</vt:lpstr>
      <vt:lpstr>Salmonella spp – качественный показатель  </vt:lpstr>
      <vt:lpstr>Salmonella SPP - гигиенический критерий</vt:lpstr>
      <vt:lpstr>Salmonella SPP - критерий пищевой безопасности</vt:lpstr>
      <vt:lpstr>Качественное определение</vt:lpstr>
      <vt:lpstr>Качественное определение</vt:lpstr>
      <vt:lpstr>Salmonella SPP - Количественный показатель </vt:lpstr>
      <vt:lpstr>Salmonella SPP - Количественный показатель </vt:lpstr>
      <vt:lpstr>GENE-UP® QUANT SALMONELLA</vt:lpstr>
      <vt:lpstr>salmonella enteritidis и Salmonella Typhimurium</vt:lpstr>
      <vt:lpstr>Salmonella enteritidis, Salmonella Typhimurium –            критерий пищевой безопасности </vt:lpstr>
      <vt:lpstr>GENE-UP® SEST (S. Enteritidis &amp;          S. Typhimurium)</vt:lpstr>
      <vt:lpstr>Благодарим вас за участие!</vt:lpstr>
      <vt:lpstr>КОНТАКТЫ</vt:lpstr>
      <vt:lpstr>PowerPoint Presentation</vt:lpstr>
    </vt:vector>
  </TitlesOfParts>
  <Company>bioMerieux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PERRET Mathilde</dc:creator>
  <cp:lastModifiedBy>MAKAROVA Oksana</cp:lastModifiedBy>
  <cp:revision>244</cp:revision>
  <dcterms:created xsi:type="dcterms:W3CDTF">2021-03-09T15:12:06Z</dcterms:created>
  <dcterms:modified xsi:type="dcterms:W3CDTF">2022-11-17T05:06:56Z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0x010100231DC16D0125B24BAF254A106E5B67CC</vt:lpwstr>
  </property>
</Properties>
</file>