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7" r:id="rId12"/>
    <p:sldId id="269" r:id="rId13"/>
    <p:sldId id="270" r:id="rId14"/>
    <p:sldId id="268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39FC-7AA7-487B-847E-FBB1E0DE331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ACB-965B-4275-B4C5-201E90494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89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39FC-7AA7-487B-847E-FBB1E0DE331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ACB-965B-4275-B4C5-201E90494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4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39FC-7AA7-487B-847E-FBB1E0DE331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ACB-965B-4275-B4C5-201E90494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1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39FC-7AA7-487B-847E-FBB1E0DE331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ACB-965B-4275-B4C5-201E90494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1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39FC-7AA7-487B-847E-FBB1E0DE331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ACB-965B-4275-B4C5-201E90494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83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39FC-7AA7-487B-847E-FBB1E0DE331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ACB-965B-4275-B4C5-201E90494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60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39FC-7AA7-487B-847E-FBB1E0DE331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ACB-965B-4275-B4C5-201E90494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3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39FC-7AA7-487B-847E-FBB1E0DE331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ACB-965B-4275-B4C5-201E90494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4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39FC-7AA7-487B-847E-FBB1E0DE331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ACB-965B-4275-B4C5-201E90494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2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39FC-7AA7-487B-847E-FBB1E0DE331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ACB-965B-4275-B4C5-201E90494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9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39FC-7AA7-487B-847E-FBB1E0DE331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ACB-965B-4275-B4C5-201E90494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3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39FC-7AA7-487B-847E-FBB1E0DE331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F4ACB-965B-4275-B4C5-201E90494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9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4698-EC2C-4925-96B8-8CFE9A7E2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983" y="725997"/>
            <a:ext cx="11754034" cy="2387600"/>
          </a:xfrm>
        </p:spPr>
        <p:txBody>
          <a:bodyPr>
            <a:noAutofit/>
          </a:bodyPr>
          <a:lstStyle/>
          <a:p>
            <a:r>
              <a:rPr lang="ru-RU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Геномика в животноводстве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CEDA6A-8532-465E-A543-B31D7AA13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93" y="3256586"/>
            <a:ext cx="3601414" cy="360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59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5F13217-9698-490A-A3D7-9748EBAB5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085156"/>
              </p:ext>
            </p:extLst>
          </p:nvPr>
        </p:nvGraphicFramePr>
        <p:xfrm>
          <a:off x="698377" y="73164"/>
          <a:ext cx="10795246" cy="65716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03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4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6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065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</a:rPr>
                        <a:t>Гаплотип</a:t>
                      </a:r>
                      <a:endParaRPr lang="ru-RU" sz="2800" b="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</a:rPr>
                        <a:t>Частота встречаемости</a:t>
                      </a:r>
                      <a:endParaRPr lang="ru-RU" sz="2800" b="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</a:rPr>
                        <a:t>Предки</a:t>
                      </a:r>
                      <a:endParaRPr lang="ru-RU" sz="2800" b="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</a:rPr>
                        <a:t>Прерывание беременности</a:t>
                      </a:r>
                      <a:endParaRPr lang="ru-RU" sz="2800" b="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73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otype Corsiva" panose="03010101010201010101" pitchFamily="66" charset="0"/>
                        </a:rPr>
                        <a:t>НН1</a:t>
                      </a:r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otype Corsiva" panose="03010101010201010101" pitchFamily="66" charset="0"/>
                        </a:rPr>
                        <a:t>4,5</a:t>
                      </a:r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Monotype Corsiva" panose="03010101010201010101" pitchFamily="66" charset="0"/>
                        </a:rPr>
                        <a:t>P.F.Arlinda</a:t>
                      </a:r>
                      <a:r>
                        <a:rPr lang="en-US" dirty="0">
                          <a:latin typeface="Monotype Corsiva" panose="03010101010201010101" pitchFamily="66" charset="0"/>
                        </a:rPr>
                        <a:t> Chief, Chief Mark</a:t>
                      </a:r>
                      <a:r>
                        <a:rPr lang="en-US" sz="1400" dirty="0">
                          <a:latin typeface="Monotype Corsiva" panose="03010101010201010101" pitchFamily="66" charset="0"/>
                        </a:rPr>
                        <a:t>, A </a:t>
                      </a:r>
                      <a:r>
                        <a:rPr lang="en-US" sz="1800" dirty="0">
                          <a:latin typeface="Monotype Corsiva" panose="03010101010201010101" pitchFamily="66" charset="0"/>
                        </a:rPr>
                        <a:t>Towson Lindy, </a:t>
                      </a:r>
                      <a:r>
                        <a:rPr lang="en-US" sz="1800" dirty="0" err="1">
                          <a:latin typeface="Monotype Corsiva" panose="03010101010201010101" pitchFamily="66" charset="0"/>
                        </a:rPr>
                        <a:t>Shen</a:t>
                      </a:r>
                      <a:r>
                        <a:rPr lang="en-US" sz="1800" dirty="0">
                          <a:latin typeface="Monotype Corsiva" panose="03010101010201010101" pitchFamily="66" charset="0"/>
                        </a:rPr>
                        <a:t>-Val Formation, </a:t>
                      </a:r>
                      <a:r>
                        <a:rPr lang="en-US" sz="1800" dirty="0" err="1">
                          <a:latin typeface="Monotype Corsiva" panose="03010101010201010101" pitchFamily="66" charset="0"/>
                        </a:rPr>
                        <a:t>Opsal</a:t>
                      </a:r>
                      <a:r>
                        <a:rPr lang="en-US" sz="1800" dirty="0">
                          <a:latin typeface="Monotype Corsiva" panose="03010101010201010101" pitchFamily="66" charset="0"/>
                        </a:rPr>
                        <a:t> Finley, </a:t>
                      </a:r>
                      <a:r>
                        <a:rPr lang="en-US" sz="1800" dirty="0" err="1">
                          <a:latin typeface="Monotype Corsiva" panose="03010101010201010101" pitchFamily="66" charset="0"/>
                        </a:rPr>
                        <a:t>Timlynn</a:t>
                      </a:r>
                      <a:r>
                        <a:rPr lang="en-US" sz="1800" dirty="0">
                          <a:latin typeface="Monotype Corsiva" panose="03010101010201010101" pitchFamily="66" charset="0"/>
                        </a:rPr>
                        <a:t> Throne, Jordan-Red </a:t>
                      </a:r>
                      <a:endParaRPr lang="ru-RU" sz="1800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otype Corsiva" panose="03010101010201010101" pitchFamily="66" charset="0"/>
                        </a:rPr>
                        <a:t>В течении всей стельности.</a:t>
                      </a:r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17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otype Corsiva" panose="03010101010201010101" pitchFamily="66" charset="0"/>
                        </a:rPr>
                        <a:t>НН2</a:t>
                      </a:r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otype Corsiva" panose="03010101010201010101" pitchFamily="66" charset="0"/>
                        </a:rPr>
                        <a:t>4,6</a:t>
                      </a:r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Monotype Corsiva" panose="03010101010201010101" pitchFamily="66" charset="0"/>
                        </a:rPr>
                        <a:t>Comestar</a:t>
                      </a:r>
                      <a:r>
                        <a:rPr lang="en-US" dirty="0">
                          <a:latin typeface="Monotype Corsiva" panose="03010101010201010101" pitchFamily="66" charset="0"/>
                        </a:rPr>
                        <a:t> Outside, </a:t>
                      </a:r>
                      <a:r>
                        <a:rPr lang="en-US" dirty="0" err="1">
                          <a:latin typeface="Monotype Corsiva" panose="03010101010201010101" pitchFamily="66" charset="0"/>
                        </a:rPr>
                        <a:t>Boulet</a:t>
                      </a:r>
                      <a:r>
                        <a:rPr lang="en-US" dirty="0">
                          <a:latin typeface="Monotype Corsiva" panose="03010101010201010101" pitchFamily="66" charset="0"/>
                        </a:rPr>
                        <a:t> Charles, Solid-Gold Colby, England-</a:t>
                      </a:r>
                      <a:r>
                        <a:rPr lang="en-US" dirty="0" err="1">
                          <a:latin typeface="Monotype Corsiva" panose="03010101010201010101" pitchFamily="66" charset="0"/>
                        </a:rPr>
                        <a:t>Ammon</a:t>
                      </a:r>
                      <a:r>
                        <a:rPr lang="en-US" dirty="0">
                          <a:latin typeface="Monotype Corsiva" panose="03010101010201010101" pitchFamily="66" charset="0"/>
                        </a:rPr>
                        <a:t> Million, </a:t>
                      </a:r>
                      <a:r>
                        <a:rPr lang="en-US" dirty="0" err="1">
                          <a:latin typeface="Monotype Corsiva" panose="03010101010201010101" pitchFamily="66" charset="0"/>
                        </a:rPr>
                        <a:t>Mr</a:t>
                      </a:r>
                      <a:r>
                        <a:rPr lang="en-US" dirty="0">
                          <a:latin typeface="Monotype Corsiva" panose="03010101010201010101" pitchFamily="66" charset="0"/>
                        </a:rPr>
                        <a:t> Burns </a:t>
                      </a:r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otype Corsiva" panose="03010101010201010101" pitchFamily="66" charset="0"/>
                        </a:rPr>
                        <a:t>До 100 дней</a:t>
                      </a:r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17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otype Corsiva" panose="03010101010201010101" pitchFamily="66" charset="0"/>
                        </a:rPr>
                        <a:t>НН3</a:t>
                      </a:r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otype Corsiva" panose="03010101010201010101" pitchFamily="66" charset="0"/>
                        </a:rPr>
                        <a:t>4,7</a:t>
                      </a:r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Monotype Corsiva" panose="03010101010201010101" pitchFamily="66" charset="0"/>
                        </a:rPr>
                        <a:t>Glendell</a:t>
                      </a:r>
                      <a:r>
                        <a:rPr lang="en-US" dirty="0"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dirty="0" err="1">
                          <a:latin typeface="Monotype Corsiva" panose="03010101010201010101" pitchFamily="66" charset="0"/>
                        </a:rPr>
                        <a:t>Arlinda</a:t>
                      </a:r>
                      <a:r>
                        <a:rPr lang="en-US" dirty="0">
                          <a:latin typeface="Monotype Corsiva" panose="03010101010201010101" pitchFamily="66" charset="0"/>
                        </a:rPr>
                        <a:t> Chief, </a:t>
                      </a:r>
                      <a:r>
                        <a:rPr lang="en-US" dirty="0" err="1">
                          <a:latin typeface="Monotype Corsiva" panose="03010101010201010101" pitchFamily="66" charset="0"/>
                        </a:rPr>
                        <a:t>Arlinda</a:t>
                      </a:r>
                      <a:r>
                        <a:rPr lang="en-US" dirty="0">
                          <a:latin typeface="Monotype Corsiva" panose="03010101010201010101" pitchFamily="66" charset="0"/>
                        </a:rPr>
                        <a:t> Rotate, </a:t>
                      </a:r>
                      <a:r>
                        <a:rPr lang="en-US" dirty="0" err="1">
                          <a:latin typeface="Monotype Corsiva" panose="03010101010201010101" pitchFamily="66" charset="0"/>
                        </a:rPr>
                        <a:t>Blackstar</a:t>
                      </a:r>
                      <a:r>
                        <a:rPr lang="en-US" dirty="0">
                          <a:latin typeface="Monotype Corsiva" panose="03010101010201010101" pitchFamily="66" charset="0"/>
                        </a:rPr>
                        <a:t> Emory, O Man, Boss Iron, Snowman</a:t>
                      </a:r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otype Corsiva" panose="03010101010201010101" pitchFamily="66" charset="0"/>
                        </a:rPr>
                        <a:t>До 60 дней</a:t>
                      </a:r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624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latin typeface="Monotype Corsiva" panose="03010101010201010101" pitchFamily="66" charset="0"/>
                        </a:rPr>
                        <a:t>HH4</a:t>
                      </a:r>
                    </a:p>
                    <a:p>
                      <a:pPr algn="ctr"/>
                      <a:endParaRPr lang="ru-RU" sz="1800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otype Corsiva" panose="03010101010201010101" pitchFamily="66" charset="0"/>
                        </a:rPr>
                        <a:t>0,7</a:t>
                      </a:r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Monotype Corsiva" panose="03010101010201010101" pitchFamily="66" charset="0"/>
                        </a:rPr>
                        <a:t>Besne</a:t>
                      </a:r>
                      <a:r>
                        <a:rPr lang="en-US" dirty="0">
                          <a:latin typeface="Monotype Corsiva" panose="03010101010201010101" pitchFamily="66" charset="0"/>
                        </a:rPr>
                        <a:t> Buck, Jocko </a:t>
                      </a:r>
                      <a:r>
                        <a:rPr lang="en-US" dirty="0" err="1">
                          <a:latin typeface="Monotype Corsiva" panose="03010101010201010101" pitchFamily="66" charset="0"/>
                        </a:rPr>
                        <a:t>Besne</a:t>
                      </a:r>
                      <a:r>
                        <a:rPr lang="en-US" dirty="0">
                          <a:latin typeface="Monotype Corsiva" panose="03010101010201010101" pitchFamily="66" charset="0"/>
                        </a:rPr>
                        <a:t> </a:t>
                      </a:r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otype Corsiva" panose="03010101010201010101" pitchFamily="66" charset="0"/>
                        </a:rPr>
                        <a:t>Не исследовано</a:t>
                      </a:r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624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latin typeface="Monotype Corsiva" panose="03010101010201010101" pitchFamily="66" charset="0"/>
                        </a:rPr>
                        <a:t>HH5</a:t>
                      </a:r>
                      <a:endParaRPr lang="ru-RU" sz="1800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otype Corsiva" panose="03010101010201010101" pitchFamily="66" charset="0"/>
                        </a:rPr>
                        <a:t>4,8</a:t>
                      </a:r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Monotype Corsiva" panose="03010101010201010101" pitchFamily="66" charset="0"/>
                        </a:rPr>
                        <a:t>Thornlea</a:t>
                      </a:r>
                      <a:r>
                        <a:rPr lang="en-US" dirty="0"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dirty="0" err="1">
                          <a:latin typeface="Monotype Corsiva" panose="03010101010201010101" pitchFamily="66" charset="0"/>
                        </a:rPr>
                        <a:t>Texal</a:t>
                      </a:r>
                      <a:r>
                        <a:rPr lang="en-US" dirty="0">
                          <a:latin typeface="Monotype Corsiva" panose="03010101010201010101" pitchFamily="66" charset="0"/>
                        </a:rPr>
                        <a:t> Supreme, </a:t>
                      </a:r>
                      <a:r>
                        <a:rPr lang="en-US" dirty="0" err="1">
                          <a:latin typeface="Monotype Corsiva" panose="03010101010201010101" pitchFamily="66" charset="0"/>
                        </a:rPr>
                        <a:t>Picston</a:t>
                      </a:r>
                      <a:r>
                        <a:rPr lang="en-US" dirty="0"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dirty="0" err="1">
                          <a:latin typeface="Monotype Corsiva" panose="03010101010201010101" pitchFamily="66" charset="0"/>
                        </a:rPr>
                        <a:t>Shottle</a:t>
                      </a:r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Monotype Corsiva" panose="03010101010201010101" pitchFamily="66" charset="0"/>
                        </a:rPr>
                        <a:t>До 60 дней</a:t>
                      </a:r>
                    </a:p>
                    <a:p>
                      <a:pPr algn="ctr"/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8428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>
                          <a:latin typeface="Monotype Corsiva" panose="03010101010201010101" pitchFamily="66" charset="0"/>
                        </a:rPr>
                        <a:t>HCD</a:t>
                      </a:r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otype Corsiva" panose="03010101010201010101" pitchFamily="66" charset="0"/>
                        </a:rPr>
                        <a:t>4,0</a:t>
                      </a:r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Monotype Corsiva" panose="03010101010201010101" pitchFamily="66" charset="0"/>
                        </a:rPr>
                        <a:t>Maughlin</a:t>
                      </a:r>
                      <a:r>
                        <a:rPr lang="en-US" baseline="0" dirty="0">
                          <a:latin typeface="Monotype Corsiva" panose="03010101010201010101" pitchFamily="66" charset="0"/>
                        </a:rPr>
                        <a:t> Storm, </a:t>
                      </a:r>
                      <a:r>
                        <a:rPr lang="en-US" baseline="0" dirty="0" err="1">
                          <a:latin typeface="Monotype Corsiva" panose="03010101010201010101" pitchFamily="66" charset="0"/>
                        </a:rPr>
                        <a:t>Braedale</a:t>
                      </a:r>
                      <a:r>
                        <a:rPr lang="en-US" baseline="0" dirty="0">
                          <a:latin typeface="Monotype Corsiva" panose="03010101010201010101" pitchFamily="66" charset="0"/>
                        </a:rPr>
                        <a:t> Goldwin</a:t>
                      </a:r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otype Corsiva" panose="03010101010201010101" pitchFamily="66" charset="0"/>
                        </a:rPr>
                        <a:t>Высокая</a:t>
                      </a:r>
                      <a:r>
                        <a:rPr lang="ru-RU" baseline="0" dirty="0">
                          <a:latin typeface="Monotype Corsiva" panose="03010101010201010101" pitchFamily="66" charset="0"/>
                        </a:rPr>
                        <a:t> смертность телят в первые месяцы</a:t>
                      </a:r>
                      <a:endParaRPr lang="ru-RU" b="0" i="1" dirty="0">
                        <a:latin typeface="Monotype Corsiva" panose="03010101010201010101" pitchFamily="66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135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943A79-8CEF-4105-8917-50FF53928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1" y="1699054"/>
            <a:ext cx="6648820" cy="28969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8E4084-625C-424A-BA2B-FD85B1C2C5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11"/>
          <a:stretch/>
        </p:blipFill>
        <p:spPr>
          <a:xfrm>
            <a:off x="3986629" y="4596021"/>
            <a:ext cx="7734300" cy="1889328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65C5F36-98CD-4FC6-90B4-02A7AAC42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0365" y="230307"/>
            <a:ext cx="12342365" cy="1468747"/>
          </a:xfrm>
        </p:spPr>
        <p:txBody>
          <a:bodyPr>
            <a:normAutofit/>
          </a:bodyPr>
          <a:lstStyle/>
          <a:p>
            <a:pPr algn="ctr"/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Информация о носительстве представлена в открытом доступе, например, на сайте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www.cdn.ca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AA9D9E-7E3B-42B8-A00E-8B9632A7A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47" y="5324821"/>
            <a:ext cx="1585097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21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619F99-0FA0-4D6D-ACC1-3004788AA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89" y="3098117"/>
            <a:ext cx="6275936" cy="36844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2BB8C-BB0B-48A0-ACFC-42876D42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226"/>
            <a:ext cx="10515600" cy="1325563"/>
          </a:xfrm>
        </p:spPr>
        <p:txBody>
          <a:bodyPr/>
          <a:lstStyle/>
          <a:p>
            <a:pPr algn="ctr"/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Инструменты, позволяющие контролировать рост инбридинга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40791D-3A7F-4274-B165-874FFA8BA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9" y="1518895"/>
            <a:ext cx="6063493" cy="34214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742BEF-D8AE-4BC2-8DCE-C9675CE7A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79" y="5296936"/>
            <a:ext cx="158509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46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23AB0-07B4-40E1-8861-65B08A716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148" y="173185"/>
            <a:ext cx="10515600" cy="1325563"/>
          </a:xfrm>
        </p:spPr>
        <p:txBody>
          <a:bodyPr/>
          <a:lstStyle/>
          <a:p>
            <a:pPr algn="r"/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….. и распространение рецессивных генов и гаплотипов внутри стада.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E29F8-B36A-4F83-9CBE-BF40364BA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4"/>
          <a:stretch/>
        </p:blipFill>
        <p:spPr>
          <a:xfrm>
            <a:off x="52755" y="1502060"/>
            <a:ext cx="6498965" cy="38538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5E59BD-3AAD-4E6D-8D4A-C4DA1179E7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r="3785"/>
          <a:stretch/>
        </p:blipFill>
        <p:spPr>
          <a:xfrm>
            <a:off x="6551720" y="2583403"/>
            <a:ext cx="5528279" cy="33901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384D81-72B5-4259-97A7-C55D3FB15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46" y="5355940"/>
            <a:ext cx="158509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86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5148C-CE9F-4733-85D0-60F51DF6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08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Тенденции распространения носительства известных гаплотипов в голштинской породе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39F9E6-CC63-4AF9-B466-AF1EC8E92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98" y="1690688"/>
            <a:ext cx="9666203" cy="50355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07C925-E098-4418-948E-8E7AA9ECA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0" y="5254613"/>
            <a:ext cx="158509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33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84437-276E-4CF0-8094-2D57363D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Резюме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84477-DC1E-4CBD-B6B4-F0ABA833F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7" y="1797220"/>
            <a:ext cx="11120021" cy="4486275"/>
          </a:xfrm>
        </p:spPr>
        <p:txBody>
          <a:bodyPr/>
          <a:lstStyle/>
          <a:p>
            <a:r>
              <a:rPr lang="ru-RU" i="1" dirty="0">
                <a:latin typeface="Monotype Corsiva" panose="03010101010201010101" pitchFamily="66" charset="0"/>
              </a:rPr>
              <a:t>Основным преимуществом «геномной эры» и накопления информации о генотипах является способность обнаруживать новые генетические рецессивные признаки внутри каждой породы. </a:t>
            </a:r>
          </a:p>
          <a:p>
            <a:r>
              <a:rPr lang="ru-RU" i="1" dirty="0">
                <a:latin typeface="Monotype Corsiva" panose="03010101010201010101" pitchFamily="66" charset="0"/>
              </a:rPr>
              <a:t>Работа молодыми быками, получившими геномную оценку, дает возможность нам ускорить генетическое совершенствование стада.</a:t>
            </a:r>
          </a:p>
          <a:p>
            <a:r>
              <a:rPr lang="ru-RU" i="1" dirty="0">
                <a:latin typeface="Monotype Corsiva" panose="03010101010201010101" pitchFamily="66" charset="0"/>
              </a:rPr>
              <a:t>Геномная оценка позволяет изначально, не дожидаясь традиционной оценки, дать достаточно достоверный прогноз племенной ценности быка. </a:t>
            </a:r>
          </a:p>
          <a:p>
            <a:r>
              <a:rPr lang="ru-RU" i="1" dirty="0">
                <a:latin typeface="Monotype Corsiva" panose="03010101010201010101" pitchFamily="66" charset="0"/>
              </a:rPr>
              <a:t>При невозможности проведения геномной оценки маточного поголовья, программы подбора  - отличная возможность контролировать рост уровня инбридинга и носительства рецессивных генов. </a:t>
            </a:r>
          </a:p>
        </p:txBody>
      </p:sp>
    </p:spTree>
    <p:extLst>
      <p:ext uri="{BB962C8B-B14F-4D97-AF65-F5344CB8AC3E}">
        <p14:creationId xmlns:p14="http://schemas.microsoft.com/office/powerpoint/2010/main" val="20464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4A691-BF59-4F7C-A803-A020CCD7C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Преимущества геномного отбора: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B39A63-DC46-43D0-97D7-78974B7D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7667"/>
            <a:ext cx="10374297" cy="4351338"/>
          </a:xfrm>
        </p:spPr>
        <p:txBody>
          <a:bodyPr>
            <a:normAutofit/>
          </a:bodyPr>
          <a:lstStyle/>
          <a:p>
            <a:r>
              <a:rPr lang="ru-RU" sz="3600" i="1" dirty="0">
                <a:latin typeface="Monotype Corsiva" panose="03010101010201010101" pitchFamily="66" charset="0"/>
              </a:rPr>
              <a:t>Высокие темпы генетического улучшения всех признаков, даже тех, что имеют низкий коэффициент наследуемости</a:t>
            </a:r>
          </a:p>
          <a:p>
            <a:r>
              <a:rPr lang="ru-RU" sz="3600" i="1" dirty="0">
                <a:latin typeface="Monotype Corsiva" panose="03010101010201010101" pitchFamily="66" charset="0"/>
              </a:rPr>
              <a:t>Возможность с абсолютной уверенностью подтвердить достоверность происхождения</a:t>
            </a:r>
          </a:p>
          <a:p>
            <a:r>
              <a:rPr lang="ru-RU" sz="3600" i="1" dirty="0">
                <a:latin typeface="Monotype Corsiva" panose="03010101010201010101" pitchFamily="66" charset="0"/>
              </a:rPr>
              <a:t>Выявление носительства рецессивных генов и гаплотипов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182CF3-6CAD-43DB-99B9-7A22C4476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453" y="5281759"/>
            <a:ext cx="1573574" cy="15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8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57A7E-2C8A-442C-80F1-24431B19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72" y="603683"/>
            <a:ext cx="11181055" cy="149538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Как генетические улучшения проявляются на вашей ферме? Вы работаете на своих коров или ваши коровы работают на вас? </a:t>
            </a:r>
            <a:br>
              <a:rPr lang="ru-RU" dirty="0">
                <a:latin typeface="Century" panose="02040604050505020304" pitchFamily="18" charset="0"/>
              </a:rPr>
            </a:br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AA9E353-F49E-4B12-AB63-F0E72DC21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12" y="2373985"/>
            <a:ext cx="9552373" cy="424431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F489BB-A6DE-4BB0-9CBB-86FC5D94E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68" y="5314223"/>
            <a:ext cx="1572904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2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704FF-3E08-4244-ADF4-2837C5328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6550"/>
            <a:ext cx="10515600" cy="1325563"/>
          </a:xfrm>
        </p:spPr>
        <p:txBody>
          <a:bodyPr/>
          <a:lstStyle/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Общие тенденции доли молодых производителей на рынке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A924996-3FA6-4C08-8318-DD02F28B7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90" y="1850258"/>
            <a:ext cx="8245619" cy="4440510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548ED8-E1D4-4E65-B933-0D59C9ED5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4" y="5278999"/>
            <a:ext cx="1572904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7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77816-6E33-4021-81BB-7CEB4DE8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86" y="125720"/>
            <a:ext cx="10945427" cy="1579001"/>
          </a:xfrm>
        </p:spPr>
        <p:txBody>
          <a:bodyPr/>
          <a:lstStyle/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Мировые тенденции использования геномных быков против оцененных.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6CB980-ADD3-47C3-BBA3-CC629DC8A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36" y="2015231"/>
            <a:ext cx="8431927" cy="4477644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43B623-48AA-4E65-8448-41E46F58B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6" y="5278999"/>
            <a:ext cx="1572904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7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35641-F95D-4C79-AABB-456C3DAE9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571"/>
            <a:ext cx="10515600" cy="1325563"/>
          </a:xfrm>
        </p:spPr>
        <p:txBody>
          <a:bodyPr/>
          <a:lstStyle/>
          <a:p>
            <a:pPr algn="ctr"/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Уровень инбридинга неуклонно растет в последние десятилетия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57F40F-70FC-4137-B1CF-4B9C23753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73" y="1654554"/>
            <a:ext cx="9997690" cy="45694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544F32-751C-4594-B4FC-F9DEDE58F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5278"/>
            <a:ext cx="1451916" cy="145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442A5-53A5-434B-ABBF-8F129A2C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1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конечном счете, с помощью геномики мы значительно ускоряем генетический прогресс.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DE280B-B925-48E0-A31E-CE4FC5FA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400"/>
            <a:ext cx="10933590" cy="5107835"/>
          </a:xfrm>
        </p:spPr>
        <p:txBody>
          <a:bodyPr/>
          <a:lstStyle/>
          <a:p>
            <a:r>
              <a:rPr lang="ru-RU" sz="3200" dirty="0">
                <a:latin typeface="Monotype Corsiva" panose="03010101010201010101" pitchFamily="66" charset="0"/>
              </a:rPr>
              <a:t>Породный инбридинг неуклонно растёт </a:t>
            </a:r>
          </a:p>
          <a:p>
            <a:r>
              <a:rPr 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ОДНАКО:</a:t>
            </a:r>
            <a:r>
              <a:rPr lang="ru-RU" sz="3200" dirty="0">
                <a:latin typeface="Monotype Corsiva" panose="03010101010201010101" pitchFamily="66" charset="0"/>
              </a:rPr>
              <a:t> Мы понимаем влияние инбридинга гораздо лучше, чем когда создавались методы племенного инбридинга.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Гаплотипы и </a:t>
            </a:r>
            <a:r>
              <a:rPr lang="ru-RU" sz="3200" dirty="0" err="1">
                <a:latin typeface="Monotype Corsiva" panose="03010101010201010101" pitchFamily="66" charset="0"/>
              </a:rPr>
              <a:t>рецессивы</a:t>
            </a:r>
            <a:r>
              <a:rPr lang="ru-RU" sz="3200" dirty="0">
                <a:latin typeface="Monotype Corsiva" panose="03010101010201010101" pitchFamily="66" charset="0"/>
              </a:rPr>
              <a:t> объясняют большую часть того, что мы считали “инбредной депрессией”.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Мы продолжим открывать новые гаплотипы, но при правильном управлении мы сможем одновременно добиться быстрого генетического прогресса и управлять эффектом от использования похожих родословных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406682-AACE-4B0F-A747-53FB6BC45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596" y="5584054"/>
            <a:ext cx="1352749" cy="136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B1356-C1AA-44CF-9043-084C1282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47" y="160939"/>
            <a:ext cx="11487705" cy="1325563"/>
          </a:xfrm>
        </p:spPr>
        <p:txBody>
          <a:bodyPr/>
          <a:lstStyle/>
          <a:p>
            <a:pPr algn="ctr"/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Контроль гаплотипов и рецессивных генов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7A7D71-4F56-43D7-BE44-49691941C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5726"/>
            <a:ext cx="10515600" cy="435133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latin typeface="Monotype Corsiva" panose="03010101010201010101" pitchFamily="66" charset="0"/>
              </a:rPr>
              <a:t>На регулярной основе Совет по молочному скотоводству (CDCB) в Соединенных Штатах анализирует все доступные генотипы, чтобы попытаться выявить любые новые генетически рецессивные дефекты в каждой породе. </a:t>
            </a:r>
          </a:p>
          <a:p>
            <a:r>
              <a:rPr lang="ru-RU" dirty="0">
                <a:latin typeface="Monotype Corsiva" panose="03010101010201010101" pitchFamily="66" charset="0"/>
              </a:rPr>
              <a:t>Тщательно исследуются профили ДНК телят, рождающихся с теми или иными уродствами в попытке выявить новые закономерности. </a:t>
            </a:r>
          </a:p>
          <a:p>
            <a:r>
              <a:rPr lang="ru-RU" dirty="0">
                <a:latin typeface="Monotype Corsiva" panose="03010101010201010101" pitchFamily="66" charset="0"/>
              </a:rPr>
              <a:t>Если ген-возбудитель неизвестен, анализ всех генотипов в породе может помочь идентифицировать короткий участок генома, известный как гаплотип, который, как ожидается, будет включать ген-возбудитель.</a:t>
            </a:r>
          </a:p>
          <a:p>
            <a:r>
              <a:rPr lang="ru-RU" dirty="0">
                <a:latin typeface="Monotype Corsiva" panose="03010101010201010101" pitchFamily="66" charset="0"/>
              </a:rPr>
              <a:t>Также выявляют животных-носителей внутри породы. </a:t>
            </a:r>
          </a:p>
        </p:txBody>
      </p:sp>
    </p:spTree>
    <p:extLst>
      <p:ext uri="{BB962C8B-B14F-4D97-AF65-F5344CB8AC3E}">
        <p14:creationId xmlns:p14="http://schemas.microsoft.com/office/powerpoint/2010/main" val="401481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A13894-6007-4677-A3E3-D50F6F6F654D}"/>
              </a:ext>
            </a:extLst>
          </p:cNvPr>
          <p:cNvSpPr/>
          <p:nvPr/>
        </p:nvSpPr>
        <p:spPr>
          <a:xfrm>
            <a:off x="850777" y="923277"/>
            <a:ext cx="104904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Гаплотип </a:t>
            </a:r>
            <a:r>
              <a:rPr lang="ru-RU" sz="3600" dirty="0">
                <a:latin typeface="Monotype Corsiva" panose="03010101010201010101" pitchFamily="66" charset="0"/>
              </a:rPr>
              <a:t>- это последовательность нуклеотидов, расположенная в одной хромосоме и передаваемая от родителей к детям без изменений.</a:t>
            </a:r>
          </a:p>
          <a:p>
            <a:endParaRPr lang="ru-RU" sz="3600" dirty="0">
              <a:latin typeface="Monotype Corsiva" panose="03010101010201010101" pitchFamily="66" charset="0"/>
            </a:endParaRPr>
          </a:p>
          <a:p>
            <a:r>
              <a:rPr lang="ru-RU" sz="3600" dirty="0">
                <a:latin typeface="Monotype Corsiva" panose="03010101010201010101" pitchFamily="66" charset="0"/>
              </a:rPr>
              <a:t>Наименование гаплотипа состоит из двух латинских букв и порядкового номера. Первая буква обозначает породу, вторая – Н от </a:t>
            </a:r>
            <a:r>
              <a:rPr lang="ru-RU" sz="3600" dirty="0" err="1">
                <a:latin typeface="Monotype Corsiva" panose="03010101010201010101" pitchFamily="66" charset="0"/>
              </a:rPr>
              <a:t>haplotype</a:t>
            </a:r>
            <a:r>
              <a:rPr lang="ru-RU" sz="3600" dirty="0">
                <a:latin typeface="Monotype Corsiva" panose="03010101010201010101" pitchFamily="66" charset="0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911439-7F8F-462D-BA79-9C9BDDF0D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169" y="4987218"/>
            <a:ext cx="1583662" cy="15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48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510</Words>
  <Application>Microsoft Office PowerPoint</Application>
  <PresentationFormat>Широкоэкранный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</vt:lpstr>
      <vt:lpstr>Monotype Corsiva</vt:lpstr>
      <vt:lpstr>Office Theme</vt:lpstr>
      <vt:lpstr>Геномика в животноводстве</vt:lpstr>
      <vt:lpstr>Преимущества геномного отбора:</vt:lpstr>
      <vt:lpstr>Как генетические улучшения проявляются на вашей ферме? Вы работаете на своих коров или ваши коровы работают на вас?  </vt:lpstr>
      <vt:lpstr>Общие тенденции доли молодых производителей на рынке</vt:lpstr>
      <vt:lpstr>Мировые тенденции использования геномных быков против оцененных. </vt:lpstr>
      <vt:lpstr>Уровень инбридинга неуклонно растет в последние десятилетия</vt:lpstr>
      <vt:lpstr>В конечном счете, с помощью геномики мы значительно ускоряем генетический прогресс.</vt:lpstr>
      <vt:lpstr>Контроль гаплотипов и рецессивных генов</vt:lpstr>
      <vt:lpstr>Презентация PowerPoint</vt:lpstr>
      <vt:lpstr>Презентация PowerPoint</vt:lpstr>
      <vt:lpstr>Информация о носительстве представлена в открытом доступе, например, на сайте www.cdn.ca</vt:lpstr>
      <vt:lpstr>Инструменты, позволяющие контролировать рост инбридинга</vt:lpstr>
      <vt:lpstr>….. и распространение рецессивных генов и гаплотипов внутри стада.</vt:lpstr>
      <vt:lpstr>Тенденции распространения носительства известных гаплотипов в голштинской породе</vt:lpstr>
      <vt:lpstr>Резюме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Геномика в животноводстве</dc:title>
  <dc:creator>Марина Лантух</dc:creator>
  <cp:lastModifiedBy>Марина Лантух</cp:lastModifiedBy>
  <cp:revision>29</cp:revision>
  <dcterms:created xsi:type="dcterms:W3CDTF">2022-11-16T11:46:41Z</dcterms:created>
  <dcterms:modified xsi:type="dcterms:W3CDTF">2022-11-17T13:46:07Z</dcterms:modified>
</cp:coreProperties>
</file>