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08" r:id="rId3"/>
    <p:sldMasterId id="2147483873" r:id="rId4"/>
    <p:sldMasterId id="2147483876" r:id="rId5"/>
    <p:sldMasterId id="2147483891" r:id="rId6"/>
    <p:sldMasterId id="2147483900" r:id="rId7"/>
    <p:sldMasterId id="2147483904" r:id="rId8"/>
  </p:sldMasterIdLst>
  <p:notesMasterIdLst>
    <p:notesMasterId r:id="rId43"/>
  </p:notesMasterIdLst>
  <p:handoutMasterIdLst>
    <p:handoutMasterId r:id="rId44"/>
  </p:handoutMasterIdLst>
  <p:sldIdLst>
    <p:sldId id="486" r:id="rId9"/>
    <p:sldId id="608" r:id="rId10"/>
    <p:sldId id="609" r:id="rId11"/>
    <p:sldId id="610" r:id="rId12"/>
    <p:sldId id="611" r:id="rId13"/>
    <p:sldId id="612" r:id="rId14"/>
    <p:sldId id="613" r:id="rId15"/>
    <p:sldId id="635" r:id="rId16"/>
    <p:sldId id="617" r:id="rId17"/>
    <p:sldId id="619" r:id="rId18"/>
    <p:sldId id="634" r:id="rId19"/>
    <p:sldId id="620" r:id="rId20"/>
    <p:sldId id="621" r:id="rId21"/>
    <p:sldId id="636" r:id="rId22"/>
    <p:sldId id="637" r:id="rId23"/>
    <p:sldId id="615" r:id="rId24"/>
    <p:sldId id="639" r:id="rId25"/>
    <p:sldId id="622" r:id="rId26"/>
    <p:sldId id="616" r:id="rId27"/>
    <p:sldId id="577" r:id="rId28"/>
    <p:sldId id="581" r:id="rId29"/>
    <p:sldId id="589" r:id="rId30"/>
    <p:sldId id="623" r:id="rId31"/>
    <p:sldId id="624" r:id="rId32"/>
    <p:sldId id="626" r:id="rId33"/>
    <p:sldId id="627" r:id="rId34"/>
    <p:sldId id="628" r:id="rId35"/>
    <p:sldId id="629" r:id="rId36"/>
    <p:sldId id="630" r:id="rId37"/>
    <p:sldId id="631" r:id="rId38"/>
    <p:sldId id="632" r:id="rId39"/>
    <p:sldId id="633" r:id="rId40"/>
    <p:sldId id="625" r:id="rId41"/>
    <p:sldId id="48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7028F83-50D6-48A0-AF79-A0C4BA9DCFF1}">
          <p14:sldIdLst>
            <p14:sldId id="486"/>
            <p14:sldId id="608"/>
            <p14:sldId id="609"/>
            <p14:sldId id="610"/>
            <p14:sldId id="611"/>
            <p14:sldId id="612"/>
            <p14:sldId id="613"/>
            <p14:sldId id="635"/>
            <p14:sldId id="617"/>
            <p14:sldId id="619"/>
            <p14:sldId id="634"/>
            <p14:sldId id="620"/>
            <p14:sldId id="621"/>
            <p14:sldId id="636"/>
            <p14:sldId id="637"/>
            <p14:sldId id="615"/>
            <p14:sldId id="639"/>
            <p14:sldId id="622"/>
            <p14:sldId id="616"/>
            <p14:sldId id="577"/>
            <p14:sldId id="581"/>
            <p14:sldId id="589"/>
            <p14:sldId id="623"/>
            <p14:sldId id="624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25"/>
            <p14:sldId id="4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итрофанова М.В." initials="ММ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B54"/>
    <a:srgbClr val="D5ECF8"/>
    <a:srgbClr val="182957"/>
    <a:srgbClr val="F82160"/>
    <a:srgbClr val="8A1A41"/>
    <a:srgbClr val="A81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8942" autoAdjust="0"/>
  </p:normalViewPr>
  <p:slideViewPr>
    <p:cSldViewPr snapToGrid="0">
      <p:cViewPr varScale="1">
        <p:scale>
          <a:sx n="69" d="100"/>
          <a:sy n="69" d="100"/>
        </p:scale>
        <p:origin x="-69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12" y="-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ubchikova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ubchikova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ubchikova\AppData\Local\Microsoft\Windows\INetCache\Content.Outlook\CFA6YD3D\&#1048;&#1041;&#1050;%20&#1072;&#1085;&#1072;&#1083;&#1080;&#1079;%20&#1079;&#1072;%202018-2020%20(00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AB-4E76-AB78-B01A4C6CDD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AB-4E76-AB78-B01A4C6CDD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AB-4E76-AB78-B01A4C6CDD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AB-4E76-AB78-B01A4C6CDD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AB-4E76-AB78-B01A4C6CD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PowerPoint]Лист1'!$E$3</c:f>
              <c:strCache>
                <c:ptCount val="1"/>
                <c:pt idx="0">
                  <c:v>Опыт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1.6052608738517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PowerPoint]Лист1'!$D$4:$D$5</c:f>
              <c:strCache>
                <c:ptCount val="2"/>
                <c:pt idx="1">
                  <c:v>Живой вес одной головы</c:v>
                </c:pt>
              </c:strCache>
            </c:strRef>
          </c:cat>
          <c:val>
            <c:numRef>
              <c:f>'[Диаграмма в Microsoft PowerPoint]Лист1'!$E$4:$E$5</c:f>
              <c:numCache>
                <c:formatCode>General</c:formatCode>
                <c:ptCount val="2"/>
                <c:pt idx="1">
                  <c:v>2106.31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PowerPoint]Лист1'!$F$3</c:f>
              <c:strCache>
                <c:ptCount val="1"/>
                <c:pt idx="0">
                  <c:v>Контроль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7376316637933562E-2"/>
                  <c:y val="2.6754347897529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PowerPoint]Лист1'!$D$4:$D$5</c:f>
              <c:strCache>
                <c:ptCount val="2"/>
                <c:pt idx="1">
                  <c:v>Живой вес одной головы</c:v>
                </c:pt>
              </c:strCache>
            </c:strRef>
          </c:cat>
          <c:val>
            <c:numRef>
              <c:f>'[Диаграмма в Microsoft PowerPoint]Лист1'!$F$4:$F$5</c:f>
              <c:numCache>
                <c:formatCode>General</c:formatCode>
                <c:ptCount val="2"/>
                <c:pt idx="1">
                  <c:v>2080.4499999999998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6327808"/>
        <c:axId val="151499264"/>
      </c:barChart>
      <c:catAx>
        <c:axId val="16632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51499264"/>
        <c:crosses val="autoZero"/>
        <c:auto val="1"/>
        <c:lblAlgn val="ctr"/>
        <c:lblOffset val="100"/>
        <c:noMultiLvlLbl val="0"/>
      </c:catAx>
      <c:valAx>
        <c:axId val="15149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327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PowerPoint]Лист1'!$E$3</c:f>
              <c:strCache>
                <c:ptCount val="1"/>
                <c:pt idx="0">
                  <c:v>Опыт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0252653863861955E-16"/>
                  <c:y val="-1.1152251603905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PowerPoint]Лист1'!$D$4:$D$6</c:f>
              <c:strCache>
                <c:ptCount val="3"/>
                <c:pt idx="1">
                  <c:v>Среднесуточный привес, г</c:v>
                </c:pt>
                <c:pt idx="2">
                  <c:v>Сохранность, %</c:v>
                </c:pt>
              </c:strCache>
            </c:strRef>
          </c:cat>
          <c:val>
            <c:numRef>
              <c:f>'[Диаграмма в Microsoft PowerPoint]Лист1'!$E$4:$E$6</c:f>
              <c:numCache>
                <c:formatCode>General</c:formatCode>
                <c:ptCount val="3"/>
                <c:pt idx="1">
                  <c:v>52</c:v>
                </c:pt>
                <c:pt idx="2">
                  <c:v>94.7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PowerPoint]Лист1'!$F$3</c:f>
              <c:strCache>
                <c:ptCount val="1"/>
                <c:pt idx="0">
                  <c:v>Контроль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1.29887441111727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PowerPoint]Лист1'!$D$4:$D$6</c:f>
              <c:strCache>
                <c:ptCount val="3"/>
                <c:pt idx="1">
                  <c:v>Среднесуточный привес, г</c:v>
                </c:pt>
                <c:pt idx="2">
                  <c:v>Сохранность, %</c:v>
                </c:pt>
              </c:strCache>
            </c:strRef>
          </c:cat>
          <c:val>
            <c:numRef>
              <c:f>'[Диаграмма в Microsoft PowerPoint]Лист1'!$F$4:$F$6</c:f>
              <c:numCache>
                <c:formatCode>General</c:formatCode>
                <c:ptCount val="3"/>
                <c:pt idx="1">
                  <c:v>50.7</c:v>
                </c:pt>
                <c:pt idx="2">
                  <c:v>92.5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6328320"/>
        <c:axId val="151500992"/>
      </c:barChart>
      <c:catAx>
        <c:axId val="16632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51500992"/>
        <c:crosses val="autoZero"/>
        <c:auto val="1"/>
        <c:lblAlgn val="ctr"/>
        <c:lblOffset val="100"/>
        <c:noMultiLvlLbl val="0"/>
      </c:catAx>
      <c:valAx>
        <c:axId val="15150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328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Сохранность 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A1A4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ПЕРВОМАЙСКИЙ!$A$1:$B$1</c:f>
              <c:strCache>
                <c:ptCount val="2"/>
                <c:pt idx="0">
                  <c:v>ОПЫТ</c:v>
                </c:pt>
                <c:pt idx="1">
                  <c:v>КОНТРОЛЬ</c:v>
                </c:pt>
              </c:strCache>
            </c:strRef>
          </c:cat>
          <c:val>
            <c:numRef>
              <c:f>ПЕРВОМАЙСКИЙ!$A$2:$B$2</c:f>
              <c:numCache>
                <c:formatCode>General</c:formatCode>
                <c:ptCount val="2"/>
                <c:pt idx="0">
                  <c:v>90.5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882688"/>
        <c:axId val="144354112"/>
      </c:barChart>
      <c:catAx>
        <c:axId val="14488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54112"/>
        <c:crosses val="autoZero"/>
        <c:auto val="1"/>
        <c:lblAlgn val="ctr"/>
        <c:lblOffset val="100"/>
        <c:noMultiLvlLbl val="0"/>
      </c:catAx>
      <c:valAx>
        <c:axId val="14435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8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Среднесуточный привес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467580747990095"/>
          <c:y val="0.19696428571428573"/>
          <c:w val="0.82429369830348498"/>
          <c:h val="0.641141263592051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A1A4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182957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ПЕРВОМАЙСКИЙ!$A$14:$B$14</c:f>
              <c:strCache>
                <c:ptCount val="2"/>
                <c:pt idx="0">
                  <c:v>ОПЫТ</c:v>
                </c:pt>
                <c:pt idx="1">
                  <c:v>КОНТРОЛЬ</c:v>
                </c:pt>
              </c:strCache>
            </c:strRef>
          </c:cat>
          <c:val>
            <c:numRef>
              <c:f>ПЕРВОМАЙСКИЙ!$A$15:$B$15</c:f>
              <c:numCache>
                <c:formatCode>General</c:formatCode>
                <c:ptCount val="2"/>
                <c:pt idx="0">
                  <c:v>58.7</c:v>
                </c:pt>
                <c:pt idx="1">
                  <c:v>51.3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00032"/>
        <c:axId val="144355840"/>
      </c:barChart>
      <c:catAx>
        <c:axId val="1443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55840"/>
        <c:crosses val="autoZero"/>
        <c:auto val="1"/>
        <c:lblAlgn val="ctr"/>
        <c:lblOffset val="100"/>
        <c:noMultiLvlLbl val="0"/>
      </c:catAx>
      <c:valAx>
        <c:axId val="14435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0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Конверсия корма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846476858310039"/>
          <c:y val="0.23582044124726886"/>
          <c:w val="0.84175819477180769"/>
          <c:h val="0.556958370366255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A1A4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182957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ПЕРВОМАЙСКИЙ!$G$14:$H$14</c:f>
              <c:strCache>
                <c:ptCount val="2"/>
                <c:pt idx="0">
                  <c:v>ОПЫТ</c:v>
                </c:pt>
                <c:pt idx="1">
                  <c:v>КОНТРОЛЬ</c:v>
                </c:pt>
              </c:strCache>
            </c:strRef>
          </c:cat>
          <c:val>
            <c:numRef>
              <c:f>ПЕРВОМАЙСКИЙ!$G$15:$H$15</c:f>
              <c:numCache>
                <c:formatCode>General</c:formatCode>
                <c:ptCount val="2"/>
                <c:pt idx="0">
                  <c:v>1.59</c:v>
                </c:pt>
                <c:pt idx="1">
                  <c:v>1.73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383936"/>
        <c:axId val="144357568"/>
      </c:barChart>
      <c:catAx>
        <c:axId val="1453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57568"/>
        <c:crosses val="autoZero"/>
        <c:auto val="1"/>
        <c:lblAlgn val="ctr"/>
        <c:lblOffset val="100"/>
        <c:noMultiLvlLbl val="0"/>
      </c:catAx>
      <c:valAx>
        <c:axId val="1443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8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Индекс продуктивности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A1A4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182957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PowerPoint]ПЕРВОМАЙСКИЙ'!$G$30:$H$30</c:f>
              <c:strCache>
                <c:ptCount val="2"/>
                <c:pt idx="0">
                  <c:v>ОПЫТ</c:v>
                </c:pt>
                <c:pt idx="1">
                  <c:v>КОНТРОЛЬ</c:v>
                </c:pt>
              </c:strCache>
            </c:strRef>
          </c:cat>
          <c:val>
            <c:numRef>
              <c:f>'[Диаграмма в Microsoft PowerPoint]ПЕРВОМАЙСКИЙ'!$G$31:$H$31</c:f>
              <c:numCache>
                <c:formatCode>General</c:formatCode>
                <c:ptCount val="2"/>
                <c:pt idx="0">
                  <c:v>373.02</c:v>
                </c:pt>
                <c:pt idx="1">
                  <c:v>358.3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369600"/>
        <c:axId val="145310272"/>
      </c:barChart>
      <c:catAx>
        <c:axId val="1453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10272"/>
        <c:crosses val="autoZero"/>
        <c:auto val="1"/>
        <c:lblAlgn val="ctr"/>
        <c:lblOffset val="100"/>
        <c:noMultiLvlLbl val="0"/>
      </c:catAx>
      <c:valAx>
        <c:axId val="145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6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Бройлеры:</a:t>
            </a:r>
          </a:p>
        </c:rich>
      </c:tx>
      <c:layout>
        <c:manualLayout>
          <c:xMode val="edge"/>
          <c:yMode val="edge"/>
          <c:x val="0.1328471128608923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Sheet1!$F$3:$I$3</c:f>
              <c:strCache>
                <c:ptCount val="4"/>
                <c:pt idx="0">
                  <c:v>Mass</c:v>
                </c:pt>
                <c:pt idx="1">
                  <c:v>D274</c:v>
                </c:pt>
                <c:pt idx="2">
                  <c:v>QX</c:v>
                </c:pt>
                <c:pt idx="3">
                  <c:v>793b</c:v>
                </c:pt>
              </c:strCache>
            </c:strRef>
          </c:cat>
          <c:val>
            <c:numRef>
              <c:f>Sheet1!$F$4:$I$4</c:f>
              <c:numCache>
                <c:formatCode>General</c:formatCode>
                <c:ptCount val="4"/>
                <c:pt idx="0">
                  <c:v>56</c:v>
                </c:pt>
                <c:pt idx="1">
                  <c:v>9</c:v>
                </c:pt>
                <c:pt idx="2">
                  <c:v>59</c:v>
                </c:pt>
                <c:pt idx="3">
                  <c:v>93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Несушка:</a:t>
            </a:r>
          </a:p>
        </c:rich>
      </c:tx>
      <c:layout>
        <c:manualLayout>
          <c:xMode val="edge"/>
          <c:yMode val="edge"/>
          <c:x val="0.16748417768533652"/>
          <c:y val="2.4806197512674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20566190283184"/>
          <c:y val="0.12613094284532003"/>
          <c:w val="0.53166299933631778"/>
          <c:h val="0.81942048855485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Sheet1!$F$3:$I$3</c:f>
              <c:strCache>
                <c:ptCount val="4"/>
                <c:pt idx="0">
                  <c:v>Mass</c:v>
                </c:pt>
                <c:pt idx="1">
                  <c:v>D274</c:v>
                </c:pt>
                <c:pt idx="2">
                  <c:v>QX</c:v>
                </c:pt>
                <c:pt idx="3">
                  <c:v>793b</c:v>
                </c:pt>
              </c:strCache>
            </c:strRef>
          </c:cat>
          <c:val>
            <c:numRef>
              <c:f>Sheet1!$F$5:$I$5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Этилогическая структура выделенных штаммов, %</a:t>
            </a:r>
          </a:p>
        </c:rich>
      </c:tx>
      <c:layout>
        <c:manualLayout>
          <c:xMode val="edge"/>
          <c:yMode val="edge"/>
          <c:x val="0.26598380056274379"/>
          <c:y val="3.420363435968939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54742461003791E-2"/>
          <c:y val="0.16153846153846155"/>
          <c:w val="0.8122841612750773"/>
          <c:h val="0.6564000707776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'Исслед. ИБК ПЦР 2020+ Зоэтис'!$AA$5</c:f>
              <c:strCache>
                <c:ptCount val="1"/>
                <c:pt idx="0">
                  <c:v>unrecogn.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2578616352201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149057274990241E-3"/>
                  <c:y val="-4.192872117400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695895433439483E-17"/>
                  <c:y val="-1.257861635220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'Исслед. ИБК ПЦР 2020+ Зоэтис'!$AB$4:$AF$4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'Исслед. ИБК ПЦР 2020+ Зоэтис'!$AB$5:$AF$5</c:f>
              <c:numCache>
                <c:formatCode>0.0%</c:formatCode>
                <c:ptCount val="5"/>
                <c:pt idx="0">
                  <c:v>2.8169014084507039E-2</c:v>
                </c:pt>
                <c:pt idx="1">
                  <c:v>6.0606060606060608E-2</c:v>
                </c:pt>
                <c:pt idx="2">
                  <c:v>0.13761467889908258</c:v>
                </c:pt>
                <c:pt idx="3" formatCode="0%">
                  <c:v>0.17326732673267325</c:v>
                </c:pt>
                <c:pt idx="4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'Исслед. ИБК ПЦР 2020+ Зоэтис'!$AA$6</c:f>
              <c:strCache>
                <c:ptCount val="1"/>
                <c:pt idx="0">
                  <c:v>QX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1149057274991108E-3"/>
                  <c:y val="-7.6868434161630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865409699988138E-3"/>
                  <c:y val="-4.1928721174004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865409699988138E-3"/>
                  <c:y val="-8.5802010597731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631942480762195E-4"/>
                  <c:y val="-9.7408075922054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'Исслед. ИБК ПЦР 2020+ Зоэтис'!$AB$4:$AF$4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'Исслед. ИБК ПЦР 2020+ Зоэтис'!$AB$6:$AF$6</c:f>
              <c:numCache>
                <c:formatCode>0.0%</c:formatCode>
                <c:ptCount val="5"/>
                <c:pt idx="0">
                  <c:v>0.25352112676056338</c:v>
                </c:pt>
                <c:pt idx="1">
                  <c:v>0.15151515151515152</c:v>
                </c:pt>
                <c:pt idx="2">
                  <c:v>0.16513761467889906</c:v>
                </c:pt>
                <c:pt idx="3" formatCode="0%">
                  <c:v>0.25742574257425743</c:v>
                </c:pt>
                <c:pt idx="4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'Исслед. ИБК ПЦР 2020+ Зоэтис'!$AA$7</c:f>
              <c:strCache>
                <c:ptCount val="1"/>
                <c:pt idx="0">
                  <c:v>4/91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4865409699988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149057274990241E-3"/>
                  <c:y val="-7.6868434161630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'Исслед. ИБК ПЦР 2020+ Зоэтис'!$AB$4:$AF$4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'Исслед. ИБК ПЦР 2020+ Зоэтис'!$AB$7:$AF$7</c:f>
              <c:numCache>
                <c:formatCode>0.0%</c:formatCode>
                <c:ptCount val="5"/>
                <c:pt idx="0">
                  <c:v>0.3380281690140845</c:v>
                </c:pt>
                <c:pt idx="1">
                  <c:v>0.40909090909090906</c:v>
                </c:pt>
                <c:pt idx="2">
                  <c:v>0.33027522935779813</c:v>
                </c:pt>
                <c:pt idx="3" formatCode="0%">
                  <c:v>0.19306930693069307</c:v>
                </c:pt>
                <c:pt idx="4">
                  <c:v>0.41</c:v>
                </c:pt>
              </c:numCache>
            </c:numRef>
          </c:val>
        </c:ser>
        <c:ser>
          <c:idx val="3"/>
          <c:order val="3"/>
          <c:tx>
            <c:strRef>
              <c:f>'Исслед. ИБК ПЦР 2020+ Зоэтис'!$AA$8</c:f>
              <c:strCache>
                <c:ptCount val="1"/>
                <c:pt idx="0">
                  <c:v>Massachusetts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7.1149057274991108E-3"/>
                  <c:y val="4.1928721174004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962045432688044E-3"/>
                  <c:y val="8.601990788887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930752919492318E-3"/>
                  <c:y val="1.677148846960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2298114549982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'Исслед. ИБК ПЦР 2020+ Зоэтис'!$AB$4:$AF$4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'Исслед. ИБК ПЦР 2020+ Зоэтис'!$AB$8:$AF$8</c:f>
              <c:numCache>
                <c:formatCode>0.0%</c:formatCode>
                <c:ptCount val="5"/>
                <c:pt idx="0">
                  <c:v>0.22535211267605632</c:v>
                </c:pt>
                <c:pt idx="1">
                  <c:v>0.27272727272727271</c:v>
                </c:pt>
                <c:pt idx="2">
                  <c:v>0.31192660550458717</c:v>
                </c:pt>
                <c:pt idx="3" formatCode="0%">
                  <c:v>0.30198019801980197</c:v>
                </c:pt>
                <c:pt idx="4">
                  <c:v>0.25</c:v>
                </c:pt>
              </c:numCache>
            </c:numRef>
          </c:val>
        </c:ser>
        <c:ser>
          <c:idx val="4"/>
          <c:order val="4"/>
          <c:tx>
            <c:strRef>
              <c:f>'Исслед. ИБК ПЦР 2020+ Зоэтис'!$AA$9</c:f>
              <c:strCache>
                <c:ptCount val="1"/>
                <c:pt idx="0">
                  <c:v>D274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layout>
                <c:manualLayout>
                  <c:x val="4.5499915498822185E-3"/>
                  <c:y val="3.7451922283299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'Исслед. ИБК ПЦР 2020+ Зоэтис'!$AB$4:$AF$4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'Исслед. ИБК ПЦР 2020+ Зоэтис'!$AB$9:$AF$9</c:f>
              <c:numCache>
                <c:formatCode>0.0%</c:formatCode>
                <c:ptCount val="5"/>
                <c:pt idx="0">
                  <c:v>0.15492957746478875</c:v>
                </c:pt>
                <c:pt idx="1">
                  <c:v>0.10606060606060605</c:v>
                </c:pt>
                <c:pt idx="2">
                  <c:v>5.5045871559633024E-2</c:v>
                </c:pt>
                <c:pt idx="3" formatCode="0%">
                  <c:v>6.4356435643564358E-2</c:v>
                </c:pt>
                <c:pt idx="4">
                  <c:v>0.04</c:v>
                </c:pt>
              </c:numCache>
            </c:numRef>
          </c:val>
        </c:ser>
        <c:ser>
          <c:idx val="5"/>
          <c:order val="5"/>
          <c:tx>
            <c:strRef>
              <c:f>'Исслед. ИБК ПЦР 2020+ Зоэтис'!$AA$10</c:f>
              <c:strCache>
                <c:ptCount val="1"/>
                <c:pt idx="0">
                  <c:v>793б, 4/91,1/96,CR 88</c:v>
                </c:pt>
              </c:strCache>
            </c:strRef>
          </c:tx>
          <c:invertIfNegative val="0"/>
          <c:cat>
            <c:strRef>
              <c:f>'Исслед. ИБК ПЦР 2020+ Зоэтис'!$AB$4:$AF$4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'Исслед. ИБК ПЦР 2020+ Зоэтис'!$AB$10:$AF$10</c:f>
              <c:numCache>
                <c:formatCode>General</c:formatCode>
                <c:ptCount val="5"/>
                <c:pt idx="3" formatCode="0%">
                  <c:v>9.9009900990099011E-3</c:v>
                </c:pt>
                <c:pt idx="4" formatCode="0.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299008"/>
        <c:axId val="142814592"/>
        <c:axId val="0"/>
      </c:bar3DChart>
      <c:catAx>
        <c:axId val="144299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2814592"/>
        <c:crosses val="autoZero"/>
        <c:auto val="1"/>
        <c:lblAlgn val="ctr"/>
        <c:lblOffset val="100"/>
        <c:noMultiLvlLbl val="0"/>
      </c:catAx>
      <c:valAx>
        <c:axId val="14281459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44299008"/>
        <c:crosses val="autoZero"/>
        <c:crossBetween val="between"/>
      </c:valAx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5.4612298319864937E-2"/>
          <c:y val="0.89341027595001854"/>
          <c:w val="0.87424525509551432"/>
          <c:h val="7.7398108255335996E-2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PowerPoint]Лист1'!$E$3</c:f>
              <c:strCache>
                <c:ptCount val="1"/>
                <c:pt idx="0">
                  <c:v>Опыт</c:v>
                </c:pt>
              </c:strCache>
            </c:strRef>
          </c:tx>
          <c:invertIfNegative val="0"/>
          <c:cat>
            <c:strRef>
              <c:f>'[Диаграмма в Microsoft PowerPoint]Лист1'!$D$4:$D$5</c:f>
              <c:strCache>
                <c:ptCount val="2"/>
                <c:pt idx="1">
                  <c:v>Живой вес одной головы, г</c:v>
                </c:pt>
              </c:strCache>
            </c:strRef>
          </c:cat>
          <c:val>
            <c:numRef>
              <c:f>'[Диаграмма в Microsoft PowerPoint]Лист1'!$E$4:$E$5</c:f>
              <c:numCache>
                <c:formatCode>General</c:formatCode>
                <c:ptCount val="2"/>
                <c:pt idx="1">
                  <c:v>2158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PowerPoint]Лист1'!$F$3</c:f>
              <c:strCache>
                <c:ptCount val="1"/>
                <c:pt idx="0">
                  <c:v>Контроль</c:v>
                </c:pt>
              </c:strCache>
            </c:strRef>
          </c:tx>
          <c:invertIfNegative val="0"/>
          <c:cat>
            <c:strRef>
              <c:f>'[Диаграмма в Microsoft PowerPoint]Лист1'!$D$4:$D$5</c:f>
              <c:strCache>
                <c:ptCount val="2"/>
                <c:pt idx="1">
                  <c:v>Живой вес одной головы, г</c:v>
                </c:pt>
              </c:strCache>
            </c:strRef>
          </c:cat>
          <c:val>
            <c:numRef>
              <c:f>'[Диаграмма в Microsoft PowerPoint]Лист1'!$F$4:$F$5</c:f>
              <c:numCache>
                <c:formatCode>General</c:formatCode>
                <c:ptCount val="2"/>
                <c:pt idx="1">
                  <c:v>2071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493248"/>
        <c:axId val="161413888"/>
      </c:barChart>
      <c:catAx>
        <c:axId val="165493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61413888"/>
        <c:crosses val="autoZero"/>
        <c:auto val="1"/>
        <c:lblAlgn val="ctr"/>
        <c:lblOffset val="100"/>
        <c:noMultiLvlLbl val="0"/>
      </c:catAx>
      <c:valAx>
        <c:axId val="16141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93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800075806584894E-2"/>
          <c:y val="5.2635586975527414E-2"/>
          <c:w val="0.72117097278613751"/>
          <c:h val="0.82859781531815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PowerPoint]Лист1'!$E$3</c:f>
              <c:strCache>
                <c:ptCount val="1"/>
                <c:pt idx="0">
                  <c:v>Опыт</c:v>
                </c:pt>
              </c:strCache>
            </c:strRef>
          </c:tx>
          <c:invertIfNegative val="0"/>
          <c:cat>
            <c:strRef>
              <c:f>'[Диаграмма в Microsoft PowerPoint]Лист1'!$D$4:$D$5</c:f>
              <c:strCache>
                <c:ptCount val="2"/>
                <c:pt idx="1">
                  <c:v>Сохранность, %</c:v>
                </c:pt>
              </c:strCache>
            </c:strRef>
          </c:cat>
          <c:val>
            <c:numRef>
              <c:f>'[Диаграмма в Microsoft PowerPoint]Лист1'!$E$4:$E$5</c:f>
              <c:numCache>
                <c:formatCode>General</c:formatCode>
                <c:ptCount val="2"/>
                <c:pt idx="1">
                  <c:v>90.9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PowerPoint]Лист1'!$F$3</c:f>
              <c:strCache>
                <c:ptCount val="1"/>
                <c:pt idx="0">
                  <c:v>Контроль</c:v>
                </c:pt>
              </c:strCache>
            </c:strRef>
          </c:tx>
          <c:invertIfNegative val="0"/>
          <c:cat>
            <c:strRef>
              <c:f>'[Диаграмма в Microsoft PowerPoint]Лист1'!$D$4:$D$5</c:f>
              <c:strCache>
                <c:ptCount val="2"/>
                <c:pt idx="1">
                  <c:v>Сохранность, %</c:v>
                </c:pt>
              </c:strCache>
            </c:strRef>
          </c:cat>
          <c:val>
            <c:numRef>
              <c:f>'[Диаграмма в Microsoft PowerPoint]Лист1'!$F$4:$F$5</c:f>
              <c:numCache>
                <c:formatCode>General</c:formatCode>
                <c:ptCount val="2"/>
                <c:pt idx="1">
                  <c:v>87.2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572608"/>
        <c:axId val="151495232"/>
      </c:barChart>
      <c:catAx>
        <c:axId val="165572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51495232"/>
        <c:crosses val="autoZero"/>
        <c:auto val="1"/>
        <c:lblAlgn val="ctr"/>
        <c:lblOffset val="100"/>
        <c:noMultiLvlLbl val="0"/>
      </c:catAx>
      <c:valAx>
        <c:axId val="15149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572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PowerPoint]Лист1'!$E$3</c:f>
              <c:strCache>
                <c:ptCount val="1"/>
                <c:pt idx="0">
                  <c:v>Опыт</c:v>
                </c:pt>
              </c:strCache>
            </c:strRef>
          </c:tx>
          <c:invertIfNegative val="0"/>
          <c:cat>
            <c:strRef>
              <c:f>'[Диаграмма в Microsoft PowerPoint]Лист1'!$D$4:$D$5</c:f>
              <c:strCache>
                <c:ptCount val="2"/>
                <c:pt idx="1">
                  <c:v>Конверсия корма, кг</c:v>
                </c:pt>
              </c:strCache>
            </c:strRef>
          </c:cat>
          <c:val>
            <c:numRef>
              <c:f>'[Диаграмма в Microsoft PowerPoint]Лист1'!$E$4:$E$5</c:f>
              <c:numCache>
                <c:formatCode>General</c:formatCode>
                <c:ptCount val="2"/>
                <c:pt idx="1">
                  <c:v>1.78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PowerPoint]Лист1'!$F$3</c:f>
              <c:strCache>
                <c:ptCount val="1"/>
                <c:pt idx="0">
                  <c:v>Контроль</c:v>
                </c:pt>
              </c:strCache>
            </c:strRef>
          </c:tx>
          <c:invertIfNegative val="0"/>
          <c:cat>
            <c:strRef>
              <c:f>'[Диаграмма в Microsoft PowerPoint]Лист1'!$D$4:$D$5</c:f>
              <c:strCache>
                <c:ptCount val="2"/>
                <c:pt idx="1">
                  <c:v>Конверсия корма, кг</c:v>
                </c:pt>
              </c:strCache>
            </c:strRef>
          </c:cat>
          <c:val>
            <c:numRef>
              <c:f>'[Диаграмма в Microsoft PowerPoint]Лист1'!$F$4:$F$5</c:f>
              <c:numCache>
                <c:formatCode>General</c:formatCode>
                <c:ptCount val="2"/>
                <c:pt idx="1">
                  <c:v>1.86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573120"/>
        <c:axId val="151496960"/>
      </c:barChart>
      <c:catAx>
        <c:axId val="165573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51496960"/>
        <c:crosses val="autoZero"/>
        <c:auto val="1"/>
        <c:lblAlgn val="ctr"/>
        <c:lblOffset val="100"/>
        <c:noMultiLvlLbl val="0"/>
      </c:catAx>
      <c:valAx>
        <c:axId val="15149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573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PowerPoint]Лист1'!$E$3</c:f>
              <c:strCache>
                <c:ptCount val="1"/>
                <c:pt idx="0">
                  <c:v>Опыт</c:v>
                </c:pt>
              </c:strCache>
            </c:strRef>
          </c:tx>
          <c:invertIfNegative val="0"/>
          <c:cat>
            <c:strRef>
              <c:f>'[Диаграмма в Microsoft PowerPoint]Лист1'!$D$4:$D$5</c:f>
              <c:strCache>
                <c:ptCount val="2"/>
                <c:pt idx="1">
                  <c:v>Живой вес одной головы, г</c:v>
                </c:pt>
              </c:strCache>
            </c:strRef>
          </c:cat>
          <c:val>
            <c:numRef>
              <c:f>'[Диаграмма в Microsoft PowerPoint]Лист1'!$E$4:$E$5</c:f>
              <c:numCache>
                <c:formatCode>General</c:formatCode>
                <c:ptCount val="2"/>
                <c:pt idx="1">
                  <c:v>2103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PowerPoint]Лист1'!$F$3</c:f>
              <c:strCache>
                <c:ptCount val="1"/>
                <c:pt idx="0">
                  <c:v>Контроль</c:v>
                </c:pt>
              </c:strCache>
            </c:strRef>
          </c:tx>
          <c:invertIfNegative val="0"/>
          <c:cat>
            <c:strRef>
              <c:f>'[Диаграмма в Microsoft PowerPoint]Лист1'!$D$4:$D$5</c:f>
              <c:strCache>
                <c:ptCount val="2"/>
                <c:pt idx="1">
                  <c:v>Живой вес одной головы, г</c:v>
                </c:pt>
              </c:strCache>
            </c:strRef>
          </c:cat>
          <c:val>
            <c:numRef>
              <c:f>'[Диаграмма в Microsoft PowerPoint]Лист1'!$F$4:$F$5</c:f>
              <c:numCache>
                <c:formatCode>General</c:formatCode>
                <c:ptCount val="2"/>
                <c:pt idx="1">
                  <c:v>1941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301568"/>
        <c:axId val="142818624"/>
      </c:barChart>
      <c:catAx>
        <c:axId val="144301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42818624"/>
        <c:crosses val="autoZero"/>
        <c:auto val="1"/>
        <c:lblAlgn val="ctr"/>
        <c:lblOffset val="100"/>
        <c:noMultiLvlLbl val="0"/>
      </c:catAx>
      <c:valAx>
        <c:axId val="14281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301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PowerPoint]Лист1'!$E$3</c:f>
              <c:strCache>
                <c:ptCount val="1"/>
                <c:pt idx="0">
                  <c:v>Опыт</c:v>
                </c:pt>
              </c:strCache>
            </c:strRef>
          </c:tx>
          <c:invertIfNegative val="0"/>
          <c:cat>
            <c:strRef>
              <c:f>'[Диаграмма в Microsoft PowerPoint]Лист1'!$D$4:$D$5</c:f>
              <c:strCache>
                <c:ptCount val="2"/>
                <c:pt idx="1">
                  <c:v>Индекс продуктивности</c:v>
                </c:pt>
              </c:strCache>
            </c:strRef>
          </c:cat>
          <c:val>
            <c:numRef>
              <c:f>'[Диаграмма в Microsoft PowerPoint]Лист1'!$E$4:$E$5</c:f>
              <c:numCache>
                <c:formatCode>General</c:formatCode>
                <c:ptCount val="2"/>
                <c:pt idx="1">
                  <c:v>290.7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PowerPoint]Лист1'!$F$3</c:f>
              <c:strCache>
                <c:ptCount val="1"/>
                <c:pt idx="0">
                  <c:v>Контроль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8091085682949532E-3"/>
                  <c:y val="-3.9841746699821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PowerPoint]Лист1'!$D$4:$D$5</c:f>
              <c:strCache>
                <c:ptCount val="2"/>
                <c:pt idx="1">
                  <c:v>Индекс продуктивности</c:v>
                </c:pt>
              </c:strCache>
            </c:strRef>
          </c:cat>
          <c:val>
            <c:numRef>
              <c:f>'[Диаграмма в Microsoft PowerPoint]Лист1'!$F$4:$F$5</c:f>
              <c:numCache>
                <c:formatCode>General</c:formatCode>
                <c:ptCount val="2"/>
                <c:pt idx="1">
                  <c:v>273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556032"/>
        <c:axId val="144352384"/>
      </c:barChart>
      <c:catAx>
        <c:axId val="144556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44352384"/>
        <c:crosses val="autoZero"/>
        <c:auto val="1"/>
        <c:lblAlgn val="ctr"/>
        <c:lblOffset val="100"/>
        <c:noMultiLvlLbl val="0"/>
      </c:catAx>
      <c:valAx>
        <c:axId val="14435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556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FF887-4620-44DC-9458-D0021BBB4A5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1272349-7850-4C8C-A182-1E130BB78BA7}">
      <dgm:prSet phldrT="[Текст]"/>
      <dgm:spPr/>
      <dgm:t>
        <a:bodyPr/>
        <a:lstStyle/>
        <a:p>
          <a:r>
            <a:rPr lang="ru-RU" dirty="0" smtClean="0"/>
            <a:t>Положительный контроль, не менее 0,3</a:t>
          </a:r>
          <a:endParaRPr lang="ru-RU" dirty="0"/>
        </a:p>
      </dgm:t>
    </dgm:pt>
    <dgm:pt modelId="{92D22FDF-64F3-4867-BBAF-C5EBC89EAEAC}" type="parTrans" cxnId="{82D25566-442F-4C01-A958-BBD8BDAAB75F}">
      <dgm:prSet/>
      <dgm:spPr/>
      <dgm:t>
        <a:bodyPr/>
        <a:lstStyle/>
        <a:p>
          <a:endParaRPr lang="ru-RU"/>
        </a:p>
      </dgm:t>
    </dgm:pt>
    <dgm:pt modelId="{AE36D2EC-8C45-4181-9239-CCEF03144B23}" type="sibTrans" cxnId="{82D25566-442F-4C01-A958-BBD8BDAAB75F}">
      <dgm:prSet/>
      <dgm:spPr/>
      <dgm:t>
        <a:bodyPr/>
        <a:lstStyle/>
        <a:p>
          <a:endParaRPr lang="ru-RU"/>
        </a:p>
      </dgm:t>
    </dgm:pt>
    <dgm:pt modelId="{8FECCD5C-F0CC-4F48-9D1E-CE189FFA67DB}">
      <dgm:prSet phldrT="[Текст]"/>
      <dgm:spPr/>
      <dgm:t>
        <a:bodyPr/>
        <a:lstStyle/>
        <a:p>
          <a:r>
            <a:rPr lang="ru-RU" dirty="0" smtClean="0"/>
            <a:t>Отрицательный контроль, не более 0,3 </a:t>
          </a:r>
          <a:endParaRPr lang="ru-RU" dirty="0"/>
        </a:p>
      </dgm:t>
    </dgm:pt>
    <dgm:pt modelId="{1E7822BE-A67B-4746-A3A4-896C90EE0B1F}" type="parTrans" cxnId="{D335DD33-BE1D-46FF-8CAD-2D935874EFD5}">
      <dgm:prSet/>
      <dgm:spPr/>
      <dgm:t>
        <a:bodyPr/>
        <a:lstStyle/>
        <a:p>
          <a:endParaRPr lang="ru-RU"/>
        </a:p>
      </dgm:t>
    </dgm:pt>
    <dgm:pt modelId="{393D91CF-8B4C-4F40-B156-382D08CEC342}" type="sibTrans" cxnId="{D335DD33-BE1D-46FF-8CAD-2D935874EFD5}">
      <dgm:prSet/>
      <dgm:spPr/>
      <dgm:t>
        <a:bodyPr/>
        <a:lstStyle/>
        <a:p>
          <a:endParaRPr lang="ru-RU"/>
        </a:p>
      </dgm:t>
    </dgm:pt>
    <dgm:pt modelId="{367465C1-A28D-4966-AB10-34DA89597A59}">
      <dgm:prSet phldrT="[Текст]"/>
      <dgm:spPr/>
      <dgm:t>
        <a:bodyPr/>
        <a:lstStyle/>
        <a:p>
          <a:r>
            <a:rPr lang="ru-RU" dirty="0" err="1" smtClean="0"/>
            <a:t>Референсный</a:t>
          </a:r>
          <a:r>
            <a:rPr lang="ru-RU" dirty="0" smtClean="0"/>
            <a:t> контроль</a:t>
          </a:r>
          <a:endParaRPr lang="ru-RU" dirty="0"/>
        </a:p>
      </dgm:t>
    </dgm:pt>
    <dgm:pt modelId="{3ECFB8F5-7FAD-4CF0-AD0A-570E036444A8}" type="parTrans" cxnId="{079F6940-6AB2-49BB-888F-784261D56485}">
      <dgm:prSet/>
      <dgm:spPr/>
      <dgm:t>
        <a:bodyPr/>
        <a:lstStyle/>
        <a:p>
          <a:endParaRPr lang="ru-RU"/>
        </a:p>
      </dgm:t>
    </dgm:pt>
    <dgm:pt modelId="{60A668A7-AA80-47D0-A7CB-5C3EA91B58F9}" type="sibTrans" cxnId="{079F6940-6AB2-49BB-888F-784261D56485}">
      <dgm:prSet/>
      <dgm:spPr/>
      <dgm:t>
        <a:bodyPr/>
        <a:lstStyle/>
        <a:p>
          <a:endParaRPr lang="ru-RU"/>
        </a:p>
      </dgm:t>
    </dgm:pt>
    <dgm:pt modelId="{C01A88F2-99E8-431F-9205-B80F2F914998}" type="pres">
      <dgm:prSet presAssocID="{877FF887-4620-44DC-9458-D0021BBB4A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FF31D37-E32B-4FE0-8D7A-877BF83569BA}" type="pres">
      <dgm:prSet presAssocID="{877FF887-4620-44DC-9458-D0021BBB4A5F}" presName="Name1" presStyleCnt="0"/>
      <dgm:spPr/>
    </dgm:pt>
    <dgm:pt modelId="{F074F557-BA19-414A-BA84-851A54C16A7A}" type="pres">
      <dgm:prSet presAssocID="{877FF887-4620-44DC-9458-D0021BBB4A5F}" presName="cycle" presStyleCnt="0"/>
      <dgm:spPr/>
    </dgm:pt>
    <dgm:pt modelId="{0B4AB2B3-D26E-49EB-9048-0AFFA539F4DA}" type="pres">
      <dgm:prSet presAssocID="{877FF887-4620-44DC-9458-D0021BBB4A5F}" presName="srcNode" presStyleLbl="node1" presStyleIdx="0" presStyleCnt="3"/>
      <dgm:spPr/>
    </dgm:pt>
    <dgm:pt modelId="{0A1655EA-450B-4B6C-B196-175B1D6A6682}" type="pres">
      <dgm:prSet presAssocID="{877FF887-4620-44DC-9458-D0021BBB4A5F}" presName="conn" presStyleLbl="parChTrans1D2" presStyleIdx="0" presStyleCnt="1"/>
      <dgm:spPr/>
      <dgm:t>
        <a:bodyPr/>
        <a:lstStyle/>
        <a:p>
          <a:endParaRPr lang="ru-RU"/>
        </a:p>
      </dgm:t>
    </dgm:pt>
    <dgm:pt modelId="{7E6AC3F6-A96A-433B-833F-D17FDA30F38C}" type="pres">
      <dgm:prSet presAssocID="{877FF887-4620-44DC-9458-D0021BBB4A5F}" presName="extraNode" presStyleLbl="node1" presStyleIdx="0" presStyleCnt="3"/>
      <dgm:spPr/>
    </dgm:pt>
    <dgm:pt modelId="{D094404A-6C23-49EC-A82C-DA0CC6DB4465}" type="pres">
      <dgm:prSet presAssocID="{877FF887-4620-44DC-9458-D0021BBB4A5F}" presName="dstNode" presStyleLbl="node1" presStyleIdx="0" presStyleCnt="3"/>
      <dgm:spPr/>
    </dgm:pt>
    <dgm:pt modelId="{C85D65F4-4603-40DE-A115-896DD714A6E4}" type="pres">
      <dgm:prSet presAssocID="{11272349-7850-4C8C-A182-1E130BB78BA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45CE9-80ED-455F-A28E-51DC2A857FE1}" type="pres">
      <dgm:prSet presAssocID="{11272349-7850-4C8C-A182-1E130BB78BA7}" presName="accent_1" presStyleCnt="0"/>
      <dgm:spPr/>
    </dgm:pt>
    <dgm:pt modelId="{6C6D29DC-4565-4055-ABDF-6FE0C9C370EE}" type="pres">
      <dgm:prSet presAssocID="{11272349-7850-4C8C-A182-1E130BB78BA7}" presName="accentRepeatNode" presStyleLbl="solidFgAcc1" presStyleIdx="0" presStyleCnt="3"/>
      <dgm:spPr/>
    </dgm:pt>
    <dgm:pt modelId="{05F563F5-6A7D-4072-91AA-BAD66069A003}" type="pres">
      <dgm:prSet presAssocID="{8FECCD5C-F0CC-4F48-9D1E-CE189FFA67D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77680-905F-4873-8067-CF026788ECA1}" type="pres">
      <dgm:prSet presAssocID="{8FECCD5C-F0CC-4F48-9D1E-CE189FFA67DB}" presName="accent_2" presStyleCnt="0"/>
      <dgm:spPr/>
    </dgm:pt>
    <dgm:pt modelId="{C3FD336F-8D05-453F-BBCF-8328C683C166}" type="pres">
      <dgm:prSet presAssocID="{8FECCD5C-F0CC-4F48-9D1E-CE189FFA67DB}" presName="accentRepeatNode" presStyleLbl="solidFgAcc1" presStyleIdx="1" presStyleCnt="3"/>
      <dgm:spPr/>
    </dgm:pt>
    <dgm:pt modelId="{B099AD4E-8DF9-4DE0-8E28-92B64CB540BF}" type="pres">
      <dgm:prSet presAssocID="{367465C1-A28D-4966-AB10-34DA89597A5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24732-0CE2-4DC6-B06E-343D444C6825}" type="pres">
      <dgm:prSet presAssocID="{367465C1-A28D-4966-AB10-34DA89597A59}" presName="accent_3" presStyleCnt="0"/>
      <dgm:spPr/>
    </dgm:pt>
    <dgm:pt modelId="{90080AD9-C3C3-4A7D-B53E-B8D50CE35BBB}" type="pres">
      <dgm:prSet presAssocID="{367465C1-A28D-4966-AB10-34DA89597A59}" presName="accentRepeatNode" presStyleLbl="solidFgAcc1" presStyleIdx="2" presStyleCnt="3"/>
      <dgm:spPr/>
    </dgm:pt>
  </dgm:ptLst>
  <dgm:cxnLst>
    <dgm:cxn modelId="{B962DC44-1FC8-406E-A919-917F499A0704}" type="presOf" srcId="{AE36D2EC-8C45-4181-9239-CCEF03144B23}" destId="{0A1655EA-450B-4B6C-B196-175B1D6A6682}" srcOrd="0" destOrd="0" presId="urn:microsoft.com/office/officeart/2008/layout/VerticalCurvedList"/>
    <dgm:cxn modelId="{1D1F304E-0BEC-497D-9FA8-6F1A04E076C0}" type="presOf" srcId="{367465C1-A28D-4966-AB10-34DA89597A59}" destId="{B099AD4E-8DF9-4DE0-8E28-92B64CB540BF}" srcOrd="0" destOrd="0" presId="urn:microsoft.com/office/officeart/2008/layout/VerticalCurvedList"/>
    <dgm:cxn modelId="{079F6940-6AB2-49BB-888F-784261D56485}" srcId="{877FF887-4620-44DC-9458-D0021BBB4A5F}" destId="{367465C1-A28D-4966-AB10-34DA89597A59}" srcOrd="2" destOrd="0" parTransId="{3ECFB8F5-7FAD-4CF0-AD0A-570E036444A8}" sibTransId="{60A668A7-AA80-47D0-A7CB-5C3EA91B58F9}"/>
    <dgm:cxn modelId="{307FA1DA-1BB4-4DB5-B27B-E9C6DE070889}" type="presOf" srcId="{8FECCD5C-F0CC-4F48-9D1E-CE189FFA67DB}" destId="{05F563F5-6A7D-4072-91AA-BAD66069A003}" srcOrd="0" destOrd="0" presId="urn:microsoft.com/office/officeart/2008/layout/VerticalCurvedList"/>
    <dgm:cxn modelId="{D335DD33-BE1D-46FF-8CAD-2D935874EFD5}" srcId="{877FF887-4620-44DC-9458-D0021BBB4A5F}" destId="{8FECCD5C-F0CC-4F48-9D1E-CE189FFA67DB}" srcOrd="1" destOrd="0" parTransId="{1E7822BE-A67B-4746-A3A4-896C90EE0B1F}" sibTransId="{393D91CF-8B4C-4F40-B156-382D08CEC342}"/>
    <dgm:cxn modelId="{82D25566-442F-4C01-A958-BBD8BDAAB75F}" srcId="{877FF887-4620-44DC-9458-D0021BBB4A5F}" destId="{11272349-7850-4C8C-A182-1E130BB78BA7}" srcOrd="0" destOrd="0" parTransId="{92D22FDF-64F3-4867-BBAF-C5EBC89EAEAC}" sibTransId="{AE36D2EC-8C45-4181-9239-CCEF03144B23}"/>
    <dgm:cxn modelId="{335D85D0-0C66-46E3-A5B2-2E7BBA08918B}" type="presOf" srcId="{877FF887-4620-44DC-9458-D0021BBB4A5F}" destId="{C01A88F2-99E8-431F-9205-B80F2F914998}" srcOrd="0" destOrd="0" presId="urn:microsoft.com/office/officeart/2008/layout/VerticalCurvedList"/>
    <dgm:cxn modelId="{73C12DEB-D658-4413-81C4-30A81A4441CB}" type="presOf" srcId="{11272349-7850-4C8C-A182-1E130BB78BA7}" destId="{C85D65F4-4603-40DE-A115-896DD714A6E4}" srcOrd="0" destOrd="0" presId="urn:microsoft.com/office/officeart/2008/layout/VerticalCurvedList"/>
    <dgm:cxn modelId="{DFBD6BDD-2605-4D34-9565-E667683F97FF}" type="presParOf" srcId="{C01A88F2-99E8-431F-9205-B80F2F914998}" destId="{5FF31D37-E32B-4FE0-8D7A-877BF83569BA}" srcOrd="0" destOrd="0" presId="urn:microsoft.com/office/officeart/2008/layout/VerticalCurvedList"/>
    <dgm:cxn modelId="{824592D3-DED4-4D5C-8C36-D113DE407A8E}" type="presParOf" srcId="{5FF31D37-E32B-4FE0-8D7A-877BF83569BA}" destId="{F074F557-BA19-414A-BA84-851A54C16A7A}" srcOrd="0" destOrd="0" presId="urn:microsoft.com/office/officeart/2008/layout/VerticalCurvedList"/>
    <dgm:cxn modelId="{CEE6AC46-2704-4FF0-8718-9B2FD99E7791}" type="presParOf" srcId="{F074F557-BA19-414A-BA84-851A54C16A7A}" destId="{0B4AB2B3-D26E-49EB-9048-0AFFA539F4DA}" srcOrd="0" destOrd="0" presId="urn:microsoft.com/office/officeart/2008/layout/VerticalCurvedList"/>
    <dgm:cxn modelId="{6A74DDCB-9109-466B-B700-0FB3A6C625E1}" type="presParOf" srcId="{F074F557-BA19-414A-BA84-851A54C16A7A}" destId="{0A1655EA-450B-4B6C-B196-175B1D6A6682}" srcOrd="1" destOrd="0" presId="urn:microsoft.com/office/officeart/2008/layout/VerticalCurvedList"/>
    <dgm:cxn modelId="{0111435E-3AA0-4128-9C8B-241E1D6670A5}" type="presParOf" srcId="{F074F557-BA19-414A-BA84-851A54C16A7A}" destId="{7E6AC3F6-A96A-433B-833F-D17FDA30F38C}" srcOrd="2" destOrd="0" presId="urn:microsoft.com/office/officeart/2008/layout/VerticalCurvedList"/>
    <dgm:cxn modelId="{987DF08A-73C0-41C1-AA25-231CF044A676}" type="presParOf" srcId="{F074F557-BA19-414A-BA84-851A54C16A7A}" destId="{D094404A-6C23-49EC-A82C-DA0CC6DB4465}" srcOrd="3" destOrd="0" presId="urn:microsoft.com/office/officeart/2008/layout/VerticalCurvedList"/>
    <dgm:cxn modelId="{2149C737-C2A2-424B-8E67-933BB6784C11}" type="presParOf" srcId="{5FF31D37-E32B-4FE0-8D7A-877BF83569BA}" destId="{C85D65F4-4603-40DE-A115-896DD714A6E4}" srcOrd="1" destOrd="0" presId="urn:microsoft.com/office/officeart/2008/layout/VerticalCurvedList"/>
    <dgm:cxn modelId="{4AEB3AE1-182F-4E8F-956F-978F5CAEA415}" type="presParOf" srcId="{5FF31D37-E32B-4FE0-8D7A-877BF83569BA}" destId="{63845CE9-80ED-455F-A28E-51DC2A857FE1}" srcOrd="2" destOrd="0" presId="urn:microsoft.com/office/officeart/2008/layout/VerticalCurvedList"/>
    <dgm:cxn modelId="{3750E0CE-98A1-4B5B-B88B-9809BD6A1DB3}" type="presParOf" srcId="{63845CE9-80ED-455F-A28E-51DC2A857FE1}" destId="{6C6D29DC-4565-4055-ABDF-6FE0C9C370EE}" srcOrd="0" destOrd="0" presId="urn:microsoft.com/office/officeart/2008/layout/VerticalCurvedList"/>
    <dgm:cxn modelId="{C05DF45B-BB22-4AE0-BC54-782111342256}" type="presParOf" srcId="{5FF31D37-E32B-4FE0-8D7A-877BF83569BA}" destId="{05F563F5-6A7D-4072-91AA-BAD66069A003}" srcOrd="3" destOrd="0" presId="urn:microsoft.com/office/officeart/2008/layout/VerticalCurvedList"/>
    <dgm:cxn modelId="{EFB47662-141C-4C29-8F69-D51343FC9272}" type="presParOf" srcId="{5FF31D37-E32B-4FE0-8D7A-877BF83569BA}" destId="{02777680-905F-4873-8067-CF026788ECA1}" srcOrd="4" destOrd="0" presId="urn:microsoft.com/office/officeart/2008/layout/VerticalCurvedList"/>
    <dgm:cxn modelId="{A9998B0F-DE8A-4916-B793-FFC2529765FA}" type="presParOf" srcId="{02777680-905F-4873-8067-CF026788ECA1}" destId="{C3FD336F-8D05-453F-BBCF-8328C683C166}" srcOrd="0" destOrd="0" presId="urn:microsoft.com/office/officeart/2008/layout/VerticalCurvedList"/>
    <dgm:cxn modelId="{681AAD2F-DDEF-4D69-8A8E-FC21A44A3907}" type="presParOf" srcId="{5FF31D37-E32B-4FE0-8D7A-877BF83569BA}" destId="{B099AD4E-8DF9-4DE0-8E28-92B64CB540BF}" srcOrd="5" destOrd="0" presId="urn:microsoft.com/office/officeart/2008/layout/VerticalCurvedList"/>
    <dgm:cxn modelId="{B3F40131-4D36-4118-B78A-A1F688A19CE6}" type="presParOf" srcId="{5FF31D37-E32B-4FE0-8D7A-877BF83569BA}" destId="{2FB24732-0CE2-4DC6-B06E-343D444C6825}" srcOrd="6" destOrd="0" presId="urn:microsoft.com/office/officeart/2008/layout/VerticalCurvedList"/>
    <dgm:cxn modelId="{968F7CD2-D754-46BD-A78F-D9117D8E4D02}" type="presParOf" srcId="{2FB24732-0CE2-4DC6-B06E-343D444C6825}" destId="{90080AD9-C3C3-4A7D-B53E-B8D50CE35B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57FE9BA-9814-4D48-863F-5A0F63CFB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03136FB-73F7-4A40-B1FC-DB18AB3013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68C1B-82A3-4458-8547-ECF1173E24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2AAE374-4BF8-41E1-885A-63E0ABEA22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A54280-3551-4A54-ADEC-6DCFF6227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A0F82-734B-4207-9478-2A02B332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3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9B15-C577-49A3-8830-35F0166954B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10B9-145E-4975-88FA-6D65B3FF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Праймера</a:t>
            </a:r>
            <a:r>
              <a:rPr lang="ru-RU" dirty="0" smtClean="0"/>
              <a:t> для ревакцинации Пулвак IB QX дает защиту от серотипов QX, 793в (85%), Variant2 (70%).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2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54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Положительный контроль - сыворотка, которая содержит специфические антитела к определенному антигену в фосфатном буфере с белковыми стабилизаторами и азидом натрия в качестве консерванта. При образовании комплекса антиген-антитело в положительном контроле, изменяется оптическая плотность, минимальное среднее значение должно быть не менее 0,3.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Отрицательный контроль – сыворотка, свободная от специфических патогенов в фосфатном буфере с белковыми стабилизаторами и азидом натрия в качестве консерванта, соответственно комплекс антиген-антитело не образуется и максимальное среднее значение не должно превышать 0,3.</a:t>
            </a:r>
          </a:p>
          <a:p>
            <a:pPr marL="228600" indent="-228600">
              <a:buAutoNum type="arabicPeriod"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Референсный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контроль. Это предварительно разведенная контрольная куриная сыворотка с известным количеством антител против различных возбудителей болезней птиц, которая используется в реакции с антигеном, нанесенным на планшет. В результате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референсный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контроль должен давать значения в ожидаемых границах для подтверждения корректной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воспроизводимости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титров, точности и правильной интерпретации результатов в реакции ИФА.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Индекс вакцинации (ИВ)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новый параметр для оценки поствакцинального ответа, это отношение Среднего  титра к % КВ: ИВ =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Средний титр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% КВ</m:t>
                        </m:r>
                      </m:den>
                    </m:f>
                  </m:oMath>
                </a14:m>
                <a:endParaRPr lang="ru-RU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Значение (ИВ) ясно показывает разницу между успешно проведенной вакцинацией и плохой обработкой. Чем больше значение Индекса вакцинации (соответственно высокое значение Среднего титра при низком значении % КВ), тем лучше проведена вакцина. Чем меньше значение Индекса вакцинации (соответственно низкое значение Среднего титра при высоком значении % КВ), тем хуже проведена вакцинация. Помимо этого, значение Индекса Вакцинации (ИВ) находится в определенных границах, в зависимости от типа и кратности применяемой вакцины. Таким образом, (ИВ) может оказать помощь в вопросе дифференциации нормального иммунного ответа после применения вакцины или действия полевого возбудителя. Если (ИВ) превышает верхние границы, это может указывать на инфекцию </a:t>
                </a:r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Индекс вакцинации (ИВ)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– новый параметр для оценки поствакцинального ответа, это отношение Среднего  титра к % КВ: ИВ =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"Средний титр" /"% КВ" </a:t>
                </a:r>
                <a:endParaRPr lang="ru-RU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Значение (ИВ) ясно показывает разницу между успешно проведенной вакцинацией и плохой обработкой. Чем больше значение Индекса вакцинации (соответственно высокое значение Среднего титра при низком значении % КВ), тем лучше проведена вакцина. Чем меньше значение Индекса вакцинации (соответственно низкое значение Среднего титра при высоком значении % КВ), тем хуже проведена вакцинация. Помимо этого, значение Индекса Вакцинации (ИВ) находится в определенных границах, в зависимости от типа и кратности применяемой вакцины. Таким образом, (ИВ) может оказать помощь в вопросе дифференциации нормального иммунного ответа после применения вакцины или действия полевого возбудителя. Если (ИВ) превышает верхние границы, это может указывать на инфекцию 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5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54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673A-F0C3-44E9-A4DB-BA51991B021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5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673A-F0C3-44E9-A4DB-BA51991B021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5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673A-F0C3-44E9-A4DB-BA51991B021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5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253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69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34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D-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518585" y="1981200"/>
            <a:ext cx="10972800" cy="460533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" name="Titel 1" descr="Hier komt de kopregel te staan Arial black 28 pt in 1 of 2 regels&#10;"/>
          <p:cNvSpPr>
            <a:spLocks noGrp="1"/>
          </p:cNvSpPr>
          <p:nvPr>
            <p:ph type="title"/>
          </p:nvPr>
        </p:nvSpPr>
        <p:spPr>
          <a:xfrm>
            <a:off x="518400" y="763200"/>
            <a:ext cx="8937600" cy="9540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073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1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97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6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1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22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08053"/>
            <a:ext cx="10972800" cy="10080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100263"/>
            <a:ext cx="10972800" cy="4208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F0DA-A621-4B94-B492-A76B3DCAE892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51B8-CC30-4426-A92E-EAF256980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42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86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1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heme" Target="../theme/them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theme" Target="../theme/theme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/>
        </p:blipFill>
        <p:spPr>
          <a:xfrm>
            <a:off x="-8389" y="0"/>
            <a:ext cx="12200389" cy="5434314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9817488" y="82132"/>
            <a:ext cx="2261361" cy="2759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2268641" y="5532699"/>
            <a:ext cx="725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82957"/>
                </a:solidFill>
              </a:rPr>
              <a:t>ГРУППА КОМПАНИЙ ВИК</a:t>
            </a:r>
          </a:p>
        </p:txBody>
      </p:sp>
      <p:pic>
        <p:nvPicPr>
          <p:cNvPr id="5" name="Picture 2" descr="D:\Презентации\ГК_ВИК\Ресурс 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21" y="341024"/>
            <a:ext cx="2700939" cy="106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8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39302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819506" y="28"/>
            <a:ext cx="1270305" cy="129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2217557" y="1365647"/>
            <a:ext cx="9974443" cy="0"/>
          </a:xfrm>
          <a:prstGeom prst="line">
            <a:avLst/>
          </a:prstGeom>
          <a:ln w="9525">
            <a:solidFill>
              <a:srgbClr val="F82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Логотипы\ВИК\ВИК справ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41" y="234899"/>
            <a:ext cx="1766123" cy="7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4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0"/>
          <a:stretch/>
        </p:blipFill>
        <p:spPr>
          <a:xfrm>
            <a:off x="19" y="-1"/>
            <a:ext cx="2982191" cy="1393023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1880755" y="1210541"/>
            <a:ext cx="2431472" cy="67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0"/>
          <a:stretch/>
        </p:blipFill>
        <p:spPr>
          <a:xfrm>
            <a:off x="19" y="-1"/>
            <a:ext cx="2982191" cy="1393023"/>
          </a:xfrm>
          <a:prstGeom prst="rect">
            <a:avLst/>
          </a:prstGeom>
        </p:spPr>
      </p:pic>
      <p:sp>
        <p:nvSpPr>
          <p:cNvPr id="70" name="Прямоугольник 69"/>
          <p:cNvSpPr/>
          <p:nvPr userDrawn="1"/>
        </p:nvSpPr>
        <p:spPr>
          <a:xfrm>
            <a:off x="1880755" y="1210541"/>
            <a:ext cx="2431472" cy="67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504" y="4241527"/>
            <a:ext cx="536485" cy="499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29" y="1488070"/>
            <a:ext cx="762235" cy="897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541" y="1548923"/>
            <a:ext cx="443531" cy="661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14" y="1759465"/>
            <a:ext cx="674591" cy="5444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715" y="5462787"/>
            <a:ext cx="409460" cy="4116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768" y="2952553"/>
            <a:ext cx="597569" cy="5975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049" y="4203409"/>
            <a:ext cx="481400" cy="481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25" y="5539803"/>
            <a:ext cx="478056" cy="6692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03" y="2961530"/>
            <a:ext cx="642720" cy="4807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05" y="5377441"/>
            <a:ext cx="743547" cy="53265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28125" y="2385751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2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26568" y="2428586"/>
            <a:ext cx="1640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производственных комплекса,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4977" y="2786406"/>
            <a:ext cx="145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работающих по мировым стандартам и сертифицированных согласно международным требованиям GMP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621321" y="1371014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3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630337" y="1753964"/>
            <a:ext cx="1598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аккредитованные научно-исследовательские лаборатории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852293" y="1371014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7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4861309" y="1753968"/>
            <a:ext cx="15987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региональных распределительных центров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621324" y="2811797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6DA6"/>
                </a:solidFill>
                <a:latin typeface="Museo Sans Cyrl 500" pitchFamily="50" charset="-52"/>
              </a:rPr>
              <a:t>21</a:t>
            </a:r>
            <a:endParaRPr lang="ru-RU" sz="2800" dirty="0">
              <a:solidFill>
                <a:srgbClr val="1B6DA6"/>
              </a:solidFill>
              <a:latin typeface="Museo Sans Cyrl 500" pitchFamily="50" charset="-52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106587" y="3030434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офис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2629927" y="3251324"/>
            <a:ext cx="145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 центральных городах России, Беларуси и Казахстана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787028" y="4070448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6DA6"/>
                </a:solidFill>
                <a:latin typeface="Museo Sans Cyrl 500" pitchFamily="50" charset="-52"/>
              </a:rPr>
              <a:t>2</a:t>
            </a:r>
            <a:endParaRPr lang="ru-RU" sz="2800" dirty="0">
              <a:solidFill>
                <a:srgbClr val="1B6DA6"/>
              </a:solidFill>
              <a:latin typeface="Museo Sans Cyrl 500" pitchFamily="50" charset="-52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3069093" y="4289094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млрд руб. 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795632" y="4509988"/>
            <a:ext cx="145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объем инвестиций </a:t>
            </a:r>
            <a:br>
              <a:rPr lang="ru-RU" sz="800" dirty="0">
                <a:latin typeface="Museo Sans Cyrl 300" pitchFamily="50" charset="-52"/>
              </a:rPr>
            </a:br>
            <a:r>
              <a:rPr lang="ru-RU" sz="800" dirty="0">
                <a:latin typeface="Museo Sans Cyrl 300" pitchFamily="50" charset="-52"/>
              </a:rPr>
              <a:t>в собственное производство до 2022 г. 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4787398" y="4070457"/>
            <a:ext cx="93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40+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4787410" y="4473564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стран мира,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796002" y="4678827"/>
            <a:ext cx="172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 том числе Европейский</a:t>
            </a:r>
            <a:br>
              <a:rPr lang="ru-RU" sz="800" dirty="0">
                <a:latin typeface="Museo Sans Cyrl 300" pitchFamily="50" charset="-52"/>
              </a:rPr>
            </a:br>
            <a:r>
              <a:rPr lang="ru-RU" sz="800" dirty="0">
                <a:latin typeface="Museo Sans Cyrl 300" pitchFamily="50" charset="-52"/>
              </a:rPr>
              <a:t>союз, являются импортерами производимой продукции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870352" y="5434902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50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327463" y="5633144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дипломов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878956" y="5874442"/>
            <a:ext cx="145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и 20 медалей в области разработки и производства ветеринарных препаратов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4820435" y="3037730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«ЭПСИЛОН-БИО»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4820434" y="3251323"/>
            <a:ext cx="159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современный </a:t>
            </a:r>
          </a:p>
          <a:p>
            <a:r>
              <a:rPr lang="ru-RU" sz="800" dirty="0">
                <a:latin typeface="Museo Sans Cyrl 300" pitchFamily="50" charset="-52"/>
              </a:rPr>
              <a:t>диагностический центр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2769992" y="5434902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10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3227103" y="5633144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продуктов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2778597" y="6020190"/>
            <a:ext cx="173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выпускаются по патентам </a:t>
            </a:r>
          </a:p>
          <a:p>
            <a:r>
              <a:rPr lang="ru-RU" sz="800" dirty="0">
                <a:latin typeface="Museo Sans Cyrl 300" pitchFamily="50" charset="-52"/>
              </a:rPr>
              <a:t>и являются инновационными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770839" y="5812313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компании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4820434" y="5398062"/>
            <a:ext cx="159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продукты компании имеют сертификат системы 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4820435" y="5692415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B6DA6"/>
                </a:solidFill>
                <a:latin typeface="Museo Sans Cyrl 700" pitchFamily="50" charset="-52"/>
              </a:rPr>
              <a:t>“Made in Russia“</a:t>
            </a:r>
            <a:endParaRPr lang="ru-RU" sz="1050" dirty="0">
              <a:solidFill>
                <a:srgbClr val="1B6DA6"/>
              </a:solidFill>
              <a:latin typeface="Museo Sans Cyrl 700" pitchFamily="50" charset="-52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6460072" y="18"/>
            <a:ext cx="5731928" cy="2385751"/>
          </a:xfrm>
          <a:prstGeom prst="rect">
            <a:avLst/>
          </a:prstGeom>
          <a:solidFill>
            <a:srgbClr val="079DD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539" y="288053"/>
            <a:ext cx="1397764" cy="550251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>
          <a:xfrm>
            <a:off x="6558787" y="901947"/>
            <a:ext cx="1562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№ 1 производитель ветеринарных </a:t>
            </a:r>
          </a:p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препаратов в СНГ 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8645824" y="417568"/>
            <a:ext cx="3112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БОЛЕЕ 250 ВИДОВ ВЫПУСКАЕМОЙ ПРОДУКЦИИ</a:t>
            </a:r>
          </a:p>
        </p:txBody>
      </p:sp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675" y="705248"/>
            <a:ext cx="228600" cy="150876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911" y="705248"/>
            <a:ext cx="204216" cy="1591059"/>
          </a:xfrm>
          <a:prstGeom prst="rect">
            <a:avLst/>
          </a:prstGeom>
        </p:spPr>
      </p:pic>
      <p:sp>
        <p:nvSpPr>
          <p:cNvPr id="53" name="TextBox 52"/>
          <p:cNvSpPr txBox="1"/>
          <p:nvPr userDrawn="1"/>
        </p:nvSpPr>
        <p:spPr>
          <a:xfrm>
            <a:off x="8899821" y="710649"/>
            <a:ext cx="1602699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антибактериальные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гормональные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противопаразитарные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железосодержащие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нестероидные противовоспалительные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10647701" y="590930"/>
            <a:ext cx="160269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витамины и кормовые добавки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средства гигиены </a:t>
            </a:r>
            <a:b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</a:b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и дезинфекции 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косметические средства по уходу за животными 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косметика для людей </a:t>
            </a:r>
            <a:r>
              <a:rPr lang="ru-RU" sz="900" dirty="0" err="1">
                <a:solidFill>
                  <a:srgbClr val="152E57"/>
                </a:solidFill>
                <a:latin typeface="Museo Sans Cyrl 300" pitchFamily="50" charset="-52"/>
              </a:rPr>
              <a:t>фармкачества</a:t>
            </a:r>
            <a:endParaRPr lang="ru-RU" sz="900" dirty="0">
              <a:solidFill>
                <a:srgbClr val="152E57"/>
              </a:solidFill>
              <a:latin typeface="Museo Sans Cyrl 300" pitchFamily="50" charset="-52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6557907" y="1663402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Сертификация</a:t>
            </a:r>
          </a:p>
        </p:txBody>
      </p:sp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107" y="1966216"/>
            <a:ext cx="1854964" cy="28590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037" y="2521661"/>
            <a:ext cx="580727" cy="57367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869" y="2714352"/>
            <a:ext cx="981459" cy="38100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105" y="2623592"/>
            <a:ext cx="1136035" cy="471761"/>
          </a:xfrm>
          <a:prstGeom prst="rect">
            <a:avLst/>
          </a:prstGeom>
        </p:spPr>
      </p:pic>
      <p:sp>
        <p:nvSpPr>
          <p:cNvPr id="60" name="TextBox 59"/>
          <p:cNvSpPr txBox="1"/>
          <p:nvPr userDrawn="1"/>
        </p:nvSpPr>
        <p:spPr>
          <a:xfrm>
            <a:off x="10553329" y="2488453"/>
            <a:ext cx="13973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52E57"/>
                </a:solidFill>
                <a:latin typeface="Museo Sans Cyrl 700" pitchFamily="50" charset="-52"/>
              </a:rPr>
              <a:t>КЛИНКОСМИК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6558785" y="3170139"/>
            <a:ext cx="1930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Крупнейшая ветеринарная компания в России и СНГ в сегменте сельско-хозяйственных животных и птицы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8661647" y="3170138"/>
            <a:ext cx="162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Профессиональная ветеринарная компания в сегменте животных-компаньонов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10553317" y="3174176"/>
            <a:ext cx="14608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Производитель парфюмерно-косметической продукции для людей </a:t>
            </a:r>
            <a:r>
              <a:rPr lang="ru-RU" sz="900" dirty="0" err="1">
                <a:solidFill>
                  <a:srgbClr val="152E57"/>
                </a:solidFill>
                <a:latin typeface="Museo Sans Cyrl 700" pitchFamily="50" charset="-52"/>
              </a:rPr>
              <a:t>фармкачества</a:t>
            </a:r>
            <a:endParaRPr lang="ru-RU" sz="900" dirty="0">
              <a:solidFill>
                <a:srgbClr val="152E57"/>
              </a:solidFill>
              <a:latin typeface="Museo Sans Cyrl 700" pitchFamily="50" charset="-52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6557907" y="4108864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СЕРТИФИКАЦИЯ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6558785" y="4344315"/>
            <a:ext cx="36431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ВИК — единственная ветеринарная компания в СНГ, имеющая сертификацию по менеджменту качества дистрибуции и системе безопасности в области соблюдения </a:t>
            </a:r>
            <a:r>
              <a:rPr lang="ru-RU" sz="800" dirty="0" err="1">
                <a:latin typeface="Museo Sans Cyrl 300" pitchFamily="50" charset="-52"/>
              </a:rPr>
              <a:t>холодовой</a:t>
            </a:r>
            <a:r>
              <a:rPr lang="ru-RU" sz="800" dirty="0">
                <a:latin typeface="Museo Sans Cyrl 300" pitchFamily="50" charset="-52"/>
              </a:rPr>
              <a:t> цепи, транспортировки и хранения препаратов.</a:t>
            </a:r>
          </a:p>
          <a:p>
            <a:pPr>
              <a:spcBef>
                <a:spcPts val="600"/>
              </a:spcBef>
            </a:pPr>
            <a:r>
              <a:rPr lang="ru-RU" sz="800" dirty="0">
                <a:latin typeface="Museo Sans Cyrl 300" pitchFamily="50" charset="-52"/>
              </a:rPr>
              <a:t>Центральный логистический центр класса «А+» (сертификация GDP) в Москве.</a:t>
            </a:r>
          </a:p>
        </p:txBody>
      </p:sp>
      <p:pic>
        <p:nvPicPr>
          <p:cNvPr id="66" name="Рисунок 65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747" y="4521635"/>
            <a:ext cx="1663700" cy="440248"/>
          </a:xfrm>
          <a:prstGeom prst="rect">
            <a:avLst/>
          </a:prstGeom>
        </p:spPr>
      </p:pic>
      <p:sp>
        <p:nvSpPr>
          <p:cNvPr id="67" name="TextBox 66"/>
          <p:cNvSpPr txBox="1"/>
          <p:nvPr userDrawn="1"/>
        </p:nvSpPr>
        <p:spPr>
          <a:xfrm>
            <a:off x="6557907" y="5453644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ДИСТИБУЦИЯ</a:t>
            </a:r>
          </a:p>
        </p:txBody>
      </p:sp>
      <p:pic>
        <p:nvPicPr>
          <p:cNvPr id="68" name="Рисунок 67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660" y="5681652"/>
            <a:ext cx="5351789" cy="54342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579535" y="496455"/>
            <a:ext cx="425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82957"/>
                </a:solidFill>
                <a:latin typeface="Museo Sans Cyrl 900" pitchFamily="50" charset="-52"/>
              </a:rPr>
              <a:t>ГРУППА КОМПАНИЙ ВИК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885750" y="3896250"/>
            <a:ext cx="159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96DA7"/>
                </a:solidFill>
                <a:latin typeface="Museo Sans Cyrl 700" pitchFamily="50" charset="-52"/>
              </a:rPr>
              <a:t>ТОП-</a:t>
            </a:r>
            <a:r>
              <a:rPr lang="en-US" sz="2800" dirty="0">
                <a:solidFill>
                  <a:srgbClr val="1B6DA6"/>
                </a:solidFill>
                <a:latin typeface="Museo Sans Cyrl 500" pitchFamily="50" charset="-52"/>
              </a:rPr>
              <a:t>2</a:t>
            </a:r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1</a:t>
            </a:r>
            <a:r>
              <a:rPr lang="ru-RU" sz="1050" dirty="0">
                <a:solidFill>
                  <a:srgbClr val="196DA7"/>
                </a:solidFill>
                <a:latin typeface="Museo Sans Cyrl 700" pitchFamily="50" charset="-52"/>
              </a:rPr>
              <a:t>мира </a:t>
            </a:r>
          </a:p>
        </p:txBody>
      </p:sp>
      <p:sp>
        <p:nvSpPr>
          <p:cNvPr id="72" name="TextBox 71"/>
          <p:cNvSpPr txBox="1"/>
          <p:nvPr userDrawn="1"/>
        </p:nvSpPr>
        <p:spPr>
          <a:xfrm>
            <a:off x="910508" y="4324884"/>
            <a:ext cx="1421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ГК ВИК занимает 21 место среди производителей ветеринарной фармацевтики в мире</a:t>
            </a:r>
          </a:p>
        </p:txBody>
      </p:sp>
      <p:pic>
        <p:nvPicPr>
          <p:cNvPr id="73" name="Рисунок 7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4132309"/>
            <a:ext cx="583405" cy="5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39302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0819506" y="28"/>
            <a:ext cx="1270305" cy="129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217557" y="1365647"/>
            <a:ext cx="9974443" cy="0"/>
          </a:xfrm>
          <a:prstGeom prst="line">
            <a:avLst/>
          </a:prstGeom>
          <a:ln w="76200">
            <a:solidFill>
              <a:srgbClr val="A81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Логотипы\ВИК\ВИК справа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41" y="234899"/>
            <a:ext cx="1766123" cy="7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0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582511" y="495121"/>
            <a:ext cx="375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D3B54"/>
                </a:solidFill>
                <a:latin typeface="Museo Sans Cyrl 700" pitchFamily="50" charset="-52"/>
              </a:rPr>
              <a:t>НАШИ КЛИЕНТЫ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825" y="3387363"/>
            <a:ext cx="2499467" cy="3465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91"/>
          <a:stretch/>
        </p:blipFill>
        <p:spPr>
          <a:xfrm>
            <a:off x="9920114" y="3317296"/>
            <a:ext cx="2255695" cy="17496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0990458-9D48-7F48-A953-87C685220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282" y="5173325"/>
            <a:ext cx="2493527" cy="17141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751" y="1200026"/>
            <a:ext cx="451472" cy="4734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862" y="2060274"/>
            <a:ext cx="317250" cy="3587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7" y="2684117"/>
            <a:ext cx="327012" cy="31725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60331" y="1154342"/>
            <a:ext cx="4015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useo Sans Cyrl 300" pitchFamily="50" charset="-52"/>
              </a:rPr>
              <a:t>Предприятия АПК, специализирующиеся на производстве продукции свиноводства, птицеводства, животноводства, </a:t>
            </a:r>
            <a:r>
              <a:rPr lang="ru-RU" sz="1100" dirty="0" err="1">
                <a:latin typeface="Museo Sans Cyrl 300" pitchFamily="50" charset="-52"/>
              </a:rPr>
              <a:t>мясопереработке</a:t>
            </a:r>
            <a:r>
              <a:rPr lang="ru-RU" sz="1100" dirty="0">
                <a:latin typeface="Museo Sans Cyrl 300" pitchFamily="50" charset="-52"/>
              </a:rPr>
              <a:t>, а также производстве премиксов и комбикормов.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60331" y="1939560"/>
            <a:ext cx="40154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useo Sans Cyrl 300" pitchFamily="50" charset="-52"/>
              </a:rPr>
              <a:t>Организации, работающие в сфере животных-компаньонов: ветеринарные клиники, аптеки, зоомагазины, </a:t>
            </a:r>
            <a:r>
              <a:rPr lang="ru-RU" sz="1100" dirty="0" err="1">
                <a:latin typeface="Museo Sans Cyrl 300" pitchFamily="50" charset="-52"/>
              </a:rPr>
              <a:t>груминг</a:t>
            </a:r>
            <a:r>
              <a:rPr lang="ru-RU" sz="1100" dirty="0">
                <a:latin typeface="Museo Sans Cyrl 300" pitchFamily="50" charset="-52"/>
              </a:rPr>
              <a:t>-салоны, питомники.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60331" y="2627298"/>
            <a:ext cx="4015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useo Sans Cyrl 300" pitchFamily="50" charset="-52"/>
              </a:rPr>
              <a:t>Магазины косметической продукции для людей, в том числе интернет-магазин.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9114E5-5B26-244F-BEE9-23B66F00D008}"/>
              </a:ext>
            </a:extLst>
          </p:cNvPr>
          <p:cNvSpPr/>
          <p:nvPr userDrawn="1"/>
        </p:nvSpPr>
        <p:spPr>
          <a:xfrm>
            <a:off x="-1" y="0"/>
            <a:ext cx="7464539" cy="6858001"/>
          </a:xfrm>
          <a:prstGeom prst="rect">
            <a:avLst/>
          </a:prstGeom>
          <a:solidFill>
            <a:srgbClr val="D5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D3B5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780F8D-7B86-D642-B321-EF5CA0B6BB34}"/>
              </a:ext>
            </a:extLst>
          </p:cNvPr>
          <p:cNvSpPr txBox="1"/>
          <p:nvPr userDrawn="1"/>
        </p:nvSpPr>
        <p:spPr>
          <a:xfrm>
            <a:off x="623006" y="1041201"/>
            <a:ext cx="6218523" cy="5632311"/>
          </a:xfrm>
          <a:custGeom>
            <a:avLst/>
            <a:gdLst>
              <a:gd name="connsiteX0" fmla="*/ 0 w 5924514"/>
              <a:gd name="connsiteY0" fmla="*/ 0 h 2677656"/>
              <a:gd name="connsiteX1" fmla="*/ 5924514 w 5924514"/>
              <a:gd name="connsiteY1" fmla="*/ 0 h 2677656"/>
              <a:gd name="connsiteX2" fmla="*/ 5924514 w 5924514"/>
              <a:gd name="connsiteY2" fmla="*/ 2677656 h 2677656"/>
              <a:gd name="connsiteX3" fmla="*/ 0 w 5924514"/>
              <a:gd name="connsiteY3" fmla="*/ 2677656 h 2677656"/>
              <a:gd name="connsiteX4" fmla="*/ 0 w 5924514"/>
              <a:gd name="connsiteY4" fmla="*/ 0 h 2677656"/>
              <a:gd name="connsiteX0" fmla="*/ 0 w 5924514"/>
              <a:gd name="connsiteY0" fmla="*/ 0 h 2700113"/>
              <a:gd name="connsiteX1" fmla="*/ 5924514 w 5924514"/>
              <a:gd name="connsiteY1" fmla="*/ 0 h 2700113"/>
              <a:gd name="connsiteX2" fmla="*/ 5924514 w 5924514"/>
              <a:gd name="connsiteY2" fmla="*/ 2677656 h 2700113"/>
              <a:gd name="connsiteX3" fmla="*/ 527014 w 5924514"/>
              <a:gd name="connsiteY3" fmla="*/ 2700113 h 2700113"/>
              <a:gd name="connsiteX4" fmla="*/ 0 w 5924514"/>
              <a:gd name="connsiteY4" fmla="*/ 2677656 h 2700113"/>
              <a:gd name="connsiteX5" fmla="*/ 0 w 5924514"/>
              <a:gd name="connsiteY5" fmla="*/ 0 h 2700113"/>
              <a:gd name="connsiteX0" fmla="*/ 228600 w 6153114"/>
              <a:gd name="connsiteY0" fmla="*/ 0 h 2700113"/>
              <a:gd name="connsiteX1" fmla="*/ 6153114 w 6153114"/>
              <a:gd name="connsiteY1" fmla="*/ 0 h 2700113"/>
              <a:gd name="connsiteX2" fmla="*/ 6153114 w 6153114"/>
              <a:gd name="connsiteY2" fmla="*/ 2677656 h 2700113"/>
              <a:gd name="connsiteX3" fmla="*/ 755614 w 6153114"/>
              <a:gd name="connsiteY3" fmla="*/ 2700113 h 2700113"/>
              <a:gd name="connsiteX4" fmla="*/ 0 w 6153114"/>
              <a:gd name="connsiteY4" fmla="*/ 2671306 h 2700113"/>
              <a:gd name="connsiteX5" fmla="*/ 228600 w 6153114"/>
              <a:gd name="connsiteY5" fmla="*/ 0 h 27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3114" h="2700113">
                <a:moveTo>
                  <a:pt x="228600" y="0"/>
                </a:moveTo>
                <a:lnTo>
                  <a:pt x="6153114" y="0"/>
                </a:lnTo>
                <a:lnTo>
                  <a:pt x="6153114" y="2677656"/>
                </a:lnTo>
                <a:lnTo>
                  <a:pt x="755614" y="2700113"/>
                </a:lnTo>
                <a:lnTo>
                  <a:pt x="0" y="2671306"/>
                </a:lnTo>
                <a:lnTo>
                  <a:pt x="22860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D3B54"/>
                </a:solidFill>
                <a:latin typeface="Museo Sans Cyrl 300" pitchFamily="50" charset="-52"/>
              </a:rPr>
              <a:t>Современная, динамичная, высокотехнологичная, крупнейшая (№1 в СНГ, ТОП-21 в мире) российская компания-производитель, внедряющая в своей деятельности инновации, в основе которых лежат научные достижения и разработки, обладающая сильной корпоративной культурой и ориентированная на развитии ключевых направлений своей деятельности как внутри страны, так и развитии экспорта производимой в России продукции.</a:t>
            </a:r>
          </a:p>
          <a:p>
            <a:endParaRPr lang="ru-RU" sz="1600" dirty="0">
              <a:solidFill>
                <a:srgbClr val="2D3B54"/>
              </a:solidFill>
              <a:latin typeface="Museo Sans Cyrl 300" pitchFamily="50" charset="-52"/>
            </a:endParaRPr>
          </a:p>
          <a:p>
            <a:endParaRPr lang="ru-RU" sz="1600" dirty="0">
              <a:solidFill>
                <a:srgbClr val="2D3B54"/>
              </a:solidFill>
              <a:latin typeface="Museo Sans Cyrl 300" pitchFamily="50" charset="-52"/>
            </a:endParaRPr>
          </a:p>
          <a:p>
            <a:endParaRPr lang="ru-RU" sz="1600" dirty="0">
              <a:solidFill>
                <a:srgbClr val="2D3B54"/>
              </a:solidFill>
              <a:latin typeface="Museo Sans Cyrl 300" pitchFamily="50" charset="-52"/>
            </a:endParaRPr>
          </a:p>
          <a:p>
            <a:r>
              <a:rPr lang="ru-RU" sz="1400" dirty="0">
                <a:solidFill>
                  <a:srgbClr val="2D3B54"/>
                </a:solidFill>
                <a:latin typeface="Museo Sans Cyrl 300" pitchFamily="50" charset="-52"/>
              </a:rPr>
              <a:t>С 1990 года мы работаем для удовлетворения актуальных потребностей наших партнёров в инновационных, высококачественных продуктах, услугах и решениях в области ветеринарии, фармацевтики, технологии выращивания и содержания животных, а также гигиены и оборудования предприятий.</a:t>
            </a:r>
          </a:p>
          <a:p>
            <a:endParaRPr lang="ru-RU" sz="1400" dirty="0">
              <a:solidFill>
                <a:srgbClr val="2D3B54"/>
              </a:solidFill>
              <a:latin typeface="Museo Sans Cyrl 300" pitchFamily="50" charset="-52"/>
            </a:endParaRPr>
          </a:p>
          <a:p>
            <a:r>
              <a:rPr lang="ru-RU" sz="1400" dirty="0">
                <a:solidFill>
                  <a:srgbClr val="2D3B54"/>
                </a:solidFill>
                <a:latin typeface="Museo Sans Cyrl 300" pitchFamily="50" charset="-52"/>
              </a:rPr>
              <a:t>Применяя лучшие идеи, разработки, технологии и практики на собственном производстве, мы делаем доступнее продукцию для наших потребителей. </a:t>
            </a:r>
          </a:p>
          <a:p>
            <a:r>
              <a:rPr lang="ru-RU" sz="1400" dirty="0">
                <a:solidFill>
                  <a:srgbClr val="2D3B54"/>
                </a:solidFill>
                <a:latin typeface="Museo Sans Cyrl 300" pitchFamily="50" charset="-52"/>
              </a:rPr>
              <a:t>Это наш вклад в обеспечение продовольственной безопасности страны, а также здоровья людей </a:t>
            </a:r>
            <a:br>
              <a:rPr lang="ru-RU" sz="1400" dirty="0">
                <a:solidFill>
                  <a:srgbClr val="2D3B54"/>
                </a:solidFill>
                <a:latin typeface="Museo Sans Cyrl 300" pitchFamily="50" charset="-52"/>
              </a:rPr>
            </a:br>
            <a:r>
              <a:rPr lang="ru-RU" sz="1400" dirty="0">
                <a:solidFill>
                  <a:srgbClr val="2D3B54"/>
                </a:solidFill>
                <a:latin typeface="Museo Sans Cyrl 300" pitchFamily="50" charset="-52"/>
              </a:rPr>
              <a:t>и животных.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1518B5D-B2E9-4A4E-AC72-0D93FAD42530}"/>
              </a:ext>
            </a:extLst>
          </p:cNvPr>
          <p:cNvSpPr txBox="1"/>
          <p:nvPr userDrawn="1"/>
        </p:nvSpPr>
        <p:spPr>
          <a:xfrm>
            <a:off x="631529" y="475488"/>
            <a:ext cx="620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D3B54"/>
                </a:solidFill>
                <a:latin typeface="Museo Sans Cyrl 700" pitchFamily="50" charset="-52"/>
              </a:rPr>
              <a:t>ГК ВИК СЕГОДНЯ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2A27319-B73E-FB40-9F9A-C87E515936A4}"/>
              </a:ext>
            </a:extLst>
          </p:cNvPr>
          <p:cNvSpPr/>
          <p:nvPr userDrawn="1"/>
        </p:nvSpPr>
        <p:spPr>
          <a:xfrm>
            <a:off x="631529" y="3484189"/>
            <a:ext cx="320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D3B54"/>
                </a:solidFill>
                <a:latin typeface="Museo Sans Cyrl 700" pitchFamily="50" charset="-52"/>
              </a:rPr>
              <a:t>НАША МИССИЯ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FE2F3F5-044D-3D40-AFC3-B90132112D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100" y="457154"/>
            <a:ext cx="559887" cy="5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672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0"/>
          <a:stretch/>
        </p:blipFill>
        <p:spPr>
          <a:xfrm>
            <a:off x="19" y="-1"/>
            <a:ext cx="2982191" cy="1393023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1880755" y="1210541"/>
            <a:ext cx="2431472" cy="67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0"/>
          <a:stretch/>
        </p:blipFill>
        <p:spPr>
          <a:xfrm>
            <a:off x="19" y="-1"/>
            <a:ext cx="2982191" cy="1393023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1880755" y="1210541"/>
            <a:ext cx="2431472" cy="67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80859" y="3054098"/>
            <a:ext cx="9526827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indent="0" algn="ctr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182957"/>
                </a:solidFill>
                <a:cs typeface="Arial" pitchFamily="34" charset="0"/>
              </a:rPr>
              <a:t>ЭФФЕКТИВНАЯ ПРОФИЛАКТИКА ИБК В УСЛОВИЯХ ЦИРКУЛЯЦИИ ВЫСОКОВИРУЛЕНТНЫХ ПОЛЕВЫХ ШТАММОВ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80860" y="1427390"/>
            <a:ext cx="8023725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indent="0" algn="ctr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182957"/>
                </a:solidFill>
                <a:cs typeface="Arial" pitchFamily="34" charset="0"/>
              </a:rPr>
              <a:t>г. Санкт-Петербург, «Балтийский форум 2022»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182957"/>
                </a:solidFill>
                <a:cs typeface="Arial" pitchFamily="34" charset="0"/>
              </a:rPr>
              <a:t>17 ноября 2022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57270" y="6237312"/>
            <a:ext cx="67009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rgbClr val="182957"/>
                </a:solidFill>
                <a:ea typeface="Verdana" pitchFamily="34" charset="0"/>
                <a:cs typeface="Arial" pitchFamily="34" charset="0"/>
              </a:rPr>
              <a:t>Ведущий ветеринарный врач-</a:t>
            </a:r>
          </a:p>
          <a:p>
            <a:pPr eaLnBrk="1" hangingPunct="1"/>
            <a:r>
              <a:rPr lang="ru-RU" sz="1400" dirty="0" smtClean="0">
                <a:solidFill>
                  <a:srgbClr val="182957"/>
                </a:solidFill>
                <a:ea typeface="Verdana" pitchFamily="34" charset="0"/>
                <a:cs typeface="Arial" pitchFamily="34" charset="0"/>
              </a:rPr>
              <a:t>консультант по птицеводству ГК ВИК                                  Седов Сергей</a:t>
            </a:r>
            <a:endParaRPr lang="ru-RU" sz="1400" dirty="0">
              <a:solidFill>
                <a:srgbClr val="182957"/>
              </a:solidFill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450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Динамика выделения штаммов ИБК 2017 – 2021 год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в птицеводческих предприятиях РФ: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015094"/>
              </p:ext>
            </p:extLst>
          </p:nvPr>
        </p:nvGraphicFramePr>
        <p:xfrm>
          <a:off x="125288" y="1199584"/>
          <a:ext cx="7807776" cy="565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11646"/>
              </p:ext>
            </p:extLst>
          </p:nvPr>
        </p:nvGraphicFramePr>
        <p:xfrm>
          <a:off x="7680961" y="3638995"/>
          <a:ext cx="4318780" cy="2937655"/>
        </p:xfrm>
        <a:graphic>
          <a:graphicData uri="http://schemas.openxmlformats.org/drawingml/2006/table">
            <a:tbl>
              <a:tblPr/>
              <a:tblGrid>
                <a:gridCol w="973451"/>
                <a:gridCol w="686500"/>
                <a:gridCol w="740986"/>
                <a:gridCol w="639281"/>
                <a:gridCol w="639281"/>
                <a:gridCol w="639281"/>
              </a:tblGrid>
              <a:tr h="419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Штамм ИБК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Неидентифиц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86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8415" y="609116"/>
            <a:ext cx="7033846" cy="674561"/>
          </a:xfrm>
        </p:spPr>
        <p:txBody>
          <a:bodyPr/>
          <a:lstStyle/>
          <a:p>
            <a:r>
              <a:rPr lang="ru-RU" sz="2800" b="1" cap="all" dirty="0">
                <a:solidFill>
                  <a:srgbClr val="002060"/>
                </a:solidFill>
              </a:rPr>
              <a:t>Ситуация по ИБК в мире</a:t>
            </a:r>
            <a:endParaRPr lang="nl-NL" sz="2800" b="1" cap="al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Увеличение роли нефропатогенных штаммов</a:t>
            </a:r>
            <a:endParaRPr lang="nl-NL" sz="1800" dirty="0"/>
          </a:p>
          <a:p>
            <a:pPr lvl="1"/>
            <a:r>
              <a:rPr lang="nl-NL" sz="1800" dirty="0">
                <a:solidFill>
                  <a:srgbClr val="FF0000"/>
                </a:solidFill>
              </a:rPr>
              <a:t>QX</a:t>
            </a:r>
            <a:r>
              <a:rPr lang="nl-NL" sz="1800" dirty="0"/>
              <a:t>: </a:t>
            </a:r>
            <a:r>
              <a:rPr lang="ru-RU" sz="1800" dirty="0"/>
              <a:t>Европа</a:t>
            </a:r>
            <a:r>
              <a:rPr lang="nl-NL" sz="1800" dirty="0"/>
              <a:t>, </a:t>
            </a:r>
            <a:r>
              <a:rPr lang="ru-RU" sz="1800" dirty="0"/>
              <a:t>Азия</a:t>
            </a:r>
            <a:r>
              <a:rPr lang="nl-NL" sz="1800" dirty="0"/>
              <a:t>, </a:t>
            </a:r>
            <a:r>
              <a:rPr lang="ru-RU" sz="1800" dirty="0"/>
              <a:t>часть Африки</a:t>
            </a:r>
          </a:p>
          <a:p>
            <a:pPr lvl="1"/>
            <a:r>
              <a:rPr lang="ru-RU" sz="1800" dirty="0">
                <a:solidFill>
                  <a:srgbClr val="FF0000"/>
                </a:solidFill>
              </a:rPr>
              <a:t>793</a:t>
            </a:r>
            <a:r>
              <a:rPr lang="en-US" sz="1800" dirty="0">
                <a:solidFill>
                  <a:srgbClr val="FF0000"/>
                </a:solidFill>
              </a:rPr>
              <a:t>b</a:t>
            </a:r>
            <a:endParaRPr lang="nl-NL" sz="1800" dirty="0">
              <a:solidFill>
                <a:srgbClr val="FF0000"/>
              </a:solidFill>
            </a:endParaRPr>
          </a:p>
          <a:p>
            <a:pPr lvl="1"/>
            <a:r>
              <a:rPr lang="nl-NL" sz="1800" dirty="0"/>
              <a:t>Q1: </a:t>
            </a:r>
            <a:r>
              <a:rPr lang="ru-RU" sz="1800" dirty="0"/>
              <a:t>Латинская Америка</a:t>
            </a:r>
            <a:r>
              <a:rPr lang="nl-NL" sz="1800" dirty="0"/>
              <a:t>, </a:t>
            </a:r>
            <a:r>
              <a:rPr lang="ru-RU" sz="1800" dirty="0"/>
              <a:t>Ближний Восток</a:t>
            </a:r>
            <a:r>
              <a:rPr lang="nl-NL" sz="1800" dirty="0"/>
              <a:t>, </a:t>
            </a:r>
            <a:r>
              <a:rPr lang="ru-RU" sz="1800" dirty="0"/>
              <a:t>Азия</a:t>
            </a:r>
            <a:r>
              <a:rPr lang="nl-NL" sz="1800" dirty="0"/>
              <a:t>, </a:t>
            </a:r>
            <a:r>
              <a:rPr lang="ru-RU" sz="1800" dirty="0"/>
              <a:t>Европа</a:t>
            </a:r>
            <a:endParaRPr lang="nl-NL" sz="1800" dirty="0"/>
          </a:p>
          <a:p>
            <a:pPr lvl="1"/>
            <a:r>
              <a:rPr lang="nl-NL" sz="1800" dirty="0">
                <a:solidFill>
                  <a:srgbClr val="FF0000"/>
                </a:solidFill>
              </a:rPr>
              <a:t>Variant 2 </a:t>
            </a:r>
            <a:r>
              <a:rPr lang="nl-NL" sz="1800" dirty="0"/>
              <a:t>(Israel 1494/06): </a:t>
            </a:r>
            <a:r>
              <a:rPr lang="ru-RU" sz="1800" dirty="0"/>
              <a:t>Ближний Восток</a:t>
            </a:r>
            <a:r>
              <a:rPr lang="nl-NL" sz="1800" dirty="0"/>
              <a:t>, </a:t>
            </a:r>
            <a:r>
              <a:rPr lang="ru-RU" sz="1800" dirty="0"/>
              <a:t>Восточная Европа</a:t>
            </a:r>
            <a:endParaRPr lang="nl-NL" sz="1800" dirty="0"/>
          </a:p>
          <a:p>
            <a:pPr lvl="1"/>
            <a:r>
              <a:rPr lang="nl-NL" sz="1800" dirty="0"/>
              <a:t>BR-I</a:t>
            </a:r>
          </a:p>
          <a:p>
            <a:pPr lvl="1"/>
            <a:r>
              <a:rPr lang="nl-NL" sz="1800" dirty="0"/>
              <a:t>Australia: 3 </a:t>
            </a:r>
            <a:r>
              <a:rPr lang="ru-RU" sz="1800" dirty="0"/>
              <a:t>подгруппы</a:t>
            </a:r>
            <a:endParaRPr lang="nl-NL" sz="1800" dirty="0"/>
          </a:p>
          <a:p>
            <a:endParaRPr lang="nl-NL" sz="1800" dirty="0"/>
          </a:p>
          <a:p>
            <a:r>
              <a:rPr lang="ru-RU" sz="1800" dirty="0"/>
              <a:t>Почти все страны</a:t>
            </a:r>
            <a:r>
              <a:rPr lang="nl-NL" sz="1800" dirty="0"/>
              <a:t>: </a:t>
            </a:r>
            <a:r>
              <a:rPr lang="ru-RU" sz="1800" dirty="0"/>
              <a:t>множество серотипов/генотипов</a:t>
            </a:r>
            <a:endParaRPr lang="nl-NL" sz="1800" dirty="0"/>
          </a:p>
          <a:p>
            <a:endParaRPr lang="nl-NL" sz="1600" i="1" dirty="0"/>
          </a:p>
          <a:p>
            <a:endParaRPr lang="nl-NL" sz="1600" u="sng" dirty="0">
              <a:hlinkClick r:id="" action="ppaction://noaction"/>
            </a:endParaRPr>
          </a:p>
          <a:p>
            <a:r>
              <a:rPr lang="nl-NL" sz="1600" u="sng" dirty="0">
                <a:hlinkClick r:id="" action="ppaction://noaction"/>
              </a:rPr>
              <a:t>www.gdanimalhealth.com/sequence-check</a:t>
            </a:r>
            <a:endParaRPr lang="nl-NL" sz="1600" i="1" u="sng" dirty="0"/>
          </a:p>
          <a:p>
            <a:pPr lvl="1"/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202111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5272" y="800962"/>
            <a:ext cx="3135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Мониторинг ИБК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46"/>
          <p:cNvSpPr/>
          <p:nvPr/>
        </p:nvSpPr>
        <p:spPr>
          <a:xfrm>
            <a:off x="9716969" y="2081651"/>
            <a:ext cx="899225" cy="899225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ounded Rectangle 53"/>
          <p:cNvSpPr/>
          <p:nvPr/>
        </p:nvSpPr>
        <p:spPr>
          <a:xfrm>
            <a:off x="1890207" y="2082573"/>
            <a:ext cx="899225" cy="899225"/>
          </a:xfrm>
          <a:prstGeom prst="round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ounded Rectangle 84"/>
          <p:cNvSpPr/>
          <p:nvPr/>
        </p:nvSpPr>
        <p:spPr>
          <a:xfrm>
            <a:off x="6045635" y="2088422"/>
            <a:ext cx="899225" cy="899225"/>
          </a:xfrm>
          <a:prstGeom prst="round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0907" y="3372586"/>
            <a:ext cx="3358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ПЕРВЫЙ ПОЗИТИВНЫЙ ПЦР </a:t>
            </a:r>
            <a:br>
              <a:rPr lang="ru-RU" sz="20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ГОЛЛАНДИИ в 2004</a:t>
            </a:r>
            <a:r>
              <a:rPr lang="en-US" sz="20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г.</a:t>
            </a:r>
            <a:endParaRPr lang="ru-RU" sz="2000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518" y="3372586"/>
            <a:ext cx="56210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Китайский 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QX </a:t>
            </a:r>
            <a:r>
              <a:rPr lang="ru-RU" sz="24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Описан в 1998 </a:t>
            </a:r>
            <a:r>
              <a:rPr lang="en-GB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Wang et al</a:t>
            </a:r>
          </a:p>
          <a:p>
            <a:pPr marL="538163" lvl="2" indent="-269875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Заболевание с 1</a:t>
            </a:r>
            <a:r>
              <a:rPr lang="en-GB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996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регионе</a:t>
            </a:r>
            <a:r>
              <a:rPr lang="en-GB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Qingdao</a:t>
            </a:r>
          </a:p>
          <a:p>
            <a:pPr marL="538163" lvl="2" indent="-269875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Сильная диарея</a:t>
            </a:r>
            <a:r>
              <a:rPr lang="en-GB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потеря веса у бройлеров</a:t>
            </a:r>
            <a:endParaRPr lang="en-GB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538163" lvl="2" indent="-269875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Воспаление мышечного желудка</a:t>
            </a:r>
            <a:endParaRPr lang="en-GB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538163" lvl="2" indent="-269875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Вакцина типа </a:t>
            </a:r>
            <a:r>
              <a:rPr lang="en-GB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Mass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не защищают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974746" y="3313469"/>
            <a:ext cx="2977162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РОССИИ С 2001 ГОДА!!!</a:t>
            </a:r>
            <a:endParaRPr lang="ru-RU" sz="2000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roup 124"/>
          <p:cNvGrpSpPr/>
          <p:nvPr/>
        </p:nvGrpSpPr>
        <p:grpSpPr>
          <a:xfrm>
            <a:off x="9873289" y="2279295"/>
            <a:ext cx="501273" cy="503935"/>
            <a:chOff x="7839075" y="1611313"/>
            <a:chExt cx="896938" cy="901700"/>
          </a:xfrm>
          <a:solidFill>
            <a:schemeClr val="bg1"/>
          </a:solidFill>
        </p:grpSpPr>
        <p:sp>
          <p:nvSpPr>
            <p:cNvPr id="52" name="Freeform 73"/>
            <p:cNvSpPr>
              <a:spLocks noEditPoints="1"/>
            </p:cNvSpPr>
            <p:nvPr/>
          </p:nvSpPr>
          <p:spPr bwMode="auto">
            <a:xfrm>
              <a:off x="7839075" y="1611313"/>
              <a:ext cx="896938" cy="901700"/>
            </a:xfrm>
            <a:custGeom>
              <a:avLst/>
              <a:gdLst/>
              <a:ahLst/>
              <a:cxnLst>
                <a:cxn ang="0">
                  <a:pos x="289" y="212"/>
                </a:cxn>
                <a:cxn ang="0">
                  <a:pos x="105" y="28"/>
                </a:cxn>
                <a:cxn ang="0">
                  <a:pos x="111" y="22"/>
                </a:cxn>
                <a:cxn ang="0">
                  <a:pos x="89" y="0"/>
                </a:cxn>
                <a:cxn ang="0">
                  <a:pos x="0" y="89"/>
                </a:cxn>
                <a:cxn ang="0">
                  <a:pos x="22" y="111"/>
                </a:cxn>
                <a:cxn ang="0">
                  <a:pos x="28" y="105"/>
                </a:cxn>
                <a:cxn ang="0">
                  <a:pos x="212" y="290"/>
                </a:cxn>
                <a:cxn ang="0">
                  <a:pos x="289" y="290"/>
                </a:cxn>
                <a:cxn ang="0">
                  <a:pos x="289" y="212"/>
                </a:cxn>
                <a:cxn ang="0">
                  <a:pos x="273" y="273"/>
                </a:cxn>
                <a:cxn ang="0">
                  <a:pos x="226" y="273"/>
                </a:cxn>
                <a:cxn ang="0">
                  <a:pos x="52" y="99"/>
                </a:cxn>
                <a:cxn ang="0">
                  <a:pos x="99" y="52"/>
                </a:cxn>
                <a:cxn ang="0">
                  <a:pos x="273" y="226"/>
                </a:cxn>
                <a:cxn ang="0">
                  <a:pos x="273" y="273"/>
                </a:cxn>
                <a:cxn ang="0">
                  <a:pos x="273" y="273"/>
                </a:cxn>
                <a:cxn ang="0">
                  <a:pos x="273" y="273"/>
                </a:cxn>
              </a:cxnLst>
              <a:rect l="0" t="0" r="r" b="b"/>
              <a:pathLst>
                <a:path w="310" h="311">
                  <a:moveTo>
                    <a:pt x="289" y="212"/>
                  </a:moveTo>
                  <a:cubicBezTo>
                    <a:pt x="105" y="28"/>
                    <a:pt x="105" y="28"/>
                    <a:pt x="105" y="28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33" y="311"/>
                    <a:pt x="268" y="311"/>
                    <a:pt x="289" y="290"/>
                  </a:cubicBezTo>
                  <a:cubicBezTo>
                    <a:pt x="310" y="268"/>
                    <a:pt x="310" y="234"/>
                    <a:pt x="289" y="212"/>
                  </a:cubicBezTo>
                  <a:close/>
                  <a:moveTo>
                    <a:pt x="273" y="273"/>
                  </a:moveTo>
                  <a:cubicBezTo>
                    <a:pt x="260" y="286"/>
                    <a:pt x="239" y="286"/>
                    <a:pt x="226" y="273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273" y="226"/>
                    <a:pt x="273" y="226"/>
                    <a:pt x="273" y="226"/>
                  </a:cubicBezTo>
                  <a:cubicBezTo>
                    <a:pt x="286" y="239"/>
                    <a:pt x="286" y="260"/>
                    <a:pt x="273" y="273"/>
                  </a:cubicBezTo>
                  <a:close/>
                  <a:moveTo>
                    <a:pt x="273" y="273"/>
                  </a:moveTo>
                  <a:cubicBezTo>
                    <a:pt x="273" y="273"/>
                    <a:pt x="273" y="273"/>
                    <a:pt x="273" y="27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53" name="Freeform 74"/>
            <p:cNvSpPr>
              <a:spLocks noEditPoints="1"/>
            </p:cNvSpPr>
            <p:nvPr/>
          </p:nvSpPr>
          <p:spPr bwMode="auto">
            <a:xfrm>
              <a:off x="8175625" y="1993900"/>
              <a:ext cx="447675" cy="403225"/>
            </a:xfrm>
            <a:custGeom>
              <a:avLst/>
              <a:gdLst/>
              <a:ahLst/>
              <a:cxnLst>
                <a:cxn ang="0">
                  <a:pos x="56" y="13"/>
                </a:cxn>
                <a:cxn ang="0">
                  <a:pos x="31" y="9"/>
                </a:cxn>
                <a:cxn ang="0">
                  <a:pos x="0" y="12"/>
                </a:cxn>
                <a:cxn ang="0">
                  <a:pos x="120" y="131"/>
                </a:cxn>
                <a:cxn ang="0">
                  <a:pos x="147" y="131"/>
                </a:cxn>
                <a:cxn ang="0">
                  <a:pos x="147" y="104"/>
                </a:cxn>
                <a:cxn ang="0">
                  <a:pos x="56" y="13"/>
                </a:cxn>
                <a:cxn ang="0">
                  <a:pos x="56" y="13"/>
                </a:cxn>
                <a:cxn ang="0">
                  <a:pos x="56" y="13"/>
                </a:cxn>
              </a:cxnLst>
              <a:rect l="0" t="0" r="r" b="b"/>
              <a:pathLst>
                <a:path w="155" h="139">
                  <a:moveTo>
                    <a:pt x="56" y="13"/>
                  </a:moveTo>
                  <a:cubicBezTo>
                    <a:pt x="56" y="13"/>
                    <a:pt x="42" y="0"/>
                    <a:pt x="31" y="9"/>
                  </a:cubicBezTo>
                  <a:cubicBezTo>
                    <a:pt x="19" y="18"/>
                    <a:pt x="0" y="12"/>
                    <a:pt x="0" y="12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7" y="139"/>
                    <a:pt x="139" y="139"/>
                    <a:pt x="147" y="131"/>
                  </a:cubicBezTo>
                  <a:cubicBezTo>
                    <a:pt x="155" y="124"/>
                    <a:pt x="155" y="111"/>
                    <a:pt x="147" y="104"/>
                  </a:cubicBezTo>
                  <a:lnTo>
                    <a:pt x="56" y="13"/>
                  </a:lnTo>
                  <a:close/>
                  <a:moveTo>
                    <a:pt x="56" y="13"/>
                  </a:moveTo>
                  <a:cubicBezTo>
                    <a:pt x="56" y="13"/>
                    <a:pt x="56" y="13"/>
                    <a:pt x="56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2518" y="5558872"/>
            <a:ext cx="351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ВАКЦИНА - </a:t>
            </a:r>
            <a:r>
              <a:rPr lang="ru-RU" sz="2400" b="1" dirty="0" err="1">
                <a:solidFill>
                  <a:schemeClr val="accent2"/>
                </a:solidFill>
                <a:cs typeface="Calibri" panose="020F0502020204030204" pitchFamily="34" charset="0"/>
              </a:rPr>
              <a:t>Пулвак</a:t>
            </a:r>
            <a:r>
              <a:rPr lang="ru-RU" sz="2400" b="1" dirty="0">
                <a:solidFill>
                  <a:schemeClr val="accent2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cs typeface="Calibri" panose="020F0502020204030204" pitchFamily="34" charset="0"/>
              </a:rPr>
              <a:t>IB </a:t>
            </a:r>
            <a:r>
              <a:rPr lang="en-US" sz="2400" b="1" dirty="0" smtClean="0">
                <a:solidFill>
                  <a:schemeClr val="accent2"/>
                </a:solidFill>
                <a:cs typeface="Calibri" panose="020F0502020204030204" pitchFamily="34" charset="0"/>
              </a:rPr>
              <a:t>QX</a:t>
            </a:r>
            <a:r>
              <a:rPr lang="ru-RU" sz="2400" b="1" dirty="0" smtClean="0">
                <a:solidFill>
                  <a:schemeClr val="accent2"/>
                </a:solidFill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2053793" y="2237578"/>
            <a:ext cx="528073" cy="511065"/>
          </a:xfrm>
          <a:custGeom>
            <a:avLst/>
            <a:gdLst>
              <a:gd name="T0" fmla="*/ 157 w 157"/>
              <a:gd name="T1" fmla="*/ 146 h 158"/>
              <a:gd name="T2" fmla="*/ 153 w 157"/>
              <a:gd name="T3" fmla="*/ 154 h 158"/>
              <a:gd name="T4" fmla="*/ 145 w 157"/>
              <a:gd name="T5" fmla="*/ 158 h 158"/>
              <a:gd name="T6" fmla="*/ 136 w 157"/>
              <a:gd name="T7" fmla="*/ 154 h 158"/>
              <a:gd name="T8" fmla="*/ 104 w 157"/>
              <a:gd name="T9" fmla="*/ 122 h 158"/>
              <a:gd name="T10" fmla="*/ 66 w 157"/>
              <a:gd name="T11" fmla="*/ 133 h 158"/>
              <a:gd name="T12" fmla="*/ 40 w 157"/>
              <a:gd name="T13" fmla="*/ 128 h 158"/>
              <a:gd name="T14" fmla="*/ 19 w 157"/>
              <a:gd name="T15" fmla="*/ 114 h 158"/>
              <a:gd name="T16" fmla="*/ 5 w 157"/>
              <a:gd name="T17" fmla="*/ 93 h 158"/>
              <a:gd name="T18" fmla="*/ 0 w 157"/>
              <a:gd name="T19" fmla="*/ 67 h 158"/>
              <a:gd name="T20" fmla="*/ 5 w 157"/>
              <a:gd name="T21" fmla="*/ 41 h 158"/>
              <a:gd name="T22" fmla="*/ 19 w 157"/>
              <a:gd name="T23" fmla="*/ 20 h 158"/>
              <a:gd name="T24" fmla="*/ 40 w 157"/>
              <a:gd name="T25" fmla="*/ 6 h 158"/>
              <a:gd name="T26" fmla="*/ 66 w 157"/>
              <a:gd name="T27" fmla="*/ 0 h 158"/>
              <a:gd name="T28" fmla="*/ 92 w 157"/>
              <a:gd name="T29" fmla="*/ 6 h 158"/>
              <a:gd name="T30" fmla="*/ 113 w 157"/>
              <a:gd name="T31" fmla="*/ 20 h 158"/>
              <a:gd name="T32" fmla="*/ 128 w 157"/>
              <a:gd name="T33" fmla="*/ 41 h 158"/>
              <a:gd name="T34" fmla="*/ 133 w 157"/>
              <a:gd name="T35" fmla="*/ 67 h 158"/>
              <a:gd name="T36" fmla="*/ 121 w 157"/>
              <a:gd name="T37" fmla="*/ 105 h 158"/>
              <a:gd name="T38" fmla="*/ 154 w 157"/>
              <a:gd name="T39" fmla="*/ 137 h 158"/>
              <a:gd name="T40" fmla="*/ 157 w 157"/>
              <a:gd name="T41" fmla="*/ 146 h 158"/>
              <a:gd name="T42" fmla="*/ 96 w 157"/>
              <a:gd name="T43" fmla="*/ 97 h 158"/>
              <a:gd name="T44" fmla="*/ 109 w 157"/>
              <a:gd name="T45" fmla="*/ 67 h 158"/>
              <a:gd name="T46" fmla="*/ 96 w 157"/>
              <a:gd name="T47" fmla="*/ 37 h 158"/>
              <a:gd name="T48" fmla="*/ 66 w 157"/>
              <a:gd name="T49" fmla="*/ 25 h 158"/>
              <a:gd name="T50" fmla="*/ 36 w 157"/>
              <a:gd name="T51" fmla="*/ 37 h 158"/>
              <a:gd name="T52" fmla="*/ 24 w 157"/>
              <a:gd name="T53" fmla="*/ 67 h 158"/>
              <a:gd name="T54" fmla="*/ 36 w 157"/>
              <a:gd name="T55" fmla="*/ 97 h 158"/>
              <a:gd name="T56" fmla="*/ 66 w 157"/>
              <a:gd name="T57" fmla="*/ 109 h 158"/>
              <a:gd name="T58" fmla="*/ 96 w 157"/>
              <a:gd name="T59" fmla="*/ 97 h 158"/>
              <a:gd name="T60" fmla="*/ 97 w 157"/>
              <a:gd name="T61" fmla="*/ 64 h 158"/>
              <a:gd name="T62" fmla="*/ 97 w 157"/>
              <a:gd name="T63" fmla="*/ 70 h 158"/>
              <a:gd name="T64" fmla="*/ 96 w 157"/>
              <a:gd name="T65" fmla="*/ 72 h 158"/>
              <a:gd name="T66" fmla="*/ 93 w 157"/>
              <a:gd name="T67" fmla="*/ 73 h 158"/>
              <a:gd name="T68" fmla="*/ 72 w 157"/>
              <a:gd name="T69" fmla="*/ 73 h 158"/>
              <a:gd name="T70" fmla="*/ 72 w 157"/>
              <a:gd name="T71" fmla="*/ 94 h 158"/>
              <a:gd name="T72" fmla="*/ 71 w 157"/>
              <a:gd name="T73" fmla="*/ 96 h 158"/>
              <a:gd name="T74" fmla="*/ 69 w 157"/>
              <a:gd name="T75" fmla="*/ 97 h 158"/>
              <a:gd name="T76" fmla="*/ 63 w 157"/>
              <a:gd name="T77" fmla="*/ 97 h 158"/>
              <a:gd name="T78" fmla="*/ 61 w 157"/>
              <a:gd name="T79" fmla="*/ 96 h 158"/>
              <a:gd name="T80" fmla="*/ 60 w 157"/>
              <a:gd name="T81" fmla="*/ 94 h 158"/>
              <a:gd name="T82" fmla="*/ 60 w 157"/>
              <a:gd name="T83" fmla="*/ 73 h 158"/>
              <a:gd name="T84" fmla="*/ 39 w 157"/>
              <a:gd name="T85" fmla="*/ 73 h 158"/>
              <a:gd name="T86" fmla="*/ 37 w 157"/>
              <a:gd name="T87" fmla="*/ 72 h 158"/>
              <a:gd name="T88" fmla="*/ 36 w 157"/>
              <a:gd name="T89" fmla="*/ 70 h 158"/>
              <a:gd name="T90" fmla="*/ 36 w 157"/>
              <a:gd name="T91" fmla="*/ 64 h 158"/>
              <a:gd name="T92" fmla="*/ 37 w 157"/>
              <a:gd name="T93" fmla="*/ 62 h 158"/>
              <a:gd name="T94" fmla="*/ 39 w 157"/>
              <a:gd name="T95" fmla="*/ 61 h 158"/>
              <a:gd name="T96" fmla="*/ 60 w 157"/>
              <a:gd name="T97" fmla="*/ 61 h 158"/>
              <a:gd name="T98" fmla="*/ 60 w 157"/>
              <a:gd name="T99" fmla="*/ 40 h 158"/>
              <a:gd name="T100" fmla="*/ 61 w 157"/>
              <a:gd name="T101" fmla="*/ 38 h 158"/>
              <a:gd name="T102" fmla="*/ 63 w 157"/>
              <a:gd name="T103" fmla="*/ 37 h 158"/>
              <a:gd name="T104" fmla="*/ 69 w 157"/>
              <a:gd name="T105" fmla="*/ 37 h 158"/>
              <a:gd name="T106" fmla="*/ 71 w 157"/>
              <a:gd name="T107" fmla="*/ 38 h 158"/>
              <a:gd name="T108" fmla="*/ 72 w 157"/>
              <a:gd name="T109" fmla="*/ 40 h 158"/>
              <a:gd name="T110" fmla="*/ 72 w 157"/>
              <a:gd name="T111" fmla="*/ 61 h 158"/>
              <a:gd name="T112" fmla="*/ 93 w 157"/>
              <a:gd name="T113" fmla="*/ 61 h 158"/>
              <a:gd name="T114" fmla="*/ 96 w 157"/>
              <a:gd name="T115" fmla="*/ 62 h 158"/>
              <a:gd name="T116" fmla="*/ 97 w 157"/>
              <a:gd name="T117" fmla="*/ 6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7" h="158">
                <a:moveTo>
                  <a:pt x="157" y="146"/>
                </a:moveTo>
                <a:cubicBezTo>
                  <a:pt x="157" y="149"/>
                  <a:pt x="156" y="152"/>
                  <a:pt x="153" y="154"/>
                </a:cubicBezTo>
                <a:cubicBezTo>
                  <a:pt x="151" y="156"/>
                  <a:pt x="148" y="158"/>
                  <a:pt x="145" y="158"/>
                </a:cubicBezTo>
                <a:cubicBezTo>
                  <a:pt x="142" y="158"/>
                  <a:pt x="139" y="156"/>
                  <a:pt x="136" y="154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93" y="130"/>
                  <a:pt x="80" y="133"/>
                  <a:pt x="66" y="133"/>
                </a:cubicBezTo>
                <a:cubicBezTo>
                  <a:pt x="57" y="133"/>
                  <a:pt x="49" y="132"/>
                  <a:pt x="40" y="128"/>
                </a:cubicBezTo>
                <a:cubicBezTo>
                  <a:pt x="32" y="125"/>
                  <a:pt x="25" y="120"/>
                  <a:pt x="19" y="114"/>
                </a:cubicBezTo>
                <a:cubicBezTo>
                  <a:pt x="13" y="108"/>
                  <a:pt x="8" y="101"/>
                  <a:pt x="5" y="93"/>
                </a:cubicBezTo>
                <a:cubicBezTo>
                  <a:pt x="1" y="85"/>
                  <a:pt x="0" y="76"/>
                  <a:pt x="0" y="67"/>
                </a:cubicBezTo>
                <a:cubicBezTo>
                  <a:pt x="0" y="58"/>
                  <a:pt x="1" y="49"/>
                  <a:pt x="5" y="41"/>
                </a:cubicBezTo>
                <a:cubicBezTo>
                  <a:pt x="8" y="33"/>
                  <a:pt x="13" y="26"/>
                  <a:pt x="19" y="20"/>
                </a:cubicBezTo>
                <a:cubicBezTo>
                  <a:pt x="25" y="14"/>
                  <a:pt x="32" y="9"/>
                  <a:pt x="40" y="6"/>
                </a:cubicBezTo>
                <a:cubicBezTo>
                  <a:pt x="49" y="2"/>
                  <a:pt x="57" y="0"/>
                  <a:pt x="66" y="0"/>
                </a:cubicBezTo>
                <a:cubicBezTo>
                  <a:pt x="75" y="0"/>
                  <a:pt x="84" y="2"/>
                  <a:pt x="92" y="6"/>
                </a:cubicBezTo>
                <a:cubicBezTo>
                  <a:pt x="100" y="9"/>
                  <a:pt x="107" y="14"/>
                  <a:pt x="113" y="20"/>
                </a:cubicBezTo>
                <a:cubicBezTo>
                  <a:pt x="119" y="26"/>
                  <a:pt x="124" y="33"/>
                  <a:pt x="128" y="41"/>
                </a:cubicBezTo>
                <a:cubicBezTo>
                  <a:pt x="131" y="49"/>
                  <a:pt x="133" y="58"/>
                  <a:pt x="133" y="67"/>
                </a:cubicBezTo>
                <a:cubicBezTo>
                  <a:pt x="133" y="81"/>
                  <a:pt x="129" y="93"/>
                  <a:pt x="121" y="105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6" y="139"/>
                  <a:pt x="157" y="142"/>
                  <a:pt x="157" y="146"/>
                </a:cubicBezTo>
                <a:close/>
                <a:moveTo>
                  <a:pt x="96" y="97"/>
                </a:moveTo>
                <a:cubicBezTo>
                  <a:pt x="104" y="89"/>
                  <a:pt x="109" y="79"/>
                  <a:pt x="109" y="67"/>
                </a:cubicBezTo>
                <a:cubicBezTo>
                  <a:pt x="109" y="55"/>
                  <a:pt x="104" y="45"/>
                  <a:pt x="96" y="37"/>
                </a:cubicBezTo>
                <a:cubicBezTo>
                  <a:pt x="88" y="29"/>
                  <a:pt x="78" y="25"/>
                  <a:pt x="66" y="25"/>
                </a:cubicBezTo>
                <a:cubicBezTo>
                  <a:pt x="55" y="25"/>
                  <a:pt x="45" y="29"/>
                  <a:pt x="36" y="37"/>
                </a:cubicBezTo>
                <a:cubicBezTo>
                  <a:pt x="28" y="45"/>
                  <a:pt x="24" y="55"/>
                  <a:pt x="24" y="67"/>
                </a:cubicBezTo>
                <a:cubicBezTo>
                  <a:pt x="24" y="79"/>
                  <a:pt x="28" y="89"/>
                  <a:pt x="36" y="97"/>
                </a:cubicBezTo>
                <a:cubicBezTo>
                  <a:pt x="45" y="105"/>
                  <a:pt x="55" y="109"/>
                  <a:pt x="66" y="109"/>
                </a:cubicBezTo>
                <a:cubicBezTo>
                  <a:pt x="78" y="109"/>
                  <a:pt x="88" y="105"/>
                  <a:pt x="96" y="97"/>
                </a:cubicBezTo>
                <a:close/>
                <a:moveTo>
                  <a:pt x="97" y="64"/>
                </a:moveTo>
                <a:cubicBezTo>
                  <a:pt x="97" y="70"/>
                  <a:pt x="97" y="70"/>
                  <a:pt x="97" y="70"/>
                </a:cubicBezTo>
                <a:cubicBezTo>
                  <a:pt x="97" y="71"/>
                  <a:pt x="96" y="71"/>
                  <a:pt x="96" y="72"/>
                </a:cubicBezTo>
                <a:cubicBezTo>
                  <a:pt x="95" y="73"/>
                  <a:pt x="94" y="73"/>
                  <a:pt x="93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5"/>
                  <a:pt x="72" y="96"/>
                  <a:pt x="71" y="96"/>
                </a:cubicBezTo>
                <a:cubicBezTo>
                  <a:pt x="71" y="97"/>
                  <a:pt x="70" y="97"/>
                  <a:pt x="69" y="97"/>
                </a:cubicBezTo>
                <a:cubicBezTo>
                  <a:pt x="63" y="97"/>
                  <a:pt x="63" y="97"/>
                  <a:pt x="63" y="97"/>
                </a:cubicBezTo>
                <a:cubicBezTo>
                  <a:pt x="62" y="97"/>
                  <a:pt x="62" y="97"/>
                  <a:pt x="61" y="96"/>
                </a:cubicBezTo>
                <a:cubicBezTo>
                  <a:pt x="61" y="96"/>
                  <a:pt x="60" y="95"/>
                  <a:pt x="60" y="94"/>
                </a:cubicBezTo>
                <a:cubicBezTo>
                  <a:pt x="60" y="73"/>
                  <a:pt x="60" y="73"/>
                  <a:pt x="60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38" y="73"/>
                  <a:pt x="37" y="73"/>
                  <a:pt x="37" y="72"/>
                </a:cubicBezTo>
                <a:cubicBezTo>
                  <a:pt x="36" y="71"/>
                  <a:pt x="36" y="71"/>
                  <a:pt x="36" y="70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3"/>
                  <a:pt x="36" y="62"/>
                  <a:pt x="37" y="62"/>
                </a:cubicBezTo>
                <a:cubicBezTo>
                  <a:pt x="37" y="61"/>
                  <a:pt x="38" y="61"/>
                  <a:pt x="39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39"/>
                  <a:pt x="61" y="38"/>
                  <a:pt x="61" y="38"/>
                </a:cubicBezTo>
                <a:cubicBezTo>
                  <a:pt x="62" y="37"/>
                  <a:pt x="62" y="37"/>
                  <a:pt x="63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70" y="37"/>
                  <a:pt x="71" y="37"/>
                  <a:pt x="71" y="38"/>
                </a:cubicBezTo>
                <a:cubicBezTo>
                  <a:pt x="72" y="38"/>
                  <a:pt x="72" y="39"/>
                  <a:pt x="72" y="40"/>
                </a:cubicBezTo>
                <a:cubicBezTo>
                  <a:pt x="72" y="61"/>
                  <a:pt x="72" y="61"/>
                  <a:pt x="72" y="61"/>
                </a:cubicBezTo>
                <a:cubicBezTo>
                  <a:pt x="93" y="61"/>
                  <a:pt x="93" y="61"/>
                  <a:pt x="93" y="61"/>
                </a:cubicBezTo>
                <a:cubicBezTo>
                  <a:pt x="94" y="61"/>
                  <a:pt x="95" y="61"/>
                  <a:pt x="96" y="62"/>
                </a:cubicBezTo>
                <a:cubicBezTo>
                  <a:pt x="96" y="62"/>
                  <a:pt x="97" y="63"/>
                  <a:pt x="97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40" y="2160104"/>
            <a:ext cx="666014" cy="6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1889" y="796969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ДИАГНОСТИКА ИБК</a:t>
            </a:r>
            <a:endParaRPr lang="ru-RU" sz="2800" b="1" dirty="0"/>
          </a:p>
        </p:txBody>
      </p:sp>
      <p:sp>
        <p:nvSpPr>
          <p:cNvPr id="3" name="Овал 2"/>
          <p:cNvSpPr/>
          <p:nvPr/>
        </p:nvSpPr>
        <p:spPr>
          <a:xfrm>
            <a:off x="231685" y="1896035"/>
            <a:ext cx="726142" cy="726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1</a:t>
            </a:r>
            <a:endParaRPr lang="ru-RU" sz="3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3146" y="2059051"/>
            <a:ext cx="3425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Клинические </a:t>
            </a:r>
            <a:r>
              <a:rPr lang="ru-RU" sz="2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симптомы</a:t>
            </a:r>
          </a:p>
        </p:txBody>
      </p:sp>
      <p:sp>
        <p:nvSpPr>
          <p:cNvPr id="6" name="Овал 5"/>
          <p:cNvSpPr/>
          <p:nvPr/>
        </p:nvSpPr>
        <p:spPr>
          <a:xfrm>
            <a:off x="5172635" y="5262586"/>
            <a:ext cx="726142" cy="726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7</a:t>
            </a:r>
            <a:endParaRPr lang="ru-RU" sz="3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22267" y="1896035"/>
            <a:ext cx="53819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ИФА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(</a:t>
            </a:r>
            <a:r>
              <a:rPr lang="en-GB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ELISA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)  -  </a:t>
            </a:r>
            <a:r>
              <a:rPr lang="ru-RU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количественный</a:t>
            </a:r>
            <a:r>
              <a:rPr lang="en-GB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endParaRPr lang="ru-RU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обязательные пробы с интервалом в 3-4 </a:t>
            </a:r>
            <a:r>
              <a:rPr lang="ru-RU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недели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нет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дифференциации по типам вирусов</a:t>
            </a:r>
            <a:endParaRPr lang="en-GB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72635" y="3392683"/>
            <a:ext cx="726142" cy="726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/>
              <a:t>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33247" y="3356179"/>
            <a:ext cx="436581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ПЦР + </a:t>
            </a:r>
            <a:r>
              <a:rPr lang="ru-RU" b="1" dirty="0" err="1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секвенирование</a:t>
            </a:r>
            <a:endParaRPr lang="ru-RU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сухой мазок (трахея, клоака)  - поиск вирусного генома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секвенирование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( типирование)  вируса</a:t>
            </a:r>
          </a:p>
        </p:txBody>
      </p:sp>
      <p:sp>
        <p:nvSpPr>
          <p:cNvPr id="10" name="Овал 9"/>
          <p:cNvSpPr/>
          <p:nvPr/>
        </p:nvSpPr>
        <p:spPr>
          <a:xfrm>
            <a:off x="5172635" y="1961957"/>
            <a:ext cx="726142" cy="726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5</a:t>
            </a:r>
            <a:endParaRPr lang="ru-RU" sz="3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33247" y="5350271"/>
            <a:ext cx="3608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РТГА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позволяет  </a:t>
            </a:r>
            <a:r>
              <a:rPr lang="ru-RU" dirty="0" err="1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типировать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вирус</a:t>
            </a:r>
            <a:endParaRPr lang="en-GB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1685" y="3004960"/>
            <a:ext cx="726142" cy="726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2</a:t>
            </a:r>
            <a:endParaRPr lang="ru-RU" sz="3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3146" y="3156124"/>
            <a:ext cx="3425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Паткартина</a:t>
            </a:r>
            <a:endParaRPr lang="ru-RU" sz="2000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31685" y="4113885"/>
            <a:ext cx="726142" cy="726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3</a:t>
            </a:r>
            <a:endParaRPr lang="ru-RU" sz="36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3146" y="4253197"/>
            <a:ext cx="3425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Эпидемиология</a:t>
            </a:r>
            <a:r>
              <a:rPr lang="en-GB" sz="2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1685" y="5222810"/>
            <a:ext cx="726142" cy="726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4</a:t>
            </a:r>
            <a:endParaRPr lang="ru-RU" sz="36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3146" y="5350271"/>
            <a:ext cx="3425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Качество яиц</a:t>
            </a:r>
            <a:endParaRPr lang="ru-RU" sz="2000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3271" y="427080"/>
            <a:ext cx="7488834" cy="864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761826"/>
            <a:r>
              <a:rPr lang="ru-RU" sz="2800" b="1" dirty="0">
                <a:solidFill>
                  <a:srgbClr val="2D3B54"/>
                </a:solidFill>
                <a:ea typeface="ヒラギノ角ゴ Pro W3" pitchFamily="8" charset="-128"/>
              </a:rPr>
              <a:t>Молекулярная диагностика </a:t>
            </a:r>
            <a:endParaRPr lang="en-GB" sz="2800" b="1" dirty="0">
              <a:solidFill>
                <a:srgbClr val="2D3B54"/>
              </a:solidFill>
              <a:ea typeface="ヒラギノ角ゴ Pro W3" pitchFamily="8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4AC1388-C438-B643-BCF2-61427028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38" y="1685072"/>
            <a:ext cx="7488834" cy="14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defTabSz="761826">
              <a:buAutoNum type="arabicPeriod"/>
            </a:pPr>
            <a:r>
              <a:rPr lang="ru-RU" sz="2800" dirty="0">
                <a:ea typeface="ヒラギノ角ゴ Pro W3" pitchFamily="8" charset="-128"/>
              </a:rPr>
              <a:t>Обычная ПЦР</a:t>
            </a:r>
          </a:p>
          <a:p>
            <a:pPr marL="514350" indent="-514350" defTabSz="761826">
              <a:buAutoNum type="arabicPeriod"/>
            </a:pPr>
            <a:r>
              <a:rPr lang="ru-RU" sz="2800" dirty="0">
                <a:ea typeface="ヒラギノ角ゴ Pro W3" pitchFamily="8" charset="-128"/>
              </a:rPr>
              <a:t>Мультиплексная ПЦР</a:t>
            </a:r>
          </a:p>
          <a:p>
            <a:pPr marL="514350" indent="-514350" defTabSz="761826">
              <a:buAutoNum type="arabicPeriod"/>
            </a:pPr>
            <a:r>
              <a:rPr lang="ru-RU" sz="2800" dirty="0">
                <a:ea typeface="ヒラギノ角ゴ Pro W3" pitchFamily="8" charset="-128"/>
              </a:rPr>
              <a:t>Секвенирование</a:t>
            </a:r>
            <a:endParaRPr lang="en-GB" sz="2800" dirty="0">
              <a:ea typeface="ヒラギノ角ゴ Pro W3" pitchFamily="8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8C6AA21-6673-7B40-BE7A-8F9B53959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222" y="3104910"/>
            <a:ext cx="7488834" cy="32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0" rIns="91419" bIns="4571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826"/>
            <a:r>
              <a:rPr lang="ru-RU" sz="2800" u="sng" dirty="0">
                <a:ea typeface="ヒラギノ角ゴ Pro W3" pitchFamily="8" charset="-128"/>
              </a:rPr>
              <a:t>Интерпретация ПЦР</a:t>
            </a:r>
          </a:p>
          <a:p>
            <a:pPr defTabSz="761826"/>
            <a:endParaRPr lang="ru-RU" sz="2800" dirty="0">
              <a:ea typeface="ヒラギノ角ゴ Pro W3" pitchFamily="8" charset="-128"/>
            </a:endParaRPr>
          </a:p>
          <a:p>
            <a:pPr marL="514350" indent="-514350" defTabSz="761826">
              <a:buAutoNum type="arabicPeriod"/>
            </a:pPr>
            <a:r>
              <a:rPr lang="ru-RU" sz="2800" dirty="0">
                <a:ea typeface="ヒラギノ角ゴ Pro W3" pitchFamily="8" charset="-128"/>
              </a:rPr>
              <a:t>Серотип </a:t>
            </a:r>
          </a:p>
          <a:p>
            <a:pPr marL="514350" indent="-514350" defTabSz="761826">
              <a:buAutoNum type="arabicPeriod"/>
            </a:pPr>
            <a:r>
              <a:rPr lang="ru-RU" sz="2800" dirty="0">
                <a:ea typeface="ヒラギノ角ゴ Pro W3" pitchFamily="8" charset="-128"/>
              </a:rPr>
              <a:t>Значение </a:t>
            </a:r>
            <a:r>
              <a:rPr lang="en-US" sz="2800" dirty="0">
                <a:ea typeface="ヒラギノ角ゴ Pro W3" pitchFamily="8" charset="-128"/>
              </a:rPr>
              <a:t>Ct </a:t>
            </a:r>
          </a:p>
          <a:p>
            <a:pPr marL="457200" indent="-457200" defTabSz="761826">
              <a:buFontTx/>
              <a:buChar char="-"/>
            </a:pPr>
            <a:r>
              <a:rPr lang="ru-RU" sz="2800" dirty="0">
                <a:ea typeface="ヒラギノ角ゴ Pro W3" pitchFamily="8" charset="-128"/>
              </a:rPr>
              <a:t>до 20 очень высокое </a:t>
            </a:r>
          </a:p>
          <a:p>
            <a:pPr marL="457200" indent="-457200" defTabSz="761826">
              <a:buFontTx/>
              <a:buChar char="-"/>
            </a:pPr>
            <a:r>
              <a:rPr lang="ru-RU" sz="2800" dirty="0">
                <a:ea typeface="ヒラギノ角ゴ Pro W3" pitchFamily="8" charset="-128"/>
              </a:rPr>
              <a:t>20-25 высокое</a:t>
            </a:r>
          </a:p>
          <a:p>
            <a:pPr marL="457200" indent="-457200" defTabSz="761826">
              <a:buFontTx/>
              <a:buChar char="-"/>
            </a:pPr>
            <a:r>
              <a:rPr lang="ru-RU" sz="2800" dirty="0">
                <a:ea typeface="ヒラギノ角ゴ Pro W3" pitchFamily="8" charset="-128"/>
              </a:rPr>
              <a:t>25-30 среднее</a:t>
            </a:r>
          </a:p>
          <a:p>
            <a:pPr marL="457200" indent="-457200" defTabSz="761826">
              <a:buFontTx/>
              <a:buChar char="-"/>
            </a:pPr>
            <a:r>
              <a:rPr lang="ru-RU" sz="2800" dirty="0">
                <a:ea typeface="ヒラギノ角ゴ Pro W3" pitchFamily="8" charset="-128"/>
              </a:rPr>
              <a:t>свыше 30 низкое</a:t>
            </a:r>
          </a:p>
          <a:p>
            <a:pPr defTabSz="761826"/>
            <a:r>
              <a:rPr lang="ru-RU" sz="2800" dirty="0">
                <a:ea typeface="ヒラギノ角ゴ Pro W3" pitchFamily="8" charset="-128"/>
              </a:rPr>
              <a:t>3. Качество вакцинации в инкубатории</a:t>
            </a:r>
          </a:p>
          <a:p>
            <a:pPr marL="457200" indent="-457200" defTabSz="761826">
              <a:buFontTx/>
              <a:buChar char="-"/>
            </a:pPr>
            <a:endParaRPr lang="en-GB" sz="2800" dirty="0">
              <a:ea typeface="ヒラギノ角ゴ Pro W3" pitchFamily="8" charset="-128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BA775040-1EC8-544F-AEF1-40F83314B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30" y="1920173"/>
            <a:ext cx="2769065" cy="125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38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1559496" y="1628800"/>
            <a:ext cx="8920254" cy="4957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Большие инвестиции</a:t>
            </a:r>
            <a:r>
              <a:rPr lang="en-GB" sz="2000" dirty="0">
                <a:solidFill>
                  <a:srgbClr val="000000"/>
                </a:solidFill>
                <a:ea typeface="ヒラギノ角ゴ Pro W3" pitchFamily="8" charset="-128"/>
              </a:rPr>
              <a:t>, </a:t>
            </a: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требует много времени</a:t>
            </a:r>
            <a:r>
              <a:rPr lang="en-GB" sz="2000" dirty="0">
                <a:solidFill>
                  <a:srgbClr val="000000"/>
                </a:solidFill>
                <a:ea typeface="ヒラギノ角ゴ Pro W3" pitchFamily="8" charset="-128"/>
              </a:rPr>
              <a:t>: </a:t>
            </a: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кто это будет делать</a:t>
            </a:r>
            <a:r>
              <a:rPr lang="en-GB" sz="2000" dirty="0">
                <a:solidFill>
                  <a:srgbClr val="000000"/>
                </a:solidFill>
                <a:ea typeface="ヒラギノ角ゴ Pro W3" pitchFamily="8" charset="-128"/>
              </a:rPr>
              <a:t>, </a:t>
            </a: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затраты на создание вакцины?</a:t>
            </a:r>
            <a:endParaRPr lang="en-GB" sz="2000" dirty="0">
              <a:solidFill>
                <a:srgbClr val="000000"/>
              </a:solidFill>
              <a:ea typeface="ヒラギノ角ゴ Pro W3" pitchFamily="8" charset="-128"/>
            </a:endParaRPr>
          </a:p>
          <a:p>
            <a:pPr>
              <a:lnSpc>
                <a:spcPct val="80000"/>
              </a:lnSpc>
            </a:pPr>
            <a:endParaRPr lang="en-GB" sz="2000" dirty="0">
              <a:solidFill>
                <a:srgbClr val="000000"/>
              </a:solidFill>
              <a:ea typeface="ヒラギノ角ゴ Pro W3" pitchFamily="8" charset="-128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В любое время могут появиться новые вариантные штаммы</a:t>
            </a:r>
            <a:r>
              <a:rPr lang="en-GB" sz="2000" dirty="0">
                <a:solidFill>
                  <a:srgbClr val="000000"/>
                </a:solidFill>
                <a:ea typeface="ヒラギノ角ゴ Pro W3" pitchFamily="8" charset="-128"/>
              </a:rPr>
              <a:t>: </a:t>
            </a: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это движущаяся цель</a:t>
            </a:r>
            <a:r>
              <a:rPr lang="en-GB" sz="2000" dirty="0">
                <a:solidFill>
                  <a:srgbClr val="000000"/>
                </a:solidFill>
                <a:ea typeface="ヒラギノ角ゴ Pro W3" pitchFamily="8" charset="-128"/>
              </a:rPr>
              <a:t>, </a:t>
            </a: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мы всегда в роли догоняющего</a:t>
            </a:r>
            <a:endParaRPr lang="en-GB" sz="2000" dirty="0">
              <a:solidFill>
                <a:srgbClr val="000000"/>
              </a:solidFill>
              <a:ea typeface="ヒラギノ角ゴ Pro W3" pitchFamily="8" charset="-128"/>
            </a:endParaRPr>
          </a:p>
          <a:p>
            <a:pPr>
              <a:lnSpc>
                <a:spcPct val="80000"/>
              </a:lnSpc>
            </a:pPr>
            <a:endParaRPr lang="en-GB" sz="2000" dirty="0">
              <a:solidFill>
                <a:srgbClr val="000000"/>
              </a:solidFill>
              <a:ea typeface="ヒラギノ角ゴ Pro W3" pitchFamily="8" charset="-128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В одной местности могут циркулировать несколько штаммов</a:t>
            </a:r>
            <a:r>
              <a:rPr lang="en-GB" sz="2000" dirty="0">
                <a:solidFill>
                  <a:srgbClr val="000000"/>
                </a:solidFill>
                <a:ea typeface="ヒラギノ角ゴ Pro W3" pitchFamily="8" charset="-128"/>
              </a:rPr>
              <a:t>: </a:t>
            </a: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какую вакцину вы будете использовать</a:t>
            </a:r>
            <a:r>
              <a:rPr lang="en-GB" sz="2000" dirty="0">
                <a:solidFill>
                  <a:srgbClr val="000000"/>
                </a:solidFill>
                <a:ea typeface="ヒラギノ角ゴ Pro W3" pitchFamily="8" charset="-128"/>
              </a:rPr>
              <a:t>, </a:t>
            </a: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некоторые вакцины могут конкурировать с другими</a:t>
            </a:r>
            <a:r>
              <a:rPr lang="en-GB" sz="2000" dirty="0">
                <a:solidFill>
                  <a:srgbClr val="000000"/>
                </a:solidFill>
                <a:ea typeface="ヒラギノ角ゴ Pro W3" pitchFamily="8" charset="-128"/>
              </a:rPr>
              <a:t>, </a:t>
            </a: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есть ограничения по стоимости, поствакцинальным реакциям</a:t>
            </a:r>
            <a:endParaRPr lang="en-GB" sz="2000" dirty="0">
              <a:solidFill>
                <a:srgbClr val="000000"/>
              </a:solidFill>
              <a:ea typeface="ヒラギノ角ゴ Pro W3" pitchFamily="8" charset="-128"/>
            </a:endParaRPr>
          </a:p>
          <a:p>
            <a:pPr>
              <a:lnSpc>
                <a:spcPct val="80000"/>
              </a:lnSpc>
            </a:pPr>
            <a:endParaRPr lang="en-GB" sz="2000" dirty="0">
              <a:solidFill>
                <a:srgbClr val="000000"/>
              </a:solidFill>
              <a:ea typeface="ヒラギノ角ゴ Pro W3" pitchFamily="8" charset="-128"/>
            </a:endParaRPr>
          </a:p>
          <a:p>
            <a:pPr>
              <a:lnSpc>
                <a:spcPct val="80000"/>
              </a:lnSpc>
            </a:pPr>
            <a:endParaRPr lang="en-GB" sz="2000" dirty="0">
              <a:solidFill>
                <a:srgbClr val="000000"/>
              </a:solidFill>
              <a:ea typeface="ヒラギノ角ゴ Pro W3" pitchFamily="8" charset="-128"/>
            </a:endParaRPr>
          </a:p>
          <a:p>
            <a:pPr>
              <a:lnSpc>
                <a:spcPct val="80000"/>
              </a:lnSpc>
            </a:pPr>
            <a:endParaRPr lang="en-GB" sz="2000" dirty="0">
              <a:solidFill>
                <a:srgbClr val="000000"/>
              </a:solidFill>
              <a:ea typeface="ヒラギノ角ゴ Pro W3" pitchFamily="8" charset="-128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  <a:ea typeface="ヒラギノ角ゴ Pro W3" pitchFamily="8" charset="-128"/>
              </a:rPr>
              <a:t>Альтернатива новым вакцинам</a:t>
            </a:r>
            <a:r>
              <a:rPr lang="en-GB" sz="2000" dirty="0">
                <a:solidFill>
                  <a:srgbClr val="000000"/>
                </a:solidFill>
                <a:ea typeface="ヒラギノ角ゴ Pro W3" pitchFamily="8" charset="-128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ru-RU" sz="1800" dirty="0">
                <a:solidFill>
                  <a:srgbClr val="000000"/>
                </a:solidFill>
                <a:ea typeface="ヒラギノ角ゴ Pro W3" pitchFamily="8" charset="-128"/>
              </a:rPr>
              <a:t>оптимизация использования уже доступных</a:t>
            </a:r>
            <a:endParaRPr lang="en-GB" sz="1800" dirty="0">
              <a:solidFill>
                <a:srgbClr val="000000"/>
              </a:solidFill>
              <a:ea typeface="ヒラギノ角ゴ Pro W3" pitchFamily="8" charset="-128"/>
            </a:endParaRPr>
          </a:p>
          <a:p>
            <a:pPr lvl="1">
              <a:lnSpc>
                <a:spcPct val="80000"/>
              </a:lnSpc>
            </a:pPr>
            <a:r>
              <a:rPr lang="ru-RU" sz="1800" dirty="0">
                <a:solidFill>
                  <a:srgbClr val="000000"/>
                </a:solidFill>
                <a:ea typeface="ヒラギノ角ゴ Pro W3" pitchFamily="8" charset="-128"/>
              </a:rPr>
              <a:t>умное комбинирование нескольких вакцин, которые вместе формируют защиту против многих вариантных штаммов</a:t>
            </a:r>
            <a:endParaRPr lang="en-GB" sz="1800" dirty="0">
              <a:solidFill>
                <a:srgbClr val="000000"/>
              </a:solidFill>
              <a:ea typeface="ヒラギノ角ゴ Pro W3" pitchFamily="8" charset="-128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5781" y="245040"/>
            <a:ext cx="7844168" cy="9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2D3B54"/>
                </a:solidFill>
                <a:ea typeface="ヒラギノ角ゴ Pro W3" pitchFamily="8" charset="-128"/>
              </a:rPr>
              <a:t>Гомологичная вакцина против каждого вариантного штамма</a:t>
            </a:r>
            <a:r>
              <a:rPr lang="en-GB" b="1" dirty="0">
                <a:solidFill>
                  <a:srgbClr val="2D3B54"/>
                </a:solidFill>
                <a:ea typeface="ヒラギノ角ゴ Pro W3" pitchFamily="8" charset="-128"/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89" y="3967057"/>
            <a:ext cx="1616416" cy="167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109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982136"/>
              </p:ext>
            </p:extLst>
          </p:nvPr>
        </p:nvGraphicFramePr>
        <p:xfrm>
          <a:off x="1102458" y="1630638"/>
          <a:ext cx="10327340" cy="4885112"/>
        </p:xfrm>
        <a:graphic>
          <a:graphicData uri="http://schemas.openxmlformats.org/drawingml/2006/table">
            <a:tbl>
              <a:tblPr/>
              <a:tblGrid>
                <a:gridCol w="1225016"/>
                <a:gridCol w="2002177"/>
                <a:gridCol w="2589050"/>
                <a:gridCol w="2218809"/>
                <a:gridCol w="2292288"/>
              </a:tblGrid>
              <a:tr h="5040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ТАБЛИЦА ПЕРЕКРЕСТНОЙ ЗАЩИТЫ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7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itchFamily="-96" charset="-5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Massachusetts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IBMM/Ma5/H120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793B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4/91/IB88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Пулвак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IB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Праймер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Пулвак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IB QX</a:t>
                      </a: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32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M41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ヒラギノ角ゴ Pro W3" pitchFamily="-96" charset="-5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328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D274</a:t>
                      </a:r>
                    </a:p>
                  </a:txBody>
                  <a:tcPr marT="45724" marB="45724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++</a:t>
                      </a: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ヒラギノ角ゴ Pro W3" pitchFamily="-96" charset="-5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796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02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если комбинировать 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с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Mass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ヒラギノ角ゴ Pro W3" pitchFamily="-96" charset="-5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796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QX</a:t>
                      </a:r>
                    </a:p>
                  </a:txBody>
                  <a:tcPr marT="45724" marB="45724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если комбинировать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если комбинировать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с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Mass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++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ヒラギノ角ゴ Pro W3" pitchFamily="-96" charset="-5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811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793B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++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если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комб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. с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ヒラギノ角ゴ Pro W3" pitchFamily="-96" charset="-52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IB Primer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 85% защита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15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Variant2</a:t>
                      </a:r>
                    </a:p>
                  </a:txBody>
                  <a:tcPr marT="45724" marB="45724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если комбинировать</a:t>
                      </a:r>
                    </a:p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с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Mass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30-40% защиты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++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если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комб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. с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QX</a:t>
                      </a:r>
                    </a:p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70%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-96" charset="-52"/>
                          <a:cs typeface="Calibri" panose="020F0502020204030204" pitchFamily="34" charset="0"/>
                        </a:rPr>
                        <a:t>защита</a:t>
                      </a:r>
                    </a:p>
                  </a:txBody>
                  <a:tcPr marT="45724" marB="45724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ヒラギノ角ゴ Pro W3" pitchFamily="-96" charset="-5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67175" y="828680"/>
            <a:ext cx="3938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ПЕРЕКРЕСТНАЯ ЗАЩИТА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320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="" xmlns:a16="http://schemas.microsoft.com/office/drawing/2014/main" id="{6C11322C-E8EB-46FD-A435-4A310695C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891" y="617109"/>
            <a:ext cx="10972800" cy="1008063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2D3B54"/>
                </a:solidFill>
                <a:latin typeface="+mn-lt"/>
                <a:ea typeface="ＭＳ Ｐゴシック" panose="020B0600070205080204" pitchFamily="34" charset="-128"/>
              </a:rPr>
              <a:t>Что такое Пулвак </a:t>
            </a:r>
            <a:r>
              <a:rPr lang="en-GB" altLang="ru-RU" sz="2800" b="1" dirty="0">
                <a:solidFill>
                  <a:srgbClr val="2D3B54"/>
                </a:solidFill>
                <a:latin typeface="+mn-lt"/>
                <a:ea typeface="ＭＳ Ｐゴシック" panose="020B0600070205080204" pitchFamily="34" charset="-128"/>
              </a:rPr>
              <a:t>IB </a:t>
            </a:r>
            <a:r>
              <a:rPr lang="ru-RU" altLang="ru-RU" sz="2800" b="1" dirty="0">
                <a:solidFill>
                  <a:srgbClr val="2D3B54"/>
                </a:solidFill>
                <a:latin typeface="+mn-lt"/>
                <a:ea typeface="ＭＳ Ｐゴシック" panose="020B0600070205080204" pitchFamily="34" charset="-128"/>
              </a:rPr>
              <a:t>Праймер?</a:t>
            </a:r>
            <a:endParaRPr lang="en-GB" altLang="ru-RU" sz="2800" b="1" dirty="0">
              <a:solidFill>
                <a:srgbClr val="2D3B54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="" xmlns:a16="http://schemas.microsoft.com/office/drawing/2014/main" id="{DAFA9140-2280-4A96-A4FC-CE32815E4E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/>
            <a:r>
              <a:rPr lang="en-GB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 </a:t>
            </a:r>
            <a:r>
              <a:rPr lang="ru-RU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штамма в одной дозе вакцины</a:t>
            </a:r>
            <a:endParaRPr lang="en-GB" altLang="ru-RU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457200"/>
            <a:r>
              <a:rPr lang="en-GB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 120 = </a:t>
            </a:r>
            <a:r>
              <a:rPr lang="ru-RU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серотип массачусетс</a:t>
            </a:r>
            <a:endParaRPr lang="en-GB" altLang="ru-RU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457200"/>
            <a:r>
              <a:rPr lang="en-GB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 274 </a:t>
            </a:r>
          </a:p>
          <a:p>
            <a:pPr marL="800100" lvl="2" indent="457200"/>
            <a:r>
              <a:rPr lang="ru-RU" altLang="ru-RU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вариантный штамм</a:t>
            </a:r>
            <a:r>
              <a:rPr lang="en-GB" altLang="ru-RU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ru-RU" altLang="ru-RU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изолирован в Нидерландах (</a:t>
            </a:r>
            <a:r>
              <a:rPr lang="en-GB" altLang="ru-RU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Doorn, </a:t>
            </a:r>
            <a:r>
              <a:rPr lang="ru-RU" altLang="ru-RU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Нидерланды) в</a:t>
            </a:r>
            <a:r>
              <a:rPr lang="en-GB" altLang="ru-RU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 1980	</a:t>
            </a:r>
          </a:p>
          <a:p>
            <a:pPr marL="800100" lvl="2" indent="457200"/>
            <a:r>
              <a:rPr lang="ru-RU" altLang="ru-RU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высокоиммуногенный </a:t>
            </a:r>
            <a:endParaRPr lang="en-GB" altLang="ru-RU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457200"/>
            <a:r>
              <a:rPr lang="ru-RU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Длительность иммунитета </a:t>
            </a:r>
            <a:r>
              <a:rPr lang="en-GB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6 </a:t>
            </a:r>
            <a:r>
              <a:rPr lang="ru-RU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недель</a:t>
            </a:r>
            <a:endParaRPr lang="en-GB" altLang="ru-RU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457200"/>
            <a:r>
              <a:rPr lang="ru-RU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Возможно применение в продуктивный период</a:t>
            </a:r>
            <a:endParaRPr lang="en-GB" altLang="ru-RU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457200"/>
            <a:r>
              <a:rPr lang="ru-RU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Крупнокапельный спрей</a:t>
            </a:r>
            <a:r>
              <a:rPr lang="en-GB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altLang="ru-RU" sz="1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с суточного возраста</a:t>
            </a:r>
            <a:endParaRPr lang="en-GB" altLang="ru-RU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457200"/>
            <a:endParaRPr lang="en-GB" altLang="ru-RU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457200"/>
            <a:endParaRPr lang="en-GB" altLang="ru-RU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457200"/>
            <a:endParaRPr lang="en-GB" altLang="ru-RU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4779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168407" y="810717"/>
            <a:ext cx="8186267" cy="532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ru-RU" sz="2800" cap="all" dirty="0" smtClean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Схем</a:t>
            </a:r>
            <a:r>
              <a:rPr lang="ru-RU" sz="2800" cap="all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</a:t>
            </a:r>
            <a:r>
              <a:rPr lang="ru-RU" sz="2800" cap="all" dirty="0" smtClean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вакцинации </a:t>
            </a:r>
            <a:r>
              <a:rPr lang="ru-RU" sz="2800" cap="all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Цыплят-бройлеров</a:t>
            </a:r>
            <a:endParaRPr lang="en-US" sz="2800" cap="all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596972" y="2476788"/>
            <a:ext cx="480811" cy="69671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2">
                  <a:lumMod val="20000"/>
                  <a:lumOff val="80000"/>
                </a:schemeClr>
              </a:gs>
              <a:gs pos="56000">
                <a:schemeClr val="accent2">
                  <a:lumMod val="60000"/>
                  <a:lumOff val="40000"/>
                </a:schemeClr>
              </a:gs>
              <a:gs pos="81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0720" y="3353743"/>
            <a:ext cx="308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buClr>
                <a:schemeClr val="tx1"/>
              </a:buClr>
              <a:buSzPct val="90000"/>
              <a:defRPr/>
            </a:pPr>
            <a:r>
              <a:rPr lang="ru-RU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Пулвак </a:t>
            </a:r>
            <a:r>
              <a:rPr lang="en-US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 </a:t>
            </a:r>
            <a:r>
              <a:rPr lang="ru-RU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Н120 </a:t>
            </a:r>
            <a:r>
              <a:rPr lang="ru-RU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 </a:t>
            </a:r>
            <a:r>
              <a:rPr lang="ru-RU" b="1" kern="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раза</a:t>
            </a:r>
            <a:endParaRPr lang="ru-RU" b="1" kern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633557" y="2476788"/>
            <a:ext cx="480811" cy="69671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2">
                  <a:lumMod val="20000"/>
                  <a:lumOff val="80000"/>
                </a:schemeClr>
              </a:gs>
              <a:gs pos="56000">
                <a:schemeClr val="accent2">
                  <a:lumMod val="60000"/>
                  <a:lumOff val="40000"/>
                </a:schemeClr>
              </a:gs>
              <a:gs pos="81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7305" y="3353743"/>
            <a:ext cx="3083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buClr>
                <a:schemeClr val="tx1"/>
              </a:buClr>
              <a:buSzPct val="90000"/>
              <a:defRPr/>
            </a:pPr>
            <a:r>
              <a:rPr lang="ru-RU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Пулвак ИБ </a:t>
            </a:r>
            <a:r>
              <a:rPr lang="ru-RU" b="1" kern="0" dirty="0" err="1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Праймер</a:t>
            </a:r>
            <a:r>
              <a:rPr lang="ru-RU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Пулвак IB </a:t>
            </a:r>
            <a:r>
              <a:rPr lang="ru-RU" b="1" kern="0" dirty="0" smtClean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Н120</a:t>
            </a:r>
            <a:endParaRPr lang="ru-RU" kern="0" dirty="0">
              <a:solidFill>
                <a:srgbClr val="1829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873863" y="2476788"/>
            <a:ext cx="480811" cy="69671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2">
                  <a:lumMod val="20000"/>
                  <a:lumOff val="80000"/>
                </a:schemeClr>
              </a:gs>
              <a:gs pos="56000">
                <a:schemeClr val="accent2">
                  <a:lumMod val="60000"/>
                  <a:lumOff val="40000"/>
                </a:schemeClr>
              </a:gs>
              <a:gs pos="81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701064" y="3353743"/>
            <a:ext cx="3083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buClr>
                <a:schemeClr val="tx1"/>
              </a:buClr>
              <a:buSzPct val="90000"/>
              <a:defRPr/>
            </a:pPr>
            <a:r>
              <a:rPr lang="ru-RU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Пулвак ИБ </a:t>
            </a:r>
            <a:r>
              <a:rPr lang="ru-RU" b="1" kern="0" dirty="0" err="1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Праймер</a:t>
            </a:r>
            <a:r>
              <a:rPr lang="ru-RU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Пулвак </a:t>
            </a:r>
            <a:r>
              <a:rPr lang="en-US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 </a:t>
            </a:r>
            <a:r>
              <a:rPr lang="en-US" b="1" kern="0" dirty="0" smtClean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QX</a:t>
            </a:r>
            <a:endParaRPr lang="ru-RU" b="1" kern="0" dirty="0">
              <a:solidFill>
                <a:srgbClr val="1829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0243" y="4046240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 algn="ctr">
              <a:buClr>
                <a:schemeClr val="tx1"/>
              </a:buClr>
              <a:buSzPct val="90000"/>
              <a:defRPr/>
            </a:pPr>
            <a:r>
              <a:rPr lang="ru-RU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Пулвак </a:t>
            </a:r>
            <a:r>
              <a:rPr lang="en-US" b="1" kern="0" dirty="0" smtClean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</a:t>
            </a:r>
            <a:r>
              <a:rPr lang="ru-RU" b="1" kern="0" dirty="0" smtClean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kern="0" dirty="0" err="1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Праймер</a:t>
            </a:r>
            <a:r>
              <a:rPr lang="ru-RU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 </a:t>
            </a:r>
            <a:r>
              <a:rPr lang="ru-RU" b="1" kern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раз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74011" y="4309881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 algn="ctr">
              <a:buClr>
                <a:schemeClr val="tx1"/>
              </a:buClr>
              <a:buSzPct val="90000"/>
              <a:defRPr/>
            </a:pPr>
            <a:r>
              <a:rPr lang="ru-RU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Пулвак IB H120 + </a:t>
            </a:r>
            <a:r>
              <a:rPr lang="ru-RU" b="1" kern="0" dirty="0" smtClean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793В</a:t>
            </a:r>
            <a:endParaRPr lang="ru-RU" b="1" kern="0" dirty="0">
              <a:solidFill>
                <a:srgbClr val="1829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875743" y="4309881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 algn="ctr">
              <a:buClr>
                <a:schemeClr val="tx1"/>
              </a:buClr>
              <a:buSzPct val="90000"/>
              <a:defRPr/>
            </a:pPr>
            <a:r>
              <a:rPr lang="ru-RU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Пулвак ИБ </a:t>
            </a:r>
            <a:r>
              <a:rPr lang="ru-RU" b="1" kern="0" dirty="0" err="1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Праймер</a:t>
            </a:r>
            <a:r>
              <a:rPr lang="ru-RU" b="1" kern="0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+ </a:t>
            </a:r>
            <a:r>
              <a:rPr lang="ru-RU" b="1" kern="0" dirty="0" smtClean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793В</a:t>
            </a:r>
            <a:endParaRPr lang="ru-RU" b="1" kern="0" dirty="0">
              <a:solidFill>
                <a:srgbClr val="1829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20243" y="5082988"/>
            <a:ext cx="11264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09203" y="1635580"/>
            <a:ext cx="3441692" cy="6589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0" cap="all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Низкое полевое давление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488695" y="1633076"/>
            <a:ext cx="3441692" cy="6589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0" cap="all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Высокое полевое давление вариантных штаммов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4377" y="1641443"/>
            <a:ext cx="3441692" cy="6589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0" cap="all" dirty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Среднее полевое давление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16652" y="369999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648037" y="395570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933664" y="395570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5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5249" y="1484483"/>
            <a:ext cx="591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rgbClr val="002060"/>
                </a:solidFill>
              </a:rPr>
              <a:t>Бройлерное СТАДО</a:t>
            </a:r>
          </a:p>
          <a:p>
            <a:r>
              <a:rPr lang="ru-RU" sz="2000" b="1" cap="all" dirty="0" smtClean="0">
                <a:solidFill>
                  <a:srgbClr val="002060"/>
                </a:solidFill>
              </a:rPr>
              <a:t>ИНФЕКЦИОННЫЙ БРОНХИТ КУР (</a:t>
            </a:r>
            <a:r>
              <a:rPr lang="ru-RU" sz="2000" b="1" cap="all" dirty="0" err="1" smtClean="0">
                <a:solidFill>
                  <a:srgbClr val="002060"/>
                </a:solidFill>
              </a:rPr>
              <a:t>ибк</a:t>
            </a:r>
            <a:r>
              <a:rPr lang="ru-RU" sz="2000" b="1" cap="all" dirty="0" smtClean="0">
                <a:solidFill>
                  <a:srgbClr val="002060"/>
                </a:solidFill>
              </a:rPr>
              <a:t>)</a:t>
            </a:r>
            <a:endParaRPr lang="ru-RU" sz="2000" b="1" cap="all" dirty="0">
              <a:solidFill>
                <a:srgbClr val="00206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/>
          <a:stretch/>
        </p:blipFill>
        <p:spPr bwMode="auto">
          <a:xfrm>
            <a:off x="635266" y="2431875"/>
            <a:ext cx="11221991" cy="408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3435" y="702645"/>
            <a:ext cx="908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002060"/>
                </a:solidFill>
              </a:rPr>
              <a:t>Ожидаемые титры антител после вакцинации</a:t>
            </a:r>
            <a:endParaRPr lang="ru-RU" sz="2400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245641" y="3254855"/>
            <a:ext cx="5529943" cy="1407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376092"/>
              </a:buClr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QX (</a:t>
            </a:r>
            <a:r>
              <a:rPr 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D388)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(Появился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Европе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2004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г.)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В РФ с 2001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34806" y="1713326"/>
            <a:ext cx="5529943" cy="1407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376092"/>
              </a:buClr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ИТАЛЬЯНСКИЙ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02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(Появился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Европе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2000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г.)</a:t>
            </a:r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5865" y="4796384"/>
            <a:ext cx="5529943" cy="1407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376092"/>
              </a:buClr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793B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ШТАММЫ</a:t>
            </a:r>
          </a:p>
          <a:p>
            <a:pPr marL="0" lvl="2">
              <a:buClr>
                <a:srgbClr val="376092"/>
              </a:buClr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Появились в Европе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конце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80’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х г.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4/91, IB88, FR94,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223А…</a:t>
            </a:r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lvl="2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5865" y="3254855"/>
            <a:ext cx="5529943" cy="1407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376092"/>
              </a:buClr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ГОЛЛАНДСКИЕ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ШТАММЫ</a:t>
            </a:r>
          </a:p>
          <a:p>
            <a:pPr marL="0" lvl="1">
              <a:buClr>
                <a:srgbClr val="376092"/>
              </a:buClr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(Появились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Европе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80’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х г.)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D274, 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D1466</a:t>
            </a:r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5865" y="1713326"/>
            <a:ext cx="5529943" cy="1407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buClr>
                <a:srgbClr val="376092"/>
              </a:buClr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МАССАЧУСЕТСКАЯ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ГРУППА </a:t>
            </a:r>
          </a:p>
          <a:p>
            <a:pPr marL="0" lvl="2">
              <a:buClr>
                <a:srgbClr val="376092"/>
              </a:buClr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Описан первым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исходная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группа)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H120, H52, M41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Ма5, В48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…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1782" y="812448"/>
            <a:ext cx="2510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ШТАММЫ ИБК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5641" y="4767337"/>
            <a:ext cx="5529943" cy="1407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376092"/>
              </a:buClr>
            </a:pPr>
            <a:r>
              <a:rPr lang="ru-RU" sz="2000" dirty="0" smtClean="0">
                <a:solidFill>
                  <a:srgbClr val="FF0000"/>
                </a:solidFill>
              </a:rPr>
              <a:t>ИЗРАЛЬСКАЯ ГРУППА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Clr>
                <a:srgbClr val="376092"/>
              </a:buClr>
            </a:pPr>
            <a:r>
              <a:rPr lang="nl-NL" sz="2000" dirty="0" smtClean="0">
                <a:solidFill>
                  <a:srgbClr val="FF0000"/>
                </a:solidFill>
              </a:rPr>
              <a:t>Variant </a:t>
            </a:r>
            <a:r>
              <a:rPr lang="nl-NL" sz="2000" dirty="0">
                <a:solidFill>
                  <a:srgbClr val="FF000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</a:b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435" y="702645"/>
            <a:ext cx="908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002060"/>
                </a:solidFill>
              </a:rPr>
              <a:t>Критерии достоверности ИФА результата</a:t>
            </a:r>
            <a:endParaRPr lang="ru-RU" sz="2400" b="1" cap="all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56281870"/>
              </p:ext>
            </p:extLst>
          </p:nvPr>
        </p:nvGraphicFramePr>
        <p:xfrm>
          <a:off x="395706" y="2345356"/>
          <a:ext cx="4503554" cy="263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 bwMode="auto">
          <a:xfrm>
            <a:off x="5352214" y="1472664"/>
            <a:ext cx="6698790" cy="49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141" y="2674843"/>
            <a:ext cx="38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41" y="4281599"/>
            <a:ext cx="38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" y="3480157"/>
            <a:ext cx="38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4867" y="5935578"/>
            <a:ext cx="38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1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4867" y="6293200"/>
            <a:ext cx="38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2925" y="5224912"/>
            <a:ext cx="38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3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6559" y="1898073"/>
            <a:ext cx="581891" cy="11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3567" y="477957"/>
            <a:ext cx="506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002060"/>
                </a:solidFill>
              </a:rPr>
              <a:t>ИНТЕРПРЕТАЦИЯ ИФА результатов</a:t>
            </a:r>
          </a:p>
          <a:p>
            <a:r>
              <a:rPr lang="ru-RU" sz="2400" b="1" cap="all" dirty="0">
                <a:solidFill>
                  <a:srgbClr val="002060"/>
                </a:solidFill>
              </a:rPr>
              <a:t>Инфекционный бронхит </a:t>
            </a:r>
            <a:r>
              <a:rPr lang="ru-RU" sz="2400" b="1" cap="all" dirty="0" smtClean="0">
                <a:solidFill>
                  <a:srgbClr val="002060"/>
                </a:solidFill>
              </a:rPr>
              <a:t>кур</a:t>
            </a:r>
            <a:endParaRPr lang="ru-RU" sz="2400" b="1" cap="all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8497" y="5767791"/>
            <a:ext cx="297152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Нормативы (5-8 недель после </a:t>
            </a:r>
            <a:r>
              <a:rPr lang="en-US" sz="1400" b="1" dirty="0" err="1" smtClean="0">
                <a:solidFill>
                  <a:srgbClr val="002060"/>
                </a:solidFill>
              </a:rPr>
              <a:t>inac</a:t>
            </a:r>
            <a:r>
              <a:rPr lang="en-US" sz="1400" b="1" dirty="0" smtClean="0">
                <a:solidFill>
                  <a:srgbClr val="002060"/>
                </a:solidFill>
              </a:rPr>
              <a:t>)</a:t>
            </a:r>
            <a:r>
              <a:rPr lang="ru-RU" sz="14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Ожидаемый титр = 6 000 - 12 000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CV</a:t>
            </a:r>
            <a:r>
              <a:rPr lang="ru-RU" sz="1400" b="1" dirty="0" smtClean="0">
                <a:solidFill>
                  <a:srgbClr val="002060"/>
                </a:solidFill>
              </a:rPr>
              <a:t>%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норма = 40 – 60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ИВ норма = 50 - 300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847" y="5668118"/>
            <a:ext cx="2823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25 недель, №6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Ср. титр = 5 197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С</a:t>
            </a:r>
            <a:r>
              <a:rPr lang="en-US" sz="1400" b="1" dirty="0" smtClean="0">
                <a:solidFill>
                  <a:srgbClr val="002060"/>
                </a:solidFill>
              </a:rPr>
              <a:t>V = </a:t>
            </a:r>
            <a:r>
              <a:rPr lang="ru-RU" sz="1400" b="1" dirty="0" smtClean="0">
                <a:solidFill>
                  <a:srgbClr val="002060"/>
                </a:solidFill>
              </a:rPr>
              <a:t>40%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ИВ = 129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9" y="1547204"/>
            <a:ext cx="5430317" cy="394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54660" y="5668117"/>
            <a:ext cx="2823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29 недель, №6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Ср. титр = 4 345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С</a:t>
            </a:r>
            <a:r>
              <a:rPr lang="en-US" sz="1400" b="1" dirty="0" smtClean="0">
                <a:solidFill>
                  <a:srgbClr val="002060"/>
                </a:solidFill>
              </a:rPr>
              <a:t>V = </a:t>
            </a:r>
            <a:r>
              <a:rPr lang="ru-RU" sz="1400" b="1" dirty="0" smtClean="0">
                <a:solidFill>
                  <a:srgbClr val="002060"/>
                </a:solidFill>
              </a:rPr>
              <a:t>28%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ИВ = 155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10" y="1547204"/>
            <a:ext cx="5399770" cy="399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028497" y="1473439"/>
            <a:ext cx="2971529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Средний титр антител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Коэффициент вариации (</a:t>
            </a:r>
            <a:r>
              <a:rPr lang="en-US" sz="1400" b="1" dirty="0" smtClean="0">
                <a:solidFill>
                  <a:srgbClr val="002060"/>
                </a:solidFill>
              </a:rPr>
              <a:t>CV)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</a:rPr>
              <a:t>Индекс вакцинации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4013" y="1828800"/>
            <a:ext cx="581891" cy="11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75546" y="1842771"/>
            <a:ext cx="581891" cy="11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3106" y="160504"/>
            <a:ext cx="7655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002060"/>
                </a:solidFill>
              </a:rPr>
              <a:t>программа серологических исследований методом ИФА на различные заболевания в птицеводческих хозяйствах.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27" y="1460929"/>
            <a:ext cx="6377288" cy="249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752" y="4078448"/>
            <a:ext cx="58778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1-10 </a:t>
            </a:r>
            <a:r>
              <a:rPr lang="en-US" sz="1400" b="1" dirty="0"/>
              <a:t>D</a:t>
            </a:r>
            <a:r>
              <a:rPr lang="ru-RU" sz="1400" dirty="0"/>
              <a:t> – Определение уровня материнских антител </a:t>
            </a:r>
            <a:r>
              <a:rPr lang="en-US" sz="1400" dirty="0"/>
              <a:t>NDV</a:t>
            </a:r>
            <a:r>
              <a:rPr lang="ru-RU" sz="1400" dirty="0"/>
              <a:t>, </a:t>
            </a:r>
            <a:r>
              <a:rPr lang="en-US" sz="1400" dirty="0"/>
              <a:t>REO</a:t>
            </a:r>
            <a:r>
              <a:rPr lang="ru-RU" sz="1400" dirty="0"/>
              <a:t>. Прогнозирование даты вакцинации против </a:t>
            </a:r>
            <a:r>
              <a:rPr lang="en-US" sz="1400" dirty="0" smtClean="0"/>
              <a:t>IBD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8-10 </a:t>
            </a:r>
            <a:r>
              <a:rPr lang="en-US" sz="1400" b="1" dirty="0"/>
              <a:t>W</a:t>
            </a:r>
            <a:r>
              <a:rPr lang="ru-RU" sz="1400" dirty="0"/>
              <a:t> – Контроль после проведенной вакцинации против </a:t>
            </a:r>
            <a:r>
              <a:rPr lang="en-US" sz="1400" dirty="0"/>
              <a:t>IBD</a:t>
            </a:r>
            <a:r>
              <a:rPr lang="ru-RU" sz="1400" dirty="0"/>
              <a:t>, </a:t>
            </a:r>
            <a:r>
              <a:rPr lang="en-US" sz="1400" dirty="0"/>
              <a:t>NDV</a:t>
            </a:r>
            <a:r>
              <a:rPr lang="ru-RU" sz="1400" dirty="0"/>
              <a:t>, </a:t>
            </a:r>
            <a:r>
              <a:rPr lang="en-US" sz="1400" dirty="0"/>
              <a:t>IBV </a:t>
            </a:r>
            <a:r>
              <a:rPr lang="ru-RU" sz="1400" dirty="0"/>
              <a:t>при отрицательных и низких титрах повторное проведение вакцинации. Мониторинг </a:t>
            </a:r>
            <a:r>
              <a:rPr lang="en-US" sz="1400" dirty="0" smtClean="0"/>
              <a:t>REO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16-18</a:t>
            </a:r>
            <a:r>
              <a:rPr lang="en-US" sz="1400" b="1" dirty="0"/>
              <a:t>W</a:t>
            </a:r>
            <a:r>
              <a:rPr lang="ru-RU" sz="1400" dirty="0"/>
              <a:t> – Контроль проведённой вакцинации живыми вакцинами против </a:t>
            </a:r>
            <a:r>
              <a:rPr lang="en-US" sz="1400" dirty="0"/>
              <a:t>IBD</a:t>
            </a:r>
            <a:r>
              <a:rPr lang="ru-RU" sz="1400" dirty="0"/>
              <a:t>, </a:t>
            </a:r>
            <a:r>
              <a:rPr lang="en-US" sz="1400" dirty="0"/>
              <a:t>NDV</a:t>
            </a:r>
            <a:r>
              <a:rPr lang="ru-RU" sz="1400" dirty="0"/>
              <a:t>, </a:t>
            </a:r>
            <a:r>
              <a:rPr lang="en-US" sz="1400" dirty="0"/>
              <a:t>IBV</a:t>
            </a:r>
            <a:r>
              <a:rPr lang="ru-RU" sz="1400" dirty="0"/>
              <a:t> перед применением инактивированных вакцин. Мониторинг заболевания </a:t>
            </a:r>
            <a:r>
              <a:rPr lang="en-US" sz="1400" dirty="0"/>
              <a:t>REO</a:t>
            </a:r>
            <a:r>
              <a:rPr lang="ru-RU" sz="1400" dirty="0"/>
              <a:t>. </a:t>
            </a:r>
            <a:r>
              <a:rPr lang="ru-RU" sz="1400" dirty="0" err="1"/>
              <a:t>Серомониторинг</a:t>
            </a:r>
            <a:r>
              <a:rPr lang="ru-RU" sz="1400" dirty="0"/>
              <a:t> перед вакцинацией птицы против </a:t>
            </a:r>
            <a:r>
              <a:rPr lang="ru-RU" sz="1400" dirty="0" err="1"/>
              <a:t>Энцефаломиелита</a:t>
            </a:r>
            <a:r>
              <a:rPr lang="ru-RU" sz="1400" dirty="0"/>
              <a:t> (</a:t>
            </a:r>
            <a:r>
              <a:rPr lang="en-US" sz="1400" dirty="0"/>
              <a:t>AE</a:t>
            </a:r>
            <a:r>
              <a:rPr lang="ru-RU" sz="1400" dirty="0"/>
              <a:t>) в 16 недель и исследование через 4 недели после проведения </a:t>
            </a:r>
            <a:r>
              <a:rPr lang="ru-RU" sz="1400" dirty="0" smtClean="0"/>
              <a:t>вакцинации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407844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22-24</a:t>
            </a:r>
            <a:r>
              <a:rPr lang="en-US" sz="1400" b="1" dirty="0"/>
              <a:t>W</a:t>
            </a:r>
            <a:r>
              <a:rPr lang="ru-RU" sz="1400" dirty="0"/>
              <a:t> – Контроль проведённой вакцинации инактивированной вакциной против </a:t>
            </a:r>
            <a:r>
              <a:rPr lang="en-US" sz="1400" dirty="0"/>
              <a:t>IBD</a:t>
            </a:r>
            <a:r>
              <a:rPr lang="ru-RU" sz="1400" dirty="0"/>
              <a:t>, </a:t>
            </a:r>
            <a:r>
              <a:rPr lang="en-US" sz="1400" dirty="0"/>
              <a:t>NDV</a:t>
            </a:r>
            <a:r>
              <a:rPr lang="ru-RU" sz="1400" dirty="0"/>
              <a:t>, </a:t>
            </a:r>
            <a:r>
              <a:rPr lang="en-US" sz="1400" dirty="0"/>
              <a:t>IBV</a:t>
            </a:r>
            <a:r>
              <a:rPr lang="ru-RU" sz="1400" dirty="0"/>
              <a:t> (6 недель после вакцинации). Мониторинг заболевания </a:t>
            </a:r>
            <a:r>
              <a:rPr lang="en-US" sz="1400" dirty="0"/>
              <a:t>REO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35-38</a:t>
            </a:r>
            <a:r>
              <a:rPr lang="en-US" sz="1400" b="1" dirty="0"/>
              <a:t>W</a:t>
            </a:r>
            <a:r>
              <a:rPr lang="ru-RU" sz="1400" dirty="0"/>
              <a:t> – Контроль проведённых вакцинаций против </a:t>
            </a:r>
            <a:r>
              <a:rPr lang="en-US" sz="1400" dirty="0"/>
              <a:t>IBD</a:t>
            </a:r>
            <a:r>
              <a:rPr lang="ru-RU" sz="1400" dirty="0"/>
              <a:t>, </a:t>
            </a:r>
            <a:r>
              <a:rPr lang="en-US" sz="1400" dirty="0"/>
              <a:t>NDV</a:t>
            </a:r>
            <a:r>
              <a:rPr lang="ru-RU" sz="1400" dirty="0"/>
              <a:t>, </a:t>
            </a:r>
            <a:r>
              <a:rPr lang="en-US" sz="1400" dirty="0"/>
              <a:t>IBV</a:t>
            </a:r>
            <a:r>
              <a:rPr lang="ru-RU" sz="1400" dirty="0"/>
              <a:t>, </a:t>
            </a:r>
            <a:r>
              <a:rPr lang="en-US" sz="1400" dirty="0"/>
              <a:t>REO</a:t>
            </a:r>
            <a:r>
              <a:rPr lang="ru-RU" sz="1400" dirty="0"/>
              <a:t> в середине продуктивного периода у птицы.</a:t>
            </a:r>
          </a:p>
          <a:p>
            <a:r>
              <a:rPr lang="ru-RU" sz="1400" b="1" dirty="0"/>
              <a:t>55-60</a:t>
            </a:r>
            <a:r>
              <a:rPr lang="en-US" sz="1400" b="1" dirty="0"/>
              <a:t>W</a:t>
            </a:r>
            <a:r>
              <a:rPr lang="ru-RU" sz="1400" dirty="0"/>
              <a:t> – Контроль проведённых вакцинаций против </a:t>
            </a:r>
            <a:r>
              <a:rPr lang="en-US" sz="1400" dirty="0"/>
              <a:t>IBD</a:t>
            </a:r>
            <a:r>
              <a:rPr lang="ru-RU" sz="1400" dirty="0"/>
              <a:t>, </a:t>
            </a:r>
            <a:r>
              <a:rPr lang="en-US" sz="1400" dirty="0"/>
              <a:t>NDV</a:t>
            </a:r>
            <a:r>
              <a:rPr lang="ru-RU" sz="1400" dirty="0"/>
              <a:t>, </a:t>
            </a:r>
            <a:r>
              <a:rPr lang="en-US" sz="1400" dirty="0"/>
              <a:t>IBV</a:t>
            </a:r>
            <a:r>
              <a:rPr lang="ru-RU" sz="1400" dirty="0"/>
              <a:t>, </a:t>
            </a:r>
            <a:r>
              <a:rPr lang="en-US" sz="1400" dirty="0"/>
              <a:t>REO</a:t>
            </a:r>
            <a:r>
              <a:rPr lang="ru-RU" sz="1400" dirty="0"/>
              <a:t> в конце продуктивного периода у птицы.</a:t>
            </a:r>
          </a:p>
          <a:p>
            <a:r>
              <a:rPr lang="ru-RU" sz="1400" dirty="0"/>
              <a:t>Оптимальный </a:t>
            </a:r>
            <a:r>
              <a:rPr lang="ru-RU" sz="1400" dirty="0" err="1"/>
              <a:t>серомониторинг</a:t>
            </a:r>
            <a:r>
              <a:rPr lang="ru-RU" sz="1400" dirty="0"/>
              <a:t> </a:t>
            </a:r>
            <a:r>
              <a:rPr lang="en-US" sz="1400" dirty="0"/>
              <a:t>MG</a:t>
            </a:r>
            <a:r>
              <a:rPr lang="ru-RU" sz="1400" dirty="0"/>
              <a:t>/</a:t>
            </a:r>
            <a:r>
              <a:rPr lang="en-US" sz="1400" dirty="0"/>
              <a:t>MS</a:t>
            </a:r>
            <a:r>
              <a:rPr lang="ru-RU" sz="1400" dirty="0"/>
              <a:t> каждые 6 недель, для не вакцинированных стад не должно быть положительных титров. Исследование на </a:t>
            </a:r>
            <a:r>
              <a:rPr lang="en-US" sz="1400" dirty="0"/>
              <a:t>ART</a:t>
            </a:r>
            <a:r>
              <a:rPr lang="ru-RU" sz="1400" dirty="0"/>
              <a:t>, </a:t>
            </a:r>
            <a:r>
              <a:rPr lang="en-US" sz="1400" dirty="0"/>
              <a:t>Se</a:t>
            </a:r>
            <a:r>
              <a:rPr lang="ru-RU" sz="1400" dirty="0"/>
              <a:t>/</a:t>
            </a:r>
            <a:r>
              <a:rPr lang="en-US" sz="1400" dirty="0"/>
              <a:t>St</a:t>
            </a:r>
            <a:r>
              <a:rPr lang="ru-RU" sz="1400" dirty="0"/>
              <a:t>, </a:t>
            </a:r>
            <a:r>
              <a:rPr lang="en-US" sz="1400" dirty="0"/>
              <a:t>CAV</a:t>
            </a:r>
            <a:r>
              <a:rPr lang="ru-RU" sz="1400" dirty="0"/>
              <a:t> по необходимости в зависимости от эпизоотической ситуации на птицефабрике.</a:t>
            </a:r>
          </a:p>
        </p:txBody>
      </p:sp>
    </p:spTree>
    <p:extLst>
      <p:ext uri="{BB962C8B-B14F-4D97-AF65-F5344CB8AC3E}">
        <p14:creationId xmlns:p14="http://schemas.microsoft.com/office/powerpoint/2010/main" val="30639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0" y="2383628"/>
            <a:ext cx="7232027" cy="4423346"/>
            <a:chOff x="381000" y="1425791"/>
            <a:chExt cx="5151844" cy="3151037"/>
          </a:xfrm>
        </p:grpSpPr>
        <p:sp>
          <p:nvSpPr>
            <p:cNvPr id="2" name="Freeform: Shape 53">
              <a:extLst>
                <a:ext uri="{FF2B5EF4-FFF2-40B4-BE49-F238E27FC236}">
                  <a16:creationId xmlns:a16="http://schemas.microsoft.com/office/drawing/2014/main" xmlns="" id="{4DBBCC07-4329-42E6-86D1-B84FECB69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994" y="3540202"/>
              <a:ext cx="2939850" cy="792878"/>
            </a:xfrm>
            <a:prstGeom prst="homePlate">
              <a:avLst/>
            </a:prstGeom>
            <a:solidFill>
              <a:srgbClr val="2D3B54">
                <a:alpha val="90000"/>
              </a:srgbClr>
            </a:solidFill>
            <a:ln>
              <a:noFill/>
            </a:ln>
          </p:spPr>
          <p:txBody>
            <a:bodyPr vert="horz" wrap="square" lIns="36000" tIns="108000" rIns="36000" bIns="21431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СЕРВИСНОЕ ОБСЛУЖИВАНИЕ ОТ ВИК ВХОДИТ В ПАКЕТ – ЭКОНОМИЯ НА СОБСТВЕННЫХ ТРУДОЗАТРАТАХ</a:t>
              </a: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Freeform: Shape 54">
              <a:extLst>
                <a:ext uri="{FF2B5EF4-FFF2-40B4-BE49-F238E27FC236}">
                  <a16:creationId xmlns:a16="http://schemas.microsoft.com/office/drawing/2014/main" xmlns="" id="{8D30C4ED-E808-4AEC-A226-DD4341C7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124" y="2464141"/>
              <a:ext cx="2970734" cy="793575"/>
            </a:xfrm>
            <a:prstGeom prst="homePlate">
              <a:avLst/>
            </a:prstGeom>
            <a:solidFill>
              <a:srgbClr val="2D3B54">
                <a:alpha val="90000"/>
              </a:srgbClr>
            </a:solidFill>
            <a:ln>
              <a:noFill/>
            </a:ln>
          </p:spPr>
          <p:txBody>
            <a:bodyPr vert="horz" wrap="square" lIns="36000" tIns="108000" rIns="36000" bIns="21431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ВЫСОКИЙ </a:t>
              </a:r>
              <a:endParaRPr lang="ru-RU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АССОРТИМЕНТ ВАКЦИН </a:t>
              </a:r>
              <a:endParaRPr lang="ru-RU" b="1" dirty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" name="Freeform: Shape 57">
              <a:extLst>
                <a:ext uri="{FF2B5EF4-FFF2-40B4-BE49-F238E27FC236}">
                  <a16:creationId xmlns:a16="http://schemas.microsoft.com/office/drawing/2014/main" xmlns="" id="{A9EEFD2D-2DAB-4233-9223-C4D153CD60F3}"/>
                </a:ext>
              </a:extLst>
            </p:cNvPr>
            <p:cNvSpPr/>
            <p:nvPr/>
          </p:nvSpPr>
          <p:spPr>
            <a:xfrm>
              <a:off x="699794" y="1425791"/>
              <a:ext cx="2725555" cy="794275"/>
            </a:xfrm>
            <a:prstGeom prst="homePlate">
              <a:avLst/>
            </a:prstGeom>
            <a:solidFill>
              <a:srgbClr val="2D3B54">
                <a:alpha val="90000"/>
              </a:srgbClr>
            </a:solidFill>
            <a:ln>
              <a:noFill/>
            </a:ln>
          </p:spPr>
          <p:txBody>
            <a:bodyPr vert="horz" wrap="square" lIns="36000" tIns="108000" rIns="36000" bIns="21431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УЛУЧШЕНИЕ </a:t>
              </a:r>
              <a:r>
                <a:rPr lang="ru-RU" b="1" dirty="0">
                  <a:solidFill>
                    <a:schemeClr val="bg1"/>
                  </a:solidFill>
                </a:rPr>
                <a:t>ПРОИЗВОДСТВЕННЫХ ПОКАЗАТЕЛЕЙ</a:t>
              </a:r>
            </a:p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xmlns="" id="{C3588892-F20A-4061-B5EE-7CEF39512B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828793" y="1466850"/>
              <a:ext cx="1531" cy="1630"/>
            </a:xfrm>
            <a:prstGeom prst="rect">
              <a:avLst/>
            </a:pr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xmlns="" id="{72F84425-425C-4E34-B2AB-26DC7301DF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30325" y="1468480"/>
              <a:ext cx="0" cy="163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80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xmlns="" id="{353471D9-DA54-421F-9FB0-2D920D549008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407924" y="1468480"/>
              <a:ext cx="422401" cy="926449"/>
            </a:xfrm>
            <a:custGeom>
              <a:avLst/>
              <a:gdLst>
                <a:gd name="T0" fmla="*/ 0 w 1104"/>
                <a:gd name="T1" fmla="*/ 2275 h 2275"/>
                <a:gd name="T2" fmla="*/ 0 w 1104"/>
                <a:gd name="T3" fmla="*/ 2275 h 2275"/>
                <a:gd name="T4" fmla="*/ 0 w 1104"/>
                <a:gd name="T5" fmla="*/ 2275 h 2275"/>
                <a:gd name="T6" fmla="*/ 0 w 1104"/>
                <a:gd name="T7" fmla="*/ 2275 h 2275"/>
                <a:gd name="T8" fmla="*/ 1001 w 1104"/>
                <a:gd name="T9" fmla="*/ 214 h 2275"/>
                <a:gd name="T10" fmla="*/ 1104 w 1104"/>
                <a:gd name="T11" fmla="*/ 0 h 2275"/>
                <a:gd name="T12" fmla="*/ 1104 w 1104"/>
                <a:gd name="T13" fmla="*/ 0 h 2275"/>
                <a:gd name="T14" fmla="*/ 1104 w 1104"/>
                <a:gd name="T15" fmla="*/ 0 h 2275"/>
                <a:gd name="T16" fmla="*/ 1001 w 1104"/>
                <a:gd name="T17" fmla="*/ 214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4" h="2275">
                  <a:moveTo>
                    <a:pt x="0" y="2275"/>
                  </a:moveTo>
                  <a:lnTo>
                    <a:pt x="0" y="2275"/>
                  </a:lnTo>
                  <a:lnTo>
                    <a:pt x="0" y="2275"/>
                  </a:lnTo>
                  <a:lnTo>
                    <a:pt x="0" y="2275"/>
                  </a:lnTo>
                  <a:close/>
                  <a:moveTo>
                    <a:pt x="1001" y="214"/>
                  </a:moveTo>
                  <a:lnTo>
                    <a:pt x="1104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001" y="214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xmlns="" id="{71E2BF46-9A7C-4058-8F8A-FA2A454750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26286" y="2299058"/>
              <a:ext cx="176001" cy="56989"/>
            </a:xfrm>
            <a:custGeom>
              <a:avLst/>
              <a:gdLst>
                <a:gd name="T0" fmla="*/ 0 w 459"/>
                <a:gd name="T1" fmla="*/ 137 h 137"/>
                <a:gd name="T2" fmla="*/ 0 w 459"/>
                <a:gd name="T3" fmla="*/ 137 h 137"/>
                <a:gd name="T4" fmla="*/ 80 w 459"/>
                <a:gd name="T5" fmla="*/ 118 h 137"/>
                <a:gd name="T6" fmla="*/ 153 w 459"/>
                <a:gd name="T7" fmla="*/ 100 h 137"/>
                <a:gd name="T8" fmla="*/ 221 w 459"/>
                <a:gd name="T9" fmla="*/ 81 h 137"/>
                <a:gd name="T10" fmla="*/ 282 w 459"/>
                <a:gd name="T11" fmla="*/ 62 h 137"/>
                <a:gd name="T12" fmla="*/ 338 w 459"/>
                <a:gd name="T13" fmla="*/ 44 h 137"/>
                <a:gd name="T14" fmla="*/ 386 w 459"/>
                <a:gd name="T15" fmla="*/ 27 h 137"/>
                <a:gd name="T16" fmla="*/ 427 w 459"/>
                <a:gd name="T17" fmla="*/ 13 h 137"/>
                <a:gd name="T18" fmla="*/ 459 w 459"/>
                <a:gd name="T19" fmla="*/ 0 h 137"/>
                <a:gd name="T20" fmla="*/ 427 w 459"/>
                <a:gd name="T21" fmla="*/ 13 h 137"/>
                <a:gd name="T22" fmla="*/ 386 w 459"/>
                <a:gd name="T23" fmla="*/ 27 h 137"/>
                <a:gd name="T24" fmla="*/ 338 w 459"/>
                <a:gd name="T25" fmla="*/ 44 h 137"/>
                <a:gd name="T26" fmla="*/ 282 w 459"/>
                <a:gd name="T27" fmla="*/ 63 h 137"/>
                <a:gd name="T28" fmla="*/ 221 w 459"/>
                <a:gd name="T29" fmla="*/ 81 h 137"/>
                <a:gd name="T30" fmla="*/ 153 w 459"/>
                <a:gd name="T31" fmla="*/ 101 h 137"/>
                <a:gd name="T32" fmla="*/ 80 w 459"/>
                <a:gd name="T33" fmla="*/ 118 h 137"/>
                <a:gd name="T34" fmla="*/ 0 w 459"/>
                <a:gd name="T3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9" h="137">
                  <a:moveTo>
                    <a:pt x="0" y="137"/>
                  </a:moveTo>
                  <a:lnTo>
                    <a:pt x="0" y="137"/>
                  </a:lnTo>
                  <a:lnTo>
                    <a:pt x="80" y="118"/>
                  </a:lnTo>
                  <a:lnTo>
                    <a:pt x="153" y="100"/>
                  </a:lnTo>
                  <a:lnTo>
                    <a:pt x="221" y="81"/>
                  </a:lnTo>
                  <a:lnTo>
                    <a:pt x="282" y="62"/>
                  </a:lnTo>
                  <a:lnTo>
                    <a:pt x="338" y="44"/>
                  </a:lnTo>
                  <a:lnTo>
                    <a:pt x="386" y="27"/>
                  </a:lnTo>
                  <a:lnTo>
                    <a:pt x="427" y="13"/>
                  </a:lnTo>
                  <a:lnTo>
                    <a:pt x="459" y="0"/>
                  </a:lnTo>
                  <a:lnTo>
                    <a:pt x="427" y="13"/>
                  </a:lnTo>
                  <a:lnTo>
                    <a:pt x="386" y="27"/>
                  </a:lnTo>
                  <a:lnTo>
                    <a:pt x="338" y="44"/>
                  </a:lnTo>
                  <a:lnTo>
                    <a:pt x="282" y="63"/>
                  </a:lnTo>
                  <a:lnTo>
                    <a:pt x="221" y="81"/>
                  </a:lnTo>
                  <a:lnTo>
                    <a:pt x="153" y="101"/>
                  </a:lnTo>
                  <a:lnTo>
                    <a:pt x="80" y="118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28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xmlns="" id="{88E91F02-B310-4BE8-89CE-F4C7EA2394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7960" y="3389956"/>
              <a:ext cx="205078" cy="40706"/>
            </a:xfrm>
            <a:custGeom>
              <a:avLst/>
              <a:gdLst>
                <a:gd name="T0" fmla="*/ 0 w 536"/>
                <a:gd name="T1" fmla="*/ 101 h 101"/>
                <a:gd name="T2" fmla="*/ 0 w 536"/>
                <a:gd name="T3" fmla="*/ 101 h 101"/>
                <a:gd name="T4" fmla="*/ 74 w 536"/>
                <a:gd name="T5" fmla="*/ 90 h 101"/>
                <a:gd name="T6" fmla="*/ 147 w 536"/>
                <a:gd name="T7" fmla="*/ 77 h 101"/>
                <a:gd name="T8" fmla="*/ 217 w 536"/>
                <a:gd name="T9" fmla="*/ 64 h 101"/>
                <a:gd name="T10" fmla="*/ 285 w 536"/>
                <a:gd name="T11" fmla="*/ 52 h 101"/>
                <a:gd name="T12" fmla="*/ 351 w 536"/>
                <a:gd name="T13" fmla="*/ 38 h 101"/>
                <a:gd name="T14" fmla="*/ 415 w 536"/>
                <a:gd name="T15" fmla="*/ 26 h 101"/>
                <a:gd name="T16" fmla="*/ 477 w 536"/>
                <a:gd name="T17" fmla="*/ 13 h 101"/>
                <a:gd name="T18" fmla="*/ 536 w 536"/>
                <a:gd name="T19" fmla="*/ 0 h 101"/>
                <a:gd name="T20" fmla="*/ 477 w 536"/>
                <a:gd name="T21" fmla="*/ 13 h 101"/>
                <a:gd name="T22" fmla="*/ 415 w 536"/>
                <a:gd name="T23" fmla="*/ 26 h 101"/>
                <a:gd name="T24" fmla="*/ 351 w 536"/>
                <a:gd name="T25" fmla="*/ 38 h 101"/>
                <a:gd name="T26" fmla="*/ 285 w 536"/>
                <a:gd name="T27" fmla="*/ 52 h 101"/>
                <a:gd name="T28" fmla="*/ 217 w 536"/>
                <a:gd name="T29" fmla="*/ 64 h 101"/>
                <a:gd name="T30" fmla="*/ 147 w 536"/>
                <a:gd name="T31" fmla="*/ 77 h 101"/>
                <a:gd name="T32" fmla="*/ 74 w 536"/>
                <a:gd name="T33" fmla="*/ 90 h 101"/>
                <a:gd name="T34" fmla="*/ 0 w 536"/>
                <a:gd name="T3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6" h="101">
                  <a:moveTo>
                    <a:pt x="0" y="101"/>
                  </a:moveTo>
                  <a:lnTo>
                    <a:pt x="0" y="101"/>
                  </a:lnTo>
                  <a:lnTo>
                    <a:pt x="74" y="90"/>
                  </a:lnTo>
                  <a:lnTo>
                    <a:pt x="147" y="77"/>
                  </a:lnTo>
                  <a:lnTo>
                    <a:pt x="217" y="64"/>
                  </a:lnTo>
                  <a:lnTo>
                    <a:pt x="285" y="52"/>
                  </a:lnTo>
                  <a:lnTo>
                    <a:pt x="351" y="38"/>
                  </a:lnTo>
                  <a:lnTo>
                    <a:pt x="415" y="26"/>
                  </a:lnTo>
                  <a:lnTo>
                    <a:pt x="477" y="13"/>
                  </a:lnTo>
                  <a:lnTo>
                    <a:pt x="536" y="0"/>
                  </a:lnTo>
                  <a:lnTo>
                    <a:pt x="477" y="13"/>
                  </a:lnTo>
                  <a:lnTo>
                    <a:pt x="415" y="26"/>
                  </a:lnTo>
                  <a:lnTo>
                    <a:pt x="351" y="38"/>
                  </a:lnTo>
                  <a:lnTo>
                    <a:pt x="285" y="52"/>
                  </a:lnTo>
                  <a:lnTo>
                    <a:pt x="217" y="64"/>
                  </a:lnTo>
                  <a:lnTo>
                    <a:pt x="147" y="77"/>
                  </a:lnTo>
                  <a:lnTo>
                    <a:pt x="74" y="9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26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xmlns="" id="{71CB347D-483E-43B9-A417-BFDE3C400D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67473" y="4492161"/>
              <a:ext cx="430053" cy="53729"/>
            </a:xfrm>
            <a:custGeom>
              <a:avLst/>
              <a:gdLst>
                <a:gd name="T0" fmla="*/ 1124 w 1124"/>
                <a:gd name="T1" fmla="*/ 133 h 133"/>
                <a:gd name="T2" fmla="*/ 1038 w 1124"/>
                <a:gd name="T3" fmla="*/ 125 h 133"/>
                <a:gd name="T4" fmla="*/ 954 w 1124"/>
                <a:gd name="T5" fmla="*/ 116 h 133"/>
                <a:gd name="T6" fmla="*/ 872 w 1124"/>
                <a:gd name="T7" fmla="*/ 108 h 133"/>
                <a:gd name="T8" fmla="*/ 793 w 1124"/>
                <a:gd name="T9" fmla="*/ 100 h 133"/>
                <a:gd name="T10" fmla="*/ 714 w 1124"/>
                <a:gd name="T11" fmla="*/ 91 h 133"/>
                <a:gd name="T12" fmla="*/ 639 w 1124"/>
                <a:gd name="T13" fmla="*/ 82 h 133"/>
                <a:gd name="T14" fmla="*/ 565 w 1124"/>
                <a:gd name="T15" fmla="*/ 74 h 133"/>
                <a:gd name="T16" fmla="*/ 493 w 1124"/>
                <a:gd name="T17" fmla="*/ 65 h 133"/>
                <a:gd name="T18" fmla="*/ 423 w 1124"/>
                <a:gd name="T19" fmla="*/ 57 h 133"/>
                <a:gd name="T20" fmla="*/ 356 w 1124"/>
                <a:gd name="T21" fmla="*/ 48 h 133"/>
                <a:gd name="T22" fmla="*/ 291 w 1124"/>
                <a:gd name="T23" fmla="*/ 40 h 133"/>
                <a:gd name="T24" fmla="*/ 228 w 1124"/>
                <a:gd name="T25" fmla="*/ 32 h 133"/>
                <a:gd name="T26" fmla="*/ 168 w 1124"/>
                <a:gd name="T27" fmla="*/ 24 h 133"/>
                <a:gd name="T28" fmla="*/ 109 w 1124"/>
                <a:gd name="T29" fmla="*/ 16 h 133"/>
                <a:gd name="T30" fmla="*/ 53 w 1124"/>
                <a:gd name="T31" fmla="*/ 9 h 133"/>
                <a:gd name="T32" fmla="*/ 0 w 1124"/>
                <a:gd name="T33" fmla="*/ 0 h 133"/>
                <a:gd name="T34" fmla="*/ 0 w 1124"/>
                <a:gd name="T35" fmla="*/ 0 h 133"/>
                <a:gd name="T36" fmla="*/ 53 w 1124"/>
                <a:gd name="T37" fmla="*/ 9 h 133"/>
                <a:gd name="T38" fmla="*/ 109 w 1124"/>
                <a:gd name="T39" fmla="*/ 16 h 133"/>
                <a:gd name="T40" fmla="*/ 168 w 1124"/>
                <a:gd name="T41" fmla="*/ 23 h 133"/>
                <a:gd name="T42" fmla="*/ 227 w 1124"/>
                <a:gd name="T43" fmla="*/ 32 h 133"/>
                <a:gd name="T44" fmla="*/ 290 w 1124"/>
                <a:gd name="T45" fmla="*/ 40 h 133"/>
                <a:gd name="T46" fmla="*/ 356 w 1124"/>
                <a:gd name="T47" fmla="*/ 48 h 133"/>
                <a:gd name="T48" fmla="*/ 423 w 1124"/>
                <a:gd name="T49" fmla="*/ 57 h 133"/>
                <a:gd name="T50" fmla="*/ 492 w 1124"/>
                <a:gd name="T51" fmla="*/ 65 h 133"/>
                <a:gd name="T52" fmla="*/ 565 w 1124"/>
                <a:gd name="T53" fmla="*/ 74 h 133"/>
                <a:gd name="T54" fmla="*/ 639 w 1124"/>
                <a:gd name="T55" fmla="*/ 82 h 133"/>
                <a:gd name="T56" fmla="*/ 714 w 1124"/>
                <a:gd name="T57" fmla="*/ 90 h 133"/>
                <a:gd name="T58" fmla="*/ 792 w 1124"/>
                <a:gd name="T59" fmla="*/ 100 h 133"/>
                <a:gd name="T60" fmla="*/ 872 w 1124"/>
                <a:gd name="T61" fmla="*/ 108 h 133"/>
                <a:gd name="T62" fmla="*/ 954 w 1124"/>
                <a:gd name="T63" fmla="*/ 116 h 133"/>
                <a:gd name="T64" fmla="*/ 1038 w 1124"/>
                <a:gd name="T65" fmla="*/ 125 h 133"/>
                <a:gd name="T66" fmla="*/ 1124 w 1124"/>
                <a:gd name="T67" fmla="*/ 132 h 133"/>
                <a:gd name="T68" fmla="*/ 1124 w 1124"/>
                <a:gd name="T6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4" h="133">
                  <a:moveTo>
                    <a:pt x="1124" y="133"/>
                  </a:moveTo>
                  <a:lnTo>
                    <a:pt x="1038" y="125"/>
                  </a:lnTo>
                  <a:lnTo>
                    <a:pt x="954" y="116"/>
                  </a:lnTo>
                  <a:lnTo>
                    <a:pt x="872" y="108"/>
                  </a:lnTo>
                  <a:lnTo>
                    <a:pt x="793" y="100"/>
                  </a:lnTo>
                  <a:lnTo>
                    <a:pt x="714" y="91"/>
                  </a:lnTo>
                  <a:lnTo>
                    <a:pt x="639" y="82"/>
                  </a:lnTo>
                  <a:lnTo>
                    <a:pt x="565" y="74"/>
                  </a:lnTo>
                  <a:lnTo>
                    <a:pt x="493" y="65"/>
                  </a:lnTo>
                  <a:lnTo>
                    <a:pt x="423" y="57"/>
                  </a:lnTo>
                  <a:lnTo>
                    <a:pt x="356" y="48"/>
                  </a:lnTo>
                  <a:lnTo>
                    <a:pt x="291" y="40"/>
                  </a:lnTo>
                  <a:lnTo>
                    <a:pt x="228" y="32"/>
                  </a:lnTo>
                  <a:lnTo>
                    <a:pt x="168" y="24"/>
                  </a:lnTo>
                  <a:lnTo>
                    <a:pt x="109" y="16"/>
                  </a:lnTo>
                  <a:lnTo>
                    <a:pt x="53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53" y="9"/>
                  </a:lnTo>
                  <a:lnTo>
                    <a:pt x="109" y="16"/>
                  </a:lnTo>
                  <a:lnTo>
                    <a:pt x="168" y="23"/>
                  </a:lnTo>
                  <a:lnTo>
                    <a:pt x="227" y="32"/>
                  </a:lnTo>
                  <a:lnTo>
                    <a:pt x="290" y="40"/>
                  </a:lnTo>
                  <a:lnTo>
                    <a:pt x="356" y="48"/>
                  </a:lnTo>
                  <a:lnTo>
                    <a:pt x="423" y="57"/>
                  </a:lnTo>
                  <a:lnTo>
                    <a:pt x="492" y="65"/>
                  </a:lnTo>
                  <a:lnTo>
                    <a:pt x="565" y="74"/>
                  </a:lnTo>
                  <a:lnTo>
                    <a:pt x="639" y="82"/>
                  </a:lnTo>
                  <a:lnTo>
                    <a:pt x="714" y="90"/>
                  </a:lnTo>
                  <a:lnTo>
                    <a:pt x="792" y="100"/>
                  </a:lnTo>
                  <a:lnTo>
                    <a:pt x="872" y="108"/>
                  </a:lnTo>
                  <a:lnTo>
                    <a:pt x="954" y="116"/>
                  </a:lnTo>
                  <a:lnTo>
                    <a:pt x="1038" y="125"/>
                  </a:lnTo>
                  <a:lnTo>
                    <a:pt x="1124" y="132"/>
                  </a:lnTo>
                  <a:lnTo>
                    <a:pt x="1124" y="133"/>
                  </a:lnTo>
                  <a:close/>
                </a:path>
              </a:pathLst>
            </a:custGeom>
            <a:solidFill>
              <a:srgbClr val="CB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xmlns="" id="{60F11C79-A260-4F2C-B22B-0465C940CD6B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81000" y="3640610"/>
              <a:ext cx="460662" cy="936218"/>
            </a:xfrm>
            <a:custGeom>
              <a:avLst/>
              <a:gdLst>
                <a:gd name="T0" fmla="*/ 0 w 1204"/>
                <a:gd name="T1" fmla="*/ 2301 h 2301"/>
                <a:gd name="T2" fmla="*/ 42 w 1204"/>
                <a:gd name="T3" fmla="*/ 2290 h 2301"/>
                <a:gd name="T4" fmla="*/ 73 w 1204"/>
                <a:gd name="T5" fmla="*/ 2282 h 2301"/>
                <a:gd name="T6" fmla="*/ 93 w 1204"/>
                <a:gd name="T7" fmla="*/ 2277 h 2301"/>
                <a:gd name="T8" fmla="*/ 101 w 1204"/>
                <a:gd name="T9" fmla="*/ 2275 h 2301"/>
                <a:gd name="T10" fmla="*/ 100 w 1204"/>
                <a:gd name="T11" fmla="*/ 2275 h 2301"/>
                <a:gd name="T12" fmla="*/ 91 w 1204"/>
                <a:gd name="T13" fmla="*/ 2277 h 2301"/>
                <a:gd name="T14" fmla="*/ 71 w 1204"/>
                <a:gd name="T15" fmla="*/ 2282 h 2301"/>
                <a:gd name="T16" fmla="*/ 41 w 1204"/>
                <a:gd name="T17" fmla="*/ 2290 h 2301"/>
                <a:gd name="T18" fmla="*/ 0 w 1204"/>
                <a:gd name="T19" fmla="*/ 2301 h 2301"/>
                <a:gd name="T20" fmla="*/ 0 w 1204"/>
                <a:gd name="T21" fmla="*/ 2301 h 2301"/>
                <a:gd name="T22" fmla="*/ 999 w 1204"/>
                <a:gd name="T23" fmla="*/ 423 h 2301"/>
                <a:gd name="T24" fmla="*/ 1204 w 1204"/>
                <a:gd name="T25" fmla="*/ 0 h 2301"/>
                <a:gd name="T26" fmla="*/ 1193 w 1204"/>
                <a:gd name="T27" fmla="*/ 2 h 2301"/>
                <a:gd name="T28" fmla="*/ 1161 w 1204"/>
                <a:gd name="T29" fmla="*/ 7 h 2301"/>
                <a:gd name="T30" fmla="*/ 1110 w 1204"/>
                <a:gd name="T31" fmla="*/ 17 h 2301"/>
                <a:gd name="T32" fmla="*/ 1039 w 1204"/>
                <a:gd name="T33" fmla="*/ 28 h 2301"/>
                <a:gd name="T34" fmla="*/ 949 w 1204"/>
                <a:gd name="T35" fmla="*/ 43 h 2301"/>
                <a:gd name="T36" fmla="*/ 841 w 1204"/>
                <a:gd name="T37" fmla="*/ 58 h 2301"/>
                <a:gd name="T38" fmla="*/ 716 w 1204"/>
                <a:gd name="T39" fmla="*/ 77 h 2301"/>
                <a:gd name="T40" fmla="*/ 575 w 1204"/>
                <a:gd name="T41" fmla="*/ 96 h 2301"/>
                <a:gd name="T42" fmla="*/ 575 w 1204"/>
                <a:gd name="T43" fmla="*/ 96 h 2301"/>
                <a:gd name="T44" fmla="*/ 716 w 1204"/>
                <a:gd name="T45" fmla="*/ 77 h 2301"/>
                <a:gd name="T46" fmla="*/ 841 w 1204"/>
                <a:gd name="T47" fmla="*/ 58 h 2301"/>
                <a:gd name="T48" fmla="*/ 949 w 1204"/>
                <a:gd name="T49" fmla="*/ 43 h 2301"/>
                <a:gd name="T50" fmla="*/ 1039 w 1204"/>
                <a:gd name="T51" fmla="*/ 28 h 2301"/>
                <a:gd name="T52" fmla="*/ 1110 w 1204"/>
                <a:gd name="T53" fmla="*/ 17 h 2301"/>
                <a:gd name="T54" fmla="*/ 1161 w 1204"/>
                <a:gd name="T55" fmla="*/ 7 h 2301"/>
                <a:gd name="T56" fmla="*/ 1193 w 1204"/>
                <a:gd name="T57" fmla="*/ 2 h 2301"/>
                <a:gd name="T58" fmla="*/ 1204 w 1204"/>
                <a:gd name="T59" fmla="*/ 0 h 2301"/>
                <a:gd name="T60" fmla="*/ 1204 w 1204"/>
                <a:gd name="T61" fmla="*/ 0 h 2301"/>
                <a:gd name="T62" fmla="*/ 1204 w 1204"/>
                <a:gd name="T63" fmla="*/ 0 h 2301"/>
                <a:gd name="T64" fmla="*/ 1203 w 1204"/>
                <a:gd name="T65" fmla="*/ 0 h 2301"/>
                <a:gd name="T66" fmla="*/ 1204 w 1204"/>
                <a:gd name="T67" fmla="*/ 0 h 2301"/>
                <a:gd name="T68" fmla="*/ 1204 w 1204"/>
                <a:gd name="T69" fmla="*/ 0 h 2301"/>
                <a:gd name="T70" fmla="*/ 999 w 1204"/>
                <a:gd name="T71" fmla="*/ 423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4" h="2301">
                  <a:moveTo>
                    <a:pt x="0" y="2301"/>
                  </a:moveTo>
                  <a:lnTo>
                    <a:pt x="42" y="2290"/>
                  </a:lnTo>
                  <a:lnTo>
                    <a:pt x="73" y="2282"/>
                  </a:lnTo>
                  <a:lnTo>
                    <a:pt x="93" y="2277"/>
                  </a:lnTo>
                  <a:lnTo>
                    <a:pt x="101" y="2275"/>
                  </a:lnTo>
                  <a:lnTo>
                    <a:pt x="100" y="2275"/>
                  </a:lnTo>
                  <a:lnTo>
                    <a:pt x="91" y="2277"/>
                  </a:lnTo>
                  <a:lnTo>
                    <a:pt x="71" y="2282"/>
                  </a:lnTo>
                  <a:lnTo>
                    <a:pt x="41" y="2290"/>
                  </a:lnTo>
                  <a:lnTo>
                    <a:pt x="0" y="2301"/>
                  </a:lnTo>
                  <a:lnTo>
                    <a:pt x="0" y="2301"/>
                  </a:lnTo>
                  <a:close/>
                  <a:moveTo>
                    <a:pt x="999" y="423"/>
                  </a:moveTo>
                  <a:lnTo>
                    <a:pt x="1204" y="0"/>
                  </a:lnTo>
                  <a:lnTo>
                    <a:pt x="1193" y="2"/>
                  </a:lnTo>
                  <a:lnTo>
                    <a:pt x="1161" y="7"/>
                  </a:lnTo>
                  <a:lnTo>
                    <a:pt x="1110" y="17"/>
                  </a:lnTo>
                  <a:lnTo>
                    <a:pt x="1039" y="28"/>
                  </a:lnTo>
                  <a:lnTo>
                    <a:pt x="949" y="43"/>
                  </a:lnTo>
                  <a:lnTo>
                    <a:pt x="841" y="58"/>
                  </a:lnTo>
                  <a:lnTo>
                    <a:pt x="716" y="77"/>
                  </a:lnTo>
                  <a:lnTo>
                    <a:pt x="575" y="96"/>
                  </a:lnTo>
                  <a:lnTo>
                    <a:pt x="575" y="96"/>
                  </a:lnTo>
                  <a:lnTo>
                    <a:pt x="716" y="77"/>
                  </a:lnTo>
                  <a:lnTo>
                    <a:pt x="841" y="58"/>
                  </a:lnTo>
                  <a:lnTo>
                    <a:pt x="949" y="43"/>
                  </a:lnTo>
                  <a:lnTo>
                    <a:pt x="1039" y="28"/>
                  </a:lnTo>
                  <a:lnTo>
                    <a:pt x="1110" y="17"/>
                  </a:lnTo>
                  <a:lnTo>
                    <a:pt x="1161" y="7"/>
                  </a:lnTo>
                  <a:lnTo>
                    <a:pt x="1193" y="2"/>
                  </a:lnTo>
                  <a:lnTo>
                    <a:pt x="1204" y="0"/>
                  </a:lnTo>
                  <a:lnTo>
                    <a:pt x="1204" y="0"/>
                  </a:lnTo>
                  <a:lnTo>
                    <a:pt x="1204" y="0"/>
                  </a:lnTo>
                  <a:lnTo>
                    <a:pt x="1203" y="0"/>
                  </a:lnTo>
                  <a:lnTo>
                    <a:pt x="1204" y="0"/>
                  </a:lnTo>
                  <a:lnTo>
                    <a:pt x="1204" y="0"/>
                  </a:lnTo>
                  <a:lnTo>
                    <a:pt x="999" y="423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2863" tIns="21431" rIns="42863" bIns="21431" numCol="1" anchor="t" anchorCtr="0" compatLnSpc="1">
              <a:prstTxWarp prst="textNoShape">
                <a:avLst/>
              </a:prstTxWarp>
            </a:bodyPr>
            <a:lstStyle/>
            <a:p>
              <a:endParaRPr lang="en-US" sz="844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4453218" y="2383628"/>
            <a:ext cx="4947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Увеличение сохранности 1,8-3,7%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Увеличение EPEF +9-18 пунктов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Снижение конверсии корма -0,03 - 0,08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033230" y="3838487"/>
            <a:ext cx="5041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Широкая перекрестная защита против вариантных штаммов ИБК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Уникальность вакцины Пулвак IB </a:t>
            </a:r>
            <a:r>
              <a:rPr lang="ru-RU" dirty="0" err="1"/>
              <a:t>Праймер</a:t>
            </a:r>
            <a:r>
              <a:rPr lang="ru-RU" dirty="0"/>
              <a:t> и Пулвак IB QX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232027" y="5329646"/>
            <a:ext cx="45535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Проведение лабораторных исследований (ИФА, ПЦР</a:t>
            </a:r>
            <a:r>
              <a:rPr lang="ru-RU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Предоставление оборудования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Проведение круглых столов и семинаров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Выезд технических специалистов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49879" y="789893"/>
            <a:ext cx="6566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ПОДПРОГРАММА: </a:t>
            </a:r>
            <a:r>
              <a:rPr lang="ru-RU" b="1" dirty="0" smtClean="0">
                <a:solidFill>
                  <a:srgbClr val="182957"/>
                </a:solidFill>
                <a:latin typeface="Arial" pitchFamily="34" charset="0"/>
                <a:cs typeface="Arial" pitchFamily="34" charset="0"/>
              </a:rPr>
              <a:t>ЭФФЕКТИВНЫЙ КОНТРОЛЬ ИБК </a:t>
            </a:r>
          </a:p>
        </p:txBody>
      </p:sp>
    </p:spTree>
    <p:extLst>
      <p:ext uri="{BB962C8B-B14F-4D97-AF65-F5344CB8AC3E}">
        <p14:creationId xmlns:p14="http://schemas.microsoft.com/office/powerpoint/2010/main" val="29321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2" y="4552817"/>
            <a:ext cx="2186465" cy="5121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4482" y="5620559"/>
            <a:ext cx="1701741" cy="8241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0935" y="533987"/>
            <a:ext cx="8696826" cy="7386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17646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СИСТЕМАТИЧЕСКИХ МОНИТОРИНГОВЫХ ИССЛЕДОВАНИЙ В НЕЗАВИСИМЫХ ЛАБОРАТОРИЯХ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39" y="3800407"/>
            <a:ext cx="2209163" cy="172496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07" y="1505243"/>
            <a:ext cx="4185286" cy="524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516" y="2660794"/>
            <a:ext cx="5696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b="1" dirty="0" smtClean="0"/>
              <a:t>ПОСТМОНИТОРИНГОВЫЕ ИССЛЕДОВАНИЯ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516" y="1828223"/>
            <a:ext cx="5696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b="1" dirty="0" smtClean="0"/>
              <a:t>ИССЛЕДОВАНИЯ ПЕРЕД ВАКЦИНАЦИЕЙ </a:t>
            </a:r>
            <a:br>
              <a:rPr lang="ru-RU" b="1" dirty="0" smtClean="0"/>
            </a:br>
            <a:r>
              <a:rPr lang="ru-RU" b="1" dirty="0" smtClean="0"/>
              <a:t>(ЭПИЗОДИЧЕСКОЕ СОСТОЯНИЕ)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20881" y="3721033"/>
            <a:ext cx="2514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ЛАБОРАТОРИИ: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3852" t="21202" r="14464" b="42837"/>
          <a:stretch/>
        </p:blipFill>
        <p:spPr>
          <a:xfrm>
            <a:off x="2635623" y="5432055"/>
            <a:ext cx="3882684" cy="10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4379" y="391317"/>
            <a:ext cx="379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Практический опыт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2" name="Picture 4" descr="Строительство птицефаб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" y="1740321"/>
            <a:ext cx="5832648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9"/>
          <a:stretch/>
        </p:blipFill>
        <p:spPr bwMode="auto">
          <a:xfrm>
            <a:off x="6307945" y="1740321"/>
            <a:ext cx="5766201" cy="4732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5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654795" y="3566159"/>
            <a:ext cx="5020532" cy="1426465"/>
          </a:xfrm>
          <a:prstGeom prst="roundRect">
            <a:avLst/>
          </a:prstGeom>
          <a:solidFill>
            <a:srgbClr val="F2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68" indent="-257168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сохранности +3.7%</a:t>
            </a:r>
          </a:p>
          <a:p>
            <a:pPr marL="257168" indent="-257168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EPEF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+17,7 пункта</a:t>
            </a:r>
          </a:p>
          <a:p>
            <a:pPr marL="257168" indent="-257168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живой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массы +162 г</a:t>
            </a:r>
          </a:p>
          <a:p>
            <a:pPr marL="257168" indent="-257168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конверсии  -0,03 пункта</a:t>
            </a:r>
          </a:p>
        </p:txBody>
      </p:sp>
      <p:grpSp>
        <p:nvGrpSpPr>
          <p:cNvPr id="4" name="Group 46"/>
          <p:cNvGrpSpPr>
            <a:grpSpLocks noChangeAspect="1"/>
          </p:cNvGrpSpPr>
          <p:nvPr/>
        </p:nvGrpSpPr>
        <p:grpSpPr>
          <a:xfrm>
            <a:off x="1441175" y="1677885"/>
            <a:ext cx="4305286" cy="826521"/>
            <a:chOff x="600031" y="1635125"/>
            <a:chExt cx="3690303" cy="357190"/>
          </a:xfrm>
          <a:solidFill>
            <a:srgbClr val="C42250"/>
          </a:solidFill>
        </p:grpSpPr>
        <p:sp>
          <p:nvSpPr>
            <p:cNvPr id="5" name="Rectangle 58"/>
            <p:cNvSpPr/>
            <p:nvPr/>
          </p:nvSpPr>
          <p:spPr>
            <a:xfrm>
              <a:off x="600031" y="1635125"/>
              <a:ext cx="3690303" cy="357190"/>
            </a:xfrm>
            <a:prstGeom prst="rect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0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3822" y="1786684"/>
              <a:ext cx="3004183" cy="54620"/>
            </a:xfrm>
            <a:prstGeom prst="rect">
              <a:avLst/>
            </a:prstGeom>
            <a:grpFill/>
          </p:spPr>
          <p:txBody>
            <a:bodyPr wrap="square" lIns="0" tIns="0" rIns="0" bIns="0" rtlCol="1">
              <a:spAutoFit/>
            </a:bodyPr>
            <a:lstStyle/>
            <a:p>
              <a:pPr algn="ctr">
                <a:lnSpc>
                  <a:spcPts val="1344"/>
                </a:lnSpc>
                <a:spcAft>
                  <a:spcPts val="310"/>
                </a:spcAft>
              </a:pPr>
              <a:r>
                <a:rPr lang="ru-RU" dirty="0">
                  <a:solidFill>
                    <a:prstClr val="white"/>
                  </a:solidFill>
                  <a:latin typeface="Arial" pitchFamily="34" charset="0"/>
                  <a:ea typeface="Open Sans" pitchFamily="34" charset="0"/>
                  <a:cs typeface="Arial" pitchFamily="34" charset="0"/>
                </a:rPr>
                <a:t>Планируемые активности </a:t>
              </a:r>
              <a:endParaRPr lang="en-US" dirty="0">
                <a:solidFill>
                  <a:prstClr val="white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</p:grpSp>
      <p:sp>
        <p:nvSpPr>
          <p:cNvPr id="7" name="Freeform 290"/>
          <p:cNvSpPr>
            <a:spLocks noChangeAspect="1" noChangeArrowheads="1"/>
          </p:cNvSpPr>
          <p:nvPr/>
        </p:nvSpPr>
        <p:spPr bwMode="auto">
          <a:xfrm>
            <a:off x="1632330" y="1936939"/>
            <a:ext cx="408359" cy="33540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20196" tIns="60099" rIns="120196" bIns="60099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SimSun" charset="0"/>
            </a:endParaRPr>
          </a:p>
        </p:txBody>
      </p:sp>
      <p:grpSp>
        <p:nvGrpSpPr>
          <p:cNvPr id="8" name="Group 34"/>
          <p:cNvGrpSpPr>
            <a:grpSpLocks noChangeAspect="1"/>
          </p:cNvGrpSpPr>
          <p:nvPr/>
        </p:nvGrpSpPr>
        <p:grpSpPr>
          <a:xfrm>
            <a:off x="6727947" y="1677885"/>
            <a:ext cx="5020531" cy="836362"/>
            <a:chOff x="4842508" y="1635126"/>
            <a:chExt cx="3690304" cy="357190"/>
          </a:xfrm>
        </p:grpSpPr>
        <p:sp>
          <p:nvSpPr>
            <p:cNvPr id="9" name="Rectangle 42"/>
            <p:cNvSpPr/>
            <p:nvPr/>
          </p:nvSpPr>
          <p:spPr>
            <a:xfrm>
              <a:off x="4842508" y="1635126"/>
              <a:ext cx="3690304" cy="357190"/>
            </a:xfrm>
            <a:prstGeom prst="rect">
              <a:avLst/>
            </a:prstGeom>
            <a:solidFill>
              <a:srgbClr val="182958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0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85049" y="1783398"/>
              <a:ext cx="3434514" cy="54704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>
                <a:lnSpc>
                  <a:spcPts val="1344"/>
                </a:lnSpc>
                <a:spcAft>
                  <a:spcPts val="310"/>
                </a:spcAft>
              </a:pPr>
              <a:r>
                <a:rPr lang="ru-RU" dirty="0">
                  <a:solidFill>
                    <a:prstClr val="white"/>
                  </a:solidFill>
                  <a:latin typeface="Arial" pitchFamily="34" charset="0"/>
                  <a:ea typeface="Open Sans" pitchFamily="34" charset="0"/>
                  <a:cs typeface="Arial" pitchFamily="34" charset="0"/>
                </a:rPr>
                <a:t>Планируемые результаты </a:t>
              </a:r>
              <a:endParaRPr lang="en-US" dirty="0">
                <a:solidFill>
                  <a:prstClr val="white"/>
                </a:solidFill>
                <a:latin typeface="Arial" pitchFamily="34" charset="0"/>
                <a:ea typeface="Open Sans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48"/>
          <p:cNvGrpSpPr>
            <a:grpSpLocks noChangeAspect="1"/>
          </p:cNvGrpSpPr>
          <p:nvPr/>
        </p:nvGrpSpPr>
        <p:grpSpPr>
          <a:xfrm>
            <a:off x="6927316" y="1919784"/>
            <a:ext cx="351935" cy="352564"/>
            <a:chOff x="10121900" y="790575"/>
            <a:chExt cx="746125" cy="704851"/>
          </a:xfrm>
          <a:solidFill>
            <a:schemeClr val="bg1"/>
          </a:solidFill>
        </p:grpSpPr>
        <p:sp>
          <p:nvSpPr>
            <p:cNvPr id="12" name="Freeform 29"/>
            <p:cNvSpPr>
              <a:spLocks noEditPoints="1"/>
            </p:cNvSpPr>
            <p:nvPr/>
          </p:nvSpPr>
          <p:spPr bwMode="auto">
            <a:xfrm>
              <a:off x="10121900" y="947738"/>
              <a:ext cx="746125" cy="547688"/>
            </a:xfrm>
            <a:custGeom>
              <a:avLst/>
              <a:gdLst>
                <a:gd name="T0" fmla="*/ 167 w 196"/>
                <a:gd name="T1" fmla="*/ 35 h 144"/>
                <a:gd name="T2" fmla="*/ 153 w 196"/>
                <a:gd name="T3" fmla="*/ 34 h 144"/>
                <a:gd name="T4" fmla="*/ 136 w 196"/>
                <a:gd name="T5" fmla="*/ 28 h 144"/>
                <a:gd name="T6" fmla="*/ 172 w 196"/>
                <a:gd name="T7" fmla="*/ 28 h 144"/>
                <a:gd name="T8" fmla="*/ 167 w 196"/>
                <a:gd name="T9" fmla="*/ 18 h 144"/>
                <a:gd name="T10" fmla="*/ 167 w 196"/>
                <a:gd name="T11" fmla="*/ 11 h 144"/>
                <a:gd name="T12" fmla="*/ 151 w 196"/>
                <a:gd name="T13" fmla="*/ 8 h 144"/>
                <a:gd name="T14" fmla="*/ 136 w 196"/>
                <a:gd name="T15" fmla="*/ 6 h 144"/>
                <a:gd name="T16" fmla="*/ 122 w 196"/>
                <a:gd name="T17" fmla="*/ 7 h 144"/>
                <a:gd name="T18" fmla="*/ 113 w 196"/>
                <a:gd name="T19" fmla="*/ 10 h 144"/>
                <a:gd name="T20" fmla="*/ 105 w 196"/>
                <a:gd name="T21" fmla="*/ 6 h 144"/>
                <a:gd name="T22" fmla="*/ 105 w 196"/>
                <a:gd name="T23" fmla="*/ 0 h 144"/>
                <a:gd name="T24" fmla="*/ 43 w 196"/>
                <a:gd name="T25" fmla="*/ 0 h 144"/>
                <a:gd name="T26" fmla="*/ 0 w 196"/>
                <a:gd name="T27" fmla="*/ 71 h 144"/>
                <a:gd name="T28" fmla="*/ 108 w 196"/>
                <a:gd name="T29" fmla="*/ 132 h 144"/>
                <a:gd name="T30" fmla="*/ 170 w 196"/>
                <a:gd name="T31" fmla="*/ 126 h 144"/>
                <a:gd name="T32" fmla="*/ 167 w 196"/>
                <a:gd name="T33" fmla="*/ 37 h 144"/>
                <a:gd name="T34" fmla="*/ 76 w 196"/>
                <a:gd name="T35" fmla="*/ 109 h 144"/>
                <a:gd name="T36" fmla="*/ 64 w 196"/>
                <a:gd name="T37" fmla="*/ 110 h 144"/>
                <a:gd name="T38" fmla="*/ 37 w 196"/>
                <a:gd name="T39" fmla="*/ 79 h 144"/>
                <a:gd name="T40" fmla="*/ 53 w 196"/>
                <a:gd name="T41" fmla="*/ 76 h 144"/>
                <a:gd name="T42" fmla="*/ 67 w 196"/>
                <a:gd name="T43" fmla="*/ 84 h 144"/>
                <a:gd name="T44" fmla="*/ 54 w 196"/>
                <a:gd name="T45" fmla="*/ 67 h 144"/>
                <a:gd name="T46" fmla="*/ 59 w 196"/>
                <a:gd name="T47" fmla="*/ 30 h 144"/>
                <a:gd name="T48" fmla="*/ 60 w 196"/>
                <a:gd name="T49" fmla="*/ 22 h 144"/>
                <a:gd name="T50" fmla="*/ 73 w 196"/>
                <a:gd name="T51" fmla="*/ 29 h 144"/>
                <a:gd name="T52" fmla="*/ 95 w 196"/>
                <a:gd name="T53" fmla="*/ 52 h 144"/>
                <a:gd name="T54" fmla="*/ 70 w 196"/>
                <a:gd name="T55" fmla="*/ 48 h 144"/>
                <a:gd name="T56" fmla="*/ 82 w 196"/>
                <a:gd name="T57" fmla="*/ 62 h 144"/>
                <a:gd name="T58" fmla="*/ 76 w 196"/>
                <a:gd name="T59" fmla="*/ 102 h 144"/>
                <a:gd name="T60" fmla="*/ 145 w 196"/>
                <a:gd name="T61" fmla="*/ 108 h 144"/>
                <a:gd name="T62" fmla="*/ 137 w 196"/>
                <a:gd name="T63" fmla="*/ 110 h 144"/>
                <a:gd name="T64" fmla="*/ 118 w 196"/>
                <a:gd name="T65" fmla="*/ 87 h 144"/>
                <a:gd name="T66" fmla="*/ 129 w 196"/>
                <a:gd name="T67" fmla="*/ 85 h 144"/>
                <a:gd name="T68" fmla="*/ 139 w 196"/>
                <a:gd name="T69" fmla="*/ 91 h 144"/>
                <a:gd name="T70" fmla="*/ 129 w 196"/>
                <a:gd name="T71" fmla="*/ 79 h 144"/>
                <a:gd name="T72" fmla="*/ 133 w 196"/>
                <a:gd name="T73" fmla="*/ 53 h 144"/>
                <a:gd name="T74" fmla="*/ 134 w 196"/>
                <a:gd name="T75" fmla="*/ 47 h 144"/>
                <a:gd name="T76" fmla="*/ 143 w 196"/>
                <a:gd name="T77" fmla="*/ 52 h 144"/>
                <a:gd name="T78" fmla="*/ 158 w 196"/>
                <a:gd name="T79" fmla="*/ 68 h 144"/>
                <a:gd name="T80" fmla="*/ 141 w 196"/>
                <a:gd name="T81" fmla="*/ 65 h 144"/>
                <a:gd name="T82" fmla="*/ 150 w 196"/>
                <a:gd name="T83" fmla="*/ 75 h 144"/>
                <a:gd name="T84" fmla="*/ 145 w 196"/>
                <a:gd name="T85" fmla="*/ 10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44">
                  <a:moveTo>
                    <a:pt x="167" y="37"/>
                  </a:moveTo>
                  <a:cubicBezTo>
                    <a:pt x="168" y="36"/>
                    <a:pt x="168" y="35"/>
                    <a:pt x="167" y="35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3" y="33"/>
                    <a:pt x="158" y="34"/>
                    <a:pt x="153" y="34"/>
                  </a:cubicBezTo>
                  <a:cubicBezTo>
                    <a:pt x="133" y="34"/>
                    <a:pt x="117" y="26"/>
                    <a:pt x="115" y="17"/>
                  </a:cubicBezTo>
                  <a:cubicBezTo>
                    <a:pt x="122" y="22"/>
                    <a:pt x="132" y="27"/>
                    <a:pt x="136" y="28"/>
                  </a:cubicBezTo>
                  <a:cubicBezTo>
                    <a:pt x="136" y="28"/>
                    <a:pt x="137" y="28"/>
                    <a:pt x="137" y="28"/>
                  </a:cubicBezTo>
                  <a:cubicBezTo>
                    <a:pt x="149" y="33"/>
                    <a:pt x="172" y="28"/>
                    <a:pt x="172" y="28"/>
                  </a:cubicBezTo>
                  <a:cubicBezTo>
                    <a:pt x="172" y="28"/>
                    <a:pt x="173" y="27"/>
                    <a:pt x="171" y="25"/>
                  </a:cubicBezTo>
                  <a:cubicBezTo>
                    <a:pt x="168" y="22"/>
                    <a:pt x="165" y="21"/>
                    <a:pt x="167" y="18"/>
                  </a:cubicBezTo>
                  <a:cubicBezTo>
                    <a:pt x="168" y="16"/>
                    <a:pt x="170" y="14"/>
                    <a:pt x="169" y="12"/>
                  </a:cubicBezTo>
                  <a:cubicBezTo>
                    <a:pt x="169" y="12"/>
                    <a:pt x="168" y="11"/>
                    <a:pt x="167" y="11"/>
                  </a:cubicBezTo>
                  <a:cubicBezTo>
                    <a:pt x="163" y="11"/>
                    <a:pt x="157" y="12"/>
                    <a:pt x="157" y="12"/>
                  </a:cubicBezTo>
                  <a:cubicBezTo>
                    <a:pt x="157" y="12"/>
                    <a:pt x="156" y="9"/>
                    <a:pt x="151" y="8"/>
                  </a:cubicBezTo>
                  <a:cubicBezTo>
                    <a:pt x="147" y="7"/>
                    <a:pt x="140" y="5"/>
                    <a:pt x="136" y="5"/>
                  </a:cubicBezTo>
                  <a:cubicBezTo>
                    <a:pt x="136" y="5"/>
                    <a:pt x="136" y="6"/>
                    <a:pt x="136" y="6"/>
                  </a:cubicBezTo>
                  <a:cubicBezTo>
                    <a:pt x="133" y="7"/>
                    <a:pt x="129" y="10"/>
                    <a:pt x="125" y="9"/>
                  </a:cubicBezTo>
                  <a:cubicBezTo>
                    <a:pt x="123" y="8"/>
                    <a:pt x="122" y="8"/>
                    <a:pt x="122" y="7"/>
                  </a:cubicBezTo>
                  <a:cubicBezTo>
                    <a:pt x="120" y="7"/>
                    <a:pt x="119" y="6"/>
                    <a:pt x="117" y="7"/>
                  </a:cubicBezTo>
                  <a:cubicBezTo>
                    <a:pt x="113" y="7"/>
                    <a:pt x="113" y="10"/>
                    <a:pt x="113" y="10"/>
                  </a:cubicBezTo>
                  <a:cubicBezTo>
                    <a:pt x="113" y="10"/>
                    <a:pt x="112" y="10"/>
                    <a:pt x="112" y="10"/>
                  </a:cubicBezTo>
                  <a:cubicBezTo>
                    <a:pt x="110" y="8"/>
                    <a:pt x="107" y="7"/>
                    <a:pt x="105" y="6"/>
                  </a:cubicBezTo>
                  <a:cubicBezTo>
                    <a:pt x="106" y="5"/>
                    <a:pt x="106" y="4"/>
                    <a:pt x="104" y="3"/>
                  </a:cubicBezTo>
                  <a:cubicBezTo>
                    <a:pt x="105" y="2"/>
                    <a:pt x="105" y="1"/>
                    <a:pt x="105" y="0"/>
                  </a:cubicBezTo>
                  <a:cubicBezTo>
                    <a:pt x="96" y="2"/>
                    <a:pt x="85" y="3"/>
                    <a:pt x="73" y="3"/>
                  </a:cubicBezTo>
                  <a:cubicBezTo>
                    <a:pt x="62" y="3"/>
                    <a:pt x="51" y="2"/>
                    <a:pt x="43" y="0"/>
                  </a:cubicBezTo>
                  <a:cubicBezTo>
                    <a:pt x="42" y="2"/>
                    <a:pt x="41" y="4"/>
                    <a:pt x="41" y="5"/>
                  </a:cubicBezTo>
                  <a:cubicBezTo>
                    <a:pt x="17" y="17"/>
                    <a:pt x="0" y="42"/>
                    <a:pt x="0" y="71"/>
                  </a:cubicBezTo>
                  <a:cubicBezTo>
                    <a:pt x="0" y="93"/>
                    <a:pt x="10" y="113"/>
                    <a:pt x="26" y="127"/>
                  </a:cubicBezTo>
                  <a:cubicBezTo>
                    <a:pt x="43" y="142"/>
                    <a:pt x="89" y="144"/>
                    <a:pt x="108" y="132"/>
                  </a:cubicBezTo>
                  <a:cubicBezTo>
                    <a:pt x="111" y="131"/>
                    <a:pt x="114" y="128"/>
                    <a:pt x="117" y="126"/>
                  </a:cubicBezTo>
                  <a:cubicBezTo>
                    <a:pt x="132" y="133"/>
                    <a:pt x="158" y="133"/>
                    <a:pt x="170" y="126"/>
                  </a:cubicBezTo>
                  <a:cubicBezTo>
                    <a:pt x="184" y="118"/>
                    <a:pt x="196" y="100"/>
                    <a:pt x="196" y="83"/>
                  </a:cubicBezTo>
                  <a:cubicBezTo>
                    <a:pt x="196" y="62"/>
                    <a:pt x="184" y="45"/>
                    <a:pt x="167" y="37"/>
                  </a:cubicBezTo>
                  <a:close/>
                  <a:moveTo>
                    <a:pt x="76" y="102"/>
                  </a:move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10"/>
                    <a:pt x="75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3" y="110"/>
                    <a:pt x="63" y="109"/>
                    <a:pt x="63" y="102"/>
                  </a:cubicBezTo>
                  <a:cubicBezTo>
                    <a:pt x="47" y="101"/>
                    <a:pt x="38" y="93"/>
                    <a:pt x="37" y="79"/>
                  </a:cubicBezTo>
                  <a:cubicBezTo>
                    <a:pt x="37" y="78"/>
                    <a:pt x="38" y="78"/>
                    <a:pt x="38" y="7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5" y="77"/>
                  </a:cubicBezTo>
                  <a:cubicBezTo>
                    <a:pt x="56" y="84"/>
                    <a:pt x="63" y="84"/>
                    <a:pt x="67" y="84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71" y="77"/>
                    <a:pt x="68" y="73"/>
                    <a:pt x="54" y="67"/>
                  </a:cubicBezTo>
                  <a:cubicBezTo>
                    <a:pt x="44" y="62"/>
                    <a:pt x="39" y="60"/>
                    <a:pt x="39" y="52"/>
                  </a:cubicBezTo>
                  <a:cubicBezTo>
                    <a:pt x="38" y="43"/>
                    <a:pt x="45" y="33"/>
                    <a:pt x="59" y="30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0" y="22"/>
                    <a:pt x="60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2"/>
                    <a:pt x="72" y="22"/>
                    <a:pt x="73" y="29"/>
                  </a:cubicBezTo>
                  <a:cubicBezTo>
                    <a:pt x="87" y="31"/>
                    <a:pt x="96" y="40"/>
                    <a:pt x="96" y="50"/>
                  </a:cubicBezTo>
                  <a:cubicBezTo>
                    <a:pt x="96" y="51"/>
                    <a:pt x="96" y="51"/>
                    <a:pt x="95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53"/>
                    <a:pt x="78" y="47"/>
                    <a:pt x="70" y="48"/>
                  </a:cubicBezTo>
                  <a:cubicBezTo>
                    <a:pt x="67" y="48"/>
                    <a:pt x="67" y="50"/>
                    <a:pt x="67" y="51"/>
                  </a:cubicBezTo>
                  <a:cubicBezTo>
                    <a:pt x="67" y="55"/>
                    <a:pt x="72" y="57"/>
                    <a:pt x="82" y="62"/>
                  </a:cubicBezTo>
                  <a:cubicBezTo>
                    <a:pt x="92" y="67"/>
                    <a:pt x="97" y="71"/>
                    <a:pt x="98" y="79"/>
                  </a:cubicBezTo>
                  <a:cubicBezTo>
                    <a:pt x="98" y="90"/>
                    <a:pt x="90" y="99"/>
                    <a:pt x="76" y="102"/>
                  </a:cubicBezTo>
                  <a:close/>
                  <a:moveTo>
                    <a:pt x="145" y="104"/>
                  </a:moveTo>
                  <a:cubicBezTo>
                    <a:pt x="145" y="108"/>
                    <a:pt x="145" y="108"/>
                    <a:pt x="145" y="108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09"/>
                    <a:pt x="136" y="104"/>
                  </a:cubicBezTo>
                  <a:cubicBezTo>
                    <a:pt x="124" y="103"/>
                    <a:pt x="118" y="97"/>
                    <a:pt x="118" y="87"/>
                  </a:cubicBezTo>
                  <a:cubicBezTo>
                    <a:pt x="118" y="87"/>
                    <a:pt x="118" y="87"/>
                    <a:pt x="119" y="87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30" y="85"/>
                    <a:pt x="130" y="86"/>
                    <a:pt x="130" y="86"/>
                  </a:cubicBezTo>
                  <a:cubicBezTo>
                    <a:pt x="131" y="91"/>
                    <a:pt x="136" y="91"/>
                    <a:pt x="139" y="91"/>
                  </a:cubicBezTo>
                  <a:cubicBezTo>
                    <a:pt x="140" y="90"/>
                    <a:pt x="141" y="90"/>
                    <a:pt x="141" y="89"/>
                  </a:cubicBezTo>
                  <a:cubicBezTo>
                    <a:pt x="142" y="86"/>
                    <a:pt x="140" y="83"/>
                    <a:pt x="129" y="79"/>
                  </a:cubicBezTo>
                  <a:cubicBezTo>
                    <a:pt x="123" y="76"/>
                    <a:pt x="119" y="74"/>
                    <a:pt x="119" y="68"/>
                  </a:cubicBezTo>
                  <a:cubicBezTo>
                    <a:pt x="118" y="62"/>
                    <a:pt x="124" y="55"/>
                    <a:pt x="133" y="53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8"/>
                    <a:pt x="134" y="47"/>
                    <a:pt x="134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3" y="47"/>
                    <a:pt x="143" y="47"/>
                    <a:pt x="143" y="52"/>
                  </a:cubicBezTo>
                  <a:cubicBezTo>
                    <a:pt x="153" y="53"/>
                    <a:pt x="159" y="60"/>
                    <a:pt x="160" y="67"/>
                  </a:cubicBezTo>
                  <a:cubicBezTo>
                    <a:pt x="160" y="68"/>
                    <a:pt x="159" y="68"/>
                    <a:pt x="158" y="68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7" y="69"/>
                    <a:pt x="147" y="65"/>
                    <a:pt x="141" y="65"/>
                  </a:cubicBezTo>
                  <a:cubicBezTo>
                    <a:pt x="139" y="66"/>
                    <a:pt x="139" y="67"/>
                    <a:pt x="139" y="68"/>
                  </a:cubicBezTo>
                  <a:cubicBezTo>
                    <a:pt x="139" y="70"/>
                    <a:pt x="142" y="72"/>
                    <a:pt x="150" y="75"/>
                  </a:cubicBezTo>
                  <a:cubicBezTo>
                    <a:pt x="157" y="79"/>
                    <a:pt x="160" y="82"/>
                    <a:pt x="161" y="87"/>
                  </a:cubicBezTo>
                  <a:cubicBezTo>
                    <a:pt x="161" y="96"/>
                    <a:pt x="155" y="102"/>
                    <a:pt x="14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10198100" y="790575"/>
              <a:ext cx="406400" cy="152400"/>
            </a:xfrm>
            <a:custGeom>
              <a:avLst/>
              <a:gdLst>
                <a:gd name="T0" fmla="*/ 26 w 107"/>
                <a:gd name="T1" fmla="*/ 38 h 40"/>
                <a:gd name="T2" fmla="*/ 50 w 107"/>
                <a:gd name="T3" fmla="*/ 40 h 40"/>
                <a:gd name="T4" fmla="*/ 84 w 107"/>
                <a:gd name="T5" fmla="*/ 37 h 40"/>
                <a:gd name="T6" fmla="*/ 107 w 107"/>
                <a:gd name="T7" fmla="*/ 25 h 40"/>
                <a:gd name="T8" fmla="*/ 102 w 107"/>
                <a:gd name="T9" fmla="*/ 20 h 40"/>
                <a:gd name="T10" fmla="*/ 93 w 107"/>
                <a:gd name="T11" fmla="*/ 12 h 40"/>
                <a:gd name="T12" fmla="*/ 95 w 107"/>
                <a:gd name="T13" fmla="*/ 1 h 40"/>
                <a:gd name="T14" fmla="*/ 91 w 107"/>
                <a:gd name="T15" fmla="*/ 1 h 40"/>
                <a:gd name="T16" fmla="*/ 75 w 107"/>
                <a:gd name="T17" fmla="*/ 7 h 40"/>
                <a:gd name="T18" fmla="*/ 64 w 107"/>
                <a:gd name="T19" fmla="*/ 3 h 40"/>
                <a:gd name="T20" fmla="*/ 40 w 107"/>
                <a:gd name="T21" fmla="*/ 5 h 40"/>
                <a:gd name="T22" fmla="*/ 39 w 107"/>
                <a:gd name="T23" fmla="*/ 6 h 40"/>
                <a:gd name="T24" fmla="*/ 23 w 107"/>
                <a:gd name="T25" fmla="*/ 16 h 40"/>
                <a:gd name="T26" fmla="*/ 17 w 107"/>
                <a:gd name="T27" fmla="*/ 15 h 40"/>
                <a:gd name="T28" fmla="*/ 10 w 107"/>
                <a:gd name="T29" fmla="*/ 16 h 40"/>
                <a:gd name="T30" fmla="*/ 5 w 107"/>
                <a:gd name="T31" fmla="*/ 23 h 40"/>
                <a:gd name="T32" fmla="*/ 0 w 107"/>
                <a:gd name="T33" fmla="*/ 28 h 40"/>
                <a:gd name="T34" fmla="*/ 27 w 107"/>
                <a:gd name="T35" fmla="*/ 38 h 40"/>
                <a:gd name="T36" fmla="*/ 26 w 107"/>
                <a:gd name="T3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40">
                  <a:moveTo>
                    <a:pt x="26" y="38"/>
                  </a:moveTo>
                  <a:cubicBezTo>
                    <a:pt x="33" y="40"/>
                    <a:pt x="42" y="40"/>
                    <a:pt x="50" y="40"/>
                  </a:cubicBezTo>
                  <a:cubicBezTo>
                    <a:pt x="63" y="40"/>
                    <a:pt x="74" y="39"/>
                    <a:pt x="84" y="37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25"/>
                    <a:pt x="107" y="22"/>
                    <a:pt x="102" y="20"/>
                  </a:cubicBezTo>
                  <a:cubicBezTo>
                    <a:pt x="98" y="17"/>
                    <a:pt x="92" y="16"/>
                    <a:pt x="93" y="12"/>
                  </a:cubicBezTo>
                  <a:cubicBezTo>
                    <a:pt x="94" y="8"/>
                    <a:pt x="96" y="3"/>
                    <a:pt x="95" y="1"/>
                  </a:cubicBezTo>
                  <a:cubicBezTo>
                    <a:pt x="94" y="0"/>
                    <a:pt x="93" y="0"/>
                    <a:pt x="91" y="1"/>
                  </a:cubicBezTo>
                  <a:cubicBezTo>
                    <a:pt x="84" y="2"/>
                    <a:pt x="75" y="7"/>
                    <a:pt x="75" y="7"/>
                  </a:cubicBezTo>
                  <a:cubicBezTo>
                    <a:pt x="75" y="7"/>
                    <a:pt x="73" y="3"/>
                    <a:pt x="64" y="3"/>
                  </a:cubicBezTo>
                  <a:cubicBezTo>
                    <a:pt x="57" y="3"/>
                    <a:pt x="45" y="3"/>
                    <a:pt x="40" y="5"/>
                  </a:cubicBezTo>
                  <a:cubicBezTo>
                    <a:pt x="39" y="5"/>
                    <a:pt x="39" y="6"/>
                    <a:pt x="39" y="6"/>
                  </a:cubicBezTo>
                  <a:cubicBezTo>
                    <a:pt x="36" y="8"/>
                    <a:pt x="30" y="16"/>
                    <a:pt x="23" y="16"/>
                  </a:cubicBezTo>
                  <a:cubicBezTo>
                    <a:pt x="21" y="16"/>
                    <a:pt x="19" y="15"/>
                    <a:pt x="17" y="15"/>
                  </a:cubicBezTo>
                  <a:cubicBezTo>
                    <a:pt x="15" y="14"/>
                    <a:pt x="14" y="14"/>
                    <a:pt x="10" y="16"/>
                  </a:cubicBezTo>
                  <a:cubicBezTo>
                    <a:pt x="5" y="19"/>
                    <a:pt x="5" y="23"/>
                    <a:pt x="5" y="23"/>
                  </a:cubicBezTo>
                  <a:cubicBezTo>
                    <a:pt x="5" y="23"/>
                    <a:pt x="0" y="22"/>
                    <a:pt x="0" y="28"/>
                  </a:cubicBezTo>
                  <a:cubicBezTo>
                    <a:pt x="15" y="35"/>
                    <a:pt x="27" y="38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1125416" y="3328416"/>
            <a:ext cx="4621046" cy="1901952"/>
          </a:xfrm>
          <a:prstGeom prst="roundRect">
            <a:avLst/>
          </a:prstGeom>
          <a:solidFill>
            <a:srgbClr val="F2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ПОДПРОГРАММА:</a:t>
            </a:r>
          </a:p>
          <a:p>
            <a:pPr algn="ctr"/>
            <a:r>
              <a:rPr lang="ru-RU" b="1" dirty="0" smtClean="0">
                <a:solidFill>
                  <a:srgbClr val="182957"/>
                </a:solidFill>
                <a:latin typeface="Arial" pitchFamily="34" charset="0"/>
                <a:cs typeface="Arial" pitchFamily="34" charset="0"/>
              </a:rPr>
              <a:t>ЭФФЕКТИВНЫЙ КОНТРОЛЬ ИБК</a:t>
            </a:r>
            <a:endParaRPr lang="ru-RU" b="1" dirty="0">
              <a:solidFill>
                <a:srgbClr val="182957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респираторной патологии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поражения почек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колибактериоза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861967" y="4282024"/>
            <a:ext cx="7928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50643" y="870858"/>
            <a:ext cx="7208304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176461"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ЭФФЕКТИВНЫЙ КОНТРОЛЬ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ВИРУСНЫХ БОЛЕЗНЕЙ ПТИЦЫ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7807" y="487612"/>
            <a:ext cx="4317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Эффективность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Пулвак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IB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Праймер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цыплятах-бройлерах, ЮФО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6675" y="1675673"/>
            <a:ext cx="40508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400" b="1">
                <a:solidFill>
                  <a:srgbClr val="CE153F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b="1" kern="0" dirty="0">
                <a:solidFill>
                  <a:srgbClr val="CE153F"/>
                </a:solidFill>
                <a:latin typeface="Arial" pitchFamily="34" charset="0"/>
                <a:cs typeface="Arial" pitchFamily="34" charset="0"/>
                <a:sym typeface="Bahnschrift Light"/>
              </a:rPr>
              <a:t>ГРУППЫ</a:t>
            </a:r>
            <a:endParaRPr lang="ru-RU" sz="1400" b="1" kern="0" dirty="0">
              <a:solidFill>
                <a:srgbClr val="B1C800"/>
              </a:solidFill>
              <a:latin typeface="Arial" pitchFamily="34" charset="0"/>
              <a:ea typeface="Myriad Pro"/>
              <a:cs typeface="Arial" pitchFamily="34" charset="0"/>
              <a:sym typeface="Myriad Pro"/>
            </a:endParaRPr>
          </a:p>
          <a:p>
            <a:pPr marL="171450" indent="-171450"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b="1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Опытная</a:t>
            </a:r>
            <a:endParaRPr lang="ru-RU" sz="1400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  <a:p>
            <a:pPr>
              <a:buSzPct val="100000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вакцинация  </a:t>
            </a:r>
            <a:r>
              <a:rPr lang="ru-RU" sz="1400" kern="0" dirty="0" err="1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Пулвак</a:t>
            </a:r>
            <a:r>
              <a:rPr lang="ru-RU" sz="1400" kern="0" dirty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 </a:t>
            </a:r>
            <a:r>
              <a:rPr lang="en-US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IB </a:t>
            </a:r>
            <a:r>
              <a:rPr lang="ru-RU" sz="1400" kern="0" dirty="0" err="1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Праймер</a:t>
            </a: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 + Н120</a:t>
            </a:r>
            <a:endParaRPr lang="ru-RU" sz="1400" b="1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  <a:p>
            <a:pPr marL="171450" indent="-171450"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b="1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Контрольная</a:t>
            </a: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: </a:t>
            </a:r>
            <a:endParaRPr lang="ru-RU" sz="1400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  <a:p>
            <a:pPr lvl="0">
              <a:buSzPct val="100000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Н120 х2</a:t>
            </a:r>
            <a:endParaRPr lang="ru-RU" sz="1400" b="1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</p:txBody>
      </p:sp>
      <p:sp>
        <p:nvSpPr>
          <p:cNvPr id="13" name="Rectangle 7"/>
          <p:cNvSpPr txBox="1"/>
          <p:nvPr/>
        </p:nvSpPr>
        <p:spPr>
          <a:xfrm>
            <a:off x="1597845" y="3286794"/>
            <a:ext cx="4029635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lvl1pPr>
          </a:lstStyle>
          <a:p>
            <a:r>
              <a:rPr dirty="0">
                <a:latin typeface="Arial" pitchFamily="34" charset="0"/>
                <a:cs typeface="Arial" pitchFamily="34" charset="0"/>
              </a:rPr>
              <a:t>РЕЗУЛЬТАТЫ</a:t>
            </a:r>
          </a:p>
        </p:txBody>
      </p:sp>
      <p:sp>
        <p:nvSpPr>
          <p:cNvPr id="14" name="Rectangle 10"/>
          <p:cNvSpPr txBox="1"/>
          <p:nvPr/>
        </p:nvSpPr>
        <p:spPr>
          <a:xfrm>
            <a:off x="1555502" y="3594567"/>
            <a:ext cx="4029635" cy="106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algn="just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опытной группе живой вес +87 г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Сохранность +3,7%;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Конверсия – 0.08 пунктов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necteur droit 9"/>
          <p:cNvSpPr/>
          <p:nvPr/>
        </p:nvSpPr>
        <p:spPr>
          <a:xfrm flipH="1">
            <a:off x="5735964" y="1675674"/>
            <a:ext cx="1" cy="4248473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014642"/>
              </p:ext>
            </p:extLst>
          </p:nvPr>
        </p:nvGraphicFramePr>
        <p:xfrm>
          <a:off x="5735965" y="1505808"/>
          <a:ext cx="2874635" cy="267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3771"/>
              </p:ext>
            </p:extLst>
          </p:nvPr>
        </p:nvGraphicFramePr>
        <p:xfrm>
          <a:off x="8733180" y="1508979"/>
          <a:ext cx="3827120" cy="249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977991"/>
              </p:ext>
            </p:extLst>
          </p:nvPr>
        </p:nvGraphicFramePr>
        <p:xfrm>
          <a:off x="6764680" y="4203700"/>
          <a:ext cx="4282209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61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7807" y="487612"/>
            <a:ext cx="4317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Эффективность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Пулвак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IB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Праймер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цыплятах-бройлерах, ЦФО 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6675" y="1675673"/>
            <a:ext cx="40508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400" b="1">
                <a:solidFill>
                  <a:srgbClr val="CE153F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b="1" kern="0" dirty="0">
                <a:solidFill>
                  <a:srgbClr val="CE153F"/>
                </a:solidFill>
                <a:latin typeface="Arial" pitchFamily="34" charset="0"/>
                <a:cs typeface="Arial" pitchFamily="34" charset="0"/>
                <a:sym typeface="Bahnschrift Light"/>
              </a:rPr>
              <a:t>ГРУППЫ</a:t>
            </a:r>
            <a:endParaRPr lang="ru-RU" sz="1400" b="1" kern="0" dirty="0">
              <a:solidFill>
                <a:srgbClr val="B1C800"/>
              </a:solidFill>
              <a:latin typeface="Arial" pitchFamily="34" charset="0"/>
              <a:ea typeface="Myriad Pro"/>
              <a:cs typeface="Arial" pitchFamily="34" charset="0"/>
              <a:sym typeface="Myriad Pro"/>
            </a:endParaRPr>
          </a:p>
          <a:p>
            <a:pPr marL="171450" indent="-171450"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b="1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Опытная</a:t>
            </a:r>
            <a:endParaRPr lang="ru-RU" sz="1400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  <a:p>
            <a:pPr>
              <a:buSzPct val="100000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вакцинация  </a:t>
            </a:r>
            <a:r>
              <a:rPr lang="ru-RU" sz="1400" kern="0" dirty="0" err="1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Пулвак</a:t>
            </a:r>
            <a:r>
              <a:rPr lang="ru-RU" sz="1400" kern="0" dirty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 </a:t>
            </a:r>
            <a:r>
              <a:rPr lang="en-US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IB </a:t>
            </a:r>
            <a:r>
              <a:rPr lang="ru-RU" sz="1400" kern="0" dirty="0" err="1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Праймер</a:t>
            </a: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 + 4</a:t>
            </a:r>
            <a:r>
              <a:rPr lang="en-US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/</a:t>
            </a: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91</a:t>
            </a:r>
            <a:endParaRPr lang="ru-RU" sz="1400" b="1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  <a:p>
            <a:pPr marL="171450" indent="-171450"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b="1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Контрольная</a:t>
            </a: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: </a:t>
            </a:r>
            <a:endParaRPr lang="ru-RU" sz="1400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  <a:p>
            <a:pPr lvl="0">
              <a:buSzPct val="100000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Ма5 + 4</a:t>
            </a:r>
            <a:r>
              <a:rPr lang="en-US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/</a:t>
            </a: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91, Ма5</a:t>
            </a:r>
            <a:endParaRPr lang="ru-RU" sz="1400" b="1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</p:txBody>
      </p:sp>
      <p:sp>
        <p:nvSpPr>
          <p:cNvPr id="13" name="Rectangle 7"/>
          <p:cNvSpPr txBox="1"/>
          <p:nvPr/>
        </p:nvSpPr>
        <p:spPr>
          <a:xfrm>
            <a:off x="1597845" y="3286794"/>
            <a:ext cx="4029635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lvl1pPr>
          </a:lstStyle>
          <a:p>
            <a:r>
              <a:rPr dirty="0">
                <a:latin typeface="Arial" pitchFamily="34" charset="0"/>
                <a:cs typeface="Arial" pitchFamily="34" charset="0"/>
              </a:rPr>
              <a:t>РЕЗУЛЬТАТЫ</a:t>
            </a:r>
          </a:p>
        </p:txBody>
      </p:sp>
      <p:sp>
        <p:nvSpPr>
          <p:cNvPr id="14" name="Rectangle 10"/>
          <p:cNvSpPr txBox="1"/>
          <p:nvPr/>
        </p:nvSpPr>
        <p:spPr>
          <a:xfrm>
            <a:off x="1555502" y="3594567"/>
            <a:ext cx="4029635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algn="just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опытной группе живой вес +162 г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Индекс продуктивности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+ 17,7 пунктов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necteur droit 9"/>
          <p:cNvSpPr/>
          <p:nvPr/>
        </p:nvSpPr>
        <p:spPr>
          <a:xfrm flipH="1">
            <a:off x="5735964" y="1675674"/>
            <a:ext cx="1" cy="4248473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138898"/>
              </p:ext>
            </p:extLst>
          </p:nvPr>
        </p:nvGraphicFramePr>
        <p:xfrm>
          <a:off x="6238875" y="1675672"/>
          <a:ext cx="4225925" cy="241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23654"/>
              </p:ext>
            </p:extLst>
          </p:nvPr>
        </p:nvGraphicFramePr>
        <p:xfrm>
          <a:off x="6237754" y="4180910"/>
          <a:ext cx="3884145" cy="255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5527" y="487612"/>
            <a:ext cx="3642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Эффективность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Пулвак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IB QX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цыплятах-бройлерах,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6674" y="1675673"/>
            <a:ext cx="43161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400" b="1">
                <a:solidFill>
                  <a:srgbClr val="CE153F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b="1" kern="0" dirty="0">
                <a:solidFill>
                  <a:srgbClr val="CE153F"/>
                </a:solidFill>
                <a:latin typeface="Arial" pitchFamily="34" charset="0"/>
                <a:cs typeface="Arial" pitchFamily="34" charset="0"/>
                <a:sym typeface="Bahnschrift Light"/>
              </a:rPr>
              <a:t>ГРУППЫ</a:t>
            </a:r>
            <a:endParaRPr lang="ru-RU" sz="1400" b="1" kern="0" dirty="0">
              <a:solidFill>
                <a:srgbClr val="B1C800"/>
              </a:solidFill>
              <a:latin typeface="Arial" pitchFamily="34" charset="0"/>
              <a:ea typeface="Myriad Pro"/>
              <a:cs typeface="Arial" pitchFamily="34" charset="0"/>
              <a:sym typeface="Myriad Pro"/>
            </a:endParaRPr>
          </a:p>
          <a:p>
            <a:pPr marL="171450" indent="-171450"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b="1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Опытная</a:t>
            </a:r>
            <a:endParaRPr lang="ru-RU" sz="1400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  <a:p>
            <a:pPr>
              <a:buSzPct val="100000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вакцинация  </a:t>
            </a:r>
            <a:r>
              <a:rPr lang="ru-RU" sz="1400" kern="0" dirty="0" err="1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Пулвак</a:t>
            </a:r>
            <a:r>
              <a:rPr lang="ru-RU" sz="1400" kern="0" dirty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 </a:t>
            </a:r>
            <a:r>
              <a:rPr lang="en-US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IB </a:t>
            </a:r>
            <a:r>
              <a:rPr lang="ru-RU" sz="1400" kern="0" dirty="0" err="1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Праймер</a:t>
            </a: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 + </a:t>
            </a:r>
            <a:r>
              <a:rPr lang="ru-RU" sz="1400" kern="0" dirty="0" err="1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Пулвак</a:t>
            </a: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 </a:t>
            </a:r>
            <a:r>
              <a:rPr lang="en-US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IB QX</a:t>
            </a:r>
            <a:endParaRPr lang="ru-RU" sz="1400" b="1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  <a:p>
            <a:pPr marL="171450" indent="-171450"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b="1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Контрольная</a:t>
            </a:r>
            <a:r>
              <a:rPr lang="ru-RU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: </a:t>
            </a:r>
            <a:endParaRPr lang="ru-RU" sz="1400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  <a:p>
            <a:pPr>
              <a:buSzPct val="100000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kern="0" dirty="0" err="1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Пулвак</a:t>
            </a:r>
            <a:r>
              <a:rPr lang="ru-RU" sz="1400" kern="0" dirty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 </a:t>
            </a:r>
            <a:r>
              <a:rPr lang="en-US" sz="1400" kern="0" dirty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IB </a:t>
            </a:r>
            <a:r>
              <a:rPr lang="ru-RU" sz="1400" kern="0" dirty="0" err="1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Праймер</a:t>
            </a:r>
            <a:r>
              <a:rPr lang="ru-RU" sz="1400" kern="0" dirty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 + </a:t>
            </a:r>
            <a:r>
              <a:rPr lang="en-US" sz="1400" kern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  <a:sym typeface="Bahnschrift Light"/>
              </a:rPr>
              <a:t>4/91</a:t>
            </a:r>
            <a:endParaRPr lang="ru-RU" sz="1400" b="1" kern="0" dirty="0">
              <a:solidFill>
                <a:srgbClr val="585858"/>
              </a:solidFill>
              <a:latin typeface="Arial" pitchFamily="34" charset="0"/>
              <a:cs typeface="Arial" pitchFamily="34" charset="0"/>
              <a:sym typeface="Bahnschrift Light"/>
            </a:endParaRPr>
          </a:p>
        </p:txBody>
      </p:sp>
      <p:sp>
        <p:nvSpPr>
          <p:cNvPr id="13" name="Rectangle 7"/>
          <p:cNvSpPr txBox="1"/>
          <p:nvPr/>
        </p:nvSpPr>
        <p:spPr>
          <a:xfrm>
            <a:off x="1597845" y="3286794"/>
            <a:ext cx="4029635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lvl1pPr>
          </a:lstStyle>
          <a:p>
            <a:r>
              <a:rPr dirty="0">
                <a:latin typeface="Arial" pitchFamily="34" charset="0"/>
                <a:cs typeface="Arial" pitchFamily="34" charset="0"/>
              </a:rPr>
              <a:t>РЕЗУЛЬТАТЫ</a:t>
            </a:r>
          </a:p>
        </p:txBody>
      </p:sp>
      <p:sp>
        <p:nvSpPr>
          <p:cNvPr id="14" name="Rectangle 10"/>
          <p:cNvSpPr txBox="1"/>
          <p:nvPr/>
        </p:nvSpPr>
        <p:spPr>
          <a:xfrm>
            <a:off x="1555502" y="3594567"/>
            <a:ext cx="4029635" cy="106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algn="just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опытной группе живой вес +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,86 г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Среднесуточный привес + 1,3 г</a:t>
            </a:r>
          </a:p>
          <a:p>
            <a:pPr marL="171450" indent="-171450" algn="just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585858"/>
                </a:solidFill>
                <a:latin typeface="Bahnschrift Light"/>
                <a:ea typeface="Bahnschrift Light"/>
                <a:cs typeface="Bahnschrift Light"/>
                <a:sym typeface="Bahnschrift Light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Сохранность + 2,2%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necteur droit 9"/>
          <p:cNvSpPr/>
          <p:nvPr/>
        </p:nvSpPr>
        <p:spPr>
          <a:xfrm flipH="1">
            <a:off x="5735964" y="1675674"/>
            <a:ext cx="1" cy="4248473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966902"/>
              </p:ext>
            </p:extLst>
          </p:nvPr>
        </p:nvGraphicFramePr>
        <p:xfrm>
          <a:off x="5987970" y="1511301"/>
          <a:ext cx="3752930" cy="237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488921"/>
              </p:ext>
            </p:extLst>
          </p:nvPr>
        </p:nvGraphicFramePr>
        <p:xfrm>
          <a:off x="6033476" y="3799910"/>
          <a:ext cx="4541861" cy="293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58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2">
            <a:extLst>
              <a:ext uri="{FF2B5EF4-FFF2-40B4-BE49-F238E27FC236}">
                <a16:creationId xmlns:a16="http://schemas.microsoft.com/office/drawing/2014/main" xmlns="" id="{328FE8F9-B140-4B0A-9198-6FFCE002F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430155"/>
              </p:ext>
            </p:extLst>
          </p:nvPr>
        </p:nvGraphicFramePr>
        <p:xfrm>
          <a:off x="-472450" y="2111190"/>
          <a:ext cx="7270292" cy="484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6" name="Freeform 10">
            <a:extLst>
              <a:ext uri="{FF2B5EF4-FFF2-40B4-BE49-F238E27FC236}">
                <a16:creationId xmlns:a16="http://schemas.microsoft.com/office/drawing/2014/main" xmlns="" id="{6431463E-9CF6-47D3-B882-C34A6AB9824D}"/>
              </a:ext>
            </a:extLst>
          </p:cNvPr>
          <p:cNvSpPr>
            <a:spLocks noEditPoints="1"/>
          </p:cNvSpPr>
          <p:nvPr/>
        </p:nvSpPr>
        <p:spPr bwMode="auto">
          <a:xfrm>
            <a:off x="82143" y="1519786"/>
            <a:ext cx="6186310" cy="5338214"/>
          </a:xfrm>
          <a:custGeom>
            <a:avLst/>
            <a:gdLst>
              <a:gd name="T0" fmla="*/ 0 w 4392"/>
              <a:gd name="T1" fmla="*/ 0 h 3684"/>
              <a:gd name="T2" fmla="*/ 0 w 4392"/>
              <a:gd name="T3" fmla="*/ 3684 h 3684"/>
              <a:gd name="T4" fmla="*/ 4392 w 4392"/>
              <a:gd name="T5" fmla="*/ 3684 h 3684"/>
              <a:gd name="T6" fmla="*/ 4392 w 4392"/>
              <a:gd name="T7" fmla="*/ 0 h 3684"/>
              <a:gd name="T8" fmla="*/ 0 w 4392"/>
              <a:gd name="T9" fmla="*/ 0 h 3684"/>
              <a:gd name="T10" fmla="*/ 2503 w 4392"/>
              <a:gd name="T11" fmla="*/ 2596 h 3684"/>
              <a:gd name="T12" fmla="*/ 2475 w 4392"/>
              <a:gd name="T13" fmla="*/ 2618 h 3684"/>
              <a:gd name="T14" fmla="*/ 2344 w 4392"/>
              <a:gd name="T15" fmla="*/ 2757 h 3684"/>
              <a:gd name="T16" fmla="*/ 2304 w 4392"/>
              <a:gd name="T17" fmla="*/ 2765 h 3684"/>
              <a:gd name="T18" fmla="*/ 2227 w 4392"/>
              <a:gd name="T19" fmla="*/ 2763 h 3684"/>
              <a:gd name="T20" fmla="*/ 2233 w 4392"/>
              <a:gd name="T21" fmla="*/ 3020 h 3684"/>
              <a:gd name="T22" fmla="*/ 2489 w 4392"/>
              <a:gd name="T23" fmla="*/ 3059 h 3684"/>
              <a:gd name="T24" fmla="*/ 2468 w 4392"/>
              <a:gd name="T25" fmla="*/ 3097 h 3684"/>
              <a:gd name="T26" fmla="*/ 2304 w 4392"/>
              <a:gd name="T27" fmla="*/ 3107 h 3684"/>
              <a:gd name="T28" fmla="*/ 2378 w 4392"/>
              <a:gd name="T29" fmla="*/ 3151 h 3684"/>
              <a:gd name="T30" fmla="*/ 2406 w 4392"/>
              <a:gd name="T31" fmla="*/ 3172 h 3684"/>
              <a:gd name="T32" fmla="*/ 2104 w 4392"/>
              <a:gd name="T33" fmla="*/ 3037 h 3684"/>
              <a:gd name="T34" fmla="*/ 2017 w 4392"/>
              <a:gd name="T35" fmla="*/ 3069 h 3684"/>
              <a:gd name="T36" fmla="*/ 2004 w 4392"/>
              <a:gd name="T37" fmla="*/ 3037 h 3684"/>
              <a:gd name="T38" fmla="*/ 2135 w 4392"/>
              <a:gd name="T39" fmla="*/ 2950 h 3684"/>
              <a:gd name="T40" fmla="*/ 2128 w 4392"/>
              <a:gd name="T41" fmla="*/ 2765 h 3684"/>
              <a:gd name="T42" fmla="*/ 2052 w 4392"/>
              <a:gd name="T43" fmla="*/ 2762 h 3684"/>
              <a:gd name="T44" fmla="*/ 1980 w 4392"/>
              <a:gd name="T45" fmla="*/ 2738 h 3684"/>
              <a:gd name="T46" fmla="*/ 1592 w 4392"/>
              <a:gd name="T47" fmla="*/ 2367 h 3684"/>
              <a:gd name="T48" fmla="*/ 1572 w 4392"/>
              <a:gd name="T49" fmla="*/ 2335 h 3684"/>
              <a:gd name="T50" fmla="*/ 1552 w 4392"/>
              <a:gd name="T51" fmla="*/ 2090 h 3684"/>
              <a:gd name="T52" fmla="*/ 1482 w 4392"/>
              <a:gd name="T53" fmla="*/ 1756 h 3684"/>
              <a:gd name="T54" fmla="*/ 1358 w 4392"/>
              <a:gd name="T55" fmla="*/ 1257 h 3684"/>
              <a:gd name="T56" fmla="*/ 1801 w 4392"/>
              <a:gd name="T57" fmla="*/ 1420 h 3684"/>
              <a:gd name="T58" fmla="*/ 2237 w 4392"/>
              <a:gd name="T59" fmla="*/ 1619 h 3684"/>
              <a:gd name="T60" fmla="*/ 2391 w 4392"/>
              <a:gd name="T61" fmla="*/ 1488 h 3684"/>
              <a:gd name="T62" fmla="*/ 2393 w 4392"/>
              <a:gd name="T63" fmla="*/ 1426 h 3684"/>
              <a:gd name="T64" fmla="*/ 2395 w 4392"/>
              <a:gd name="T65" fmla="*/ 1385 h 3684"/>
              <a:gd name="T66" fmla="*/ 2396 w 4392"/>
              <a:gd name="T67" fmla="*/ 1381 h 3684"/>
              <a:gd name="T68" fmla="*/ 2619 w 4392"/>
              <a:gd name="T69" fmla="*/ 808 h 3684"/>
              <a:gd name="T70" fmla="*/ 2554 w 4392"/>
              <a:gd name="T71" fmla="*/ 727 h 3684"/>
              <a:gd name="T72" fmla="*/ 2635 w 4392"/>
              <a:gd name="T73" fmla="*/ 743 h 3684"/>
              <a:gd name="T74" fmla="*/ 2618 w 4392"/>
              <a:gd name="T75" fmla="*/ 653 h 3684"/>
              <a:gd name="T76" fmla="*/ 2688 w 4392"/>
              <a:gd name="T77" fmla="*/ 703 h 3684"/>
              <a:gd name="T78" fmla="*/ 2692 w 4392"/>
              <a:gd name="T79" fmla="*/ 619 h 3684"/>
              <a:gd name="T80" fmla="*/ 2740 w 4392"/>
              <a:gd name="T81" fmla="*/ 692 h 3684"/>
              <a:gd name="T82" fmla="*/ 2785 w 4392"/>
              <a:gd name="T83" fmla="*/ 610 h 3684"/>
              <a:gd name="T84" fmla="*/ 2804 w 4392"/>
              <a:gd name="T85" fmla="*/ 691 h 3684"/>
              <a:gd name="T86" fmla="*/ 2872 w 4392"/>
              <a:gd name="T87" fmla="*/ 652 h 3684"/>
              <a:gd name="T88" fmla="*/ 2843 w 4392"/>
              <a:gd name="T89" fmla="*/ 727 h 3684"/>
              <a:gd name="T90" fmla="*/ 2890 w 4392"/>
              <a:gd name="T91" fmla="*/ 812 h 3684"/>
              <a:gd name="T92" fmla="*/ 3001 w 4392"/>
              <a:gd name="T93" fmla="*/ 896 h 3684"/>
              <a:gd name="T94" fmla="*/ 2899 w 4392"/>
              <a:gd name="T95" fmla="*/ 897 h 3684"/>
              <a:gd name="T96" fmla="*/ 2893 w 4392"/>
              <a:gd name="T97" fmla="*/ 1026 h 3684"/>
              <a:gd name="T98" fmla="*/ 2824 w 4392"/>
              <a:gd name="T99" fmla="*/ 1011 h 3684"/>
              <a:gd name="T100" fmla="*/ 2951 w 4392"/>
              <a:gd name="T101" fmla="*/ 1516 h 3684"/>
              <a:gd name="T102" fmla="*/ 2965 w 4392"/>
              <a:gd name="T103" fmla="*/ 1550 h 3684"/>
              <a:gd name="T104" fmla="*/ 3056 w 4392"/>
              <a:gd name="T105" fmla="*/ 1912 h 3684"/>
              <a:gd name="T106" fmla="*/ 2503 w 4392"/>
              <a:gd name="T107" fmla="*/ 2596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92" h="3684">
                <a:moveTo>
                  <a:pt x="0" y="0"/>
                </a:moveTo>
                <a:cubicBezTo>
                  <a:pt x="0" y="3684"/>
                  <a:pt x="0" y="3684"/>
                  <a:pt x="0" y="3684"/>
                </a:cubicBezTo>
                <a:cubicBezTo>
                  <a:pt x="4392" y="3684"/>
                  <a:pt x="4392" y="3684"/>
                  <a:pt x="4392" y="3684"/>
                </a:cubicBezTo>
                <a:cubicBezTo>
                  <a:pt x="4392" y="0"/>
                  <a:pt x="4392" y="0"/>
                  <a:pt x="4392" y="0"/>
                </a:cubicBezTo>
                <a:lnTo>
                  <a:pt x="0" y="0"/>
                </a:lnTo>
                <a:close/>
                <a:moveTo>
                  <a:pt x="2503" y="2596"/>
                </a:moveTo>
                <a:cubicBezTo>
                  <a:pt x="2475" y="2618"/>
                  <a:pt x="2475" y="2618"/>
                  <a:pt x="2475" y="2618"/>
                </a:cubicBezTo>
                <a:cubicBezTo>
                  <a:pt x="2344" y="2757"/>
                  <a:pt x="2344" y="2757"/>
                  <a:pt x="2344" y="2757"/>
                </a:cubicBezTo>
                <a:cubicBezTo>
                  <a:pt x="2304" y="2765"/>
                  <a:pt x="2304" y="2765"/>
                  <a:pt x="2304" y="2765"/>
                </a:cubicBezTo>
                <a:cubicBezTo>
                  <a:pt x="2304" y="2765"/>
                  <a:pt x="2242" y="2763"/>
                  <a:pt x="2227" y="2763"/>
                </a:cubicBezTo>
                <a:cubicBezTo>
                  <a:pt x="2213" y="2824"/>
                  <a:pt x="2184" y="2950"/>
                  <a:pt x="2233" y="3020"/>
                </a:cubicBezTo>
                <a:cubicBezTo>
                  <a:pt x="2283" y="3072"/>
                  <a:pt x="2452" y="3059"/>
                  <a:pt x="2489" y="3059"/>
                </a:cubicBezTo>
                <a:cubicBezTo>
                  <a:pt x="2526" y="3059"/>
                  <a:pt x="2496" y="3097"/>
                  <a:pt x="2468" y="3097"/>
                </a:cubicBezTo>
                <a:cubicBezTo>
                  <a:pt x="2440" y="3097"/>
                  <a:pt x="2311" y="3093"/>
                  <a:pt x="2304" y="3107"/>
                </a:cubicBezTo>
                <a:cubicBezTo>
                  <a:pt x="2297" y="3121"/>
                  <a:pt x="2350" y="3145"/>
                  <a:pt x="2378" y="3151"/>
                </a:cubicBezTo>
                <a:cubicBezTo>
                  <a:pt x="2406" y="3156"/>
                  <a:pt x="2425" y="3160"/>
                  <a:pt x="2406" y="3172"/>
                </a:cubicBezTo>
                <a:cubicBezTo>
                  <a:pt x="2388" y="3183"/>
                  <a:pt x="2071" y="3192"/>
                  <a:pt x="2104" y="3037"/>
                </a:cubicBezTo>
                <a:cubicBezTo>
                  <a:pt x="2071" y="3040"/>
                  <a:pt x="2038" y="3060"/>
                  <a:pt x="2017" y="3069"/>
                </a:cubicBezTo>
                <a:cubicBezTo>
                  <a:pt x="1995" y="3078"/>
                  <a:pt x="1983" y="3053"/>
                  <a:pt x="2004" y="3037"/>
                </a:cubicBezTo>
                <a:cubicBezTo>
                  <a:pt x="2025" y="3022"/>
                  <a:pt x="2135" y="2950"/>
                  <a:pt x="2135" y="2950"/>
                </a:cubicBezTo>
                <a:cubicBezTo>
                  <a:pt x="2128" y="2765"/>
                  <a:pt x="2128" y="2765"/>
                  <a:pt x="2128" y="2765"/>
                </a:cubicBezTo>
                <a:cubicBezTo>
                  <a:pt x="2101" y="2766"/>
                  <a:pt x="2076" y="2766"/>
                  <a:pt x="2052" y="2762"/>
                </a:cubicBezTo>
                <a:cubicBezTo>
                  <a:pt x="2037" y="2747"/>
                  <a:pt x="1975" y="2732"/>
                  <a:pt x="1980" y="2738"/>
                </a:cubicBezTo>
                <a:cubicBezTo>
                  <a:pt x="1898" y="2696"/>
                  <a:pt x="1690" y="2552"/>
                  <a:pt x="1592" y="2367"/>
                </a:cubicBezTo>
                <a:cubicBezTo>
                  <a:pt x="1572" y="2335"/>
                  <a:pt x="1572" y="2335"/>
                  <a:pt x="1572" y="2335"/>
                </a:cubicBezTo>
                <a:cubicBezTo>
                  <a:pt x="1572" y="2335"/>
                  <a:pt x="1526" y="2195"/>
                  <a:pt x="1552" y="2090"/>
                </a:cubicBezTo>
                <a:cubicBezTo>
                  <a:pt x="1422" y="1921"/>
                  <a:pt x="1449" y="1745"/>
                  <a:pt x="1482" y="1756"/>
                </a:cubicBezTo>
                <a:cubicBezTo>
                  <a:pt x="1296" y="1659"/>
                  <a:pt x="1313" y="1404"/>
                  <a:pt x="1358" y="1257"/>
                </a:cubicBezTo>
                <a:cubicBezTo>
                  <a:pt x="1404" y="1110"/>
                  <a:pt x="1703" y="1216"/>
                  <a:pt x="1801" y="1420"/>
                </a:cubicBezTo>
                <a:cubicBezTo>
                  <a:pt x="1899" y="1625"/>
                  <a:pt x="2151" y="1654"/>
                  <a:pt x="2237" y="1619"/>
                </a:cubicBezTo>
                <a:cubicBezTo>
                  <a:pt x="2323" y="1583"/>
                  <a:pt x="2341" y="1491"/>
                  <a:pt x="2391" y="1488"/>
                </a:cubicBezTo>
                <a:cubicBezTo>
                  <a:pt x="2391" y="1467"/>
                  <a:pt x="2393" y="1426"/>
                  <a:pt x="2393" y="1426"/>
                </a:cubicBezTo>
                <a:cubicBezTo>
                  <a:pt x="2395" y="1385"/>
                  <a:pt x="2395" y="1385"/>
                  <a:pt x="2395" y="1385"/>
                </a:cubicBezTo>
                <a:cubicBezTo>
                  <a:pt x="2395" y="1385"/>
                  <a:pt x="2396" y="1382"/>
                  <a:pt x="2396" y="1381"/>
                </a:cubicBezTo>
                <a:cubicBezTo>
                  <a:pt x="2426" y="961"/>
                  <a:pt x="2619" y="808"/>
                  <a:pt x="2619" y="808"/>
                </a:cubicBezTo>
                <a:cubicBezTo>
                  <a:pt x="2619" y="808"/>
                  <a:pt x="2547" y="735"/>
                  <a:pt x="2554" y="727"/>
                </a:cubicBezTo>
                <a:cubicBezTo>
                  <a:pt x="2560" y="718"/>
                  <a:pt x="2628" y="749"/>
                  <a:pt x="2635" y="743"/>
                </a:cubicBezTo>
                <a:cubicBezTo>
                  <a:pt x="2642" y="736"/>
                  <a:pt x="2611" y="658"/>
                  <a:pt x="2618" y="653"/>
                </a:cubicBezTo>
                <a:cubicBezTo>
                  <a:pt x="2625" y="648"/>
                  <a:pt x="2682" y="707"/>
                  <a:pt x="2688" y="703"/>
                </a:cubicBezTo>
                <a:cubicBezTo>
                  <a:pt x="2695" y="698"/>
                  <a:pt x="2678" y="625"/>
                  <a:pt x="2692" y="619"/>
                </a:cubicBezTo>
                <a:cubicBezTo>
                  <a:pt x="2705" y="613"/>
                  <a:pt x="2728" y="694"/>
                  <a:pt x="2740" y="692"/>
                </a:cubicBezTo>
                <a:cubicBezTo>
                  <a:pt x="2751" y="690"/>
                  <a:pt x="2774" y="610"/>
                  <a:pt x="2785" y="610"/>
                </a:cubicBezTo>
                <a:cubicBezTo>
                  <a:pt x="2805" y="611"/>
                  <a:pt x="2792" y="691"/>
                  <a:pt x="2804" y="691"/>
                </a:cubicBezTo>
                <a:cubicBezTo>
                  <a:pt x="2815" y="691"/>
                  <a:pt x="2861" y="647"/>
                  <a:pt x="2872" y="652"/>
                </a:cubicBezTo>
                <a:cubicBezTo>
                  <a:pt x="2882" y="657"/>
                  <a:pt x="2843" y="727"/>
                  <a:pt x="2843" y="727"/>
                </a:cubicBezTo>
                <a:cubicBezTo>
                  <a:pt x="2843" y="727"/>
                  <a:pt x="2888" y="781"/>
                  <a:pt x="2890" y="812"/>
                </a:cubicBezTo>
                <a:cubicBezTo>
                  <a:pt x="2891" y="844"/>
                  <a:pt x="3008" y="876"/>
                  <a:pt x="3001" y="896"/>
                </a:cubicBezTo>
                <a:cubicBezTo>
                  <a:pt x="2994" y="917"/>
                  <a:pt x="2899" y="897"/>
                  <a:pt x="2899" y="897"/>
                </a:cubicBezTo>
                <a:cubicBezTo>
                  <a:pt x="2899" y="897"/>
                  <a:pt x="2929" y="984"/>
                  <a:pt x="2893" y="1026"/>
                </a:cubicBezTo>
                <a:cubicBezTo>
                  <a:pt x="2851" y="1074"/>
                  <a:pt x="2821" y="1045"/>
                  <a:pt x="2824" y="1011"/>
                </a:cubicBezTo>
                <a:cubicBezTo>
                  <a:pt x="2801" y="1178"/>
                  <a:pt x="2951" y="1516"/>
                  <a:pt x="2951" y="1516"/>
                </a:cubicBezTo>
                <a:cubicBezTo>
                  <a:pt x="2965" y="1550"/>
                  <a:pt x="2965" y="1550"/>
                  <a:pt x="2965" y="1550"/>
                </a:cubicBezTo>
                <a:cubicBezTo>
                  <a:pt x="2965" y="1550"/>
                  <a:pt x="3048" y="1782"/>
                  <a:pt x="3056" y="1912"/>
                </a:cubicBezTo>
                <a:cubicBezTo>
                  <a:pt x="3074" y="2234"/>
                  <a:pt x="2503" y="2596"/>
                  <a:pt x="2503" y="2596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5907943" y="1981591"/>
            <a:ext cx="3325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Респираторная патогенность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16585" y="3857358"/>
            <a:ext cx="435428" cy="2916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16585" y="2054403"/>
            <a:ext cx="435428" cy="29164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07943" y="2584301"/>
            <a:ext cx="3600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Ранее поражение яйцевода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16585" y="2642135"/>
            <a:ext cx="435428" cy="2916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907943" y="318701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Поражение почек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07943" y="3789721"/>
            <a:ext cx="4328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Поражение пищеварительного тракта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16585" y="3238641"/>
            <a:ext cx="435428" cy="2916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16585" y="4456623"/>
            <a:ext cx="435428" cy="29164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57430" y="806241"/>
            <a:ext cx="2963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СИМПТОМЫ ИБК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907943" y="4392431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latin typeface="+mn-lt"/>
              </a:rPr>
              <a:t>Ложные </a:t>
            </a:r>
            <a:r>
              <a:rPr lang="ru-RU" sz="2000" dirty="0">
                <a:latin typeface="+mn-lt"/>
              </a:rPr>
              <a:t>несушки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07943" y="5597851"/>
            <a:ext cx="3858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+mn-lt"/>
              </a:rPr>
              <a:t>Не специфические инфекции</a:t>
            </a:r>
            <a:endParaRPr lang="en-GB" sz="2000" dirty="0">
              <a:latin typeface="+mn-lt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907943" y="4995141"/>
            <a:ext cx="5078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+mn-lt"/>
              </a:rPr>
              <a:t>Снижение </a:t>
            </a:r>
            <a:r>
              <a:rPr lang="ru-RU" sz="2000" dirty="0" smtClean="0">
                <a:latin typeface="+mn-lt"/>
              </a:rPr>
              <a:t>яйценоскости</a:t>
            </a:r>
            <a:r>
              <a:rPr lang="fr-FR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дефект </a:t>
            </a:r>
            <a:r>
              <a:rPr lang="ru-RU" sz="2000" dirty="0">
                <a:latin typeface="+mn-lt"/>
              </a:rPr>
              <a:t>скорлупы</a:t>
            </a:r>
            <a:endParaRPr lang="en-GB" sz="2000" dirty="0">
              <a:latin typeface="+mn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16585" y="5033671"/>
            <a:ext cx="435428" cy="29164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16585" y="5652084"/>
            <a:ext cx="435428" cy="2916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6489" y="1452566"/>
            <a:ext cx="3610311" cy="54452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23820" y="1452566"/>
            <a:ext cx="2806515" cy="352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ru-RU" sz="1100" b="1" kern="1200" dirty="0">
                <a:solidFill>
                  <a:srgbClr val="8A1A41"/>
                </a:solidFill>
              </a:rPr>
              <a:t>Россия </a:t>
            </a:r>
            <a:r>
              <a:rPr lang="ru-RU" sz="1100" b="1" kern="1200" dirty="0" smtClean="0">
                <a:solidFill>
                  <a:srgbClr val="8A1A41"/>
                </a:solidFill>
              </a:rPr>
              <a:t>2022 год (</a:t>
            </a:r>
            <a:r>
              <a:rPr lang="ru-RU" sz="1100" b="1" dirty="0" smtClean="0">
                <a:solidFill>
                  <a:srgbClr val="8A1A41"/>
                </a:solidFill>
              </a:rPr>
              <a:t>январь</a:t>
            </a:r>
            <a:r>
              <a:rPr lang="ru-RU" sz="1100" b="1" kern="1200" dirty="0" smtClean="0">
                <a:solidFill>
                  <a:srgbClr val="8A1A41"/>
                </a:solidFill>
              </a:rPr>
              <a:t>)</a:t>
            </a:r>
            <a:endParaRPr lang="ru-RU" sz="1100" b="1" kern="1200" dirty="0">
              <a:solidFill>
                <a:srgbClr val="8A1A4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525" y="3542852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ru-RU" sz="1200" b="1" kern="1200" dirty="0">
                <a:solidFill>
                  <a:srgbClr val="8A1A41"/>
                </a:solidFill>
              </a:rPr>
              <a:t>Условия </a:t>
            </a:r>
            <a:r>
              <a:rPr lang="ru-RU" sz="1200" b="1" kern="1200" dirty="0" smtClean="0">
                <a:solidFill>
                  <a:srgbClr val="8A1A41"/>
                </a:solidFill>
              </a:rPr>
              <a:t>испытания:</a:t>
            </a:r>
            <a:endParaRPr lang="ru-RU" sz="1200" b="1" kern="1200" dirty="0">
              <a:solidFill>
                <a:srgbClr val="8A1A41"/>
              </a:solidFill>
            </a:endParaRPr>
          </a:p>
          <a:p>
            <a:pPr defTabSz="914400" hangingPunct="1"/>
            <a:r>
              <a:rPr lang="ru-RU" sz="1200" kern="1200" dirty="0">
                <a:solidFill>
                  <a:srgbClr val="1E2B50"/>
                </a:solidFill>
              </a:rPr>
              <a:t>Содержание </a:t>
            </a:r>
            <a:r>
              <a:rPr lang="ru-RU" sz="1200" dirty="0" smtClean="0">
                <a:solidFill>
                  <a:srgbClr val="1E2B50"/>
                </a:solidFill>
              </a:rPr>
              <a:t>клеточное</a:t>
            </a:r>
            <a:r>
              <a:rPr lang="ru-RU" sz="1200" kern="1200" dirty="0" smtClean="0">
                <a:solidFill>
                  <a:srgbClr val="1E2B50"/>
                </a:solidFill>
              </a:rPr>
              <a:t>.</a:t>
            </a:r>
            <a:endParaRPr lang="ru-RU" sz="1200" kern="1200" dirty="0">
              <a:solidFill>
                <a:srgbClr val="1E2B50"/>
              </a:solidFill>
            </a:endParaRPr>
          </a:p>
          <a:p>
            <a:pPr defTabSz="914400" hangingPunct="1"/>
            <a:r>
              <a:rPr lang="ru-RU" sz="1200" kern="1200" dirty="0">
                <a:solidFill>
                  <a:srgbClr val="1E2B50"/>
                </a:solidFill>
              </a:rPr>
              <a:t>Средний возраст убоя – </a:t>
            </a:r>
            <a:r>
              <a:rPr lang="ru-RU" sz="1200" dirty="0" smtClean="0">
                <a:solidFill>
                  <a:srgbClr val="1E2B50"/>
                </a:solidFill>
              </a:rPr>
              <a:t>40,4 </a:t>
            </a:r>
            <a:r>
              <a:rPr lang="ru-RU" sz="1200" kern="1200" dirty="0" err="1" smtClean="0">
                <a:solidFill>
                  <a:srgbClr val="1E2B50"/>
                </a:solidFill>
              </a:rPr>
              <a:t>дн</a:t>
            </a:r>
            <a:r>
              <a:rPr lang="ru-RU" sz="1200" kern="1200" dirty="0">
                <a:solidFill>
                  <a:srgbClr val="1E2B50"/>
                </a:solidFill>
              </a:rPr>
              <a:t>.</a:t>
            </a:r>
          </a:p>
          <a:p>
            <a:pPr defTabSz="914400" hangingPunct="1"/>
            <a:r>
              <a:rPr lang="ru-RU" sz="1200" kern="1200" dirty="0">
                <a:solidFill>
                  <a:srgbClr val="1E2B50"/>
                </a:solidFill>
              </a:rPr>
              <a:t>Поголовье:</a:t>
            </a:r>
          </a:p>
          <a:p>
            <a:pPr defTabSz="914400" hangingPunct="1"/>
            <a:r>
              <a:rPr lang="ru-RU" sz="1200" b="1" kern="1200" dirty="0">
                <a:solidFill>
                  <a:srgbClr val="1E2B50"/>
                </a:solidFill>
              </a:rPr>
              <a:t>Опыт</a:t>
            </a:r>
            <a:r>
              <a:rPr lang="ru-RU" sz="1200" kern="1200" dirty="0">
                <a:solidFill>
                  <a:srgbClr val="1E2B50"/>
                </a:solidFill>
              </a:rPr>
              <a:t> </a:t>
            </a:r>
            <a:r>
              <a:rPr lang="en-US" sz="1200" kern="1200" dirty="0" smtClean="0">
                <a:solidFill>
                  <a:srgbClr val="1E2B50"/>
                </a:solidFill>
              </a:rPr>
              <a:t>–</a:t>
            </a:r>
            <a:r>
              <a:rPr lang="ru-RU" sz="1200" kern="1200" dirty="0" smtClean="0">
                <a:solidFill>
                  <a:srgbClr val="1E2B50"/>
                </a:solidFill>
              </a:rPr>
              <a:t> </a:t>
            </a:r>
            <a:r>
              <a:rPr lang="ru-RU" sz="1200" dirty="0" smtClean="0">
                <a:solidFill>
                  <a:srgbClr val="1E2B50"/>
                </a:solidFill>
              </a:rPr>
              <a:t>1 027 200</a:t>
            </a:r>
            <a:r>
              <a:rPr lang="ru-RU" sz="1200" kern="1200" dirty="0" smtClean="0">
                <a:solidFill>
                  <a:srgbClr val="1E2B50"/>
                </a:solidFill>
              </a:rPr>
              <a:t> гол</a:t>
            </a:r>
            <a:r>
              <a:rPr lang="ru-RU" sz="1200" dirty="0">
                <a:solidFill>
                  <a:srgbClr val="1E2B50"/>
                </a:solidFill>
              </a:rPr>
              <a:t>.</a:t>
            </a:r>
            <a:endParaRPr lang="ru-RU" sz="1200" kern="1200" dirty="0">
              <a:solidFill>
                <a:srgbClr val="1E2B50"/>
              </a:solidFill>
            </a:endParaRPr>
          </a:p>
          <a:p>
            <a:pPr defTabSz="914400" hangingPunct="1"/>
            <a:r>
              <a:rPr lang="ru-RU" sz="1200" b="1" kern="1200" dirty="0">
                <a:solidFill>
                  <a:srgbClr val="1E2B50"/>
                </a:solidFill>
              </a:rPr>
              <a:t>Контроль</a:t>
            </a:r>
            <a:r>
              <a:rPr lang="ru-RU" sz="1200" kern="1200" dirty="0">
                <a:solidFill>
                  <a:srgbClr val="1E2B50"/>
                </a:solidFill>
              </a:rPr>
              <a:t> – </a:t>
            </a:r>
            <a:r>
              <a:rPr lang="ru-RU" sz="1200" dirty="0" smtClean="0">
                <a:solidFill>
                  <a:srgbClr val="1E2B50"/>
                </a:solidFill>
              </a:rPr>
              <a:t>1 048 560</a:t>
            </a:r>
            <a:r>
              <a:rPr lang="ru-RU" sz="1200" kern="1200" dirty="0" smtClean="0">
                <a:solidFill>
                  <a:srgbClr val="1E2B50"/>
                </a:solidFill>
              </a:rPr>
              <a:t> гол.</a:t>
            </a:r>
            <a:endParaRPr lang="ru-RU" sz="1200" kern="1200" dirty="0">
              <a:solidFill>
                <a:srgbClr val="1E2B50"/>
              </a:solidFill>
            </a:endParaRPr>
          </a:p>
          <a:p>
            <a:pPr defTabSz="914400" hangingPunct="1"/>
            <a:r>
              <a:rPr lang="ru-RU" sz="1200" kern="1200" dirty="0">
                <a:solidFill>
                  <a:srgbClr val="1E2B50"/>
                </a:solidFill>
              </a:rPr>
              <a:t>Плотность посадки:</a:t>
            </a:r>
          </a:p>
          <a:p>
            <a:pPr defTabSz="914400" hangingPunct="1"/>
            <a:r>
              <a:rPr lang="ru-RU" sz="1200" b="1" kern="1200" dirty="0">
                <a:solidFill>
                  <a:srgbClr val="1E2B50"/>
                </a:solidFill>
              </a:rPr>
              <a:t>Контроль – </a:t>
            </a:r>
            <a:r>
              <a:rPr lang="ru-RU" sz="1200" b="1" kern="1200" dirty="0" smtClean="0">
                <a:solidFill>
                  <a:srgbClr val="1E2B50"/>
                </a:solidFill>
              </a:rPr>
              <a:t>27,5 г/м</a:t>
            </a:r>
            <a:r>
              <a:rPr lang="ru-RU" sz="1200" b="1" kern="1200" baseline="30000" dirty="0" smtClean="0">
                <a:solidFill>
                  <a:srgbClr val="1E2B50"/>
                </a:solidFill>
              </a:rPr>
              <a:t>2</a:t>
            </a:r>
            <a:r>
              <a:rPr lang="ru-RU" sz="1200" b="1" kern="1200" dirty="0" smtClean="0">
                <a:solidFill>
                  <a:srgbClr val="1E2B50"/>
                </a:solidFill>
              </a:rPr>
              <a:t>.</a:t>
            </a:r>
            <a:endParaRPr lang="ru-RU" sz="1200" b="1" kern="1200" dirty="0">
              <a:solidFill>
                <a:srgbClr val="1E2B50"/>
              </a:solidFill>
            </a:endParaRPr>
          </a:p>
          <a:p>
            <a:pPr defTabSz="914400" hangingPunct="1"/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</a:rPr>
              <a:t>Опыт – </a:t>
            </a:r>
            <a:r>
              <a:rPr lang="ru-RU" sz="1200" b="1" kern="1200" dirty="0" smtClean="0">
                <a:solidFill>
                  <a:schemeClr val="tx2">
                    <a:lumMod val="75000"/>
                  </a:schemeClr>
                </a:solidFill>
              </a:rPr>
              <a:t>27,4 гол/м</a:t>
            </a:r>
            <a:r>
              <a:rPr lang="ru-RU" sz="1200" b="1" kern="12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1200" b="1" kern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00" y="537190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ru-RU" sz="1200" kern="1200" dirty="0">
                <a:solidFill>
                  <a:srgbClr val="8A1A41"/>
                </a:solidFill>
              </a:rPr>
              <a:t>Группы</a:t>
            </a:r>
          </a:p>
          <a:p>
            <a:pPr defTabSz="914400" hangingPunct="1"/>
            <a:r>
              <a:rPr lang="ru-RU" sz="1200" b="1" kern="1200" dirty="0">
                <a:solidFill>
                  <a:srgbClr val="1E2B50"/>
                </a:solidFill>
              </a:rPr>
              <a:t>Контроль</a:t>
            </a:r>
            <a:r>
              <a:rPr lang="ru-RU" sz="1200" b="1" kern="1200" dirty="0" smtClean="0">
                <a:solidFill>
                  <a:srgbClr val="1E2B50"/>
                </a:solidFill>
              </a:rPr>
              <a:t>: </a:t>
            </a:r>
          </a:p>
          <a:p>
            <a:pPr defTabSz="914400" hangingPunct="1"/>
            <a:r>
              <a:rPr lang="ru-RU" sz="1200" kern="1200" dirty="0" smtClean="0">
                <a:solidFill>
                  <a:srgbClr val="1E2B50"/>
                </a:solidFill>
              </a:rPr>
              <a:t>0 </a:t>
            </a:r>
            <a:r>
              <a:rPr lang="ru-RU" sz="1200" kern="1200" dirty="0" err="1" smtClean="0">
                <a:solidFill>
                  <a:srgbClr val="1E2B50"/>
                </a:solidFill>
              </a:rPr>
              <a:t>дн</a:t>
            </a:r>
            <a:r>
              <a:rPr lang="ru-RU" sz="1200" dirty="0">
                <a:solidFill>
                  <a:srgbClr val="1E2B50"/>
                </a:solidFill>
              </a:rPr>
              <a:t> </a:t>
            </a:r>
            <a:r>
              <a:rPr lang="ru-RU" sz="1200" dirty="0" smtClean="0">
                <a:solidFill>
                  <a:srgbClr val="1E2B50"/>
                </a:solidFill>
              </a:rPr>
              <a:t>- </a:t>
            </a:r>
            <a:r>
              <a:rPr lang="ru-RU" sz="1200" kern="1200" dirty="0" smtClean="0">
                <a:solidFill>
                  <a:srgbClr val="1E2B50"/>
                </a:solidFill>
              </a:rPr>
              <a:t>793В + Ма5</a:t>
            </a:r>
          </a:p>
          <a:p>
            <a:pPr defTabSz="914400" hangingPunct="1"/>
            <a:r>
              <a:rPr lang="ru-RU" sz="1200" dirty="0" smtClean="0">
                <a:solidFill>
                  <a:srgbClr val="1E2B50"/>
                </a:solidFill>
              </a:rPr>
              <a:t>12 </a:t>
            </a:r>
            <a:r>
              <a:rPr lang="ru-RU" sz="1200" dirty="0" err="1" smtClean="0">
                <a:solidFill>
                  <a:srgbClr val="1E2B50"/>
                </a:solidFill>
              </a:rPr>
              <a:t>дн</a:t>
            </a:r>
            <a:r>
              <a:rPr lang="ru-RU" sz="1200" dirty="0" smtClean="0">
                <a:solidFill>
                  <a:srgbClr val="1E2B50"/>
                </a:solidFill>
              </a:rPr>
              <a:t> – Пулвак </a:t>
            </a:r>
            <a:r>
              <a:rPr lang="en-US" sz="1200" dirty="0" smtClean="0">
                <a:solidFill>
                  <a:srgbClr val="1E2B50"/>
                </a:solidFill>
              </a:rPr>
              <a:t>IB </a:t>
            </a:r>
            <a:r>
              <a:rPr lang="ru-RU" sz="1200" dirty="0" err="1" smtClean="0">
                <a:solidFill>
                  <a:srgbClr val="1E2B50"/>
                </a:solidFill>
              </a:rPr>
              <a:t>Праймер</a:t>
            </a:r>
            <a:endParaRPr lang="ru-RU" sz="1200" kern="1200" dirty="0">
              <a:solidFill>
                <a:srgbClr val="1E2B50"/>
              </a:solidFill>
            </a:endParaRPr>
          </a:p>
          <a:p>
            <a:pPr defTabSz="914400" hangingPunct="1"/>
            <a:r>
              <a:rPr lang="ru-RU" sz="1200" b="1" kern="1200" dirty="0">
                <a:solidFill>
                  <a:srgbClr val="1E2B50"/>
                </a:solidFill>
              </a:rPr>
              <a:t>Опыт: </a:t>
            </a:r>
            <a:endParaRPr lang="ru-RU" sz="1200" b="1" kern="1200" dirty="0" smtClean="0">
              <a:solidFill>
                <a:srgbClr val="1E2B50"/>
              </a:solidFill>
            </a:endParaRPr>
          </a:p>
          <a:p>
            <a:pPr defTabSz="914400" hangingPunct="1"/>
            <a:r>
              <a:rPr lang="ru-RU" sz="1200" kern="1200" dirty="0" smtClean="0">
                <a:solidFill>
                  <a:srgbClr val="1E2B50"/>
                </a:solidFill>
              </a:rPr>
              <a:t>0 </a:t>
            </a:r>
            <a:r>
              <a:rPr lang="ru-RU" sz="1200" kern="1200" dirty="0" err="1" smtClean="0">
                <a:solidFill>
                  <a:srgbClr val="1E2B50"/>
                </a:solidFill>
              </a:rPr>
              <a:t>дн</a:t>
            </a:r>
            <a:r>
              <a:rPr lang="ru-RU" sz="1200" kern="1200" dirty="0" smtClean="0">
                <a:solidFill>
                  <a:srgbClr val="1E2B50"/>
                </a:solidFill>
              </a:rPr>
              <a:t> – Пулвак </a:t>
            </a:r>
            <a:r>
              <a:rPr lang="en-US" sz="1200" kern="1200" dirty="0" smtClean="0">
                <a:solidFill>
                  <a:srgbClr val="1E2B50"/>
                </a:solidFill>
              </a:rPr>
              <a:t>IB QX + </a:t>
            </a:r>
            <a:r>
              <a:rPr lang="ru-RU" sz="1200" kern="1200" dirty="0" smtClean="0">
                <a:solidFill>
                  <a:srgbClr val="1E2B50"/>
                </a:solidFill>
              </a:rPr>
              <a:t>Ма5</a:t>
            </a:r>
          </a:p>
          <a:p>
            <a:pPr defTabSz="914400" hangingPunct="1"/>
            <a:r>
              <a:rPr lang="ru-RU" sz="1200" dirty="0" smtClean="0">
                <a:solidFill>
                  <a:srgbClr val="1E2B50"/>
                </a:solidFill>
              </a:rPr>
              <a:t>12 </a:t>
            </a:r>
            <a:r>
              <a:rPr lang="ru-RU" sz="1200" dirty="0" err="1" smtClean="0">
                <a:solidFill>
                  <a:srgbClr val="1E2B50"/>
                </a:solidFill>
              </a:rPr>
              <a:t>дн</a:t>
            </a:r>
            <a:r>
              <a:rPr lang="ru-RU" sz="1200" dirty="0" smtClean="0">
                <a:solidFill>
                  <a:srgbClr val="1E2B50"/>
                </a:solidFill>
              </a:rPr>
              <a:t> – Пулвак </a:t>
            </a:r>
            <a:r>
              <a:rPr lang="en-US" sz="1200" dirty="0" smtClean="0">
                <a:solidFill>
                  <a:srgbClr val="1E2B50"/>
                </a:solidFill>
              </a:rPr>
              <a:t>IB </a:t>
            </a:r>
            <a:r>
              <a:rPr lang="ru-RU" sz="1200" dirty="0" err="1" smtClean="0">
                <a:solidFill>
                  <a:srgbClr val="1E2B50"/>
                </a:solidFill>
              </a:rPr>
              <a:t>Праймер</a:t>
            </a:r>
            <a:endParaRPr lang="ru-RU" sz="1200" kern="1200" dirty="0">
              <a:solidFill>
                <a:srgbClr val="1E2B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3706" y="1956425"/>
            <a:ext cx="205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ru-RU" sz="2000" b="1" kern="1200" dirty="0">
                <a:solidFill>
                  <a:srgbClr val="8A1A41"/>
                </a:solidFill>
              </a:rPr>
              <a:t>РЕЗУЛЬТАТЫ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849017"/>
              </p:ext>
            </p:extLst>
          </p:nvPr>
        </p:nvGraphicFramePr>
        <p:xfrm>
          <a:off x="2452594" y="2003118"/>
          <a:ext cx="2686389" cy="158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433894"/>
              </p:ext>
            </p:extLst>
          </p:nvPr>
        </p:nvGraphicFramePr>
        <p:xfrm>
          <a:off x="2495703" y="4289248"/>
          <a:ext cx="2655671" cy="187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396481"/>
              </p:ext>
            </p:extLst>
          </p:nvPr>
        </p:nvGraphicFramePr>
        <p:xfrm>
          <a:off x="5781668" y="2033237"/>
          <a:ext cx="2779696" cy="151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863704" y="2460504"/>
            <a:ext cx="325306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1800"/>
              </a:spcBef>
              <a:buClr>
                <a:srgbClr val="8A1A4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Увеличение сохранности на </a:t>
            </a:r>
            <a:r>
              <a:rPr lang="ru-RU" sz="2400" b="1" dirty="0" smtClean="0">
                <a:solidFill>
                  <a:srgbClr val="8A1A41"/>
                </a:solidFill>
              </a:rPr>
              <a:t>+8%</a:t>
            </a:r>
            <a:endParaRPr lang="ru-RU" dirty="0" smtClean="0">
              <a:solidFill>
                <a:srgbClr val="8A1A41"/>
              </a:solidFill>
            </a:endParaRPr>
          </a:p>
          <a:p>
            <a:pPr marL="285750" indent="-285750">
              <a:lnSpc>
                <a:spcPts val="2000"/>
              </a:lnSpc>
              <a:spcBef>
                <a:spcPts val="1800"/>
              </a:spcBef>
              <a:buClr>
                <a:srgbClr val="8A1A4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Увеличение с/</a:t>
            </a:r>
            <a:r>
              <a:rPr lang="ru-RU" dirty="0" err="1" smtClean="0"/>
              <a:t>сут</a:t>
            </a:r>
            <a:r>
              <a:rPr lang="ru-RU" dirty="0" smtClean="0"/>
              <a:t>/привеса на </a:t>
            </a:r>
            <a:r>
              <a:rPr lang="ru-RU" sz="2400" b="1" dirty="0" smtClean="0">
                <a:solidFill>
                  <a:srgbClr val="8A1A41"/>
                </a:solidFill>
              </a:rPr>
              <a:t>+7г</a:t>
            </a:r>
            <a:endParaRPr lang="ru-RU" dirty="0" smtClean="0"/>
          </a:p>
          <a:p>
            <a:pPr marL="285750" indent="-285750">
              <a:lnSpc>
                <a:spcPts val="2000"/>
              </a:lnSpc>
              <a:spcBef>
                <a:spcPts val="1800"/>
              </a:spcBef>
              <a:buClr>
                <a:srgbClr val="8A1A4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Увеличение индекса продуктивности на           </a:t>
            </a:r>
            <a:r>
              <a:rPr lang="ru-RU" sz="2400" b="1" dirty="0" smtClean="0">
                <a:solidFill>
                  <a:srgbClr val="8A1A41"/>
                </a:solidFill>
              </a:rPr>
              <a:t>+15 пунктов</a:t>
            </a:r>
            <a:endParaRPr lang="ru-RU" dirty="0" smtClean="0"/>
          </a:p>
          <a:p>
            <a:pPr marL="285750" indent="-285750">
              <a:lnSpc>
                <a:spcPts val="2000"/>
              </a:lnSpc>
              <a:spcBef>
                <a:spcPts val="1800"/>
              </a:spcBef>
              <a:buClr>
                <a:srgbClr val="8A1A41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Снижение конверсии корма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sz="2400" b="1" dirty="0" smtClean="0">
                <a:solidFill>
                  <a:srgbClr val="8A1A41"/>
                </a:solidFill>
              </a:rPr>
              <a:t>14 пунктов</a:t>
            </a:r>
            <a:endParaRPr lang="ru-RU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2360949" y="687935"/>
            <a:ext cx="712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Опыт №4 ИБК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112521"/>
              </p:ext>
            </p:extLst>
          </p:nvPr>
        </p:nvGraphicFramePr>
        <p:xfrm>
          <a:off x="5727617" y="4294886"/>
          <a:ext cx="2531061" cy="153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6" name="Picture 2" descr="D:\Мероприятия\Птицеводы\Презентация\Ресурс 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" y="1629018"/>
            <a:ext cx="1970715" cy="191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0830" y="2003118"/>
            <a:ext cx="14721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82957"/>
                </a:solidFill>
              </a:rPr>
              <a:t>Возврат инвестиций </a:t>
            </a:r>
            <a:r>
              <a:rPr lang="ru-RU" sz="2800" b="1" dirty="0" smtClean="0">
                <a:solidFill>
                  <a:srgbClr val="8A1A41"/>
                </a:solidFill>
              </a:rPr>
              <a:t>6,53:1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411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92333" y="1491036"/>
            <a:ext cx="1860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октябрь  2022 г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7608" y="3699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</a:rPr>
              <a:t>ПЦР ИССЛЕДОВАНИЕ на ИБК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35697"/>
              </p:ext>
            </p:extLst>
          </p:nvPr>
        </p:nvGraphicFramePr>
        <p:xfrm>
          <a:off x="666431" y="2054774"/>
          <a:ext cx="11086014" cy="289261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76164"/>
                <a:gridCol w="1782648"/>
                <a:gridCol w="835512"/>
                <a:gridCol w="869773"/>
                <a:gridCol w="885246"/>
                <a:gridCol w="860932"/>
                <a:gridCol w="835512"/>
                <a:gridCol w="887456"/>
                <a:gridCol w="717259"/>
                <a:gridCol w="835512"/>
              </a:tblGrid>
              <a:tr h="970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Корпус, возраст птицы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Дата исследования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ИБК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Mass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D274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QX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793B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AI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ILT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ND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Проба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№1,</a:t>
                      </a:r>
                      <a:r>
                        <a:rPr lang="ru-RU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25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дней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07.09.2022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24</a:t>
                      </a:r>
                      <a:r>
                        <a:rPr lang="ru-RU" sz="1600">
                          <a:effectLst/>
                          <a:latin typeface="+mn-lt"/>
                        </a:rPr>
                        <a:t>,39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28,07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20,43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Проба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№2, 37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дней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07.09.2022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29,67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31,40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40,56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26,64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0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Проба №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3,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30 дней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14.10.2022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-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17,80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-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32,88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629810"/>
            <a:ext cx="9702144" cy="33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7577" y="245173"/>
            <a:ext cx="712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Опыт №5 ИБК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9225" y="76640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</a:rPr>
              <a:t>ПЦР ИССЛЕДОВАНИЕ на ИБК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2333" y="1491036"/>
            <a:ext cx="1560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июль  2020 г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0" y="1728037"/>
            <a:ext cx="3467100" cy="73866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СХЕМА ИБК</a:t>
            </a:r>
            <a:endParaRPr lang="ru-RU" sz="1400" b="1" dirty="0"/>
          </a:p>
          <a:p>
            <a:r>
              <a:rPr lang="ru-RU" sz="1400" b="1" dirty="0" smtClean="0"/>
              <a:t>0 </a:t>
            </a:r>
            <a:r>
              <a:rPr lang="ru-RU" sz="1400" b="1" dirty="0" err="1" smtClean="0"/>
              <a:t>дн</a:t>
            </a:r>
            <a:r>
              <a:rPr lang="ru-RU" sz="1400" b="1" dirty="0" smtClean="0"/>
              <a:t>. – 793В + Н120</a:t>
            </a:r>
          </a:p>
          <a:p>
            <a:r>
              <a:rPr lang="ru-RU" sz="1400" b="1" dirty="0" smtClean="0"/>
              <a:t>10 </a:t>
            </a:r>
            <a:r>
              <a:rPr lang="ru-RU" sz="1400" b="1" dirty="0" err="1" smtClean="0"/>
              <a:t>дн</a:t>
            </a:r>
            <a:r>
              <a:rPr lang="ru-RU" sz="1400" b="1" dirty="0" smtClean="0"/>
              <a:t>. – Пулвак </a:t>
            </a:r>
            <a:r>
              <a:rPr lang="en-US" sz="1400" b="1" dirty="0" smtClean="0"/>
              <a:t>IB </a:t>
            </a:r>
            <a:r>
              <a:rPr lang="ru-RU" sz="1400" b="1" dirty="0" err="1" smtClean="0"/>
              <a:t>Праймер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70000" y="6049485"/>
            <a:ext cx="3543301" cy="73866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СХЕМА ИБК</a:t>
            </a:r>
          </a:p>
          <a:p>
            <a:r>
              <a:rPr lang="ru-RU" sz="1400" b="1" dirty="0" smtClean="0"/>
              <a:t>0 </a:t>
            </a:r>
            <a:r>
              <a:rPr lang="ru-RU" sz="1400" b="1" dirty="0" err="1" smtClean="0"/>
              <a:t>дн</a:t>
            </a:r>
            <a:r>
              <a:rPr lang="ru-RU" sz="1400" b="1" dirty="0" smtClean="0"/>
              <a:t>. – </a:t>
            </a:r>
            <a:r>
              <a:rPr lang="ru-RU" sz="1400" b="1" dirty="0"/>
              <a:t>Пулвак </a:t>
            </a:r>
            <a:r>
              <a:rPr lang="en-US" sz="1400" b="1" dirty="0"/>
              <a:t>IB </a:t>
            </a:r>
            <a:r>
              <a:rPr lang="ru-RU" sz="1400" b="1" dirty="0" err="1" smtClean="0"/>
              <a:t>Праймер</a:t>
            </a:r>
            <a:r>
              <a:rPr lang="ru-RU" sz="1400" b="1" dirty="0" smtClean="0"/>
              <a:t> + Пулвак </a:t>
            </a:r>
            <a:r>
              <a:rPr lang="en-US" sz="1400" b="1" dirty="0" smtClean="0"/>
              <a:t>IB QX</a:t>
            </a:r>
            <a:endParaRPr lang="ru-RU" sz="1400" b="1" dirty="0" smtClean="0"/>
          </a:p>
          <a:p>
            <a:r>
              <a:rPr lang="ru-RU" sz="1400" b="1" dirty="0" smtClean="0"/>
              <a:t>10 </a:t>
            </a:r>
            <a:r>
              <a:rPr lang="ru-RU" sz="1400" b="1" dirty="0" err="1" smtClean="0"/>
              <a:t>дн</a:t>
            </a:r>
            <a:r>
              <a:rPr lang="ru-RU" sz="1400" b="1" dirty="0" smtClean="0"/>
              <a:t>. – 793В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64565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657019" y="1668182"/>
            <a:ext cx="5256000" cy="3449728"/>
          </a:xfrm>
          <a:prstGeom prst="roundRect">
            <a:avLst/>
          </a:prstGeom>
          <a:solidFill>
            <a:srgbClr val="EE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ru-RU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ПОДПРОГРАММЫ</a:t>
            </a:r>
          </a:p>
          <a:p>
            <a:pPr algn="ctr">
              <a:buClr>
                <a:srgbClr val="C00000"/>
              </a:buClr>
            </a:pPr>
            <a:endParaRPr lang="ru-RU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EPEF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+ 9-18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пункта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сохранности на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+ 1,8-3,7%%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Экономически эффективная схема против ИБК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живой массы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+ 162 г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конверсии 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0,03-0,08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пункта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Улучшение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показателей качества яиц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затрат на </a:t>
            </a:r>
            <a:r>
              <a:rPr lang="ru-RU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ветпрепараты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290"/>
          <p:cNvSpPr>
            <a:spLocks noChangeAspect="1" noChangeArrowheads="1"/>
          </p:cNvSpPr>
          <p:nvPr/>
        </p:nvSpPr>
        <p:spPr bwMode="auto">
          <a:xfrm>
            <a:off x="1632330" y="1936939"/>
            <a:ext cx="408359" cy="33540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20196" tIns="60099" rIns="120196" bIns="60099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SimSun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288" y="1668182"/>
            <a:ext cx="5256000" cy="3449728"/>
          </a:xfrm>
          <a:prstGeom prst="roundRect">
            <a:avLst/>
          </a:prstGeom>
          <a:solidFill>
            <a:srgbClr val="EE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ПОДПРОГРАММА:</a:t>
            </a:r>
          </a:p>
          <a:p>
            <a:pPr algn="ctr"/>
            <a:r>
              <a:rPr lang="ru-RU" b="1" dirty="0" smtClean="0">
                <a:solidFill>
                  <a:srgbClr val="1829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ЭФФЕКТИВНЫЙ КОНТРОЛЬ ИБК</a:t>
            </a:r>
            <a:endParaRPr lang="ru-RU" b="1" dirty="0">
              <a:solidFill>
                <a:srgbClr val="182957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 респираторной патологии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 раннего поражения репродуктивных органов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 поражения почек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 </a:t>
            </a:r>
            <a:r>
              <a:rPr lang="ru-RU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колибактериоза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 качества яиц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антибиотикотерапии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6588" y="744921"/>
            <a:ext cx="9526837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176879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ПАРТНЕРСКАЯ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957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5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12346" y="2459346"/>
            <a:ext cx="4947303" cy="2823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45526" y="2459346"/>
            <a:ext cx="4605695" cy="28238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64388" y="1723777"/>
            <a:ext cx="4238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РЕСПИРАТОРНАЯ ПАТОГЕННОСТЬ</a:t>
            </a:r>
            <a:endParaRPr lang="en-GB" sz="2000" b="1" dirty="0">
              <a:solidFill>
                <a:schemeClr val="accent2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346" y="5637473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Трахеит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9899" y="5612837"/>
            <a:ext cx="471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Фибринозные пробки в бифуркации бронхов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7430" y="806241"/>
            <a:ext cx="2963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СИМПТОМЫ ИБК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183756" y="1609449"/>
            <a:ext cx="39457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РАНЕЕ ПОРАЖЕНИЕ ЯЙЦЕВОДА</a:t>
            </a:r>
            <a:endParaRPr lang="ru-RU" sz="2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msotw9_temp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12740" y="1459062"/>
            <a:ext cx="3639671" cy="22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12739" y="3864324"/>
            <a:ext cx="3611880" cy="27099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818511" y="2189872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Киста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8511" y="4838358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Киста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756" y="1967761"/>
            <a:ext cx="4148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Заражение в возрасте до 3х недель</a:t>
            </a:r>
            <a:endParaRPr lang="en-GB" sz="2000" i="1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756" y="2848155"/>
            <a:ext cx="357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Материнские АТ не защищают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756" y="3357610"/>
            <a:ext cx="6659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Долговременное поражение яйцевода </a:t>
            </a:r>
            <a:r>
              <a:rPr lang="ru-RU" sz="2000" b="1" dirty="0" smtClean="0">
                <a:solidFill>
                  <a:schemeClr val="accent2"/>
                </a:solidFill>
              </a:rPr>
              <a:t>→</a:t>
            </a:r>
            <a:r>
              <a:rPr lang="ru-RU" sz="2000" dirty="0" smtClean="0"/>
              <a:t> </a:t>
            </a:r>
            <a:r>
              <a:rPr lang="ru-RU" sz="2000" dirty="0"/>
              <a:t>ложные несушки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57430" y="806241"/>
            <a:ext cx="2963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СИМПТОМЫ ИБК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142938" y="1522740"/>
            <a:ext cx="4656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ПОРАЖЕНИЕ ДРУГИХ ОРГАНОВ</a:t>
            </a:r>
            <a:endParaRPr lang="ru-RU" sz="2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Прямоугольник 7"/>
          <p:cNvSpPr>
            <a:spLocks noChangeArrowheads="1"/>
          </p:cNvSpPr>
          <p:nvPr/>
        </p:nvSpPr>
        <p:spPr bwMode="auto">
          <a:xfrm>
            <a:off x="239186" y="2133600"/>
            <a:ext cx="7148586" cy="179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Почки</a:t>
            </a:r>
            <a:endParaRPr lang="en-GB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Зависит от штамма </a:t>
            </a:r>
            <a:r>
              <a:rPr lang="en-GB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(B 1648, QX..)</a:t>
            </a:r>
          </a:p>
          <a:p>
            <a:pPr marL="742950" lvl="1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Бройлеры</a:t>
            </a:r>
            <a:r>
              <a:rPr lang="en-GB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&gt;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Несушки</a:t>
            </a:r>
            <a:r>
              <a:rPr lang="en-GB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самец</a:t>
            </a:r>
            <a:r>
              <a:rPr lang="en-GB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&gt;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самка</a:t>
            </a:r>
            <a:endParaRPr lang="en-GB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Увеличение потребления воды </a:t>
            </a:r>
            <a:r>
              <a:rPr lang="en-GB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&gt;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влажная подстилка</a:t>
            </a:r>
            <a:endParaRPr lang="en-GB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Ураты</a:t>
            </a:r>
            <a:r>
              <a:rPr lang="ru-RU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в почках, мочеточниках</a:t>
            </a:r>
            <a:endParaRPr lang="en-GB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28181" y="4410747"/>
            <a:ext cx="4329864" cy="222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28181" y="1631082"/>
            <a:ext cx="428625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458858" y="2542808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Нефрит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8857" y="5514392"/>
            <a:ext cx="1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Нефрит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938" y="4332460"/>
            <a:ext cx="69973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Пищеварительный тракт</a:t>
            </a:r>
            <a:endParaRPr lang="en-GB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Китайский</a:t>
            </a:r>
            <a:r>
              <a:rPr lang="en-GB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QX </a:t>
            </a:r>
            <a:r>
              <a:rPr lang="ru-RU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вариант с диареей и воспалением мышечного желудка</a:t>
            </a:r>
            <a:endParaRPr lang="en-GB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7430" y="806241"/>
            <a:ext cx="2963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СИМПТОМЫ ИБК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113" y="791689"/>
            <a:ext cx="6040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ОБЩАЯ КЛИНИЧЕСКАЯ КАРТИНА ИБК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6867" y="1835793"/>
            <a:ext cx="130837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Marlett" pitchFamily="2" charset="2"/>
              <a:buNone/>
            </a:pPr>
            <a:r>
              <a:rPr lang="ru-RU" b="1" dirty="0" smtClean="0">
                <a:solidFill>
                  <a:schemeClr val="accent2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БРОЙЛЕРЫ</a:t>
            </a:r>
            <a:endParaRPr lang="fr-FR" b="1" dirty="0">
              <a:solidFill>
                <a:schemeClr val="accent2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07414" y="1923885"/>
            <a:ext cx="36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Заражение в любой период жизни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0536" y="2293217"/>
            <a:ext cx="30099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зависимости от штамма</a:t>
            </a:r>
            <a:r>
              <a:rPr lang="en-GB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: </a:t>
            </a:r>
            <a:endParaRPr lang="ru-RU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4401041" y="3511249"/>
            <a:ext cx="2528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2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НЕСУШКИ И РОДИТЕЛИ</a:t>
            </a:r>
            <a:endParaRPr lang="en-GB" b="1" dirty="0">
              <a:solidFill>
                <a:schemeClr val="accent2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43281" y="4931301"/>
            <a:ext cx="11501968" cy="1016001"/>
            <a:chOff x="240" y="2145"/>
            <a:chExt cx="5434" cy="64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240" y="2260"/>
              <a:ext cx="5184" cy="411"/>
              <a:chOff x="432" y="1836"/>
              <a:chExt cx="5184" cy="411"/>
            </a:xfrm>
            <a:grpFill/>
          </p:grpSpPr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32" y="1836"/>
                <a:ext cx="1776" cy="41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dirty="0"/>
                  <a:t>Возраст </a:t>
                </a:r>
                <a:r>
                  <a:rPr lang="ru-RU" dirty="0" smtClean="0"/>
                  <a:t>заражения </a:t>
                </a:r>
                <a:br>
                  <a:rPr lang="ru-RU" dirty="0" smtClean="0"/>
                </a:br>
                <a:r>
                  <a:rPr lang="ru-RU" b="1" dirty="0" smtClean="0"/>
                  <a:t>от</a:t>
                </a:r>
                <a:r>
                  <a:rPr lang="ru-RU" dirty="0" smtClean="0"/>
                  <a:t> </a:t>
                </a:r>
                <a:r>
                  <a:rPr lang="fr-FR" b="1" dirty="0" smtClean="0"/>
                  <a:t>1</a:t>
                </a:r>
                <a:r>
                  <a:rPr lang="ru-RU" b="1" dirty="0" smtClean="0"/>
                  <a:t> до </a:t>
                </a:r>
                <a:r>
                  <a:rPr lang="fr-FR" b="1" dirty="0" smtClean="0"/>
                  <a:t>20 </a:t>
                </a:r>
                <a:r>
                  <a:rPr lang="ru-RU" b="1" dirty="0"/>
                  <a:t>дней</a:t>
                </a:r>
                <a:endParaRPr lang="en-GB" b="1" dirty="0"/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2160" y="1836"/>
                <a:ext cx="1776" cy="41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dirty="0"/>
                  <a:t>Возраст заражения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b="1" dirty="0"/>
                  <a:t>о</a:t>
                </a:r>
                <a:r>
                  <a:rPr lang="ru-RU" b="1" dirty="0" smtClean="0"/>
                  <a:t>т </a:t>
                </a:r>
                <a:r>
                  <a:rPr lang="fr-FR" b="1" dirty="0"/>
                  <a:t>3 </a:t>
                </a:r>
                <a:r>
                  <a:rPr lang="ru-RU" b="1" dirty="0"/>
                  <a:t>до</a:t>
                </a:r>
                <a:r>
                  <a:rPr lang="fr-FR" b="1" dirty="0"/>
                  <a:t> 18 </a:t>
                </a:r>
                <a:r>
                  <a:rPr lang="ru-RU" b="1" dirty="0"/>
                  <a:t>недель</a:t>
                </a:r>
                <a:endParaRPr lang="en-GB" b="1" dirty="0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3840" y="1836"/>
                <a:ext cx="1776" cy="41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dirty="0"/>
                  <a:t>Возраст заражения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b="1" dirty="0" smtClean="0"/>
                  <a:t>Период </a:t>
                </a:r>
                <a:r>
                  <a:rPr lang="ru-RU" b="1" dirty="0"/>
                  <a:t>яйценоскости</a:t>
                </a:r>
                <a:endParaRPr lang="en-GB" b="1" dirty="0"/>
              </a:p>
            </p:txBody>
          </p:sp>
        </p:grp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5192" y="2303"/>
              <a:ext cx="640" cy="324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43281" y="5857851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>
                <a:latin typeface="+mn-lt"/>
              </a:rPr>
              <a:t>Ложные </a:t>
            </a:r>
            <a:r>
              <a:rPr lang="ru-RU" dirty="0">
                <a:latin typeface="+mn-lt"/>
              </a:rPr>
              <a:t>несушки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106161" y="5857851"/>
            <a:ext cx="3333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+mn-lt"/>
              </a:rPr>
              <a:t>Не специфические инфекции</a:t>
            </a:r>
            <a:endParaRPr lang="en-GB" dirty="0">
              <a:latin typeface="+mn-lt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752133" y="5857851"/>
            <a:ext cx="3663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96" charset="-52"/>
                <a:cs typeface="ヒラギノ角ゴ Pro W3" pitchFamily="-96" charset="-5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+mn-lt"/>
              </a:rPr>
              <a:t>Снижение </a:t>
            </a:r>
            <a:r>
              <a:rPr lang="ru-RU" dirty="0" smtClean="0">
                <a:latin typeface="+mn-lt"/>
              </a:rPr>
              <a:t>яйценоскости</a:t>
            </a:r>
            <a:r>
              <a:rPr lang="fr-FR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>дефект </a:t>
            </a:r>
            <a:r>
              <a:rPr lang="ru-RU" dirty="0">
                <a:latin typeface="+mn-lt"/>
              </a:rPr>
              <a:t>скорлупы</a:t>
            </a:r>
            <a:endParaRPr lang="en-GB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6759" y="2739443"/>
            <a:ext cx="191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поражения почек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66759" y="2385144"/>
            <a:ext cx="2790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респираторные симптомы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70536" y="3857094"/>
            <a:ext cx="30099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зависимости от штамма</a:t>
            </a:r>
            <a:r>
              <a:rPr lang="en-GB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: </a:t>
            </a:r>
            <a:endParaRPr lang="ru-RU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6759" y="4265205"/>
            <a:ext cx="191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поражения почек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66759" y="3926343"/>
            <a:ext cx="2790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респираторные симптомы</a:t>
            </a:r>
          </a:p>
        </p:txBody>
      </p:sp>
    </p:spTree>
    <p:extLst>
      <p:ext uri="{BB962C8B-B14F-4D97-AF65-F5344CB8AC3E}">
        <p14:creationId xmlns:p14="http://schemas.microsoft.com/office/powerpoint/2010/main" val="36534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206AC7-7C59-444F-8E9D-045B9F67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46" y="642216"/>
            <a:ext cx="9926782" cy="99944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2D3B54"/>
                </a:solidFill>
              </a:rPr>
              <a:t>НПГП и ИБК (даже вакцинный штамм)</a:t>
            </a:r>
          </a:p>
        </p:txBody>
      </p:sp>
      <p:graphicFrame>
        <p:nvGraphicFramePr>
          <p:cNvPr id="4" name="Tijdelijke aanduiding voor inhoud 9">
            <a:extLst>
              <a:ext uri="{FF2B5EF4-FFF2-40B4-BE49-F238E27FC236}">
                <a16:creationId xmlns:a16="http://schemas.microsoft.com/office/drawing/2014/main" xmlns="" id="{DBE10933-52F0-EA4A-95A6-EF7DE44E85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934122"/>
              </p:ext>
            </p:extLst>
          </p:nvPr>
        </p:nvGraphicFramePr>
        <p:xfrm>
          <a:off x="838199" y="1466035"/>
          <a:ext cx="106108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3680141588"/>
                    </a:ext>
                  </a:extLst>
                </a:gridCol>
                <a:gridCol w="1515129">
                  <a:extLst>
                    <a:ext uri="{9D8B030D-6E8A-4147-A177-3AD203B41FA5}">
                      <a16:colId xmlns:a16="http://schemas.microsoft.com/office/drawing/2014/main" xmlns="" val="1744810182"/>
                    </a:ext>
                  </a:extLst>
                </a:gridCol>
                <a:gridCol w="1557781">
                  <a:extLst>
                    <a:ext uri="{9D8B030D-6E8A-4147-A177-3AD203B41FA5}">
                      <a16:colId xmlns:a16="http://schemas.microsoft.com/office/drawing/2014/main" xmlns="" val="2770328461"/>
                    </a:ext>
                  </a:extLst>
                </a:gridCol>
                <a:gridCol w="3586970">
                  <a:extLst>
                    <a:ext uri="{9D8B030D-6E8A-4147-A177-3AD203B41FA5}">
                      <a16:colId xmlns:a16="http://schemas.microsoft.com/office/drawing/2014/main" xmlns="" val="552988096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xmlns="" val="3004606680"/>
                    </a:ext>
                  </a:extLst>
                </a:gridCol>
              </a:tblGrid>
              <a:tr h="379414">
                <a:tc>
                  <a:txBody>
                    <a:bodyPr/>
                    <a:lstStyle/>
                    <a:p>
                      <a:pPr rtl="0"/>
                      <a:r>
                        <a:rPr lang="ru-RU"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Бройлеры</a:t>
                      </a:r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H9N2 (D20)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Массовая вакцина (D20)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H9N2 + вакцина от ИБК (D20)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Без вакцины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066576"/>
                  </a:ext>
                </a:extLst>
              </a:tr>
              <a:tr h="529973"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Клинические проявления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2/30 легкая депрессия и респираторные признаки</a:t>
                      </a:r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30/30 клинических проявлений </a:t>
                      </a:r>
                      <a:r>
                        <a:rPr lang="ru-RU" sz="14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+mn-lt"/>
                        </a:rPr>
                        <a:t>со 2 дня после заражения:</a:t>
                      </a:r>
                      <a:endParaRPr lang="ru-RU" sz="1400" b="0" i="0" u="none" strike="noStrike" dirty="0">
                        <a:highlight>
                          <a:srgbClr val="000000">
                            <a:alpha val="0"/>
                          </a:srgbClr>
                        </a:highlight>
                        <a:latin typeface="Arial"/>
                      </a:endParaRPr>
                    </a:p>
                    <a:p>
                      <a:pPr algn="ctr" rtl="0"/>
                      <a:r>
                        <a:rPr lang="ru-RU" sz="14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Депрессия, дыхательная недостаточность, конъюнктивит. Несколько случаев тяжелой одышки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6500950"/>
                  </a:ext>
                </a:extLst>
              </a:tr>
              <a:tr h="216808"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Смертность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3657160"/>
                  </a:ext>
                </a:extLst>
              </a:tr>
              <a:tr h="307145"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Пат. изменения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Заложенность трахеи, трубчатые слепки в бифуркации и нижних бронхах</a:t>
                      </a:r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8111381"/>
                  </a:ext>
                </a:extLst>
              </a:tr>
            </a:tbl>
          </a:graphicData>
        </a:graphic>
      </p:graphicFrame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xmlns="" id="{A8D01BAE-1212-8047-9DF3-0909F7F4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8438" y="7422839"/>
            <a:ext cx="2743200" cy="273468"/>
          </a:xfrm>
        </p:spPr>
        <p:txBody>
          <a:bodyPr>
            <a:noAutofit/>
          </a:bodyPr>
          <a:lstStyle/>
          <a:p>
            <a:pPr rtl="0"/>
            <a:r>
              <a:rPr lang="ru-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11</a:t>
            </a:r>
            <a:endParaRPr lang="nl-NL"/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xmlns="" id="{F2BC34BD-4F16-E94C-ABF0-02F3A13D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061" y="4552733"/>
            <a:ext cx="6037448" cy="2141361"/>
          </a:xfrm>
          <a:prstGeom prst="rect">
            <a:avLst/>
          </a:prstGeom>
        </p:spPr>
      </p:pic>
      <p:pic>
        <p:nvPicPr>
          <p:cNvPr id="10" name="Afbeelding 8">
            <a:extLst>
              <a:ext uri="{FF2B5EF4-FFF2-40B4-BE49-F238E27FC236}">
                <a16:creationId xmlns:a16="http://schemas.microsoft.com/office/drawing/2014/main" xmlns="" id="{45AC5B6B-07D9-F749-80E1-F2E9BF836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552733"/>
            <a:ext cx="4535659" cy="19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746" y="766689"/>
            <a:ext cx="10972800" cy="766689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Статистика выделения штаммов ИБК в РФ в 2021 году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764952"/>
              </p:ext>
            </p:extLst>
          </p:nvPr>
        </p:nvGraphicFramePr>
        <p:xfrm>
          <a:off x="429851" y="1600199"/>
          <a:ext cx="5382474" cy="353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449300"/>
              </p:ext>
            </p:extLst>
          </p:nvPr>
        </p:nvGraphicFramePr>
        <p:xfrm>
          <a:off x="6179272" y="1600200"/>
          <a:ext cx="5445378" cy="353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32371"/>
              </p:ext>
            </p:extLst>
          </p:nvPr>
        </p:nvGraphicFramePr>
        <p:xfrm>
          <a:off x="984739" y="5466352"/>
          <a:ext cx="10142805" cy="1230630"/>
        </p:xfrm>
        <a:graphic>
          <a:graphicData uri="http://schemas.openxmlformats.org/drawingml/2006/table">
            <a:tbl>
              <a:tblPr firstRow="1" firstCol="1" bandRow="1"/>
              <a:tblGrid>
                <a:gridCol w="1448972"/>
                <a:gridCol w="1086729"/>
                <a:gridCol w="1161754"/>
                <a:gridCol w="1252165"/>
                <a:gridCol w="846269"/>
                <a:gridCol w="1086729"/>
                <a:gridCol w="1086729"/>
                <a:gridCol w="1086729"/>
                <a:gridCol w="1086729"/>
              </a:tblGrid>
              <a:tr h="561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Вид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птицы: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Исследовано проб,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 них отрицательно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 них положительно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Серотип/генотип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793b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нетипир.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Бройлеры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Несушка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ало">
  <a:themeElements>
    <a:clrScheme name="Custom 133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202F3E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уст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следня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Пуст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Пуст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6335</TotalTime>
  <Words>2099</Words>
  <Application>Microsoft Office PowerPoint</Application>
  <PresentationFormat>Произвольный</PresentationFormat>
  <Paragraphs>528</Paragraphs>
  <Slides>34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Начало</vt:lpstr>
      <vt:lpstr>Основной</vt:lpstr>
      <vt:lpstr>Пустой</vt:lpstr>
      <vt:lpstr>Последняя</vt:lpstr>
      <vt:lpstr>Тема Office</vt:lpstr>
      <vt:lpstr>Специальное оформление</vt:lpstr>
      <vt:lpstr>1_Пустой</vt:lpstr>
      <vt:lpstr>2_Пустой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НПГП и ИБК (даже вакцинный штамм)</vt:lpstr>
      <vt:lpstr>Статистика выделения штаммов ИБК в РФ в 2021 году</vt:lpstr>
      <vt:lpstr>Динамика выделения штаммов ИБК 2017 – 2021 год  в птицеводческих предприятиях РФ:</vt:lpstr>
      <vt:lpstr>Ситуация по ИБК в мире</vt:lpstr>
      <vt:lpstr>Презентация PowerPoint</vt:lpstr>
      <vt:lpstr>Презентация PowerPoint</vt:lpstr>
      <vt:lpstr>Молекулярная диагностика </vt:lpstr>
      <vt:lpstr>Гомологичная вакцина против каждого вариантного штамма?</vt:lpstr>
      <vt:lpstr>Презентация PowerPoint</vt:lpstr>
      <vt:lpstr>Что такое Пулвак IB Праймер?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RITS</dc:creator>
  <cp:lastModifiedBy>Windows User</cp:lastModifiedBy>
  <cp:revision>336</cp:revision>
  <dcterms:created xsi:type="dcterms:W3CDTF">2017-09-19T08:02:03Z</dcterms:created>
  <dcterms:modified xsi:type="dcterms:W3CDTF">2022-11-17T08:55:35Z</dcterms:modified>
</cp:coreProperties>
</file>