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277" r:id="rId3"/>
    <p:sldId id="279" r:id="rId4"/>
    <p:sldId id="280" r:id="rId5"/>
    <p:sldId id="281" r:id="rId6"/>
    <p:sldId id="282" r:id="rId7"/>
    <p:sldId id="283" r:id="rId8"/>
    <p:sldId id="284" r:id="rId9"/>
    <p:sldId id="286" r:id="rId10"/>
    <p:sldId id="288" r:id="rId11"/>
    <p:sldId id="289" r:id="rId12"/>
    <p:sldId id="290" r:id="rId13"/>
    <p:sldId id="291" r:id="rId14"/>
    <p:sldId id="292" r:id="rId15"/>
    <p:sldId id="298" r:id="rId16"/>
    <p:sldId id="299" r:id="rId17"/>
    <p:sldId id="300" r:id="rId18"/>
    <p:sldId id="310" r:id="rId19"/>
    <p:sldId id="313" r:id="rId20"/>
    <p:sldId id="314" r:id="rId21"/>
    <p:sldId id="324" r:id="rId22"/>
    <p:sldId id="325" r:id="rId23"/>
    <p:sldId id="326" r:id="rId24"/>
    <p:sldId id="327" r:id="rId25"/>
    <p:sldId id="328" r:id="rId26"/>
    <p:sldId id="341" r:id="rId27"/>
    <p:sldId id="342" r:id="rId28"/>
    <p:sldId id="345" r:id="rId29"/>
    <p:sldId id="343" r:id="rId30"/>
    <p:sldId id="338" r:id="rId31"/>
    <p:sldId id="344" r:id="rId32"/>
    <p:sldId id="340" r:id="rId33"/>
    <p:sldId id="329" r:id="rId34"/>
    <p:sldId id="330" r:id="rId35"/>
    <p:sldId id="331" r:id="rId36"/>
    <p:sldId id="264" r:id="rId37"/>
    <p:sldId id="334" r:id="rId38"/>
    <p:sldId id="335" r:id="rId39"/>
    <p:sldId id="337" r:id="rId40"/>
    <p:sldId id="27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1AC7A-6E6B-47CA-91A9-8125DEE5C4D7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5E838-C0B0-4488-8EA1-47B46FE0E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4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2CFF03-2626-43D4-962F-A6436A1FEAF0}" type="slidenum">
              <a:rPr lang="ru-RU" altLang="ru-RU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51B8-ED78-42C7-A0CA-449066CE34D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7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36D64626-C120-4EEA-9C04-45412F320F0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2362200" y="812800"/>
            <a:ext cx="2833688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2025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3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5451" y="1752601"/>
            <a:ext cx="11766549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86 h 2182"/>
                <a:gd name="T4" fmla="*/ 5972 w 4897"/>
                <a:gd name="T5" fmla="*/ 1486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1060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1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13208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46249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8E191-D5DE-4E78-A362-7C8BD2F3A3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8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E2D97-CAFD-4BB6-A9A8-43F37F278D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105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7951" y="244476"/>
            <a:ext cx="2796116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44476"/>
            <a:ext cx="8185151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3C75B-D962-4E48-A88A-88ADB7A165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328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6DD7-EADA-401B-BE79-A10E7FA11A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37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8B7A-AB86-4AD5-A321-5933293D2A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317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9CC01-6B56-479B-83B0-C84B15E702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94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E3BE-1739-45E4-8D35-DE08BFA778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647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3752-0CBA-4AD8-8FBA-D799AFDC26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38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2A544-B9D4-46F5-BEE7-B99505A732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669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959BE-9245-47EF-869F-5ABEB6E1C9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04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22420-A5A1-4584-8F06-74CE6C7101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391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25451" y="1828800"/>
            <a:ext cx="11766549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90 h 2182"/>
                <a:gd name="T4" fmla="*/ 5972 w 4897"/>
                <a:gd name="T5" fmla="*/ 590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62 h 2182"/>
                <a:gd name="T4" fmla="*/ 5972 w 4897"/>
                <a:gd name="T5" fmla="*/ 562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957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957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957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957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957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095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95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95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FE3EE-52F1-4908-A2B8-FDF4FAA5112B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  <p:sp>
        <p:nvSpPr>
          <p:cNvPr id="10958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958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646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9485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FE1">
            <a:alpha val="6509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99869" y="2163157"/>
            <a:ext cx="11713027" cy="1758949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Современная эпидемиологическая ситуация по природно-очаговым </a:t>
            </a:r>
            <a:r>
              <a:rPr lang="ru-RU" altLang="ru-RU" sz="32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altLang="ru-RU" sz="320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зооантропонозным</a:t>
            </a: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 инфекциям в Российской Федерации</a:t>
            </a:r>
            <a:endParaRPr lang="ru-RU" altLang="ru-RU" sz="3200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19039" y="4206799"/>
            <a:ext cx="9546885" cy="1132954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400" b="1" i="1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д.м.н. Рудакова </a:t>
            </a:r>
            <a:r>
              <a:rPr lang="ru-RU" sz="2400" b="1" i="1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С.А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4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Шпынов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С.Н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., Рудаков Н.В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2400" b="1" i="1" dirty="0" err="1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Пеньевская</a:t>
            </a:r>
            <a:r>
              <a:rPr lang="ru-RU" sz="2400" b="1" i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Н.А., </a:t>
            </a: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Полищук Е.М.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2400" b="1" i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2000" b="1" i="1" dirty="0" smtClean="0">
                <a:effectLst/>
              </a:rPr>
              <a:t>ФБУН </a:t>
            </a:r>
            <a:r>
              <a:rPr lang="ru-RU" sz="2000" b="1" i="1" dirty="0">
                <a:effectLst/>
              </a:rPr>
              <a:t>Омский НИИ природно-очаговых инфекций </a:t>
            </a:r>
            <a:r>
              <a:rPr lang="ru-RU" sz="2000" b="1" i="1" dirty="0" err="1">
                <a:effectLst/>
              </a:rPr>
              <a:t>Роспотребнадзора</a:t>
            </a:r>
            <a:r>
              <a:rPr lang="ru-RU" sz="2000" b="1" i="1" dirty="0" smtClean="0">
                <a:effectLst/>
              </a:rPr>
              <a:t>,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sz="2000" b="1" i="1" dirty="0" smtClean="0">
                <a:effectLst/>
              </a:rPr>
              <a:t>г</a:t>
            </a:r>
            <a:r>
              <a:rPr lang="ru-RU" sz="2000" b="1" i="1" dirty="0">
                <a:effectLst/>
              </a:rPr>
              <a:t>. Омск, </a:t>
            </a:r>
            <a:r>
              <a:rPr lang="ru-RU" sz="2000" b="1" i="1" dirty="0" smtClean="0">
                <a:effectLst/>
              </a:rPr>
              <a:t>Россия</a:t>
            </a:r>
            <a:endParaRPr lang="ru-RU" sz="2000" i="1" dirty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0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12853" cy="21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7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43849"/>
            <a:ext cx="1143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99"/>
                </a:solidFill>
              </a:rPr>
              <a:t>Картографический анализ распространения бешенства в России в </a:t>
            </a:r>
            <a:r>
              <a:rPr lang="ru-RU" sz="2200" b="1" dirty="0" smtClean="0">
                <a:solidFill>
                  <a:srgbClr val="000099"/>
                </a:solidFill>
              </a:rPr>
              <a:t>2019-2021 </a:t>
            </a:r>
            <a:r>
              <a:rPr lang="ru-RU" sz="2200" b="1" dirty="0">
                <a:solidFill>
                  <a:srgbClr val="000099"/>
                </a:solidFill>
              </a:rPr>
              <a:t>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80038" y="348348"/>
            <a:ext cx="59291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</a:rPr>
              <a:t>Удельный вес разных видов и групп животных в общей структуре их заболеваний бешенством на территории России в </a:t>
            </a:r>
            <a:r>
              <a:rPr lang="ru-RU" sz="2000" b="1" dirty="0" smtClean="0">
                <a:solidFill>
                  <a:srgbClr val="000099"/>
                </a:solidFill>
              </a:rPr>
              <a:t>2019-2021 гг. 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9218" name="Picture 2" descr="F:\2022\СТАТЬЯ в ООИ_2022\К статье в ООИ_2022\Рис. 4.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5" y="57891"/>
            <a:ext cx="4903613" cy="62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81" y="1720528"/>
            <a:ext cx="7036319" cy="364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0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8962" y="155520"/>
            <a:ext cx="8970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Случаи гидрофобии, зарегистрированные в 2020-2021 гг.</a:t>
            </a:r>
            <a:endParaRPr lang="ru-RU" sz="2400" b="1" dirty="0">
              <a:solidFill>
                <a:srgbClr val="000099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062830"/>
              </p:ext>
            </p:extLst>
          </p:nvPr>
        </p:nvGraphicFramePr>
        <p:xfrm>
          <a:off x="2973414" y="1067733"/>
          <a:ext cx="7518579" cy="5467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524"/>
                <a:gridCol w="607764"/>
                <a:gridCol w="629865"/>
                <a:gridCol w="622133"/>
                <a:gridCol w="1937286"/>
                <a:gridCol w="1179634"/>
                <a:gridCol w="2052373"/>
              </a:tblGrid>
              <a:tr h="57548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Воз-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Село/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Субъект России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заражения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Обращение за мед. помощью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</a:tr>
              <a:tr h="295050">
                <a:tc gridSpan="7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BA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84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Калужская обл.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обращался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211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Пензенская обл.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обращался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772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Ставропольский край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обращался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691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Р.Марий-Эл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кошка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обращался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121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Волгоградская обл.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обращался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691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Пензенская обл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обращался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751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Амурская обл.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введены антирабические препараты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691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Ярославская обл.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лисица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введен АИГ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1031">
                <a:tc gridSpan="7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BA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95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Волгоградская обл.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кошка 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обращалась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661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Ростовская обл.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кошка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Отказ от прививок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389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Волгоградская обл.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Отказ от прививок</a:t>
                      </a: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936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Ставропольский край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лисица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обращался</a:t>
                      </a: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691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Ярославская обл.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собака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каз от прививок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0543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Приморский </a:t>
                      </a:r>
                      <a:r>
                        <a:rPr lang="ru-RU" sz="16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Летучая мышь</a:t>
                      </a:r>
                      <a:endParaRPr lang="ru-RU" sz="1600" b="1" dirty="0"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обращался</a:t>
                      </a: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" y="617185"/>
            <a:ext cx="2324559" cy="189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r="14145" b="11773"/>
          <a:stretch/>
        </p:blipFill>
        <p:spPr bwMode="auto">
          <a:xfrm>
            <a:off x="10722794" y="5346552"/>
            <a:ext cx="1335153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2" y="4793369"/>
            <a:ext cx="2302525" cy="174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4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2886" y="340537"/>
            <a:ext cx="1080951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Вывод: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Требуется усилить профилактические мероприятия</a:t>
            </a:r>
          </a:p>
          <a:p>
            <a:endParaRPr lang="ru-RU" sz="2400" b="1" dirty="0" smtClean="0">
              <a:solidFill>
                <a:srgbClr val="000099"/>
              </a:solidFill>
            </a:endParaRPr>
          </a:p>
          <a:p>
            <a:pPr marL="514350" indent="-514350">
              <a:buAutoNum type="arabicPeriod"/>
            </a:pPr>
            <a:r>
              <a:rPr lang="ru-RU" sz="2400" b="1" dirty="0" smtClean="0"/>
              <a:t>Регулярный мониторинг состояния природных очагов инфекции</a:t>
            </a:r>
          </a:p>
          <a:p>
            <a:pPr marL="514350" indent="-514350">
              <a:buAutoNum type="arabicPeriod"/>
            </a:pPr>
            <a:r>
              <a:rPr lang="ru-RU" sz="2400" b="1" dirty="0" smtClean="0"/>
              <a:t>Вакцинация всех собак </a:t>
            </a:r>
          </a:p>
          <a:p>
            <a:pPr marL="514350" indent="-514350">
              <a:buAutoNum type="arabicPeriod"/>
            </a:pPr>
            <a:r>
              <a:rPr lang="ru-RU" sz="2400" b="1" dirty="0" smtClean="0"/>
              <a:t>Контроль содержания собак и кошек, решение вопросов безопасности населения от бродячих животных.</a:t>
            </a:r>
          </a:p>
          <a:p>
            <a:pPr marL="514350" indent="-514350">
              <a:buAutoNum type="arabicPeriod"/>
            </a:pPr>
            <a:r>
              <a:rPr lang="ru-RU" sz="2400" b="1" dirty="0" smtClean="0"/>
              <a:t>Решение вопросов обеспечения лечебных учреждений достаточным объемом антирабических препаратов</a:t>
            </a:r>
          </a:p>
          <a:p>
            <a:pPr marL="514350" indent="-514350">
              <a:buAutoNum type="arabicPeriod"/>
            </a:pPr>
            <a:r>
              <a:rPr lang="ru-RU" sz="2400" b="1" dirty="0" smtClean="0"/>
              <a:t>Решение вопросов подготовки медицинских кадров и качества оказания антирабической помощи. </a:t>
            </a:r>
          </a:p>
          <a:p>
            <a:pPr marL="514350" indent="-514350">
              <a:buAutoNum type="arabicPeriod"/>
            </a:pPr>
            <a:r>
              <a:rPr lang="ru-RU" sz="2400" b="1" dirty="0" smtClean="0"/>
              <a:t>Усиление санитарно-просветительной работы.</a:t>
            </a:r>
          </a:p>
          <a:p>
            <a:pPr marL="514350" indent="-514350">
              <a:buAutoNum type="arabicPeriod"/>
            </a:pPr>
            <a:r>
              <a:rPr lang="ru-RU" sz="2400" b="1" dirty="0" smtClean="0"/>
              <a:t>Исключение </a:t>
            </a:r>
            <a:r>
              <a:rPr lang="ru-RU" sz="2400" b="1" dirty="0" err="1" smtClean="0"/>
              <a:t>лиссавирусной</a:t>
            </a:r>
            <a:r>
              <a:rPr lang="ru-RU" sz="2400" b="1" dirty="0" smtClean="0"/>
              <a:t> инфекции у погибших в течение 15 дней от энцефалита неясной этиологии. </a:t>
            </a:r>
          </a:p>
          <a:p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>
          <a:xfrm>
            <a:off x="3238500" y="285750"/>
            <a:ext cx="6972300" cy="30670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>
              <a:solidFill>
                <a:srgbClr val="990033"/>
              </a:solidFill>
            </a:endParaRPr>
          </a:p>
        </p:txBody>
      </p:sp>
      <p:sp>
        <p:nvSpPr>
          <p:cNvPr id="3075" name="Rectangle 3"/>
          <p:cNvSpPr>
            <a:spLocks noGrp="1"/>
          </p:cNvSpPr>
          <p:nvPr>
            <p:ph type="subTitle" idx="1"/>
          </p:nvPr>
        </p:nvSpPr>
        <p:spPr>
          <a:xfrm>
            <a:off x="3781425" y="1014952"/>
            <a:ext cx="5057775" cy="1071562"/>
          </a:xfrm>
        </p:spPr>
        <p:txBody>
          <a:bodyPr/>
          <a:lstStyle/>
          <a:p>
            <a:pPr eaLnBrk="1" hangingPunct="1"/>
            <a:r>
              <a:rPr lang="ru-RU" altLang="ru-RU" sz="4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Лихорадка Ку</a:t>
            </a:r>
          </a:p>
          <a:p>
            <a:pPr eaLnBrk="1" hangingPunct="1"/>
            <a:endParaRPr lang="ru-RU" altLang="ru-RU" sz="4400" b="1" dirty="0">
              <a:solidFill>
                <a:srgbClr val="006600"/>
              </a:solidFill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10" y="2295526"/>
            <a:ext cx="28082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214814"/>
            <a:ext cx="21907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027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1881189" y="0"/>
            <a:ext cx="8535987" cy="857250"/>
          </a:xfrm>
          <a:noFill/>
        </p:spPr>
        <p:txBody>
          <a:bodyPr/>
          <a:lstStyle/>
          <a:p>
            <a:pPr eaLnBrk="1" hangingPunct="1"/>
            <a:r>
              <a:rPr lang="en-US" altLang="ru-RU" sz="36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Coxiella burnetii</a:t>
            </a:r>
            <a:r>
              <a:rPr lang="ru-RU" altLang="ru-RU" sz="36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лихорадка Ку</a:t>
            </a:r>
          </a:p>
        </p:txBody>
      </p:sp>
      <p:sp>
        <p:nvSpPr>
          <p:cNvPr id="4099" name="Rectangle 3"/>
          <p:cNvSpPr>
            <a:spLocks noGrp="1"/>
          </p:cNvSpPr>
          <p:nvPr>
            <p:ph idx="1"/>
          </p:nvPr>
        </p:nvSpPr>
        <p:spPr>
          <a:xfrm>
            <a:off x="1524000" y="928688"/>
            <a:ext cx="9144000" cy="5929312"/>
          </a:xfrm>
        </p:spPr>
        <p:txBody>
          <a:bodyPr/>
          <a:lstStyle/>
          <a:p>
            <a:pPr eaLnBrk="1" hangingPunct="1"/>
            <a:r>
              <a:rPr lang="en-US" alt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Coxiella</a:t>
            </a:r>
            <a:r>
              <a:rPr lang="en-US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burnetii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(возбудитель лихорадки Ку) относят к гамма-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протеобактериям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облигатным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фаголизосомальным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паразитом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эукариотических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клеток, не размножается на питательных средах. </a:t>
            </a:r>
            <a:r>
              <a:rPr lang="en-US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burnetii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культивируют в куриных эмбрионах, культурах клеток, в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биопробах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различных лабораторных животных.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/>
              <a:t>                  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/>
              <a:t>                         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buNone/>
            </a:pP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buNone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buNone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Френсис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Бернет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/>
          </a:p>
        </p:txBody>
      </p:sp>
      <p:pic>
        <p:nvPicPr>
          <p:cNvPr id="4100" name="Picture 6" descr="http://molbiol.ru/forums/uploads/a001/b016/post-3616-1191392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71" y="4467406"/>
            <a:ext cx="15430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2071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Эколого-эпидемиологические особенности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коксиелл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1524000" y="857250"/>
            <a:ext cx="9144000" cy="60007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Лихорадка Ку - зооноз сельскохозяйственных животных с длительным и самостоятельным характером существования очагов (как при бруцеллезе).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 множественность источников (прежде всего - пуховые козы, овцы, крупный рогатый скот, меньше - птицы) и факторов передачи инфекции (молоко, мясо, шкуры, вода, солома, пыль и др.).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в большой концентрации содержится в плаценте и выделяется при окоте, отеле с околоплодной жидкостью, с молоком, экскрементами животных.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Коксиеллами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инфицируется шерсть и пух животных, среда их обитания. Возбудитель обладает очень высокой устойчивостью во внешней среде.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974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1524000" y="1164566"/>
            <a:ext cx="8858250" cy="4961598"/>
          </a:xfrm>
        </p:spPr>
        <p:txBody>
          <a:bodyPr/>
          <a:lstStyle/>
          <a:p>
            <a:pPr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Ведущее значение имеют аспирационный и контактный пути передачи, меньшее - алиментарный. </a:t>
            </a:r>
            <a:endParaRPr lang="en-US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высокой устойчивости возбудителя особое значение при лихорадке Ку имеет пылевая инфекция.</a:t>
            </a:r>
            <a:endParaRPr lang="en-US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характеризуется высокой экологической пластичностью и широким кругом позвоночных и беспозвоночных хозяев (сельскохозяйственные и дикие животные, иксодовые клещи).</a:t>
            </a:r>
            <a:endParaRPr lang="en-US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0838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algn="ctr"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Патогенетические особенности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8438" y="1071564"/>
            <a:ext cx="6572250" cy="5253037"/>
          </a:xfrm>
          <a:noFill/>
        </p:spPr>
      </p:pic>
    </p:spTree>
    <p:extLst>
      <p:ext uri="{BB962C8B-B14F-4D97-AF65-F5344CB8AC3E}">
        <p14:creationId xmlns:p14="http://schemas.microsoft.com/office/powerpoint/2010/main" val="15296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981200" y="353683"/>
            <a:ext cx="7043738" cy="621102"/>
          </a:xfrm>
        </p:spPr>
        <p:txBody>
          <a:bodyPr/>
          <a:lstStyle/>
          <a:p>
            <a:pPr algn="ctr" eaLnBrk="1" hangingPunct="1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1523999" y="1293962"/>
            <a:ext cx="9259019" cy="5349726"/>
          </a:xfrm>
        </p:spPr>
        <p:txBody>
          <a:bodyPr/>
          <a:lstStyle/>
          <a:p>
            <a:pPr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регистрация Лихорадки Ку на территории Российской Федерации осуществляется с 1957 года. В период с 1957 по 2021 годы было зарегистрировано 13887 случаев этой инфекции.</a:t>
            </a:r>
          </a:p>
          <a:p>
            <a:pPr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распространение имеют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внутристадные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очаги, определяющие основные эпидемиологические особенности инфекции. Доказана роль козьего пуха и овечьей шерсти в возникновении вспышек лихорадки Ку в различных регионах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25391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1524000" y="715992"/>
            <a:ext cx="9500558" cy="5641947"/>
          </a:xfrm>
        </p:spPr>
        <p:txBody>
          <a:bodyPr/>
          <a:lstStyle/>
          <a:p>
            <a:pPr algn="just"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современных эпидемиологических особенностей лихорадки Ку в России выявил два основных (козье-овечьи и КРС) типа </a:t>
            </a:r>
            <a:r>
              <a:rPr lang="ru-RU" alt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внутристадных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очагов и возрастание роли животных индивидуальных хозяйств как источника </a:t>
            </a:r>
            <a:r>
              <a:rPr lang="en-US" alt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C.burnetii</a:t>
            </a:r>
            <a:r>
              <a:rPr lang="en-US" alt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Очаги этих типов имеют различные эколого-эпизоотические и эпидемиологические характеристики (активность и стабильность очагов, основные механизмы и факторы передачи, интенсивность эпидемического процесса. </a:t>
            </a:r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88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5"/>
          <a:stretch/>
        </p:blipFill>
        <p:spPr bwMode="auto">
          <a:xfrm>
            <a:off x="1549973" y="1525737"/>
            <a:ext cx="8770681" cy="5157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11711" y="24854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Распределение риска заражения человека бешенством в мире </a:t>
            </a:r>
          </a:p>
          <a:p>
            <a:pPr algn="ctr"/>
            <a:r>
              <a:rPr lang="ru-RU" b="1" dirty="0"/>
              <a:t>на основе оценочных данных ВОЗ </a:t>
            </a:r>
          </a:p>
          <a:p>
            <a:pPr algn="ctr"/>
            <a:r>
              <a:rPr lang="ru-RU" dirty="0"/>
              <a:t>(</a:t>
            </a:r>
            <a:r>
              <a:rPr lang="en-GB" dirty="0"/>
              <a:t>WHO expert consultation on rabies</a:t>
            </a:r>
            <a:r>
              <a:rPr lang="ru-RU" dirty="0"/>
              <a:t>, 2013).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42303" y="5813725"/>
            <a:ext cx="1811886" cy="8164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16099" y="5760281"/>
            <a:ext cx="2064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≈ 3000 </a:t>
            </a:r>
            <a:r>
              <a:rPr lang="ru-RU" b="1" dirty="0" err="1" smtClean="0">
                <a:solidFill>
                  <a:srgbClr val="FF0000"/>
                </a:solidFill>
              </a:rPr>
              <a:t>случ</a:t>
            </a:r>
            <a:r>
              <a:rPr lang="ru-RU" b="1" dirty="0" smtClean="0">
                <a:solidFill>
                  <a:srgbClr val="FF0000"/>
                </a:solidFill>
              </a:rPr>
              <a:t>./год 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dirty="0"/>
              <a:t>заболеваний </a:t>
            </a:r>
          </a:p>
          <a:p>
            <a:pPr algn="ctr"/>
            <a:r>
              <a:rPr lang="ru-RU" dirty="0"/>
              <a:t>животных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80446" y="5795422"/>
            <a:ext cx="1940208" cy="8247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461631" y="5696889"/>
            <a:ext cx="1777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≈ </a:t>
            </a:r>
            <a:r>
              <a:rPr lang="ru-RU" b="1" dirty="0" smtClean="0">
                <a:solidFill>
                  <a:srgbClr val="FF0000"/>
                </a:solidFill>
              </a:rPr>
              <a:t>10 </a:t>
            </a:r>
            <a:r>
              <a:rPr lang="ru-RU" b="1" dirty="0" err="1" smtClean="0">
                <a:solidFill>
                  <a:srgbClr val="FF0000"/>
                </a:solidFill>
              </a:rPr>
              <a:t>случ</a:t>
            </a:r>
            <a:r>
              <a:rPr lang="ru-RU" b="1" dirty="0" smtClean="0">
                <a:solidFill>
                  <a:srgbClr val="FF0000"/>
                </a:solidFill>
              </a:rPr>
              <a:t>./год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dirty="0"/>
              <a:t>заболеваний </a:t>
            </a:r>
          </a:p>
          <a:p>
            <a:pPr algn="ctr"/>
            <a:r>
              <a:rPr lang="ru-RU" dirty="0"/>
              <a:t>людей</a:t>
            </a:r>
          </a:p>
        </p:txBody>
      </p:sp>
    </p:spTree>
    <p:extLst>
      <p:ext uri="{BB962C8B-B14F-4D97-AF65-F5344CB8AC3E}">
        <p14:creationId xmlns:p14="http://schemas.microsoft.com/office/powerpoint/2010/main" val="332780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523999" y="569343"/>
            <a:ext cx="9144000" cy="4349870"/>
          </a:xfrm>
        </p:spPr>
        <p:txBody>
          <a:bodyPr/>
          <a:lstStyle/>
          <a:p>
            <a:pPr algn="just" eaLnBrk="1" hangingPunct="1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десятилетия стабильные и высоко активные очаги козье-овечьего типа сформировались в индивидуальном секторе в Европейской и Азиатской частях России. Они обусловили ряд эпидемических вспышек лихорадки Ку в Воронежской, Волгоградской, Астраханской областях и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Ставропольском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крае, в Новосибирской области и Алтайском крае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лихорадки Ку зарегистрировано на территориях, где распространены очаги козье-овечьего типа.</a:t>
            </a:r>
          </a:p>
          <a:p>
            <a:pPr eaLnBrk="1" hangingPunct="1"/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601" y="4648269"/>
            <a:ext cx="2670279" cy="1999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231" y="4648269"/>
            <a:ext cx="3675370" cy="22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65" y="473075"/>
            <a:ext cx="11798460" cy="570721"/>
          </a:xfrm>
        </p:spPr>
        <p:txBody>
          <a:bodyPr/>
          <a:lstStyle/>
          <a:p>
            <a:pPr algn="ctr"/>
            <a:r>
              <a:rPr lang="ru-RU" sz="2400" dirty="0">
                <a:effectLst/>
              </a:rPr>
              <a:t>Эпидемиологический мониторинг за возбудителем лихорадки </a:t>
            </a:r>
            <a:r>
              <a:rPr lang="ru-RU" sz="2400" dirty="0" smtClean="0">
                <a:effectLst/>
              </a:rPr>
              <a:t>Ку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698" y="1181819"/>
            <a:ext cx="10676467" cy="4465608"/>
          </a:xfrm>
        </p:spPr>
        <p:txBody>
          <a:bodyPr/>
          <a:lstStyle/>
          <a:p>
            <a:r>
              <a:rPr lang="ru-RU" sz="2400" dirty="0" smtClean="0">
                <a:effectLst/>
              </a:rPr>
              <a:t>Всего </a:t>
            </a:r>
            <a:r>
              <a:rPr lang="ru-RU" sz="2400" dirty="0">
                <a:effectLst/>
              </a:rPr>
              <a:t>в Российской Федерации в 2000-21 гг. зарегистрировано 2 410 случаев лихорадки Ку в 20 субъектах Российской Федерации, из которых 1 964 или 81,49 % – в Южном федеральном </a:t>
            </a:r>
            <a:r>
              <a:rPr lang="ru-RU" sz="2400" dirty="0" smtClean="0">
                <a:effectLst/>
              </a:rPr>
              <a:t>округе.</a:t>
            </a:r>
          </a:p>
          <a:p>
            <a:pPr algn="just"/>
            <a:r>
              <a:rPr lang="ru-RU" sz="2400" dirty="0" smtClean="0">
                <a:effectLst/>
              </a:rPr>
              <a:t>В Российской Федерации наибольшее количество выявленных случаев лихорадки Ку приходится на ЮФО и СКФО, где в 2021 году был отмечен рост числа случаев заболевания коксиеллеза в 5,1 раза по сравнению с данными 2020 года – 41 и 8 случаев соответственно. Проявления эпидемического процесса отмечались в Астраханской области (17 случаев) и Ставропольском крае (24 случая), тогда как в 2020 году случаи лихорадки Ку были зарегистрированы только на территории Ставропольского края. Заболеваемость регистрировалась с марта по сентябрь, с пиком – в июне. </a:t>
            </a:r>
          </a:p>
        </p:txBody>
      </p:sp>
    </p:spTree>
    <p:extLst>
      <p:ext uri="{BB962C8B-B14F-4D97-AF65-F5344CB8AC3E}">
        <p14:creationId xmlns:p14="http://schemas.microsoft.com/office/powerpoint/2010/main" val="15602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662BE7-AB15-FA5A-95B5-687399B2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116632"/>
            <a:ext cx="8856984" cy="11521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Показатели </a:t>
            </a:r>
            <a:r>
              <a:rPr lang="ru-R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заболеваемости лихорадкой Ку в Российской Федерации в период с 2000 по 2021 гг.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0B6F938-9E61-B5F2-1444-637F953DE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9"/>
          <a:stretch/>
        </p:blipFill>
        <p:spPr bwMode="auto">
          <a:xfrm>
            <a:off x="1569620" y="1844825"/>
            <a:ext cx="9062884" cy="4271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97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Заголовок 1"/>
          <p:cNvSpPr>
            <a:spLocks noGrp="1"/>
          </p:cNvSpPr>
          <p:nvPr>
            <p:ph type="title"/>
          </p:nvPr>
        </p:nvSpPr>
        <p:spPr>
          <a:xfrm>
            <a:off x="1981200" y="6361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федеральный округ </a:t>
            </a:r>
          </a:p>
        </p:txBody>
      </p:sp>
      <p:pic>
        <p:nvPicPr>
          <p:cNvPr id="209716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9298" y="697700"/>
            <a:ext cx="4124655" cy="24432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2386" y="3284985"/>
            <a:ext cx="4111567" cy="31597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30" name="Прямоугольник 2"/>
          <p:cNvSpPr/>
          <p:nvPr/>
        </p:nvSpPr>
        <p:spPr>
          <a:xfrm>
            <a:off x="6012611" y="690862"/>
            <a:ext cx="54777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</a:t>
            </a: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период с 2000 по 2021 гг. в Российской Федерации было зарегистрировано 2410 случаев лихорадки Ку, при этом 81,49% этой инфекции за указанный период приходятся на Южный Федеральный округ.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2">
            <a:extLst>
              <a:ext uri="{FF2B5EF4-FFF2-40B4-BE49-F238E27FC236}">
                <a16:creationId xmlns="" xmlns:a16="http://schemas.microsoft.com/office/drawing/2014/main" id="{A05DA95F-301C-010C-AE78-C38029B836AF}"/>
              </a:ext>
            </a:extLst>
          </p:cNvPr>
          <p:cNvSpPr/>
          <p:nvPr/>
        </p:nvSpPr>
        <p:spPr>
          <a:xfrm>
            <a:off x="6159261" y="3284985"/>
            <a:ext cx="52103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Астраханской области было зарегистрировано 1850 случаев этой инфекции, что составило 76,8% от общероссийского показателя.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Максимальное </a:t>
            </a: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количество случаев было зарегистрировано в 2019 году – 228, что составило 22,45</a:t>
            </a:r>
            <a:r>
              <a:rPr lang="ru-RU" sz="2200" b="1" baseline="30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0</a:t>
            </a: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/</a:t>
            </a:r>
            <a:r>
              <a:rPr lang="ru-RU" sz="2200" b="1" baseline="-25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0000</a:t>
            </a: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4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Северо-Кавказский федеральный округ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8203" y="768627"/>
            <a:ext cx="3950817" cy="23341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202" y="3293610"/>
            <a:ext cx="3950817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7A9ACB3F-68F5-DD44-81D1-CE3487630B24}"/>
              </a:ext>
            </a:extLst>
          </p:cNvPr>
          <p:cNvSpPr txBox="1">
            <a:spLocks/>
          </p:cNvSpPr>
          <p:nvPr/>
        </p:nvSpPr>
        <p:spPr>
          <a:xfrm>
            <a:off x="5654329" y="1044666"/>
            <a:ext cx="5715286" cy="5264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Северо-Кавказском Федеральном округе на территории Ставропольского края за этот период выявлено 204 случая лихорадки Ку, что соответствует 8,46% от суммарного количества выявленных случаев по России.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случаев заболевания в крае было зарегистрировано также в 2019 году – 45, при этом количество случаев на 100 тыс. населения составило - 1,61</a:t>
            </a:r>
            <a:r>
              <a:rPr lang="ru-RU" sz="2200" b="1" baseline="30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0</a:t>
            </a:r>
            <a:r>
              <a:rPr lang="ru-RU" sz="2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/</a:t>
            </a:r>
            <a:r>
              <a:rPr lang="ru-RU" sz="2200" b="1" baseline="-25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0000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74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409" y="244476"/>
            <a:ext cx="11792308" cy="149806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000000"/>
                </a:solidFill>
                <a:effectLst/>
              </a:rPr>
              <a:t>Эпидемиологический мониторинг за возбудителем лихорадки Ку</a:t>
            </a:r>
            <a:br>
              <a:rPr lang="ru-RU" sz="2400" dirty="0">
                <a:solidFill>
                  <a:srgbClr val="000000"/>
                </a:solidFill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1283" y="1879121"/>
            <a:ext cx="7791410" cy="4191000"/>
          </a:xfrm>
        </p:spPr>
        <p:txBody>
          <a:bodyPr/>
          <a:lstStyle/>
          <a:p>
            <a:pPr lvl="0" algn="just">
              <a:buClr>
                <a:srgbClr val="0066FF"/>
              </a:buClr>
            </a:pPr>
            <a:r>
              <a:rPr lang="ru-RU" sz="1800" dirty="0">
                <a:solidFill>
                  <a:srgbClr val="000000"/>
                </a:solidFill>
                <a:effectLst/>
              </a:rPr>
              <a:t>За шесть месяцев 2022 года зарегистрировано в соответствии с Формой 1 Росстата в Ставропольском крае — 45 случаев, в Астраханской области — 31 случай, в Ростовской области — 17 случаев. </a:t>
            </a:r>
            <a:r>
              <a:rPr lang="ru-RU" sz="1800" dirty="0" smtClean="0">
                <a:solidFill>
                  <a:srgbClr val="000000"/>
                </a:solidFill>
                <a:effectLst/>
              </a:rPr>
              <a:t>Территориальное распространение случаев заболеваний лихорадкой Ку по Ростовской области, Ставропольскому краю, Астраханской области и Республике Калмыкия представлено на Рисунке.</a:t>
            </a:r>
          </a:p>
          <a:p>
            <a:pPr lvl="0" algn="just">
              <a:buClr>
                <a:srgbClr val="0066FF"/>
              </a:buClr>
            </a:pPr>
            <a:r>
              <a:rPr lang="ru-RU" sz="1800" dirty="0" smtClean="0">
                <a:solidFill>
                  <a:srgbClr val="000000"/>
                </a:solidFill>
                <a:effectLst/>
              </a:rPr>
              <a:t>В результате проведенного исследования определено стационарное неблагополучие территорий Ростовской области, Астраханской области и Ставропольского края по лихорадке Ку и местный характер природно-хозяйственных очагов. Увеличение количества выявляемых случаев лихорадки Ку связано с увеличением настороженности к этой инфекции медицинских работников и увеличением объема лабораторных методов исследования.</a:t>
            </a:r>
            <a:endParaRPr lang="ru-RU" sz="1800" dirty="0" smtClean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09" y="2001328"/>
            <a:ext cx="4021766" cy="3090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6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928689"/>
            <a:ext cx="8858250" cy="35004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Чаще используют серологические методы диагностики. Основной метод - РСК. Наряду с ним используют более чувствительные методы – РНИФ и ИФА. У больных преобладают антитела к антигену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burnetii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фазы 2; антитела к антигену фазы 1 преобладают при формировании хронического течения. 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4286251"/>
            <a:ext cx="38195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1524000" y="1"/>
            <a:ext cx="8858250" cy="2214563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Санкт-Петербургском НИИЭМ им.Пастера разработаны тест-системы ИФА для выявления антигена коксиелл и антител к антигенам коксиелл Бернета.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197100"/>
            <a:ext cx="720566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9" y="4500564"/>
            <a:ext cx="60674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0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Молекулярная диагностика лихорадки Ку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/>
              <a:t>Для </a:t>
            </a:r>
            <a:r>
              <a:rPr lang="ru-RU" sz="2800" dirty="0" err="1"/>
              <a:t>детекции</a:t>
            </a:r>
            <a:r>
              <a:rPr lang="ru-RU" sz="2800" dirty="0"/>
              <a:t> ДНК в образцах внешней среды и биологическом материале от человека применяется «Набор реагентов для выявления ДНК </a:t>
            </a:r>
            <a:r>
              <a:rPr lang="ru-RU" sz="2800" dirty="0" err="1"/>
              <a:t>Coxiella</a:t>
            </a:r>
            <a:r>
              <a:rPr lang="ru-RU" sz="2800" dirty="0"/>
              <a:t> </a:t>
            </a:r>
            <a:r>
              <a:rPr lang="ru-RU" sz="2800" dirty="0" err="1"/>
              <a:t>burnetii</a:t>
            </a:r>
            <a:r>
              <a:rPr lang="ru-RU" sz="2800" dirty="0"/>
              <a:t> в биологическом материале методом полимеразной цепной реакции (ПЦР) с </a:t>
            </a:r>
            <a:r>
              <a:rPr lang="ru-RU" sz="2800" dirty="0" err="1"/>
              <a:t>гибридизационно</a:t>
            </a:r>
            <a:r>
              <a:rPr lang="ru-RU" sz="2800" dirty="0"/>
              <a:t>-флуоресцентной </a:t>
            </a:r>
            <a:r>
              <a:rPr lang="ru-RU" sz="2800" dirty="0" err="1"/>
              <a:t>детекцией</a:t>
            </a:r>
            <a:r>
              <a:rPr lang="ru-RU" sz="2800" dirty="0"/>
              <a:t> </a:t>
            </a:r>
            <a:r>
              <a:rPr lang="ru-RU" sz="2800" dirty="0" err="1"/>
              <a:t>АмплиСенс</a:t>
            </a:r>
            <a:r>
              <a:rPr lang="ru-RU" sz="2800" dirty="0"/>
              <a:t>® </a:t>
            </a:r>
            <a:r>
              <a:rPr lang="ru-RU" sz="2800" dirty="0" err="1"/>
              <a:t>Coxiella</a:t>
            </a:r>
            <a:r>
              <a:rPr lang="ru-RU" sz="2800" dirty="0"/>
              <a:t> </a:t>
            </a:r>
            <a:r>
              <a:rPr lang="ru-RU" sz="2800" dirty="0" err="1"/>
              <a:t>burnetii</a:t>
            </a:r>
            <a:r>
              <a:rPr lang="ru-RU" sz="2800" dirty="0"/>
              <a:t>-FL» производства ФБУН «Центральный научно-исследовательский институт эпидемиологии» </a:t>
            </a:r>
            <a:r>
              <a:rPr lang="ru-RU" sz="2800" dirty="0" err="1"/>
              <a:t>Роспотребнадзора</a:t>
            </a:r>
            <a:r>
              <a:rPr lang="ru-RU" sz="2800" dirty="0"/>
              <a:t> (ФСР 2012/13923 13.03.2019). </a:t>
            </a:r>
          </a:p>
        </p:txBody>
      </p:sp>
    </p:spTree>
    <p:extLst>
      <p:ext uri="{BB962C8B-B14F-4D97-AF65-F5344CB8AC3E}">
        <p14:creationId xmlns:p14="http://schemas.microsoft.com/office/powerpoint/2010/main" val="84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500064"/>
            <a:ext cx="7786688" cy="63579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Выделение возбудителя требует особых режимных мер (микроорганизм 2 группы патогенности), вакцинации персонала лаборатории, защиты от возможного аэрогенного заражения и может проводиться только в специализированных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риккетсиологических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лабораториях.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Используют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биопроб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морских свинках, беспородных белых мышах, культивирование в желточных мешках развивающихся куриных эмбрионов, культурах клеток.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29" y="4305659"/>
            <a:ext cx="1562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6" y="629728"/>
            <a:ext cx="2105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8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4272" y="5991047"/>
            <a:ext cx="89816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Заболевания животных бешенством </a:t>
            </a:r>
            <a:r>
              <a:rPr lang="ru-RU" b="1" dirty="0" smtClean="0"/>
              <a:t>в России </a:t>
            </a:r>
            <a:r>
              <a:rPr lang="ru-RU" b="1" dirty="0"/>
              <a:t>в </a:t>
            </a:r>
            <a:r>
              <a:rPr lang="ru-RU" b="1" dirty="0" smtClean="0"/>
              <a:t>1960-2021 </a:t>
            </a:r>
            <a:r>
              <a:rPr lang="ru-RU" b="1" dirty="0"/>
              <a:t>гг. </a:t>
            </a:r>
            <a:endParaRPr lang="ru-RU" b="1" dirty="0" smtClean="0"/>
          </a:p>
          <a:p>
            <a:pPr algn="ctr"/>
            <a:r>
              <a:rPr lang="ru-RU" sz="1600" dirty="0" smtClean="0"/>
              <a:t>(</a:t>
            </a:r>
            <a:r>
              <a:rPr lang="ru-RU" sz="1600" dirty="0"/>
              <a:t>линии тренда – полином 5 порядка)</a:t>
            </a:r>
          </a:p>
        </p:txBody>
      </p:sp>
      <p:pic>
        <p:nvPicPr>
          <p:cNvPr id="1026" name="Picture 2" descr="F:\2022\СТАТЬЯ в ООИ_2022\К статье в ООИ_2022\Рис. 1.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89" y="258184"/>
            <a:ext cx="10259976" cy="57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/>
          <p:cNvSpPr txBox="1"/>
          <p:nvPr/>
        </p:nvSpPr>
        <p:spPr>
          <a:xfrm>
            <a:off x="6785426" y="803278"/>
            <a:ext cx="39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 2001 по 2021 гг. в среднем регистрировали 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3092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заболеваний животных в год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50"/>
          </a:xfrm>
        </p:spPr>
        <p:txBody>
          <a:bodyPr/>
          <a:lstStyle/>
          <a:p>
            <a:pPr algn="ctr" eaLnBrk="1" hangingPunct="1"/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xfrm>
            <a:off x="836762" y="1233577"/>
            <a:ext cx="11162581" cy="4862423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Разработаны живая («М-44») и химическая вакцины против лихорадки Ку </a:t>
            </a:r>
          </a:p>
          <a:p>
            <a:pPr marL="0" indent="0" eaLnBrk="1" hangingPunct="1">
              <a:buNone/>
            </a:pPr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Основные профилактические мероприятия проводятся в соответствии с новыми СанПиН 3.3686-21 «Санитарно-эпидемиологические требования по профилактике инфекционных болезней», раздел </a:t>
            </a:r>
            <a:r>
              <a:rPr lang="en-US" altLang="ru-RU" sz="2400" dirty="0" smtClean="0"/>
              <a:t>XVII</a:t>
            </a:r>
            <a:r>
              <a:rPr lang="ru-RU" altLang="ru-RU" sz="2400" dirty="0" smtClean="0"/>
              <a:t>»Профилактика коксиеллеза (Лихорадка КУ)» и МР 3.1.0281-22 «Эпидемиологический надзор, лабораторная диагностика и профилактика Лихорадки Ку»  и действующими ветеринарно-санитарными правилами.</a:t>
            </a:r>
          </a:p>
        </p:txBody>
      </p:sp>
    </p:spTree>
    <p:extLst>
      <p:ext uri="{BB962C8B-B14F-4D97-AF65-F5344CB8AC3E}">
        <p14:creationId xmlns:p14="http://schemas.microsoft.com/office/powerpoint/2010/main" val="7113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834" y="97827"/>
            <a:ext cx="11180233" cy="1092618"/>
          </a:xfrm>
        </p:spPr>
        <p:txBody>
          <a:bodyPr/>
          <a:lstStyle/>
          <a:p>
            <a:pPr algn="ctr"/>
            <a:r>
              <a:rPr lang="ru-RU" sz="3200" dirty="0"/>
              <a:t>Заключение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5716" y="957531"/>
            <a:ext cx="10676467" cy="4905555"/>
          </a:xfrm>
        </p:spPr>
        <p:txBody>
          <a:bodyPr/>
          <a:lstStyle/>
          <a:p>
            <a:r>
              <a:rPr lang="ru-RU" sz="2400" dirty="0" smtClean="0"/>
              <a:t>Возникновению </a:t>
            </a:r>
            <a:r>
              <a:rPr lang="ru-RU" sz="2400" dirty="0"/>
              <a:t>и осложнению эпидемической ситуации по лихорадке Ку способствует создание условий для эпизоотического процесса среди животных и формирование очагов коксиеллёза с последующим заражением и вовлечением в эпидемический процесс обслуживающего персонала животноводческих ферм и ферм по производству молочных и других продуктов.</a:t>
            </a:r>
          </a:p>
          <a:p>
            <a:r>
              <a:rPr lang="ru-RU" sz="2400" dirty="0"/>
              <a:t>Необходимо учитывать, что при росте количества частных козье-овечьих ферм в Российской Федерации в последние годы, при снижении качества ветеринарного надзора можно прогнозировать рост вспышек коксиеллёза в очагах «козье-овечьего» типа. В практическом плане для минимизации реализации подобного прогноза необходимым является улучшение координации взаимодействия </a:t>
            </a:r>
            <a:r>
              <a:rPr lang="ru-RU" sz="2400" dirty="0" err="1"/>
              <a:t>Роспотребнадзора</a:t>
            </a:r>
            <a:r>
              <a:rPr lang="ru-RU" sz="2400" dirty="0"/>
              <a:t> и </a:t>
            </a:r>
            <a:r>
              <a:rPr lang="ru-RU" sz="2400" dirty="0" err="1"/>
              <a:t>Россельхознадзора</a:t>
            </a:r>
            <a:r>
              <a:rPr lang="ru-RU" sz="2400" dirty="0"/>
              <a:t> при осуществлении </a:t>
            </a:r>
            <a:r>
              <a:rPr lang="ru-RU" sz="2400" dirty="0" err="1"/>
              <a:t>эпизоолого</a:t>
            </a:r>
            <a:r>
              <a:rPr lang="ru-RU" sz="2400" dirty="0"/>
              <a:t>-эпидемиологического надзора для снижения возможности развития эпидемического процесса.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829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514" y="244476"/>
            <a:ext cx="10509848" cy="1431925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 основными природно-очаговыми инфекциями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0776" y="2376520"/>
            <a:ext cx="2834886" cy="1993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59" y="2376520"/>
            <a:ext cx="1999661" cy="1999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96" y="2273902"/>
            <a:ext cx="1713124" cy="1310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762" y="4182157"/>
            <a:ext cx="3164098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6429" y="284414"/>
            <a:ext cx="10445858" cy="75941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природно-очаговыми инфекциями в России в 2020 году по сравнению с 2019 годом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583379"/>
              </p:ext>
            </p:extLst>
          </p:nvPr>
        </p:nvGraphicFramePr>
        <p:xfrm>
          <a:off x="1247760" y="1188837"/>
          <a:ext cx="10391613" cy="3910615"/>
        </p:xfrm>
        <a:graphic>
          <a:graphicData uri="http://schemas.openxmlformats.org/drawingml/2006/table">
            <a:tbl>
              <a:tblPr firstRow="1" firstCol="1" bandRow="1"/>
              <a:tblGrid>
                <a:gridCol w="2265875">
                  <a:extLst>
                    <a:ext uri="{9D8B030D-6E8A-4147-A177-3AD203B41FA5}">
                      <a16:colId xmlns:a16="http://schemas.microsoft.com/office/drawing/2014/main" xmlns="" val="163538739"/>
                    </a:ext>
                  </a:extLst>
                </a:gridCol>
                <a:gridCol w="1845070">
                  <a:extLst>
                    <a:ext uri="{9D8B030D-6E8A-4147-A177-3AD203B41FA5}">
                      <a16:colId xmlns:a16="http://schemas.microsoft.com/office/drawing/2014/main" xmlns="" val="3939946974"/>
                    </a:ext>
                  </a:extLst>
                </a:gridCol>
                <a:gridCol w="1683222">
                  <a:extLst>
                    <a:ext uri="{9D8B030D-6E8A-4147-A177-3AD203B41FA5}">
                      <a16:colId xmlns:a16="http://schemas.microsoft.com/office/drawing/2014/main" xmlns="" val="1247295101"/>
                    </a:ext>
                  </a:extLst>
                </a:gridCol>
                <a:gridCol w="1586114">
                  <a:extLst>
                    <a:ext uri="{9D8B030D-6E8A-4147-A177-3AD203B41FA5}">
                      <a16:colId xmlns:a16="http://schemas.microsoft.com/office/drawing/2014/main" xmlns="" val="999468856"/>
                    </a:ext>
                  </a:extLst>
                </a:gridCol>
                <a:gridCol w="1278601">
                  <a:extLst>
                    <a:ext uri="{9D8B030D-6E8A-4147-A177-3AD203B41FA5}">
                      <a16:colId xmlns:a16="http://schemas.microsoft.com/office/drawing/2014/main" xmlns="" val="2294820129"/>
                    </a:ext>
                  </a:extLst>
                </a:gridCol>
                <a:gridCol w="1732731">
                  <a:extLst>
                    <a:ext uri="{9D8B030D-6E8A-4147-A177-3AD203B41FA5}">
                      <a16:colId xmlns:a16="http://schemas.microsoft.com/office/drawing/2014/main" xmlns="" val="3266820779"/>
                    </a:ext>
                  </a:extLst>
                </a:gridCol>
              </a:tblGrid>
              <a:tr h="52131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Заболевание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Снижение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9673487"/>
                  </a:ext>
                </a:extLst>
              </a:tr>
              <a:tr h="7621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100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тыс.н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100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тыс.н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7756508"/>
                  </a:ext>
                </a:extLst>
              </a:tr>
              <a:tr h="521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ГЛПС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3850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2,62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14027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9,55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-3,6 раз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0680217"/>
                  </a:ext>
                </a:extLst>
              </a:tr>
              <a:tr h="521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ИКБ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4180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2,85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8023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5,46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-47,9 %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0464915"/>
                  </a:ext>
                </a:extLst>
              </a:tr>
              <a:tr h="521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СКТ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1104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0,75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1568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1,07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-29,6 %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3278732"/>
                  </a:ext>
                </a:extLst>
              </a:tr>
              <a:tr h="521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АПЛ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0,02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246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0,17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-7,0 раз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7732432"/>
                  </a:ext>
                </a:extLst>
              </a:tr>
              <a:tr h="521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КЭ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989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0,67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1781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1,21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-44,5 %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3039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EA6DA-4214-473C-AF28-4CAFAABD16E5}"/>
              </a:ext>
            </a:extLst>
          </p:cNvPr>
          <p:cNvSpPr txBox="1"/>
          <p:nvPr/>
        </p:nvSpPr>
        <p:spPr>
          <a:xfrm>
            <a:off x="1144291" y="5389464"/>
            <a:ext cx="1087464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2020 г., по сравнению с предыдущим годом, суммарное число заболеваний природно-очаговыми инфекциями (ПОИ) снизилось в 2,6 раза (10,8 тыс. против 28 тыс.), причем для отдельных инфекций – в разной степени.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867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3668" y="304027"/>
            <a:ext cx="10678332" cy="72500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 прочими природно-очаговыми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зооантропонозными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инфекциями в России в 2020 г. по сравнению с 2019 г.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993080"/>
              </p:ext>
            </p:extLst>
          </p:nvPr>
        </p:nvGraphicFramePr>
        <p:xfrm>
          <a:off x="1371601" y="882600"/>
          <a:ext cx="10087156" cy="4655190"/>
        </p:xfrm>
        <a:graphic>
          <a:graphicData uri="http://schemas.openxmlformats.org/drawingml/2006/table">
            <a:tbl>
              <a:tblPr firstRow="1" firstCol="1" bandRow="1"/>
              <a:tblGrid>
                <a:gridCol w="3398453">
                  <a:extLst>
                    <a:ext uri="{9D8B030D-6E8A-4147-A177-3AD203B41FA5}">
                      <a16:colId xmlns:a16="http://schemas.microsoft.com/office/drawing/2014/main" xmlns="" val="1554538063"/>
                    </a:ext>
                  </a:extLst>
                </a:gridCol>
                <a:gridCol w="1628070">
                  <a:extLst>
                    <a:ext uri="{9D8B030D-6E8A-4147-A177-3AD203B41FA5}">
                      <a16:colId xmlns:a16="http://schemas.microsoft.com/office/drawing/2014/main" xmlns="" val="1529900528"/>
                    </a:ext>
                  </a:extLst>
                </a:gridCol>
                <a:gridCol w="1363383">
                  <a:extLst>
                    <a:ext uri="{9D8B030D-6E8A-4147-A177-3AD203B41FA5}">
                      <a16:colId xmlns:a16="http://schemas.microsoft.com/office/drawing/2014/main" xmlns="" val="2940537445"/>
                    </a:ext>
                  </a:extLst>
                </a:gridCol>
                <a:gridCol w="1102235">
                  <a:extLst>
                    <a:ext uri="{9D8B030D-6E8A-4147-A177-3AD203B41FA5}">
                      <a16:colId xmlns:a16="http://schemas.microsoft.com/office/drawing/2014/main" xmlns="" val="1363198514"/>
                    </a:ext>
                  </a:extLst>
                </a:gridCol>
                <a:gridCol w="1102235">
                  <a:extLst>
                    <a:ext uri="{9D8B030D-6E8A-4147-A177-3AD203B41FA5}">
                      <a16:colId xmlns:a16="http://schemas.microsoft.com/office/drawing/2014/main" xmlns="" val="2360864110"/>
                    </a:ext>
                  </a:extLst>
                </a:gridCol>
                <a:gridCol w="1492780">
                  <a:extLst>
                    <a:ext uri="{9D8B030D-6E8A-4147-A177-3AD203B41FA5}">
                      <a16:colId xmlns:a16="http://schemas.microsoft.com/office/drawing/2014/main" xmlns="" val="3290479536"/>
                    </a:ext>
                  </a:extLst>
                </a:gridCol>
              </a:tblGrid>
              <a:tr h="2994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Заболевание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Снижение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5041807"/>
                  </a:ext>
                </a:extLst>
              </a:tr>
              <a:tr h="598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100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тыс.н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абс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100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тыс.н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2458798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Псевдотуберкулез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263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0,18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503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-47,7 %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8176438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Лихорадка денге (завоз)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122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0,08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414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0,28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-3,4 раз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4564704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Бруцеллез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118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0,08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0,27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-3,3 раз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9904083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ЛЗН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352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0,24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-32,0 раз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4820586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Лихорадка Ку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0,01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0,19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-35,7 раз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4239607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Лептоспироз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169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0,12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-46,1 %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9763089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КГЛ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0,02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134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0,09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-4,5 раз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1797691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Туляремия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0,027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0,03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 сл.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162629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Сибирская язва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 сл.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6150964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Бешенство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сл.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7000905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ГАЧ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-7 сл.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5055290"/>
                  </a:ext>
                </a:extLst>
              </a:tr>
              <a:tr h="299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МЭЧ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 сл.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3761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A7C2E-69AF-4D79-B1BB-7DD9B1A8565C}"/>
              </a:ext>
            </a:extLst>
          </p:cNvPr>
          <p:cNvSpPr txBox="1"/>
          <p:nvPr/>
        </p:nvSpPr>
        <p:spPr>
          <a:xfrm>
            <a:off x="503694" y="5537790"/>
            <a:ext cx="1168830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Максимальное снижение (более чем в 30 раз) – лихорадка Западного Нила и лихорадка Ку; в 7 раз – Астраханская пятнистая лихорадка, в 4,5 раза – Крымская геморрагическая лихорадка, более, чем в 3 раза – ГЛПС, лихорадка денге и вновь выявленный бруцеллез, в 1,9 раз – ИКБ, в 1,8 раза – КЭ, в 1,4 раза – СКТ.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629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56841" y="1"/>
            <a:ext cx="10735159" cy="101514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заболеваемости природно-очаговыми 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зооантропонозными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инфекциями в 2020 г. по сравнению с 2019 г.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02760" y="1015140"/>
            <a:ext cx="3992732" cy="427463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7106563" y="1015140"/>
            <a:ext cx="3999001" cy="457200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2019 год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4" y="1442602"/>
            <a:ext cx="6114081" cy="3354123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27003" y="1442602"/>
            <a:ext cx="5364997" cy="3354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4C13CA-1450-40C8-B5AC-231644A67A55}"/>
              </a:ext>
            </a:extLst>
          </p:cNvPr>
          <p:cNvSpPr txBox="1"/>
          <p:nvPr/>
        </p:nvSpPr>
        <p:spPr>
          <a:xfrm>
            <a:off x="402956" y="4889715"/>
            <a:ext cx="1163922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Произошло изменение структуры заболеваемости природно-очаговыми инфекциями: лидирующее положение заняли ИКБ, отодвинув на 2-е место ГЛПС, на 3-е место вышли риккетсиозы группы КПЛ (СКТ+АПЛ), вытеснив КЭ и суммарное количество прочих инфекций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9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81" y="1783248"/>
            <a:ext cx="9305985" cy="494107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/>
              <a:t>Структура заболеваемости инфекциями, передаваемыми клещами, в Российской Федерации </a:t>
            </a:r>
            <a:br>
              <a:rPr lang="ru-RU" sz="2400" dirty="0"/>
            </a:br>
            <a:r>
              <a:rPr lang="ru-RU" sz="2400" dirty="0"/>
              <a:t>за период 2015-2021 годы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7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340" y="120770"/>
            <a:ext cx="10719660" cy="73616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обратившихся по поводу присасывания клещей в федеральных округах России в 2020 г. по сравнению со среднемноголетними показателями за 2013-2020 гг.,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23" y="736169"/>
            <a:ext cx="8386834" cy="420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700E17-A9FC-44D5-B604-96511151246B}"/>
              </a:ext>
            </a:extLst>
          </p:cNvPr>
          <p:cNvSpPr txBox="1"/>
          <p:nvPr/>
        </p:nvSpPr>
        <p:spPr>
          <a:xfrm>
            <a:off x="1115878" y="4943959"/>
            <a:ext cx="1096763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Всего в 2020 г. в РФ зарегистрировано 471811 обращавшихся по поводу присасывания клеща, что только на 5% меньше СМП за 2013-2019 гг. (497581 чел.). В пяти из восьми федеральных округов (Центральный, Северо-Западный, Приволжский, Южный, Северо-Кавказский) отмечено снижение числа обратившихся по поводу присасывания клещей, тогда как в Дальневосточном, Сибирском и Уральском федеральных округах количество пострадавших от присасывания клещей выросло по сравнению с СМП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2013-2019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1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580" y="0"/>
            <a:ext cx="10555596" cy="8524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 ИКБ и обращаемость населения по поводу присасывания клещей в 2020 г. по сравнению со среднемноголетними показателями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548581" y="852409"/>
          <a:ext cx="10106147" cy="4565904"/>
        </p:xfrm>
        <a:graphic>
          <a:graphicData uri="http://schemas.openxmlformats.org/drawingml/2006/table">
            <a:tbl>
              <a:tblPr firstRow="1" firstCol="1" bandRow="1"/>
              <a:tblGrid>
                <a:gridCol w="1114783">
                  <a:extLst>
                    <a:ext uri="{9D8B030D-6E8A-4147-A177-3AD203B41FA5}">
                      <a16:colId xmlns:a16="http://schemas.microsoft.com/office/drawing/2014/main" xmlns="" val="3882613828"/>
                    </a:ext>
                  </a:extLst>
                </a:gridCol>
                <a:gridCol w="1214231">
                  <a:extLst>
                    <a:ext uri="{9D8B030D-6E8A-4147-A177-3AD203B41FA5}">
                      <a16:colId xmlns:a16="http://schemas.microsoft.com/office/drawing/2014/main" xmlns="" val="1829896595"/>
                    </a:ext>
                  </a:extLst>
                </a:gridCol>
                <a:gridCol w="1430419">
                  <a:extLst>
                    <a:ext uri="{9D8B030D-6E8A-4147-A177-3AD203B41FA5}">
                      <a16:colId xmlns:a16="http://schemas.microsoft.com/office/drawing/2014/main" xmlns="" val="1225908591"/>
                    </a:ext>
                  </a:extLst>
                </a:gridCol>
                <a:gridCol w="1430419">
                  <a:extLst>
                    <a:ext uri="{9D8B030D-6E8A-4147-A177-3AD203B41FA5}">
                      <a16:colId xmlns:a16="http://schemas.microsoft.com/office/drawing/2014/main" xmlns="" val="2267961922"/>
                    </a:ext>
                  </a:extLst>
                </a:gridCol>
                <a:gridCol w="1213111">
                  <a:extLst>
                    <a:ext uri="{9D8B030D-6E8A-4147-A177-3AD203B41FA5}">
                      <a16:colId xmlns:a16="http://schemas.microsoft.com/office/drawing/2014/main" xmlns="" val="394716243"/>
                    </a:ext>
                  </a:extLst>
                </a:gridCol>
                <a:gridCol w="1851592">
                  <a:extLst>
                    <a:ext uri="{9D8B030D-6E8A-4147-A177-3AD203B41FA5}">
                      <a16:colId xmlns:a16="http://schemas.microsoft.com/office/drawing/2014/main" xmlns="" val="2217181294"/>
                    </a:ext>
                  </a:extLst>
                </a:gridCol>
                <a:gridCol w="1851592">
                  <a:extLst>
                    <a:ext uri="{9D8B030D-6E8A-4147-A177-3AD203B41FA5}">
                      <a16:colId xmlns:a16="http://schemas.microsoft.com/office/drawing/2014/main" xmlns="" val="758767143"/>
                    </a:ext>
                  </a:extLst>
                </a:gridCol>
              </a:tblGrid>
              <a:tr h="57908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Округ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Заболеваемость ИКБ, на 100 тыс. населения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Обращаемость с присасыванием клещей, на 100 тыс. населения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2273552"/>
                  </a:ext>
                </a:extLst>
              </a:tr>
              <a:tr h="958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СМП </a:t>
                      </a:r>
                      <a:r>
                        <a:rPr lang="ru-RU" sz="2000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2010-2019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Кратность снижения в 2020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СМП </a:t>
                      </a:r>
                      <a:r>
                        <a:rPr lang="ru-RU" sz="2000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2013-2019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Кратность снижения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 2020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5528897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4,99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1,75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321,30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340,70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7010616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1,03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205,64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234,50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5140991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СЗФО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3,02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369,19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426,70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0197576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ЮФО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2,45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72,76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132,80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6235242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5,91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60,46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105,76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8364191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4,10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301,85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320,50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9585368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2,19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618,01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572,60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0,93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0021908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765,83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0,90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0361136"/>
                  </a:ext>
                </a:extLst>
              </a:tr>
              <a:tr h="278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ДФО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297,37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297,0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01966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F74CB1-D476-43F5-9C92-28C494488969}"/>
              </a:ext>
            </a:extLst>
          </p:cNvPr>
          <p:cNvSpPr txBox="1"/>
          <p:nvPr/>
        </p:nvSpPr>
        <p:spPr>
          <a:xfrm>
            <a:off x="929898" y="5161355"/>
            <a:ext cx="11174277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Кратность снижения заболеваемости ИКБ в 2020 г. по всем федеральным округам, за исключением ЦФО, оказалась значительно больше, чем кратность снижения частоты контактов населения с клещами, а в УФО, СФО и ДФО обращаемость населения по поводу присасывания клещей в 2020 г. была даже несколько выше среднемноголетнего показателя при двукратном снижении показателей заболеваемости.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191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E1F0FA4-A68F-4631-99EE-1778BB6B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980" y="77492"/>
            <a:ext cx="2681206" cy="60443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566067-BF8B-46DB-8C70-F8B5FEBF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6" y="1208868"/>
            <a:ext cx="11375756" cy="532366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Выраженное снижение заболеваемости природно-очаговыми инфекциями в 2020 году связано не только или не столько со снижением контакта населения с природными очагами. Вероятна существенная роль субъективных факторов, связанных с уменьшением внимания к этой группе инфекций на фоне COVID-19, в том числе снижением объемов  лабораторной диагностики (выявления) и соответственно регистрации случаев заболеваний на ряде административных территорий. </a:t>
            </a:r>
            <a:r>
              <a:rPr lang="ru-RU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исключено, что снижение регистрируемой заболеваемости было связано со значительными перегрузками</a:t>
            </a:r>
            <a:r>
              <a:rPr lang="ru-RU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системы здравоохранения в период эпидемии </a:t>
            </a:r>
            <a:r>
              <a:rPr lang="en-US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COVID</a:t>
            </a:r>
            <a:r>
              <a:rPr lang="ru-RU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-19. Одним из факторов явилось существенное сокращение в 2020 г. объемов оказанной амбулаторной и стационарной медицинской помощи</a:t>
            </a: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ru-RU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Эффективный контроль эпидемической ситуации по ПОИ возможен при условии сохранения и совершенствования, а для субъектов со сложной эпидемической ситуацией – увеличения объемов профилактических мероприятий, усиления зоолого-энтомологического мониторинга активности и структуры природных очагов.</a:t>
            </a:r>
            <a:endParaRPr 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4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289562" y="1866871"/>
            <a:ext cx="43298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Заболевания людей </a:t>
            </a:r>
            <a:r>
              <a:rPr lang="ru-RU" b="1" dirty="0" smtClean="0"/>
              <a:t>гидрофобией в </a:t>
            </a:r>
            <a:r>
              <a:rPr lang="ru-RU" b="1" dirty="0"/>
              <a:t>России в </a:t>
            </a:r>
            <a:r>
              <a:rPr lang="ru-RU" b="1" dirty="0" smtClean="0"/>
              <a:t>1975-2021 </a:t>
            </a:r>
            <a:r>
              <a:rPr lang="ru-RU" b="1" dirty="0"/>
              <a:t>гг. </a:t>
            </a:r>
          </a:p>
          <a:p>
            <a:pPr algn="ctr"/>
            <a:r>
              <a:rPr lang="ru-RU" sz="1600" dirty="0"/>
              <a:t>(линия тренда – полином 3 порядка)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63325" y="5026870"/>
            <a:ext cx="3982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Заболеваемость </a:t>
            </a:r>
            <a:r>
              <a:rPr lang="ru-RU" b="1" dirty="0"/>
              <a:t>людей гидрофобией в России в </a:t>
            </a:r>
            <a:r>
              <a:rPr lang="ru-RU" b="1" dirty="0" smtClean="0"/>
              <a:t>2000-2021 </a:t>
            </a:r>
            <a:r>
              <a:rPr lang="ru-RU" b="1" dirty="0"/>
              <a:t>гг. </a:t>
            </a:r>
            <a:endParaRPr lang="ru-RU" b="1" dirty="0" smtClean="0"/>
          </a:p>
          <a:p>
            <a:pPr algn="ctr"/>
            <a:r>
              <a:rPr lang="ru-RU" b="1" dirty="0" smtClean="0"/>
              <a:t>(случаев на </a:t>
            </a:r>
            <a:r>
              <a:rPr lang="ru-RU" b="1" dirty="0"/>
              <a:t>100 тыс. населения</a:t>
            </a:r>
            <a:r>
              <a:rPr lang="ru-RU" b="1" dirty="0" smtClean="0"/>
              <a:t>).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98230" y="3211678"/>
            <a:ext cx="43869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Погибли: 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99"/>
                </a:solidFill>
              </a:rPr>
              <a:t>За последние 10 лет </a:t>
            </a:r>
            <a:r>
              <a:rPr lang="ru-RU" b="1" dirty="0" smtClean="0">
                <a:solidFill>
                  <a:srgbClr val="FF0000"/>
                </a:solidFill>
              </a:rPr>
              <a:t>– 45 человек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000099"/>
                </a:solidFill>
              </a:rPr>
              <a:t>За последние 5 лет </a:t>
            </a:r>
            <a:r>
              <a:rPr lang="ru-RU" b="1" dirty="0" smtClean="0">
                <a:solidFill>
                  <a:srgbClr val="FF0000"/>
                </a:solidFill>
              </a:rPr>
              <a:t>– 21 человек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9" y="276045"/>
            <a:ext cx="6343927" cy="327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9" y="3588195"/>
            <a:ext cx="633565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2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1"/>
          <p:cNvSpPr>
            <a:spLocks noChangeArrowheads="1" noChangeShapeType="1" noTextEdit="1"/>
          </p:cNvSpPr>
          <p:nvPr/>
        </p:nvSpPr>
        <p:spPr bwMode="auto">
          <a:xfrm>
            <a:off x="1250830" y="829552"/>
            <a:ext cx="9739221" cy="11535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66" kern="10" dirty="0" smtClean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Благодарим </a:t>
            </a:r>
            <a:r>
              <a:rPr lang="ru-RU" sz="3266" kern="10" dirty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281" y="2562738"/>
            <a:ext cx="5434640" cy="40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5854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65" y="403051"/>
            <a:ext cx="5579964" cy="33817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635" y="4674401"/>
            <a:ext cx="5696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заражения населения гидрофобией в России в 2012-2018 гг. в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n=28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0668" y="4677452"/>
            <a:ext cx="5871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Источники заражения населения гидрофобией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в %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n=17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19" y="408058"/>
            <a:ext cx="5333184" cy="337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5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6232" y="6064012"/>
            <a:ext cx="10246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Источники заражения </a:t>
            </a:r>
            <a:r>
              <a:rPr lang="ru-RU" sz="2000" b="1" dirty="0"/>
              <a:t>населения гидрофобией в Российской Федерации </a:t>
            </a:r>
            <a:r>
              <a:rPr lang="ru-RU" sz="2000" b="1" dirty="0" smtClean="0"/>
              <a:t>в 2016-20</a:t>
            </a:r>
            <a:r>
              <a:rPr lang="en-US" sz="2000" b="1" dirty="0" smtClean="0"/>
              <a:t>21</a:t>
            </a:r>
            <a:r>
              <a:rPr lang="ru-RU" sz="2000" b="1" dirty="0" smtClean="0"/>
              <a:t> гг.  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62205" y="263652"/>
            <a:ext cx="57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</a:t>
            </a:r>
            <a:endParaRPr lang="ru-RU" sz="2000" b="1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7" y="785309"/>
            <a:ext cx="10886738" cy="515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461" y="2016199"/>
            <a:ext cx="603556" cy="6035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83" y="2712460"/>
            <a:ext cx="6032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8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5992" y="379028"/>
            <a:ext cx="10604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Случаи гибели людей от </a:t>
            </a:r>
            <a:r>
              <a:rPr lang="ru-RU" sz="2000" b="1" dirty="0" err="1" smtClean="0"/>
              <a:t>лиссавирусной</a:t>
            </a:r>
            <a:r>
              <a:rPr lang="ru-RU" sz="2000" b="1" dirty="0" smtClean="0"/>
              <a:t> инфекции после нападения летучих мышей, известные для территории России 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506" y="1344299"/>
            <a:ext cx="1183696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1985 г., г. Белгород – гибель 11-летней </a:t>
            </a:r>
            <a:r>
              <a:rPr lang="ru-RU" sz="2200" dirty="0"/>
              <a:t>девочки (</a:t>
            </a:r>
            <a:r>
              <a:rPr lang="ru-RU" sz="2200" dirty="0" smtClean="0"/>
              <a:t>Европейский </a:t>
            </a:r>
            <a:r>
              <a:rPr lang="ru-RU" sz="2200" dirty="0" err="1" smtClean="0"/>
              <a:t>лиссавирус</a:t>
            </a:r>
            <a:r>
              <a:rPr lang="ru-RU" sz="2200" dirty="0" smtClean="0"/>
              <a:t> </a:t>
            </a:r>
            <a:r>
              <a:rPr lang="ru-RU" sz="2200" dirty="0"/>
              <a:t>летучих мышей 1 </a:t>
            </a:r>
            <a:r>
              <a:rPr lang="ru-RU" sz="2200" dirty="0" smtClean="0"/>
              <a:t>типа)</a:t>
            </a:r>
          </a:p>
          <a:p>
            <a:endParaRPr lang="ru-RU" sz="2200" dirty="0"/>
          </a:p>
          <a:p>
            <a:r>
              <a:rPr lang="ru-RU" sz="2200" dirty="0" smtClean="0"/>
              <a:t>2007 г. – Приморский </a:t>
            </a:r>
            <a:r>
              <a:rPr lang="ru-RU" sz="2200" dirty="0" err="1" smtClean="0"/>
              <a:t>кр</a:t>
            </a:r>
            <a:r>
              <a:rPr lang="ru-RU" sz="2200" dirty="0" smtClean="0"/>
              <a:t>. – гибель </a:t>
            </a:r>
            <a:r>
              <a:rPr lang="ru-RU" sz="2200" dirty="0"/>
              <a:t>20-летней девушки (</a:t>
            </a:r>
            <a:r>
              <a:rPr lang="ru-RU" sz="2200" dirty="0" err="1" smtClean="0"/>
              <a:t>лиссавирус</a:t>
            </a:r>
            <a:r>
              <a:rPr lang="ru-RU" sz="2200" dirty="0" smtClean="0"/>
              <a:t> Иркут)</a:t>
            </a:r>
          </a:p>
          <a:p>
            <a:endParaRPr lang="ru-RU" sz="2200" dirty="0"/>
          </a:p>
          <a:p>
            <a:pPr algn="ctr"/>
            <a:r>
              <a:rPr lang="ru-RU" sz="2200" dirty="0" smtClean="0">
                <a:solidFill>
                  <a:srgbClr val="000099"/>
                </a:solidFill>
              </a:rPr>
              <a:t>Подтверждение </a:t>
            </a:r>
            <a:r>
              <a:rPr lang="ru-RU" sz="2200" dirty="0" err="1" smtClean="0">
                <a:solidFill>
                  <a:srgbClr val="000099"/>
                </a:solidFill>
              </a:rPr>
              <a:t>лиссавирусной</a:t>
            </a:r>
            <a:r>
              <a:rPr lang="ru-RU" sz="2200" dirty="0" smtClean="0">
                <a:solidFill>
                  <a:srgbClr val="000099"/>
                </a:solidFill>
              </a:rPr>
              <a:t> инфекции у погибших от укусов летучих мышей на базе </a:t>
            </a:r>
            <a:r>
              <a:rPr lang="ru-RU" sz="2200" dirty="0" err="1" smtClean="0">
                <a:solidFill>
                  <a:srgbClr val="000099"/>
                </a:solidFill>
              </a:rPr>
              <a:t>Референс</a:t>
            </a:r>
            <a:r>
              <a:rPr lang="ru-RU" sz="2200" dirty="0" smtClean="0">
                <a:solidFill>
                  <a:srgbClr val="000099"/>
                </a:solidFill>
              </a:rPr>
              <a:t>-центра по мониторингу за бешенством (ФБУН «Омский НИИ природно-очаговых инфекций» </a:t>
            </a:r>
            <a:r>
              <a:rPr lang="ru-RU" sz="2200" dirty="0" err="1" smtClean="0">
                <a:solidFill>
                  <a:srgbClr val="000099"/>
                </a:solidFill>
              </a:rPr>
              <a:t>Роспотребнадзора</a:t>
            </a:r>
            <a:r>
              <a:rPr lang="ru-RU" sz="2200" dirty="0" smtClean="0">
                <a:solidFill>
                  <a:srgbClr val="000099"/>
                </a:solidFill>
              </a:rPr>
              <a:t>)</a:t>
            </a:r>
          </a:p>
          <a:p>
            <a:pPr algn="ctr"/>
            <a:endParaRPr lang="ru-RU" sz="2200" dirty="0">
              <a:solidFill>
                <a:srgbClr val="000099"/>
              </a:solidFill>
            </a:endParaRPr>
          </a:p>
          <a:p>
            <a:r>
              <a:rPr lang="ru-RU" sz="2200" dirty="0" smtClean="0"/>
              <a:t>2019 г. – Амурская обл. – гибель 37-летнего мужчины (</a:t>
            </a:r>
            <a:r>
              <a:rPr lang="ru-RU" sz="2200" dirty="0" err="1" smtClean="0"/>
              <a:t>лиссавирус</a:t>
            </a:r>
            <a:r>
              <a:rPr lang="ru-RU" sz="2200" dirty="0" smtClean="0"/>
              <a:t>)</a:t>
            </a:r>
          </a:p>
          <a:p>
            <a:endParaRPr lang="ru-RU" sz="2200" dirty="0"/>
          </a:p>
          <a:p>
            <a:r>
              <a:rPr lang="ru-RU" sz="2200" dirty="0" smtClean="0"/>
              <a:t>2019 г. – Приморский </a:t>
            </a:r>
            <a:r>
              <a:rPr lang="ru-RU" sz="2200" dirty="0" err="1" smtClean="0"/>
              <a:t>кр</a:t>
            </a:r>
            <a:r>
              <a:rPr lang="ru-RU" sz="2200" dirty="0" smtClean="0"/>
              <a:t>. – гибель 73-летнего пенсионера (</a:t>
            </a:r>
            <a:r>
              <a:rPr lang="ru-RU" sz="2200" dirty="0" err="1" smtClean="0"/>
              <a:t>лиссавирус</a:t>
            </a:r>
            <a:r>
              <a:rPr lang="ru-RU" sz="2200" dirty="0" smtClean="0"/>
              <a:t>)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2021</a:t>
            </a:r>
            <a:r>
              <a:rPr lang="ru-RU" sz="2200" dirty="0" smtClean="0"/>
              <a:t> г. – Приморский </a:t>
            </a:r>
            <a:r>
              <a:rPr lang="ru-RU" sz="2200" dirty="0" err="1"/>
              <a:t>кр</a:t>
            </a:r>
            <a:r>
              <a:rPr lang="ru-RU" sz="2200" dirty="0"/>
              <a:t>. – гибель </a:t>
            </a:r>
            <a:r>
              <a:rPr lang="ru-RU" sz="2200" dirty="0" smtClean="0"/>
              <a:t>35-летнего </a:t>
            </a:r>
            <a:r>
              <a:rPr lang="ru-RU" sz="2200" dirty="0"/>
              <a:t>мужчины (</a:t>
            </a:r>
            <a:r>
              <a:rPr lang="ru-RU" sz="2200" dirty="0" err="1"/>
              <a:t>лиссавирус</a:t>
            </a:r>
            <a:r>
              <a:rPr lang="ru-RU" sz="2200" dirty="0"/>
              <a:t>)</a:t>
            </a:r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881" y="4468483"/>
            <a:ext cx="2663589" cy="186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37124" y="219634"/>
            <a:ext cx="5203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99"/>
                </a:solidFill>
              </a:rPr>
              <a:t>Эпидемическая ситуация по бешенству </a:t>
            </a:r>
            <a:r>
              <a:rPr lang="ru-RU" sz="2200" b="1" dirty="0" smtClean="0">
                <a:solidFill>
                  <a:srgbClr val="000099"/>
                </a:solidFill>
              </a:rPr>
              <a:t>в России в 2019-2021 гг.</a:t>
            </a:r>
            <a:endParaRPr lang="ru-RU" sz="2200" b="1" dirty="0">
              <a:solidFill>
                <a:srgbClr val="000099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4966" y="2173855"/>
            <a:ext cx="3901858" cy="2437943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68623" y="4872723"/>
            <a:ext cx="5421086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000" b="1" dirty="0" smtClean="0">
                <a:solidFill>
                  <a:srgbClr val="00007E"/>
                </a:solidFill>
              </a:rPr>
              <a:t>Использование </a:t>
            </a:r>
            <a:r>
              <a:rPr lang="en-US" altLang="ru-RU" sz="2000" b="1" dirty="0" smtClean="0">
                <a:solidFill>
                  <a:srgbClr val="00007E"/>
                </a:solidFill>
              </a:rPr>
              <a:t>Real</a:t>
            </a:r>
            <a:r>
              <a:rPr lang="ru-RU" altLang="ru-RU" sz="2000" b="1" dirty="0">
                <a:solidFill>
                  <a:srgbClr val="00007E"/>
                </a:solidFill>
              </a:rPr>
              <a:t>-</a:t>
            </a:r>
            <a:r>
              <a:rPr lang="en-US" altLang="ru-RU" sz="2000" b="1" dirty="0">
                <a:solidFill>
                  <a:srgbClr val="00007E"/>
                </a:solidFill>
              </a:rPr>
              <a:t>time </a:t>
            </a:r>
            <a:r>
              <a:rPr lang="ru-RU" altLang="ru-RU" sz="2000" b="1" dirty="0">
                <a:solidFill>
                  <a:srgbClr val="00007E"/>
                </a:solidFill>
              </a:rPr>
              <a:t>тест-системы для </a:t>
            </a:r>
            <a:r>
              <a:rPr lang="ru-RU" altLang="ru-RU" sz="2000" b="1" dirty="0" smtClean="0">
                <a:solidFill>
                  <a:srgbClr val="00007E"/>
                </a:solidFill>
              </a:rPr>
              <a:t>диагностики бешенства демонстрирует эффективность в ходе прижизненной </a:t>
            </a:r>
            <a:r>
              <a:rPr lang="ru-RU" altLang="ru-RU" sz="2000" b="1" dirty="0">
                <a:solidFill>
                  <a:srgbClr val="00007E"/>
                </a:solidFill>
              </a:rPr>
              <a:t>дифференциальной </a:t>
            </a:r>
            <a:r>
              <a:rPr lang="ru-RU" altLang="ru-RU" sz="2000" b="1" dirty="0" smtClean="0">
                <a:solidFill>
                  <a:srgbClr val="00007E"/>
                </a:solidFill>
              </a:rPr>
              <a:t>диагностики инфекции </a:t>
            </a:r>
            <a:r>
              <a:rPr lang="ru-RU" altLang="ru-RU" sz="2000" b="1" dirty="0">
                <a:solidFill>
                  <a:srgbClr val="00007E"/>
                </a:solidFill>
              </a:rPr>
              <a:t>у людей с </a:t>
            </a:r>
            <a:r>
              <a:rPr lang="ru-RU" altLang="ru-RU" sz="2000" b="1" dirty="0" smtClean="0">
                <a:solidFill>
                  <a:srgbClr val="00007E"/>
                </a:solidFill>
              </a:rPr>
              <a:t>признаками энцефалита</a:t>
            </a:r>
            <a:endParaRPr lang="ru-RU" altLang="ru-RU" sz="2000" b="1" dirty="0">
              <a:solidFill>
                <a:srgbClr val="00007E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61189" y="289829"/>
          <a:ext cx="3688081" cy="6378702"/>
        </p:xfrm>
        <a:graphic>
          <a:graphicData uri="http://schemas.openxmlformats.org/drawingml/2006/table">
            <a:tbl>
              <a:tblPr/>
              <a:tblGrid>
                <a:gridCol w="2863634"/>
                <a:gridCol w="824447"/>
              </a:tblGrid>
              <a:tr h="178827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Субъект РФ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2019 г.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Московская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F2F8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Амурская обл.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2F8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Приморский </a:t>
                      </a: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2F8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Всего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2020 г.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Калужская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Ярославская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Волгоградская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Ставропольский </a:t>
                      </a: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Пензенская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Р.Марий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-Эл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Амурская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Всего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2021 г.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Волгоградская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Ростовская обл.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Ставропольский </a:t>
                      </a: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Ярославская обл.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Приморский </a:t>
                      </a: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  <a:tr h="20966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Всего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9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74714" y="425452"/>
            <a:ext cx="43692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</a:rPr>
              <a:t>Причины гибели людей от бешенства в </a:t>
            </a:r>
            <a:r>
              <a:rPr lang="ru-RU" sz="2800" b="1" dirty="0" smtClean="0">
                <a:solidFill>
                  <a:srgbClr val="000099"/>
                </a:solidFill>
              </a:rPr>
              <a:t>2012-2018 </a:t>
            </a:r>
            <a:r>
              <a:rPr lang="ru-RU" sz="2800" b="1" dirty="0">
                <a:solidFill>
                  <a:srgbClr val="000099"/>
                </a:solidFill>
              </a:rPr>
              <a:t>г</a:t>
            </a:r>
            <a:r>
              <a:rPr lang="ru-RU" sz="2800" b="1" dirty="0" smtClean="0">
                <a:solidFill>
                  <a:srgbClr val="000099"/>
                </a:solidFill>
              </a:rPr>
              <a:t>. (</a:t>
            </a:r>
            <a:r>
              <a:rPr lang="en-US" sz="2800" b="1" dirty="0" smtClean="0">
                <a:solidFill>
                  <a:srgbClr val="000099"/>
                </a:solidFill>
              </a:rPr>
              <a:t>n=2</a:t>
            </a:r>
            <a:r>
              <a:rPr lang="ru-RU" sz="2800" b="1" dirty="0" smtClean="0">
                <a:solidFill>
                  <a:srgbClr val="000099"/>
                </a:solidFill>
              </a:rPr>
              <a:t>8)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85100" y="435821"/>
            <a:ext cx="43692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</a:rPr>
              <a:t>Причины гибели людей от бешенства в </a:t>
            </a:r>
            <a:r>
              <a:rPr lang="ru-RU" sz="2800" b="1" dirty="0" smtClean="0">
                <a:solidFill>
                  <a:srgbClr val="000099"/>
                </a:solidFill>
              </a:rPr>
              <a:t>2019-2021 </a:t>
            </a:r>
            <a:r>
              <a:rPr lang="ru-RU" sz="2800" b="1" dirty="0">
                <a:solidFill>
                  <a:srgbClr val="000099"/>
                </a:solidFill>
              </a:rPr>
              <a:t>г</a:t>
            </a:r>
            <a:r>
              <a:rPr lang="ru-RU" sz="2800" b="1" dirty="0" smtClean="0">
                <a:solidFill>
                  <a:srgbClr val="000099"/>
                </a:solidFill>
              </a:rPr>
              <a:t>. (</a:t>
            </a:r>
            <a:r>
              <a:rPr lang="en-US" sz="2800" b="1" dirty="0" smtClean="0">
                <a:solidFill>
                  <a:srgbClr val="000099"/>
                </a:solidFill>
              </a:rPr>
              <a:t>n=</a:t>
            </a:r>
            <a:r>
              <a:rPr lang="ru-RU" sz="2800" b="1" dirty="0" smtClean="0">
                <a:solidFill>
                  <a:srgbClr val="000099"/>
                </a:solidFill>
              </a:rPr>
              <a:t>17)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00" y="2279051"/>
            <a:ext cx="5489897" cy="365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3" y="2279051"/>
            <a:ext cx="5510786" cy="365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82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рава">
  <a:themeElements>
    <a:clrScheme name="Трава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6285</TotalTime>
  <Words>2481</Words>
  <Application>Microsoft Office PowerPoint</Application>
  <PresentationFormat>Широкоэкранный</PresentationFormat>
  <Paragraphs>471</Paragraphs>
  <Slides>40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Arial Black</vt:lpstr>
      <vt:lpstr>Calibri</vt:lpstr>
      <vt:lpstr>Courier New</vt:lpstr>
      <vt:lpstr>Impact</vt:lpstr>
      <vt:lpstr>Lucida Sans Unicode</vt:lpstr>
      <vt:lpstr>Times New Roman</vt:lpstr>
      <vt:lpstr>Wingdings</vt:lpstr>
      <vt:lpstr>1_Трава</vt:lpstr>
      <vt:lpstr>Современная эпидемиологическая ситуация по природно-очаговым и зооантропонозным инфекциям в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Coxiella burnetii и лихорадка Ку</vt:lpstr>
      <vt:lpstr>Эколого-эпидемиологические особенности коксиелл</vt:lpstr>
      <vt:lpstr>Презентация PowerPoint</vt:lpstr>
      <vt:lpstr>Патогенетические особенности</vt:lpstr>
      <vt:lpstr>Эпидемиология</vt:lpstr>
      <vt:lpstr>Презентация PowerPoint</vt:lpstr>
      <vt:lpstr>Презентация PowerPoint</vt:lpstr>
      <vt:lpstr>Эпидемиологический мониторинг за возбудителем лихорадки Ку </vt:lpstr>
      <vt:lpstr>Показатели заболеваемости лихорадкой Ку в Российской Федерации в период с 2000 по 2021 гг.</vt:lpstr>
      <vt:lpstr>Южный федеральный округ </vt:lpstr>
      <vt:lpstr>Северо-Кавказский федеральный округ</vt:lpstr>
      <vt:lpstr>Эпидемиологический мониторинг за возбудителем лихорадки Ку </vt:lpstr>
      <vt:lpstr>Лабораторная диагностика</vt:lpstr>
      <vt:lpstr>Презентация PowerPoint</vt:lpstr>
      <vt:lpstr>Молекулярная диагностика лихорадки Ку </vt:lpstr>
      <vt:lpstr>Презентация PowerPoint</vt:lpstr>
      <vt:lpstr>Профилактика</vt:lpstr>
      <vt:lpstr>Заключение </vt:lpstr>
      <vt:lpstr>Заболеваемость основными природно-очаговыми инфекциями в России</vt:lpstr>
      <vt:lpstr> Заболеваемость основными природно-очаговыми инфекциями в России в 2020 году по сравнению с 2019 годом </vt:lpstr>
      <vt:lpstr>Заболеваемость прочими природно-очаговыми и зооантропонозными инфекциями в России в 2020 г. по сравнению с 2019 г. </vt:lpstr>
      <vt:lpstr>Структура заболеваемости природно-очаговыми и зооантропонозными инфекциями в 2020 г. по сравнению с 2019 г.</vt:lpstr>
      <vt:lpstr>Структура заболеваемости инфекциями, передаваемыми клещами, в Российской Федерации  за период 2015-2021 годы </vt:lpstr>
      <vt:lpstr>Количество обратившихся по поводу присасывания клещей в федеральных округах России в 2020 г. по сравнению со среднемноголетними показателями за 2013-2020 гг., абс. </vt:lpstr>
      <vt:lpstr>Заболеваемость ИКБ и обращаемость населения по поводу присасывания клещей в 2020 г. по сравнению со среднемноголетними показателями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Современное состояние, актуальные вопросы изучения клещевых боррелиозов и риккетсиозов, лихорадки Ку в Российской Федерации</dc:title>
  <dc:creator>Boss</dc:creator>
  <cp:lastModifiedBy>Boss</cp:lastModifiedBy>
  <cp:revision>27</cp:revision>
  <dcterms:created xsi:type="dcterms:W3CDTF">2022-10-17T05:31:41Z</dcterms:created>
  <dcterms:modified xsi:type="dcterms:W3CDTF">2022-11-14T09:21:45Z</dcterms:modified>
</cp:coreProperties>
</file>