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75" r:id="rId2"/>
    <p:sldId id="490" r:id="rId3"/>
    <p:sldId id="500" r:id="rId4"/>
    <p:sldId id="508" r:id="rId5"/>
    <p:sldId id="505" r:id="rId6"/>
    <p:sldId id="506" r:id="rId7"/>
    <p:sldId id="502" r:id="rId8"/>
    <p:sldId id="507" r:id="rId9"/>
    <p:sldId id="445" r:id="rId10"/>
    <p:sldId id="493" r:id="rId11"/>
    <p:sldId id="494" r:id="rId12"/>
    <p:sldId id="495" r:id="rId13"/>
    <p:sldId id="446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61" r:id="rId23"/>
    <p:sldId id="462" r:id="rId24"/>
    <p:sldId id="463" r:id="rId25"/>
    <p:sldId id="464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96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88" r:id="rId45"/>
    <p:sldId id="489" r:id="rId46"/>
    <p:sldId id="425" r:id="rId47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0E8733-2D3C-46F4-A006-9119C01D1A00}">
          <p14:sldIdLst>
            <p14:sldId id="275"/>
            <p14:sldId id="490"/>
            <p14:sldId id="500"/>
            <p14:sldId id="508"/>
            <p14:sldId id="505"/>
            <p14:sldId id="506"/>
            <p14:sldId id="502"/>
            <p14:sldId id="507"/>
            <p14:sldId id="445"/>
            <p14:sldId id="493"/>
            <p14:sldId id="494"/>
            <p14:sldId id="495"/>
            <p14:sldId id="446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61"/>
            <p14:sldId id="462"/>
            <p14:sldId id="463"/>
            <p14:sldId id="464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96"/>
            <p14:sldId id="480"/>
            <p14:sldId id="481"/>
            <p14:sldId id="482"/>
            <p14:sldId id="483"/>
            <p14:sldId id="484"/>
            <p14:sldId id="485"/>
            <p14:sldId id="486"/>
            <p14:sldId id="488"/>
            <p14:sldId id="489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21">
          <p15:clr>
            <a:srgbClr val="A4A3A4"/>
          </p15:clr>
        </p15:guide>
        <p15:guide id="4" orient="horz" pos="508">
          <p15:clr>
            <a:srgbClr val="A4A3A4"/>
          </p15:clr>
        </p15:guide>
        <p15:guide id="5" orient="horz" pos="2041">
          <p15:clr>
            <a:srgbClr val="A4A3A4"/>
          </p15:clr>
        </p15:guide>
        <p15:guide id="6" orient="horz" pos="2832">
          <p15:clr>
            <a:srgbClr val="A4A3A4"/>
          </p15:clr>
        </p15:guide>
        <p15:guide id="7" orient="horz" pos="3776">
          <p15:clr>
            <a:srgbClr val="A4A3A4"/>
          </p15:clr>
        </p15:guide>
        <p15:guide id="8" orient="horz" pos="3389">
          <p15:clr>
            <a:srgbClr val="A4A3A4"/>
          </p15:clr>
        </p15:guide>
        <p15:guide id="9" orient="horz" pos="2645">
          <p15:clr>
            <a:srgbClr val="A4A3A4"/>
          </p15:clr>
        </p15:guide>
        <p15:guide id="10" orient="horz" pos="1198">
          <p15:clr>
            <a:srgbClr val="A4A3A4"/>
          </p15:clr>
        </p15:guide>
        <p15:guide id="11" orient="horz" pos="567">
          <p15:clr>
            <a:srgbClr val="A4A3A4"/>
          </p15:clr>
        </p15:guide>
        <p15:guide id="12" pos="4878">
          <p15:clr>
            <a:srgbClr val="A4A3A4"/>
          </p15:clr>
        </p15:guide>
        <p15:guide id="13" pos="4563">
          <p15:clr>
            <a:srgbClr val="A4A3A4"/>
          </p15:clr>
        </p15:guide>
        <p15:guide id="14" pos="1101">
          <p15:clr>
            <a:srgbClr val="A4A3A4"/>
          </p15:clr>
        </p15:guide>
        <p15:guide id="15" pos="7599">
          <p15:clr>
            <a:srgbClr val="A4A3A4"/>
          </p15:clr>
        </p15:guide>
        <p15:guide id="16" pos="4628">
          <p15:clr>
            <a:srgbClr val="A4A3A4"/>
          </p15:clr>
        </p15:guide>
        <p15:guide id="17" pos="4335">
          <p15:clr>
            <a:srgbClr val="A4A3A4"/>
          </p15:clr>
        </p15:guide>
        <p15:guide id="18" pos="7679">
          <p15:clr>
            <a:srgbClr val="A4A3A4"/>
          </p15:clr>
        </p15:guide>
        <p15:guide id="19" pos="5258">
          <p15:clr>
            <a:srgbClr val="A4A3A4"/>
          </p15:clr>
        </p15:guide>
        <p15:guide id="20" pos="3937">
          <p15:clr>
            <a:srgbClr val="A4A3A4"/>
          </p15:clr>
        </p15:guide>
        <p15:guide id="21" pos="3372">
          <p15:clr>
            <a:srgbClr val="A4A3A4"/>
          </p15:clr>
        </p15:guide>
        <p15:guide id="22" pos="4247">
          <p15:clr>
            <a:srgbClr val="A4A3A4"/>
          </p15:clr>
        </p15:guide>
        <p15:guide id="23" pos="3642">
          <p15:clr>
            <a:srgbClr val="A4A3A4"/>
          </p15:clr>
        </p15:guide>
        <p15:guide id="24" pos="4963">
          <p15:clr>
            <a:srgbClr val="A4A3A4"/>
          </p15:clr>
        </p15:guide>
        <p15:guide id="25" pos="3056">
          <p15:clr>
            <a:srgbClr val="A4A3A4"/>
          </p15:clr>
        </p15:guide>
        <p15:guide id="26" pos="5287">
          <p15:clr>
            <a:srgbClr val="A4A3A4"/>
          </p15:clr>
        </p15:guide>
        <p15:guide id="27" pos="5610">
          <p15:clr>
            <a:srgbClr val="A4A3A4"/>
          </p15:clr>
        </p15:guide>
        <p15:guide id="28" pos="5520">
          <p15:clr>
            <a:srgbClr val="A4A3A4"/>
          </p15:clr>
        </p15:guide>
        <p15:guide id="29" pos="3391">
          <p15:clr>
            <a:srgbClr val="A4A3A4"/>
          </p15:clr>
        </p15:guide>
        <p15:guide id="30" pos="3075">
          <p15:clr>
            <a:srgbClr val="A4A3A4"/>
          </p15:clr>
        </p15:guide>
        <p15:guide id="31" pos="5926">
          <p15:clr>
            <a:srgbClr val="A4A3A4"/>
          </p15:clr>
        </p15:guide>
        <p15:guide id="32" pos="5193">
          <p15:clr>
            <a:srgbClr val="A4A3A4"/>
          </p15:clr>
        </p15:guide>
        <p15:guide id="33" pos="5861">
          <p15:clr>
            <a:srgbClr val="A4A3A4"/>
          </p15:clr>
        </p15:guide>
        <p15:guide id="34" orient="horz" pos="2231">
          <p15:clr>
            <a:srgbClr val="A4A3A4"/>
          </p15:clr>
        </p15:guide>
        <p15:guide id="35" orient="horz" pos="870">
          <p15:clr>
            <a:srgbClr val="A4A3A4"/>
          </p15:clr>
        </p15:guide>
        <p15:guide id="36" orient="horz" pos="2883">
          <p15:clr>
            <a:srgbClr val="A4A3A4"/>
          </p15:clr>
        </p15:guide>
        <p15:guide id="37" orient="horz" pos="1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3"/>
    <a:srgbClr val="FFEBE1"/>
    <a:srgbClr val="6699FF"/>
    <a:srgbClr val="FFFFFF"/>
    <a:srgbClr val="FFCCCC"/>
    <a:srgbClr val="FF99CC"/>
    <a:srgbClr val="800000"/>
    <a:srgbClr val="D60000"/>
    <a:srgbClr val="CC0000"/>
    <a:srgbClr val="F2B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DD127-E943-41A0-88E2-F2F5AB055756}" v="20" dt="2022-11-18T07:08:39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2811" autoAdjust="0"/>
  </p:normalViewPr>
  <p:slideViewPr>
    <p:cSldViewPr snapToGrid="0">
      <p:cViewPr varScale="1">
        <p:scale>
          <a:sx n="58" d="100"/>
          <a:sy n="58" d="100"/>
        </p:scale>
        <p:origin x="1044" y="44"/>
      </p:cViewPr>
      <p:guideLst>
        <p:guide orient="horz" pos="2160"/>
        <p:guide pos="3840"/>
        <p:guide orient="horz" pos="921"/>
        <p:guide orient="horz" pos="508"/>
        <p:guide orient="horz" pos="2041"/>
        <p:guide orient="horz" pos="2832"/>
        <p:guide orient="horz" pos="3776"/>
        <p:guide orient="horz" pos="3389"/>
        <p:guide orient="horz" pos="2645"/>
        <p:guide orient="horz" pos="1198"/>
        <p:guide orient="horz" pos="567"/>
        <p:guide pos="4878"/>
        <p:guide pos="4563"/>
        <p:guide pos="1101"/>
        <p:guide pos="7599"/>
        <p:guide pos="4628"/>
        <p:guide pos="4335"/>
        <p:guide pos="7679"/>
        <p:guide pos="5258"/>
        <p:guide pos="3937"/>
        <p:guide pos="3372"/>
        <p:guide pos="4247"/>
        <p:guide pos="3642"/>
        <p:guide pos="4963"/>
        <p:guide pos="3056"/>
        <p:guide pos="5287"/>
        <p:guide pos="5610"/>
        <p:guide pos="5520"/>
        <p:guide pos="3391"/>
        <p:guide pos="3075"/>
        <p:guide pos="5926"/>
        <p:guide pos="5193"/>
        <p:guide pos="5861"/>
        <p:guide orient="horz" pos="2231"/>
        <p:guide orient="horz" pos="870"/>
        <p:guide orient="horz" pos="2883"/>
        <p:guide orient="horz" pos="1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6133A6-115B-4177-9C0A-35D50B32894F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A2C013-EBF7-4D63-8A18-B66717FA8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Собаки с разными</a:t>
            </a:r>
            <a:r>
              <a:rPr lang="ru-RU" baseline="0" dirty="0"/>
              <a:t> поражениями кожи– очень частый пациент на приёме дерматолога. В большинстве случаев это вторичная проблема (когда к основной причине присоединяется бактериальная составляющая).</a:t>
            </a:r>
          </a:p>
          <a:p>
            <a:r>
              <a:rPr lang="ru-RU" baseline="0" dirty="0"/>
              <a:t>Клинически, как вы знаете, </a:t>
            </a:r>
            <a:r>
              <a:rPr lang="ru-RU" baseline="0" dirty="0" err="1"/>
              <a:t>пиодерма</a:t>
            </a:r>
            <a:r>
              <a:rPr lang="ru-RU" baseline="0" dirty="0"/>
              <a:t> может выглядеть совершенно по-разному, зависит и от первичной причины, и от давности заболевания, и от глубины поражения, и ещё от кучи всего (лечили\не лечили, возраст, сопутствующие болезни, условия содержания, порода)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87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6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4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2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1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зависимости от глубины поражения </a:t>
            </a:r>
            <a:r>
              <a:rPr lang="ru-RU" dirty="0" err="1"/>
              <a:t>пиодерма</a:t>
            </a:r>
            <a:r>
              <a:rPr lang="ru-RU" dirty="0"/>
              <a:t> бывает поверхностная и глубокая. Соответственно и клинические признаки сильно варьируют,</a:t>
            </a:r>
            <a:r>
              <a:rPr lang="ru-RU" baseline="0" dirty="0"/>
              <a:t> и зависят от глубины инфекции.</a:t>
            </a:r>
          </a:p>
          <a:p>
            <a:r>
              <a:rPr lang="ru-RU" baseline="0" dirty="0"/>
              <a:t>Слева клинические признаки поверхностной </a:t>
            </a:r>
            <a:r>
              <a:rPr lang="ru-RU" baseline="0" dirty="0" err="1"/>
              <a:t>пиодермы</a:t>
            </a:r>
            <a:r>
              <a:rPr lang="ru-RU" baseline="0" dirty="0"/>
              <a:t>, справа глубокой, когда поражается не только эпидермис, но и дерма.</a:t>
            </a:r>
          </a:p>
          <a:p>
            <a:endParaRPr lang="ru-RU" baseline="0" dirty="0"/>
          </a:p>
          <a:p>
            <a:r>
              <a:rPr lang="ru-RU" baseline="0" dirty="0"/>
              <a:t>Примеры поверхностной </a:t>
            </a:r>
            <a:r>
              <a:rPr lang="ru-RU" baseline="0" dirty="0" err="1"/>
              <a:t>пиодермы</a:t>
            </a:r>
            <a:r>
              <a:rPr lang="ru-RU" baseline="0" dirty="0"/>
              <a:t>: </a:t>
            </a:r>
            <a:r>
              <a:rPr lang="ru-RU" baseline="0" dirty="0" err="1"/>
              <a:t>пиотравматический</a:t>
            </a:r>
            <a:r>
              <a:rPr lang="ru-RU" baseline="0" dirty="0"/>
              <a:t> дерматит (он же «хот спот»), фолликулит, </a:t>
            </a:r>
            <a:r>
              <a:rPr lang="ru-RU" baseline="0" dirty="0" err="1"/>
              <a:t>интертрИго</a:t>
            </a:r>
            <a:r>
              <a:rPr lang="ru-RU" baseline="0" dirty="0"/>
              <a:t>, </a:t>
            </a:r>
            <a:r>
              <a:rPr lang="ru-RU" baseline="0" dirty="0" err="1"/>
              <a:t>импетИго</a:t>
            </a:r>
            <a:r>
              <a:rPr lang="ru-RU" baseline="0" dirty="0"/>
              <a:t>.</a:t>
            </a:r>
          </a:p>
          <a:p>
            <a:r>
              <a:rPr lang="ru-RU" baseline="0" dirty="0"/>
              <a:t>Импетиго — это заболевание, характеризующееся образованием поверхностных пузырьково-гнойничковых высыпаний.</a:t>
            </a:r>
          </a:p>
          <a:p>
            <a:r>
              <a:rPr lang="ru-RU" baseline="0" dirty="0"/>
              <a:t>Примеры глубокой </a:t>
            </a:r>
            <a:r>
              <a:rPr lang="ru-RU" baseline="0" dirty="0" err="1"/>
              <a:t>пиодерм</a:t>
            </a:r>
            <a:r>
              <a:rPr lang="ru-RU" baseline="0" dirty="0"/>
              <a:t>: фурункулёз, целлюлит, </a:t>
            </a:r>
            <a:r>
              <a:rPr lang="ru-RU" baseline="0" dirty="0" err="1"/>
              <a:t>пододерматиты</a:t>
            </a:r>
            <a:r>
              <a:rPr lang="ru-RU" baseline="0" dirty="0"/>
              <a:t>, </a:t>
            </a:r>
            <a:r>
              <a:rPr lang="ru-RU" baseline="0" dirty="0" err="1"/>
              <a:t>пиодерма</a:t>
            </a:r>
            <a:r>
              <a:rPr lang="ru-RU" baseline="0" dirty="0"/>
              <a:t> мозолей.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Пододерматит</a:t>
            </a:r>
            <a:r>
              <a:rPr lang="ru-RU" dirty="0"/>
              <a:t>. Первые два – поверхностные</a:t>
            </a:r>
            <a:r>
              <a:rPr lang="ru-RU" baseline="0" dirty="0"/>
              <a:t> поражения.  Два последних фото– более глубокие поражения. В таких случаях применение шампуня 5% рекомендуется длительно, иногда пожизненно. </a:t>
            </a:r>
          </a:p>
          <a:p>
            <a:r>
              <a:rPr lang="ru-RU" baseline="0" dirty="0"/>
              <a:t>При поверхностных поражениях, когда устранена причина и достигнуто клиническое выздоровление—можно использовать </a:t>
            </a:r>
            <a:r>
              <a:rPr lang="ru-RU" baseline="0" dirty="0" err="1"/>
              <a:t>тотдругой</a:t>
            </a:r>
            <a:r>
              <a:rPr lang="ru-RU" baseline="0" dirty="0"/>
              <a:t> шампунь с профилактической целью.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Лечение </a:t>
            </a:r>
            <a:r>
              <a:rPr lang="ru-RU" dirty="0" err="1"/>
              <a:t>пиодермы</a:t>
            </a:r>
            <a:r>
              <a:rPr lang="ru-RU" dirty="0"/>
              <a:t>, как и любых других кожных заболеваний должно проводиться</a:t>
            </a:r>
            <a:r>
              <a:rPr lang="ru-RU" baseline="0" dirty="0"/>
              <a:t> с учётом всех этих принципов. </a:t>
            </a:r>
          </a:p>
          <a:p>
            <a:r>
              <a:rPr lang="ru-RU" baseline="0" dirty="0"/>
              <a:t>Важно помнить про а\б –препараты первого выбора и препараты резерва, помнить, что дерматологические дозы и курсы отличаются от терапевтических, помнить про взятие под контроль первичных причин </a:t>
            </a:r>
            <a:r>
              <a:rPr lang="ru-RU" baseline="0" dirty="0" err="1"/>
              <a:t>пиодермы</a:t>
            </a:r>
            <a:r>
              <a:rPr lang="ru-RU" baseline="0" dirty="0"/>
              <a:t>.</a:t>
            </a:r>
            <a:endParaRPr lang="ru-RU" dirty="0"/>
          </a:p>
          <a:p>
            <a:r>
              <a:rPr lang="ru-RU" dirty="0"/>
              <a:t>Важная роль</a:t>
            </a:r>
            <a:r>
              <a:rPr lang="ru-RU" baseline="0" dirty="0"/>
              <a:t> отводится местному лечению во всех случаях (и поверхностной и глубокой)!</a:t>
            </a:r>
          </a:p>
          <a:p>
            <a:r>
              <a:rPr lang="ru-RU" baseline="0" dirty="0"/>
              <a:t>При поверхностной </a:t>
            </a:r>
            <a:r>
              <a:rPr lang="ru-RU" baseline="0" dirty="0" err="1"/>
              <a:t>пиодерме</a:t>
            </a:r>
            <a:r>
              <a:rPr lang="ru-RU" baseline="0" dirty="0"/>
              <a:t> или при локальных поражениях (хот спот, например) достаточно местного лечения (принцип рациональной современной а\б терапии). </a:t>
            </a:r>
          </a:p>
          <a:p>
            <a:r>
              <a:rPr lang="ru-RU" baseline="0" dirty="0"/>
              <a:t>При глубокой </a:t>
            </a:r>
            <a:r>
              <a:rPr lang="ru-RU" baseline="0" dirty="0" err="1"/>
              <a:t>пиодерме</a:t>
            </a:r>
            <a:r>
              <a:rPr lang="ru-RU" baseline="0" dirty="0"/>
              <a:t>, в запущенных хронических случаях необходимо системное лечение плюс ОБЯЗАТЕЛЬНО применение местных препаратов, как правило, шампуней плюс что-то ещё (растворы, спрей, пенки и т.п.)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</a:t>
            </a:r>
            <a:r>
              <a:rPr lang="ru-RU" baseline="0" dirty="0"/>
              <a:t> дают препараты для местного применения, в частности, антибактериальные шампуни?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Механическое удаление бактерий, чешуек, шерсти, грязи с мест поражений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Подавление роста бактерий (в частности </a:t>
            </a:r>
            <a:r>
              <a:rPr lang="ru-RU" baseline="0" dirty="0" err="1"/>
              <a:t>хлоргексидин</a:t>
            </a:r>
            <a:r>
              <a:rPr lang="ru-RU" baseline="0" dirty="0"/>
              <a:t> в  концентрации 5% обладает  бактерицидным свойством в отношении </a:t>
            </a:r>
            <a:r>
              <a:rPr lang="ru-RU" baseline="0" dirty="0" err="1"/>
              <a:t>грам</a:t>
            </a:r>
            <a:r>
              <a:rPr lang="ru-RU" baseline="0" dirty="0"/>
              <a:t>+ и </a:t>
            </a:r>
            <a:r>
              <a:rPr lang="ru-RU" baseline="0" dirty="0" err="1"/>
              <a:t>грам</a:t>
            </a:r>
            <a:r>
              <a:rPr lang="ru-RU" baseline="0" dirty="0"/>
              <a:t>– бактерий;  при соблюдении некоторых условий имеет </a:t>
            </a:r>
            <a:r>
              <a:rPr lang="ru-RU" baseline="0" dirty="0" err="1"/>
              <a:t>фунгицидное</a:t>
            </a:r>
            <a:r>
              <a:rPr lang="ru-RU" baseline="0" dirty="0"/>
              <a:t> действие)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Грамотно используя шампуни можно значительно снизить дозу и кратность применения препаратов против зуда, в частности кортикостероидов.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У пациентов с аллергическим и </a:t>
            </a:r>
            <a:r>
              <a:rPr lang="ru-RU" baseline="0" dirty="0" err="1"/>
              <a:t>атопическим</a:t>
            </a:r>
            <a:r>
              <a:rPr lang="ru-RU" baseline="0" dirty="0"/>
              <a:t> дерматитом можно поддерживать кожу в относительном благополучии и продлевать период ремиссии, когда не нужны системные препараты.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Собаки с разными</a:t>
            </a:r>
            <a:r>
              <a:rPr lang="ru-RU" baseline="0"/>
              <a:t> поражениями кожи– очень частый пациент на приёме дерматолога. В большинстве случаев это вторичная проблема (когда к основной причине присоединяется бактериальная составляющая).</a:t>
            </a:r>
          </a:p>
          <a:p>
            <a:r>
              <a:rPr lang="ru-RU" baseline="0"/>
              <a:t>Клинически, как вы знаете, пиодерма может выглядеть совершенно по-разному, зависит и от первичной причины, и от давности заболевания, и от глубины поражения, и ещё от кучи всего (лечили\не лечили, возраст, сопутствующие болезни, условия содержания, порода)</a:t>
            </a:r>
            <a:endParaRPr lang="ru-RU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Собаки с разными</a:t>
            </a:r>
            <a:r>
              <a:rPr lang="ru-RU" baseline="0"/>
              <a:t> поражениями кожи– очень частый пациент на приёме дерматолога. В большинстве случаев это вторичная проблема (когда к основной причине присоединяется бактериальная составляющая).</a:t>
            </a:r>
          </a:p>
          <a:p>
            <a:r>
              <a:rPr lang="ru-RU" baseline="0"/>
              <a:t>Клинически, как вы знаете, пиодерма может выглядеть совершенно по-разному, зависит и от первичной причины, и от давности заболевания, и от глубины поражения, и ещё от кучи всего (лечили\не лечили, возраст, сопутствующие болезни, условия содержания, порода)</a:t>
            </a:r>
            <a:endParaRPr lang="ru-RU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0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C013-EBF7-4D63-8A18-B66717FA8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0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5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6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9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2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8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4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3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771D-F970-468D-BDFA-966A30935762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D35F-DF43-4F79-B7E5-28AFA02039C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6.png"/><Relationship Id="rId7" Type="http://schemas.openxmlformats.org/officeDocument/2006/relationships/image" Target="../media/image5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6.png"/><Relationship Id="rId7" Type="http://schemas.openxmlformats.org/officeDocument/2006/relationships/image" Target="../media/image6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0427" y="5381310"/>
            <a:ext cx="792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ru-RU" sz="2000" i="1" dirty="0">
                <a:latin typeface="Calibri" pitchFamily="34" charset="0"/>
                <a:cs typeface="Calibri" pitchFamily="34" charset="0"/>
              </a:rPr>
              <a:t>Отдел по взаимодействию с ветеринарными врачами и ветеринарными обществами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726" y="1246007"/>
            <a:ext cx="73997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Заболевания кожи собак и кошек, применение дерматологических средств «OKVET»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57004" y="417559"/>
            <a:ext cx="10992073" cy="5049791"/>
            <a:chOff x="657004" y="417559"/>
            <a:chExt cx="10992073" cy="504979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60388" y="484757"/>
              <a:ext cx="238125" cy="1065935"/>
            </a:xfrm>
            <a:prstGeom prst="rect">
              <a:avLst/>
            </a:prstGeom>
            <a:solidFill>
              <a:srgbClr val="80BF2E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81222" y="417559"/>
              <a:ext cx="4742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/>
                <a:t>Хлоргексидин</a:t>
              </a:r>
              <a:r>
                <a:rPr lang="ru-RU" sz="3600" dirty="0"/>
                <a:t> активен в отношении: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09990" y="2400844"/>
              <a:ext cx="3613971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89CD1"/>
                </a:buClr>
              </a:pPr>
              <a:r>
                <a:rPr lang="ru-RU" sz="2000" dirty="0">
                  <a:latin typeface="Calibri" pitchFamily="34" charset="0"/>
                  <a:cs typeface="Calibri" pitchFamily="34" charset="0"/>
                </a:rPr>
                <a:t>Грамотрицательных и грамположительных аэробных и анаэробных бактерий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>
                <a:buClr>
                  <a:srgbClr val="289CD1"/>
                </a:buClr>
              </a:pPr>
              <a:r>
                <a:rPr lang="ru-RU" sz="1600" i="1" dirty="0"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Staphylococcus spp., </a:t>
              </a:r>
              <a:r>
                <a:rPr lang="en-US" sz="1600" i="1" dirty="0" err="1">
                  <a:latin typeface="Calibri" pitchFamily="34" charset="0"/>
                  <a:cs typeface="Calibri" pitchFamily="34" charset="0"/>
                </a:rPr>
                <a:t>Strepyococcus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i="1" dirty="0" err="1">
                  <a:latin typeface="Calibri" pitchFamily="34" charset="0"/>
                  <a:cs typeface="Calibri" pitchFamily="34" charset="0"/>
                </a:rPr>
                <a:t>spp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, Micrococcus spp., Bacillus spp., </a:t>
              </a:r>
              <a:r>
                <a:rPr lang="en-US" sz="1600" i="1" dirty="0" err="1">
                  <a:latin typeface="Calibri" pitchFamily="34" charset="0"/>
                  <a:cs typeface="Calibri" pitchFamily="34" charset="0"/>
                </a:rPr>
                <a:t>Corynebacterium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i="1" dirty="0" err="1">
                  <a:latin typeface="Calibri" pitchFamily="34" charset="0"/>
                  <a:cs typeface="Calibri" pitchFamily="34" charset="0"/>
                </a:rPr>
                <a:t>pyogenes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, Campylobacter fetus, </a:t>
              </a:r>
              <a:r>
                <a:rPr lang="en-US" sz="1600" i="1" dirty="0" err="1">
                  <a:latin typeface="Calibri" pitchFamily="34" charset="0"/>
                  <a:cs typeface="Calibri" pitchFamily="34" charset="0"/>
                </a:rPr>
                <a:t>Enterobacter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 spp., Chlamydia spp., </a:t>
              </a:r>
              <a:r>
                <a:rPr lang="en-US" sz="1600" i="1" dirty="0" err="1">
                  <a:latin typeface="Calibri" pitchFamily="34" charset="0"/>
                  <a:cs typeface="Calibri" pitchFamily="34" charset="0"/>
                </a:rPr>
                <a:t>Ureaplasma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 spp., Pseudomonas </a:t>
              </a:r>
              <a:r>
                <a:rPr lang="en-US" sz="1600" i="1" dirty="0" err="1">
                  <a:latin typeface="Calibri" pitchFamily="34" charset="0"/>
                  <a:cs typeface="Calibri" pitchFamily="34" charset="0"/>
                </a:rPr>
                <a:t>spp</a:t>
              </a:r>
              <a:r>
                <a:rPr lang="en-US" sz="1600" i="1" dirty="0">
                  <a:latin typeface="Calibri" pitchFamily="34" charset="0"/>
                  <a:cs typeface="Calibri" pitchFamily="34" charset="0"/>
                </a:rPr>
                <a:t>, Salmonella spp., Escherichia coli, Proteus spp.,)</a:t>
              </a:r>
              <a:endParaRPr lang="ru-RU" sz="16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15499" y="3570394"/>
              <a:ext cx="3747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Простейших </a:t>
              </a:r>
              <a:r>
                <a:rPr lang="en-US" sz="2000" i="1" dirty="0"/>
                <a:t>(</a:t>
              </a:r>
              <a:r>
                <a:rPr lang="en-US" sz="2000" i="1" dirty="0" err="1"/>
                <a:t>Trichomonas</a:t>
              </a:r>
              <a:r>
                <a:rPr lang="en-US" sz="2000" i="1" dirty="0"/>
                <a:t> </a:t>
              </a:r>
              <a:r>
                <a:rPr lang="en-US" sz="2000" i="1" dirty="0" err="1"/>
                <a:t>foetus</a:t>
              </a:r>
              <a:r>
                <a:rPr lang="en-US" sz="2000" i="1" dirty="0"/>
                <a:t>)</a:t>
              </a:r>
              <a:endParaRPr lang="ru-RU" sz="2000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15499" y="2346274"/>
              <a:ext cx="4033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Грибов рода </a:t>
              </a:r>
              <a:r>
                <a:rPr lang="en-US" sz="2000" i="1" dirty="0"/>
                <a:t>Candida</a:t>
              </a:r>
              <a:r>
                <a:rPr lang="en-US" sz="2000" dirty="0"/>
                <a:t> </a:t>
              </a:r>
              <a:r>
                <a:rPr lang="ru-RU" sz="2000" dirty="0"/>
                <a:t>и </a:t>
              </a:r>
              <a:r>
                <a:rPr lang="en-US" sz="2000" i="1" dirty="0" err="1"/>
                <a:t>Malassezia</a:t>
              </a:r>
              <a:endParaRPr lang="ru-RU" sz="20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99" y="4640629"/>
              <a:ext cx="3747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/>
                <a:t>Липофильных</a:t>
              </a:r>
              <a:r>
                <a:rPr lang="ru-RU" sz="2000" dirty="0"/>
                <a:t> вирусов </a:t>
              </a:r>
              <a:r>
                <a:rPr lang="en-US" sz="2000" dirty="0"/>
                <a:t>(</a:t>
              </a:r>
              <a:r>
                <a:rPr lang="ru-RU" sz="2000" dirty="0"/>
                <a:t>гриппа, </a:t>
              </a:r>
              <a:r>
                <a:rPr lang="ru-RU" sz="2000" dirty="0" err="1"/>
                <a:t>ротовирусов</a:t>
              </a:r>
              <a:r>
                <a:rPr lang="ru-RU" sz="2000" dirty="0"/>
                <a:t>, </a:t>
              </a:r>
              <a:r>
                <a:rPr lang="ru-RU" sz="2000" dirty="0" err="1"/>
                <a:t>энтеровирусов</a:t>
              </a:r>
              <a:r>
                <a:rPr lang="en-US" sz="2000" dirty="0"/>
                <a:t>)</a:t>
              </a:r>
              <a:endParaRPr lang="ru-RU" sz="2000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635" y="2193628"/>
              <a:ext cx="720000" cy="72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635" y="3410450"/>
              <a:ext cx="720000" cy="72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13" y="3158187"/>
              <a:ext cx="1080000" cy="1080000"/>
            </a:xfrm>
            <a:prstGeom prst="rect">
              <a:avLst/>
            </a:prstGeom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657004" y="2073551"/>
              <a:ext cx="5320862" cy="3393799"/>
            </a:xfrm>
            <a:prstGeom prst="roundRect">
              <a:avLst>
                <a:gd name="adj" fmla="val 347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317733" y="2073551"/>
              <a:ext cx="5331344" cy="945556"/>
            </a:xfrm>
            <a:prstGeom prst="roundRect">
              <a:avLst>
                <a:gd name="adj" fmla="val 871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317731" y="3302594"/>
              <a:ext cx="5331344" cy="945556"/>
            </a:xfrm>
            <a:prstGeom prst="roundRect">
              <a:avLst>
                <a:gd name="adj" fmla="val 871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317732" y="4521794"/>
              <a:ext cx="5331344" cy="945556"/>
            </a:xfrm>
            <a:prstGeom prst="roundRect">
              <a:avLst>
                <a:gd name="adj" fmla="val 871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633" y="4640629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60388" y="417559"/>
            <a:ext cx="10333193" cy="5532700"/>
            <a:chOff x="660388" y="417559"/>
            <a:chExt cx="10333193" cy="55327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631" y="2072094"/>
              <a:ext cx="3878165" cy="3878165"/>
            </a:xfrm>
            <a:prstGeom prst="rect">
              <a:avLst/>
            </a:prstGeom>
          </p:spPr>
        </p:pic>
        <p:grpSp>
          <p:nvGrpSpPr>
            <p:cNvPr id="28" name="Группа 27"/>
            <p:cNvGrpSpPr/>
            <p:nvPr/>
          </p:nvGrpSpPr>
          <p:grpSpPr>
            <a:xfrm>
              <a:off x="1069242" y="2008131"/>
              <a:ext cx="604299" cy="534206"/>
              <a:chOff x="841369" y="1151035"/>
              <a:chExt cx="604299" cy="534206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41369" y="1233472"/>
                <a:ext cx="60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CH+</a:t>
                </a:r>
                <a:endParaRPr lang="ru-RU" dirty="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259990" y="3770312"/>
              <a:ext cx="604299" cy="534206"/>
              <a:chOff x="841369" y="1151035"/>
              <a:chExt cx="604299" cy="534206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41369" y="1233472"/>
                <a:ext cx="60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CH+</a:t>
                </a:r>
                <a:endParaRPr lang="ru-RU" dirty="0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138568" y="2775078"/>
              <a:ext cx="604299" cy="534206"/>
              <a:chOff x="841369" y="1151035"/>
              <a:chExt cx="604299" cy="534206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41369" y="1233472"/>
                <a:ext cx="60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CH+</a:t>
                </a:r>
                <a:endParaRPr lang="ru-RU" dirty="0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2907157" y="2073599"/>
              <a:ext cx="462823" cy="409140"/>
              <a:chOff x="841368" y="1151035"/>
              <a:chExt cx="604299" cy="534206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1368" y="1233472"/>
                <a:ext cx="604299" cy="36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CH+</a:t>
                </a:r>
                <a:endParaRPr lang="ru-RU" sz="1200" dirty="0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2710792" y="4518003"/>
              <a:ext cx="462823" cy="409140"/>
              <a:chOff x="841369" y="1151035"/>
              <a:chExt cx="604299" cy="534206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1369" y="1233472"/>
                <a:ext cx="604299" cy="36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CH+</a:t>
                </a:r>
                <a:endParaRPr lang="ru-RU" sz="12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349294" y="2834757"/>
              <a:ext cx="4305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Положительно заряженные молекулы </a:t>
              </a:r>
              <a:r>
                <a:rPr lang="ru-RU" sz="2000" dirty="0" err="1"/>
                <a:t>хлоргексидина</a:t>
              </a:r>
              <a:endParaRPr lang="ru-RU" sz="20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60388" y="484757"/>
              <a:ext cx="238125" cy="1065935"/>
            </a:xfrm>
            <a:prstGeom prst="rect">
              <a:avLst/>
            </a:prstGeom>
            <a:solidFill>
              <a:srgbClr val="80BF2E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1222" y="417559"/>
              <a:ext cx="4742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Механизм действия </a:t>
              </a:r>
              <a:r>
                <a:rPr lang="ru-RU" sz="3600" dirty="0" err="1"/>
                <a:t>хлоргексидина</a:t>
              </a:r>
              <a:endParaRPr lang="ru-RU" sz="3600" dirty="0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638495" y="2752218"/>
              <a:ext cx="223261" cy="45719"/>
            </a:xfrm>
            <a:prstGeom prst="roundRect">
              <a:avLst/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128492" y="3782564"/>
              <a:ext cx="223261" cy="45719"/>
            </a:xfrm>
            <a:prstGeom prst="roundRect">
              <a:avLst/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1829243" y="3352824"/>
              <a:ext cx="223261" cy="45719"/>
            </a:xfrm>
            <a:prstGeom prst="roundRect">
              <a:avLst/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542500" y="4176362"/>
              <a:ext cx="223261" cy="45719"/>
            </a:xfrm>
            <a:prstGeom prst="roundRect">
              <a:avLst/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4223639" y="3965457"/>
              <a:ext cx="223261" cy="45719"/>
            </a:xfrm>
            <a:prstGeom prst="roundRect">
              <a:avLst/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519606" y="3437794"/>
              <a:ext cx="223261" cy="45719"/>
            </a:xfrm>
            <a:prstGeom prst="roundRect">
              <a:avLst/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2887874" y="2706499"/>
              <a:ext cx="223261" cy="45719"/>
            </a:xfrm>
            <a:prstGeom prst="roundRect">
              <a:avLst/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 rot="1591759">
              <a:off x="3495714" y="3705755"/>
              <a:ext cx="381074" cy="93713"/>
            </a:xfrm>
            <a:prstGeom prst="roundRect">
              <a:avLst>
                <a:gd name="adj" fmla="val 50000"/>
              </a:avLst>
            </a:prstGeom>
            <a:solidFill>
              <a:srgbClr val="2F2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54" idx="1"/>
            </p:cNvCxnSpPr>
            <p:nvPr/>
          </p:nvCxnSpPr>
          <p:spPr>
            <a:xfrm flipH="1" flipV="1">
              <a:off x="4505763" y="3965457"/>
              <a:ext cx="1625347" cy="564143"/>
            </a:xfrm>
            <a:prstGeom prst="line">
              <a:avLst/>
            </a:prstGeom>
            <a:ln w="12700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/>
            <p:cNvGrpSpPr/>
            <p:nvPr/>
          </p:nvGrpSpPr>
          <p:grpSpPr>
            <a:xfrm>
              <a:off x="3774887" y="3460653"/>
              <a:ext cx="462823" cy="409140"/>
              <a:chOff x="841369" y="1151035"/>
              <a:chExt cx="604299" cy="534206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41369" y="1233472"/>
                <a:ext cx="604299" cy="36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CH+</a:t>
                </a:r>
                <a:endParaRPr lang="ru-RU" sz="1200" dirty="0"/>
              </a:p>
            </p:txBody>
          </p:sp>
        </p:grpSp>
        <p:cxnSp>
          <p:nvCxnSpPr>
            <p:cNvPr id="51" name="Прямая соединительная линия 50"/>
            <p:cNvCxnSpPr>
              <a:stCxn id="53" idx="1"/>
            </p:cNvCxnSpPr>
            <p:nvPr/>
          </p:nvCxnSpPr>
          <p:spPr>
            <a:xfrm flipH="1">
              <a:off x="4335269" y="3188700"/>
              <a:ext cx="1791409" cy="353943"/>
            </a:xfrm>
            <a:prstGeom prst="line">
              <a:avLst/>
            </a:prstGeom>
            <a:ln w="12700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Скругленный прямоугольник 52"/>
            <p:cNvSpPr/>
            <p:nvPr/>
          </p:nvSpPr>
          <p:spPr>
            <a:xfrm>
              <a:off x="6126678" y="2715922"/>
              <a:ext cx="4795322" cy="945556"/>
            </a:xfrm>
            <a:prstGeom prst="roundRect">
              <a:avLst>
                <a:gd name="adj" fmla="val 871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131110" y="4056822"/>
              <a:ext cx="4795322" cy="945556"/>
            </a:xfrm>
            <a:prstGeom prst="roundRect">
              <a:avLst>
                <a:gd name="adj" fmla="val 871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349294" y="4175657"/>
              <a:ext cx="46442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Отрицательно заряженные фосфолипиды клеточной стенки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5920839" y="2525501"/>
              <a:ext cx="411678" cy="411678"/>
            </a:xfrm>
            <a:prstGeom prst="ellipse">
              <a:avLst/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</a:t>
              </a:r>
            </a:p>
          </p:txBody>
        </p:sp>
        <p:sp>
          <p:nvSpPr>
            <p:cNvPr id="52" name="Овал 51"/>
            <p:cNvSpPr/>
            <p:nvPr/>
          </p:nvSpPr>
          <p:spPr>
            <a:xfrm>
              <a:off x="5920839" y="3855615"/>
              <a:ext cx="411678" cy="411678"/>
            </a:xfrm>
            <a:prstGeom prst="ellipse">
              <a:avLst/>
            </a:prstGeom>
            <a:solidFill>
              <a:srgbClr val="133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21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0388" y="417559"/>
            <a:ext cx="10266044" cy="5532700"/>
            <a:chOff x="660388" y="417559"/>
            <a:chExt cx="10266044" cy="55327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359631" y="2072094"/>
              <a:ext cx="3878165" cy="3878165"/>
              <a:chOff x="1118119" y="1138335"/>
              <a:chExt cx="4385523" cy="4385523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119" y="1138335"/>
                <a:ext cx="4385523" cy="4385523"/>
              </a:xfrm>
              <a:prstGeom prst="rect">
                <a:avLst/>
              </a:prstGeom>
            </p:spPr>
          </p:pic>
          <p:sp>
            <p:nvSpPr>
              <p:cNvPr id="21" name="Полилиния 20"/>
              <p:cNvSpPr/>
              <p:nvPr/>
            </p:nvSpPr>
            <p:spPr>
              <a:xfrm>
                <a:off x="3513083" y="2025654"/>
                <a:ext cx="903792" cy="1082783"/>
              </a:xfrm>
              <a:custGeom>
                <a:avLst/>
                <a:gdLst>
                  <a:gd name="connsiteX0" fmla="*/ 851340 w 903792"/>
                  <a:gd name="connsiteY0" fmla="*/ 736041 h 1082783"/>
                  <a:gd name="connsiteX1" fmla="*/ 903792 w 903792"/>
                  <a:gd name="connsiteY1" fmla="*/ 788493 h 1082783"/>
                  <a:gd name="connsiteX2" fmla="*/ 851340 w 903792"/>
                  <a:gd name="connsiteY2" fmla="*/ 840945 h 1082783"/>
                  <a:gd name="connsiteX3" fmla="*/ 798888 w 903792"/>
                  <a:gd name="connsiteY3" fmla="*/ 788493 h 1082783"/>
                  <a:gd name="connsiteX4" fmla="*/ 851340 w 903792"/>
                  <a:gd name="connsiteY4" fmla="*/ 736041 h 1082783"/>
                  <a:gd name="connsiteX5" fmla="*/ 646387 w 903792"/>
                  <a:gd name="connsiteY5" fmla="*/ 257120 h 1082783"/>
                  <a:gd name="connsiteX6" fmla="*/ 896007 w 903792"/>
                  <a:gd name="connsiteY6" fmla="*/ 506740 h 1082783"/>
                  <a:gd name="connsiteX7" fmla="*/ 743550 w 903792"/>
                  <a:gd name="connsiteY7" fmla="*/ 736744 h 1082783"/>
                  <a:gd name="connsiteX8" fmla="*/ 698017 w 903792"/>
                  <a:gd name="connsiteY8" fmla="*/ 745936 h 1082783"/>
                  <a:gd name="connsiteX9" fmla="*/ 708367 w 903792"/>
                  <a:gd name="connsiteY9" fmla="*/ 779277 h 1082783"/>
                  <a:gd name="connsiteX10" fmla="*/ 712077 w 903792"/>
                  <a:gd name="connsiteY10" fmla="*/ 816081 h 1082783"/>
                  <a:gd name="connsiteX11" fmla="*/ 529459 w 903792"/>
                  <a:gd name="connsiteY11" fmla="*/ 998699 h 1082783"/>
                  <a:gd name="connsiteX12" fmla="*/ 466669 w 903792"/>
                  <a:gd name="connsiteY12" fmla="*/ 987618 h 1082783"/>
                  <a:gd name="connsiteX13" fmla="*/ 456363 w 903792"/>
                  <a:gd name="connsiteY13" fmla="*/ 981705 h 1082783"/>
                  <a:gd name="connsiteX14" fmla="*/ 454242 w 903792"/>
                  <a:gd name="connsiteY14" fmla="*/ 992914 h 1082783"/>
                  <a:gd name="connsiteX15" fmla="*/ 327134 w 903792"/>
                  <a:gd name="connsiteY15" fmla="*/ 1082783 h 1082783"/>
                  <a:gd name="connsiteX16" fmla="*/ 229590 w 903792"/>
                  <a:gd name="connsiteY16" fmla="*/ 1039685 h 1082783"/>
                  <a:gd name="connsiteX17" fmla="*/ 222688 w 903792"/>
                  <a:gd name="connsiteY17" fmla="*/ 1028766 h 1082783"/>
                  <a:gd name="connsiteX18" fmla="*/ 210921 w 903792"/>
                  <a:gd name="connsiteY18" fmla="*/ 1026390 h 1082783"/>
                  <a:gd name="connsiteX19" fmla="*/ 99386 w 903792"/>
                  <a:gd name="connsiteY19" fmla="*/ 858123 h 1082783"/>
                  <a:gd name="connsiteX20" fmla="*/ 113737 w 903792"/>
                  <a:gd name="connsiteY20" fmla="*/ 787040 h 1082783"/>
                  <a:gd name="connsiteX21" fmla="*/ 117496 w 903792"/>
                  <a:gd name="connsiteY21" fmla="*/ 781465 h 1082783"/>
                  <a:gd name="connsiteX22" fmla="*/ 85041 w 903792"/>
                  <a:gd name="connsiteY22" fmla="*/ 754688 h 1082783"/>
                  <a:gd name="connsiteX23" fmla="*/ 0 w 903792"/>
                  <a:gd name="connsiteY23" fmla="*/ 549380 h 1082783"/>
                  <a:gd name="connsiteX24" fmla="*/ 290349 w 903792"/>
                  <a:gd name="connsiteY24" fmla="*/ 259031 h 1082783"/>
                  <a:gd name="connsiteX25" fmla="*/ 452686 w 903792"/>
                  <a:gd name="connsiteY25" fmla="*/ 308618 h 1082783"/>
                  <a:gd name="connsiteX26" fmla="*/ 474381 w 903792"/>
                  <a:gd name="connsiteY26" fmla="*/ 326518 h 1082783"/>
                  <a:gd name="connsiteX27" fmla="*/ 506822 w 903792"/>
                  <a:gd name="connsiteY27" fmla="*/ 299751 h 1082783"/>
                  <a:gd name="connsiteX28" fmla="*/ 646387 w 903792"/>
                  <a:gd name="connsiteY28" fmla="*/ 257120 h 1082783"/>
                  <a:gd name="connsiteX29" fmla="*/ 408846 w 903792"/>
                  <a:gd name="connsiteY29" fmla="*/ 0 h 1082783"/>
                  <a:gd name="connsiteX30" fmla="*/ 500155 w 903792"/>
                  <a:gd name="connsiteY30" fmla="*/ 91309 h 1082783"/>
                  <a:gd name="connsiteX31" fmla="*/ 408846 w 903792"/>
                  <a:gd name="connsiteY31" fmla="*/ 182618 h 1082783"/>
                  <a:gd name="connsiteX32" fmla="*/ 317537 w 903792"/>
                  <a:gd name="connsiteY32" fmla="*/ 91309 h 1082783"/>
                  <a:gd name="connsiteX33" fmla="*/ 408846 w 903792"/>
                  <a:gd name="connsiteY33" fmla="*/ 0 h 108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03792" h="1082783">
                    <a:moveTo>
                      <a:pt x="851340" y="736041"/>
                    </a:moveTo>
                    <a:cubicBezTo>
                      <a:pt x="880308" y="736041"/>
                      <a:pt x="903792" y="759525"/>
                      <a:pt x="903792" y="788493"/>
                    </a:cubicBezTo>
                    <a:cubicBezTo>
                      <a:pt x="903792" y="817461"/>
                      <a:pt x="880308" y="840945"/>
                      <a:pt x="851340" y="840945"/>
                    </a:cubicBezTo>
                    <a:cubicBezTo>
                      <a:pt x="822372" y="840945"/>
                      <a:pt x="798888" y="817461"/>
                      <a:pt x="798888" y="788493"/>
                    </a:cubicBezTo>
                    <a:cubicBezTo>
                      <a:pt x="798888" y="759525"/>
                      <a:pt x="822372" y="736041"/>
                      <a:pt x="851340" y="736041"/>
                    </a:cubicBezTo>
                    <a:close/>
                    <a:moveTo>
                      <a:pt x="646387" y="257120"/>
                    </a:moveTo>
                    <a:cubicBezTo>
                      <a:pt x="784248" y="257120"/>
                      <a:pt x="896007" y="368879"/>
                      <a:pt x="896007" y="506740"/>
                    </a:cubicBezTo>
                    <a:cubicBezTo>
                      <a:pt x="896007" y="610136"/>
                      <a:pt x="833143" y="698849"/>
                      <a:pt x="743550" y="736744"/>
                    </a:cubicBezTo>
                    <a:lnTo>
                      <a:pt x="698017" y="745936"/>
                    </a:lnTo>
                    <a:lnTo>
                      <a:pt x="708367" y="779277"/>
                    </a:lnTo>
                    <a:cubicBezTo>
                      <a:pt x="710800" y="791165"/>
                      <a:pt x="712077" y="803474"/>
                      <a:pt x="712077" y="816081"/>
                    </a:cubicBezTo>
                    <a:cubicBezTo>
                      <a:pt x="712077" y="916938"/>
                      <a:pt x="630316" y="998699"/>
                      <a:pt x="529459" y="998699"/>
                    </a:cubicBezTo>
                    <a:cubicBezTo>
                      <a:pt x="507397" y="998699"/>
                      <a:pt x="486248" y="994787"/>
                      <a:pt x="466669" y="987618"/>
                    </a:cubicBezTo>
                    <a:lnTo>
                      <a:pt x="456363" y="981705"/>
                    </a:lnTo>
                    <a:lnTo>
                      <a:pt x="454242" y="992914"/>
                    </a:lnTo>
                    <a:cubicBezTo>
                      <a:pt x="433300" y="1045726"/>
                      <a:pt x="384274" y="1082783"/>
                      <a:pt x="327134" y="1082783"/>
                    </a:cubicBezTo>
                    <a:cubicBezTo>
                      <a:pt x="289040" y="1082783"/>
                      <a:pt x="254553" y="1066313"/>
                      <a:pt x="229590" y="1039685"/>
                    </a:cubicBezTo>
                    <a:lnTo>
                      <a:pt x="222688" y="1028766"/>
                    </a:lnTo>
                    <a:lnTo>
                      <a:pt x="210921" y="1026390"/>
                    </a:lnTo>
                    <a:cubicBezTo>
                      <a:pt x="145376" y="998667"/>
                      <a:pt x="99386" y="933766"/>
                      <a:pt x="99386" y="858123"/>
                    </a:cubicBezTo>
                    <a:cubicBezTo>
                      <a:pt x="99386" y="832909"/>
                      <a:pt x="104496" y="808888"/>
                      <a:pt x="113737" y="787040"/>
                    </a:cubicBezTo>
                    <a:lnTo>
                      <a:pt x="117496" y="781465"/>
                    </a:lnTo>
                    <a:lnTo>
                      <a:pt x="85041" y="754688"/>
                    </a:lnTo>
                    <a:cubicBezTo>
                      <a:pt x="32498" y="702145"/>
                      <a:pt x="0" y="629558"/>
                      <a:pt x="0" y="549380"/>
                    </a:cubicBezTo>
                    <a:cubicBezTo>
                      <a:pt x="0" y="389025"/>
                      <a:pt x="129994" y="259031"/>
                      <a:pt x="290349" y="259031"/>
                    </a:cubicBezTo>
                    <a:cubicBezTo>
                      <a:pt x="350482" y="259031"/>
                      <a:pt x="406346" y="277312"/>
                      <a:pt x="452686" y="308618"/>
                    </a:cubicBezTo>
                    <a:lnTo>
                      <a:pt x="474381" y="326518"/>
                    </a:lnTo>
                    <a:lnTo>
                      <a:pt x="506822" y="299751"/>
                    </a:lnTo>
                    <a:cubicBezTo>
                      <a:pt x="546662" y="272836"/>
                      <a:pt x="594689" y="257120"/>
                      <a:pt x="646387" y="257120"/>
                    </a:cubicBezTo>
                    <a:close/>
                    <a:moveTo>
                      <a:pt x="408846" y="0"/>
                    </a:moveTo>
                    <a:cubicBezTo>
                      <a:pt x="459275" y="0"/>
                      <a:pt x="500155" y="40880"/>
                      <a:pt x="500155" y="91309"/>
                    </a:cubicBezTo>
                    <a:cubicBezTo>
                      <a:pt x="500155" y="141738"/>
                      <a:pt x="459275" y="182618"/>
                      <a:pt x="408846" y="182618"/>
                    </a:cubicBezTo>
                    <a:cubicBezTo>
                      <a:pt x="358417" y="182618"/>
                      <a:pt x="317537" y="141738"/>
                      <a:pt x="317537" y="91309"/>
                    </a:cubicBezTo>
                    <a:cubicBezTo>
                      <a:pt x="317537" y="40880"/>
                      <a:pt x="358417" y="0"/>
                      <a:pt x="408846" y="0"/>
                    </a:cubicBezTo>
                    <a:close/>
                  </a:path>
                </a:pathLst>
              </a:custGeom>
              <a:solidFill>
                <a:srgbClr val="74C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549030" y="2913120"/>
                <a:ext cx="103547" cy="103547"/>
              </a:xfrm>
              <a:prstGeom prst="ellipse">
                <a:avLst/>
              </a:prstGeom>
              <a:solidFill>
                <a:srgbClr val="2F2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840218" y="3056485"/>
                <a:ext cx="103547" cy="103547"/>
              </a:xfrm>
              <a:prstGeom prst="ellipse">
                <a:avLst/>
              </a:prstGeom>
              <a:solidFill>
                <a:srgbClr val="2F27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1361890" y="2122809"/>
              <a:ext cx="604299" cy="534206"/>
              <a:chOff x="841369" y="1151035"/>
              <a:chExt cx="604299" cy="534206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41369" y="1233472"/>
                <a:ext cx="60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CH+</a:t>
                </a:r>
                <a:endParaRPr lang="ru-RU" dirty="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931142" y="3420236"/>
              <a:ext cx="604299" cy="534206"/>
              <a:chOff x="841369" y="1151035"/>
              <a:chExt cx="604299" cy="534206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41369" y="1233472"/>
                <a:ext cx="60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CH+</a:t>
                </a:r>
                <a:endParaRPr lang="ru-RU" dirty="0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2918573" y="2795044"/>
              <a:ext cx="604299" cy="534206"/>
              <a:chOff x="841369" y="1151035"/>
              <a:chExt cx="604299" cy="534206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41369" y="1233472"/>
                <a:ext cx="60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CH+</a:t>
                </a:r>
                <a:endParaRPr lang="ru-RU" dirty="0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2907157" y="2073599"/>
              <a:ext cx="462823" cy="409140"/>
              <a:chOff x="841369" y="1151035"/>
              <a:chExt cx="604299" cy="534206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1369" y="1233472"/>
                <a:ext cx="604299" cy="36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CH+</a:t>
                </a:r>
                <a:endParaRPr lang="ru-RU" sz="1200" dirty="0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2801767" y="4304518"/>
              <a:ext cx="462823" cy="409140"/>
              <a:chOff x="841369" y="1151035"/>
              <a:chExt cx="604299" cy="534206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76416" y="1151035"/>
                <a:ext cx="534206" cy="534206"/>
              </a:xfrm>
              <a:prstGeom prst="ellipse">
                <a:avLst/>
              </a:prstGeom>
              <a:solidFill>
                <a:srgbClr val="94C43A"/>
              </a:solidFill>
              <a:ln w="38100">
                <a:solidFill>
                  <a:srgbClr val="2F27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1369" y="1233472"/>
                <a:ext cx="604299" cy="36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CH+</a:t>
                </a:r>
                <a:endParaRPr lang="ru-RU" sz="1200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77445" y="2834757"/>
              <a:ext cx="4493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/>
                <a:t>Хлоргексидин</a:t>
              </a:r>
              <a:r>
                <a:rPr lang="ru-RU" sz="2000" dirty="0"/>
                <a:t> связывается с клеточной стенкой вызывая её разрыв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77445" y="4175657"/>
              <a:ext cx="4493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Происходит утечка цитоплазмы и лизис бактериальной клетки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60388" y="484757"/>
              <a:ext cx="238125" cy="1065935"/>
            </a:xfrm>
            <a:prstGeom prst="rect">
              <a:avLst/>
            </a:prstGeom>
            <a:solidFill>
              <a:srgbClr val="80BF2E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81222" y="417559"/>
              <a:ext cx="4742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Механизм действия </a:t>
              </a:r>
              <a:r>
                <a:rPr lang="ru-RU" sz="3600" dirty="0" err="1"/>
                <a:t>хлоргексидина</a:t>
              </a:r>
              <a:endParaRPr lang="ru-RU" sz="3600" dirty="0"/>
            </a:p>
          </p:txBody>
        </p:sp>
        <p:cxnSp>
          <p:nvCxnSpPr>
            <p:cNvPr id="68" name="Прямая соединительная линия 67"/>
            <p:cNvCxnSpPr>
              <a:stCxn id="72" idx="1"/>
            </p:cNvCxnSpPr>
            <p:nvPr/>
          </p:nvCxnSpPr>
          <p:spPr>
            <a:xfrm flipH="1">
              <a:off x="3766812" y="3188700"/>
              <a:ext cx="2359866" cy="452855"/>
            </a:xfrm>
            <a:prstGeom prst="line">
              <a:avLst/>
            </a:prstGeom>
            <a:ln w="12700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73" idx="1"/>
            </p:cNvCxnSpPr>
            <p:nvPr/>
          </p:nvCxnSpPr>
          <p:spPr>
            <a:xfrm flipH="1" flipV="1">
              <a:off x="4140200" y="3859903"/>
              <a:ext cx="1990910" cy="669697"/>
            </a:xfrm>
            <a:prstGeom prst="line">
              <a:avLst/>
            </a:prstGeom>
            <a:ln w="12700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Скругленный прямоугольник 71"/>
            <p:cNvSpPr/>
            <p:nvPr/>
          </p:nvSpPr>
          <p:spPr>
            <a:xfrm>
              <a:off x="6126678" y="2715922"/>
              <a:ext cx="4795322" cy="945556"/>
            </a:xfrm>
            <a:prstGeom prst="roundRect">
              <a:avLst>
                <a:gd name="adj" fmla="val 871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131110" y="4056822"/>
              <a:ext cx="4795322" cy="945556"/>
            </a:xfrm>
            <a:prstGeom prst="roundRect">
              <a:avLst>
                <a:gd name="adj" fmla="val 8716"/>
              </a:avLst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920839" y="2525501"/>
              <a:ext cx="411678" cy="411678"/>
            </a:xfrm>
            <a:prstGeom prst="ellipse">
              <a:avLst/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5920839" y="3855615"/>
              <a:ext cx="411678" cy="411678"/>
            </a:xfrm>
            <a:prstGeom prst="ellipse">
              <a:avLst/>
            </a:prstGeom>
            <a:solidFill>
              <a:srgbClr val="133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17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0388" y="484757"/>
            <a:ext cx="11007739" cy="5522895"/>
            <a:chOff x="660388" y="484757"/>
            <a:chExt cx="11007739" cy="552289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738698" y="2221292"/>
              <a:ext cx="71293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/>
                <a:t>Лекарственный препарат, антисептик. Успешно применяется в качестве наружного антисептика уже более 60 лет! Доказал свою безопасность и эффективность.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38698" y="3314253"/>
              <a:ext cx="762462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/>
                <a:t>Вступает во взаимодействие с мембранами грибов и бактерий и повреждает клеточные стенки микроорганизмов. Таким образом, бактерии погибают, а воспалительный процесс останавливает своё развитие.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38699" y="4684213"/>
              <a:ext cx="79294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/>
                <a:t>При использовании </a:t>
              </a:r>
              <a:r>
                <a:rPr lang="ru-RU" sz="2000" dirty="0" err="1"/>
                <a:t>хлоргексидина</a:t>
              </a:r>
              <a:r>
                <a:rPr lang="ru-RU" sz="2000" dirty="0"/>
                <a:t> для лечения кожи, молекулы активного компонента оседают на белках верхнего слоя эпидермиса и проявляют своё терапевтическое действие на протяжении суток.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60388" y="484757"/>
              <a:ext cx="238125" cy="1065935"/>
            </a:xfrm>
            <a:prstGeom prst="rect">
              <a:avLst/>
            </a:prstGeom>
            <a:solidFill>
              <a:srgbClr val="80BF2E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1222" y="694558"/>
              <a:ext cx="830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Активный компонент – </a:t>
              </a:r>
              <a:r>
                <a:rPr lang="ru-RU" sz="3600" dirty="0" err="1"/>
                <a:t>хлоргексидин</a:t>
              </a:r>
              <a:endParaRPr lang="ru-RU" sz="3600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063" y="2097533"/>
              <a:ext cx="973437" cy="360526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14" y="2076580"/>
              <a:ext cx="975451" cy="3626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27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60388" y="475861"/>
            <a:ext cx="9703393" cy="5335759"/>
            <a:chOff x="660388" y="475861"/>
            <a:chExt cx="9703393" cy="53357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62" y="475861"/>
              <a:ext cx="1435319" cy="5335759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60388" y="751457"/>
              <a:ext cx="238125" cy="1065935"/>
            </a:xfrm>
            <a:prstGeom prst="rect">
              <a:avLst/>
            </a:prstGeom>
            <a:solidFill>
              <a:srgbClr val="80BF2E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58" y="751457"/>
              <a:ext cx="3375853" cy="10608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46858" y="2352646"/>
              <a:ext cx="5960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Шампунь профилактический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6857" y="3343369"/>
              <a:ext cx="63989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329570"/>
                </a:buClr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  <a:cs typeface="Calibri" pitchFamily="34" charset="0"/>
                </a:rPr>
                <a:t>Сочетает антисептический и противовоспалительный эффект со смягчающим действием косметических шампуней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Clr>
                  <a:srgbClr val="329570"/>
                </a:buClr>
                <a:buFont typeface="Wingdings" panose="05000000000000000000" pitchFamily="2" charset="2"/>
                <a:buChar char="§"/>
              </a:pPr>
              <a:endParaRPr lang="ru-RU" sz="2000" dirty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Clr>
                  <a:srgbClr val="329570"/>
                </a:buClr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  <a:cs typeface="Calibri" pitchFamily="34" charset="0"/>
                </a:rPr>
                <a:t>Назначают для профилактики и лечения дерматитов бактериальной этиологии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325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0992431" cy="5811620"/>
            <a:chOff x="0" y="0"/>
            <a:chExt cx="10992431" cy="58116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74925" y="1883939"/>
              <a:ext cx="8159474" cy="3927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5863" y="2377013"/>
              <a:ext cx="238125" cy="3013234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14399" y="2448610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dirty="0"/>
                <a:t>Состав: </a:t>
              </a:r>
              <a:r>
                <a:rPr lang="ru-RU" sz="2000" dirty="0" err="1"/>
                <a:t>Хлоргексидин</a:t>
              </a:r>
              <a:r>
                <a:rPr lang="ru-RU" sz="2000" dirty="0"/>
                <a:t> – 0,1%, экстракты подорожника и чистотела,  </a:t>
              </a:r>
              <a:r>
                <a:rPr lang="ru-RU" sz="2000" dirty="0" err="1"/>
                <a:t>аллантоин</a:t>
              </a:r>
              <a:r>
                <a:rPr lang="ru-RU" sz="2000" dirty="0"/>
                <a:t>, провитамин В</a:t>
              </a:r>
              <a:r>
                <a:rPr lang="ru-RU" sz="2000" baseline="-25000" dirty="0"/>
                <a:t>5.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4399" y="3638550"/>
              <a:ext cx="6400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Назначают собакам и кошкам для лечения </a:t>
              </a:r>
              <a:r>
                <a:rPr lang="ru-RU" sz="2000" b="1" dirty="0"/>
                <a:t>мелких ран, ссадин, порезов</a:t>
              </a:r>
              <a:r>
                <a:rPr lang="ru-RU" sz="2000" dirty="0"/>
                <a:t> и других заболеваний кожи осложнённых </a:t>
              </a:r>
              <a:r>
                <a:rPr lang="ru-RU" sz="2000" b="1" dirty="0"/>
                <a:t>бактериальной инфекцией</a:t>
              </a:r>
              <a:r>
                <a:rPr lang="ru-RU" sz="2000" dirty="0"/>
                <a:t>, а также для профилактики осложнений различных повреждений кожи после стрижки и тримминга.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112" y="475861"/>
              <a:ext cx="1435319" cy="53357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4400" y="980172"/>
              <a:ext cx="5960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Шампунь профилактический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50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1771715" cy="5774266"/>
            <a:chOff x="0" y="0"/>
            <a:chExt cx="11771715" cy="577426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58648" y="1089914"/>
              <a:ext cx="11413067" cy="4684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7414905" y="3642029"/>
              <a:ext cx="35102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" pitchFamily="34" charset="0"/>
                  <a:cs typeface="Calibri" pitchFamily="34" charset="0"/>
                </a:rPr>
                <a:t>Устраняют сухость и шелушение кожи</a:t>
              </a:r>
              <a:endParaRPr lang="ru-RU" sz="20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53407" y="4890160"/>
              <a:ext cx="44117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Усиливают клеточное дыхание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53407" y="3795917"/>
              <a:ext cx="43513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Оказывают антисептическое действие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6942" y="4730215"/>
              <a:ext cx="720000" cy="720000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63839" y="1752269"/>
              <a:ext cx="440351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ru-RU" sz="2800" dirty="0" err="1"/>
                <a:t>Хлоргексидин</a:t>
              </a:r>
              <a:r>
                <a:rPr lang="ru-RU" sz="2800" dirty="0"/>
                <a:t> 0,1%, </a:t>
              </a:r>
              <a:r>
                <a:rPr lang="ru-RU" sz="2800" dirty="0" err="1"/>
                <a:t>аллантоин</a:t>
              </a:r>
              <a:r>
                <a:rPr lang="ru-RU" sz="2800" dirty="0"/>
                <a:t>, провитамин В</a:t>
              </a:r>
              <a:r>
                <a:rPr lang="ru-RU" sz="2800" baseline="-25000" dirty="0"/>
                <a:t>5</a:t>
              </a:r>
              <a:endParaRPr lang="ru-RU" sz="28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6942" y="1693533"/>
              <a:ext cx="188602" cy="985403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6942" y="3643037"/>
              <a:ext cx="720000" cy="720000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86471" y="3637246"/>
              <a:ext cx="717455" cy="717455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3" y="3725972"/>
              <a:ext cx="540000" cy="54000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6381647" y="4721879"/>
              <a:ext cx="722279" cy="722279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420391" y="4730215"/>
              <a:ext cx="40477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000" dirty="0"/>
                <a:t>Регенерируют и тонизируют кожно-волосяной покров</a:t>
              </a:r>
              <a:endParaRPr lang="ru-RU" sz="2000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86" y="3733037"/>
              <a:ext cx="540000" cy="54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86" y="4820215"/>
              <a:ext cx="540000" cy="5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3" y="482021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14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1771715" cy="5774266"/>
            <a:chOff x="0" y="0"/>
            <a:chExt cx="11771715" cy="577426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58648" y="1089914"/>
              <a:ext cx="11413067" cy="4684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7414905" y="3642029"/>
              <a:ext cx="40531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" pitchFamily="34" charset="0"/>
                  <a:cs typeface="Calibri" pitchFamily="34" charset="0"/>
                </a:rPr>
                <a:t>Оказывают ранозаживляющее действие</a:t>
              </a:r>
              <a:endParaRPr lang="ru-RU" sz="20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53407" y="4730215"/>
              <a:ext cx="44117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Обладают бактериостатическим эффектом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53407" y="3488141"/>
              <a:ext cx="43513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Усиливают регенерацию тканей и улучшают обменные процессы в клетках кожи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6942" y="4730215"/>
              <a:ext cx="720000" cy="720000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63838" y="1752269"/>
              <a:ext cx="4127287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ru-RU" sz="2800" dirty="0"/>
                <a:t>Экстракты подорожника и чистотела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6942" y="1693533"/>
              <a:ext cx="188602" cy="985403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6942" y="3643037"/>
              <a:ext cx="720000" cy="720000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86471" y="3637246"/>
              <a:ext cx="717455" cy="717455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198" y="3725973"/>
              <a:ext cx="540000" cy="54000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42" y="3725973"/>
              <a:ext cx="540000" cy="540000"/>
            </a:xfrm>
            <a:prstGeom prst="rect">
              <a:avLst/>
            </a:prstGeom>
          </p:spPr>
        </p:pic>
        <p:pic>
          <p:nvPicPr>
            <p:cNvPr id="27" name="Picture 2" descr="https://www.plantarium.ru/dat/plants/9/975/448975_c73c6bb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r="7143"/>
            <a:stretch/>
          </p:blipFill>
          <p:spPr bwMode="auto">
            <a:xfrm>
              <a:off x="9345660" y="1466234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vsudu-sport.ru/wp-content/uploads/2018/12/Podorozhnik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r="20000"/>
            <a:stretch/>
          </p:blipFill>
          <p:spPr bwMode="auto">
            <a:xfrm>
              <a:off x="7414905" y="1466234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3" y="4814158"/>
              <a:ext cx="540000" cy="54000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6381647" y="4721879"/>
              <a:ext cx="722279" cy="722279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420391" y="4730215"/>
              <a:ext cx="40477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000" dirty="0"/>
                <a:t>Применяются как </a:t>
              </a:r>
              <a:r>
                <a:rPr lang="ru-RU" altLang="ru-RU" sz="2000" dirty="0" err="1"/>
                <a:t>противозудное</a:t>
              </a:r>
              <a:r>
                <a:rPr lang="ru-RU" altLang="ru-RU" sz="2000" dirty="0"/>
                <a:t> и противовоспалительное средство</a:t>
              </a:r>
              <a:endParaRPr lang="ru-RU" sz="2000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198" y="4825420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4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11902522" cy="5842000"/>
            <a:chOff x="0" y="0"/>
            <a:chExt cx="11902522" cy="5842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4926" y="1606344"/>
              <a:ext cx="11527596" cy="4235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5541" y="841374"/>
              <a:ext cx="676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Преимущества: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71705" y="2029485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01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71705" y="3406190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71705" y="4816436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US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38724" y="2029485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38724" y="3406190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38724" y="4816436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13166" y="2029484"/>
              <a:ext cx="44412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Сочетает лечебно-профилактическое и косметическое действие;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99796" y="3309547"/>
              <a:ext cx="4454636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ru-RU" dirty="0"/>
                <a:t>Способствует быстрому очищению ран, стимулирует заживление поврежденных тканей;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99796" y="4719486"/>
              <a:ext cx="4454636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ru-RU" dirty="0"/>
                <a:t>Способствует удалению продуктов воспаления, микроорганизмов и аллергенов с кожи и шерсти животного;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42763" y="4809236"/>
              <a:ext cx="48054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Предотвращает образование перхоти, устраняет сухость и шелушение кожи.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80185" y="3397936"/>
              <a:ext cx="45872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Ликвидирует причину неприятного запаха кожи и шерсти;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80185" y="2027043"/>
              <a:ext cx="45872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Стимулирует восстановление защитных функций эпидермиса;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5863" y="2099418"/>
              <a:ext cx="238125" cy="3249506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944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1986525" cy="5714250"/>
            <a:chOff x="0" y="0"/>
            <a:chExt cx="11986525" cy="571425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95" y="1150405"/>
              <a:ext cx="1227674" cy="456384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619" y="1431650"/>
              <a:ext cx="82772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Шампунь равномерно наносят на смоченную теплой водой шерсть животного из расчета 0,5-1 мл на 1 кг массы животного. Смывают тёплой водой.</a:t>
              </a:r>
              <a:endParaRPr lang="en-US" sz="2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26619" y="4504260"/>
              <a:ext cx="8277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Лечебную обработку проводят один раз в сутки в течение 3-5 дней. С профилактической целью препарат применяют однократно. 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900527" y="1452681"/>
              <a:ext cx="238125" cy="1065935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00527" y="2748556"/>
              <a:ext cx="238125" cy="1377518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00527" y="4356014"/>
              <a:ext cx="238125" cy="1065935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26619" y="2878329"/>
              <a:ext cx="86599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/>
                <a:t>Процедуру повторяют, оставляя шампунь на кожно-волосяном покрове на 5-7 минут, после чего шампунь необходимо тщательно смыть теплой водой, шерсть высушить и расчесать.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02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-180483"/>
            <a:ext cx="6886937" cy="6366076"/>
          </a:xfrm>
          <a:prstGeom prst="rect">
            <a:avLst/>
          </a:prstGeom>
          <a:solidFill>
            <a:srgbClr val="FF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3"/>
          <p:cNvSpPr/>
          <p:nvPr/>
        </p:nvSpPr>
        <p:spPr>
          <a:xfrm>
            <a:off x="2170183" y="-180483"/>
            <a:ext cx="3622876" cy="6366076"/>
          </a:xfrm>
          <a:custGeom>
            <a:avLst/>
            <a:gdLst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6" h="6366076">
                <a:moveTo>
                  <a:pt x="0" y="0"/>
                </a:moveTo>
                <a:lnTo>
                  <a:pt x="3622876" y="0"/>
                </a:lnTo>
                <a:lnTo>
                  <a:pt x="3622876" y="6366076"/>
                </a:lnTo>
                <a:lnTo>
                  <a:pt x="0" y="6366076"/>
                </a:lnTo>
                <a:cubicBezTo>
                  <a:pt x="1307939" y="3526421"/>
                  <a:pt x="1435261" y="275863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26717" y="1271868"/>
            <a:ext cx="5424514" cy="4555093"/>
            <a:chOff x="948655" y="1774146"/>
            <a:chExt cx="5424514" cy="455509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48655" y="3881637"/>
              <a:ext cx="1872000" cy="340109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05136" y="1834994"/>
              <a:ext cx="2885018" cy="265479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54000" y="1774146"/>
              <a:ext cx="5419169" cy="455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2000" b="1" dirty="0">
                  <a:solidFill>
                    <a:schemeClr val="bg1"/>
                  </a:solidFill>
                </a:rPr>
                <a:t>  Вторичная микрофлора:      </a:t>
              </a:r>
              <a:r>
                <a:rPr lang="ru-RU" sz="2000" dirty="0"/>
                <a:t>кокки, синегнойная палочка.</a:t>
              </a:r>
            </a:p>
            <a:p>
              <a:pPr fontAlgn="base"/>
              <a:r>
                <a:rPr lang="ru-RU" sz="2000" dirty="0"/>
                <a:t> </a:t>
              </a:r>
            </a:p>
            <a:p>
              <a:pPr fontAlgn="base"/>
              <a:r>
                <a:rPr lang="ru-RU" sz="2000" dirty="0"/>
                <a:t>Предрасположены: бульдоги, </a:t>
              </a:r>
              <a:r>
                <a:rPr lang="ru-RU" sz="2000" dirty="0" err="1"/>
                <a:t>спаниэли</a:t>
              </a:r>
              <a:r>
                <a:rPr lang="ru-RU" sz="2000" dirty="0"/>
                <a:t>, боксеры, пекинесы, мопсы, шарпеи.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pPr fontAlgn="base">
                <a:lnSpc>
                  <a:spcPct val="150000"/>
                </a:lnSpc>
              </a:pPr>
              <a:endParaRPr lang="ru-RU" sz="2000" b="1" dirty="0">
                <a:solidFill>
                  <a:schemeClr val="bg1"/>
                </a:solidFill>
              </a:endParaRPr>
            </a:p>
            <a:p>
              <a:pPr fontAlgn="base">
                <a:lnSpc>
                  <a:spcPct val="15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Симптомы:</a:t>
              </a:r>
            </a:p>
            <a:p>
              <a:pPr fontAlgn="base">
                <a:lnSpc>
                  <a:spcPct val="150000"/>
                </a:lnSpc>
              </a:pPr>
              <a:endParaRPr lang="ru-RU" sz="2000" b="1" dirty="0">
                <a:solidFill>
                  <a:schemeClr val="bg1"/>
                </a:solidFill>
              </a:endParaRPr>
            </a:p>
            <a:p>
              <a:pPr marL="342900" indent="-342900" fontAlgn="base">
                <a:buFont typeface="Arial" panose="020B0604020202020204" pitchFamily="34" charset="0"/>
                <a:buChar char="•"/>
              </a:pPr>
              <a:r>
                <a:rPr lang="ru-RU" sz="2000" dirty="0"/>
                <a:t>Красная воспаленная кожа;</a:t>
              </a:r>
            </a:p>
            <a:p>
              <a:pPr marL="342900" indent="-342900" fontAlgn="base">
                <a:buFont typeface="Arial" panose="020B0604020202020204" pitchFamily="34" charset="0"/>
                <a:buChar char="•"/>
              </a:pPr>
              <a:r>
                <a:rPr lang="ru-RU" sz="2000" dirty="0"/>
                <a:t>Гнилостный запах от пораженных мест;</a:t>
              </a:r>
            </a:p>
            <a:p>
              <a:pPr marL="342900" indent="-342900" fontAlgn="base">
                <a:buFont typeface="Arial" panose="020B0604020202020204" pitchFamily="34" charset="0"/>
                <a:buChar char="•"/>
              </a:pPr>
              <a:r>
                <a:rPr lang="ru-RU" sz="2000" dirty="0"/>
                <a:t>Язвы на проблемных участках кожи;</a:t>
              </a:r>
            </a:p>
            <a:p>
              <a:pPr marL="342900" indent="-342900" fontAlgn="base">
                <a:buFont typeface="Arial" panose="020B0604020202020204" pitchFamily="34" charset="0"/>
                <a:buChar char="•"/>
              </a:pPr>
              <a:r>
                <a:rPr lang="ru-RU" sz="2000" dirty="0"/>
                <a:t>Сильный зуд пораженной кожи;</a:t>
              </a:r>
            </a:p>
            <a:p>
              <a:pPr marL="342900" indent="-342900" fontAlgn="base">
                <a:buFont typeface="Arial" panose="020B0604020202020204" pitchFamily="34" charset="0"/>
                <a:buChar char="•"/>
              </a:pPr>
              <a:r>
                <a:rPr lang="ru-RU" sz="2000" dirty="0"/>
                <a:t>Вялость, плохой сон и слабый аппетит.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1806" y="447040"/>
            <a:ext cx="2459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Пиодермия</a:t>
            </a:r>
          </a:p>
        </p:txBody>
      </p:sp>
      <p:pic>
        <p:nvPicPr>
          <p:cNvPr id="10" name="Picture 3" descr="C:\Users\My PC\Desktop\Мои заметки на ветеринарную ьему\фото для инны\IMG-20220707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30" y="1669313"/>
            <a:ext cx="3539649" cy="35459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022733">
            <a:off x="6990198" y="3461589"/>
            <a:ext cx="2540487" cy="2002182"/>
          </a:xfrm>
          <a:custGeom>
            <a:avLst/>
            <a:gdLst>
              <a:gd name="connsiteX0" fmla="*/ 0 w 2976113"/>
              <a:gd name="connsiteY0" fmla="*/ 0 h 1985137"/>
              <a:gd name="connsiteX1" fmla="*/ 2976113 w 2976113"/>
              <a:gd name="connsiteY1" fmla="*/ 0 h 1985137"/>
              <a:gd name="connsiteX2" fmla="*/ 2976113 w 2976113"/>
              <a:gd name="connsiteY2" fmla="*/ 1985137 h 1985137"/>
              <a:gd name="connsiteX3" fmla="*/ 0 w 2976113"/>
              <a:gd name="connsiteY3" fmla="*/ 1985137 h 1985137"/>
              <a:gd name="connsiteX4" fmla="*/ 0 w 2976113"/>
              <a:gd name="connsiteY4" fmla="*/ 0 h 1985137"/>
              <a:gd name="connsiteX0" fmla="*/ 0 w 2976113"/>
              <a:gd name="connsiteY0" fmla="*/ 0 h 1985137"/>
              <a:gd name="connsiteX1" fmla="*/ 2540487 w 2976113"/>
              <a:gd name="connsiteY1" fmla="*/ 862419 h 1985137"/>
              <a:gd name="connsiteX2" fmla="*/ 2976113 w 2976113"/>
              <a:gd name="connsiteY2" fmla="*/ 1985137 h 1985137"/>
              <a:gd name="connsiteX3" fmla="*/ 0 w 2976113"/>
              <a:gd name="connsiteY3" fmla="*/ 1985137 h 1985137"/>
              <a:gd name="connsiteX4" fmla="*/ 0 w 2976113"/>
              <a:gd name="connsiteY4" fmla="*/ 0 h 1985137"/>
              <a:gd name="connsiteX0" fmla="*/ 0 w 2540487"/>
              <a:gd name="connsiteY0" fmla="*/ 0 h 1985137"/>
              <a:gd name="connsiteX1" fmla="*/ 2540487 w 2540487"/>
              <a:gd name="connsiteY1" fmla="*/ 862419 h 1985137"/>
              <a:gd name="connsiteX2" fmla="*/ 2530872 w 2540487"/>
              <a:gd name="connsiteY2" fmla="*/ 860788 h 1985137"/>
              <a:gd name="connsiteX3" fmla="*/ 0 w 2540487"/>
              <a:gd name="connsiteY3" fmla="*/ 1985137 h 1985137"/>
              <a:gd name="connsiteX4" fmla="*/ 0 w 2540487"/>
              <a:gd name="connsiteY4" fmla="*/ 0 h 1985137"/>
              <a:gd name="connsiteX0" fmla="*/ 0 w 2540487"/>
              <a:gd name="connsiteY0" fmla="*/ 0 h 1985137"/>
              <a:gd name="connsiteX1" fmla="*/ 487650 w 2540487"/>
              <a:gd name="connsiteY1" fmla="*/ 161358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0 h 1985137"/>
              <a:gd name="connsiteX1" fmla="*/ 471621 w 2540487"/>
              <a:gd name="connsiteY1" fmla="*/ 37983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0 h 1985137"/>
              <a:gd name="connsiteX1" fmla="*/ 433135 w 2540487"/>
              <a:gd name="connsiteY1" fmla="*/ 57458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0 w 2540487"/>
              <a:gd name="connsiteY4" fmla="*/ 2002182 h 2002182"/>
              <a:gd name="connsiteX5" fmla="*/ 0 w 2540487"/>
              <a:gd name="connsiteY5" fmla="*/ 17045 h 2002182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337544 w 2540487"/>
              <a:gd name="connsiteY4" fmla="*/ 1845739 h 2002182"/>
              <a:gd name="connsiteX5" fmla="*/ 0 w 2540487"/>
              <a:gd name="connsiteY5" fmla="*/ 2002182 h 2002182"/>
              <a:gd name="connsiteX6" fmla="*/ 0 w 2540487"/>
              <a:gd name="connsiteY6" fmla="*/ 17045 h 2002182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419267 w 2540487"/>
              <a:gd name="connsiteY4" fmla="*/ 1991943 h 2002182"/>
              <a:gd name="connsiteX5" fmla="*/ 0 w 2540487"/>
              <a:gd name="connsiteY5" fmla="*/ 2002182 h 2002182"/>
              <a:gd name="connsiteX6" fmla="*/ 0 w 2540487"/>
              <a:gd name="connsiteY6" fmla="*/ 17045 h 20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487" h="2002182">
                <a:moveTo>
                  <a:pt x="0" y="17045"/>
                </a:moveTo>
                <a:cubicBezTo>
                  <a:pt x="144378" y="36198"/>
                  <a:pt x="126151" y="-63458"/>
                  <a:pt x="433135" y="74503"/>
                </a:cubicBezTo>
                <a:lnTo>
                  <a:pt x="2540487" y="879464"/>
                </a:lnTo>
                <a:lnTo>
                  <a:pt x="2530872" y="877833"/>
                </a:lnTo>
                <a:lnTo>
                  <a:pt x="419267" y="1991943"/>
                </a:lnTo>
                <a:lnTo>
                  <a:pt x="0" y="2002182"/>
                </a:lnTo>
                <a:lnTo>
                  <a:pt x="0" y="17045"/>
                </a:lnTo>
                <a:close/>
              </a:path>
            </a:pathLst>
          </a:custGeom>
          <a:gradFill>
            <a:gsLst>
              <a:gs pos="25000">
                <a:schemeClr val="bg1">
                  <a:lumMod val="84000"/>
                </a:schemeClr>
              </a:gs>
              <a:gs pos="8000">
                <a:schemeClr val="bg1">
                  <a:lumMod val="75000"/>
                </a:schemeClr>
              </a:gs>
              <a:gs pos="8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images.fineartamerica.com/images-medium-large-5/7-staphylococcus-aureus-david-m-phillip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" b="55"/>
          <a:stretch/>
        </p:blipFill>
        <p:spPr bwMode="auto">
          <a:xfrm>
            <a:off x="6176293" y="3974749"/>
            <a:ext cx="2044681" cy="204468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91" y="5289075"/>
            <a:ext cx="611798" cy="6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0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0388" y="495713"/>
            <a:ext cx="9703393" cy="5315907"/>
            <a:chOff x="660388" y="495713"/>
            <a:chExt cx="9703393" cy="531590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462" y="495713"/>
              <a:ext cx="1435319" cy="531590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60388" y="751457"/>
              <a:ext cx="238125" cy="1065935"/>
            </a:xfrm>
            <a:prstGeom prst="rect">
              <a:avLst/>
            </a:prstGeom>
            <a:solidFill>
              <a:srgbClr val="80BF2E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58" y="751457"/>
              <a:ext cx="3375853" cy="10608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46858" y="2352646"/>
              <a:ext cx="4336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Шампунь лечебный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6858" y="3343369"/>
              <a:ext cx="59417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2E7E"/>
                </a:buClr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  <a:cs typeface="Calibri" pitchFamily="34" charset="0"/>
                </a:rPr>
                <a:t>Антисептический шампунь с высокой концентрацией </a:t>
              </a:r>
              <a:r>
                <a:rPr lang="ru-RU" sz="2000" dirty="0" err="1">
                  <a:latin typeface="Calibri" pitchFamily="34" charset="0"/>
                  <a:cs typeface="Calibri" pitchFamily="34" charset="0"/>
                </a:rPr>
                <a:t>хлоргексидина</a:t>
              </a:r>
              <a:endParaRPr lang="ru-RU" sz="2000" dirty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Clr>
                  <a:srgbClr val="002E7E"/>
                </a:buClr>
                <a:buFont typeface="Wingdings" panose="05000000000000000000" pitchFamily="2" charset="2"/>
                <a:buChar char="§"/>
              </a:pPr>
              <a:endParaRPr lang="ru-RU" sz="2000" dirty="0">
                <a:latin typeface="Calibri" pitchFamily="34" charset="0"/>
                <a:cs typeface="Calibri" pitchFamily="34" charset="0"/>
              </a:endParaRPr>
            </a:p>
            <a:p>
              <a:pPr marL="285750" indent="-285750">
                <a:buClr>
                  <a:srgbClr val="002E7E"/>
                </a:buClr>
                <a:buFont typeface="Wingdings" panose="05000000000000000000" pitchFamily="2" charset="2"/>
                <a:buChar char="§"/>
              </a:pPr>
              <a:r>
                <a:rPr lang="ru-RU" sz="2000" dirty="0">
                  <a:latin typeface="Calibri" pitchFamily="34" charset="0"/>
                  <a:cs typeface="Calibri" pitchFamily="34" charset="0"/>
                </a:rPr>
                <a:t>Назначают для лечения дерматитов бактериальной, грибковой или смешанной этиологии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70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0992430" cy="5811620"/>
            <a:chOff x="0" y="0"/>
            <a:chExt cx="10992430" cy="58116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74925" y="1883939"/>
              <a:ext cx="8159474" cy="3927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5863" y="2377013"/>
              <a:ext cx="238125" cy="3013234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111" y="495713"/>
              <a:ext cx="1435319" cy="5315907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914400" y="2334310"/>
              <a:ext cx="47148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Состав: </a:t>
              </a:r>
              <a:r>
                <a:rPr lang="ru-RU" sz="2000" dirty="0" err="1"/>
                <a:t>Хлоргексидин</a:t>
              </a:r>
              <a:r>
                <a:rPr lang="ru-RU" sz="2000" dirty="0"/>
                <a:t> – 5%,  </a:t>
              </a:r>
              <a:r>
                <a:rPr lang="ru-RU" sz="2000" dirty="0" err="1"/>
                <a:t>аллантоин</a:t>
              </a:r>
              <a:endParaRPr lang="ru-RU" sz="2000" baseline="-25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4400" y="3524250"/>
              <a:ext cx="6400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Назначают собакам и кошкам при </a:t>
              </a:r>
              <a:r>
                <a:rPr lang="ru-RU" sz="2000" b="1" dirty="0"/>
                <a:t>поверхностной и глубокой пиодермии, </a:t>
              </a:r>
              <a:r>
                <a:rPr lang="ru-RU" sz="2000" b="1" dirty="0" err="1"/>
                <a:t>дерматофитозах</a:t>
              </a:r>
              <a:r>
                <a:rPr lang="ru-RU" sz="2000" b="1" dirty="0"/>
                <a:t>, </a:t>
              </a:r>
              <a:r>
                <a:rPr lang="ru-RU" sz="2000" b="1" dirty="0" err="1"/>
                <a:t>малассезиозах</a:t>
              </a:r>
              <a:r>
                <a:rPr lang="ru-RU" sz="2000" b="1" dirty="0"/>
                <a:t>, себореи, дерматитах </a:t>
              </a:r>
              <a:r>
                <a:rPr lang="ru-RU" sz="2000" dirty="0"/>
                <a:t>и других поражений кожи, осложнённых </a:t>
              </a:r>
              <a:r>
                <a:rPr lang="ru-RU" sz="2000" b="1" dirty="0"/>
                <a:t>бактериальной и грибковой </a:t>
              </a:r>
              <a:r>
                <a:rPr lang="ru-RU" sz="2000" dirty="0"/>
                <a:t>инфекцией.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4400" y="980172"/>
              <a:ext cx="5960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Шампунь лечебный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74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1771715" cy="5774266"/>
            <a:chOff x="0" y="0"/>
            <a:chExt cx="11771715" cy="577426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58648" y="1089914"/>
              <a:ext cx="11413067" cy="4684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7414905" y="3642029"/>
              <a:ext cx="35102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" pitchFamily="34" charset="0"/>
                  <a:cs typeface="Calibri" pitchFamily="34" charset="0"/>
                </a:rPr>
                <a:t>Устраняют сухость и шелушение кожи</a:t>
              </a:r>
              <a:endParaRPr lang="ru-RU" sz="20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53407" y="4729075"/>
              <a:ext cx="44117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Предупреждают повторное инфицирование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53407" y="3637246"/>
              <a:ext cx="4351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Оказывают мощное антисептическое  и противогрибковое действие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6942" y="4730215"/>
              <a:ext cx="720000" cy="720000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63839" y="1946168"/>
              <a:ext cx="5317808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ru-RU" sz="2800" dirty="0" err="1"/>
                <a:t>Хлоргексидин</a:t>
              </a:r>
              <a:r>
                <a:rPr lang="ru-RU" sz="2800" dirty="0"/>
                <a:t> 5% и </a:t>
              </a:r>
              <a:r>
                <a:rPr lang="ru-RU" sz="2800" dirty="0" err="1"/>
                <a:t>аллантоин</a:t>
              </a:r>
              <a:endParaRPr lang="ru-RU" sz="28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6942" y="1693533"/>
              <a:ext cx="188602" cy="985403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6942" y="3643037"/>
              <a:ext cx="720000" cy="720000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86471" y="3637246"/>
              <a:ext cx="717455" cy="717455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3" y="3725972"/>
              <a:ext cx="540000" cy="54000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6381647" y="4721879"/>
              <a:ext cx="722279" cy="722279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420392" y="4730215"/>
              <a:ext cx="36894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000" dirty="0"/>
                <a:t>Стимулируют обменные процессы дермы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86" y="3733037"/>
              <a:ext cx="540000" cy="5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86" y="4813018"/>
              <a:ext cx="540000" cy="54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3" y="4816444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19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11902522" cy="5841999"/>
            <a:chOff x="0" y="0"/>
            <a:chExt cx="11902522" cy="58419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4926" y="1606343"/>
              <a:ext cx="11527596" cy="4235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5541" y="841374"/>
              <a:ext cx="676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Преимущества: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71705" y="2029485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01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71705" y="3406190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71705" y="4816436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003EA1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US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38724" y="2029485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38724" y="3406190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38724" y="4816436"/>
              <a:ext cx="7040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en-US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r>
                <a:rPr lang="ru-RU" sz="4000" dirty="0">
                  <a:solidFill>
                    <a:srgbClr val="80BF2E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13166" y="2029484"/>
              <a:ext cx="43852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Проявляет антибактериальную и противогрибковую активность;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75744" y="3304056"/>
              <a:ext cx="4398633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ru-RU" dirty="0"/>
                <a:t>Сокращает длительность лечения воспалительно-инфекционных заболеваний кожи;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99796" y="4714869"/>
              <a:ext cx="4014006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00080">
                <a:lnSpc>
                  <a:spcPct val="90000"/>
                </a:lnSpc>
                <a:buClr>
                  <a:schemeClr val="bg1"/>
                </a:buClr>
              </a:pPr>
              <a:r>
                <a:rPr lang="ru-RU" dirty="0"/>
                <a:t>Легко проникает в глубокие слои кожи, предупреждает повторное инфицирование;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80186" y="4673319"/>
              <a:ext cx="43974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Сохраняет антимикробную и противогрибковую активность на коже животного до 24 часов.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80185" y="3399876"/>
              <a:ext cx="45872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Предотвращает образование перхоти, устраняет сухость и шелушение кожи;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80185" y="1890984"/>
              <a:ext cx="43974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Стимулирует восстановление защитных функций эпидермиса, способствует заживлению тканей;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5863" y="2099418"/>
              <a:ext cx="238125" cy="3249506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3416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1986525" cy="5714250"/>
            <a:chOff x="0" y="0"/>
            <a:chExt cx="11986525" cy="571425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72" y="1150405"/>
              <a:ext cx="1232259" cy="456384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619" y="1600927"/>
              <a:ext cx="8277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Шампунь равномерно наносят на смоченную теплой водой шерсть животного из расчета 1 мл на 1 кг массы животного;</a:t>
              </a:r>
              <a:endParaRPr lang="en-US" sz="2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26619" y="4334983"/>
              <a:ext cx="82772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/>
                <a:t>Для достижения оптимального эффекта шампунь применяют, в зависимости от патологического процесса, в течение 3-4 недель с интервалом 3-5 дней.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900527" y="1452681"/>
              <a:ext cx="238125" cy="1065935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00527" y="2748556"/>
              <a:ext cx="238125" cy="1377518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00527" y="4356014"/>
              <a:ext cx="238125" cy="1065935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26619" y="2878329"/>
              <a:ext cx="86599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/>
                <a:t>Оставляют шампунь на кожно-волосяном покрове на 5-10 минут, после чего шампунь необходимо тщательно смыть теплой водой, шерсть высушить и расчесать;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241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1487147" cy="5895975"/>
            <a:chOff x="0" y="0"/>
            <a:chExt cx="11487147" cy="58959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42298" y="981075"/>
              <a:ext cx="5444849" cy="491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4926" y="981075"/>
              <a:ext cx="5444849" cy="491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428" y="2079086"/>
              <a:ext cx="972016" cy="3600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67" y="2079086"/>
              <a:ext cx="968400" cy="360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75493" y="2586424"/>
              <a:ext cx="362511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Для лечения мелких ран, ссадин, царапин, осложнённых бактериальной инфекцией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Профилактика образования перхоти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Предотвращение осложнений после стрижки и тримминга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9967" y="2586424"/>
              <a:ext cx="365375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При поверхностной и глубокой пиодермии, </a:t>
              </a:r>
              <a:r>
                <a:rPr lang="ru-RU" dirty="0" err="1"/>
                <a:t>дерматофитозах</a:t>
              </a:r>
              <a:r>
                <a:rPr lang="ru-RU" dirty="0"/>
                <a:t> и </a:t>
              </a:r>
              <a:r>
                <a:rPr lang="ru-RU" dirty="0" err="1"/>
                <a:t>малассезиозах</a:t>
              </a:r>
              <a:endParaRPr lang="ru-RU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При смешанных поражениях кожно-волосяного покрова, себорее, дерматитов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ru-RU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/>
                <a:t>Проявляет антибактериальную и противогрибковую активность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9891" cy="722736"/>
            </a:xfrm>
            <a:prstGeom prst="rect">
              <a:avLst/>
            </a:prstGeom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817634" y="1308692"/>
              <a:ext cx="4559431" cy="523220"/>
            </a:xfrm>
            <a:prstGeom prst="roundRect">
              <a:avLst/>
            </a:prstGeom>
            <a:solidFill>
              <a:srgbClr val="329A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634" y="1308692"/>
              <a:ext cx="4559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</a:rPr>
                <a:t>Шампунь профилактический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485009" y="1316894"/>
              <a:ext cx="4559431" cy="523220"/>
            </a:xfrm>
            <a:prstGeom prst="roundRect">
              <a:avLst/>
            </a:prstGeom>
            <a:solidFill>
              <a:srgbClr val="133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85008" y="1316894"/>
              <a:ext cx="4559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</a:rPr>
                <a:t>Шампунь лечебный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579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4" b="8161"/>
          <a:stretch/>
        </p:blipFill>
        <p:spPr>
          <a:xfrm flipH="1">
            <a:off x="7051403" y="1190389"/>
            <a:ext cx="4297915" cy="4914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3439" y="684259"/>
            <a:ext cx="5656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Наружный отит – воспаление наружного уха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3439" y="2862912"/>
            <a:ext cx="531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4C43A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Воспаление кожи;</a:t>
            </a:r>
          </a:p>
          <a:p>
            <a:pPr marL="285750" indent="-285750">
              <a:buClr>
                <a:srgbClr val="94C43A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Включает в себя более чем один этиологический компонент;</a:t>
            </a:r>
          </a:p>
          <a:p>
            <a:pPr marL="285750" indent="-285750">
              <a:buClr>
                <a:srgbClr val="94C43A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Симптом, а не диагноз.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8257" y="751457"/>
            <a:ext cx="238125" cy="1065935"/>
          </a:xfrm>
          <a:prstGeom prst="rect">
            <a:avLst/>
          </a:prstGeom>
          <a:solidFill>
            <a:srgbClr val="80BF2E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60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r="14795"/>
          <a:stretch/>
        </p:blipFill>
        <p:spPr>
          <a:xfrm>
            <a:off x="1207295" y="1334493"/>
            <a:ext cx="3901440" cy="390144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31612" y="1026360"/>
            <a:ext cx="51943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Развитие наружного отита: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7812" y="2472910"/>
            <a:ext cx="526054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/>
              <a:t>Предрасполагающие факторы</a:t>
            </a:r>
          </a:p>
          <a:p>
            <a:pPr marL="45720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/>
              <a:t>Первичные причины</a:t>
            </a:r>
          </a:p>
          <a:p>
            <a:pPr marL="45720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/>
              <a:t>Вторичная микрофлора</a:t>
            </a:r>
          </a:p>
          <a:p>
            <a:pPr marL="45720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/>
              <a:t>Поддерживающие факторы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45576" y="2680989"/>
            <a:ext cx="238125" cy="2329543"/>
          </a:xfrm>
          <a:prstGeom prst="rect">
            <a:avLst/>
          </a:prstGeom>
          <a:solidFill>
            <a:srgbClr val="637333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3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70559" y="74336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3283" y="743361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Анатомические – висячие уши, стеноз ушного канала, чрезмерный рост волос в ушном канале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0559" y="161108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3283" y="1611087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Чрезмерная влага – окружающая среда, купание, </a:t>
            </a:r>
            <a:r>
              <a:rPr lang="ru-RU" dirty="0" err="1"/>
              <a:t>груминг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70559" y="2478813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283" y="2478812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Обструкция слухового хода – неоплазии, полипы, </a:t>
            </a:r>
            <a:r>
              <a:rPr lang="ru-RU" dirty="0" err="1"/>
              <a:t>цистоденоманоз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70559" y="3346537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283" y="3346536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Первичный средний отит – сепсис, респираторные заболевания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70559" y="421426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3283" y="4214259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Системные заболевания – катаболические состояния, истощение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70559" y="508198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3283" y="5081981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Неправильное лечение – нарушение нормальной микрофлоры, травмы при чистке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9443" y="684259"/>
            <a:ext cx="474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Предрасполагающие факторы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6417" y="751457"/>
            <a:ext cx="238125" cy="10659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b="25050"/>
          <a:stretch/>
        </p:blipFill>
        <p:spPr>
          <a:xfrm>
            <a:off x="1361921" y="2372867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4976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70559" y="74336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3283" y="743361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Аллергии – пищевая аллергия, </a:t>
            </a:r>
            <a:r>
              <a:rPr lang="ru-RU" dirty="0" err="1"/>
              <a:t>атопический</a:t>
            </a:r>
            <a:r>
              <a:rPr lang="ru-RU" dirty="0"/>
              <a:t> дерматит, контактная аллергия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0559" y="161108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3283" y="1611087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Паразиты – </a:t>
            </a:r>
            <a:r>
              <a:rPr lang="ru-RU" dirty="0" err="1"/>
              <a:t>отодектоз</a:t>
            </a:r>
            <a:r>
              <a:rPr lang="ru-RU" dirty="0"/>
              <a:t>, </a:t>
            </a:r>
            <a:r>
              <a:rPr lang="ru-RU" dirty="0" err="1"/>
              <a:t>демодекоз</a:t>
            </a:r>
            <a:r>
              <a:rPr lang="ru-RU" dirty="0"/>
              <a:t>, </a:t>
            </a:r>
            <a:r>
              <a:rPr lang="ru-RU" dirty="0" err="1"/>
              <a:t>саркоптоз</a:t>
            </a:r>
            <a:r>
              <a:rPr lang="ru-RU" dirty="0"/>
              <a:t>, </a:t>
            </a:r>
            <a:r>
              <a:rPr lang="ru-RU" dirty="0" err="1"/>
              <a:t>нотоэдроз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70559" y="2478813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283" y="2478812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Инородные тела – вата, волосы, семена растений, песок, земля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70559" y="3346537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283" y="3346536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Нарушение процессов </a:t>
            </a:r>
            <a:r>
              <a:rPr lang="ru-RU" dirty="0" err="1"/>
              <a:t>кератинизации</a:t>
            </a:r>
            <a:r>
              <a:rPr lang="ru-RU" dirty="0"/>
              <a:t> – синдром </a:t>
            </a:r>
            <a:r>
              <a:rPr lang="ru-RU" dirty="0" err="1"/>
              <a:t>Кушинга</a:t>
            </a:r>
            <a:r>
              <a:rPr lang="ru-RU" dirty="0"/>
              <a:t>, </a:t>
            </a:r>
            <a:r>
              <a:rPr lang="ru-RU" dirty="0" err="1"/>
              <a:t>гипотериоз</a:t>
            </a:r>
            <a:r>
              <a:rPr lang="ru-RU" dirty="0"/>
              <a:t>, </a:t>
            </a:r>
            <a:r>
              <a:rPr lang="ru-RU" dirty="0" err="1"/>
              <a:t>гиперэстронгенизм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70559" y="421426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3283" y="4352758"/>
            <a:ext cx="499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Новообразования – опухоли, кисты, полипы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70559" y="508198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3282" y="5081981"/>
            <a:ext cx="523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Нарушение работы желёз – повышенное выделение серы, </a:t>
            </a:r>
            <a:r>
              <a:rPr lang="ru-RU" dirty="0" err="1"/>
              <a:t>гипо</a:t>
            </a:r>
            <a:r>
              <a:rPr lang="ru-RU" dirty="0"/>
              <a:t>/гиперплазия сальных желёз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9443" y="684259"/>
            <a:ext cx="474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Причины наружного отита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6417" y="751457"/>
            <a:ext cx="238125" cy="1065935"/>
          </a:xfrm>
          <a:prstGeom prst="rect">
            <a:avLst/>
          </a:prstGeom>
          <a:solidFill>
            <a:srgbClr val="80BF2E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urashdom.ru/wp-content/uploads/bolezni-ushey-u-koshek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224"/>
          <a:stretch/>
        </p:blipFill>
        <p:spPr bwMode="auto">
          <a:xfrm>
            <a:off x="1361920" y="2372867"/>
            <a:ext cx="3240000" cy="32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7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381965" y="-266218"/>
            <a:ext cx="6886937" cy="6366076"/>
          </a:xfrm>
          <a:prstGeom prst="rect">
            <a:avLst/>
          </a:prstGeom>
          <a:solidFill>
            <a:srgbClr val="FF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3"/>
          <p:cNvSpPr/>
          <p:nvPr/>
        </p:nvSpPr>
        <p:spPr>
          <a:xfrm>
            <a:off x="5266481" y="-266218"/>
            <a:ext cx="3622876" cy="6366076"/>
          </a:xfrm>
          <a:custGeom>
            <a:avLst/>
            <a:gdLst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6" h="6366076">
                <a:moveTo>
                  <a:pt x="0" y="0"/>
                </a:moveTo>
                <a:lnTo>
                  <a:pt x="3622876" y="0"/>
                </a:lnTo>
                <a:lnTo>
                  <a:pt x="3622876" y="6366076"/>
                </a:lnTo>
                <a:lnTo>
                  <a:pt x="0" y="6366076"/>
                </a:lnTo>
                <a:cubicBezTo>
                  <a:pt x="1307939" y="3526421"/>
                  <a:pt x="1435261" y="275863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1805" y="1403833"/>
            <a:ext cx="1872000" cy="340109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Поверхностная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1808" y="1954605"/>
            <a:ext cx="24598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Папулы</a:t>
            </a:r>
          </a:p>
          <a:p>
            <a:pPr marL="342900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Пустулы</a:t>
            </a:r>
          </a:p>
          <a:p>
            <a:pPr marL="342900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Корочки</a:t>
            </a:r>
          </a:p>
          <a:p>
            <a:pPr marL="342900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err="1"/>
              <a:t>Эпидермальные</a:t>
            </a:r>
            <a:r>
              <a:rPr lang="ru-RU" sz="2000" dirty="0"/>
              <a:t> воротнички</a:t>
            </a:r>
          </a:p>
          <a:p>
            <a:pPr marL="342900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err="1"/>
              <a:t>Алопеция</a:t>
            </a:r>
            <a:r>
              <a:rPr lang="ru-RU" sz="2000" dirty="0"/>
              <a:t> </a:t>
            </a:r>
          </a:p>
          <a:p>
            <a:pPr marL="342900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Зуд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806" y="447040"/>
            <a:ext cx="2459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Пиодермия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091" y="4199004"/>
            <a:ext cx="4436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Примеры: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пиотравматический</a:t>
            </a:r>
            <a:r>
              <a:rPr lang="ru-RU" sz="2000" dirty="0"/>
              <a:t> дерматит,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интертриго</a:t>
            </a:r>
            <a:r>
              <a:rPr lang="ru-RU" sz="2000" dirty="0"/>
              <a:t> (опрелость),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импетиго,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мукокутанная</a:t>
            </a:r>
            <a:r>
              <a:rPr lang="ru-RU" sz="2000" dirty="0"/>
              <a:t> (</a:t>
            </a:r>
            <a:r>
              <a:rPr lang="ru-RU" sz="2000" dirty="0" err="1"/>
              <a:t>слизисто</a:t>
            </a:r>
            <a:r>
              <a:rPr lang="ru-RU" sz="2000" dirty="0"/>
              <a:t>-кожная </a:t>
            </a:r>
            <a:r>
              <a:rPr lang="ru-RU" sz="2000" dirty="0" err="1"/>
              <a:t>поидермия</a:t>
            </a:r>
            <a:r>
              <a:rPr lang="ru-RU" sz="2000" dirty="0"/>
              <a:t> – чаще на губах)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427712" y="1403833"/>
            <a:ext cx="3817472" cy="4426387"/>
            <a:chOff x="5909552" y="1403833"/>
            <a:chExt cx="3817472" cy="44263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909552" y="1403833"/>
              <a:ext cx="3817472" cy="2483489"/>
              <a:chOff x="5330432" y="1403833"/>
              <a:chExt cx="3817472" cy="2483489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5367168" y="1403833"/>
                <a:ext cx="1872000" cy="340109"/>
              </a:xfrm>
              <a:prstGeom prst="rect">
                <a:avLst/>
              </a:prstGeom>
              <a:solidFill>
                <a:srgbClr val="003EA1"/>
              </a:solidFill>
              <a:ln>
                <a:noFill/>
              </a:ln>
              <a:effectLst>
                <a:outerShdw blurRad="533400" dist="139700" dir="2700000" sx="101000" sy="101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</a:rPr>
                  <a:t>Глубокая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330432" y="1948330"/>
                <a:ext cx="381747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base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 err="1"/>
                  <a:t>Акне</a:t>
                </a:r>
                <a:r>
                  <a:rPr lang="ru-RU" sz="2000" dirty="0"/>
                  <a:t>/фурункулы</a:t>
                </a:r>
              </a:p>
              <a:p>
                <a:pPr marL="342900" indent="-342900" fontAlgn="base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Язвы</a:t>
                </a:r>
              </a:p>
              <a:p>
                <a:pPr marL="342900" indent="-342900" fontAlgn="base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Свищи</a:t>
                </a:r>
              </a:p>
              <a:p>
                <a:pPr marL="342900" indent="-342900" fontAlgn="base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 err="1"/>
                  <a:t>Лихенификация</a:t>
                </a:r>
                <a:endParaRPr lang="ru-RU" sz="2000" dirty="0"/>
              </a:p>
              <a:p>
                <a:pPr marL="342900" indent="-342900" fontAlgn="base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Боль</a:t>
                </a:r>
              </a:p>
              <a:p>
                <a:pPr marL="342900" indent="-342900" fontAlgn="base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Зуд</a:t>
                </a: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5909552" y="4199004"/>
              <a:ext cx="2631041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/>
                <a:t>Примеры: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dirty="0"/>
                <a:t>фурункулез, 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dirty="0"/>
                <a:t>целлюлит, 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dirty="0" err="1"/>
                <a:t>пододерматит</a:t>
              </a:r>
              <a:r>
                <a:rPr lang="ru-RU" sz="2000" dirty="0"/>
                <a:t>,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dirty="0" err="1"/>
                <a:t>пиодерма</a:t>
              </a:r>
              <a:r>
                <a:rPr lang="ru-RU" sz="2000" dirty="0"/>
                <a:t> мозолей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21" y="1403832"/>
            <a:ext cx="2029083" cy="23319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21" y="1403833"/>
            <a:ext cx="2029083" cy="2331930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 rot="16200000">
            <a:off x="3265785" y="1804218"/>
            <a:ext cx="473014" cy="352462"/>
          </a:xfrm>
          <a:prstGeom prst="triangle">
            <a:avLst>
              <a:gd name="adj" fmla="val 51556"/>
            </a:avLst>
          </a:prstGeom>
          <a:gradFill flip="none" rotWithShape="1">
            <a:gsLst>
              <a:gs pos="71000">
                <a:schemeClr val="accent6">
                  <a:lumMod val="40000"/>
                  <a:lumOff val="60000"/>
                </a:schemeClr>
              </a:gs>
              <a:gs pos="14000">
                <a:schemeClr val="bg1"/>
              </a:gs>
              <a:gs pos="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3265786" y="1804218"/>
            <a:ext cx="473013" cy="352460"/>
          </a:xfrm>
          <a:prstGeom prst="triangle">
            <a:avLst/>
          </a:prstGeom>
          <a:gradFill>
            <a:gsLst>
              <a:gs pos="71000">
                <a:schemeClr val="accent6">
                  <a:lumMod val="40000"/>
                  <a:lumOff val="60000"/>
                </a:schemeClr>
              </a:gs>
              <a:gs pos="14000">
                <a:schemeClr val="bg1"/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9203089" y="2608156"/>
            <a:ext cx="587205" cy="352460"/>
          </a:xfrm>
          <a:prstGeom prst="triangle">
            <a:avLst/>
          </a:prstGeom>
          <a:gradFill>
            <a:gsLst>
              <a:gs pos="71000">
                <a:schemeClr val="accent1">
                  <a:lumMod val="75000"/>
                </a:schemeClr>
              </a:gs>
              <a:gs pos="14000">
                <a:schemeClr val="bg1"/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r="13854"/>
          <a:stretch/>
        </p:blipFill>
        <p:spPr>
          <a:xfrm>
            <a:off x="1292656" y="2592034"/>
            <a:ext cx="3244451" cy="3244451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70559" y="74336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3283" y="743361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Кокки – </a:t>
            </a:r>
            <a:r>
              <a:rPr lang="en-US" dirty="0"/>
              <a:t>Staphylococcus, Streptococcus, Enterococcus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0559" y="161108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000" dirty="0">
              <a:solidFill>
                <a:srgbClr val="637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3283" y="1611087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Палочки – </a:t>
            </a:r>
            <a:r>
              <a:rPr lang="en-US" dirty="0"/>
              <a:t>Pseudomonas Proteus</a:t>
            </a:r>
            <a:r>
              <a:rPr lang="ru-RU" dirty="0"/>
              <a:t>,</a:t>
            </a:r>
            <a:r>
              <a:rPr lang="en-US" dirty="0"/>
              <a:t> Escherichia coli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err="1"/>
              <a:t>Klebsiella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70559" y="2478813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4000" dirty="0">
              <a:solidFill>
                <a:srgbClr val="637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283" y="2612592"/>
            <a:ext cx="499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Дрожжи – </a:t>
            </a:r>
            <a:r>
              <a:rPr lang="en-US" dirty="0" err="1"/>
              <a:t>Malassezia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ru-RU" dirty="0"/>
              <a:t>., </a:t>
            </a:r>
            <a:r>
              <a:rPr lang="ru-RU" dirty="0" err="1"/>
              <a:t>кандида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70559" y="3346537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4000" dirty="0">
              <a:solidFill>
                <a:srgbClr val="637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283" y="3480317"/>
            <a:ext cx="499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Грибы – </a:t>
            </a:r>
            <a:r>
              <a:rPr lang="en-US" dirty="0" err="1"/>
              <a:t>Aspergillus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ru-RU" dirty="0"/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70559" y="421426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4000" dirty="0">
              <a:solidFill>
                <a:srgbClr val="637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3283" y="4214260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Медикаментозные реакции – спирт, пропилен гликоль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70559" y="508198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637333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4000" dirty="0">
              <a:solidFill>
                <a:srgbClr val="637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3282" y="5081981"/>
            <a:ext cx="523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Неправильная чистка – сухая ватная палочка, водные растворы лекарственных средств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54542" y="684259"/>
            <a:ext cx="471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Вторичная микрофлора и реакции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6417" y="751457"/>
            <a:ext cx="238125" cy="1065935"/>
          </a:xfrm>
          <a:prstGeom prst="rect">
            <a:avLst/>
          </a:prstGeom>
          <a:solidFill>
            <a:srgbClr val="637333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88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25094"/>
          <a:stretch/>
        </p:blipFill>
        <p:spPr>
          <a:xfrm>
            <a:off x="1361920" y="2372867"/>
            <a:ext cx="3240000" cy="3240000"/>
          </a:xfrm>
          <a:prstGeom prst="ellipse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70559" y="74336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3283" y="743361"/>
            <a:ext cx="523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Нарушение </a:t>
            </a:r>
            <a:r>
              <a:rPr lang="ru-RU" dirty="0" err="1"/>
              <a:t>эпителизации</a:t>
            </a:r>
            <a:r>
              <a:rPr lang="ru-RU" dirty="0"/>
              <a:t> – чрезмерная продукция </a:t>
            </a:r>
            <a:r>
              <a:rPr lang="ru-RU" dirty="0" err="1"/>
              <a:t>дебриса</a:t>
            </a:r>
            <a:r>
              <a:rPr lang="ru-RU" dirty="0"/>
              <a:t>, нарушение/отсутствие оттока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0559" y="161108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000" dirty="0">
              <a:solidFill>
                <a:srgbClr val="86808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3283" y="1742510"/>
            <a:ext cx="499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Патологии слухового хода – отёк, стеноз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70559" y="2478813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4000" dirty="0">
              <a:solidFill>
                <a:srgbClr val="86808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283" y="2478813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Патологии барабанной перепонки – </a:t>
            </a:r>
            <a:r>
              <a:rPr lang="ru-RU" dirty="0" err="1"/>
              <a:t>акантозис</a:t>
            </a:r>
            <a:r>
              <a:rPr lang="ru-RU" dirty="0"/>
              <a:t>, растяжение, разрыв, образование дивертикулов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70559" y="3346537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4000" dirty="0">
              <a:solidFill>
                <a:srgbClr val="86808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283" y="3346536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Патологии желез – растяжение, </a:t>
            </a:r>
            <a:r>
              <a:rPr lang="ru-RU" dirty="0" err="1"/>
              <a:t>гидраденитис</a:t>
            </a:r>
            <a:r>
              <a:rPr lang="ru-RU" dirty="0"/>
              <a:t>, гиперплазия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70559" y="421426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4000" dirty="0">
              <a:solidFill>
                <a:srgbClr val="86808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3283" y="4214260"/>
            <a:ext cx="499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Патологии среднего уха – средний отит, остеомиелит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70559" y="508198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6808F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4000" dirty="0">
              <a:solidFill>
                <a:srgbClr val="86808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3282" y="5220481"/>
            <a:ext cx="523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Фиброз тканей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2655" y="684259"/>
            <a:ext cx="474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Поддерживающие отит причины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16417" y="751457"/>
            <a:ext cx="238125" cy="1065935"/>
          </a:xfrm>
          <a:prstGeom prst="rect">
            <a:avLst/>
          </a:prstGeom>
          <a:solidFill>
            <a:srgbClr val="86808F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26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27100" y="2080146"/>
            <a:ext cx="6299200" cy="3224752"/>
          </a:xfrm>
          <a:prstGeom prst="roundRect">
            <a:avLst>
              <a:gd name="adj" fmla="val 35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2342" y="2409825"/>
            <a:ext cx="5537200" cy="635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3227" y="2460625"/>
            <a:ext cx="429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Гиперплазия</a:t>
            </a:r>
            <a:r>
              <a:rPr lang="en-US" sz="2800" dirty="0">
                <a:solidFill>
                  <a:schemeClr val="bg1"/>
                </a:solidFill>
              </a:rPr>
              <a:t> + </a:t>
            </a:r>
            <a:r>
              <a:rPr lang="ru-RU" sz="2800" dirty="0" err="1">
                <a:solidFill>
                  <a:schemeClr val="bg1"/>
                </a:solidFill>
              </a:rPr>
              <a:t>Малассезия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2342" y="3375025"/>
            <a:ext cx="5537200" cy="635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4231" y="3430915"/>
            <a:ext cx="4191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Неоплазия</a:t>
            </a:r>
            <a:r>
              <a:rPr lang="en-US" sz="2800" dirty="0">
                <a:solidFill>
                  <a:schemeClr val="bg1"/>
                </a:solidFill>
              </a:rPr>
              <a:t> + </a:t>
            </a:r>
            <a:r>
              <a:rPr lang="ru-RU" sz="2800" dirty="0">
                <a:solidFill>
                  <a:schemeClr val="bg1"/>
                </a:solidFill>
              </a:rPr>
              <a:t>Бактерии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2342" y="4340225"/>
            <a:ext cx="5537200" cy="635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31336" y="4396115"/>
            <a:ext cx="553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Пищевая аллергия</a:t>
            </a:r>
            <a:r>
              <a:rPr lang="en-US" sz="2800" dirty="0">
                <a:solidFill>
                  <a:schemeClr val="bg1"/>
                </a:solidFill>
              </a:rPr>
              <a:t> + </a:t>
            </a:r>
            <a:r>
              <a:rPr lang="ru-RU" sz="2800" dirty="0" err="1">
                <a:solidFill>
                  <a:schemeClr val="bg1"/>
                </a:solidFill>
              </a:rPr>
              <a:t>Малассезия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23300" y="2830511"/>
            <a:ext cx="2489200" cy="1724025"/>
          </a:xfrm>
          <a:prstGeom prst="roundRect">
            <a:avLst>
              <a:gd name="adj" fmla="val 54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Наружный отит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9794" y="470059"/>
            <a:ext cx="408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Развитие отита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5302" y="1101684"/>
            <a:ext cx="32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Всегда в комплексе!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7407" y="3327586"/>
            <a:ext cx="1114786" cy="7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06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27732"/>
          <a:stretch/>
        </p:blipFill>
        <p:spPr>
          <a:xfrm>
            <a:off x="1207295" y="1207493"/>
            <a:ext cx="3901440" cy="3901440"/>
          </a:xfrm>
          <a:prstGeom prst="ellipse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2562" y="1464128"/>
            <a:ext cx="5194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Биоплёнки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45576" y="2699657"/>
            <a:ext cx="238125" cy="2329543"/>
          </a:xfrm>
          <a:prstGeom prst="rect">
            <a:avLst/>
          </a:prstGeom>
          <a:solidFill>
            <a:srgbClr val="B63233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56" y="2654267"/>
            <a:ext cx="555393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58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4170" y="1817392"/>
            <a:ext cx="10617173" cy="3956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80228" y="2056890"/>
            <a:ext cx="95841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4C43A"/>
              </a:buClr>
            </a:pPr>
            <a:r>
              <a:rPr lang="ru-RU" sz="2000" dirty="0"/>
              <a:t>Важно! При наружном отите необходима тщательная очистка слуховых ходов;</a:t>
            </a:r>
          </a:p>
          <a:p>
            <a:pPr>
              <a:buClr>
                <a:srgbClr val="94C43A"/>
              </a:buClr>
            </a:pPr>
            <a:endParaRPr lang="ru-RU" sz="2000" dirty="0"/>
          </a:p>
          <a:p>
            <a:pPr>
              <a:buClr>
                <a:srgbClr val="94C43A"/>
              </a:buClr>
            </a:pPr>
            <a:r>
              <a:rPr lang="ru-RU" sz="2000" dirty="0"/>
              <a:t>Повышается эффективность терапии (воспалительный гной и </a:t>
            </a:r>
            <a:r>
              <a:rPr lang="ru-RU" sz="2000" dirty="0" err="1"/>
              <a:t>дебрис</a:t>
            </a:r>
            <a:r>
              <a:rPr lang="ru-RU" sz="2000" dirty="0"/>
              <a:t> могут инактивировать некоторые лекарства);</a:t>
            </a:r>
          </a:p>
          <a:p>
            <a:pPr>
              <a:buClr>
                <a:srgbClr val="94C43A"/>
              </a:buClr>
            </a:pPr>
            <a:endParaRPr lang="ru-RU" sz="2000" dirty="0"/>
          </a:p>
          <a:p>
            <a:pPr>
              <a:buClr>
                <a:srgbClr val="94C43A"/>
              </a:buClr>
            </a:pPr>
            <a:r>
              <a:rPr lang="ru-RU" sz="2000" dirty="0"/>
              <a:t>Удаление инородных тел (особенно мелких);</a:t>
            </a:r>
          </a:p>
          <a:p>
            <a:pPr>
              <a:buClr>
                <a:srgbClr val="94C43A"/>
              </a:buClr>
            </a:pPr>
            <a:endParaRPr lang="ru-RU" sz="2000" dirty="0"/>
          </a:p>
          <a:p>
            <a:pPr>
              <a:buClr>
                <a:srgbClr val="94C43A"/>
              </a:buClr>
            </a:pPr>
            <a:r>
              <a:rPr lang="ru-RU" sz="2000" dirty="0"/>
              <a:t>Удаление бактериальных токсинов, уменьшает стимуляцию дальнейшего воспаления;</a:t>
            </a:r>
          </a:p>
          <a:p>
            <a:pPr>
              <a:buClr>
                <a:srgbClr val="94C43A"/>
              </a:buClr>
            </a:pPr>
            <a:endParaRPr lang="ru-RU" sz="2000" dirty="0"/>
          </a:p>
          <a:p>
            <a:pPr>
              <a:buClr>
                <a:srgbClr val="94C43A"/>
              </a:buClr>
            </a:pPr>
            <a:r>
              <a:rPr lang="ru-RU" sz="2000" dirty="0"/>
              <a:t>Иногда тщательная очистка является одним из самых ценных этапов в предупреждении наружного отита при наличии поддерживающих факторов!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3232" y="543481"/>
            <a:ext cx="7650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Лечение начинается с очистки!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107" y="2573844"/>
            <a:ext cx="238125" cy="2443968"/>
          </a:xfrm>
          <a:prstGeom prst="rect">
            <a:avLst/>
          </a:prstGeom>
          <a:solidFill>
            <a:srgbClr val="80BF2E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89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4" b="8161"/>
          <a:stretch/>
        </p:blipFill>
        <p:spPr>
          <a:xfrm flipH="1">
            <a:off x="7374761" y="1434393"/>
            <a:ext cx="3846461" cy="4398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4829" y="2061784"/>
            <a:ext cx="5715000" cy="33296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5765" y="2571735"/>
            <a:ext cx="238125" cy="2309783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2625205" y="-1081039"/>
            <a:ext cx="606929" cy="4105810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731952" y="-566396"/>
            <a:ext cx="606930" cy="3076524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sp>
        <p:nvSpPr>
          <p:cNvPr id="2" name="TextBox 1"/>
          <p:cNvSpPr txBox="1"/>
          <p:nvPr/>
        </p:nvSpPr>
        <p:spPr>
          <a:xfrm>
            <a:off x="959304" y="554379"/>
            <a:ext cx="761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Церуменолитик</a:t>
            </a:r>
            <a:r>
              <a:rPr lang="ru-RU" sz="4400" dirty="0"/>
              <a:t>  + 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Антисептик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245" y="2941796"/>
            <a:ext cx="4899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качественной очистки ушных слуховых ходов лосьон должен содержать церуменолитический и антисептический компоненты </a:t>
            </a:r>
          </a:p>
        </p:txBody>
      </p:sp>
    </p:spTree>
    <p:extLst>
      <p:ext uri="{BB962C8B-B14F-4D97-AF65-F5344CB8AC3E}">
        <p14:creationId xmlns:p14="http://schemas.microsoft.com/office/powerpoint/2010/main" val="2807546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MSKFS01\Public\corporate\Общие документы\Препараты АВЗ\Фото препаратов АВЗ\Мелкие домашние животные\Зоогигиен и косметичес ср-ва\Okvet (Оквет) лосьон для ушей\Okvet_losion_125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96" y="354079"/>
            <a:ext cx="1508156" cy="54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7"/>
            <a:ext cx="3693458" cy="11606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0124" y="1899484"/>
            <a:ext cx="238125" cy="106593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23542" y="2232396"/>
            <a:ext cx="6138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Лосьон </a:t>
            </a:r>
            <a:r>
              <a:rPr lang="en-US" sz="2000" dirty="0"/>
              <a:t>OKVET</a:t>
            </a:r>
            <a:r>
              <a:rPr lang="ru-RU" sz="2000" dirty="0"/>
              <a:t> для ушей собак и кошек</a:t>
            </a:r>
          </a:p>
        </p:txBody>
      </p:sp>
    </p:spTree>
    <p:extLst>
      <p:ext uri="{BB962C8B-B14F-4D97-AF65-F5344CB8AC3E}">
        <p14:creationId xmlns:p14="http://schemas.microsoft.com/office/powerpoint/2010/main" val="1718917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MSKFS01\Public\corporate\Общие документы\Препараты АВЗ\Фото препаратов АВЗ\Мелкие домашние животные\Зоогигиен и косметичес ср-ва\Okvet (Оквет) лосьон для ушей\Okvet_losion_125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11" y="361784"/>
            <a:ext cx="1508156" cy="54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7"/>
            <a:ext cx="3693458" cy="11606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0124" y="1899484"/>
            <a:ext cx="238125" cy="106593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124" y="3144444"/>
            <a:ext cx="238125" cy="1065935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0124" y="4357005"/>
            <a:ext cx="238125" cy="106593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23542" y="1924619"/>
            <a:ext cx="6138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Лосьон </a:t>
            </a:r>
            <a:r>
              <a:rPr lang="en-US" sz="2000" dirty="0"/>
              <a:t>OKVET</a:t>
            </a:r>
            <a:r>
              <a:rPr lang="ru-RU" sz="2000" dirty="0"/>
              <a:t> для ушей эффективно устраняет ушную серу, неприятный запах, загрязнения ушной раковины и слухового прохода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3542" y="3477356"/>
            <a:ext cx="5415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Уникальная комбинация активных компонентов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3542" y="4536029"/>
            <a:ext cx="5643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Лосьон применяется собакам, кошкам, щенкам и котятам</a:t>
            </a:r>
          </a:p>
        </p:txBody>
      </p:sp>
    </p:spTree>
    <p:extLst>
      <p:ext uri="{BB962C8B-B14F-4D97-AF65-F5344CB8AC3E}">
        <p14:creationId xmlns:p14="http://schemas.microsoft.com/office/powerpoint/2010/main" val="2439155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\\MSKFS01\Public\corporate\Общие документы\Препараты АВЗ\Фото препаратов АВЗ\Мелкие домашние животные\Зоогигиен и косметичес ср-ва\Okvet (Оквет) лосьон для ушей\Okvet_losion_125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99" y="1089914"/>
            <a:ext cx="1306867" cy="46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1800" y="1089914"/>
            <a:ext cx="7529915" cy="46843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27559" y="1860962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7559" y="272868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7559" y="3596413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7559" y="4464137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4054" y="1860961"/>
            <a:ext cx="5504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000" dirty="0"/>
              <a:t>Диэтилгексил натрий сульфосукцинат в сочетании с молочной и салициловой кислотой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4054" y="2728687"/>
            <a:ext cx="526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000" dirty="0"/>
              <a:t>Моносахаридный комплекс (</a:t>
            </a:r>
            <a:r>
              <a:rPr lang="ru-RU" sz="2000" dirty="0" err="1"/>
              <a:t>рамноза</a:t>
            </a:r>
            <a:r>
              <a:rPr lang="ru-RU" sz="2000" dirty="0"/>
              <a:t>, галактоза, </a:t>
            </a:r>
            <a:r>
              <a:rPr lang="ru-RU" sz="2000" dirty="0" err="1"/>
              <a:t>манноза</a:t>
            </a:r>
            <a:r>
              <a:rPr lang="ru-RU" sz="2000" dirty="0"/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04054" y="3596412"/>
            <a:ext cx="480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000" dirty="0" err="1"/>
              <a:t>Динатрий</a:t>
            </a:r>
            <a:r>
              <a:rPr lang="ru-RU" sz="2000" dirty="0"/>
              <a:t> ЭДТА в сочетании с </a:t>
            </a:r>
            <a:r>
              <a:rPr lang="ru-RU" sz="2000" dirty="0" err="1"/>
              <a:t>хлороксиленолом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04054" y="4464136"/>
            <a:ext cx="5250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000" dirty="0"/>
              <a:t>Экстракт цветков </a:t>
            </a:r>
            <a:r>
              <a:rPr lang="ru-RU" sz="2000" dirty="0" err="1"/>
              <a:t>муррайи</a:t>
            </a:r>
            <a:r>
              <a:rPr lang="ru-RU" sz="2000" dirty="0"/>
              <a:t>, экстракт таволги вязолистной и экстракт цветков василька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22737" y="1807337"/>
            <a:ext cx="238125" cy="3249506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41799" y="160635"/>
            <a:ext cx="208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Состав:</a:t>
            </a:r>
          </a:p>
        </p:txBody>
      </p:sp>
    </p:spTree>
    <p:extLst>
      <p:ext uri="{BB962C8B-B14F-4D97-AF65-F5344CB8AC3E}">
        <p14:creationId xmlns:p14="http://schemas.microsoft.com/office/powerpoint/2010/main" val="2158135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58648" y="1089914"/>
            <a:ext cx="11413067" cy="46843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53407" y="3654371"/>
            <a:ext cx="441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Мягко отшелушивает омертвевший слой кожи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53407" y="4736272"/>
            <a:ext cx="441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Оказывает </a:t>
            </a:r>
            <a:r>
              <a:rPr lang="ru-RU" sz="2000" dirty="0" err="1"/>
              <a:t>церуменолитическое</a:t>
            </a:r>
            <a:r>
              <a:rPr lang="ru-RU" sz="2000" dirty="0"/>
              <a:t> действие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20392" y="3646134"/>
            <a:ext cx="4137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Оказывает антисептическое действие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20391" y="4879477"/>
            <a:ext cx="2961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Улучшает трофику тканей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6942" y="3648314"/>
            <a:ext cx="720000" cy="720000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6942" y="4730215"/>
            <a:ext cx="720000" cy="720000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" y="3738314"/>
            <a:ext cx="540000" cy="54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6942" y="4820215"/>
            <a:ext cx="540000" cy="540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386471" y="3642523"/>
            <a:ext cx="717455" cy="71745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81647" y="4721879"/>
            <a:ext cx="722279" cy="722279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25" y="3730077"/>
            <a:ext cx="540000" cy="54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86" y="4813018"/>
            <a:ext cx="540000" cy="5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3838" y="1644427"/>
            <a:ext cx="480540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400" dirty="0"/>
              <a:t>Диэтилгексил натрий сульфосукцинат в сочетании с молочной и салициловой кислотой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6942" y="1693533"/>
            <a:ext cx="188602" cy="985403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846910" y="1351171"/>
            <a:ext cx="3947137" cy="1963946"/>
            <a:chOff x="6846910" y="1351171"/>
            <a:chExt cx="3947137" cy="19639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910" y="1729397"/>
              <a:ext cx="1556610" cy="148454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168" y="1351171"/>
              <a:ext cx="2421879" cy="196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2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381965" y="-266218"/>
            <a:ext cx="6886937" cy="6366076"/>
          </a:xfrm>
          <a:prstGeom prst="rect">
            <a:avLst/>
          </a:prstGeom>
          <a:solidFill>
            <a:srgbClr val="FF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266481" y="-266218"/>
            <a:ext cx="3622876" cy="6366076"/>
          </a:xfrm>
          <a:custGeom>
            <a:avLst/>
            <a:gdLst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6" h="6366076">
                <a:moveTo>
                  <a:pt x="0" y="0"/>
                </a:moveTo>
                <a:lnTo>
                  <a:pt x="3622876" y="0"/>
                </a:lnTo>
                <a:lnTo>
                  <a:pt x="3622876" y="6366076"/>
                </a:lnTo>
                <a:lnTo>
                  <a:pt x="0" y="6366076"/>
                </a:lnTo>
                <a:cubicBezTo>
                  <a:pt x="1307939" y="3526421"/>
                  <a:pt x="1435261" y="275863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1806" y="447040"/>
            <a:ext cx="468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Пиодермия (</a:t>
            </a:r>
            <a:r>
              <a:rPr lang="ru-RU" sz="3600" dirty="0" err="1"/>
              <a:t>пододерматит</a:t>
            </a:r>
            <a:r>
              <a:rPr lang="ru-RU" sz="3600" dirty="0"/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51" y="164119"/>
            <a:ext cx="755632" cy="75563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834394" y="1309434"/>
            <a:ext cx="3852273" cy="382438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12995" y="2635170"/>
            <a:ext cx="2880000" cy="288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1806" y="1992341"/>
            <a:ext cx="43335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chemeClr val="tx1"/>
              </a:buClr>
            </a:pPr>
            <a:r>
              <a:rPr lang="ru-RU" sz="2000" dirty="0" err="1"/>
              <a:t>Пододерматит</a:t>
            </a:r>
            <a:r>
              <a:rPr lang="ru-RU" sz="2000" dirty="0"/>
              <a:t> —  бактериальное воспаление в области лап (</a:t>
            </a:r>
            <a:r>
              <a:rPr lang="ru-RU" sz="2000" dirty="0" err="1"/>
              <a:t>пиодерма</a:t>
            </a:r>
            <a:r>
              <a:rPr lang="ru-RU" sz="2000" dirty="0"/>
              <a:t>). Заболевание вторичное, возникает на фоне основного заболевания (аллергия, гипотиреоз, </a:t>
            </a:r>
            <a:r>
              <a:rPr lang="ru-RU" sz="2000" dirty="0" err="1"/>
              <a:t>демодекоз</a:t>
            </a:r>
            <a:r>
              <a:rPr lang="ru-RU" sz="2000" dirty="0"/>
              <a:t>, аутоиммунные процессы и </a:t>
            </a:r>
            <a:r>
              <a:rPr lang="ru-RU" sz="2000" dirty="0" err="1"/>
              <a:t>др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79165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58648" y="1089914"/>
            <a:ext cx="11413067" cy="46843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53407" y="3649094"/>
            <a:ext cx="441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Способствует активной регенерации  эпидермиса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53407" y="4736272"/>
            <a:ext cx="441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Снижает адгезию микроорганизмов на коже ушной раковины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20392" y="3640857"/>
            <a:ext cx="4137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Оказывает успокаивающий кожу эффект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6942" y="3643037"/>
            <a:ext cx="720000" cy="720000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6942" y="4730215"/>
            <a:ext cx="720000" cy="720000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86471" y="3637246"/>
            <a:ext cx="717455" cy="71745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3838" y="1807669"/>
            <a:ext cx="48054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400" dirty="0"/>
              <a:t>Моносахаридный комплекс (</a:t>
            </a:r>
            <a:r>
              <a:rPr lang="ru-RU" sz="2400" dirty="0" err="1"/>
              <a:t>рамноза</a:t>
            </a:r>
            <a:r>
              <a:rPr lang="ru-RU" sz="2400" dirty="0"/>
              <a:t>, галактоза, </a:t>
            </a:r>
            <a:r>
              <a:rPr lang="ru-RU" sz="2400" dirty="0" err="1"/>
              <a:t>манноза</a:t>
            </a:r>
            <a:r>
              <a:rPr lang="ru-RU" sz="2400" dirty="0"/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6942" y="1693533"/>
            <a:ext cx="188602" cy="985403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3" y="3733037"/>
            <a:ext cx="540000" cy="54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3" y="4816444"/>
            <a:ext cx="540000" cy="54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98" y="3733037"/>
            <a:ext cx="540000" cy="5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8385">
            <a:off x="9765679" y="1499014"/>
            <a:ext cx="1571705" cy="137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41" y="1435925"/>
            <a:ext cx="1804109" cy="1500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98" y="1469006"/>
            <a:ext cx="1371333" cy="14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9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58648" y="1089914"/>
            <a:ext cx="11413067" cy="46843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53407" y="3645888"/>
            <a:ext cx="441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Оказывают антисептическое действие на кожу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53407" y="4569813"/>
            <a:ext cx="4547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Усиливает чувствительность микрофлоры к антисептическим средствам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20392" y="3637651"/>
            <a:ext cx="4137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Препятствуют развитию патогенной микрофлоры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20392" y="4626660"/>
            <a:ext cx="4228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Способствуют длительному поддержанию чистоты ушного канала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6942" y="3639831"/>
            <a:ext cx="720000" cy="720000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6942" y="4730215"/>
            <a:ext cx="720000" cy="720000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86471" y="3634040"/>
            <a:ext cx="717455" cy="71745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81647" y="4721879"/>
            <a:ext cx="722279" cy="722279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3838" y="1807669"/>
            <a:ext cx="48054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400" dirty="0" err="1"/>
              <a:t>Динатрий</a:t>
            </a:r>
            <a:r>
              <a:rPr lang="ru-RU" sz="2400" dirty="0"/>
              <a:t> ЭДТА в сочетании с </a:t>
            </a:r>
            <a:r>
              <a:rPr lang="ru-RU" sz="2400" dirty="0" err="1"/>
              <a:t>хлороксиленолом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6942" y="1693533"/>
            <a:ext cx="188602" cy="985403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3" y="3721594"/>
            <a:ext cx="540000" cy="54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3" y="4807645"/>
            <a:ext cx="540000" cy="54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87" y="3729831"/>
            <a:ext cx="540000" cy="54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55" y="4807645"/>
            <a:ext cx="540000" cy="5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69" y="1640513"/>
            <a:ext cx="1536999" cy="16101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9748" y="1255194"/>
            <a:ext cx="1830925" cy="23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99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58648" y="1089914"/>
            <a:ext cx="11413067" cy="46843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53407" y="3640971"/>
            <a:ext cx="4411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Оказывают ранозаживляющее действие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53407" y="4886389"/>
            <a:ext cx="4411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Дезодорируют кожу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20391" y="3487082"/>
            <a:ext cx="4351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Усиливают регенерацию тканей и улучшают обменные процессы в клетках кожи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6942" y="4730215"/>
            <a:ext cx="720000" cy="720000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3838" y="1641469"/>
            <a:ext cx="525079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sz="2400" dirty="0"/>
              <a:t>Экстракт цветков </a:t>
            </a:r>
            <a:r>
              <a:rPr lang="ru-RU" sz="2400" dirty="0" err="1"/>
              <a:t>муррайи</a:t>
            </a:r>
            <a:r>
              <a:rPr lang="ru-RU" sz="2400" dirty="0"/>
              <a:t>, экстракт таволги вязолистной и экстракт цветков василька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6942" y="1693533"/>
            <a:ext cx="188602" cy="985403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cvetyportal.ru/wp-content/uploads/2018/07/Murayya-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16940" r="20429" b="420"/>
          <a:stretch/>
        </p:blipFill>
        <p:spPr bwMode="auto">
          <a:xfrm>
            <a:off x="7103926" y="1693533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www.plantarium.ru/dat/plants/8/873/210873_33156b4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/>
        </p:blipFill>
        <p:spPr bwMode="auto">
          <a:xfrm>
            <a:off x="8482926" y="1693533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avatars.mds.yandex.net/get-pdb/2344076/58ed325a-4e13-49b9-a46c-2ada3088e1bc/s1200?webp=fal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14556" b="7890"/>
          <a:stretch/>
        </p:blipFill>
        <p:spPr bwMode="auto">
          <a:xfrm>
            <a:off x="9861926" y="1695915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16942" y="3643037"/>
            <a:ext cx="720000" cy="720000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86471" y="3637246"/>
            <a:ext cx="717455" cy="71745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98" y="3725973"/>
            <a:ext cx="540000" cy="5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" y="4816773"/>
            <a:ext cx="540000" cy="5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" y="372597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36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4926" y="1606344"/>
            <a:ext cx="11527596" cy="4235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329" y="257140"/>
            <a:ext cx="6763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Уникальная комбинация активных компонентов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1705" y="2029485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1705" y="340619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4000" dirty="0">
              <a:solidFill>
                <a:srgbClr val="003EA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705" y="4816436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003EA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4000" dirty="0">
              <a:solidFill>
                <a:srgbClr val="003EA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8724" y="2029485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8724" y="3406190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8724" y="4816436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00080">
              <a:lnSpc>
                <a:spcPct val="90000"/>
              </a:lnSpc>
              <a:buClr>
                <a:schemeClr val="bg1"/>
              </a:buClr>
            </a:pPr>
            <a:r>
              <a:rPr lang="en-US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u-RU" sz="4000" dirty="0">
                <a:solidFill>
                  <a:srgbClr val="80BF2E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4000" dirty="0">
              <a:solidFill>
                <a:srgbClr val="80BF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3166" y="1864643"/>
            <a:ext cx="4441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Оказывает антисептическое, антиоксидантное, </a:t>
            </a:r>
            <a:r>
              <a:rPr lang="ru-RU" dirty="0" err="1"/>
              <a:t>противоотечное</a:t>
            </a:r>
            <a:r>
              <a:rPr lang="ru-RU" dirty="0"/>
              <a:t> действие на кожу.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99796" y="3184590"/>
            <a:ext cx="44546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dirty="0"/>
              <a:t>Усиливает чувствительность микрофлоры к антисептическим средствам, препятствует развитию патогенной микрофлоры на коже ушной раковины и слухового прохода.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9795" y="4591581"/>
            <a:ext cx="457334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buClr>
                <a:schemeClr val="bg1"/>
              </a:buClr>
            </a:pPr>
            <a:r>
              <a:rPr lang="ru-RU" dirty="0"/>
              <a:t>Способствует мягкому очищению ушной раковины от омертвевших клеток кожи и ушного секрета, оказывает успокаивающий эффект.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42763" y="4809236"/>
            <a:ext cx="480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применения средства кожа остаётся сухой и чистой.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80185" y="3124007"/>
            <a:ext cx="4587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Сочетание растительных </a:t>
            </a:r>
            <a:r>
              <a:rPr lang="ru-RU" dirty="0" err="1"/>
              <a:t>компонетов</a:t>
            </a:r>
            <a:r>
              <a:rPr lang="ru-RU" dirty="0"/>
              <a:t> лосьона активно используется в гуманной косметологии, как доказанные средства для ухода за кожей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80185" y="1890985"/>
            <a:ext cx="4587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Мягко и бережно очищает ушной слуховой проход, даже при высокой интенсивности загрязнения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5863" y="2099418"/>
            <a:ext cx="238125" cy="3249506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32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MSKFS01\Public\corporate\Общие документы\Препараты АВЗ\Фото препаратов АВЗ\Мелкие домашние животные\Зоогигиен и косметичес ср-ва\Okvet (Оквет) лосьон для ушей\Okvet_losion_125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" y="1452681"/>
            <a:ext cx="1107425" cy="3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619" y="1785593"/>
            <a:ext cx="8433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Для гигиенической обработки лосьон применяют 1-2 раза в неделю.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326619" y="4504260"/>
            <a:ext cx="827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Регулярное применение лосьона снижает потенциальный риск воспаления наружного и среднего уха.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0527" y="1452681"/>
            <a:ext cx="238125" cy="106593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00527" y="2748556"/>
            <a:ext cx="238125" cy="1377518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00527" y="4356014"/>
            <a:ext cx="238125" cy="1065935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26619" y="2714040"/>
            <a:ext cx="86599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3-5 капель закапывают в ухо животному, круговыми движениями массируют основание ушной раковины, марлевой салфеткой, смоченным в лосьоне, очищают внутреннюю поверхность ушной раковины и слуховой проход.</a:t>
            </a:r>
          </a:p>
        </p:txBody>
      </p:sp>
    </p:spTree>
    <p:extLst>
      <p:ext uri="{BB962C8B-B14F-4D97-AF65-F5344CB8AC3E}">
        <p14:creationId xmlns:p14="http://schemas.microsoft.com/office/powerpoint/2010/main" val="2980929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1394" y="1884941"/>
            <a:ext cx="8129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качестве вспомогательного средства при лечении отитов различной этиологии, лосьон применяют 2-3 раза в день в течение курса применения лекарственных препаратов.</a:t>
            </a:r>
            <a:endParaRPr lang="en-US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9891" cy="72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61394" y="3573950"/>
            <a:ext cx="79775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Лосьон заливают в ушную раковину, круговыми движениями массируют основание ушной раковины, в течение 1-2 минут, затем излишки лосьона удаляют марлевой салфеткой до полного очищения слухового прохода.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0128" y="1750180"/>
            <a:ext cx="238125" cy="1377518"/>
          </a:xfrm>
          <a:prstGeom prst="rect">
            <a:avLst/>
          </a:prstGeom>
          <a:solidFill>
            <a:srgbClr val="003EA1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90128" y="3608466"/>
            <a:ext cx="238125" cy="1377518"/>
          </a:xfrm>
          <a:prstGeom prst="rect">
            <a:avLst/>
          </a:prstGeom>
          <a:solidFill>
            <a:srgbClr val="94C43A"/>
          </a:solidFill>
          <a:ln>
            <a:noFill/>
          </a:ln>
          <a:effectLst>
            <a:outerShdw blurRad="533400" dist="1397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\\MSKFS01\Public\corporate\Общие документы\Препараты АВЗ\Фото препаратов АВЗ\Мелкие домашние животные\Зоогигиен и косметичес ср-ва\Okvet (Оквет) лосьон для ушей\Okvet_losion_125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" y="1452681"/>
            <a:ext cx="1107425" cy="39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69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 b="13584"/>
          <a:stretch/>
        </p:blipFill>
        <p:spPr>
          <a:xfrm>
            <a:off x="0" y="-21771"/>
            <a:ext cx="12192000" cy="61277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1770"/>
            <a:ext cx="12192000" cy="1019731"/>
          </a:xfrm>
          <a:prstGeom prst="rect">
            <a:avLst/>
          </a:prstGeom>
          <a:solidFill>
            <a:srgbClr val="94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16232" y="137229"/>
            <a:ext cx="555953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9518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 flipH="1">
            <a:off x="6775977" y="3923089"/>
            <a:ext cx="1583485" cy="1123151"/>
          </a:xfrm>
          <a:custGeom>
            <a:avLst/>
            <a:gdLst>
              <a:gd name="connsiteX0" fmla="*/ 1180907 w 1233957"/>
              <a:gd name="connsiteY0" fmla="*/ 890358 h 943661"/>
              <a:gd name="connsiteX1" fmla="*/ 1099884 w 1233957"/>
              <a:gd name="connsiteY1" fmla="*/ 855634 h 943661"/>
              <a:gd name="connsiteX2" fmla="*/ 23439 w 1233957"/>
              <a:gd name="connsiteY2" fmla="*/ 68555 h 943661"/>
              <a:gd name="connsiteX3" fmla="*/ 463277 w 1233957"/>
              <a:gd name="connsiteY3" fmla="*/ 91705 h 943661"/>
              <a:gd name="connsiteX0" fmla="*/ 1099884 w 1099884"/>
              <a:gd name="connsiteY0" fmla="*/ 855634 h 855634"/>
              <a:gd name="connsiteX1" fmla="*/ 23439 w 1099884"/>
              <a:gd name="connsiteY1" fmla="*/ 68555 h 855634"/>
              <a:gd name="connsiteX2" fmla="*/ 463277 w 1099884"/>
              <a:gd name="connsiteY2" fmla="*/ 91705 h 855634"/>
              <a:gd name="connsiteX0" fmla="*/ 1479671 w 1479671"/>
              <a:gd name="connsiteY0" fmla="*/ 930127 h 930127"/>
              <a:gd name="connsiteX1" fmla="*/ 44411 w 1479671"/>
              <a:gd name="connsiteY1" fmla="*/ 73600 h 930127"/>
              <a:gd name="connsiteX2" fmla="*/ 484249 w 1479671"/>
              <a:gd name="connsiteY2" fmla="*/ 96750 h 930127"/>
              <a:gd name="connsiteX0" fmla="*/ 1479671 w 1479671"/>
              <a:gd name="connsiteY0" fmla="*/ 930127 h 930127"/>
              <a:gd name="connsiteX1" fmla="*/ 44411 w 1479671"/>
              <a:gd name="connsiteY1" fmla="*/ 73600 h 930127"/>
              <a:gd name="connsiteX2" fmla="*/ 484249 w 1479671"/>
              <a:gd name="connsiteY2" fmla="*/ 96750 h 930127"/>
              <a:gd name="connsiteX0" fmla="*/ 1435260 w 1435260"/>
              <a:gd name="connsiteY0" fmla="*/ 856527 h 856527"/>
              <a:gd name="connsiteX1" fmla="*/ 0 w 1435260"/>
              <a:gd name="connsiteY1" fmla="*/ 0 h 856527"/>
              <a:gd name="connsiteX0" fmla="*/ 1088019 w 1088019"/>
              <a:gd name="connsiteY0" fmla="*/ 949125 h 949125"/>
              <a:gd name="connsiteX1" fmla="*/ 0 w 1088019"/>
              <a:gd name="connsiteY1" fmla="*/ 0 h 949125"/>
              <a:gd name="connsiteX0" fmla="*/ 1088019 w 1088019"/>
              <a:gd name="connsiteY0" fmla="*/ 949125 h 949125"/>
              <a:gd name="connsiteX1" fmla="*/ 0 w 1088019"/>
              <a:gd name="connsiteY1" fmla="*/ 0 h 949125"/>
              <a:gd name="connsiteX0" fmla="*/ 1877307 w 1877307"/>
              <a:gd name="connsiteY0" fmla="*/ 1115727 h 1115727"/>
              <a:gd name="connsiteX1" fmla="*/ 0 w 1877307"/>
              <a:gd name="connsiteY1" fmla="*/ 0 h 1115727"/>
              <a:gd name="connsiteX0" fmla="*/ 1877307 w 1877307"/>
              <a:gd name="connsiteY0" fmla="*/ 1139204 h 1139204"/>
              <a:gd name="connsiteX1" fmla="*/ 0 w 1877307"/>
              <a:gd name="connsiteY1" fmla="*/ 23477 h 1139204"/>
              <a:gd name="connsiteX0" fmla="*/ 1877307 w 1877307"/>
              <a:gd name="connsiteY0" fmla="*/ 1143472 h 1143472"/>
              <a:gd name="connsiteX1" fmla="*/ 0 w 1877307"/>
              <a:gd name="connsiteY1" fmla="*/ 27745 h 1143472"/>
              <a:gd name="connsiteX0" fmla="*/ 1863853 w 1863853"/>
              <a:gd name="connsiteY0" fmla="*/ 1151079 h 1151080"/>
              <a:gd name="connsiteX1" fmla="*/ 0 w 1863853"/>
              <a:gd name="connsiteY1" fmla="*/ 27543 h 11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3853" h="1151080">
                <a:moveTo>
                  <a:pt x="1863853" y="1151079"/>
                </a:moveTo>
                <a:cubicBezTo>
                  <a:pt x="-41536" y="735249"/>
                  <a:pt x="1472114" y="-168859"/>
                  <a:pt x="0" y="27543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2551" y="1314525"/>
            <a:ext cx="569935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</a:t>
            </a:r>
            <a:r>
              <a:rPr lang="ru-RU" sz="2400" dirty="0"/>
              <a:t>Антибактериальный препарат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2. Выбор дерматологической дозировки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3. Продолжительность лечения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4. </a:t>
            </a:r>
            <a:r>
              <a:rPr lang="ru-RU" sz="2400" b="1" dirty="0"/>
              <a:t>Выявление и контроль причин и вторичных факторов (паразиты, аллергии, эндокринопатии)</a:t>
            </a:r>
          </a:p>
          <a:p>
            <a:pPr fontAlgn="base">
              <a:buClr>
                <a:schemeClr val="tx1"/>
              </a:buClr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1806" y="447040"/>
            <a:ext cx="530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Систематическое лечение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6986617" y="-787078"/>
            <a:ext cx="8477160" cy="6921661"/>
          </a:xfrm>
          <a:prstGeom prst="ellipse">
            <a:avLst/>
          </a:prstGeom>
          <a:gradFill flip="none" rotWithShape="1">
            <a:gsLst>
              <a:gs pos="0">
                <a:srgbClr val="37B4DE">
                  <a:shade val="30000"/>
                  <a:satMod val="115000"/>
                </a:srgbClr>
              </a:gs>
              <a:gs pos="50000">
                <a:srgbClr val="37B4DE">
                  <a:shade val="67500"/>
                  <a:satMod val="115000"/>
                </a:srgbClr>
              </a:gs>
              <a:gs pos="100000">
                <a:srgbClr val="37B4DE">
                  <a:shade val="100000"/>
                  <a:satMod val="11500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46606" y="1314525"/>
            <a:ext cx="40202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1. Лёгкие или локальные случаи поверхностной </a:t>
            </a:r>
            <a:r>
              <a:rPr lang="ru-RU" sz="2400" b="1" dirty="0" err="1">
                <a:solidFill>
                  <a:schemeClr val="bg1"/>
                </a:solidFill>
              </a:rPr>
              <a:t>пиодермы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2. Вспомогательная терапия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3. Профилактика рецидивов </a:t>
            </a:r>
            <a:r>
              <a:rPr lang="ru-RU" sz="2400" b="1" dirty="0" err="1">
                <a:solidFill>
                  <a:schemeClr val="bg1"/>
                </a:solidFill>
              </a:rPr>
              <a:t>пиодермы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6606" y="668194"/>
            <a:ext cx="3704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Местное лечение</a:t>
            </a:r>
          </a:p>
        </p:txBody>
      </p:sp>
      <p:sp>
        <p:nvSpPr>
          <p:cNvPr id="9" name="Овал 8"/>
          <p:cNvSpPr/>
          <p:nvPr/>
        </p:nvSpPr>
        <p:spPr>
          <a:xfrm rot="21439026">
            <a:off x="6342071" y="5057922"/>
            <a:ext cx="844952" cy="86446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098423" y="3624843"/>
            <a:ext cx="1642060" cy="1425206"/>
          </a:xfrm>
          <a:custGeom>
            <a:avLst/>
            <a:gdLst>
              <a:gd name="connsiteX0" fmla="*/ 1180907 w 1233957"/>
              <a:gd name="connsiteY0" fmla="*/ 890358 h 943661"/>
              <a:gd name="connsiteX1" fmla="*/ 1099884 w 1233957"/>
              <a:gd name="connsiteY1" fmla="*/ 855634 h 943661"/>
              <a:gd name="connsiteX2" fmla="*/ 23439 w 1233957"/>
              <a:gd name="connsiteY2" fmla="*/ 68555 h 943661"/>
              <a:gd name="connsiteX3" fmla="*/ 463277 w 1233957"/>
              <a:gd name="connsiteY3" fmla="*/ 91705 h 943661"/>
              <a:gd name="connsiteX0" fmla="*/ 1099884 w 1099884"/>
              <a:gd name="connsiteY0" fmla="*/ 855634 h 855634"/>
              <a:gd name="connsiteX1" fmla="*/ 23439 w 1099884"/>
              <a:gd name="connsiteY1" fmla="*/ 68555 h 855634"/>
              <a:gd name="connsiteX2" fmla="*/ 463277 w 1099884"/>
              <a:gd name="connsiteY2" fmla="*/ 91705 h 855634"/>
              <a:gd name="connsiteX0" fmla="*/ 1479671 w 1479671"/>
              <a:gd name="connsiteY0" fmla="*/ 930127 h 930127"/>
              <a:gd name="connsiteX1" fmla="*/ 44411 w 1479671"/>
              <a:gd name="connsiteY1" fmla="*/ 73600 h 930127"/>
              <a:gd name="connsiteX2" fmla="*/ 484249 w 1479671"/>
              <a:gd name="connsiteY2" fmla="*/ 96750 h 930127"/>
              <a:gd name="connsiteX0" fmla="*/ 1479671 w 1479671"/>
              <a:gd name="connsiteY0" fmla="*/ 930127 h 930127"/>
              <a:gd name="connsiteX1" fmla="*/ 44411 w 1479671"/>
              <a:gd name="connsiteY1" fmla="*/ 73600 h 930127"/>
              <a:gd name="connsiteX2" fmla="*/ 484249 w 1479671"/>
              <a:gd name="connsiteY2" fmla="*/ 96750 h 930127"/>
              <a:gd name="connsiteX0" fmla="*/ 1435260 w 1435260"/>
              <a:gd name="connsiteY0" fmla="*/ 856527 h 856527"/>
              <a:gd name="connsiteX1" fmla="*/ 0 w 1435260"/>
              <a:gd name="connsiteY1" fmla="*/ 0 h 856527"/>
              <a:gd name="connsiteX0" fmla="*/ 1088019 w 1088019"/>
              <a:gd name="connsiteY0" fmla="*/ 949125 h 949125"/>
              <a:gd name="connsiteX1" fmla="*/ 0 w 1088019"/>
              <a:gd name="connsiteY1" fmla="*/ 0 h 949125"/>
              <a:gd name="connsiteX0" fmla="*/ 1088019 w 1088019"/>
              <a:gd name="connsiteY0" fmla="*/ 949125 h 949125"/>
              <a:gd name="connsiteX1" fmla="*/ 0 w 1088019"/>
              <a:gd name="connsiteY1" fmla="*/ 0 h 949125"/>
              <a:gd name="connsiteX0" fmla="*/ 1088019 w 1088019"/>
              <a:gd name="connsiteY0" fmla="*/ 949125 h 949125"/>
              <a:gd name="connsiteX1" fmla="*/ 0 w 1088019"/>
              <a:gd name="connsiteY1" fmla="*/ 0 h 949125"/>
              <a:gd name="connsiteX0" fmla="*/ 1088019 w 1088019"/>
              <a:gd name="connsiteY0" fmla="*/ 949125 h 949125"/>
              <a:gd name="connsiteX1" fmla="*/ 0 w 1088019"/>
              <a:gd name="connsiteY1" fmla="*/ 0 h 949125"/>
              <a:gd name="connsiteX0" fmla="*/ 2055192 w 2055192"/>
              <a:gd name="connsiteY0" fmla="*/ 52079 h 550565"/>
              <a:gd name="connsiteX1" fmla="*/ 0 w 2055192"/>
              <a:gd name="connsiteY1" fmla="*/ 539898 h 550565"/>
              <a:gd name="connsiteX0" fmla="*/ 2055192 w 2055192"/>
              <a:gd name="connsiteY0" fmla="*/ 232901 h 720720"/>
              <a:gd name="connsiteX1" fmla="*/ 0 w 2055192"/>
              <a:gd name="connsiteY1" fmla="*/ 720720 h 720720"/>
              <a:gd name="connsiteX0" fmla="*/ 2055192 w 2055192"/>
              <a:gd name="connsiteY0" fmla="*/ 386896 h 874715"/>
              <a:gd name="connsiteX1" fmla="*/ 0 w 2055192"/>
              <a:gd name="connsiteY1" fmla="*/ 874715 h 874715"/>
              <a:gd name="connsiteX0" fmla="*/ 2055192 w 2055192"/>
              <a:gd name="connsiteY0" fmla="*/ 211655 h 699474"/>
              <a:gd name="connsiteX1" fmla="*/ 0 w 2055192"/>
              <a:gd name="connsiteY1" fmla="*/ 699474 h 699474"/>
              <a:gd name="connsiteX0" fmla="*/ 2023993 w 2023993"/>
              <a:gd name="connsiteY0" fmla="*/ 216198 h 693605"/>
              <a:gd name="connsiteX1" fmla="*/ 0 w 2023993"/>
              <a:gd name="connsiteY1" fmla="*/ 693604 h 693605"/>
              <a:gd name="connsiteX0" fmla="*/ 2023993 w 2023993"/>
              <a:gd name="connsiteY0" fmla="*/ 80135 h 557541"/>
              <a:gd name="connsiteX1" fmla="*/ 0 w 2023993"/>
              <a:gd name="connsiteY1" fmla="*/ 557541 h 557541"/>
              <a:gd name="connsiteX0" fmla="*/ 1119218 w 1119218"/>
              <a:gd name="connsiteY0" fmla="*/ 1614463 h 1614463"/>
              <a:gd name="connsiteX1" fmla="*/ 0 w 1119218"/>
              <a:gd name="connsiteY1" fmla="*/ 71819 h 1614463"/>
              <a:gd name="connsiteX0" fmla="*/ 1119218 w 1119218"/>
              <a:gd name="connsiteY0" fmla="*/ 1542644 h 1542644"/>
              <a:gd name="connsiteX1" fmla="*/ 0 w 1119218"/>
              <a:gd name="connsiteY1" fmla="*/ 0 h 1542644"/>
              <a:gd name="connsiteX0" fmla="*/ 1743201 w 1743201"/>
              <a:gd name="connsiteY0" fmla="*/ 1511406 h 1511406"/>
              <a:gd name="connsiteX1" fmla="*/ 0 w 1743201"/>
              <a:gd name="connsiteY1" fmla="*/ 0 h 1511406"/>
              <a:gd name="connsiteX0" fmla="*/ 1743201 w 1743201"/>
              <a:gd name="connsiteY0" fmla="*/ 1511406 h 1511406"/>
              <a:gd name="connsiteX1" fmla="*/ 0 w 1743201"/>
              <a:gd name="connsiteY1" fmla="*/ 0 h 1511406"/>
              <a:gd name="connsiteX0" fmla="*/ 1743201 w 1743201"/>
              <a:gd name="connsiteY0" fmla="*/ 1511406 h 1511406"/>
              <a:gd name="connsiteX1" fmla="*/ 0 w 1743201"/>
              <a:gd name="connsiteY1" fmla="*/ 0 h 1511406"/>
              <a:gd name="connsiteX0" fmla="*/ 1743201 w 1743201"/>
              <a:gd name="connsiteY0" fmla="*/ 1511406 h 1511406"/>
              <a:gd name="connsiteX1" fmla="*/ 0 w 1743201"/>
              <a:gd name="connsiteY1" fmla="*/ 0 h 1511406"/>
              <a:gd name="connsiteX0" fmla="*/ 1743201 w 1743201"/>
              <a:gd name="connsiteY0" fmla="*/ 1511406 h 1511406"/>
              <a:gd name="connsiteX1" fmla="*/ 0 w 1743201"/>
              <a:gd name="connsiteY1" fmla="*/ 0 h 1511406"/>
              <a:gd name="connsiteX0" fmla="*/ 1743201 w 1743201"/>
              <a:gd name="connsiteY0" fmla="*/ 1511406 h 1511406"/>
              <a:gd name="connsiteX1" fmla="*/ 0 w 1743201"/>
              <a:gd name="connsiteY1" fmla="*/ 0 h 1511406"/>
              <a:gd name="connsiteX0" fmla="*/ 1743201 w 1743201"/>
              <a:gd name="connsiteY0" fmla="*/ 1523120 h 1523120"/>
              <a:gd name="connsiteX1" fmla="*/ 0 w 1743201"/>
              <a:gd name="connsiteY1" fmla="*/ 0 h 1523120"/>
              <a:gd name="connsiteX0" fmla="*/ 1680803 w 1680803"/>
              <a:gd name="connsiteY0" fmla="*/ 1460644 h 1460644"/>
              <a:gd name="connsiteX1" fmla="*/ 0 w 1680803"/>
              <a:gd name="connsiteY1" fmla="*/ 0 h 1460644"/>
              <a:gd name="connsiteX0" fmla="*/ 1680803 w 1680803"/>
              <a:gd name="connsiteY0" fmla="*/ 1460644 h 1460644"/>
              <a:gd name="connsiteX1" fmla="*/ 0 w 1680803"/>
              <a:gd name="connsiteY1" fmla="*/ 0 h 1460644"/>
              <a:gd name="connsiteX0" fmla="*/ 1680803 w 1680803"/>
              <a:gd name="connsiteY0" fmla="*/ 1460644 h 1460644"/>
              <a:gd name="connsiteX1" fmla="*/ 0 w 1680803"/>
              <a:gd name="connsiteY1" fmla="*/ 0 h 14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0803" h="1460644">
                <a:moveTo>
                  <a:pt x="1680803" y="1460644"/>
                </a:moveTo>
                <a:cubicBezTo>
                  <a:pt x="-184639" y="1128115"/>
                  <a:pt x="1280848" y="459593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23283" y="635000"/>
            <a:ext cx="375383" cy="617831"/>
          </a:xfrm>
          <a:custGeom>
            <a:avLst/>
            <a:gdLst>
              <a:gd name="connsiteX0" fmla="*/ 0 w 593661"/>
              <a:gd name="connsiteY0" fmla="*/ 0 h 794262"/>
              <a:gd name="connsiteX1" fmla="*/ 203200 w 593661"/>
              <a:gd name="connsiteY1" fmla="*/ 426720 h 794262"/>
              <a:gd name="connsiteX2" fmla="*/ 548640 w 593661"/>
              <a:gd name="connsiteY2" fmla="*/ 762000 h 794262"/>
              <a:gd name="connsiteX3" fmla="*/ 579120 w 593661"/>
              <a:gd name="connsiteY3" fmla="*/ 762000 h 794262"/>
              <a:gd name="connsiteX0" fmla="*/ 0 w 548640"/>
              <a:gd name="connsiteY0" fmla="*/ 0 h 762000"/>
              <a:gd name="connsiteX1" fmla="*/ 203200 w 548640"/>
              <a:gd name="connsiteY1" fmla="*/ 426720 h 762000"/>
              <a:gd name="connsiteX2" fmla="*/ 548640 w 548640"/>
              <a:gd name="connsiteY2" fmla="*/ 762000 h 762000"/>
              <a:gd name="connsiteX0" fmla="*/ 0 w 548640"/>
              <a:gd name="connsiteY0" fmla="*/ 0 h 762000"/>
              <a:gd name="connsiteX1" fmla="*/ 81280 w 548640"/>
              <a:gd name="connsiteY1" fmla="*/ 548640 h 762000"/>
              <a:gd name="connsiteX2" fmla="*/ 548640 w 548640"/>
              <a:gd name="connsiteY2" fmla="*/ 762000 h 762000"/>
              <a:gd name="connsiteX0" fmla="*/ 0 w 508000"/>
              <a:gd name="connsiteY0" fmla="*/ 0 h 762000"/>
              <a:gd name="connsiteX1" fmla="*/ 40640 w 508000"/>
              <a:gd name="connsiteY1" fmla="*/ 548640 h 762000"/>
              <a:gd name="connsiteX2" fmla="*/ 508000 w 508000"/>
              <a:gd name="connsiteY2" fmla="*/ 762000 h 762000"/>
              <a:gd name="connsiteX0" fmla="*/ 2947 w 510947"/>
              <a:gd name="connsiteY0" fmla="*/ 0 h 762000"/>
              <a:gd name="connsiteX1" fmla="*/ 43587 w 510947"/>
              <a:gd name="connsiteY1" fmla="*/ 548640 h 762000"/>
              <a:gd name="connsiteX2" fmla="*/ 510947 w 510947"/>
              <a:gd name="connsiteY2" fmla="*/ 762000 h 762000"/>
              <a:gd name="connsiteX0" fmla="*/ 34227 w 542227"/>
              <a:gd name="connsiteY0" fmla="*/ 0 h 762000"/>
              <a:gd name="connsiteX1" fmla="*/ 74867 w 542227"/>
              <a:gd name="connsiteY1" fmla="*/ 548640 h 762000"/>
              <a:gd name="connsiteX2" fmla="*/ 542227 w 542227"/>
              <a:gd name="connsiteY2" fmla="*/ 762000 h 762000"/>
              <a:gd name="connsiteX0" fmla="*/ 35033 w 540493"/>
              <a:gd name="connsiteY0" fmla="*/ 0 h 822960"/>
              <a:gd name="connsiteX1" fmla="*/ 73133 w 540493"/>
              <a:gd name="connsiteY1" fmla="*/ 609600 h 822960"/>
              <a:gd name="connsiteX2" fmla="*/ 540493 w 540493"/>
              <a:gd name="connsiteY2" fmla="*/ 822960 h 822960"/>
              <a:gd name="connsiteX0" fmla="*/ 58164 w 563624"/>
              <a:gd name="connsiteY0" fmla="*/ 0 h 822960"/>
              <a:gd name="connsiteX1" fmla="*/ 96264 w 563624"/>
              <a:gd name="connsiteY1" fmla="*/ 609600 h 822960"/>
              <a:gd name="connsiteX2" fmla="*/ 563624 w 563624"/>
              <a:gd name="connsiteY2" fmla="*/ 822960 h 822960"/>
              <a:gd name="connsiteX0" fmla="*/ 42532 w 621652"/>
              <a:gd name="connsiteY0" fmla="*/ 0 h 817880"/>
              <a:gd name="connsiteX1" fmla="*/ 154292 w 621652"/>
              <a:gd name="connsiteY1" fmla="*/ 604520 h 817880"/>
              <a:gd name="connsiteX2" fmla="*/ 621652 w 621652"/>
              <a:gd name="connsiteY2" fmla="*/ 817880 h 817880"/>
              <a:gd name="connsiteX0" fmla="*/ 82258 w 661378"/>
              <a:gd name="connsiteY0" fmla="*/ 0 h 817880"/>
              <a:gd name="connsiteX1" fmla="*/ 72098 w 661378"/>
              <a:gd name="connsiteY1" fmla="*/ 568960 h 817880"/>
              <a:gd name="connsiteX2" fmla="*/ 661378 w 661378"/>
              <a:gd name="connsiteY2" fmla="*/ 817880 h 817880"/>
              <a:gd name="connsiteX0" fmla="*/ 77483 w 656603"/>
              <a:gd name="connsiteY0" fmla="*/ 0 h 817880"/>
              <a:gd name="connsiteX1" fmla="*/ 67323 w 656603"/>
              <a:gd name="connsiteY1" fmla="*/ 568960 h 817880"/>
              <a:gd name="connsiteX2" fmla="*/ 656603 w 656603"/>
              <a:gd name="connsiteY2" fmla="*/ 817880 h 817880"/>
              <a:gd name="connsiteX0" fmla="*/ 82258 w 661378"/>
              <a:gd name="connsiteY0" fmla="*/ 0 h 817880"/>
              <a:gd name="connsiteX1" fmla="*/ 72098 w 661378"/>
              <a:gd name="connsiteY1" fmla="*/ 568960 h 817880"/>
              <a:gd name="connsiteX2" fmla="*/ 661378 w 661378"/>
              <a:gd name="connsiteY2" fmla="*/ 817880 h 817880"/>
              <a:gd name="connsiteX0" fmla="*/ 73269 w 652389"/>
              <a:gd name="connsiteY0" fmla="*/ 0 h 817880"/>
              <a:gd name="connsiteX1" fmla="*/ 63109 w 652389"/>
              <a:gd name="connsiteY1" fmla="*/ 568960 h 817880"/>
              <a:gd name="connsiteX2" fmla="*/ 652389 w 652389"/>
              <a:gd name="connsiteY2" fmla="*/ 817880 h 817880"/>
              <a:gd name="connsiteX0" fmla="*/ 96632 w 675752"/>
              <a:gd name="connsiteY0" fmla="*/ 0 h 817880"/>
              <a:gd name="connsiteX1" fmla="*/ 86472 w 675752"/>
              <a:gd name="connsiteY1" fmla="*/ 568960 h 817880"/>
              <a:gd name="connsiteX2" fmla="*/ 675752 w 675752"/>
              <a:gd name="connsiteY2" fmla="*/ 817880 h 817880"/>
              <a:gd name="connsiteX0" fmla="*/ 62246 w 641366"/>
              <a:gd name="connsiteY0" fmla="*/ 0 h 817880"/>
              <a:gd name="connsiteX1" fmla="*/ 52086 w 641366"/>
              <a:gd name="connsiteY1" fmla="*/ 568960 h 817880"/>
              <a:gd name="connsiteX2" fmla="*/ 641366 w 641366"/>
              <a:gd name="connsiteY2" fmla="*/ 817880 h 817880"/>
              <a:gd name="connsiteX0" fmla="*/ 62246 w 641366"/>
              <a:gd name="connsiteY0" fmla="*/ 0 h 817880"/>
              <a:gd name="connsiteX1" fmla="*/ 52086 w 641366"/>
              <a:gd name="connsiteY1" fmla="*/ 568960 h 817880"/>
              <a:gd name="connsiteX2" fmla="*/ 641366 w 641366"/>
              <a:gd name="connsiteY2" fmla="*/ 817880 h 817880"/>
              <a:gd name="connsiteX0" fmla="*/ 75336 w 654456"/>
              <a:gd name="connsiteY0" fmla="*/ 0 h 817880"/>
              <a:gd name="connsiteX1" fmla="*/ 65176 w 654456"/>
              <a:gd name="connsiteY1" fmla="*/ 568960 h 817880"/>
              <a:gd name="connsiteX2" fmla="*/ 654456 w 654456"/>
              <a:gd name="connsiteY2" fmla="*/ 817880 h 817880"/>
              <a:gd name="connsiteX0" fmla="*/ 63341 w 491990"/>
              <a:gd name="connsiteY0" fmla="*/ 0 h 736858"/>
              <a:gd name="connsiteX1" fmla="*/ 53181 w 491990"/>
              <a:gd name="connsiteY1" fmla="*/ 568960 h 736858"/>
              <a:gd name="connsiteX2" fmla="*/ 491990 w 491990"/>
              <a:gd name="connsiteY2" fmla="*/ 736858 h 736858"/>
              <a:gd name="connsiteX0" fmla="*/ 111590 w 540239"/>
              <a:gd name="connsiteY0" fmla="*/ 0 h 736858"/>
              <a:gd name="connsiteX1" fmla="*/ 101430 w 540239"/>
              <a:gd name="connsiteY1" fmla="*/ 568960 h 736858"/>
              <a:gd name="connsiteX2" fmla="*/ 540239 w 540239"/>
              <a:gd name="connsiteY2" fmla="*/ 736858 h 736858"/>
              <a:gd name="connsiteX0" fmla="*/ 111590 w 111590"/>
              <a:gd name="connsiteY0" fmla="*/ 0 h 568960"/>
              <a:gd name="connsiteX1" fmla="*/ 101430 w 111590"/>
              <a:gd name="connsiteY1" fmla="*/ 568960 h 568960"/>
              <a:gd name="connsiteX0" fmla="*/ 26026 w 258934"/>
              <a:gd name="connsiteY0" fmla="*/ 0 h 719431"/>
              <a:gd name="connsiteX1" fmla="*/ 258934 w 258934"/>
              <a:gd name="connsiteY1" fmla="*/ 719431 h 719431"/>
              <a:gd name="connsiteX0" fmla="*/ 79048 w 311956"/>
              <a:gd name="connsiteY0" fmla="*/ 0 h 719431"/>
              <a:gd name="connsiteX1" fmla="*/ 311956 w 311956"/>
              <a:gd name="connsiteY1" fmla="*/ 719431 h 719431"/>
              <a:gd name="connsiteX0" fmla="*/ 48130 w 375018"/>
              <a:gd name="connsiteY0" fmla="*/ 0 h 676251"/>
              <a:gd name="connsiteX1" fmla="*/ 375018 w 375018"/>
              <a:gd name="connsiteY1" fmla="*/ 676251 h 676251"/>
              <a:gd name="connsiteX0" fmla="*/ 53774 w 380662"/>
              <a:gd name="connsiteY0" fmla="*/ 0 h 676251"/>
              <a:gd name="connsiteX1" fmla="*/ 380662 w 380662"/>
              <a:gd name="connsiteY1" fmla="*/ 676251 h 676251"/>
              <a:gd name="connsiteX0" fmla="*/ 79882 w 406770"/>
              <a:gd name="connsiteY0" fmla="*/ 0 h 676251"/>
              <a:gd name="connsiteX1" fmla="*/ 41784 w 406770"/>
              <a:gd name="connsiteY1" fmla="*/ 27940 h 676251"/>
              <a:gd name="connsiteX2" fmla="*/ 406770 w 406770"/>
              <a:gd name="connsiteY2" fmla="*/ 676251 h 676251"/>
              <a:gd name="connsiteX0" fmla="*/ 41784 w 406770"/>
              <a:gd name="connsiteY0" fmla="*/ 0 h 648311"/>
              <a:gd name="connsiteX1" fmla="*/ 406770 w 406770"/>
              <a:gd name="connsiteY1" fmla="*/ 648311 h 648311"/>
              <a:gd name="connsiteX0" fmla="*/ 51037 w 375383"/>
              <a:gd name="connsiteY0" fmla="*/ 0 h 617831"/>
              <a:gd name="connsiteX1" fmla="*/ 375383 w 375383"/>
              <a:gd name="connsiteY1" fmla="*/ 617831 h 6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3" h="617831">
                <a:moveTo>
                  <a:pt x="51037" y="0"/>
                </a:moveTo>
                <a:cubicBezTo>
                  <a:pt x="-37865" y="312420"/>
                  <a:pt x="-54873" y="448722"/>
                  <a:pt x="375383" y="617831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" y="58594"/>
            <a:ext cx="589280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4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3383280" y="-132080"/>
            <a:ext cx="2092156" cy="6238240"/>
          </a:xfrm>
          <a:custGeom>
            <a:avLst/>
            <a:gdLst>
              <a:gd name="connsiteX0" fmla="*/ 2932 w 1306641"/>
              <a:gd name="connsiteY0" fmla="*/ 54524 h 1664382"/>
              <a:gd name="connsiteX1" fmla="*/ 185812 w 1306641"/>
              <a:gd name="connsiteY1" fmla="*/ 176444 h 1664382"/>
              <a:gd name="connsiteX2" fmla="*/ 1191652 w 1306641"/>
              <a:gd name="connsiteY2" fmla="*/ 1517564 h 1664382"/>
              <a:gd name="connsiteX3" fmla="*/ 1242452 w 1306641"/>
              <a:gd name="connsiteY3" fmla="*/ 1568364 h 1664382"/>
              <a:gd name="connsiteX0" fmla="*/ 2932 w 1191652"/>
              <a:gd name="connsiteY0" fmla="*/ 54524 h 1517564"/>
              <a:gd name="connsiteX1" fmla="*/ 185812 w 1191652"/>
              <a:gd name="connsiteY1" fmla="*/ 176444 h 1517564"/>
              <a:gd name="connsiteX2" fmla="*/ 1191652 w 1191652"/>
              <a:gd name="connsiteY2" fmla="*/ 1517564 h 1517564"/>
              <a:gd name="connsiteX0" fmla="*/ 6473 w 1357753"/>
              <a:gd name="connsiteY0" fmla="*/ 57941 h 1581941"/>
              <a:gd name="connsiteX1" fmla="*/ 189353 w 1357753"/>
              <a:gd name="connsiteY1" fmla="*/ 179861 h 1581941"/>
              <a:gd name="connsiteX2" fmla="*/ 1357753 w 1357753"/>
              <a:gd name="connsiteY2" fmla="*/ 1581941 h 1581941"/>
              <a:gd name="connsiteX0" fmla="*/ 6473 w 1357753"/>
              <a:gd name="connsiteY0" fmla="*/ 57941 h 1581941"/>
              <a:gd name="connsiteX1" fmla="*/ 189353 w 1357753"/>
              <a:gd name="connsiteY1" fmla="*/ 179861 h 1581941"/>
              <a:gd name="connsiteX2" fmla="*/ 1357753 w 1357753"/>
              <a:gd name="connsiteY2" fmla="*/ 1581941 h 1581941"/>
              <a:gd name="connsiteX0" fmla="*/ 0 w 1351280"/>
              <a:gd name="connsiteY0" fmla="*/ 0 h 1524000"/>
              <a:gd name="connsiteX1" fmla="*/ 1351280 w 1351280"/>
              <a:gd name="connsiteY1" fmla="*/ 1524000 h 1524000"/>
              <a:gd name="connsiteX0" fmla="*/ 0 w 1351280"/>
              <a:gd name="connsiteY0" fmla="*/ 0 h 1524000"/>
              <a:gd name="connsiteX1" fmla="*/ 1351280 w 1351280"/>
              <a:gd name="connsiteY1" fmla="*/ 1524000 h 1524000"/>
              <a:gd name="connsiteX0" fmla="*/ 0 w 1351280"/>
              <a:gd name="connsiteY0" fmla="*/ 0 h 1524000"/>
              <a:gd name="connsiteX1" fmla="*/ 1351280 w 1351280"/>
              <a:gd name="connsiteY1" fmla="*/ 1524000 h 1524000"/>
              <a:gd name="connsiteX0" fmla="*/ 0 w 1351280"/>
              <a:gd name="connsiteY0" fmla="*/ 0 h 1524000"/>
              <a:gd name="connsiteX1" fmla="*/ 1351280 w 1351280"/>
              <a:gd name="connsiteY1" fmla="*/ 1524000 h 1524000"/>
              <a:gd name="connsiteX0" fmla="*/ 0 w 1574800"/>
              <a:gd name="connsiteY0" fmla="*/ 0 h 1503680"/>
              <a:gd name="connsiteX1" fmla="*/ 1574800 w 1574800"/>
              <a:gd name="connsiteY1" fmla="*/ 1503680 h 1503680"/>
              <a:gd name="connsiteX0" fmla="*/ 0 w 1574800"/>
              <a:gd name="connsiteY0" fmla="*/ 0 h 1503680"/>
              <a:gd name="connsiteX1" fmla="*/ 1574800 w 1574800"/>
              <a:gd name="connsiteY1" fmla="*/ 1503680 h 1503680"/>
              <a:gd name="connsiteX0" fmla="*/ 0 w 1757680"/>
              <a:gd name="connsiteY0" fmla="*/ 0 h 1635760"/>
              <a:gd name="connsiteX1" fmla="*/ 1757680 w 1757680"/>
              <a:gd name="connsiteY1" fmla="*/ 1635760 h 1635760"/>
              <a:gd name="connsiteX0" fmla="*/ 0 w 399004"/>
              <a:gd name="connsiteY0" fmla="*/ 0 h 6207760"/>
              <a:gd name="connsiteX1" fmla="*/ 142240 w 399004"/>
              <a:gd name="connsiteY1" fmla="*/ 6207760 h 6207760"/>
              <a:gd name="connsiteX0" fmla="*/ 0 w 2019978"/>
              <a:gd name="connsiteY0" fmla="*/ 0 h 6207760"/>
              <a:gd name="connsiteX1" fmla="*/ 142240 w 2019978"/>
              <a:gd name="connsiteY1" fmla="*/ 6207760 h 6207760"/>
              <a:gd name="connsiteX0" fmla="*/ 0 w 2116400"/>
              <a:gd name="connsiteY0" fmla="*/ 0 h 6207760"/>
              <a:gd name="connsiteX1" fmla="*/ 142240 w 2116400"/>
              <a:gd name="connsiteY1" fmla="*/ 6207760 h 6207760"/>
              <a:gd name="connsiteX0" fmla="*/ 0 w 2092156"/>
              <a:gd name="connsiteY0" fmla="*/ 0 h 6238240"/>
              <a:gd name="connsiteX1" fmla="*/ 106045 w 2092156"/>
              <a:gd name="connsiteY1" fmla="*/ 6238240 h 623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2156" h="6238240">
                <a:moveTo>
                  <a:pt x="0" y="0"/>
                </a:moveTo>
                <a:cubicBezTo>
                  <a:pt x="1293707" y="426720"/>
                  <a:pt x="3922818" y="3535680"/>
                  <a:pt x="106045" y="6238240"/>
                </a:cubicBezTo>
              </a:path>
            </a:pathLst>
          </a:cu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680" y="1574800"/>
            <a:ext cx="294640" cy="29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1806" y="447040"/>
            <a:ext cx="364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Местное лечение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52360" y="2667000"/>
            <a:ext cx="294640" cy="29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07000" y="3713480"/>
            <a:ext cx="294640" cy="29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12360" y="4323080"/>
            <a:ext cx="294640" cy="294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2551" y="1314525"/>
            <a:ext cx="685424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Удаление поверхностных загрязнений, бактерий, </a:t>
            </a:r>
            <a:r>
              <a:rPr lang="ru-RU" sz="2400" dirty="0" err="1"/>
              <a:t>дебриса</a:t>
            </a:r>
            <a:endParaRPr lang="ru-RU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Улучшение барьерной функции кожи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Подавление роста бактерий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Отсрочка рецидивов заболеваний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/>
              <a:t>Снижение применения основных препаратов</a:t>
            </a:r>
          </a:p>
          <a:p>
            <a:pPr fontAlgn="base">
              <a:lnSpc>
                <a:spcPct val="150000"/>
              </a:lnSpc>
              <a:buClr>
                <a:schemeClr val="tx1"/>
              </a:buClr>
            </a:pPr>
            <a:endParaRPr lang="ru-RU" sz="20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" y="58594"/>
            <a:ext cx="589280" cy="5892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054"/>
          <a:stretch/>
        </p:blipFill>
        <p:spPr>
          <a:xfrm>
            <a:off x="8542115" y="2534856"/>
            <a:ext cx="3649885" cy="35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381965" y="-266218"/>
            <a:ext cx="6886937" cy="6366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>
            <a:off x="5266481" y="-266218"/>
            <a:ext cx="3622876" cy="6366076"/>
          </a:xfrm>
          <a:custGeom>
            <a:avLst/>
            <a:gdLst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6" h="6366076">
                <a:moveTo>
                  <a:pt x="0" y="0"/>
                </a:moveTo>
                <a:lnTo>
                  <a:pt x="3622876" y="0"/>
                </a:lnTo>
                <a:lnTo>
                  <a:pt x="3622876" y="6366076"/>
                </a:lnTo>
                <a:lnTo>
                  <a:pt x="0" y="6366076"/>
                </a:lnTo>
                <a:cubicBezTo>
                  <a:pt x="1307939" y="3526421"/>
                  <a:pt x="1435261" y="275863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304630" y="1647914"/>
            <a:ext cx="3539649" cy="35673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80248" y="1365325"/>
            <a:ext cx="5704806" cy="2862322"/>
            <a:chOff x="1066201" y="1969560"/>
            <a:chExt cx="5704806" cy="28623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66201" y="3965728"/>
              <a:ext cx="1872000" cy="340109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67758" y="2008068"/>
              <a:ext cx="1872000" cy="340109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067761" y="1969560"/>
              <a:ext cx="570324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2000" b="1" dirty="0">
                  <a:solidFill>
                    <a:schemeClr val="bg1"/>
                  </a:solidFill>
                </a:rPr>
                <a:t>  Микрофлора:      </a:t>
              </a:r>
              <a:r>
                <a:rPr lang="ru-RU" sz="2000" dirty="0" err="1"/>
                <a:t>дерматофиты</a:t>
              </a:r>
              <a:r>
                <a:rPr lang="ru-RU" sz="2000" dirty="0"/>
                <a:t> (</a:t>
              </a:r>
              <a:r>
                <a:rPr lang="en-US" sz="2000" dirty="0" err="1"/>
                <a:t>Microsporum</a:t>
              </a:r>
              <a:r>
                <a:rPr lang="en-US" sz="2000" dirty="0"/>
                <a:t> </a:t>
              </a:r>
              <a:r>
                <a:rPr lang="en-US" sz="2000" dirty="0" err="1"/>
                <a:t>canis</a:t>
              </a:r>
              <a:r>
                <a:rPr lang="en-US" sz="2000" dirty="0"/>
                <a:t>)</a:t>
              </a:r>
              <a:endParaRPr lang="ru-RU" sz="2000" dirty="0"/>
            </a:p>
            <a:p>
              <a:pPr fontAlgn="base"/>
              <a:r>
                <a:rPr lang="ru-RU" sz="2000" dirty="0"/>
                <a:t> </a:t>
              </a:r>
            </a:p>
            <a:p>
              <a:pPr fontAlgn="base"/>
              <a:r>
                <a:rPr lang="ru-RU" sz="2000" dirty="0"/>
                <a:t>У кошек встречается примерно в 3 раза чаще, чем у собак</a:t>
              </a:r>
            </a:p>
            <a:p>
              <a:pPr fontAlgn="base"/>
              <a:endParaRPr lang="ru-RU" sz="2000" dirty="0"/>
            </a:p>
            <a:p>
              <a:pPr fontAlgn="base">
                <a:lnSpc>
                  <a:spcPct val="15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    Симптомы:</a:t>
              </a:r>
            </a:p>
            <a:p>
              <a:pPr fontAlgn="base">
                <a:lnSpc>
                  <a:spcPct val="150000"/>
                </a:lnSpc>
              </a:pP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1806" y="447040"/>
            <a:ext cx="3051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Дерматофитоз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599" y="3791438"/>
            <a:ext cx="5411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Одна или более, круглые или неправильной формы </a:t>
            </a:r>
            <a:r>
              <a:rPr lang="ru-RU" sz="2000" dirty="0" err="1"/>
              <a:t>алопеции</a:t>
            </a:r>
            <a:r>
              <a:rPr lang="ru-RU" sz="2000" dirty="0"/>
              <a:t> на коже, сопровождающиеся шелушением, образованием корок, утолщением и покраснением различной степени.</a:t>
            </a:r>
          </a:p>
        </p:txBody>
      </p:sp>
      <p:sp>
        <p:nvSpPr>
          <p:cNvPr id="6" name="Прямоугольник 5"/>
          <p:cNvSpPr/>
          <p:nvPr/>
        </p:nvSpPr>
        <p:spPr>
          <a:xfrm rot="20022733">
            <a:off x="6954110" y="3307045"/>
            <a:ext cx="3238390" cy="2002182"/>
          </a:xfrm>
          <a:custGeom>
            <a:avLst/>
            <a:gdLst>
              <a:gd name="connsiteX0" fmla="*/ 0 w 2976113"/>
              <a:gd name="connsiteY0" fmla="*/ 0 h 1985137"/>
              <a:gd name="connsiteX1" fmla="*/ 2976113 w 2976113"/>
              <a:gd name="connsiteY1" fmla="*/ 0 h 1985137"/>
              <a:gd name="connsiteX2" fmla="*/ 2976113 w 2976113"/>
              <a:gd name="connsiteY2" fmla="*/ 1985137 h 1985137"/>
              <a:gd name="connsiteX3" fmla="*/ 0 w 2976113"/>
              <a:gd name="connsiteY3" fmla="*/ 1985137 h 1985137"/>
              <a:gd name="connsiteX4" fmla="*/ 0 w 2976113"/>
              <a:gd name="connsiteY4" fmla="*/ 0 h 1985137"/>
              <a:gd name="connsiteX0" fmla="*/ 0 w 2976113"/>
              <a:gd name="connsiteY0" fmla="*/ 0 h 1985137"/>
              <a:gd name="connsiteX1" fmla="*/ 2540487 w 2976113"/>
              <a:gd name="connsiteY1" fmla="*/ 862419 h 1985137"/>
              <a:gd name="connsiteX2" fmla="*/ 2976113 w 2976113"/>
              <a:gd name="connsiteY2" fmla="*/ 1985137 h 1985137"/>
              <a:gd name="connsiteX3" fmla="*/ 0 w 2976113"/>
              <a:gd name="connsiteY3" fmla="*/ 1985137 h 1985137"/>
              <a:gd name="connsiteX4" fmla="*/ 0 w 2976113"/>
              <a:gd name="connsiteY4" fmla="*/ 0 h 1985137"/>
              <a:gd name="connsiteX0" fmla="*/ 0 w 2540487"/>
              <a:gd name="connsiteY0" fmla="*/ 0 h 1985137"/>
              <a:gd name="connsiteX1" fmla="*/ 2540487 w 2540487"/>
              <a:gd name="connsiteY1" fmla="*/ 862419 h 1985137"/>
              <a:gd name="connsiteX2" fmla="*/ 2530872 w 2540487"/>
              <a:gd name="connsiteY2" fmla="*/ 860788 h 1985137"/>
              <a:gd name="connsiteX3" fmla="*/ 0 w 2540487"/>
              <a:gd name="connsiteY3" fmla="*/ 1985137 h 1985137"/>
              <a:gd name="connsiteX4" fmla="*/ 0 w 2540487"/>
              <a:gd name="connsiteY4" fmla="*/ 0 h 1985137"/>
              <a:gd name="connsiteX0" fmla="*/ 0 w 2540487"/>
              <a:gd name="connsiteY0" fmla="*/ 0 h 1985137"/>
              <a:gd name="connsiteX1" fmla="*/ 487650 w 2540487"/>
              <a:gd name="connsiteY1" fmla="*/ 161358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0 h 1985137"/>
              <a:gd name="connsiteX1" fmla="*/ 471621 w 2540487"/>
              <a:gd name="connsiteY1" fmla="*/ 37983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0 h 1985137"/>
              <a:gd name="connsiteX1" fmla="*/ 433135 w 2540487"/>
              <a:gd name="connsiteY1" fmla="*/ 57458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0 w 2540487"/>
              <a:gd name="connsiteY4" fmla="*/ 2002182 h 2002182"/>
              <a:gd name="connsiteX5" fmla="*/ 0 w 2540487"/>
              <a:gd name="connsiteY5" fmla="*/ 17045 h 2002182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337544 w 2540487"/>
              <a:gd name="connsiteY4" fmla="*/ 1845739 h 2002182"/>
              <a:gd name="connsiteX5" fmla="*/ 0 w 2540487"/>
              <a:gd name="connsiteY5" fmla="*/ 2002182 h 2002182"/>
              <a:gd name="connsiteX6" fmla="*/ 0 w 2540487"/>
              <a:gd name="connsiteY6" fmla="*/ 17045 h 2002182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419267 w 2540487"/>
              <a:gd name="connsiteY4" fmla="*/ 1991943 h 2002182"/>
              <a:gd name="connsiteX5" fmla="*/ 0 w 2540487"/>
              <a:gd name="connsiteY5" fmla="*/ 2002182 h 2002182"/>
              <a:gd name="connsiteX6" fmla="*/ 0 w 2540487"/>
              <a:gd name="connsiteY6" fmla="*/ 17045 h 20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487" h="2002182">
                <a:moveTo>
                  <a:pt x="0" y="17045"/>
                </a:moveTo>
                <a:cubicBezTo>
                  <a:pt x="144378" y="36198"/>
                  <a:pt x="126151" y="-63458"/>
                  <a:pt x="433135" y="74503"/>
                </a:cubicBezTo>
                <a:lnTo>
                  <a:pt x="2540487" y="879464"/>
                </a:lnTo>
                <a:lnTo>
                  <a:pt x="2530872" y="877833"/>
                </a:lnTo>
                <a:lnTo>
                  <a:pt x="419267" y="1991943"/>
                </a:lnTo>
                <a:lnTo>
                  <a:pt x="0" y="2002182"/>
                </a:lnTo>
                <a:lnTo>
                  <a:pt x="0" y="17045"/>
                </a:lnTo>
                <a:close/>
              </a:path>
            </a:pathLst>
          </a:custGeom>
          <a:gradFill>
            <a:gsLst>
              <a:gs pos="25000">
                <a:schemeClr val="accent1">
                  <a:lumMod val="40000"/>
                  <a:lumOff val="60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8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i.pinimg.com/736x/7e/59/84/7e5984061b0ab07ff06ee98be6349e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6293" y="3974749"/>
            <a:ext cx="2044681" cy="20446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4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91" y="5289075"/>
            <a:ext cx="611798" cy="6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381965" y="-266218"/>
            <a:ext cx="6886937" cy="6366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3"/>
          <p:cNvSpPr/>
          <p:nvPr/>
        </p:nvSpPr>
        <p:spPr>
          <a:xfrm>
            <a:off x="5266481" y="-266218"/>
            <a:ext cx="3622876" cy="6366076"/>
          </a:xfrm>
          <a:custGeom>
            <a:avLst/>
            <a:gdLst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  <a:gd name="connsiteX0" fmla="*/ 0 w 3622876"/>
              <a:gd name="connsiteY0" fmla="*/ 0 h 6366076"/>
              <a:gd name="connsiteX1" fmla="*/ 3622876 w 3622876"/>
              <a:gd name="connsiteY1" fmla="*/ 0 h 6366076"/>
              <a:gd name="connsiteX2" fmla="*/ 3622876 w 3622876"/>
              <a:gd name="connsiteY2" fmla="*/ 6366076 h 6366076"/>
              <a:gd name="connsiteX3" fmla="*/ 0 w 3622876"/>
              <a:gd name="connsiteY3" fmla="*/ 6366076 h 6366076"/>
              <a:gd name="connsiteX4" fmla="*/ 0 w 3622876"/>
              <a:gd name="connsiteY4" fmla="*/ 0 h 636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6" h="6366076">
                <a:moveTo>
                  <a:pt x="0" y="0"/>
                </a:moveTo>
                <a:lnTo>
                  <a:pt x="3622876" y="0"/>
                </a:lnTo>
                <a:lnTo>
                  <a:pt x="3622876" y="6366076"/>
                </a:lnTo>
                <a:lnTo>
                  <a:pt x="0" y="6366076"/>
                </a:lnTo>
                <a:cubicBezTo>
                  <a:pt x="1307939" y="3526421"/>
                  <a:pt x="1435261" y="275863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304630" y="1647914"/>
            <a:ext cx="3539649" cy="35673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65599" y="1365325"/>
            <a:ext cx="6192039" cy="2862322"/>
            <a:chOff x="1051552" y="1969560"/>
            <a:chExt cx="6192039" cy="28623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51552" y="3954271"/>
              <a:ext cx="1872000" cy="340109"/>
            </a:xfrm>
            <a:prstGeom prst="rect">
              <a:avLst/>
            </a:prstGeom>
            <a:solidFill>
              <a:srgbClr val="003EA1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67758" y="2008068"/>
              <a:ext cx="1872000" cy="340109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067760" y="1969560"/>
              <a:ext cx="617583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ru-RU" sz="2000" b="1" dirty="0">
                  <a:solidFill>
                    <a:schemeClr val="bg1"/>
                  </a:solidFill>
                </a:rPr>
                <a:t>  Микрофлора:      </a:t>
              </a:r>
              <a:r>
                <a:rPr lang="ru-RU" sz="2000" dirty="0"/>
                <a:t>грибки рода </a:t>
              </a:r>
              <a:r>
                <a:rPr lang="en-US" sz="2000" dirty="0" err="1"/>
                <a:t>Malassezia</a:t>
              </a:r>
              <a:r>
                <a:rPr lang="en-US" sz="2000" dirty="0"/>
                <a:t>.</a:t>
              </a:r>
              <a:endParaRPr lang="ru-RU" sz="2000" dirty="0"/>
            </a:p>
            <a:p>
              <a:pPr fontAlgn="base"/>
              <a:r>
                <a:rPr lang="ru-RU" sz="2000" dirty="0"/>
                <a:t> </a:t>
              </a:r>
            </a:p>
            <a:p>
              <a:pPr fontAlgn="base"/>
              <a:r>
                <a:rPr lang="ru-RU" sz="2000" dirty="0"/>
                <a:t>Предрасположены: таксы, кокер-спаниели,                ши-</a:t>
              </a:r>
              <a:r>
                <a:rPr lang="ru-RU" sz="2000" dirty="0" err="1"/>
                <a:t>тцу</a:t>
              </a:r>
              <a:r>
                <a:rPr lang="ru-RU" sz="2000" dirty="0"/>
                <a:t>, мальтийские болонки, </a:t>
              </a:r>
              <a:r>
                <a:rPr lang="ru-RU" sz="2000" dirty="0" err="1"/>
                <a:t>вестхайленд</a:t>
              </a:r>
              <a:r>
                <a:rPr lang="ru-RU" sz="2000" dirty="0"/>
                <a:t> </a:t>
              </a:r>
              <a:r>
                <a:rPr lang="ru-RU" sz="2000" dirty="0" err="1"/>
                <a:t>уайт</a:t>
              </a:r>
              <a:r>
                <a:rPr lang="ru-RU" sz="2000" dirty="0"/>
                <a:t> терьеры, немецкие овчарки.</a:t>
              </a:r>
            </a:p>
            <a:p>
              <a:pPr fontAlgn="base"/>
              <a:endParaRPr lang="ru-RU" sz="2000" dirty="0"/>
            </a:p>
            <a:p>
              <a:pPr fontAlgn="base">
                <a:lnSpc>
                  <a:spcPct val="15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    Симптомы:</a:t>
              </a:r>
            </a:p>
            <a:p>
              <a:pPr fontAlgn="base">
                <a:lnSpc>
                  <a:spcPct val="150000"/>
                </a:lnSpc>
              </a:pP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1806" y="447040"/>
            <a:ext cx="2759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Малассезиоз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599" y="3791438"/>
            <a:ext cx="5411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Сильный зуд пораженной кожи;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Плесневый, дрожжевой запах </a:t>
            </a:r>
            <a:r>
              <a:rPr lang="ru-RU" sz="2000" dirty="0" err="1"/>
              <a:t>запах</a:t>
            </a:r>
            <a:r>
              <a:rPr lang="ru-RU" sz="2000" dirty="0"/>
              <a:t> от пораженных мест;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Шелушение, </a:t>
            </a:r>
            <a:r>
              <a:rPr lang="ru-RU" sz="2000" dirty="0" err="1"/>
              <a:t>алопеция</a:t>
            </a:r>
            <a:r>
              <a:rPr lang="ru-RU" sz="2000" dirty="0"/>
              <a:t>, эритема, гиперпигментация;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Чаще поражаются ушные раковины,        губы, морды, шея, конечности.</a:t>
            </a:r>
          </a:p>
        </p:txBody>
      </p:sp>
      <p:sp>
        <p:nvSpPr>
          <p:cNvPr id="15" name="AutoShape 2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2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4" descr="http://balakovo-vet.ru/sites/default/files/field/image/lishay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91" y="5289075"/>
            <a:ext cx="611798" cy="63373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304630" y="1647915"/>
            <a:ext cx="3515360" cy="356732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022733">
            <a:off x="6954110" y="3307045"/>
            <a:ext cx="3238390" cy="2002182"/>
          </a:xfrm>
          <a:custGeom>
            <a:avLst/>
            <a:gdLst>
              <a:gd name="connsiteX0" fmla="*/ 0 w 2976113"/>
              <a:gd name="connsiteY0" fmla="*/ 0 h 1985137"/>
              <a:gd name="connsiteX1" fmla="*/ 2976113 w 2976113"/>
              <a:gd name="connsiteY1" fmla="*/ 0 h 1985137"/>
              <a:gd name="connsiteX2" fmla="*/ 2976113 w 2976113"/>
              <a:gd name="connsiteY2" fmla="*/ 1985137 h 1985137"/>
              <a:gd name="connsiteX3" fmla="*/ 0 w 2976113"/>
              <a:gd name="connsiteY3" fmla="*/ 1985137 h 1985137"/>
              <a:gd name="connsiteX4" fmla="*/ 0 w 2976113"/>
              <a:gd name="connsiteY4" fmla="*/ 0 h 1985137"/>
              <a:gd name="connsiteX0" fmla="*/ 0 w 2976113"/>
              <a:gd name="connsiteY0" fmla="*/ 0 h 1985137"/>
              <a:gd name="connsiteX1" fmla="*/ 2540487 w 2976113"/>
              <a:gd name="connsiteY1" fmla="*/ 862419 h 1985137"/>
              <a:gd name="connsiteX2" fmla="*/ 2976113 w 2976113"/>
              <a:gd name="connsiteY2" fmla="*/ 1985137 h 1985137"/>
              <a:gd name="connsiteX3" fmla="*/ 0 w 2976113"/>
              <a:gd name="connsiteY3" fmla="*/ 1985137 h 1985137"/>
              <a:gd name="connsiteX4" fmla="*/ 0 w 2976113"/>
              <a:gd name="connsiteY4" fmla="*/ 0 h 1985137"/>
              <a:gd name="connsiteX0" fmla="*/ 0 w 2540487"/>
              <a:gd name="connsiteY0" fmla="*/ 0 h 1985137"/>
              <a:gd name="connsiteX1" fmla="*/ 2540487 w 2540487"/>
              <a:gd name="connsiteY1" fmla="*/ 862419 h 1985137"/>
              <a:gd name="connsiteX2" fmla="*/ 2530872 w 2540487"/>
              <a:gd name="connsiteY2" fmla="*/ 860788 h 1985137"/>
              <a:gd name="connsiteX3" fmla="*/ 0 w 2540487"/>
              <a:gd name="connsiteY3" fmla="*/ 1985137 h 1985137"/>
              <a:gd name="connsiteX4" fmla="*/ 0 w 2540487"/>
              <a:gd name="connsiteY4" fmla="*/ 0 h 1985137"/>
              <a:gd name="connsiteX0" fmla="*/ 0 w 2540487"/>
              <a:gd name="connsiteY0" fmla="*/ 0 h 1985137"/>
              <a:gd name="connsiteX1" fmla="*/ 487650 w 2540487"/>
              <a:gd name="connsiteY1" fmla="*/ 161358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0 h 1985137"/>
              <a:gd name="connsiteX1" fmla="*/ 471621 w 2540487"/>
              <a:gd name="connsiteY1" fmla="*/ 37983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0 h 1985137"/>
              <a:gd name="connsiteX1" fmla="*/ 433135 w 2540487"/>
              <a:gd name="connsiteY1" fmla="*/ 57458 h 1985137"/>
              <a:gd name="connsiteX2" fmla="*/ 2540487 w 2540487"/>
              <a:gd name="connsiteY2" fmla="*/ 862419 h 1985137"/>
              <a:gd name="connsiteX3" fmla="*/ 2530872 w 2540487"/>
              <a:gd name="connsiteY3" fmla="*/ 860788 h 1985137"/>
              <a:gd name="connsiteX4" fmla="*/ 0 w 2540487"/>
              <a:gd name="connsiteY4" fmla="*/ 1985137 h 1985137"/>
              <a:gd name="connsiteX5" fmla="*/ 0 w 2540487"/>
              <a:gd name="connsiteY5" fmla="*/ 0 h 1985137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0 w 2540487"/>
              <a:gd name="connsiteY4" fmla="*/ 2002182 h 2002182"/>
              <a:gd name="connsiteX5" fmla="*/ 0 w 2540487"/>
              <a:gd name="connsiteY5" fmla="*/ 17045 h 2002182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337544 w 2540487"/>
              <a:gd name="connsiteY4" fmla="*/ 1845739 h 2002182"/>
              <a:gd name="connsiteX5" fmla="*/ 0 w 2540487"/>
              <a:gd name="connsiteY5" fmla="*/ 2002182 h 2002182"/>
              <a:gd name="connsiteX6" fmla="*/ 0 w 2540487"/>
              <a:gd name="connsiteY6" fmla="*/ 17045 h 2002182"/>
              <a:gd name="connsiteX0" fmla="*/ 0 w 2540487"/>
              <a:gd name="connsiteY0" fmla="*/ 17045 h 2002182"/>
              <a:gd name="connsiteX1" fmla="*/ 433135 w 2540487"/>
              <a:gd name="connsiteY1" fmla="*/ 74503 h 2002182"/>
              <a:gd name="connsiteX2" fmla="*/ 2540487 w 2540487"/>
              <a:gd name="connsiteY2" fmla="*/ 879464 h 2002182"/>
              <a:gd name="connsiteX3" fmla="*/ 2530872 w 2540487"/>
              <a:gd name="connsiteY3" fmla="*/ 877833 h 2002182"/>
              <a:gd name="connsiteX4" fmla="*/ 419267 w 2540487"/>
              <a:gd name="connsiteY4" fmla="*/ 1991943 h 2002182"/>
              <a:gd name="connsiteX5" fmla="*/ 0 w 2540487"/>
              <a:gd name="connsiteY5" fmla="*/ 2002182 h 2002182"/>
              <a:gd name="connsiteX6" fmla="*/ 0 w 2540487"/>
              <a:gd name="connsiteY6" fmla="*/ 17045 h 20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487" h="2002182">
                <a:moveTo>
                  <a:pt x="0" y="17045"/>
                </a:moveTo>
                <a:cubicBezTo>
                  <a:pt x="144378" y="36198"/>
                  <a:pt x="126151" y="-63458"/>
                  <a:pt x="433135" y="74503"/>
                </a:cubicBezTo>
                <a:lnTo>
                  <a:pt x="2540487" y="879464"/>
                </a:lnTo>
                <a:lnTo>
                  <a:pt x="2530872" y="877833"/>
                </a:lnTo>
                <a:lnTo>
                  <a:pt x="419267" y="1991943"/>
                </a:lnTo>
                <a:lnTo>
                  <a:pt x="0" y="2002182"/>
                </a:lnTo>
                <a:lnTo>
                  <a:pt x="0" y="17045"/>
                </a:lnTo>
                <a:close/>
              </a:path>
            </a:pathLst>
          </a:custGeom>
          <a:gradFill>
            <a:gsLst>
              <a:gs pos="49000">
                <a:srgbClr val="FFCCCC"/>
              </a:gs>
              <a:gs pos="8000">
                <a:schemeClr val="accent1">
                  <a:lumMod val="20000"/>
                  <a:lumOff val="80000"/>
                </a:schemeClr>
              </a:gs>
              <a:gs pos="8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www.thoughtco.com/thmb/lj0oL8FQRCDoQ9Fy3DiEvVi_MP8=/1500x1000/filters:no_upscale():max_bytes(150000):strip_icc()/foot-fungus-58de54395f9b5846834e83f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6176293" y="3974747"/>
            <a:ext cx="2044681" cy="20446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0388" y="328304"/>
            <a:ext cx="10583667" cy="5219851"/>
            <a:chOff x="660388" y="328304"/>
            <a:chExt cx="10583667" cy="521985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60388" y="751457"/>
              <a:ext cx="238125" cy="1065935"/>
            </a:xfrm>
            <a:prstGeom prst="rect">
              <a:avLst/>
            </a:prstGeom>
            <a:solidFill>
              <a:srgbClr val="80BF2E"/>
            </a:solidFill>
            <a:ln>
              <a:noFill/>
            </a:ln>
            <a:effectLst>
              <a:outerShdw blurRad="533400" dist="139700" dir="2700000" sx="101000" sy="101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58" y="751457"/>
              <a:ext cx="3375853" cy="106085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117" y="328304"/>
              <a:ext cx="1145257" cy="424162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28" y="1281884"/>
              <a:ext cx="1147627" cy="42662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6858" y="2984016"/>
              <a:ext cx="4196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Шампунь лечебный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6858" y="4246759"/>
              <a:ext cx="5960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/>
                <a:t>Шампунь профилактический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107094" y="3593024"/>
              <a:ext cx="4413379" cy="0"/>
            </a:xfrm>
            <a:prstGeom prst="line">
              <a:avLst/>
            </a:prstGeom>
            <a:ln w="38100" cap="rnd">
              <a:solidFill>
                <a:srgbClr val="002E7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107094" y="4893090"/>
              <a:ext cx="6717107" cy="0"/>
            </a:xfrm>
            <a:prstGeom prst="line">
              <a:avLst/>
            </a:prstGeom>
            <a:ln w="38100" cap="rnd">
              <a:solidFill>
                <a:srgbClr val="32957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012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32128</TotalTime>
  <Words>2412</Words>
  <Application>Microsoft Office PowerPoint</Application>
  <PresentationFormat>Широкоэкранный</PresentationFormat>
  <Paragraphs>347</Paragraphs>
  <Slides>46</Slides>
  <Notes>14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Коломеец Сергей Дмитриевич</dc:creator>
  <cp:lastModifiedBy>Марцинковская Инна Валерьевна</cp:lastModifiedBy>
  <cp:revision>571</cp:revision>
  <cp:lastPrinted>2022-11-08T09:30:07Z</cp:lastPrinted>
  <dcterms:created xsi:type="dcterms:W3CDTF">2019-07-23T08:37:18Z</dcterms:created>
  <dcterms:modified xsi:type="dcterms:W3CDTF">2022-11-18T07:10:38Z</dcterms:modified>
</cp:coreProperties>
</file>