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7" r:id="rId3"/>
    <p:sldId id="257" r:id="rId4"/>
    <p:sldId id="258" r:id="rId5"/>
    <p:sldId id="271" r:id="rId6"/>
    <p:sldId id="259" r:id="rId7"/>
    <p:sldId id="260" r:id="rId8"/>
    <p:sldId id="262" r:id="rId9"/>
    <p:sldId id="263" r:id="rId10"/>
    <p:sldId id="264" r:id="rId11"/>
    <p:sldId id="265" r:id="rId12"/>
    <p:sldId id="279" r:id="rId13"/>
    <p:sldId id="317" r:id="rId14"/>
    <p:sldId id="272" r:id="rId15"/>
    <p:sldId id="300" r:id="rId16"/>
    <p:sldId id="318" r:id="rId17"/>
    <p:sldId id="268" r:id="rId18"/>
    <p:sldId id="280" r:id="rId19"/>
    <p:sldId id="281" r:id="rId20"/>
    <p:sldId id="282" r:id="rId21"/>
    <p:sldId id="283" r:id="rId22"/>
    <p:sldId id="284" r:id="rId23"/>
    <p:sldId id="285" r:id="rId24"/>
    <p:sldId id="266" r:id="rId25"/>
    <p:sldId id="291" r:id="rId26"/>
    <p:sldId id="319" r:id="rId27"/>
    <p:sldId id="292" r:id="rId28"/>
    <p:sldId id="293" r:id="rId29"/>
    <p:sldId id="295" r:id="rId30"/>
    <p:sldId id="296" r:id="rId31"/>
    <p:sldId id="298" r:id="rId32"/>
    <p:sldId id="322" r:id="rId33"/>
    <p:sldId id="323" r:id="rId34"/>
    <p:sldId id="302" r:id="rId35"/>
    <p:sldId id="320" r:id="rId36"/>
    <p:sldId id="313" r:id="rId37"/>
    <p:sldId id="314" r:id="rId38"/>
    <p:sldId id="315" r:id="rId39"/>
    <p:sldId id="316" r:id="rId40"/>
    <p:sldId id="325" r:id="rId41"/>
    <p:sldId id="303" r:id="rId42"/>
    <p:sldId id="326" r:id="rId43"/>
    <p:sldId id="324" r:id="rId44"/>
    <p:sldId id="310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4939" autoAdjust="0"/>
  </p:normalViewPr>
  <p:slideViewPr>
    <p:cSldViewPr>
      <p:cViewPr varScale="1">
        <p:scale>
          <a:sx n="65" d="100"/>
          <a:sy n="65" d="100"/>
        </p:scale>
        <p:origin x="-199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83-87 год</c:v>
                </c:pt>
                <c:pt idx="1">
                  <c:v>88-92 год</c:v>
                </c:pt>
                <c:pt idx="2">
                  <c:v>93-97 год</c:v>
                </c:pt>
                <c:pt idx="3">
                  <c:v>98-02 год</c:v>
                </c:pt>
                <c:pt idx="4">
                  <c:v>03-07 год</c:v>
                </c:pt>
                <c:pt idx="5">
                  <c:v>06-12 год</c:v>
                </c:pt>
                <c:pt idx="6">
                  <c:v>12-22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axId val="162066816"/>
        <c:axId val="162068352"/>
      </c:barChart>
      <c:catAx>
        <c:axId val="162066816"/>
        <c:scaling>
          <c:orientation val="minMax"/>
        </c:scaling>
        <c:axPos val="b"/>
        <c:tickLblPos val="nextTo"/>
        <c:crossAx val="162068352"/>
        <c:crosses val="autoZero"/>
        <c:auto val="1"/>
        <c:lblAlgn val="ctr"/>
        <c:lblOffset val="100"/>
      </c:catAx>
      <c:valAx>
        <c:axId val="162068352"/>
        <c:scaling>
          <c:orientation val="minMax"/>
        </c:scaling>
        <c:axPos val="l"/>
        <c:majorGridlines/>
        <c:numFmt formatCode="General" sourceLinked="1"/>
        <c:tickLblPos val="nextTo"/>
        <c:crossAx val="162066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столбняк</c:v>
                </c:pt>
                <c:pt idx="1">
                  <c:v>ДТП</c:v>
                </c:pt>
                <c:pt idx="2">
                  <c:v>рак</c:v>
                </c:pt>
                <c:pt idx="3">
                  <c:v>холера</c:v>
                </c:pt>
                <c:pt idx="4">
                  <c:v>диабет</c:v>
                </c:pt>
                <c:pt idx="5">
                  <c:v>кишечные инфекции</c:v>
                </c:pt>
                <c:pt idx="6">
                  <c:v>корь</c:v>
                </c:pt>
                <c:pt idx="7">
                  <c:v>антибиотикорезистентность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60000</c:v>
                </c:pt>
                <c:pt idx="1">
                  <c:v>1200000</c:v>
                </c:pt>
                <c:pt idx="2">
                  <c:v>8200000</c:v>
                </c:pt>
                <c:pt idx="3">
                  <c:v>110000</c:v>
                </c:pt>
                <c:pt idx="4">
                  <c:v>1500000</c:v>
                </c:pt>
                <c:pt idx="5">
                  <c:v>1400000</c:v>
                </c:pt>
                <c:pt idx="6">
                  <c:v>130000</c:v>
                </c:pt>
                <c:pt idx="7">
                  <c:v>10000000</c:v>
                </c:pt>
              </c:numCache>
            </c:numRef>
          </c:val>
        </c:ser>
        <c:axId val="120296576"/>
        <c:axId val="120298112"/>
      </c:barChart>
      <c:catAx>
        <c:axId val="120296576"/>
        <c:scaling>
          <c:orientation val="minMax"/>
        </c:scaling>
        <c:axPos val="b"/>
        <c:tickLblPos val="nextTo"/>
        <c:crossAx val="120298112"/>
        <c:crosses val="autoZero"/>
        <c:auto val="1"/>
        <c:lblAlgn val="ctr"/>
        <c:lblOffset val="100"/>
      </c:catAx>
      <c:valAx>
        <c:axId val="120298112"/>
        <c:scaling>
          <c:orientation val="minMax"/>
        </c:scaling>
        <c:axPos val="l"/>
        <c:majorGridlines/>
        <c:numFmt formatCode="General" sourceLinked="1"/>
        <c:tickLblPos val="nextTo"/>
        <c:crossAx val="120296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повышение трансаминаз при применении обычных терапевтических доз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собаки на 100 особей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повышение трансаминаз при применении дерматологических доз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собаки на 100 особей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нежелательные эффекты стандартная доза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собаки на 100 особей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нежелательные эффекты дерм доза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собаки на 100 особей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cone"/>
        <c:axId val="168523648"/>
        <c:axId val="168525184"/>
        <c:axId val="168435712"/>
      </c:bar3DChart>
      <c:catAx>
        <c:axId val="168523648"/>
        <c:scaling>
          <c:orientation val="minMax"/>
        </c:scaling>
        <c:axPos val="b"/>
        <c:tickLblPos val="nextTo"/>
        <c:crossAx val="168525184"/>
        <c:crosses val="autoZero"/>
        <c:auto val="1"/>
        <c:lblAlgn val="ctr"/>
        <c:lblOffset val="100"/>
      </c:catAx>
      <c:valAx>
        <c:axId val="168525184"/>
        <c:scaling>
          <c:orientation val="minMax"/>
        </c:scaling>
        <c:axPos val="l"/>
        <c:majorGridlines/>
        <c:numFmt formatCode="General" sourceLinked="1"/>
        <c:tickLblPos val="nextTo"/>
        <c:crossAx val="168523648"/>
        <c:crosses val="autoZero"/>
        <c:crossBetween val="between"/>
      </c:valAx>
      <c:serAx>
        <c:axId val="168435712"/>
        <c:scaling>
          <c:orientation val="minMax"/>
        </c:scaling>
        <c:delete val="1"/>
        <c:axPos val="b"/>
        <c:tickLblPos val="none"/>
        <c:crossAx val="16852518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C299-6DD5-4DC0-82E1-0C055AB972A9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0A5B-E3EE-480B-8CA3-671C4B02E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articles/antibiotiki-i-antibiotikorezistentnost-ot-drevnosti-do-nashikh-dnei?ysclid=l7s0yd43sb92150641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mrls.cvm.msu.edu/pharmacology/historical-perspectives/ancient-times" TargetMode="External"/><Relationship Id="rId5" Type="http://schemas.openxmlformats.org/officeDocument/2006/relationships/hyperlink" Target="https://explorable.com/history-of-antibiotics" TargetMode="External"/><Relationship Id="rId4" Type="http://schemas.openxmlformats.org/officeDocument/2006/relationships/hyperlink" Target="https://ru.wikipedia.org/wiki/%D0%90%D0%BB%D0%B5%D0%BA%D1%81%D0%B0%D0%BD%D0%B4%D1%80_%D0%A4%D0%BB%D0%B5%D0%BC%D0%B8%D0%BD%D0%B3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1200" b="0" i="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Бактерии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появились на нашей планете, по разным оценкам, приблизительно 3,5–4 миллиарда лет назад, задолго до эукариот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Бактерии, как и все живые существа, взаимодействовали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враждовали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 момента, который принято считать официальным открытием антибиотиков, прошло чуть менее ста лет, но проблема создания новых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антимикробных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препаратов и использования уже известных при условии быстро возникающей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резистентности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 ним тревожит человечество не последние пятьдесят лет. Неспроста в своей Нобелевской речи первооткрыватель пенициллина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Александр Флеминг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предупреждал, что к использованию антибиотиков нужно подходить серьезно.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 же, как и момент открытия антибиотиков человечеством на несколько миллиардов лет отсрочен от изначального их появления у бактерий, так и история использования человеком антибиотиков началась задолго до их официального открытия. И речь идет не о предшественниках Александра Флеминга, живших в 19 веке, а о совсем далеких временах.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антибиотиков в древности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в Древнем Египте плесневелый хлеб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использовали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дезинфекции порезов (видео 1). Хлеб с плесневыми грибками в лечебных целях применяли и в других странах и, видимо, вообще во многих древних цивилизациях. Например, в Древней Сербии, Китае и Индии для предотвращения развития инфекций его прикладывали к ранам. Судя по всему, жители этих стран независимо друг от друга пришли к выводу о целебных свойствах плесени и использовали ее для лечения ран и воспалительных процессов на коже. Древние египтяне прикладывали к гнойникам на коже головы корки плесневелого пшеничного хлеба и считали, что использование этих средств поможет умилостивить духов или богов, ответственных за болезни и страдания.</a:t>
            </a:r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Жители Древнего Египта для лечения ран использовали не только хлеб с плесенью, но и самостоятельно изготовленные мази. Есть информация о том, что примерно в 1550 г. до н.э. они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готовили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смесь из свиного сала и меда, которую наносили на раны и перевязывали специальной тканью. Такие мази обладали некоторым антибактериальным эффектом в том числе благодаря содержащейся в меде перекиси водорода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[3]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[4]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Египтяне не были первопроходцами в использовании меда — первым упоминанием о его целебных свойствах считают запись на шумерской табличке, датируемую 2100–2000 гг. до н.э., где говорится, что мед можно использовать как лекарство и мазь. И Аристотель также отмечал, что мед хорош для лечения ран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[3]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процессе исследования костей мумий древних нубийцев, живших на территории современного Судана, ученые обнаружили в них большую концентрацию тетрациклина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[5]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Возраст мумий составлял примерно 2500 лет, и, скорее всего, высокие концентрации антибиотика в костях не могли появиться случайно. Даже в останках четырехлетнего ребенка его количество была очень высоко. Ученые предполагают, что эти нубийцы на протяжении длительного времени потребляли тетрациклин. Скорее всего, его источником были бактерии 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Streptomyces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другие актиномицеты, содержащиеся в зернах растений, из которых древние нубийцы делали пиво.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Однако чувствительность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vitro</a:t>
            </a:r>
            <a:r>
              <a:rPr lang="ru-RU" dirty="0" smtClean="0"/>
              <a:t> (в пробирке) и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 (в организме) разные </a:t>
            </a:r>
            <a:r>
              <a:rPr lang="ru-RU" dirty="0" err="1" smtClean="0"/>
              <a:t>вещи.Все</a:t>
            </a:r>
            <a:r>
              <a:rPr lang="ru-RU" dirty="0" smtClean="0"/>
              <a:t> дело в </a:t>
            </a:r>
            <a:r>
              <a:rPr lang="ru-RU" dirty="0" err="1" smtClean="0"/>
              <a:t>биодоступности</a:t>
            </a:r>
            <a:r>
              <a:rPr lang="ru-RU" dirty="0" smtClean="0"/>
              <a:t> препарата - нам важно знать какая концентрация в минимально ингибирующих единицах будет непосредственно в очагах поражения у индивидуального </a:t>
            </a:r>
            <a:r>
              <a:rPr lang="ru-RU" dirty="0" err="1" smtClean="0"/>
              <a:t>пациента,а</a:t>
            </a:r>
            <a:r>
              <a:rPr lang="ru-RU" dirty="0" smtClean="0"/>
              <a:t> не пробирке с питательной </a:t>
            </a:r>
            <a:r>
              <a:rPr lang="ru-RU" dirty="0" err="1" smtClean="0"/>
              <a:t>средой.На</a:t>
            </a:r>
            <a:r>
              <a:rPr lang="ru-RU" dirty="0" smtClean="0"/>
              <a:t> настоящее время </a:t>
            </a:r>
            <a:r>
              <a:rPr lang="ru-RU" dirty="0" err="1" smtClean="0"/>
              <a:t>методов,позволяющих</a:t>
            </a:r>
            <a:r>
              <a:rPr lang="ru-RU" dirty="0" smtClean="0"/>
              <a:t> определить эту концентрацию непосредственно в организме пациента, к </a:t>
            </a:r>
            <a:r>
              <a:rPr lang="ru-RU" dirty="0" err="1" smtClean="0"/>
              <a:t>сожалению,нет.Поэтому</a:t>
            </a:r>
            <a:r>
              <a:rPr lang="ru-RU" dirty="0" smtClean="0"/>
              <a:t> выявленная  чувствительность к антибиотикам, не всегда </a:t>
            </a:r>
            <a:r>
              <a:rPr lang="ru-RU" dirty="0" err="1" smtClean="0"/>
              <a:t>соответствуект</a:t>
            </a:r>
            <a:r>
              <a:rPr lang="ru-RU" dirty="0" smtClean="0"/>
              <a:t> </a:t>
            </a:r>
            <a:r>
              <a:rPr lang="ru-RU" dirty="0" err="1" smtClean="0"/>
              <a:t>реальности,так</a:t>
            </a:r>
            <a:r>
              <a:rPr lang="ru-RU" dirty="0" smtClean="0"/>
              <a:t> как она определяется в </a:t>
            </a:r>
            <a:r>
              <a:rPr lang="ru-RU" dirty="0" err="1" smtClean="0"/>
              <a:t>пробирке,а</a:t>
            </a:r>
            <a:r>
              <a:rPr lang="ru-RU" dirty="0" smtClean="0"/>
              <a:t> не пораженном </a:t>
            </a:r>
            <a:r>
              <a:rPr lang="ru-RU" dirty="0" err="1" smtClean="0"/>
              <a:t>органе.Ввиду</a:t>
            </a:r>
            <a:r>
              <a:rPr lang="ru-RU" dirty="0" smtClean="0"/>
              <a:t> разной </a:t>
            </a:r>
            <a:r>
              <a:rPr lang="ru-RU" dirty="0" err="1" smtClean="0"/>
              <a:t>биодоступности</a:t>
            </a:r>
            <a:r>
              <a:rPr lang="ru-RU" dirty="0" smtClean="0"/>
              <a:t> препаратов - т.е. способности их проникать в очаги </a:t>
            </a:r>
            <a:r>
              <a:rPr lang="ru-RU" dirty="0" err="1" smtClean="0"/>
              <a:t>поражения,препараты</a:t>
            </a:r>
            <a:r>
              <a:rPr lang="ru-RU" dirty="0" smtClean="0"/>
              <a:t> с низкой МИК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vitro</a:t>
            </a:r>
            <a:r>
              <a:rPr lang="ru-RU" dirty="0" smtClean="0"/>
              <a:t> (в пробирке) - к которым определена </a:t>
            </a:r>
            <a:r>
              <a:rPr lang="ru-RU" dirty="0" err="1" smtClean="0"/>
              <a:t>высокаяч</a:t>
            </a:r>
            <a:r>
              <a:rPr lang="ru-RU" dirty="0" smtClean="0"/>
              <a:t> чувствительность микроорганизмов, могут быть совершенно неэффективны при  практическом применении (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Внимание:</a:t>
            </a:r>
            <a:r>
              <a:rPr lang="ru-RU" baseline="0" dirty="0" smtClean="0"/>
              <a:t> у человека пиодермия чаще вызывается стафилококком </a:t>
            </a:r>
            <a:r>
              <a:rPr lang="ru-RU" baseline="0" dirty="0" err="1" smtClean="0"/>
              <a:t>ауреус</a:t>
            </a:r>
            <a:r>
              <a:rPr lang="ru-RU" baseline="0" dirty="0" smtClean="0"/>
              <a:t>, а для выявления его по новым протоколам в гуманной </a:t>
            </a:r>
            <a:r>
              <a:rPr lang="ru-RU" baseline="0" dirty="0" err="1" smtClean="0"/>
              <a:t>медицинеиспользуют</a:t>
            </a:r>
            <a:r>
              <a:rPr lang="ru-RU" baseline="0" dirty="0" smtClean="0"/>
              <a:t> не </a:t>
            </a:r>
            <a:r>
              <a:rPr lang="ru-RU" baseline="0" dirty="0" err="1" smtClean="0"/>
              <a:t>оксациллин</a:t>
            </a:r>
            <a:r>
              <a:rPr lang="ru-RU" baseline="0" dirty="0" smtClean="0"/>
              <a:t>, а </a:t>
            </a:r>
            <a:r>
              <a:rPr lang="ru-RU" baseline="0" dirty="0" err="1" smtClean="0"/>
              <a:t>цефокситин</a:t>
            </a:r>
            <a:r>
              <a:rPr lang="ru-RU" baseline="0" dirty="0" smtClean="0"/>
              <a:t> и некоторые штаммы стафилококка </a:t>
            </a:r>
            <a:r>
              <a:rPr lang="ru-RU" baseline="0" dirty="0" err="1" smtClean="0"/>
              <a:t>псевдоинтерм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Огут</a:t>
            </a:r>
            <a:r>
              <a:rPr lang="ru-RU" baseline="0" dirty="0" smtClean="0"/>
              <a:t> быть ошибочно </a:t>
            </a:r>
            <a:r>
              <a:rPr lang="ru-RU" baseline="0" dirty="0" err="1" smtClean="0"/>
              <a:t>распознанны</a:t>
            </a:r>
            <a:r>
              <a:rPr lang="ru-RU" baseline="0" dirty="0" smtClean="0"/>
              <a:t> как чувствительные к </a:t>
            </a:r>
            <a:r>
              <a:rPr lang="ru-RU" baseline="0" dirty="0" err="1" smtClean="0"/>
              <a:t>митициллину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тк</a:t>
            </a:r>
            <a:r>
              <a:rPr lang="ru-RU" baseline="0" dirty="0" smtClean="0"/>
              <a:t> есть гипотезы что </a:t>
            </a:r>
            <a:r>
              <a:rPr lang="ru-RU" baseline="0" dirty="0" err="1" smtClean="0"/>
              <a:t>цефокситин</a:t>
            </a:r>
            <a:r>
              <a:rPr lang="ru-RU" baseline="0" dirty="0" smtClean="0"/>
              <a:t> не настолько надежно стимулирует ген </a:t>
            </a:r>
            <a:r>
              <a:rPr lang="en-US" baseline="0" dirty="0" err="1" smtClean="0"/>
              <a:t>mecA</a:t>
            </a:r>
            <a:r>
              <a:rPr lang="en-US" baseline="0" dirty="0" smtClean="0"/>
              <a:t> </a:t>
            </a:r>
            <a:r>
              <a:rPr lang="ru-RU" baseline="0" dirty="0" smtClean="0"/>
              <a:t>у </a:t>
            </a:r>
            <a:r>
              <a:rPr lang="ru-RU" baseline="0" dirty="0" err="1" smtClean="0"/>
              <a:t>псевдоинтермедиус</a:t>
            </a:r>
            <a:r>
              <a:rPr lang="ru-RU" baseline="0" dirty="0" smtClean="0"/>
              <a:t>. Поэтому если проводить анализ в гуманной лаборатории вы можете получить неверные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верхностнй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зуд не исчез проводят дополнительные исследования - </a:t>
            </a:r>
            <a:r>
              <a:rPr lang="ru-RU" dirty="0" err="1" smtClean="0"/>
              <a:t>микопосев</a:t>
            </a:r>
            <a:r>
              <a:rPr lang="ru-RU" dirty="0" smtClean="0"/>
              <a:t>, паразиты, определение </a:t>
            </a:r>
            <a:r>
              <a:rPr lang="ru-RU" dirty="0" err="1" smtClean="0"/>
              <a:t>антибиотикочувствительности</a:t>
            </a:r>
            <a:r>
              <a:rPr lang="ru-RU" dirty="0" smtClean="0"/>
              <a:t> применяя только местное лечение</a:t>
            </a:r>
          </a:p>
          <a:p>
            <a:r>
              <a:rPr lang="ru-RU" dirty="0" smtClean="0"/>
              <a:t>Если зуда не было совсем - значит у собаки имеется сезонный АД, либо эндокринопатия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Пеницилин</a:t>
            </a:r>
            <a:r>
              <a:rPr lang="ru-RU" dirty="0" smtClean="0"/>
              <a:t> разрушает</a:t>
            </a:r>
            <a:r>
              <a:rPr lang="ru-RU" baseline="0" dirty="0" smtClean="0"/>
              <a:t> стенку способствуя лучшему </a:t>
            </a:r>
            <a:r>
              <a:rPr lang="ru-RU" baseline="0" dirty="0" err="1" smtClean="0"/>
              <a:t>попадению</a:t>
            </a:r>
            <a:r>
              <a:rPr lang="ru-RU" baseline="0" dirty="0" smtClean="0"/>
              <a:t> стрептомицина, что еще и снижает дозу </a:t>
            </a:r>
            <a:r>
              <a:rPr lang="ru-RU" baseline="0" smtClean="0"/>
              <a:t>вводимых препаратов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Сульфадиазин</a:t>
            </a:r>
            <a:r>
              <a:rPr lang="ru-RU" smtClean="0"/>
              <a:t> серебра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рубежом, как в ветеринарной,</a:t>
            </a:r>
            <a:r>
              <a:rPr lang="ru-RU" baseline="0" dirty="0" smtClean="0"/>
              <a:t> так и в гуманной медицине пиодермии относят к обширной группе ИНФЕКЦИИ КОЖИ И МЯГКИХ ТКАНЕЙ ИКМТ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глубине расположения процесса пиодермии делятся на поверхностные и глубокие. К поверхностным пиодермиям относятся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остеофолликулит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импетиго, сикоз, угри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Глубокие пиодермии -- это фурункул и другие заболевания.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Разумеется</a:t>
            </a:r>
            <a:r>
              <a:rPr lang="ru-RU" baseline="0" dirty="0" smtClean="0"/>
              <a:t> классификация исходит из глубины поражения кожи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Общим и характерным</a:t>
            </a:r>
            <a:r>
              <a:rPr lang="ru-RU" baseline="0" dirty="0" smtClean="0"/>
              <a:t> для всех пиодермий признаком является наличие локального гнойного воспаления, при тяжелом течении сопровождающегося развитием системной воспалительной реакции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2114D-9D6E-42AD-A031-8717C66174E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0A5B-E3EE-480B-8CA3-671C4B02E23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Антибиотики в дерматологии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Смирнова Елена Александровна</a:t>
            </a:r>
          </a:p>
          <a:p>
            <a:r>
              <a:rPr lang="ru-RU" dirty="0" smtClean="0"/>
              <a:t>Главный врач сети ветеринарных клиник Вега, ведущий терапевт, дерматолог</a:t>
            </a: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2654098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спектру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Антибиотики широкого спектра действия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Антибиотики узкого спектра действия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механизму и типу действия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7787208" cy="5372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02"/>
                <a:gridCol w="1946802"/>
                <a:gridCol w="1946802"/>
                <a:gridCol w="1946802"/>
              </a:tblGrid>
              <a:tr h="5929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Бактерицидные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бактериостатические</a:t>
                      </a:r>
                      <a:endParaRPr lang="ru-RU" sz="1600" dirty="0"/>
                    </a:p>
                  </a:txBody>
                  <a:tcPr/>
                </a:tc>
              </a:tr>
              <a:tr h="379669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Нарушающие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8725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Синтез компонентов</a:t>
                      </a:r>
                      <a:r>
                        <a:rPr lang="ru-RU" baseline="0" dirty="0" smtClean="0"/>
                        <a:t> микробной стенки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Структуру и</a:t>
                      </a:r>
                      <a:r>
                        <a:rPr lang="ru-RU" baseline="0" dirty="0" smtClean="0"/>
                        <a:t> функцию цитоплазматической мембраны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Синтез белка на уровне рибосом ( необратимо),</a:t>
                      </a:r>
                      <a:r>
                        <a:rPr lang="ru-RU" baseline="0" dirty="0" smtClean="0"/>
                        <a:t> нуклеиновых кислот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Синтез белка на</a:t>
                      </a:r>
                      <a:r>
                        <a:rPr lang="ru-RU" baseline="0" dirty="0" smtClean="0"/>
                        <a:t> уровне рибосом (обратимо)</a:t>
                      </a:r>
                      <a:endParaRPr lang="ru-RU" dirty="0"/>
                    </a:p>
                  </a:txBody>
                  <a:tcPr/>
                </a:tc>
              </a:tr>
              <a:tr h="262127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Б-лактамы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гликопептиды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Фосфомицин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Циклосерин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ванкомицин</a:t>
                      </a:r>
                      <a:r>
                        <a:rPr lang="ru-RU" dirty="0" smtClean="0"/>
                        <a:t>, </a:t>
                      </a:r>
                    </a:p>
                    <a:p>
                      <a:r>
                        <a:rPr lang="ru-RU" baseline="0" dirty="0" smtClean="0"/>
                        <a:t> пенициллин, </a:t>
                      </a:r>
                      <a:r>
                        <a:rPr lang="ru-RU" baseline="0" dirty="0" err="1" smtClean="0"/>
                        <a:t>цефалоспорин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карбапенемы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Полимиксины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Грамицидин</a:t>
                      </a:r>
                    </a:p>
                    <a:p>
                      <a:r>
                        <a:rPr lang="ru-RU" dirty="0" smtClean="0"/>
                        <a:t>противогрибковые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Аминогликозиды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Рифамицины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Гризеофульвин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Фторхинолоны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рифампицин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Макролиды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Азалиды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Тетрациклины</a:t>
                      </a:r>
                    </a:p>
                    <a:p>
                      <a:r>
                        <a:rPr lang="ru-RU" dirty="0" err="1" smtClean="0"/>
                        <a:t>Фузидины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Хлорамфениколлинкомицин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ванкомицин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линкозамиды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200800" cy="61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Механизмы </a:t>
            </a:r>
            <a:r>
              <a:rPr lang="ru-RU" dirty="0" err="1" smtClean="0"/>
              <a:t>резистнтности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микроорганизма отсутствует структура </a:t>
            </a:r>
            <a:r>
              <a:rPr lang="ru-RU" dirty="0" err="1" smtClean="0"/>
              <a:t>нна</a:t>
            </a:r>
            <a:r>
              <a:rPr lang="ru-RU" dirty="0" smtClean="0"/>
              <a:t> которую воздействует данная группа антибиотиков ( </a:t>
            </a:r>
            <a:r>
              <a:rPr lang="ru-RU" dirty="0" err="1" smtClean="0"/>
              <a:t>микоплазма</a:t>
            </a:r>
            <a:r>
              <a:rPr lang="ru-RU" dirty="0" smtClean="0"/>
              <a:t> нечувствительна к пенициллину, </a:t>
            </a:r>
            <a:r>
              <a:rPr lang="ru-RU" dirty="0" err="1" smtClean="0"/>
              <a:t>тк</a:t>
            </a:r>
            <a:r>
              <a:rPr lang="ru-RU" dirty="0" smtClean="0"/>
              <a:t> он воздействует на стенку которой у </a:t>
            </a:r>
            <a:r>
              <a:rPr lang="ru-RU" dirty="0" err="1" smtClean="0"/>
              <a:t>микоплазмы</a:t>
            </a:r>
            <a:r>
              <a:rPr lang="ru-RU" dirty="0" smtClean="0"/>
              <a:t> нет</a:t>
            </a:r>
          </a:p>
          <a:p>
            <a:r>
              <a:rPr lang="ru-RU" dirty="0" smtClean="0"/>
              <a:t>Микроорганизм непроницаем для антибиотика- грамотрицательные бактерии защищены дополнительной мембраной – </a:t>
            </a:r>
            <a:r>
              <a:rPr lang="ru-RU" dirty="0" err="1" smtClean="0"/>
              <a:t>пеницилин</a:t>
            </a:r>
            <a:r>
              <a:rPr lang="ru-RU" dirty="0" smtClean="0"/>
              <a:t> не проникает</a:t>
            </a:r>
          </a:p>
          <a:p>
            <a:r>
              <a:rPr lang="ru-RU" dirty="0" smtClean="0"/>
              <a:t>Микроорганизм может перевести антибиотик в неактивную форму- в </a:t>
            </a:r>
            <a:r>
              <a:rPr lang="ru-RU" dirty="0" err="1" smtClean="0"/>
              <a:t>лактамаза</a:t>
            </a:r>
            <a:r>
              <a:rPr lang="ru-RU" dirty="0" smtClean="0"/>
              <a:t> стафилококков</a:t>
            </a:r>
          </a:p>
          <a:p>
            <a:r>
              <a:rPr lang="ru-RU" dirty="0" smtClean="0"/>
              <a:t>Генные мутации -обмена веществ мо может быть изменен таким образом, что блокируемые антибиотиком реакции больше не являются критичными для микроорганизма</a:t>
            </a:r>
          </a:p>
          <a:p>
            <a:r>
              <a:rPr lang="ru-RU" dirty="0" err="1" smtClean="0"/>
              <a:t>Эффлюкс</a:t>
            </a:r>
            <a:r>
              <a:rPr lang="ru-RU" dirty="0" smtClean="0"/>
              <a:t> ( тетрациклины </a:t>
            </a:r>
            <a:r>
              <a:rPr lang="ru-RU" dirty="0" err="1" smtClean="0"/>
              <a:t>макролиды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Обман антибиотика- модификация </a:t>
            </a:r>
            <a:r>
              <a:rPr lang="ru-RU" dirty="0" err="1" smtClean="0"/>
              <a:t>мишени,изменение</a:t>
            </a:r>
            <a:r>
              <a:rPr lang="ru-RU" dirty="0" smtClean="0"/>
              <a:t> структуры мишени (</a:t>
            </a:r>
            <a:r>
              <a:rPr lang="ru-RU" dirty="0" err="1" smtClean="0"/>
              <a:t>фторхинолоы</a:t>
            </a:r>
            <a:r>
              <a:rPr lang="ru-RU" dirty="0" smtClean="0"/>
              <a:t>, сульфаниламиды)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Биопленка</a:t>
            </a:r>
            <a:endParaRPr lang="ru-RU" dirty="0"/>
          </a:p>
        </p:txBody>
      </p:sp>
      <p:pic>
        <p:nvPicPr>
          <p:cNvPr id="4" name="Содержимое 3" descr="geterogennosty.ppt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975644"/>
            <a:ext cx="5486400" cy="4114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Преодоление </a:t>
            </a:r>
            <a:r>
              <a:rPr lang="ru-RU" dirty="0" err="1" smtClean="0"/>
              <a:t>антибиотикорезистентности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2420888"/>
            <a:ext cx="7012632" cy="40348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1. Обоснованное назначение и выбор антибиотика</a:t>
            </a:r>
          </a:p>
          <a:p>
            <a:pPr marL="514350" indent="-514350">
              <a:buNone/>
            </a:pPr>
            <a:r>
              <a:rPr lang="ru-RU" dirty="0" smtClean="0"/>
              <a:t>2.Соблюдение режима введения, доз, </a:t>
            </a:r>
            <a:r>
              <a:rPr lang="ru-RU" dirty="0" err="1" smtClean="0"/>
              <a:t>фармакокинетики</a:t>
            </a:r>
            <a:r>
              <a:rPr lang="ru-RU" dirty="0" smtClean="0"/>
              <a:t>, </a:t>
            </a:r>
          </a:p>
          <a:p>
            <a:pPr marL="342900" indent="-342900">
              <a:buNone/>
            </a:pPr>
            <a:r>
              <a:rPr lang="ru-RU" dirty="0" smtClean="0"/>
              <a:t>частоты введения и длительности применения</a:t>
            </a:r>
          </a:p>
          <a:p>
            <a:pPr marL="342900" indent="-342900">
              <a:buNone/>
            </a:pPr>
            <a:r>
              <a:rPr lang="ru-RU" dirty="0" smtClean="0"/>
              <a:t>3. Микробиологический мониторинг</a:t>
            </a:r>
          </a:p>
          <a:p>
            <a:pPr marL="342900" indent="-342900">
              <a:buNone/>
            </a:pPr>
            <a:r>
              <a:rPr lang="ru-RU" dirty="0" smtClean="0"/>
              <a:t>4. Ротация и комбинация антибиотиков</a:t>
            </a:r>
          </a:p>
          <a:p>
            <a:pPr marL="342900" indent="-342900">
              <a:buNone/>
            </a:pPr>
            <a:r>
              <a:rPr lang="ru-RU" dirty="0" smtClean="0"/>
              <a:t>5. Использование антибиотиков первой линии, использование</a:t>
            </a:r>
          </a:p>
          <a:p>
            <a:pPr marL="342900" indent="-342900">
              <a:buNone/>
            </a:pPr>
            <a:r>
              <a:rPr lang="ru-RU" dirty="0" smtClean="0"/>
              <a:t> новых антибиотиков только при острой необходимости</a:t>
            </a:r>
          </a:p>
          <a:p>
            <a:pPr marL="342900" indent="-342900">
              <a:buNone/>
            </a:pPr>
            <a:r>
              <a:rPr lang="ru-RU" dirty="0" smtClean="0"/>
              <a:t>6 .Рецептурный отпуск</a:t>
            </a:r>
          </a:p>
          <a:p>
            <a:pPr marL="342900" indent="-342900">
              <a:buNone/>
            </a:pPr>
            <a:r>
              <a:rPr lang="ru-RU" dirty="0" smtClean="0"/>
              <a:t>7. Учет противопоказаний и знание механизмов действия</a:t>
            </a:r>
          </a:p>
          <a:p>
            <a:pPr marL="342900" indent="-342900">
              <a:buNone/>
            </a:pPr>
            <a:r>
              <a:rPr lang="ru-RU" dirty="0" smtClean="0"/>
              <a:t>8.Не использовать в сельском хозяйстве препаратов используемых для лечения людей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Приказ 771 </a:t>
            </a:r>
            <a:r>
              <a:rPr lang="ru-RU" sz="2400" dirty="0" err="1" smtClean="0"/>
              <a:t>минсельхоз</a:t>
            </a:r>
            <a:r>
              <a:rPr lang="ru-RU" sz="2400" dirty="0" smtClean="0"/>
              <a:t> от18.11.2021, вступил в силу 01.03.2022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Не применять</a:t>
            </a:r>
          </a:p>
          <a:p>
            <a:r>
              <a:rPr lang="ru-RU" dirty="0" err="1" smtClean="0"/>
              <a:t>Амикацин</a:t>
            </a:r>
            <a:endParaRPr lang="ru-RU" dirty="0" smtClean="0"/>
          </a:p>
          <a:p>
            <a:r>
              <a:rPr lang="ru-RU" dirty="0" err="1" smtClean="0"/>
              <a:t>Тобрамицин</a:t>
            </a:r>
            <a:endParaRPr lang="ru-RU" dirty="0" smtClean="0"/>
          </a:p>
          <a:p>
            <a:r>
              <a:rPr lang="ru-RU" dirty="0" err="1" smtClean="0"/>
              <a:t>Мецилинам</a:t>
            </a:r>
            <a:endParaRPr lang="ru-RU" dirty="0" smtClean="0"/>
          </a:p>
          <a:p>
            <a:r>
              <a:rPr lang="ru-RU" dirty="0" err="1" smtClean="0"/>
              <a:t>Хлорамфеникол</a:t>
            </a:r>
            <a:endParaRPr lang="ru-RU" dirty="0" smtClean="0"/>
          </a:p>
          <a:p>
            <a:r>
              <a:rPr lang="ru-RU" dirty="0" err="1" smtClean="0"/>
              <a:t>Ванкомицин</a:t>
            </a:r>
            <a:endParaRPr lang="ru-RU" dirty="0" smtClean="0"/>
          </a:p>
          <a:p>
            <a:r>
              <a:rPr lang="ru-RU" dirty="0" err="1" smtClean="0"/>
              <a:t>Имипенем</a:t>
            </a:r>
            <a:endParaRPr lang="ru-RU" dirty="0" smtClean="0"/>
          </a:p>
          <a:p>
            <a:r>
              <a:rPr lang="ru-RU" dirty="0" err="1" smtClean="0"/>
              <a:t>Меропенем</a:t>
            </a:r>
            <a:endParaRPr lang="ru-RU" dirty="0" smtClean="0"/>
          </a:p>
          <a:p>
            <a:r>
              <a:rPr lang="ru-RU" dirty="0" err="1" smtClean="0"/>
              <a:t>Монобактамы</a:t>
            </a:r>
            <a:endParaRPr lang="ru-RU" dirty="0" smtClean="0"/>
          </a:p>
          <a:p>
            <a:r>
              <a:rPr lang="ru-RU" dirty="0" err="1" smtClean="0"/>
              <a:t>Моксифлоксацин</a:t>
            </a:r>
            <a:endParaRPr lang="ru-RU" dirty="0" smtClean="0"/>
          </a:p>
          <a:p>
            <a:r>
              <a:rPr lang="ru-RU" dirty="0" err="1" smtClean="0"/>
              <a:t>Цефепим</a:t>
            </a:r>
            <a:endParaRPr lang="ru-RU" dirty="0" smtClean="0"/>
          </a:p>
          <a:p>
            <a:r>
              <a:rPr lang="ru-RU" dirty="0" err="1" smtClean="0"/>
              <a:t>Цефоперазон</a:t>
            </a:r>
            <a:endParaRPr lang="ru-RU" dirty="0" smtClean="0"/>
          </a:p>
          <a:p>
            <a:r>
              <a:rPr lang="ru-RU" dirty="0" err="1" smtClean="0"/>
              <a:t>Цефотаксим</a:t>
            </a:r>
            <a:endParaRPr lang="ru-RU" dirty="0" smtClean="0"/>
          </a:p>
          <a:p>
            <a:r>
              <a:rPr lang="ru-RU" dirty="0" err="1" smtClean="0"/>
              <a:t>Цефтазидим</a:t>
            </a:r>
            <a:endParaRPr lang="ru-RU" dirty="0" smtClean="0"/>
          </a:p>
          <a:p>
            <a:r>
              <a:rPr lang="ru-RU" dirty="0" err="1" smtClean="0"/>
              <a:t>цефтриаксон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Применять</a:t>
            </a:r>
          </a:p>
          <a:p>
            <a:r>
              <a:rPr lang="ru-RU" dirty="0" err="1" smtClean="0"/>
              <a:t>Гентамицин</a:t>
            </a:r>
            <a:endParaRPr lang="ru-RU" dirty="0" smtClean="0"/>
          </a:p>
          <a:p>
            <a:r>
              <a:rPr lang="ru-RU" dirty="0" smtClean="0"/>
              <a:t>Стрептомицин</a:t>
            </a:r>
          </a:p>
          <a:p>
            <a:r>
              <a:rPr lang="ru-RU" dirty="0" err="1" smtClean="0"/>
              <a:t>Канамицин</a:t>
            </a:r>
            <a:endParaRPr lang="ru-RU" dirty="0" smtClean="0"/>
          </a:p>
          <a:p>
            <a:r>
              <a:rPr lang="ru-RU" dirty="0" err="1" smtClean="0"/>
              <a:t>Азитромицин</a:t>
            </a:r>
            <a:endParaRPr lang="ru-RU" dirty="0" smtClean="0"/>
          </a:p>
          <a:p>
            <a:r>
              <a:rPr lang="ru-RU" dirty="0" err="1" smtClean="0"/>
              <a:t>Амоксиклав</a:t>
            </a:r>
            <a:endParaRPr lang="ru-RU" dirty="0" smtClean="0"/>
          </a:p>
          <a:p>
            <a:r>
              <a:rPr lang="ru-RU" dirty="0" err="1" smtClean="0"/>
              <a:t>Фторхинолоны</a:t>
            </a:r>
            <a:r>
              <a:rPr lang="ru-RU" dirty="0" smtClean="0"/>
              <a:t>, кроме </a:t>
            </a:r>
            <a:r>
              <a:rPr lang="ru-RU" dirty="0" err="1" smtClean="0"/>
              <a:t>офлоксацина</a:t>
            </a:r>
            <a:r>
              <a:rPr lang="ru-RU" dirty="0" smtClean="0"/>
              <a:t>, </a:t>
            </a:r>
            <a:r>
              <a:rPr lang="ru-RU" dirty="0" err="1" smtClean="0"/>
              <a:t>пефлоксацина</a:t>
            </a:r>
            <a:endParaRPr lang="ru-RU" dirty="0" smtClean="0"/>
          </a:p>
          <a:p>
            <a:r>
              <a:rPr lang="ru-RU" dirty="0" err="1" smtClean="0"/>
              <a:t>Клиндамицин</a:t>
            </a:r>
            <a:endParaRPr lang="ru-RU" dirty="0" smtClean="0"/>
          </a:p>
          <a:p>
            <a:r>
              <a:rPr lang="ru-RU" dirty="0" err="1" smtClean="0"/>
              <a:t>Линкомицин</a:t>
            </a:r>
            <a:endParaRPr lang="ru-RU" dirty="0" smtClean="0"/>
          </a:p>
          <a:p>
            <a:r>
              <a:rPr lang="ru-RU" dirty="0" err="1" smtClean="0"/>
              <a:t>Метронидазол</a:t>
            </a:r>
            <a:endParaRPr lang="ru-RU" dirty="0" smtClean="0"/>
          </a:p>
          <a:p>
            <a:r>
              <a:rPr lang="ru-RU" dirty="0" err="1" smtClean="0"/>
              <a:t>Ципрофлоксацин</a:t>
            </a:r>
            <a:endParaRPr lang="ru-RU" dirty="0" smtClean="0"/>
          </a:p>
          <a:p>
            <a:r>
              <a:rPr lang="ru-RU" dirty="0" err="1" smtClean="0"/>
              <a:t>Цефалоспорины</a:t>
            </a:r>
            <a:r>
              <a:rPr lang="ru-RU" dirty="0" smtClean="0"/>
              <a:t>, кроме колонки 1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дерматолог может обнаружить бактерии???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здоровых животных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 больных животных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Почти везде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Почти везде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23928" y="3284984"/>
            <a:ext cx="4176464" cy="1656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где, при каких обстоятельствах, сколько и каких)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636912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Бактериальные инфекции кожи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Бактериальные инфекции кожи, вызывающие ее гнойное воспаление, были выделены в группу инфекционных дерматозов французским ученым  </a:t>
            </a:r>
            <a:r>
              <a:rPr lang="en-US" sz="2800" dirty="0" err="1" smtClean="0">
                <a:solidFill>
                  <a:srgbClr val="002060"/>
                </a:solidFill>
              </a:rPr>
              <a:t>H.Letoir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 1891 году  под название </a:t>
            </a:r>
            <a:r>
              <a:rPr lang="ru-RU" sz="2800" dirty="0" err="1" smtClean="0">
                <a:solidFill>
                  <a:srgbClr val="002060"/>
                </a:solidFill>
              </a:rPr>
              <a:t>пиодермиты</a:t>
            </a:r>
            <a:r>
              <a:rPr lang="ru-RU" sz="2800" dirty="0" smtClean="0">
                <a:solidFill>
                  <a:srgbClr val="002060"/>
                </a:solidFill>
              </a:rPr>
              <a:t> ( </a:t>
            </a:r>
            <a:r>
              <a:rPr lang="en-US" sz="2800" dirty="0" err="1" smtClean="0">
                <a:solidFill>
                  <a:srgbClr val="002060"/>
                </a:solidFill>
              </a:rPr>
              <a:t>pion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r>
              <a:rPr lang="ru-RU" sz="2800" dirty="0" smtClean="0">
                <a:solidFill>
                  <a:srgbClr val="002060"/>
                </a:solidFill>
              </a:rPr>
              <a:t>гной, </a:t>
            </a:r>
            <a:r>
              <a:rPr lang="en-US" sz="2800" dirty="0" smtClean="0">
                <a:solidFill>
                  <a:srgbClr val="002060"/>
                </a:solidFill>
              </a:rPr>
              <a:t>derma</a:t>
            </a:r>
            <a:r>
              <a:rPr lang="ru-RU" sz="2800" dirty="0" smtClean="0">
                <a:solidFill>
                  <a:srgbClr val="002060"/>
                </a:solidFill>
              </a:rPr>
              <a:t>-кожа) </a:t>
            </a:r>
            <a:endParaRPr lang="ru-RU" sz="6000" dirty="0">
              <a:solidFill>
                <a:srgbClr val="0070C0"/>
              </a:solidFill>
            </a:endParaRPr>
          </a:p>
          <a:p>
            <a:pPr algn="ctr"/>
            <a:r>
              <a:rPr lang="ru-RU" sz="6000" dirty="0" err="1" smtClean="0">
                <a:solidFill>
                  <a:srgbClr val="0070C0"/>
                </a:solidFill>
              </a:rPr>
              <a:t>вет</a:t>
            </a:r>
            <a:r>
              <a:rPr lang="ru-RU" sz="6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6000" dirty="0" smtClean="0">
                <a:solidFill>
                  <a:srgbClr val="0070C0"/>
                </a:solidFill>
              </a:rPr>
              <a:t>название пиодермия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пиодермия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547664" y="1628800"/>
            <a:ext cx="93610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56176" y="1556792"/>
            <a:ext cx="93610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35730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Поверхностная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306356" y="3593820"/>
            <a:ext cx="219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Глубокая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427984" y="4365104"/>
            <a:ext cx="288032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5877272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Локальная или </a:t>
            </a:r>
            <a:r>
              <a:rPr lang="ru-RU" sz="2800" dirty="0" err="1" smtClean="0">
                <a:solidFill>
                  <a:srgbClr val="002060"/>
                </a:solidFill>
              </a:rPr>
              <a:t>генерализованная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аНТИБИОТИКИ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Александр Флеминг открыл пенициллин в 1921 году и в 1941 году его активно начали использовать на людях</a:t>
            </a:r>
          </a:p>
          <a:p>
            <a:r>
              <a:rPr lang="ru-RU" dirty="0" smtClean="0"/>
              <a:t>Бактерии постоянно претерпевают мутации, которые приводят к появлению у бактерий новых свойств, что вызывает значительное беспокойство не только у дерматологов, но и у других специалистов</a:t>
            </a:r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кожи</a:t>
            </a:r>
            <a:endParaRPr lang="ru-RU" dirty="0"/>
          </a:p>
        </p:txBody>
      </p:sp>
      <p:pic>
        <p:nvPicPr>
          <p:cNvPr id="3" name="Рисунок 2" descr="кож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887" y="1428750"/>
            <a:ext cx="6397669" cy="4016474"/>
          </a:xfrm>
          <a:prstGeom prst="rect">
            <a:avLst/>
          </a:prstGeom>
        </p:spPr>
      </p:pic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пРедрасполагающие</a:t>
            </a:r>
            <a:r>
              <a:rPr lang="ru-RU" dirty="0" smtClean="0"/>
              <a:t> факторы (коротко))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Аллергии</a:t>
            </a:r>
          </a:p>
          <a:p>
            <a:pPr fontAlgn="base"/>
            <a:r>
              <a:rPr lang="ru-RU" dirty="0" smtClean="0"/>
              <a:t>Нарушения </a:t>
            </a:r>
            <a:r>
              <a:rPr lang="ru-RU" dirty="0" err="1" smtClean="0"/>
              <a:t>кератинизации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Фолликулярные </a:t>
            </a:r>
            <a:r>
              <a:rPr lang="ru-RU" dirty="0" err="1" smtClean="0"/>
              <a:t>растройства</a:t>
            </a:r>
            <a:r>
              <a:rPr lang="ru-RU" dirty="0" smtClean="0"/>
              <a:t> + </a:t>
            </a:r>
            <a:r>
              <a:rPr lang="ru-RU" dirty="0" err="1" smtClean="0"/>
              <a:t>демодекоз</a:t>
            </a:r>
            <a:endParaRPr lang="ru-RU" dirty="0" smtClean="0"/>
          </a:p>
          <a:p>
            <a:pPr fontAlgn="base"/>
            <a:r>
              <a:rPr lang="ru-RU" dirty="0" smtClean="0"/>
              <a:t>Иммунодефицит</a:t>
            </a:r>
          </a:p>
          <a:p>
            <a:pPr fontAlgn="base"/>
            <a:r>
              <a:rPr lang="ru-RU" dirty="0" smtClean="0"/>
              <a:t>Некоторые эндокринные проблемы</a:t>
            </a:r>
          </a:p>
          <a:p>
            <a:pPr fontAlgn="base"/>
            <a:r>
              <a:rPr lang="ru-RU" dirty="0" smtClean="0"/>
              <a:t>   При аутоиммунных - реже</a:t>
            </a:r>
          </a:p>
          <a:p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Клинические разновидности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Первичные- возникают на неизмененной коже - редко</a:t>
            </a:r>
          </a:p>
          <a:p>
            <a:r>
              <a:rPr lang="ru-RU" dirty="0" smtClean="0"/>
              <a:t>Вторичные- возникают на фоне уже существующего дерматоза ( паразитарные, инвазии, </a:t>
            </a:r>
            <a:r>
              <a:rPr lang="ru-RU" dirty="0" err="1" smtClean="0"/>
              <a:t>атопический</a:t>
            </a:r>
            <a:r>
              <a:rPr lang="ru-RU" dirty="0" smtClean="0"/>
              <a:t> дерматит)</a:t>
            </a: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проявления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Поверхностные: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пиотравматический</a:t>
            </a:r>
            <a:r>
              <a:rPr lang="ru-RU" dirty="0" smtClean="0"/>
              <a:t> дерматит</a:t>
            </a:r>
          </a:p>
          <a:p>
            <a:r>
              <a:rPr lang="ru-RU" dirty="0" smtClean="0"/>
              <a:t>Б) кожно-слизистая пиодермия</a:t>
            </a:r>
          </a:p>
          <a:p>
            <a:r>
              <a:rPr lang="ru-RU" dirty="0" smtClean="0"/>
              <a:t>В) дерматит кожных складок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поверхностный бактериальный фолликулит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Глубокие:</a:t>
            </a:r>
          </a:p>
          <a:p>
            <a:pPr>
              <a:buNone/>
            </a:pPr>
            <a:r>
              <a:rPr lang="ru-RU" dirty="0" smtClean="0"/>
              <a:t>А) глубокий фолликулит и фурункулез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целлюлит</a:t>
            </a:r>
            <a:r>
              <a:rPr lang="ru-RU" dirty="0" smtClean="0"/>
              <a:t> (гнойное воспаление подкожно жировой клетчатки)</a:t>
            </a:r>
            <a:endParaRPr lang="ru-RU" dirty="0"/>
          </a:p>
        </p:txBody>
      </p:sp>
      <p:pic>
        <p:nvPicPr>
          <p:cNvPr id="5" name="Picture 1" descr="Logo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антибиотиков в дерматологии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Местное</a:t>
            </a:r>
          </a:p>
          <a:p>
            <a:r>
              <a:rPr lang="ru-RU" dirty="0" smtClean="0"/>
              <a:t>Поверхностные кожные бактериальные инфекции</a:t>
            </a:r>
          </a:p>
          <a:p>
            <a:r>
              <a:rPr lang="ru-RU" dirty="0" smtClean="0"/>
              <a:t>Отиты ( </a:t>
            </a:r>
            <a:r>
              <a:rPr lang="ru-RU" dirty="0" err="1" smtClean="0"/>
              <a:t>наружний</a:t>
            </a:r>
            <a:r>
              <a:rPr lang="ru-RU" dirty="0" smtClean="0"/>
              <a:t> отит)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Системное</a:t>
            </a:r>
          </a:p>
          <a:p>
            <a:r>
              <a:rPr lang="ru-RU" dirty="0" smtClean="0"/>
              <a:t>Глубокие кожные инфекции</a:t>
            </a:r>
          </a:p>
          <a:p>
            <a:r>
              <a:rPr lang="ru-RU" dirty="0" smtClean="0"/>
              <a:t>Отиты ( серьезные формы среднего отита)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 детального анамнеза</a:t>
            </a:r>
          </a:p>
          <a:p>
            <a:r>
              <a:rPr lang="ru-RU" dirty="0" smtClean="0"/>
              <a:t>Осмотр</a:t>
            </a:r>
          </a:p>
          <a:p>
            <a:r>
              <a:rPr lang="ru-RU" dirty="0" smtClean="0"/>
              <a:t>Составление списка дифференциальных диагнозов</a:t>
            </a:r>
          </a:p>
          <a:p>
            <a:r>
              <a:rPr lang="ru-RU" dirty="0" smtClean="0"/>
              <a:t>Забор материала для исследования – мазки отпечатки, скотч тесты, цитология, бактериологические посевы гистологические исследования</a:t>
            </a:r>
          </a:p>
          <a:p>
            <a:endParaRPr lang="ru-RU" dirty="0"/>
          </a:p>
        </p:txBody>
      </p:sp>
      <p:pic>
        <p:nvPicPr>
          <p:cNvPr id="4" name="Рисунок 3" descr="20141117_13192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0571"/>
            <a:ext cx="3059832" cy="2357429"/>
          </a:xfrm>
          <a:prstGeom prst="rect">
            <a:avLst/>
          </a:prstGeom>
        </p:spPr>
      </p:pic>
      <p:pic>
        <p:nvPicPr>
          <p:cNvPr id="5" name="Picture 7" descr="P1011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5013176"/>
            <a:ext cx="2571768" cy="1643050"/>
          </a:xfrm>
          <a:prstGeom prst="rect">
            <a:avLst/>
          </a:prstGeom>
          <a:effectLst>
            <a:innerShdw blurRad="63500" dist="50800" dir="2700000">
              <a:prstClr val="black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кожи</a:t>
            </a:r>
            <a:endParaRPr lang="ru-RU" dirty="0"/>
          </a:p>
        </p:txBody>
      </p:sp>
      <p:pic>
        <p:nvPicPr>
          <p:cNvPr id="5" name="Содержимое 4" descr="8b3cf9ff-ec29-439b-bf33-40ca15ee22b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1026" name="AutoShape 2" descr="https://rusinfo.info/wp-content/uploads/e/1/8/e185cef88f438b100557f0794ecd25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ЦИТОЛОГИЯ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Обнаружение признаков воспаления</a:t>
            </a:r>
          </a:p>
          <a:p>
            <a:pPr fontAlgn="base"/>
            <a:r>
              <a:rPr lang="ru-RU" dirty="0" smtClean="0"/>
              <a:t>Обнаружение микроорганизмов</a:t>
            </a:r>
          </a:p>
          <a:p>
            <a:pPr fontAlgn="base"/>
            <a:r>
              <a:rPr lang="ru-RU" dirty="0" smtClean="0"/>
              <a:t>Оценка тяжести  воспаления</a:t>
            </a:r>
          </a:p>
          <a:p>
            <a:pPr fontAlgn="base"/>
            <a:r>
              <a:rPr lang="ru-RU" dirty="0" smtClean="0"/>
              <a:t>Оценка типа микроорганизмов (грибы, кокки, палочки)</a:t>
            </a:r>
          </a:p>
          <a:p>
            <a:pPr fontAlgn="base"/>
            <a:r>
              <a:rPr lang="ru-RU" dirty="0" smtClean="0"/>
              <a:t>Оценка количества микробов</a:t>
            </a:r>
          </a:p>
          <a:p>
            <a:pPr fontAlgn="base"/>
            <a:r>
              <a:rPr lang="ru-RU" dirty="0" smtClean="0"/>
              <a:t>Быстрота выполнения</a:t>
            </a:r>
          </a:p>
          <a:p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Бактериологический посев показания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 первичном поражении бактериальной флорой плохо отвечающем на антибактериальную терапию (Сохранение кол-ва микробов в цитологии и отсутствие эффекта клинически после пробного курса антибиотика)</a:t>
            </a:r>
          </a:p>
          <a:p>
            <a:r>
              <a:rPr lang="ru-RU" dirty="0" smtClean="0"/>
              <a:t>Если при глубокой пиодермии при </a:t>
            </a:r>
            <a:r>
              <a:rPr lang="ru-RU" dirty="0" err="1" smtClean="0"/>
              <a:t>гистоисследовании</a:t>
            </a:r>
            <a:r>
              <a:rPr lang="ru-RU" dirty="0" smtClean="0"/>
              <a:t> были выявлены только палочки</a:t>
            </a:r>
          </a:p>
          <a:p>
            <a:r>
              <a:rPr lang="ru-RU" dirty="0" smtClean="0"/>
              <a:t>Если недавно проводилось лечение антибиотиками (Длительный анамнез с применением многих видов антибиотиков в течение длит. срока без клинического улучшения)</a:t>
            </a:r>
          </a:p>
          <a:p>
            <a:pPr fontAlgn="base"/>
            <a:r>
              <a:rPr lang="ru-RU" dirty="0" smtClean="0"/>
              <a:t>Если животное болеет систематически </a:t>
            </a:r>
          </a:p>
          <a:p>
            <a:pPr fontAlgn="base"/>
            <a:r>
              <a:rPr lang="ru-RU" dirty="0" smtClean="0"/>
              <a:t>Обнаружение в цитологии с кожи палочек и грибов (кроме </a:t>
            </a:r>
            <a:r>
              <a:rPr lang="ru-RU" dirty="0" err="1" smtClean="0"/>
              <a:t>Malassezia</a:t>
            </a:r>
            <a:r>
              <a:rPr lang="ru-RU" dirty="0" smtClean="0"/>
              <a:t>). 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Бактериологический посев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Метод </a:t>
            </a:r>
            <a:r>
              <a:rPr lang="ru-RU" sz="2000" dirty="0" err="1" smtClean="0">
                <a:solidFill>
                  <a:srgbClr val="FF0000"/>
                </a:solidFill>
              </a:rPr>
              <a:t>микроразбавления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Информирует о чувствительности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Информирует о количестве лекарственного препарата, необходимого для подавления выявленного возбудителя болезни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ГЛАВНОЕ ПРЕИМУЩЕСТВО: позволяет предположить риск появления устойчивости и тогда мы условно управляем патологическим процессом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Дисковый метод (Россия)</a:t>
            </a:r>
          </a:p>
          <a:p>
            <a:pPr>
              <a:buNone/>
            </a:pPr>
            <a:r>
              <a:rPr lang="ru-RU" sz="2400" dirty="0" smtClean="0"/>
              <a:t>Полуколичественный, </a:t>
            </a:r>
          </a:p>
          <a:p>
            <a:pPr>
              <a:buNone/>
            </a:pPr>
            <a:r>
              <a:rPr lang="ru-RU" sz="2400" dirty="0" smtClean="0"/>
              <a:t>Метод информирует только о чувствительности</a:t>
            </a:r>
          </a:p>
          <a:p>
            <a:pPr>
              <a:buNone/>
            </a:pPr>
            <a:r>
              <a:rPr lang="ru-RU" sz="2400" dirty="0" smtClean="0"/>
              <a:t> ( </a:t>
            </a:r>
            <a:r>
              <a:rPr lang="en-US" sz="2400" dirty="0" smtClean="0"/>
              <a:t>S, I, R)</a:t>
            </a:r>
            <a:endParaRPr lang="ru-RU" sz="2400" dirty="0"/>
          </a:p>
        </p:txBody>
      </p:sp>
      <p:pic>
        <p:nvPicPr>
          <p:cNvPr id="5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одобренных антибиотиков за последние 30 лет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Бактериологический посев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посева необходимо правильно забрать материал!!!</a:t>
            </a:r>
          </a:p>
          <a:p>
            <a:pPr>
              <a:buNone/>
            </a:pPr>
            <a:r>
              <a:rPr lang="ru-RU" dirty="0" smtClean="0"/>
              <a:t>-непосредственно из пустулы и неповрежденного узелка</a:t>
            </a:r>
          </a:p>
          <a:p>
            <a:pPr>
              <a:buNone/>
            </a:pPr>
            <a:r>
              <a:rPr lang="ru-RU" dirty="0" smtClean="0"/>
              <a:t>-из </a:t>
            </a:r>
            <a:r>
              <a:rPr lang="ru-RU" dirty="0" err="1" smtClean="0"/>
              <a:t>эпидермального</a:t>
            </a:r>
            <a:r>
              <a:rPr lang="ru-RU" dirty="0" smtClean="0"/>
              <a:t> воротничка</a:t>
            </a:r>
          </a:p>
          <a:p>
            <a:pPr>
              <a:buNone/>
            </a:pPr>
            <a:r>
              <a:rPr lang="ru-RU" dirty="0" smtClean="0"/>
              <a:t>Из глубины </a:t>
            </a:r>
            <a:r>
              <a:rPr lang="ru-RU" dirty="0" err="1" smtClean="0"/>
              <a:t>мацерирующего</a:t>
            </a:r>
            <a:r>
              <a:rPr lang="ru-RU" dirty="0" smtClean="0"/>
              <a:t> канала или из </a:t>
            </a:r>
            <a:r>
              <a:rPr lang="ru-RU" dirty="0" err="1" smtClean="0"/>
              <a:t>мацерированной</a:t>
            </a:r>
            <a:r>
              <a:rPr lang="ru-RU" dirty="0" smtClean="0"/>
              <a:t> ткани</a:t>
            </a: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Антибиотики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Устойчивость стафилококка к </a:t>
            </a:r>
            <a:r>
              <a:rPr lang="ru-RU" dirty="0" err="1" smtClean="0"/>
              <a:t>бета-лактамным</a:t>
            </a:r>
            <a:r>
              <a:rPr lang="ru-RU" dirty="0" smtClean="0"/>
              <a:t> антибиотикам обусловлена геном </a:t>
            </a:r>
            <a:r>
              <a:rPr lang="en-US" dirty="0" err="1" smtClean="0"/>
              <a:t>mecA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Ранее для выявление </a:t>
            </a:r>
            <a:r>
              <a:rPr lang="ru-RU" dirty="0" err="1" smtClean="0"/>
              <a:t>метиленрезистентных</a:t>
            </a:r>
            <a:r>
              <a:rPr lang="ru-RU" dirty="0" smtClean="0"/>
              <a:t> стафилококков </a:t>
            </a:r>
            <a:r>
              <a:rPr lang="en-US" dirty="0" smtClean="0"/>
              <a:t>MRS </a:t>
            </a:r>
            <a:r>
              <a:rPr lang="ru-RU" dirty="0" smtClean="0"/>
              <a:t>использовали </a:t>
            </a:r>
            <a:r>
              <a:rPr lang="ru-RU" dirty="0" err="1" smtClean="0"/>
              <a:t>оксациллин</a:t>
            </a:r>
            <a:r>
              <a:rPr lang="ru-RU" dirty="0" smtClean="0"/>
              <a:t>. Если стафилококк устойчив к </a:t>
            </a:r>
            <a:r>
              <a:rPr lang="ru-RU" dirty="0" err="1" smtClean="0"/>
              <a:t>к</a:t>
            </a:r>
            <a:r>
              <a:rPr lang="ru-RU" dirty="0" smtClean="0"/>
              <a:t> </a:t>
            </a:r>
            <a:r>
              <a:rPr lang="ru-RU" dirty="0" err="1" smtClean="0"/>
              <a:t>метициллину</a:t>
            </a:r>
            <a:r>
              <a:rPr lang="ru-RU" dirty="0" smtClean="0"/>
              <a:t>, значит он устойчив и к другим </a:t>
            </a:r>
            <a:r>
              <a:rPr lang="ru-RU" dirty="0" err="1" smtClean="0"/>
              <a:t>бетта-лактамным</a:t>
            </a:r>
            <a:r>
              <a:rPr lang="ru-RU" dirty="0" smtClean="0"/>
              <a:t> антибиотикам, </a:t>
            </a:r>
          </a:p>
          <a:p>
            <a:pPr>
              <a:buNone/>
            </a:pPr>
            <a:r>
              <a:rPr lang="ru-RU" dirty="0" smtClean="0"/>
              <a:t>    Под сомнением находятся </a:t>
            </a:r>
            <a:r>
              <a:rPr lang="ru-RU" dirty="0" err="1" smtClean="0"/>
              <a:t>макролиды</a:t>
            </a:r>
            <a:r>
              <a:rPr lang="ru-RU" dirty="0" smtClean="0"/>
              <a:t> и </a:t>
            </a:r>
            <a:r>
              <a:rPr lang="ru-RU" dirty="0" err="1" smtClean="0"/>
              <a:t>фторхинолоны</a:t>
            </a:r>
            <a:r>
              <a:rPr lang="ru-RU" dirty="0" smtClean="0"/>
              <a:t>, </a:t>
            </a:r>
            <a:r>
              <a:rPr lang="ru-RU" dirty="0" err="1" smtClean="0"/>
              <a:t>тк</a:t>
            </a:r>
            <a:r>
              <a:rPr lang="ru-RU" dirty="0" smtClean="0"/>
              <a:t> при применении последних легко происходит селекция резистентных мутантов, что ведет к рецидивам и несостоятельности лечения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589240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Назначение антибиотика строго по показаниям, а не рутинно</a:t>
            </a:r>
          </a:p>
          <a:p>
            <a:r>
              <a:rPr lang="ru-RU" dirty="0" smtClean="0"/>
              <a:t>В случае поверхностных процессов и локальных пиодермий применение местной терапии</a:t>
            </a:r>
          </a:p>
          <a:p>
            <a:r>
              <a:rPr lang="ru-RU" dirty="0" smtClean="0"/>
              <a:t>Контакт с владельцем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Тактика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возбудителя</a:t>
            </a:r>
          </a:p>
          <a:p>
            <a:r>
              <a:rPr lang="ru-RU" dirty="0" smtClean="0"/>
              <a:t>Назначение </a:t>
            </a:r>
            <a:r>
              <a:rPr lang="ru-RU" dirty="0" err="1" smtClean="0"/>
              <a:t>антибиотикотерапии</a:t>
            </a:r>
            <a:r>
              <a:rPr lang="ru-RU" dirty="0" smtClean="0"/>
              <a:t> длительный курс +2-3 недели от клинического выздоровления + параллельно поиск основного заболевания</a:t>
            </a:r>
          </a:p>
          <a:p>
            <a:pPr>
              <a:buNone/>
            </a:pPr>
            <a:r>
              <a:rPr lang="ru-RU" dirty="0" smtClean="0"/>
              <a:t>При поверхностной пиодермии 3-4 недели + еще 2 недели</a:t>
            </a:r>
          </a:p>
          <a:p>
            <a:r>
              <a:rPr lang="ru-RU" dirty="0" smtClean="0"/>
              <a:t>Контроль эффективности лечения –регулярные осмотры, отслеживание мазков</a:t>
            </a:r>
          </a:p>
          <a:p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Тактика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Рецидивы пиодермии</a:t>
            </a:r>
            <a:r>
              <a:rPr lang="ru-RU" dirty="0" smtClean="0"/>
              <a:t>: длительная терапия антибиотиками ??? Правильно ли изначально был поставлен диагноз, исключены ли другие заболевания</a:t>
            </a:r>
            <a:endParaRPr lang="ru-RU" dirty="0"/>
          </a:p>
        </p:txBody>
      </p:sp>
      <p:pic>
        <p:nvPicPr>
          <p:cNvPr id="4" name="Picture 1" descr="Logo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лечение</a:t>
            </a:r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2417604"/>
            <a:ext cx="4572000" cy="323088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Ошибки антибактериальной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Широкое без должных  показаний применение антибиотиков</a:t>
            </a:r>
          </a:p>
          <a:p>
            <a:r>
              <a:rPr lang="ru-RU" dirty="0" smtClean="0"/>
              <a:t>Применение малых или </a:t>
            </a:r>
            <a:r>
              <a:rPr lang="ru-RU" dirty="0" err="1" smtClean="0"/>
              <a:t>неоправдано</a:t>
            </a:r>
            <a:r>
              <a:rPr lang="ru-RU" dirty="0" smtClean="0"/>
              <a:t> высоких ,слишком короткие или слишком длинные курсы</a:t>
            </a:r>
          </a:p>
          <a:p>
            <a:r>
              <a:rPr lang="ru-RU" dirty="0" smtClean="0"/>
              <a:t>Назначение антибиотика однократно</a:t>
            </a:r>
          </a:p>
          <a:p>
            <a:r>
              <a:rPr lang="ru-RU" dirty="0" smtClean="0"/>
              <a:t>Назначение комбинаций без учета из взаимодействий</a:t>
            </a:r>
          </a:p>
          <a:p>
            <a:r>
              <a:rPr lang="ru-RU" dirty="0" smtClean="0"/>
              <a:t>Отношение к антибиотикам как к безвредным продуктам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Комбинация </a:t>
            </a:r>
            <a:r>
              <a:rPr lang="ru-RU" dirty="0" err="1" smtClean="0"/>
              <a:t>аб</a:t>
            </a:r>
            <a:r>
              <a:rPr lang="ru-RU" dirty="0" smtClean="0"/>
              <a:t> позволяет: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Расширить спектр действия</a:t>
            </a:r>
          </a:p>
          <a:p>
            <a:r>
              <a:rPr lang="ru-RU" dirty="0" smtClean="0"/>
              <a:t>Усилить эффект, что важно при борьбе с резистентной микрофлорой</a:t>
            </a:r>
          </a:p>
          <a:p>
            <a:r>
              <a:rPr lang="ru-RU" dirty="0" smtClean="0"/>
              <a:t>Снизить токсический эффект без ущерба эффективности терапии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 комбинировать антибиотики с одинаковым побочным действием например тетрациклин +</a:t>
            </a:r>
            <a:r>
              <a:rPr lang="ru-RU" dirty="0" err="1" smtClean="0"/>
              <a:t>рифампицин</a:t>
            </a:r>
            <a:r>
              <a:rPr lang="ru-RU" dirty="0" smtClean="0"/>
              <a:t>- усилена </a:t>
            </a:r>
            <a:r>
              <a:rPr lang="ru-RU" dirty="0" err="1" smtClean="0"/>
              <a:t>гепатотоксичность</a:t>
            </a:r>
            <a:endParaRPr lang="ru-RU" dirty="0" smtClean="0"/>
          </a:p>
          <a:p>
            <a:r>
              <a:rPr lang="ru-RU" dirty="0" smtClean="0"/>
              <a:t>Антибиотики с разным характером</a:t>
            </a:r>
          </a:p>
          <a:p>
            <a:pPr>
              <a:buNone/>
            </a:pPr>
            <a:r>
              <a:rPr lang="ru-RU" dirty="0" smtClean="0"/>
              <a:t>   Тетрациклин (</a:t>
            </a:r>
            <a:r>
              <a:rPr lang="ru-RU" dirty="0" err="1" smtClean="0"/>
              <a:t>хлорамфеникол</a:t>
            </a:r>
            <a:r>
              <a:rPr lang="ru-RU" dirty="0" smtClean="0"/>
              <a:t>) с в лактамами и </a:t>
            </a:r>
            <a:r>
              <a:rPr lang="ru-RU" dirty="0" err="1" smtClean="0"/>
              <a:t>гликопептидами</a:t>
            </a:r>
            <a:r>
              <a:rPr lang="ru-RU" dirty="0" smtClean="0"/>
              <a:t>- тетрациклин обладая бактериостатическим действием приводит к остановке развития клетки, а </a:t>
            </a:r>
            <a:r>
              <a:rPr lang="ru-RU" dirty="0" err="1" smtClean="0"/>
              <a:t>пеницилин</a:t>
            </a:r>
            <a:r>
              <a:rPr lang="ru-RU" dirty="0" smtClean="0"/>
              <a:t> действует на делящиеся клетки </a:t>
            </a:r>
          </a:p>
          <a:p>
            <a:r>
              <a:rPr lang="ru-RU" dirty="0" smtClean="0"/>
              <a:t>Стрептомицин с </a:t>
            </a:r>
            <a:r>
              <a:rPr lang="ru-RU" dirty="0" err="1" smtClean="0"/>
              <a:t>канамицином</a:t>
            </a:r>
            <a:r>
              <a:rPr lang="ru-RU" dirty="0" smtClean="0"/>
              <a:t> или </a:t>
            </a:r>
            <a:r>
              <a:rPr lang="ru-RU" dirty="0" err="1" smtClean="0"/>
              <a:t>флоримицином</a:t>
            </a:r>
            <a:r>
              <a:rPr lang="ru-RU" dirty="0" smtClean="0"/>
              <a:t> приводит к глухоте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Оптимальные комбинации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Цефалоспорины</a:t>
            </a:r>
            <a:r>
              <a:rPr lang="ru-RU" dirty="0" smtClean="0"/>
              <a:t> и </a:t>
            </a:r>
            <a:r>
              <a:rPr lang="ru-RU" dirty="0" err="1" smtClean="0"/>
              <a:t>аминогликозиды</a:t>
            </a:r>
            <a:endParaRPr lang="ru-RU" dirty="0" smtClean="0"/>
          </a:p>
          <a:p>
            <a:r>
              <a:rPr lang="ru-RU" dirty="0" smtClean="0"/>
              <a:t>Полусинтетические </a:t>
            </a:r>
            <a:r>
              <a:rPr lang="ru-RU" dirty="0" err="1" smtClean="0"/>
              <a:t>пеницилины</a:t>
            </a:r>
            <a:r>
              <a:rPr lang="ru-RU" dirty="0" smtClean="0"/>
              <a:t> ( </a:t>
            </a:r>
            <a:r>
              <a:rPr lang="ru-RU" dirty="0" err="1" smtClean="0"/>
              <a:t>амоксиклав</a:t>
            </a:r>
            <a:r>
              <a:rPr lang="ru-RU" dirty="0" smtClean="0"/>
              <a:t>) в виде </a:t>
            </a:r>
            <a:r>
              <a:rPr lang="ru-RU" dirty="0" err="1" smtClean="0"/>
              <a:t>монотерапии</a:t>
            </a:r>
            <a:endParaRPr lang="ru-RU" dirty="0" smtClean="0"/>
          </a:p>
          <a:p>
            <a:r>
              <a:rPr lang="ru-RU" dirty="0" smtClean="0"/>
              <a:t>Тетрациклины, </a:t>
            </a:r>
            <a:r>
              <a:rPr lang="ru-RU" dirty="0" err="1" smtClean="0"/>
              <a:t>хлорамфеникол+макролиды</a:t>
            </a:r>
            <a:endParaRPr lang="ru-RU" dirty="0" smtClean="0"/>
          </a:p>
          <a:p>
            <a:r>
              <a:rPr lang="ru-RU" dirty="0" smtClean="0"/>
              <a:t>Тетрациклины, </a:t>
            </a:r>
            <a:r>
              <a:rPr lang="ru-RU" dirty="0" err="1" smtClean="0"/>
              <a:t>хлорамфеникол+</a:t>
            </a:r>
            <a:r>
              <a:rPr lang="ru-RU" dirty="0" smtClean="0"/>
              <a:t> ко </a:t>
            </a:r>
            <a:r>
              <a:rPr lang="ru-RU" dirty="0" err="1" smtClean="0"/>
              <a:t>тримаксозол</a:t>
            </a:r>
            <a:endParaRPr lang="ru-RU" dirty="0" smtClean="0"/>
          </a:p>
          <a:p>
            <a:r>
              <a:rPr lang="ru-RU" dirty="0" err="1" smtClean="0"/>
              <a:t>Аминогликозиды+</a:t>
            </a:r>
            <a:r>
              <a:rPr lang="ru-RU" dirty="0" smtClean="0"/>
              <a:t> тетрациклины</a:t>
            </a:r>
          </a:p>
          <a:p>
            <a:r>
              <a:rPr lang="ru-RU" dirty="0" err="1" smtClean="0"/>
              <a:t>Пеницилин+стрептомицин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2016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Смертность, обусловленная </a:t>
            </a:r>
            <a:r>
              <a:rPr lang="ru-RU" sz="2400" dirty="0" err="1" smtClean="0"/>
              <a:t>антибиотикорезистентностью</a:t>
            </a:r>
            <a:r>
              <a:rPr lang="ru-RU" sz="2400" dirty="0" smtClean="0"/>
              <a:t>, по </a:t>
            </a:r>
            <a:r>
              <a:rPr lang="ru-RU" sz="2400" dirty="0" err="1" smtClean="0"/>
              <a:t>срачнению</a:t>
            </a:r>
            <a:r>
              <a:rPr lang="ru-RU" sz="2400" dirty="0" smtClean="0"/>
              <a:t> с другими причинами. Прогноз на 2050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7067128" cy="425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Комбинация антибиотиков</a:t>
            </a:r>
            <a:endParaRPr lang="ru-RU" dirty="0"/>
          </a:p>
        </p:txBody>
      </p:sp>
      <p:pic>
        <p:nvPicPr>
          <p:cNvPr id="4" name="Содержимое 3" descr="eaa7511407921ed4b5b2a7fb95d731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46340"/>
            <a:ext cx="7272808" cy="455553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692696"/>
          <a:ext cx="795925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531"/>
                <a:gridCol w="1907749"/>
                <a:gridCol w="2032123"/>
                <a:gridCol w="1779856"/>
              </a:tblGrid>
              <a:tr h="6231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введения</a:t>
                      </a:r>
                      <a:endParaRPr lang="ru-RU" dirty="0"/>
                    </a:p>
                  </a:txBody>
                  <a:tcPr/>
                </a:tc>
              </a:tr>
              <a:tr h="5163319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Антибиотики 1-ой линии: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Цефалексин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Амоксиклав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Оксациллин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Цефуроксим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Цефаклор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Антибиотики 2-ой линии: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Ципрофлоксацин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Офлоксацин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Эритромицин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Клиндамицин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Гентамицин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Кларитромицин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err="1" smtClean="0"/>
                        <a:t>марбофлоксацин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21,5-30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15-25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15-25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10-15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мг/кг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2-4 мг/к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мг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в/м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внутрь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r>
              <a:rPr lang="en-US" dirty="0" smtClean="0"/>
              <a:t>BSAVA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Поверхностная пиодермия –только местное лечение 2-4%хлоргексидин, СДС, </a:t>
            </a:r>
            <a:r>
              <a:rPr lang="ru-RU" dirty="0" err="1" smtClean="0"/>
              <a:t>фузидиевая</a:t>
            </a:r>
            <a:r>
              <a:rPr lang="ru-RU" dirty="0" smtClean="0"/>
              <a:t> кислота</a:t>
            </a:r>
          </a:p>
          <a:p>
            <a:r>
              <a:rPr lang="ru-RU" dirty="0" err="1" smtClean="0"/>
              <a:t>Глубокая:только</a:t>
            </a:r>
            <a:r>
              <a:rPr lang="ru-RU" dirty="0" smtClean="0"/>
              <a:t> местно или  </a:t>
            </a:r>
            <a:r>
              <a:rPr lang="ru-RU" dirty="0" err="1" smtClean="0"/>
              <a:t>клиндамицин</a:t>
            </a:r>
            <a:r>
              <a:rPr lang="ru-RU" dirty="0" smtClean="0"/>
              <a:t>, </a:t>
            </a:r>
            <a:r>
              <a:rPr lang="ru-RU" dirty="0" err="1" smtClean="0"/>
              <a:t>цефалексин</a:t>
            </a:r>
            <a:r>
              <a:rPr lang="ru-RU" dirty="0" smtClean="0"/>
              <a:t>, </a:t>
            </a:r>
            <a:r>
              <a:rPr lang="ru-RU" dirty="0" err="1" smtClean="0"/>
              <a:t>амоксиклав</a:t>
            </a:r>
            <a:r>
              <a:rPr lang="ru-RU" dirty="0" smtClean="0"/>
              <a:t>, </a:t>
            </a:r>
            <a:r>
              <a:rPr lang="ru-RU" dirty="0" err="1" smtClean="0"/>
              <a:t>триметоприм</a:t>
            </a:r>
            <a:r>
              <a:rPr lang="ru-RU" dirty="0" smtClean="0"/>
              <a:t> ( если есть палочки, в анамнезе </a:t>
            </a:r>
            <a:r>
              <a:rPr lang="ru-RU" dirty="0" err="1" smtClean="0"/>
              <a:t>мрса</a:t>
            </a:r>
            <a:r>
              <a:rPr lang="ru-RU" dirty="0" smtClean="0"/>
              <a:t> курс долгий, доза максимальная, контроль) лечение 4-6 недель, либо 2 недели после клинического выздоровления.</a:t>
            </a:r>
          </a:p>
          <a:p>
            <a:r>
              <a:rPr lang="ru-RU" dirty="0" err="1" smtClean="0"/>
              <a:t>Наружний</a:t>
            </a:r>
            <a:r>
              <a:rPr lang="ru-RU" dirty="0" smtClean="0"/>
              <a:t> отит палочки :местно </a:t>
            </a:r>
            <a:r>
              <a:rPr lang="ru-RU" dirty="0" err="1" smtClean="0"/>
              <a:t>фрамицетин</a:t>
            </a:r>
            <a:r>
              <a:rPr lang="ru-RU" dirty="0" smtClean="0"/>
              <a:t>, </a:t>
            </a:r>
            <a:r>
              <a:rPr lang="ru-RU" dirty="0" err="1" smtClean="0"/>
              <a:t>гентамицин</a:t>
            </a:r>
            <a:r>
              <a:rPr lang="ru-RU" dirty="0" smtClean="0"/>
              <a:t>, </a:t>
            </a:r>
            <a:r>
              <a:rPr lang="ru-RU" dirty="0" err="1" smtClean="0"/>
              <a:t>полимексин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Наружний</a:t>
            </a:r>
            <a:r>
              <a:rPr lang="ru-RU" dirty="0" smtClean="0"/>
              <a:t> отит </a:t>
            </a:r>
            <a:r>
              <a:rPr lang="ru-RU" dirty="0" err="1" smtClean="0"/>
              <a:t>кокки:флорфеникол,фузидиевая</a:t>
            </a:r>
            <a:r>
              <a:rPr lang="ru-RU" dirty="0" smtClean="0"/>
              <a:t> кислота, </a:t>
            </a:r>
            <a:r>
              <a:rPr lang="ru-RU" dirty="0" err="1" smtClean="0"/>
              <a:t>полимиксин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побочные эффекты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Рвота</a:t>
            </a:r>
          </a:p>
          <a:p>
            <a:r>
              <a:rPr lang="ru-RU" dirty="0" smtClean="0"/>
              <a:t>Диарея</a:t>
            </a:r>
          </a:p>
          <a:p>
            <a:r>
              <a:rPr lang="ru-RU" dirty="0" smtClean="0"/>
              <a:t>Сыпь (зуд, крапивница, отек </a:t>
            </a:r>
            <a:r>
              <a:rPr lang="ru-RU" dirty="0" err="1" smtClean="0"/>
              <a:t>Квинке</a:t>
            </a:r>
            <a:r>
              <a:rPr lang="ru-RU" dirty="0" smtClean="0"/>
              <a:t>, анафилактический шок, инфекционно-токсический шок, токсический мокнущий дерматит)</a:t>
            </a:r>
          </a:p>
          <a:p>
            <a:r>
              <a:rPr lang="ru-RU" dirty="0" err="1" smtClean="0"/>
              <a:t>Апластическая</a:t>
            </a:r>
            <a:r>
              <a:rPr lang="ru-RU" dirty="0" smtClean="0"/>
              <a:t> анемия. </a:t>
            </a:r>
            <a:r>
              <a:rPr lang="ru-RU" dirty="0" err="1" smtClean="0"/>
              <a:t>Нейтропения</a:t>
            </a:r>
            <a:r>
              <a:rPr lang="ru-RU" dirty="0" smtClean="0"/>
              <a:t>, </a:t>
            </a:r>
            <a:r>
              <a:rPr lang="ru-RU" dirty="0" err="1" smtClean="0"/>
              <a:t>агранулоцитоз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7620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1" descr="Logo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Ваши вопросы</a:t>
            </a:r>
            <a:endParaRPr lang="ru-RU" dirty="0"/>
          </a:p>
        </p:txBody>
      </p:sp>
      <p:pic>
        <p:nvPicPr>
          <p:cNvPr id="4" name="Содержимое 3" descr="apteka-tabletka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4757"/>
            <a:ext cx="7239000" cy="48165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Бактерия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антибиотиков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происхождению</a:t>
            </a:r>
          </a:p>
          <a:p>
            <a:r>
              <a:rPr lang="ru-RU" dirty="0" smtClean="0"/>
              <a:t>По химической структуре</a:t>
            </a:r>
          </a:p>
          <a:p>
            <a:r>
              <a:rPr lang="ru-RU" dirty="0" smtClean="0"/>
              <a:t>По направленности действия</a:t>
            </a:r>
          </a:p>
          <a:p>
            <a:r>
              <a:rPr lang="ru-RU" dirty="0" smtClean="0"/>
              <a:t>По спектру действия</a:t>
            </a:r>
          </a:p>
          <a:p>
            <a:r>
              <a:rPr lang="ru-RU" dirty="0" smtClean="0"/>
              <a:t>По механизму действия</a:t>
            </a:r>
          </a:p>
          <a:p>
            <a:r>
              <a:rPr lang="ru-RU" dirty="0" smtClean="0"/>
              <a:t>По типу действия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4766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 происхождению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7211142" cy="620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714"/>
                <a:gridCol w="2403714"/>
                <a:gridCol w="240371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Продуцент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630070">
                <a:tc rowSpan="5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Природные 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/>
                        <a:t>*биосинтетические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Собственно</a:t>
                      </a:r>
                      <a:r>
                        <a:rPr lang="ru-RU" baseline="0" dirty="0" smtClean="0"/>
                        <a:t> 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грамидин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полимексин</a:t>
                      </a:r>
                      <a:endParaRPr lang="ru-RU" dirty="0"/>
                    </a:p>
                  </a:txBody>
                  <a:tcPr/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Актиномицеты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стрептомидин</a:t>
                      </a:r>
                      <a:endParaRPr lang="ru-RU" dirty="0"/>
                    </a:p>
                    <a:p>
                      <a:r>
                        <a:rPr lang="ru-RU" dirty="0" err="1" smtClean="0"/>
                        <a:t>эритромицин</a:t>
                      </a:r>
                      <a:endParaRPr lang="ru-RU" dirty="0"/>
                    </a:p>
                    <a:p>
                      <a:r>
                        <a:rPr lang="ru-RU" dirty="0" smtClean="0"/>
                        <a:t>Тетрациклины и </a:t>
                      </a:r>
                      <a:r>
                        <a:rPr lang="ru-RU" dirty="0" err="1" smtClean="0"/>
                        <a:t>др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Грибы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бензилпеницилин</a:t>
                      </a:r>
                      <a:endParaRPr lang="ru-RU" dirty="0"/>
                    </a:p>
                  </a:txBody>
                  <a:tcPr/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Цефалоспорины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фузидиевая</a:t>
                      </a:r>
                      <a:r>
                        <a:rPr lang="ru-RU" dirty="0" smtClean="0"/>
                        <a:t> кислота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Полусинтетические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61">
                <a:tc>
                  <a:txBody>
                    <a:bodyPr/>
                    <a:lstStyle/>
                    <a:p>
                      <a:r>
                        <a:rPr lang="ru-RU" dirty="0" smtClean="0"/>
                        <a:t>(</a:t>
                      </a:r>
                      <a:r>
                        <a:rPr lang="ru-RU" baseline="0" dirty="0" smtClean="0"/>
                        <a:t> комбинация биосинтеза и химического синтеза0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 МОДИФИКАЦИИ МОЛЕКУЛ ПРИРОДНЫХ АНТИБИОТИКОВ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Оксацилин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Ампицилин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Гентамицин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Рифампицин</a:t>
                      </a:r>
                      <a:r>
                        <a:rPr lang="ru-RU" dirty="0" smtClean="0"/>
                        <a:t> и </a:t>
                      </a:r>
                      <a:r>
                        <a:rPr lang="ru-RU" dirty="0" err="1" smtClean="0"/>
                        <a:t>др</a:t>
                      </a:r>
                      <a:endParaRPr lang="ru-RU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Синтетические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Аналоги природных, но синтезированы химически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Левомецитин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амикацин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химической структуре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1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r>
              <a:rPr lang="el-GR" sz="1400" dirty="0" smtClean="0">
                <a:solidFill>
                  <a:srgbClr val="FF0000"/>
                </a:solidFill>
              </a:rPr>
              <a:t>β</a:t>
            </a:r>
            <a:r>
              <a:rPr lang="ru-RU" sz="1400" dirty="0" smtClean="0">
                <a:solidFill>
                  <a:srgbClr val="FF0000"/>
                </a:solidFill>
              </a:rPr>
              <a:t>- </a:t>
            </a:r>
            <a:r>
              <a:rPr lang="ru-RU" sz="1400" dirty="0" err="1" smtClean="0">
                <a:solidFill>
                  <a:srgbClr val="FF0000"/>
                </a:solidFill>
              </a:rPr>
              <a:t>лактамные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Пеницилины</a:t>
            </a:r>
            <a:r>
              <a:rPr lang="ru-RU" sz="1400" dirty="0" smtClean="0"/>
              <a:t>( </a:t>
            </a:r>
            <a:r>
              <a:rPr lang="ru-RU" sz="1400" dirty="0" err="1" smtClean="0"/>
              <a:t>биосинтетические-пенциллин</a:t>
            </a:r>
            <a:r>
              <a:rPr lang="ru-RU" sz="1400" dirty="0" smtClean="0"/>
              <a:t>), полусинтетические (</a:t>
            </a:r>
            <a:r>
              <a:rPr lang="ru-RU" sz="1400" dirty="0" err="1" smtClean="0"/>
              <a:t>окссацилин</a:t>
            </a:r>
            <a:r>
              <a:rPr lang="ru-RU" sz="1400" dirty="0" smtClean="0"/>
              <a:t>, </a:t>
            </a:r>
            <a:r>
              <a:rPr lang="ru-RU" sz="1400" dirty="0" err="1" smtClean="0"/>
              <a:t>клоксацилинн</a:t>
            </a:r>
            <a:r>
              <a:rPr lang="ru-RU" sz="1400" dirty="0" smtClean="0"/>
              <a:t>, </a:t>
            </a:r>
            <a:r>
              <a:rPr lang="ru-RU" sz="1400" dirty="0" err="1" smtClean="0"/>
              <a:t>метицилинн</a:t>
            </a:r>
            <a:r>
              <a:rPr lang="ru-RU" sz="1400" dirty="0" smtClean="0"/>
              <a:t>, </a:t>
            </a:r>
            <a:r>
              <a:rPr lang="ru-RU" sz="1400" dirty="0" err="1" smtClean="0"/>
              <a:t>ампициллин</a:t>
            </a:r>
            <a:r>
              <a:rPr lang="ru-RU" sz="1400" dirty="0" smtClean="0"/>
              <a:t>)</a:t>
            </a: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Цефалоспорины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Монобактамы</a:t>
            </a:r>
            <a:r>
              <a:rPr lang="ru-RU" sz="1400" dirty="0" smtClean="0"/>
              <a:t> (</a:t>
            </a:r>
            <a:r>
              <a:rPr lang="ru-RU" sz="1400" dirty="0" err="1" smtClean="0"/>
              <a:t>азтреонам</a:t>
            </a:r>
            <a:r>
              <a:rPr lang="ru-RU" sz="1400" dirty="0" smtClean="0"/>
              <a:t>)</a:t>
            </a: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Карбапенемы</a:t>
            </a:r>
            <a:r>
              <a:rPr lang="ru-RU" sz="1400" dirty="0" smtClean="0"/>
              <a:t> (</a:t>
            </a:r>
            <a:r>
              <a:rPr lang="ru-RU" sz="1400" dirty="0" err="1" smtClean="0"/>
              <a:t>эмипенем</a:t>
            </a:r>
            <a:r>
              <a:rPr lang="ru-RU" sz="1400" dirty="0" smtClean="0"/>
              <a:t>, </a:t>
            </a:r>
            <a:r>
              <a:rPr lang="ru-RU" sz="1400" dirty="0" err="1" smtClean="0"/>
              <a:t>маропенем</a:t>
            </a:r>
            <a:r>
              <a:rPr lang="ru-RU" sz="1400" dirty="0" smtClean="0"/>
              <a:t>)</a:t>
            </a:r>
          </a:p>
          <a:p>
            <a:pPr>
              <a:buNone/>
            </a:pPr>
            <a:r>
              <a:rPr lang="ru-RU" sz="1400" dirty="0" smtClean="0"/>
              <a:t>2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r>
              <a:rPr lang="ru-RU" sz="1400" dirty="0" err="1" smtClean="0">
                <a:solidFill>
                  <a:srgbClr val="FF0000"/>
                </a:solidFill>
              </a:rPr>
              <a:t>Аминогликозиды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( стрептомицин, </a:t>
            </a:r>
            <a:r>
              <a:rPr lang="ru-RU" sz="1400" dirty="0" err="1" smtClean="0"/>
              <a:t>гентамицин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амикацин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нетипмицин</a:t>
            </a:r>
            <a:r>
              <a:rPr lang="ru-RU" sz="1400" dirty="0" smtClean="0"/>
              <a:t>)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3.Тетрациклины</a:t>
            </a:r>
          </a:p>
          <a:p>
            <a:pPr>
              <a:buNone/>
            </a:pPr>
            <a:r>
              <a:rPr lang="ru-RU" sz="1400" dirty="0" smtClean="0"/>
              <a:t>Биосинтетические( тетрациклин, </a:t>
            </a:r>
            <a:r>
              <a:rPr lang="ru-RU" sz="1400" dirty="0" err="1" smtClean="0"/>
              <a:t>окистетрациклин</a:t>
            </a:r>
            <a:r>
              <a:rPr lang="ru-RU" sz="1400" dirty="0" smtClean="0"/>
              <a:t>, хлортетрациклин)</a:t>
            </a:r>
          </a:p>
          <a:p>
            <a:pPr>
              <a:buNone/>
            </a:pPr>
            <a:r>
              <a:rPr lang="ru-RU" sz="1400" dirty="0" smtClean="0"/>
              <a:t>Синтетические- </a:t>
            </a:r>
            <a:r>
              <a:rPr lang="ru-RU" sz="1400" dirty="0" err="1" smtClean="0"/>
              <a:t>доксициклин</a:t>
            </a:r>
            <a:r>
              <a:rPr lang="ru-RU" sz="1400" dirty="0" smtClean="0"/>
              <a:t>, </a:t>
            </a:r>
            <a:r>
              <a:rPr lang="ru-RU" sz="1400" dirty="0" err="1" smtClean="0"/>
              <a:t>метациклин</a:t>
            </a:r>
            <a:r>
              <a:rPr lang="ru-RU" sz="1400" dirty="0" smtClean="0"/>
              <a:t>, </a:t>
            </a:r>
            <a:r>
              <a:rPr lang="ru-RU" sz="1400" dirty="0" err="1" smtClean="0"/>
              <a:t>морфоциклин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4. </a:t>
            </a:r>
            <a:r>
              <a:rPr lang="ru-RU" sz="1400" dirty="0" err="1" smtClean="0">
                <a:solidFill>
                  <a:srgbClr val="FF0000"/>
                </a:solidFill>
              </a:rPr>
              <a:t>макролиды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err="1" smtClean="0"/>
              <a:t>Биосинтетические-эритромицин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алеандомицин</a:t>
            </a:r>
            <a:endParaRPr lang="ru-RU" sz="1400" dirty="0" smtClean="0"/>
          </a:p>
          <a:p>
            <a:r>
              <a:rPr lang="ru-RU" sz="1400" dirty="0" err="1" smtClean="0"/>
              <a:t>Синтетические-рокситромицин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азитромицин</a:t>
            </a:r>
            <a:r>
              <a:rPr lang="ru-RU" sz="1400" dirty="0" smtClean="0"/>
              <a:t> (</a:t>
            </a:r>
            <a:r>
              <a:rPr lang="ru-RU" sz="1400" dirty="0" err="1" smtClean="0"/>
              <a:t>суммамед</a:t>
            </a:r>
            <a:r>
              <a:rPr lang="ru-RU" sz="1400" dirty="0" smtClean="0"/>
              <a:t>), </a:t>
            </a:r>
            <a:r>
              <a:rPr lang="ru-RU" sz="1400" dirty="0" err="1" smtClean="0"/>
              <a:t>джозамицин</a:t>
            </a:r>
            <a:endParaRPr lang="ru-RU" sz="1400" dirty="0" smtClean="0"/>
          </a:p>
          <a:p>
            <a:r>
              <a:rPr lang="ru-RU" sz="1400" dirty="0" err="1" smtClean="0"/>
              <a:t>Фениколы</a:t>
            </a:r>
            <a:r>
              <a:rPr lang="ru-RU" sz="1400" dirty="0" smtClean="0"/>
              <a:t> (</a:t>
            </a:r>
            <a:r>
              <a:rPr lang="ru-RU" sz="1400" dirty="0" err="1" smtClean="0"/>
              <a:t>левомецитин</a:t>
            </a:r>
            <a:r>
              <a:rPr lang="ru-RU" sz="1400" dirty="0" smtClean="0"/>
              <a:t>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Антибиотики пептидной структуры:</a:t>
            </a:r>
          </a:p>
          <a:p>
            <a:r>
              <a:rPr lang="ru-RU" sz="1400" dirty="0" err="1" smtClean="0"/>
              <a:t>Полимиксины</a:t>
            </a:r>
            <a:r>
              <a:rPr lang="ru-RU" sz="1400" dirty="0" smtClean="0"/>
              <a:t> М,В,Е</a:t>
            </a:r>
          </a:p>
          <a:p>
            <a:r>
              <a:rPr lang="ru-RU" sz="1400" dirty="0" err="1" smtClean="0"/>
              <a:t>Гликопептиды</a:t>
            </a:r>
            <a:r>
              <a:rPr lang="ru-RU" sz="1400" dirty="0" smtClean="0"/>
              <a:t> (</a:t>
            </a:r>
            <a:r>
              <a:rPr lang="ru-RU" sz="1400" dirty="0" err="1" smtClean="0"/>
              <a:t>ванкомицин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ристомицина</a:t>
            </a:r>
            <a:r>
              <a:rPr lang="ru-RU" sz="1400" dirty="0" smtClean="0"/>
              <a:t> сульфат)</a:t>
            </a:r>
          </a:p>
          <a:p>
            <a:r>
              <a:rPr lang="ru-RU" sz="1400" dirty="0" err="1" smtClean="0"/>
              <a:t>Линкомизаминды</a:t>
            </a:r>
            <a:r>
              <a:rPr lang="ru-RU" sz="1400" dirty="0" smtClean="0"/>
              <a:t>: </a:t>
            </a:r>
            <a:r>
              <a:rPr lang="ru-RU" sz="1400" dirty="0" err="1" smtClean="0"/>
              <a:t>Линкомицин</a:t>
            </a:r>
            <a:r>
              <a:rPr lang="ru-RU" sz="1400" dirty="0" smtClean="0"/>
              <a:t> (</a:t>
            </a:r>
            <a:r>
              <a:rPr lang="ru-RU" sz="1400" dirty="0" err="1" smtClean="0"/>
              <a:t>нелорен</a:t>
            </a:r>
            <a:r>
              <a:rPr lang="ru-RU" sz="1400" dirty="0" smtClean="0"/>
              <a:t>), </a:t>
            </a:r>
            <a:r>
              <a:rPr lang="ru-RU" sz="1400" dirty="0" err="1" smtClean="0"/>
              <a:t>клиндамицин</a:t>
            </a:r>
            <a:r>
              <a:rPr lang="ru-RU" sz="1400" dirty="0" smtClean="0"/>
              <a:t> (</a:t>
            </a:r>
            <a:r>
              <a:rPr lang="ru-RU" sz="1400" dirty="0" err="1" smtClean="0"/>
              <a:t>далацин</a:t>
            </a:r>
            <a:r>
              <a:rPr lang="ru-RU" sz="1400" dirty="0" smtClean="0"/>
              <a:t> С, </a:t>
            </a:r>
            <a:r>
              <a:rPr lang="ru-RU" sz="1400" dirty="0" err="1" smtClean="0"/>
              <a:t>Климицин</a:t>
            </a:r>
            <a:r>
              <a:rPr lang="ru-RU" sz="1400" dirty="0" smtClean="0"/>
              <a:t>)</a:t>
            </a:r>
          </a:p>
          <a:p>
            <a:r>
              <a:rPr lang="ru-RU" sz="1400" dirty="0" err="1" smtClean="0"/>
              <a:t>Фузидин:фузидин</a:t>
            </a:r>
            <a:r>
              <a:rPr lang="ru-RU" sz="1400" dirty="0" smtClean="0"/>
              <a:t>, </a:t>
            </a:r>
            <a:r>
              <a:rPr lang="ru-RU" sz="1400" dirty="0" err="1" smtClean="0"/>
              <a:t>биопарокс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Антибиотики других групп </a:t>
            </a:r>
            <a:r>
              <a:rPr lang="ru-RU" sz="1400" dirty="0" err="1" smtClean="0"/>
              <a:t>рифампицин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капреомицин</a:t>
            </a:r>
            <a:r>
              <a:rPr lang="ru-RU" sz="1400" dirty="0" smtClean="0"/>
              <a:t>, </a:t>
            </a:r>
            <a:r>
              <a:rPr lang="ru-RU" sz="1400" dirty="0" err="1" smtClean="0"/>
              <a:t>мупироцин</a:t>
            </a:r>
            <a:r>
              <a:rPr lang="ru-RU" sz="1400" dirty="0" smtClean="0"/>
              <a:t>, грамицидин)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направленности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Антибактериальные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Противогрибковые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5445224"/>
            <a:ext cx="3129496" cy="864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противоопухолевые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5410</TotalTime>
  <Words>1638</Words>
  <Application>Microsoft Office PowerPoint</Application>
  <PresentationFormat>Экран (4:3)</PresentationFormat>
  <Paragraphs>387</Paragraphs>
  <Slides>45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Изящная</vt:lpstr>
      <vt:lpstr>Антибиотики в дерматологии</vt:lpstr>
      <vt:lpstr>аНТИБИОТИКИ</vt:lpstr>
      <vt:lpstr>Количество одобренных антибиотиков за последние 30 лет</vt:lpstr>
      <vt:lpstr>Смертность, обусловленная антибиотикорезистентностью, по срачнению с другими причинами. Прогноз на 2050 год</vt:lpstr>
      <vt:lpstr>Бактерия</vt:lpstr>
      <vt:lpstr>Классификация антибиотиков</vt:lpstr>
      <vt:lpstr>По происхождению</vt:lpstr>
      <vt:lpstr>По химической структуре</vt:lpstr>
      <vt:lpstr>По направленности действия</vt:lpstr>
      <vt:lpstr>По спектру действия</vt:lpstr>
      <vt:lpstr>По механизму и типу действия</vt:lpstr>
      <vt:lpstr>Слайд 12</vt:lpstr>
      <vt:lpstr>Механизмы резистнтности</vt:lpstr>
      <vt:lpstr>Биопленка</vt:lpstr>
      <vt:lpstr>Преодоление антибиотикорезистентности</vt:lpstr>
      <vt:lpstr>Приказ 771 минсельхоз от18.11.2021, вступил в силу 01.03.2022</vt:lpstr>
      <vt:lpstr>Где дерматолог может обнаружить бактерии???</vt:lpstr>
      <vt:lpstr>Бактериальные инфекции кожи</vt:lpstr>
      <vt:lpstr>пиодермия</vt:lpstr>
      <vt:lpstr>Строение кожи</vt:lpstr>
      <vt:lpstr>пРедрасполагающие факторы (коротко))</vt:lpstr>
      <vt:lpstr>Клинические разновидности</vt:lpstr>
      <vt:lpstr>Клинические проявления</vt:lpstr>
      <vt:lpstr>Применение антибиотиков в дерматологии</vt:lpstr>
      <vt:lpstr>Диагностика</vt:lpstr>
      <vt:lpstr>Строение кожи</vt:lpstr>
      <vt:lpstr>ЦИТОЛОГИЯ</vt:lpstr>
      <vt:lpstr>Бактериологический посев показания</vt:lpstr>
      <vt:lpstr>Бактериологический посев</vt:lpstr>
      <vt:lpstr>Бактериологический посев</vt:lpstr>
      <vt:lpstr>Антибиотики</vt:lpstr>
      <vt:lpstr>Тактика лечения</vt:lpstr>
      <vt:lpstr>Тактика лечения</vt:lpstr>
      <vt:lpstr>Тактика лечения</vt:lpstr>
      <vt:lpstr>Системное лечение</vt:lpstr>
      <vt:lpstr>Ошибки антибактериальной терапии</vt:lpstr>
      <vt:lpstr>Комбинация аб позволяет:</vt:lpstr>
      <vt:lpstr>комбинация</vt:lpstr>
      <vt:lpstr>Оптимальные комбинации </vt:lpstr>
      <vt:lpstr>Комбинация антибиотиков</vt:lpstr>
      <vt:lpstr>Слайд 41</vt:lpstr>
      <vt:lpstr>Рекомендации BSAVA</vt:lpstr>
      <vt:lpstr>Основные побочные эффекты</vt:lpstr>
      <vt:lpstr>Слайд 44</vt:lpstr>
      <vt:lpstr>Ваши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 в дерматологии</dc:title>
  <dc:creator>Елена Смирнова</dc:creator>
  <cp:lastModifiedBy>Елена Смирнова</cp:lastModifiedBy>
  <cp:revision>76</cp:revision>
  <dcterms:created xsi:type="dcterms:W3CDTF">2022-09-04T07:18:21Z</dcterms:created>
  <dcterms:modified xsi:type="dcterms:W3CDTF">2022-11-17T18:31:03Z</dcterms:modified>
</cp:coreProperties>
</file>