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5" r:id="rId4"/>
    <p:sldId id="264" r:id="rId5"/>
    <p:sldId id="263" r:id="rId6"/>
    <p:sldId id="260" r:id="rId7"/>
    <p:sldId id="262" r:id="rId8"/>
    <p:sldId id="258" r:id="rId9"/>
    <p:sldId id="259" r:id="rId10"/>
    <p:sldId id="261" r:id="rId11"/>
    <p:sldId id="266" r:id="rId12"/>
    <p:sldId id="267" r:id="rId13"/>
  </p:sldIdLst>
  <p:sldSz cx="9144000" cy="5143500" type="screen16x9"/>
  <p:notesSz cx="6858000" cy="9144000"/>
  <p:embeddedFontLst>
    <p:embeddedFont>
      <p:font typeface="Asap" panose="020B0604020202020204" charset="0"/>
      <p:regular r:id="rId15"/>
      <p:bold r:id="rId16"/>
      <p:italic r:id="rId17"/>
      <p:boldItalic r:id="rId18"/>
    </p:embeddedFont>
    <p:embeddedFont>
      <p:font typeface="Asap SemiBold" panose="020B0604020202020204" charset="0"/>
      <p:regular r:id="rId19"/>
      <p:bold r:id="rId20"/>
      <p:italic r:id="rId21"/>
      <p:boldItalic r:id="rId22"/>
    </p:embeddedFont>
    <p:embeddedFont>
      <p:font typeface="Baloo 2" panose="020B0604020202020204" charset="0"/>
      <p:regular r:id="rId23"/>
      <p:bold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g1F0bcZxcdWgxYlJKfmi73e/1F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4C89"/>
    <a:srgbClr val="46E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3"/>
          <p:cNvSpPr txBox="1">
            <a:spLocks noGrp="1"/>
          </p:cNvSpPr>
          <p:nvPr>
            <p:ph type="ctrTitle"/>
          </p:nvPr>
        </p:nvSpPr>
        <p:spPr>
          <a:xfrm>
            <a:off x="715100" y="1481575"/>
            <a:ext cx="5044200" cy="16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ubTitle" idx="1"/>
          </p:nvPr>
        </p:nvSpPr>
        <p:spPr>
          <a:xfrm>
            <a:off x="715100" y="3252425"/>
            <a:ext cx="50442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13"/>
          <p:cNvGrpSpPr/>
          <p:nvPr/>
        </p:nvGrpSpPr>
        <p:grpSpPr>
          <a:xfrm>
            <a:off x="143864" y="124509"/>
            <a:ext cx="2292841" cy="4911158"/>
            <a:chOff x="143864" y="124509"/>
            <a:chExt cx="2292841" cy="4911158"/>
          </a:xfrm>
        </p:grpSpPr>
        <p:grpSp>
          <p:nvGrpSpPr>
            <p:cNvPr id="12" name="Google Shape;12;p13"/>
            <p:cNvGrpSpPr/>
            <p:nvPr/>
          </p:nvGrpSpPr>
          <p:grpSpPr>
            <a:xfrm rot="10800000" flipH="1">
              <a:off x="143877" y="4674830"/>
              <a:ext cx="2292828" cy="360837"/>
              <a:chOff x="272737" y="374846"/>
              <a:chExt cx="1861969" cy="293054"/>
            </a:xfrm>
          </p:grpSpPr>
          <p:sp>
            <p:nvSpPr>
              <p:cNvPr id="13" name="Google Shape;13;p13"/>
              <p:cNvSpPr/>
              <p:nvPr/>
            </p:nvSpPr>
            <p:spPr>
              <a:xfrm>
                <a:off x="272737" y="374846"/>
                <a:ext cx="73200" cy="73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13"/>
              <p:cNvSpPr/>
              <p:nvPr/>
            </p:nvSpPr>
            <p:spPr>
              <a:xfrm>
                <a:off x="2089106" y="539975"/>
                <a:ext cx="45600" cy="45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3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16;p13"/>
            <p:cNvGrpSpPr/>
            <p:nvPr/>
          </p:nvGrpSpPr>
          <p:grpSpPr>
            <a:xfrm flipH="1">
              <a:off x="143864" y="124509"/>
              <a:ext cx="235428" cy="360837"/>
              <a:chOff x="272737" y="374846"/>
              <a:chExt cx="191188" cy="293054"/>
            </a:xfrm>
          </p:grpSpPr>
          <p:sp>
            <p:nvSpPr>
              <p:cNvPr id="17" name="Google Shape;17;p13"/>
              <p:cNvSpPr/>
              <p:nvPr/>
            </p:nvSpPr>
            <p:spPr>
              <a:xfrm>
                <a:off x="272737" y="374846"/>
                <a:ext cx="73200" cy="73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3"/>
              <p:cNvSpPr/>
              <p:nvPr/>
            </p:nvSpPr>
            <p:spPr>
              <a:xfrm>
                <a:off x="418325" y="539975"/>
                <a:ext cx="45600" cy="456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13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LANK_1_1_1_1_1_1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22"/>
          <p:cNvGrpSpPr/>
          <p:nvPr/>
        </p:nvGrpSpPr>
        <p:grpSpPr>
          <a:xfrm flipH="1">
            <a:off x="215464" y="416784"/>
            <a:ext cx="235428" cy="360837"/>
            <a:chOff x="272737" y="374846"/>
            <a:chExt cx="191188" cy="293054"/>
          </a:xfrm>
        </p:grpSpPr>
        <p:sp>
          <p:nvSpPr>
            <p:cNvPr id="90" name="Google Shape;90;p22"/>
            <p:cNvSpPr/>
            <p:nvPr/>
          </p:nvSpPr>
          <p:spPr>
            <a:xfrm>
              <a:off x="272737" y="374846"/>
              <a:ext cx="73200" cy="73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2"/>
            <p:cNvSpPr/>
            <p:nvPr/>
          </p:nvSpPr>
          <p:spPr>
            <a:xfrm>
              <a:off x="418325" y="539975"/>
              <a:ext cx="45600" cy="45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2"/>
            <p:cNvSpPr/>
            <p:nvPr/>
          </p:nvSpPr>
          <p:spPr>
            <a:xfrm>
              <a:off x="298025" y="640600"/>
              <a:ext cx="27300" cy="27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LANK_1_1_1_1_1_1_1_1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949849">
            <a:off x="2237637" y="-2415149"/>
            <a:ext cx="4668728" cy="4838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p23"/>
          <p:cNvGrpSpPr/>
          <p:nvPr/>
        </p:nvGrpSpPr>
        <p:grpSpPr>
          <a:xfrm>
            <a:off x="213272" y="1724088"/>
            <a:ext cx="4539137" cy="3258028"/>
            <a:chOff x="213272" y="1724088"/>
            <a:chExt cx="4539137" cy="3258028"/>
          </a:xfrm>
        </p:grpSpPr>
        <p:grpSp>
          <p:nvGrpSpPr>
            <p:cNvPr id="96" name="Google Shape;96;p23"/>
            <p:cNvGrpSpPr/>
            <p:nvPr/>
          </p:nvGrpSpPr>
          <p:grpSpPr>
            <a:xfrm rot="5400000" flipH="1">
              <a:off x="4454276" y="4683984"/>
              <a:ext cx="235428" cy="360837"/>
              <a:chOff x="272737" y="374846"/>
              <a:chExt cx="191188" cy="293054"/>
            </a:xfrm>
          </p:grpSpPr>
          <p:sp>
            <p:nvSpPr>
              <p:cNvPr id="97" name="Google Shape;97;p23"/>
              <p:cNvSpPr/>
              <p:nvPr/>
            </p:nvSpPr>
            <p:spPr>
              <a:xfrm>
                <a:off x="272737" y="374846"/>
                <a:ext cx="73200" cy="73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3"/>
              <p:cNvSpPr/>
              <p:nvPr/>
            </p:nvSpPr>
            <p:spPr>
              <a:xfrm>
                <a:off x="418325" y="539975"/>
                <a:ext cx="45600" cy="456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3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" name="Google Shape;100;p23"/>
            <p:cNvGrpSpPr/>
            <p:nvPr/>
          </p:nvGrpSpPr>
          <p:grpSpPr>
            <a:xfrm rot="5400000" flipH="1">
              <a:off x="189884" y="1747476"/>
              <a:ext cx="204289" cy="157514"/>
              <a:chOff x="298025" y="539975"/>
              <a:chExt cx="165900" cy="127925"/>
            </a:xfrm>
          </p:grpSpPr>
          <p:sp>
            <p:nvSpPr>
              <p:cNvPr id="101" name="Google Shape;101;p23"/>
              <p:cNvSpPr/>
              <p:nvPr/>
            </p:nvSpPr>
            <p:spPr>
              <a:xfrm>
                <a:off x="418325" y="539975"/>
                <a:ext cx="45600" cy="45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3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title"/>
          </p:nvPr>
        </p:nvSpPr>
        <p:spPr>
          <a:xfrm>
            <a:off x="720000" y="915213"/>
            <a:ext cx="3993900" cy="10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body" idx="1"/>
          </p:nvPr>
        </p:nvSpPr>
        <p:spPr>
          <a:xfrm>
            <a:off x="720000" y="2105488"/>
            <a:ext cx="3993900" cy="21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14"/>
          <p:cNvSpPr>
            <a:spLocks noGrp="1"/>
          </p:cNvSpPr>
          <p:nvPr>
            <p:ph type="pic" idx="2"/>
          </p:nvPr>
        </p:nvSpPr>
        <p:spPr>
          <a:xfrm>
            <a:off x="5182300" y="948450"/>
            <a:ext cx="3246600" cy="32466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4" name="Google Shape;24;p14"/>
          <p:cNvGrpSpPr/>
          <p:nvPr/>
        </p:nvGrpSpPr>
        <p:grpSpPr>
          <a:xfrm>
            <a:off x="143864" y="124509"/>
            <a:ext cx="1253882" cy="4924891"/>
            <a:chOff x="143864" y="124509"/>
            <a:chExt cx="1253882" cy="4924891"/>
          </a:xfrm>
        </p:grpSpPr>
        <p:grpSp>
          <p:nvGrpSpPr>
            <p:cNvPr id="25" name="Google Shape;25;p14"/>
            <p:cNvGrpSpPr/>
            <p:nvPr/>
          </p:nvGrpSpPr>
          <p:grpSpPr>
            <a:xfrm flipH="1">
              <a:off x="143864" y="124509"/>
              <a:ext cx="235428" cy="360837"/>
              <a:chOff x="272737" y="374846"/>
              <a:chExt cx="191188" cy="293054"/>
            </a:xfrm>
          </p:grpSpPr>
          <p:sp>
            <p:nvSpPr>
              <p:cNvPr id="26" name="Google Shape;26;p14"/>
              <p:cNvSpPr/>
              <p:nvPr/>
            </p:nvSpPr>
            <p:spPr>
              <a:xfrm>
                <a:off x="272737" y="374846"/>
                <a:ext cx="73200" cy="73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14"/>
              <p:cNvSpPr/>
              <p:nvPr/>
            </p:nvSpPr>
            <p:spPr>
              <a:xfrm>
                <a:off x="418325" y="539975"/>
                <a:ext cx="45600" cy="45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4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14"/>
            <p:cNvGrpSpPr/>
            <p:nvPr/>
          </p:nvGrpSpPr>
          <p:grpSpPr>
            <a:xfrm rot="6300003" flipH="1">
              <a:off x="962325" y="4514785"/>
              <a:ext cx="97355" cy="774687"/>
              <a:chOff x="272737" y="374846"/>
              <a:chExt cx="79063" cy="629182"/>
            </a:xfrm>
          </p:grpSpPr>
          <p:sp>
            <p:nvSpPr>
              <p:cNvPr id="30" name="Google Shape;30;p14"/>
              <p:cNvSpPr/>
              <p:nvPr/>
            </p:nvSpPr>
            <p:spPr>
              <a:xfrm>
                <a:off x="272737" y="374846"/>
                <a:ext cx="73200" cy="73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4"/>
              <p:cNvSpPr/>
              <p:nvPr/>
            </p:nvSpPr>
            <p:spPr>
              <a:xfrm>
                <a:off x="306200" y="958428"/>
                <a:ext cx="45600" cy="456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_ONLY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4" name="Google Shape;34;p15"/>
          <p:cNvGrpSpPr/>
          <p:nvPr/>
        </p:nvGrpSpPr>
        <p:grpSpPr>
          <a:xfrm>
            <a:off x="-4424" y="239652"/>
            <a:ext cx="8097910" cy="5171188"/>
            <a:chOff x="-4424" y="239652"/>
            <a:chExt cx="8097910" cy="5171188"/>
          </a:xfrm>
        </p:grpSpPr>
        <p:grpSp>
          <p:nvGrpSpPr>
            <p:cNvPr id="35" name="Google Shape;35;p15"/>
            <p:cNvGrpSpPr/>
            <p:nvPr/>
          </p:nvGrpSpPr>
          <p:grpSpPr>
            <a:xfrm rot="2984392" flipH="1">
              <a:off x="172284" y="362131"/>
              <a:ext cx="682278" cy="779388"/>
              <a:chOff x="130835" y="-47389"/>
              <a:chExt cx="554069" cy="632964"/>
            </a:xfrm>
          </p:grpSpPr>
          <p:sp>
            <p:nvSpPr>
              <p:cNvPr id="36" name="Google Shape;36;p15"/>
              <p:cNvSpPr/>
              <p:nvPr/>
            </p:nvSpPr>
            <p:spPr>
              <a:xfrm>
                <a:off x="611704" y="-47389"/>
                <a:ext cx="73200" cy="73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5"/>
              <p:cNvSpPr/>
              <p:nvPr/>
            </p:nvSpPr>
            <p:spPr>
              <a:xfrm>
                <a:off x="418325" y="539975"/>
                <a:ext cx="45600" cy="456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5"/>
              <p:cNvSpPr/>
              <p:nvPr/>
            </p:nvSpPr>
            <p:spPr>
              <a:xfrm>
                <a:off x="130835" y="538918"/>
                <a:ext cx="27300" cy="27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15"/>
            <p:cNvGrpSpPr/>
            <p:nvPr/>
          </p:nvGrpSpPr>
          <p:grpSpPr>
            <a:xfrm rot="-4664624" flipH="1">
              <a:off x="6687668" y="3805844"/>
              <a:ext cx="527831" cy="2222409"/>
              <a:chOff x="-30419" y="374846"/>
              <a:chExt cx="428655" cy="1804976"/>
            </a:xfrm>
          </p:grpSpPr>
          <p:sp>
            <p:nvSpPr>
              <p:cNvPr id="40" name="Google Shape;40;p15"/>
              <p:cNvSpPr/>
              <p:nvPr/>
            </p:nvSpPr>
            <p:spPr>
              <a:xfrm>
                <a:off x="272737" y="374846"/>
                <a:ext cx="73200" cy="73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5"/>
              <p:cNvSpPr/>
              <p:nvPr/>
            </p:nvSpPr>
            <p:spPr>
              <a:xfrm>
                <a:off x="352636" y="842359"/>
                <a:ext cx="45600" cy="456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5"/>
              <p:cNvSpPr/>
              <p:nvPr/>
            </p:nvSpPr>
            <p:spPr>
              <a:xfrm>
                <a:off x="-30419" y="2152522"/>
                <a:ext cx="27300" cy="27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3" name="Google Shape;4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93577" y="-629400"/>
            <a:ext cx="3321774" cy="344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CUSTOM_8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subTitle" idx="1"/>
          </p:nvPr>
        </p:nvSpPr>
        <p:spPr>
          <a:xfrm>
            <a:off x="1763800" y="1593727"/>
            <a:ext cx="65127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000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subTitle" idx="2"/>
          </p:nvPr>
        </p:nvSpPr>
        <p:spPr>
          <a:xfrm>
            <a:off x="872400" y="2836626"/>
            <a:ext cx="65127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000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ubTitle" idx="3"/>
          </p:nvPr>
        </p:nvSpPr>
        <p:spPr>
          <a:xfrm>
            <a:off x="1763800" y="4075775"/>
            <a:ext cx="65127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000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sap"/>
              <a:buNone/>
              <a:defRPr sz="240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subTitle" idx="4"/>
          </p:nvPr>
        </p:nvSpPr>
        <p:spPr>
          <a:xfrm>
            <a:off x="1763800" y="1211225"/>
            <a:ext cx="65127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subTitle" idx="5"/>
          </p:nvPr>
        </p:nvSpPr>
        <p:spPr>
          <a:xfrm>
            <a:off x="872400" y="2454129"/>
            <a:ext cx="65127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subTitle" idx="6"/>
          </p:nvPr>
        </p:nvSpPr>
        <p:spPr>
          <a:xfrm>
            <a:off x="1763800" y="3693282"/>
            <a:ext cx="65127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52" name="Google Shape;52;p16"/>
          <p:cNvGrpSpPr/>
          <p:nvPr/>
        </p:nvGrpSpPr>
        <p:grpSpPr>
          <a:xfrm>
            <a:off x="151664" y="213584"/>
            <a:ext cx="8859028" cy="2534070"/>
            <a:chOff x="151664" y="213584"/>
            <a:chExt cx="8859028" cy="2534070"/>
          </a:xfrm>
        </p:grpSpPr>
        <p:grpSp>
          <p:nvGrpSpPr>
            <p:cNvPr id="53" name="Google Shape;53;p16"/>
            <p:cNvGrpSpPr/>
            <p:nvPr/>
          </p:nvGrpSpPr>
          <p:grpSpPr>
            <a:xfrm flipH="1">
              <a:off x="8546664" y="213584"/>
              <a:ext cx="464028" cy="1656237"/>
              <a:chOff x="87095" y="312960"/>
              <a:chExt cx="376830" cy="1345113"/>
            </a:xfrm>
          </p:grpSpPr>
          <p:sp>
            <p:nvSpPr>
              <p:cNvPr id="54" name="Google Shape;54;p16"/>
              <p:cNvSpPr/>
              <p:nvPr/>
            </p:nvSpPr>
            <p:spPr>
              <a:xfrm>
                <a:off x="87095" y="312960"/>
                <a:ext cx="73200" cy="73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6"/>
              <p:cNvSpPr/>
              <p:nvPr/>
            </p:nvSpPr>
            <p:spPr>
              <a:xfrm>
                <a:off x="418325" y="539975"/>
                <a:ext cx="45600" cy="45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6"/>
              <p:cNvSpPr/>
              <p:nvPr/>
            </p:nvSpPr>
            <p:spPr>
              <a:xfrm>
                <a:off x="298025" y="1630773"/>
                <a:ext cx="27300" cy="27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" name="Google Shape;57;p16"/>
            <p:cNvGrpSpPr/>
            <p:nvPr/>
          </p:nvGrpSpPr>
          <p:grpSpPr>
            <a:xfrm flipH="1">
              <a:off x="151664" y="354584"/>
              <a:ext cx="235428" cy="2393070"/>
              <a:chOff x="272737" y="374846"/>
              <a:chExt cx="191188" cy="1943532"/>
            </a:xfrm>
          </p:grpSpPr>
          <p:sp>
            <p:nvSpPr>
              <p:cNvPr id="58" name="Google Shape;58;p16"/>
              <p:cNvSpPr/>
              <p:nvPr/>
            </p:nvSpPr>
            <p:spPr>
              <a:xfrm>
                <a:off x="272737" y="374846"/>
                <a:ext cx="73200" cy="73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6"/>
              <p:cNvSpPr/>
              <p:nvPr/>
            </p:nvSpPr>
            <p:spPr>
              <a:xfrm>
                <a:off x="418325" y="2272778"/>
                <a:ext cx="45600" cy="456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6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1" name="Google Shape;6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264234">
            <a:off x="1166431" y="3531668"/>
            <a:ext cx="3666420" cy="3799874"/>
          </a:xfrm>
          <a:prstGeom prst="roundRect">
            <a:avLst>
              <a:gd name="adj" fmla="val 28561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>
            <a:spLocks noGrp="1"/>
          </p:cNvSpPr>
          <p:nvPr>
            <p:ph type="title"/>
          </p:nvPr>
        </p:nvSpPr>
        <p:spPr>
          <a:xfrm>
            <a:off x="2724150" y="1307100"/>
            <a:ext cx="3695700" cy="25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64" name="Google Shape;6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84750" y="2470150"/>
            <a:ext cx="4666088" cy="48387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17"/>
          <p:cNvGrpSpPr/>
          <p:nvPr/>
        </p:nvGrpSpPr>
        <p:grpSpPr>
          <a:xfrm flipH="1">
            <a:off x="8546664" y="289784"/>
            <a:ext cx="235428" cy="360837"/>
            <a:chOff x="272737" y="374846"/>
            <a:chExt cx="191188" cy="293054"/>
          </a:xfrm>
        </p:grpSpPr>
        <p:sp>
          <p:nvSpPr>
            <p:cNvPr id="66" name="Google Shape;66;p17"/>
            <p:cNvSpPr/>
            <p:nvPr/>
          </p:nvSpPr>
          <p:spPr>
            <a:xfrm>
              <a:off x="272737" y="374846"/>
              <a:ext cx="73200" cy="73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7"/>
            <p:cNvSpPr/>
            <p:nvPr/>
          </p:nvSpPr>
          <p:spPr>
            <a:xfrm>
              <a:off x="418325" y="539975"/>
              <a:ext cx="45600" cy="45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7"/>
            <p:cNvSpPr/>
            <p:nvPr/>
          </p:nvSpPr>
          <p:spPr>
            <a:xfrm>
              <a:off x="298025" y="640600"/>
              <a:ext cx="27300" cy="27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2201850" y="1584874"/>
            <a:ext cx="47403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ubTitle" idx="1"/>
          </p:nvPr>
        </p:nvSpPr>
        <p:spPr>
          <a:xfrm>
            <a:off x="2201925" y="2427926"/>
            <a:ext cx="4740300" cy="11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4896753">
            <a:off x="6331350" y="2544750"/>
            <a:ext cx="4666089" cy="48387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oogle Shape;73;p18"/>
          <p:cNvGrpSpPr/>
          <p:nvPr/>
        </p:nvGrpSpPr>
        <p:grpSpPr>
          <a:xfrm>
            <a:off x="228164" y="234228"/>
            <a:ext cx="7238970" cy="4480393"/>
            <a:chOff x="228164" y="234228"/>
            <a:chExt cx="7238970" cy="4480393"/>
          </a:xfrm>
        </p:grpSpPr>
        <p:grpSp>
          <p:nvGrpSpPr>
            <p:cNvPr id="74" name="Google Shape;74;p18"/>
            <p:cNvGrpSpPr/>
            <p:nvPr/>
          </p:nvGrpSpPr>
          <p:grpSpPr>
            <a:xfrm rot="6068905" flipH="1">
              <a:off x="7149635" y="204185"/>
              <a:ext cx="235436" cy="360849"/>
              <a:chOff x="272737" y="374846"/>
              <a:chExt cx="191188" cy="293054"/>
            </a:xfrm>
          </p:grpSpPr>
          <p:sp>
            <p:nvSpPr>
              <p:cNvPr id="75" name="Google Shape;75;p18"/>
              <p:cNvSpPr/>
              <p:nvPr/>
            </p:nvSpPr>
            <p:spPr>
              <a:xfrm>
                <a:off x="272737" y="374846"/>
                <a:ext cx="73200" cy="73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8"/>
              <p:cNvSpPr/>
              <p:nvPr/>
            </p:nvSpPr>
            <p:spPr>
              <a:xfrm>
                <a:off x="418325" y="539975"/>
                <a:ext cx="45600" cy="456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8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" name="Google Shape;78;p18"/>
            <p:cNvGrpSpPr/>
            <p:nvPr/>
          </p:nvGrpSpPr>
          <p:grpSpPr>
            <a:xfrm flipH="1">
              <a:off x="228164" y="2143984"/>
              <a:ext cx="235428" cy="2570637"/>
              <a:chOff x="272737" y="-1419842"/>
              <a:chExt cx="191188" cy="2087742"/>
            </a:xfrm>
          </p:grpSpPr>
          <p:sp>
            <p:nvSpPr>
              <p:cNvPr id="79" name="Google Shape;79;p18"/>
              <p:cNvSpPr/>
              <p:nvPr/>
            </p:nvSpPr>
            <p:spPr>
              <a:xfrm>
                <a:off x="272737" y="-1419842"/>
                <a:ext cx="73200" cy="73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8"/>
              <p:cNvSpPr/>
              <p:nvPr/>
            </p:nvSpPr>
            <p:spPr>
              <a:xfrm>
                <a:off x="418325" y="539975"/>
                <a:ext cx="45600" cy="456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8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>
            <a:spLocks noGrp="1"/>
          </p:cNvSpPr>
          <p:nvPr>
            <p:ph type="pic" idx="2"/>
          </p:nvPr>
        </p:nvSpPr>
        <p:spPr>
          <a:xfrm>
            <a:off x="-6875" y="0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720000" y="4038000"/>
            <a:ext cx="770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LANK_1_1_1_1_1_1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0">
            <a:off x="6172199" y="3370751"/>
            <a:ext cx="3186351" cy="330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sap SemiBold"/>
              <a:buNone/>
              <a:defRPr sz="30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36426" flipH="1">
            <a:off x="4583788" y="228185"/>
            <a:ext cx="7138026" cy="741042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296886" y="1481575"/>
            <a:ext cx="7670444" cy="16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-RU" sz="3600" dirty="0">
                <a:solidFill>
                  <a:srgbClr val="584C89"/>
                </a:solidFill>
              </a:rPr>
              <a:t>Инфекционные и неинфекционные причины бесплодия кошек. Как подготовить к вязке усатых?</a:t>
            </a:r>
            <a:endParaRPr sz="2800" dirty="0">
              <a:solidFill>
                <a:srgbClr val="584C89"/>
              </a:solidFill>
            </a:endParaRPr>
          </a:p>
        </p:txBody>
      </p:sp>
      <p:sp>
        <p:nvSpPr>
          <p:cNvPr id="109" name="Google Shape;109;p1"/>
          <p:cNvSpPr txBox="1">
            <a:spLocks noGrp="1"/>
          </p:cNvSpPr>
          <p:nvPr>
            <p:ph type="subTitle" idx="1"/>
          </p:nvPr>
        </p:nvSpPr>
        <p:spPr>
          <a:xfrm>
            <a:off x="303148" y="3259514"/>
            <a:ext cx="7100951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ru-RU" dirty="0"/>
              <a:t>Заведующая отделением терапии, репродуктолог  МВЦ «Доктора Котова»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ru-RU" dirty="0"/>
              <a:t>Грошевая Анастасия Андреевна</a:t>
            </a:r>
            <a:endParaRPr dirty="0"/>
          </a:p>
        </p:txBody>
      </p:sp>
      <p:sp>
        <p:nvSpPr>
          <p:cNvPr id="110" name="Google Shape;110;p1"/>
          <p:cNvSpPr/>
          <p:nvPr/>
        </p:nvSpPr>
        <p:spPr>
          <a:xfrm>
            <a:off x="8152800" y="224775"/>
            <a:ext cx="58800" cy="58800"/>
          </a:xfrm>
          <a:prstGeom prst="ellipse">
            <a:avLst/>
          </a:prstGeom>
          <a:solidFill>
            <a:srgbClr val="FEA4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14009">
            <a:off x="1446530" y="2358103"/>
            <a:ext cx="5155483" cy="380792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"/>
          <p:cNvSpPr/>
          <p:nvPr/>
        </p:nvSpPr>
        <p:spPr>
          <a:xfrm>
            <a:off x="7200060" y="128732"/>
            <a:ext cx="1640739" cy="1640739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l="-32999" t="-1999" r="-17998"/>
            </a:stretch>
          </a:blipFill>
          <a:ln w="25400" cap="flat" cmpd="sng">
            <a:solidFill>
              <a:srgbClr val="46EF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"/>
          <p:cNvSpPr txBox="1">
            <a:spLocks noGrp="1"/>
          </p:cNvSpPr>
          <p:nvPr>
            <p:ph type="title"/>
          </p:nvPr>
        </p:nvSpPr>
        <p:spPr>
          <a:xfrm>
            <a:off x="108000" y="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dirty="0">
                <a:solidFill>
                  <a:srgbClr val="584C89"/>
                </a:solidFill>
              </a:rPr>
              <a:t>Хламидиоз</a:t>
            </a:r>
            <a:endParaRPr dirty="0">
              <a:solidFill>
                <a:srgbClr val="584C89"/>
              </a:solidFill>
            </a:endParaRPr>
          </a:p>
        </p:txBody>
      </p:sp>
      <p:sp>
        <p:nvSpPr>
          <p:cNvPr id="159" name="Google Shape;159;p6"/>
          <p:cNvSpPr txBox="1"/>
          <p:nvPr/>
        </p:nvSpPr>
        <p:spPr>
          <a:xfrm>
            <a:off x="123100" y="662400"/>
            <a:ext cx="7141300" cy="470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ВИДЫ:</a:t>
            </a:r>
            <a:endParaRPr sz="1400" b="1" i="0" u="none" strike="noStrike" cap="none" dirty="0">
              <a:solidFill>
                <a:srgbClr val="3C384A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У кошек существует 11 видов хламидиоза, одни из них – C.Felis, C.Psittac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Courier New"/>
              <a:buChar char="o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Хламидиоз чаще вызывает конъюнктивиты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Courier New"/>
              <a:buChar char="o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До 20% животных положительны по хламидиозу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Courier New"/>
              <a:buChar char="o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Обнаружение на слизистых хламидий – не говорит вообще ни о чем!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0" name="Google Shape;160;p6"/>
          <p:cNvSpPr/>
          <p:nvPr/>
        </p:nvSpPr>
        <p:spPr>
          <a:xfrm>
            <a:off x="7200060" y="1839885"/>
            <a:ext cx="1640739" cy="1640739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l="-81994" r="-7996"/>
            </a:stretch>
          </a:blipFill>
          <a:ln w="25400" cap="flat" cmpd="sng">
            <a:solidFill>
              <a:srgbClr val="46EF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130537">
            <a:off x="-2012267" y="2149044"/>
            <a:ext cx="3667776" cy="3416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"/>
          <p:cNvSpPr/>
          <p:nvPr/>
        </p:nvSpPr>
        <p:spPr>
          <a:xfrm>
            <a:off x="0" y="0"/>
            <a:ext cx="1137424" cy="1325502"/>
          </a:xfrm>
          <a:prstGeom prst="rect">
            <a:avLst/>
          </a:prstGeom>
          <a:solidFill>
            <a:srgbClr val="F5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1"/>
          <p:cNvSpPr txBox="1">
            <a:spLocks noGrp="1"/>
          </p:cNvSpPr>
          <p:nvPr>
            <p:ph type="title"/>
          </p:nvPr>
        </p:nvSpPr>
        <p:spPr>
          <a:xfrm>
            <a:off x="108000" y="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dirty="0">
                <a:solidFill>
                  <a:srgbClr val="584C89"/>
                </a:solidFill>
              </a:rPr>
              <a:t>Не инфекционные причины бесплодия</a:t>
            </a:r>
            <a:endParaRPr dirty="0">
              <a:solidFill>
                <a:srgbClr val="584C89"/>
              </a:solidFill>
            </a:endParaRPr>
          </a:p>
        </p:txBody>
      </p:sp>
      <p:sp>
        <p:nvSpPr>
          <p:cNvPr id="210" name="Google Shape;210;p11"/>
          <p:cNvSpPr txBox="1"/>
          <p:nvPr/>
        </p:nvSpPr>
        <p:spPr>
          <a:xfrm>
            <a:off x="123100" y="662400"/>
            <a:ext cx="7141300" cy="362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АНОМАЛИИ ПОЛОВОГО РАЗВИТИЯ: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Гермафродитизм;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Стенозы влагалища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Диагностика – Вагиноскопия, осмотр.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ВОСПАЛИТЕЛЬНЫЕ ЗАБОЛЕВАНИЯ:</a:t>
            </a:r>
            <a:endParaRPr sz="1400" b="1" i="0" u="none" strike="noStrike" cap="none" dirty="0">
              <a:solidFill>
                <a:srgbClr val="3C384A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Эндометриты;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Образования яичника.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Диагностика – УЗИ (аспирация содержимого кист, хирургическое удаление кист).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ПОВЕДЕНЧЕСКИЕ ФАКТОРЫ:</a:t>
            </a:r>
            <a:endParaRPr sz="1400" b="1" i="0" u="none" strike="noStrike" cap="none" dirty="0">
              <a:solidFill>
                <a:srgbClr val="3C384A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Не понравился партнер/не опытный партнер;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Отсутствие овуляции.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ФАКТОРЫ ОКРУЖАЮЩЕЙ СРЕДЫ:</a:t>
            </a:r>
            <a:endParaRPr sz="1400" b="1" i="0" u="none" strike="noStrike" cap="none" dirty="0">
              <a:solidFill>
                <a:srgbClr val="3C384A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Продолжительность светового дня (влияет на регулярность течек);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Социальные факторы. 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5" name="Google Shape;151;p5">
            <a:extLst>
              <a:ext uri="{FF2B5EF4-FFF2-40B4-BE49-F238E27FC236}">
                <a16:creationId xmlns:a16="http://schemas.microsoft.com/office/drawing/2014/main" id="{5A33A824-7389-49D1-B424-3151F608EB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668982">
            <a:off x="5673787" y="2174252"/>
            <a:ext cx="4668753" cy="483854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51;p5">
            <a:extLst>
              <a:ext uri="{FF2B5EF4-FFF2-40B4-BE49-F238E27FC236}">
                <a16:creationId xmlns:a16="http://schemas.microsoft.com/office/drawing/2014/main" id="{8F06473A-3676-4D6D-9B6F-B6C33C6982A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8574946">
            <a:off x="-295213" y="2440952"/>
            <a:ext cx="4668753" cy="483854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" name="Google Shape;318;p28">
            <a:extLst>
              <a:ext uri="{FF2B5EF4-FFF2-40B4-BE49-F238E27FC236}">
                <a16:creationId xmlns:a16="http://schemas.microsoft.com/office/drawing/2014/main" id="{14EA2E5D-5811-490B-929C-21708569121A}"/>
              </a:ext>
            </a:extLst>
          </p:cNvPr>
          <p:cNvSpPr txBox="1">
            <a:spLocks/>
          </p:cNvSpPr>
          <p:nvPr/>
        </p:nvSpPr>
        <p:spPr>
          <a:xfrm>
            <a:off x="0" y="1872661"/>
            <a:ext cx="9143999" cy="1063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ctr">
              <a:buFont typeface="Baloo 2"/>
              <a:buNone/>
            </a:pPr>
            <a:r>
              <a:rPr lang="ru-RU" sz="1600" dirty="0"/>
              <a:t>Заведующая отделением терапии, репродуктолог МВЦ «Доктора Котова»</a:t>
            </a:r>
          </a:p>
          <a:p>
            <a:pPr marL="0" indent="0" algn="ctr">
              <a:buFont typeface="Baloo 2"/>
              <a:buNone/>
            </a:pPr>
            <a:r>
              <a:rPr lang="ru-RU" sz="1600" dirty="0"/>
              <a:t>Грошевая Анастасия Андреевна</a:t>
            </a:r>
          </a:p>
          <a:p>
            <a:pPr marL="0" indent="0" algn="ctr">
              <a:buFont typeface="Baloo 2"/>
              <a:buNone/>
            </a:pPr>
            <a:r>
              <a:rPr lang="en-US" sz="1600" b="0" i="0" dirty="0">
                <a:solidFill>
                  <a:srgbClr val="584C8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anastasiagroshevaya@yandex.ru</a:t>
            </a:r>
            <a:endParaRPr lang="ru-RU" sz="1600" dirty="0">
              <a:solidFill>
                <a:srgbClr val="584C8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Font typeface="Baloo 2"/>
              <a:buNone/>
            </a:pPr>
            <a:endParaRPr lang="en-US" sz="1400" dirty="0"/>
          </a:p>
        </p:txBody>
      </p:sp>
      <p:sp>
        <p:nvSpPr>
          <p:cNvPr id="10" name="Google Shape;447;p36">
            <a:extLst>
              <a:ext uri="{FF2B5EF4-FFF2-40B4-BE49-F238E27FC236}">
                <a16:creationId xmlns:a16="http://schemas.microsoft.com/office/drawing/2014/main" id="{A4494A2D-FB14-4A95-92AB-DCC72D2FA6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61950"/>
            <a:ext cx="9144000" cy="6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584C89"/>
                </a:solidFill>
                <a:effectLst>
                  <a:outerShdw blurRad="38100" dist="38100" dir="2700000" algn="tl">
                    <a:srgbClr val="000000">
                      <a:alpha val="6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Спасибо за внимание!</a:t>
            </a:r>
            <a:endParaRPr dirty="0">
              <a:solidFill>
                <a:srgbClr val="584C89"/>
              </a:solidFill>
              <a:effectLst>
                <a:outerShdw blurRad="38100" dist="38100" dir="2700000" algn="tl">
                  <a:srgbClr val="000000">
                    <a:alpha val="6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950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835628">
            <a:off x="5704498" y="676150"/>
            <a:ext cx="5348083" cy="554277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 txBox="1">
            <a:spLocks noGrp="1"/>
          </p:cNvSpPr>
          <p:nvPr>
            <p:ph type="title"/>
          </p:nvPr>
        </p:nvSpPr>
        <p:spPr>
          <a:xfrm>
            <a:off x="177456" y="915213"/>
            <a:ext cx="3993900" cy="62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dirty="0">
                <a:solidFill>
                  <a:srgbClr val="584C89"/>
                </a:solidFill>
              </a:rPr>
              <a:t>Половые инфекции</a:t>
            </a:r>
            <a:endParaRPr dirty="0">
              <a:solidFill>
                <a:srgbClr val="584C89"/>
              </a:solidFill>
            </a:endParaRPr>
          </a:p>
        </p:txBody>
      </p:sp>
      <p:sp>
        <p:nvSpPr>
          <p:cNvPr id="117" name="Google Shape;117;p2"/>
          <p:cNvSpPr txBox="1">
            <a:spLocks noGrp="1"/>
          </p:cNvSpPr>
          <p:nvPr>
            <p:ph type="body" idx="1"/>
          </p:nvPr>
        </p:nvSpPr>
        <p:spPr>
          <a:xfrm>
            <a:off x="236756" y="1557065"/>
            <a:ext cx="53868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ru-RU" sz="1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Половые инфекции – те инфекции, которые вызывают заболевания половым путем.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Какие же анализы сдавать?</a:t>
            </a:r>
            <a:endParaRPr sz="1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1400"/>
              <a:buNone/>
            </a:pP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118" name="Google Shape;118;p2"/>
          <p:cNvSpPr txBox="1"/>
          <p:nvPr/>
        </p:nvSpPr>
        <p:spPr>
          <a:xfrm>
            <a:off x="177456" y="2557574"/>
            <a:ext cx="5446100" cy="137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285750" indent="-285750">
              <a:lnSpc>
                <a:spcPct val="150000"/>
              </a:lnSpc>
              <a:buClr>
                <a:schemeClr val="dk2"/>
              </a:buClr>
              <a:buSzPts val="1400"/>
              <a:buFont typeface="Baloo 2"/>
              <a:buChar char="●"/>
            </a:pPr>
            <a:r>
              <a:rPr lang="ru-RU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Токсоплазма?</a:t>
            </a:r>
            <a:endParaRPr lang="ru-RU" dirty="0"/>
          </a:p>
          <a:p>
            <a:pPr marL="285750" indent="-285750">
              <a:lnSpc>
                <a:spcPct val="150000"/>
              </a:lnSpc>
              <a:buClr>
                <a:schemeClr val="dk2"/>
              </a:buClr>
              <a:buSzPts val="1400"/>
              <a:buFont typeface="Baloo 2"/>
              <a:buChar char="●"/>
            </a:pPr>
            <a:r>
              <a:rPr lang="ru-RU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Иммунодефицит?</a:t>
            </a:r>
            <a:endParaRPr lang="ru-RU" dirty="0"/>
          </a:p>
          <a:p>
            <a:pPr marL="285750" indent="-285750">
              <a:lnSpc>
                <a:spcPct val="150000"/>
              </a:lnSpc>
              <a:buClr>
                <a:schemeClr val="dk2"/>
              </a:buClr>
              <a:buSzPts val="1400"/>
              <a:buFont typeface="Baloo 2"/>
              <a:buChar char="●"/>
            </a:pPr>
            <a:r>
              <a:rPr lang="ru-RU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Лейкоз?</a:t>
            </a:r>
            <a:endParaRPr lang="ru-RU" dirty="0"/>
          </a:p>
          <a:p>
            <a:pPr marL="285750" indent="-285750">
              <a:lnSpc>
                <a:spcPct val="150000"/>
              </a:lnSpc>
              <a:buClr>
                <a:schemeClr val="dk2"/>
              </a:buClr>
              <a:buSzPts val="1400"/>
              <a:buFont typeface="Baloo 2"/>
              <a:buChar char="●"/>
            </a:pPr>
            <a:r>
              <a:rPr lang="ru-RU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Микоплазмоз?</a:t>
            </a:r>
            <a:endParaRPr lang="ru-RU" dirty="0"/>
          </a:p>
          <a:p>
            <a:pPr marL="285750" indent="-285750">
              <a:lnSpc>
                <a:spcPct val="150000"/>
              </a:lnSpc>
              <a:buClr>
                <a:schemeClr val="dk2"/>
              </a:buClr>
              <a:buSzPts val="1400"/>
              <a:buFont typeface="Baloo 2"/>
              <a:buChar char="●"/>
            </a:pPr>
            <a:endParaRPr lang="ru-RU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indent="-285750">
              <a:lnSpc>
                <a:spcPct val="150000"/>
              </a:lnSpc>
              <a:buClr>
                <a:schemeClr val="dk2"/>
              </a:buClr>
              <a:buSzPts val="1400"/>
              <a:buFont typeface="Baloo 2"/>
              <a:buChar char="●"/>
            </a:pPr>
            <a:endParaRPr lang="ru-RU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indent="-285750">
              <a:lnSpc>
                <a:spcPct val="150000"/>
              </a:lnSpc>
              <a:buClr>
                <a:schemeClr val="dk2"/>
              </a:buClr>
              <a:buSzPts val="1400"/>
              <a:buFont typeface="Baloo 2"/>
              <a:buChar char="●"/>
            </a:pPr>
            <a:r>
              <a:rPr lang="ru-RU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Панлейкопения?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Герпесвирус?</a:t>
            </a:r>
            <a:endParaRPr dirty="0"/>
          </a:p>
          <a:p>
            <a:pPr marL="285750" indent="-285750">
              <a:lnSpc>
                <a:spcPct val="150000"/>
              </a:lnSpc>
              <a:buClr>
                <a:schemeClr val="dk2"/>
              </a:buClr>
              <a:buSzPts val="1400"/>
              <a:buFont typeface="Baloo 2"/>
              <a:buChar char="●"/>
            </a:pPr>
            <a:r>
              <a:rPr lang="ru-RU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Калицивироз?</a:t>
            </a:r>
            <a:endParaRPr lang="ru-RU"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Хламидия?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400"/>
              <a:buFont typeface="Baloo 2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5798988" y="753748"/>
            <a:ext cx="3317246" cy="3317246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25400" cap="flat" cmpd="sng">
            <a:solidFill>
              <a:srgbClr val="46EF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1108" y="0"/>
            <a:ext cx="4722892" cy="288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284130">
            <a:off x="-315432" y="2759170"/>
            <a:ext cx="5817538" cy="603959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0"/>
          <p:cNvSpPr/>
          <p:nvPr/>
        </p:nvSpPr>
        <p:spPr>
          <a:xfrm>
            <a:off x="0" y="0"/>
            <a:ext cx="1137424" cy="1325502"/>
          </a:xfrm>
          <a:prstGeom prst="rect">
            <a:avLst/>
          </a:prstGeom>
          <a:solidFill>
            <a:srgbClr val="F5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0"/>
          <p:cNvSpPr txBox="1">
            <a:spLocks noGrp="1"/>
          </p:cNvSpPr>
          <p:nvPr>
            <p:ph type="title"/>
          </p:nvPr>
        </p:nvSpPr>
        <p:spPr>
          <a:xfrm>
            <a:off x="108000" y="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dirty="0">
                <a:solidFill>
                  <a:srgbClr val="584C89"/>
                </a:solidFill>
              </a:rPr>
              <a:t>Токсоплазмоз</a:t>
            </a:r>
            <a:endParaRPr dirty="0">
              <a:solidFill>
                <a:srgbClr val="584C89"/>
              </a:solidFill>
            </a:endParaRPr>
          </a:p>
        </p:txBody>
      </p:sp>
      <p:sp>
        <p:nvSpPr>
          <p:cNvPr id="200" name="Google Shape;200;p10"/>
          <p:cNvSpPr txBox="1"/>
          <p:nvPr/>
        </p:nvSpPr>
        <p:spPr>
          <a:xfrm>
            <a:off x="123100" y="572700"/>
            <a:ext cx="4448900" cy="3702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ВЛИЯНИЕ НА РЕПРОДУКТИВНУЮ СИСТЕМУ: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Может вызывать проблемы, если первичное заражение произошло в период беременности</a:t>
            </a:r>
            <a:endParaRPr dirty="0"/>
          </a:p>
        </p:txBody>
      </p:sp>
      <p:sp>
        <p:nvSpPr>
          <p:cNvPr id="201" name="Google Shape;201;p10"/>
          <p:cNvSpPr txBox="1"/>
          <p:nvPr/>
        </p:nvSpPr>
        <p:spPr>
          <a:xfrm>
            <a:off x="99587" y="1527125"/>
            <a:ext cx="49365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ДИАГНОСТИКА :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Берется анализ крови на IgG и IgM к токсоплазмозу. Если титры антител IgM повышены, и нет титров антител IgG, то идет активная стадия заболевания. Следует помнить, что к моменту образования антител кошка уже не будет выделять ооцисты и являться не заразной;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2" name="Google Shape;202;p10"/>
          <p:cNvSpPr txBox="1"/>
          <p:nvPr/>
        </p:nvSpPr>
        <p:spPr>
          <a:xfrm>
            <a:off x="99588" y="3012523"/>
            <a:ext cx="5726248" cy="189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Антитела IgG образуются позже и их титры остаются высокими всю жизнь, они свидетельствуют о ранее перенесенной инфекции;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Исследование кала в острый период на наличие.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ПРОФИЛАКТИКА:</a:t>
            </a:r>
            <a:endParaRPr sz="1400" b="1" i="0" u="none" strike="noStrike" cap="none" dirty="0">
              <a:solidFill>
                <a:srgbClr val="3C384A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Не выпускать на охоту;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Не допускать контакт с не домашними кошками;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Исключить сырое и необработанное мясо в рационе.</a:t>
            </a:r>
            <a:endParaRPr dirty="0"/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3575" y="2876550"/>
            <a:ext cx="3400425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"/>
          <p:cNvSpPr/>
          <p:nvPr/>
        </p:nvSpPr>
        <p:spPr>
          <a:xfrm>
            <a:off x="0" y="0"/>
            <a:ext cx="1137424" cy="1325502"/>
          </a:xfrm>
          <a:prstGeom prst="rect">
            <a:avLst/>
          </a:prstGeom>
          <a:solidFill>
            <a:srgbClr val="F5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A56DC84-DEEF-4F3F-B77F-17ECE71812D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3">
              <a:alphaModFix amt="5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7" name="Google Shape;187;p9"/>
          <p:cNvSpPr txBox="1">
            <a:spLocks noGrp="1"/>
          </p:cNvSpPr>
          <p:nvPr>
            <p:ph type="title"/>
          </p:nvPr>
        </p:nvSpPr>
        <p:spPr>
          <a:xfrm>
            <a:off x="108000" y="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dirty="0">
                <a:solidFill>
                  <a:srgbClr val="584C8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Иммунодефицит (</a:t>
            </a:r>
            <a:r>
              <a:rPr lang="en-GB" dirty="0">
                <a:solidFill>
                  <a:srgbClr val="584C8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Fiv)</a:t>
            </a:r>
            <a:endParaRPr dirty="0">
              <a:solidFill>
                <a:srgbClr val="584C8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9" name="Google Shape;189;p9"/>
          <p:cNvSpPr txBox="1"/>
          <p:nvPr/>
        </p:nvSpPr>
        <p:spPr>
          <a:xfrm>
            <a:off x="123100" y="660914"/>
            <a:ext cx="6536780" cy="5739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Font typeface="Courier New" panose="02070309020205020404" pitchFamily="49" charset="0"/>
              <a:buChar char="o"/>
            </a:pPr>
            <a:r>
              <a:rPr lang="ru-RU" sz="1400" b="1" i="0" u="none" strike="noStrike" cap="none" dirty="0">
                <a:solidFill>
                  <a:srgbClr val="584C89"/>
                </a:solidFill>
                <a:latin typeface="Cambria"/>
                <a:ea typeface="Cambria"/>
                <a:cs typeface="Cambria"/>
                <a:sym typeface="Cambria"/>
              </a:rPr>
              <a:t>Относится к хроническим инфекционным заболеваниям</a:t>
            </a:r>
            <a:r>
              <a:rPr lang="en-US" sz="1400" b="1" i="0" u="none" strike="noStrike" cap="none" dirty="0">
                <a:solidFill>
                  <a:srgbClr val="584C89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  <a:endParaRPr lang="ru-RU" sz="1400" b="1" i="0" u="none" strike="noStrike" cap="none" dirty="0">
              <a:solidFill>
                <a:srgbClr val="584C8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6EFF2"/>
              </a:buClr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rgbClr val="584C89"/>
                </a:solidFill>
                <a:latin typeface="Cambria"/>
                <a:ea typeface="Cambria"/>
                <a:cs typeface="Cambria"/>
                <a:sym typeface="Cambria"/>
              </a:rPr>
              <a:t>Наиболее распространена у кошек уличного содержания</a:t>
            </a:r>
            <a:r>
              <a:rPr lang="en-US" b="1" dirty="0">
                <a:solidFill>
                  <a:srgbClr val="584C89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  <a:endParaRPr lang="ru-RU" sz="1400" b="1" i="0" u="none" strike="noStrike" cap="none" dirty="0">
              <a:solidFill>
                <a:srgbClr val="584C8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spcAft>
                <a:spcPts val="1200"/>
              </a:spcAft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ПУТЬ ПЕРЕДАЧИ: </a:t>
            </a:r>
            <a:r>
              <a:rPr lang="ru-RU" dirty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укусы, также трансплацентарное заражение и заражение молоком.</a:t>
            </a:r>
            <a:endParaRPr lang="ru-RU" dirty="0">
              <a:solidFill>
                <a:schemeClr val="dk1"/>
              </a:solidFill>
              <a:latin typeface="Cambria"/>
              <a:ea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ВЛИЯНИЕ НА РЕПРОДУКТИВНУЮ СИСТЕМУ:</a:t>
            </a:r>
            <a:endParaRPr lang="ru-RU"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Может вызывать аборты, резорбции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dirty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Может быть причиной ранней неонатальной смертности.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ДИАГНОСТИКА : </a:t>
            </a:r>
            <a:endParaRPr lang="ru-RU"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ИФА</a:t>
            </a:r>
            <a:r>
              <a:rPr lang="ru-RU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титр антител</a:t>
            </a:r>
          </a:p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ПРОФИЛАКТИКА: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Не допускать выход на улицу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  <a:endParaRPr lang="ru-RU"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dirty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Исследовать всех производителей перед вязкой</a:t>
            </a:r>
            <a:r>
              <a:rPr lang="en-GB" dirty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;</a:t>
            </a:r>
            <a:endParaRPr lang="ru-RU" dirty="0">
              <a:solidFill>
                <a:schemeClr val="dk1"/>
              </a:solidFill>
              <a:latin typeface="Cambria"/>
              <a:ea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dirty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Вакцинация доступна только за рубежом</a:t>
            </a:r>
            <a:r>
              <a:rPr lang="en-GB" dirty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;</a:t>
            </a:r>
            <a:endParaRPr lang="ru-RU" dirty="0">
              <a:solidFill>
                <a:schemeClr val="dk1"/>
              </a:solidFill>
              <a:latin typeface="Cambria"/>
              <a:ea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dirty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Изоляция в период адаптации 60 дней</a:t>
            </a:r>
            <a:r>
              <a:rPr lang="en-GB" dirty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;</a:t>
            </a:r>
            <a:endParaRPr lang="ru-RU" dirty="0">
              <a:solidFill>
                <a:schemeClr val="dk1"/>
              </a:solidFill>
              <a:latin typeface="Cambria"/>
              <a:ea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dirty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Положительных животных изолировать (такое животное должно содержаться отдельно)</a:t>
            </a:r>
            <a:r>
              <a:rPr lang="en-GB" dirty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.</a:t>
            </a:r>
            <a:endParaRPr lang="ru-RU" dirty="0">
              <a:solidFill>
                <a:schemeClr val="dk1"/>
              </a:solidFill>
              <a:latin typeface="Cambria"/>
              <a:ea typeface="Cambria"/>
              <a:sym typeface="Cambria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</a:pPr>
            <a:endParaRPr lang="ru-RU" dirty="0">
              <a:solidFill>
                <a:schemeClr val="dk1"/>
              </a:solidFill>
              <a:latin typeface="Cambria"/>
              <a:ea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endParaRPr lang="ru-RU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</a:pPr>
            <a:endParaRPr lang="ru-RU"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</a:pPr>
            <a:endParaRPr lang="ru-RU" dirty="0">
              <a:solidFill>
                <a:schemeClr val="dk1"/>
              </a:solidFill>
              <a:latin typeface="Cambria"/>
              <a:ea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endParaRPr lang="ru-RU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400" b="1" i="0" u="none" strike="noStrike" cap="none" dirty="0">
              <a:solidFill>
                <a:srgbClr val="584C8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p9"/>
          <p:cNvSpPr/>
          <p:nvPr/>
        </p:nvSpPr>
        <p:spPr>
          <a:xfrm>
            <a:off x="5559321" y="2205127"/>
            <a:ext cx="1640739" cy="1640739"/>
          </a:xfrm>
          <a:prstGeom prst="ellipse">
            <a:avLst/>
          </a:prstGeom>
          <a:blipFill dpi="0" rotWithShape="1">
            <a:blip r:embed="rId4"/>
            <a:srcRect/>
            <a:stretch>
              <a:fillRect l="-10000" r="-20000"/>
            </a:stretch>
          </a:blipFill>
          <a:ln w="25400" cap="flat" cmpd="sng">
            <a:solidFill>
              <a:srgbClr val="46EF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9"/>
          <p:cNvSpPr/>
          <p:nvPr/>
        </p:nvSpPr>
        <p:spPr>
          <a:xfrm>
            <a:off x="7200060" y="3462534"/>
            <a:ext cx="1640739" cy="1640739"/>
          </a:xfrm>
          <a:prstGeom prst="ellipse">
            <a:avLst/>
          </a:prstGeom>
          <a:blipFill rotWithShape="1">
            <a:blip r:embed="rId5"/>
            <a:stretch>
              <a:fillRect l="-7998" r="-7999"/>
            </a:stretch>
          </a:blipFill>
          <a:ln w="25400" cap="flat" cmpd="sng">
            <a:solidFill>
              <a:srgbClr val="46EF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90;p9">
            <a:extLst>
              <a:ext uri="{FF2B5EF4-FFF2-40B4-BE49-F238E27FC236}">
                <a16:creationId xmlns:a16="http://schemas.microsoft.com/office/drawing/2014/main" id="{5D8BF89F-1803-411E-9CB6-B4437A52C030}"/>
              </a:ext>
            </a:extLst>
          </p:cNvPr>
          <p:cNvSpPr/>
          <p:nvPr/>
        </p:nvSpPr>
        <p:spPr>
          <a:xfrm>
            <a:off x="6562726" y="55321"/>
            <a:ext cx="2278074" cy="2278074"/>
          </a:xfrm>
          <a:prstGeom prst="ellipse">
            <a:avLst/>
          </a:prstGeom>
          <a:blipFill dpi="0" rotWithShape="1">
            <a:blip r:embed="rId6"/>
            <a:srcRect/>
            <a:stretch>
              <a:fillRect l="-10000" r="-20000"/>
            </a:stretch>
          </a:blipFill>
          <a:ln w="25400" cap="flat" cmpd="sng">
            <a:solidFill>
              <a:srgbClr val="46EF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/>
          <p:nvPr/>
        </p:nvSpPr>
        <p:spPr>
          <a:xfrm>
            <a:off x="0" y="0"/>
            <a:ext cx="1137424" cy="1325502"/>
          </a:xfrm>
          <a:prstGeom prst="rect">
            <a:avLst/>
          </a:prstGeom>
          <a:solidFill>
            <a:srgbClr val="F5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99AB688-697A-4C14-AC80-71593E01549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3">
              <a:alphaModFix amt="5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5" name="Google Shape;175;p8"/>
          <p:cNvSpPr/>
          <p:nvPr/>
        </p:nvSpPr>
        <p:spPr>
          <a:xfrm>
            <a:off x="7200060" y="55321"/>
            <a:ext cx="1640739" cy="1640739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25400" cap="flat" cmpd="sng">
            <a:solidFill>
              <a:srgbClr val="46EF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8"/>
          <p:cNvSpPr txBox="1">
            <a:spLocks noGrp="1"/>
          </p:cNvSpPr>
          <p:nvPr>
            <p:ph type="title"/>
          </p:nvPr>
        </p:nvSpPr>
        <p:spPr>
          <a:xfrm>
            <a:off x="108000" y="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dirty="0">
                <a:solidFill>
                  <a:srgbClr val="584C8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Лейкоз кошек (Felv)</a:t>
            </a:r>
            <a:endParaRPr dirty="0">
              <a:solidFill>
                <a:srgbClr val="584C8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8" name="Google Shape;178;p8"/>
          <p:cNvSpPr txBox="1"/>
          <p:nvPr/>
        </p:nvSpPr>
        <p:spPr>
          <a:xfrm>
            <a:off x="123100" y="662400"/>
            <a:ext cx="7141300" cy="470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ПУТЬ ПЕРЕДАЧИ: </a:t>
            </a:r>
            <a:r>
              <a:rPr lang="ru-RU" dirty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через слюну (наиболее важный метод!) кровь,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6EFF2"/>
              </a:buClr>
              <a:buSzPts val="1400"/>
            </a:pPr>
            <a:r>
              <a:rPr lang="ru-RU" dirty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грумминг, грудное молоко, вертикальная передача, переливание крови</a:t>
            </a:r>
            <a:r>
              <a:rPr lang="en-GB" dirty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.</a:t>
            </a: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ВЛИЯНИЕ НА РЕПРОДУКТИВНУЮ СИСТЕМУ:</a:t>
            </a:r>
            <a:endParaRPr lang="ru-RU" dirty="0"/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46EFF2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Может быть причиной абортов, преждевременных родов.</a:t>
            </a: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ДИАГНОСТИКА :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ИФА (р 27) – период времени</a:t>
            </a:r>
            <a:r>
              <a:rPr lang="en-GB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РНК, ДНК ПЦР.</a:t>
            </a: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ПРОФИЛАКТИКА:</a:t>
            </a:r>
            <a:endParaRPr sz="1400" b="1" i="0" u="none" strike="noStrike" cap="none" dirty="0">
              <a:solidFill>
                <a:srgbClr val="3C384A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Животные с положительным тестом должны быть исключены из разведения</a:t>
            </a:r>
            <a:r>
              <a:rPr lang="en-US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Исследование всех производителей и новых веденых животных в питомник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dirty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Вакцинация (</a:t>
            </a:r>
            <a:r>
              <a:rPr lang="en-GB" dirty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Purevax).</a:t>
            </a:r>
            <a:endParaRPr lang="ru-RU" dirty="0">
              <a:solidFill>
                <a:schemeClr val="dk1"/>
              </a:solidFill>
              <a:latin typeface="Cambria"/>
              <a:ea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7200060" y="3462534"/>
            <a:ext cx="1640739" cy="1640739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l="-15999" r="-16998"/>
            </a:stretch>
          </a:blipFill>
          <a:ln w="25400" cap="flat" cmpd="sng">
            <a:solidFill>
              <a:srgbClr val="46EF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80;p8">
            <a:extLst>
              <a:ext uri="{FF2B5EF4-FFF2-40B4-BE49-F238E27FC236}">
                <a16:creationId xmlns:a16="http://schemas.microsoft.com/office/drawing/2014/main" id="{2BB360C8-6E06-49F8-801D-FAC27E9C045C}"/>
              </a:ext>
            </a:extLst>
          </p:cNvPr>
          <p:cNvSpPr/>
          <p:nvPr/>
        </p:nvSpPr>
        <p:spPr>
          <a:xfrm>
            <a:off x="7200060" y="1751380"/>
            <a:ext cx="1640739" cy="1640739"/>
          </a:xfrm>
          <a:prstGeom prst="ellipse">
            <a:avLst/>
          </a:prstGeom>
          <a:blipFill rotWithShape="1">
            <a:blip r:embed="rId6"/>
            <a:stretch>
              <a:fillRect l="-15999" r="-16998"/>
            </a:stretch>
          </a:blipFill>
          <a:ln w="25400" cap="flat" cmpd="sng">
            <a:solidFill>
              <a:srgbClr val="46EF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314196">
            <a:off x="5600723" y="-1188072"/>
            <a:ext cx="4668753" cy="483854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47" name="Google Shape;147;p5"/>
          <p:cNvSpPr/>
          <p:nvPr/>
        </p:nvSpPr>
        <p:spPr>
          <a:xfrm>
            <a:off x="6594088" y="595280"/>
            <a:ext cx="2226114" cy="2226114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l="-32999" t="-1999"/>
            </a:stretch>
          </a:blipFill>
          <a:ln w="25400">
            <a:solidFill>
              <a:srgbClr val="46EFF2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0" y="0"/>
            <a:ext cx="1137424" cy="1325502"/>
          </a:xfrm>
          <a:prstGeom prst="rect">
            <a:avLst/>
          </a:prstGeom>
          <a:solidFill>
            <a:srgbClr val="F5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5"/>
          <p:cNvSpPr txBox="1">
            <a:spLocks noGrp="1"/>
          </p:cNvSpPr>
          <p:nvPr>
            <p:ph type="title"/>
          </p:nvPr>
        </p:nvSpPr>
        <p:spPr>
          <a:xfrm>
            <a:off x="108000" y="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dirty="0">
                <a:solidFill>
                  <a:srgbClr val="584C89"/>
                </a:solidFill>
              </a:rPr>
              <a:t>Микоплазмоз</a:t>
            </a:r>
            <a:endParaRPr dirty="0">
              <a:solidFill>
                <a:srgbClr val="584C89"/>
              </a:solidFill>
            </a:endParaRPr>
          </a:p>
        </p:txBody>
      </p:sp>
      <p:sp>
        <p:nvSpPr>
          <p:cNvPr id="150" name="Google Shape;150;p5"/>
          <p:cNvSpPr txBox="1"/>
          <p:nvPr/>
        </p:nvSpPr>
        <p:spPr>
          <a:xfrm>
            <a:off x="123100" y="361442"/>
            <a:ext cx="7141300" cy="470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ВИДЫ:</a:t>
            </a:r>
            <a:endParaRPr sz="1400" b="1" i="0" u="none" strike="noStrike" cap="none" dirty="0">
              <a:solidFill>
                <a:srgbClr val="3C384A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Mycoplasma Felis (обитает на всех слизистых оболочках);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Mycoplasma Gateae ( на всех слизистых оболочках);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Ureaplasma.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ВЛИЯНИЕ НА РЕПРОДУКТИВНУЮ СИСТЕМУ: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Условно патогенная флора;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Даже при абортах – положительных тест не говорит о причине аборта.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1400" b="0" i="1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Справочно: Публикации подтверждающие аборт из за Микоплазмы: введение заведомо патогенного штамма внутривенно. В реалиях этот  путь передачи невозможен.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ДИАГНОСТИКА :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Посев количественный на микоплазму (Затруднено исследование в РФ) *У собак  титр более 10*6 КОЕ/Мл-  патогенный рост?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Кусочки Плаценты , Кусочки  Матки – на ПЦР ?</a:t>
            </a:r>
            <a:endParaRPr dirty="0"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/>
          <p:nvPr/>
        </p:nvSpPr>
        <p:spPr>
          <a:xfrm>
            <a:off x="0" y="0"/>
            <a:ext cx="1137424" cy="1325502"/>
          </a:xfrm>
          <a:prstGeom prst="rect">
            <a:avLst/>
          </a:prstGeom>
          <a:solidFill>
            <a:srgbClr val="F5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7"/>
          <p:cNvSpPr txBox="1">
            <a:spLocks noGrp="1"/>
          </p:cNvSpPr>
          <p:nvPr>
            <p:ph type="title"/>
          </p:nvPr>
        </p:nvSpPr>
        <p:spPr>
          <a:xfrm>
            <a:off x="108000" y="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dirty="0">
                <a:solidFill>
                  <a:srgbClr val="584C8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Вирус Панлейкопении кошек (FPV)</a:t>
            </a:r>
            <a:endParaRPr dirty="0">
              <a:solidFill>
                <a:srgbClr val="584C8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8" name="Google Shape;168;p7"/>
          <p:cNvSpPr txBox="1"/>
          <p:nvPr/>
        </p:nvSpPr>
        <p:spPr>
          <a:xfrm>
            <a:off x="123100" y="662400"/>
            <a:ext cx="7141300" cy="470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584C89"/>
                </a:solidFill>
                <a:latin typeface="Cambria"/>
                <a:ea typeface="Cambria"/>
                <a:cs typeface="Cambria"/>
                <a:sym typeface="Cambria"/>
              </a:rPr>
              <a:t>Вирус поражает ЖКТ, красного костного моз</a:t>
            </a:r>
            <a:r>
              <a:rPr lang="ru-RU" b="1" dirty="0">
                <a:solidFill>
                  <a:srgbClr val="584C89"/>
                </a:solidFill>
                <a:latin typeface="Cambria"/>
                <a:ea typeface="Cambria"/>
                <a:cs typeface="Cambria"/>
                <a:sym typeface="Cambria"/>
              </a:rPr>
              <a:t>г </a:t>
            </a:r>
            <a:r>
              <a:rPr lang="ru-RU" sz="1400" b="1" i="0" u="none" strike="noStrike" cap="none" dirty="0">
                <a:solidFill>
                  <a:srgbClr val="584C89"/>
                </a:solidFill>
                <a:latin typeface="Cambria"/>
                <a:ea typeface="Cambria"/>
                <a:cs typeface="Cambria"/>
                <a:sym typeface="Cambria"/>
              </a:rPr>
              <a:t>, тимуса, лимфоидной ткани, ЦНС</a:t>
            </a:r>
            <a:endParaRPr b="1" dirty="0">
              <a:solidFill>
                <a:srgbClr val="584C8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ВЛИЯНИЕ НА РЕПРОДУКТИВНУЮ СИСТЕМУ: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Может вызвать абортирование, мумификации, резорбции,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поражение мозжечка (мозжечковая атаксия);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Важен колостральный иммунитет (до 8 недель)!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ДИАГНОСТИКА :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При аборте – исследование абортивного материала (гистология, ПЦР, ИГХ).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ПРОФИЛАКТИКА:</a:t>
            </a:r>
            <a:endParaRPr sz="1400" b="1" i="0" u="none" strike="noStrike" cap="none" dirty="0">
              <a:solidFill>
                <a:srgbClr val="3C384A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Своевременная вакцинация (8-12-16 недель);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Пассивная иммунизация сывороткой при рисках  (сыворотка полученная от матери);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Не вакцинировать беременных кошек (так как вакцина живая и может вызвать поражение мозжечка у котят). Вязка через 3-4 недели после вакцинации;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Не вязать 6-8 месяцев кошек после переболевания панлейкопенией (исследование ПЦР крови перед вязкой).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69" name="Google Shape;16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145953" y="0"/>
            <a:ext cx="1748952" cy="1751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7;p1">
            <a:extLst>
              <a:ext uri="{FF2B5EF4-FFF2-40B4-BE49-F238E27FC236}">
                <a16:creationId xmlns:a16="http://schemas.microsoft.com/office/drawing/2014/main" id="{46D122C5-C909-4203-82FF-9E981BD7F64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6426" flipH="1">
            <a:off x="4583788" y="228185"/>
            <a:ext cx="7138026" cy="74104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80;p8">
            <a:extLst>
              <a:ext uri="{FF2B5EF4-FFF2-40B4-BE49-F238E27FC236}">
                <a16:creationId xmlns:a16="http://schemas.microsoft.com/office/drawing/2014/main" id="{7B687514-337C-4E79-BFE4-4BB1A58D471E}"/>
              </a:ext>
            </a:extLst>
          </p:cNvPr>
          <p:cNvSpPr/>
          <p:nvPr/>
        </p:nvSpPr>
        <p:spPr>
          <a:xfrm>
            <a:off x="7200060" y="1751380"/>
            <a:ext cx="1640739" cy="1640739"/>
          </a:xfrm>
          <a:prstGeom prst="ellipse">
            <a:avLst/>
          </a:prstGeom>
          <a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383"/>
                      </a14:imgEffect>
                    </a14:imgLayer>
                  </a14:imgProps>
                </a:ext>
              </a:extLst>
            </a:blip>
            <a:stretch>
              <a:fillRect l="-15999" r="-16998"/>
            </a:stretch>
          </a:blipFill>
          <a:ln w="25400" cap="flat" cmpd="sng">
            <a:solidFill>
              <a:srgbClr val="46EF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80;p8">
            <a:extLst>
              <a:ext uri="{FF2B5EF4-FFF2-40B4-BE49-F238E27FC236}">
                <a16:creationId xmlns:a16="http://schemas.microsoft.com/office/drawing/2014/main" id="{2EA76142-5E37-4704-B12C-6007B0A72435}"/>
              </a:ext>
            </a:extLst>
          </p:cNvPr>
          <p:cNvSpPr/>
          <p:nvPr/>
        </p:nvSpPr>
        <p:spPr>
          <a:xfrm>
            <a:off x="7200060" y="3462534"/>
            <a:ext cx="1640739" cy="1640739"/>
          </a:xfrm>
          <a:prstGeom prst="ellipse">
            <a:avLst/>
          </a:prstGeom>
          <a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3979"/>
                      </a14:imgEffect>
                    </a14:imgLayer>
                  </a14:imgProps>
                </a:ext>
              </a:extLst>
            </a:blip>
            <a:stretch>
              <a:fillRect l="-15999" r="-16998"/>
            </a:stretch>
          </a:blipFill>
          <a:ln w="25400" cap="flat" cmpd="sng">
            <a:solidFill>
              <a:srgbClr val="46EF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306791">
            <a:off x="-184449" y="2631678"/>
            <a:ext cx="5817538" cy="603959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/>
          <p:nvPr/>
        </p:nvSpPr>
        <p:spPr>
          <a:xfrm>
            <a:off x="0" y="0"/>
            <a:ext cx="1137424" cy="1325502"/>
          </a:xfrm>
          <a:prstGeom prst="rect">
            <a:avLst/>
          </a:prstGeom>
          <a:solidFill>
            <a:srgbClr val="F5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"/>
          <p:cNvSpPr txBox="1">
            <a:spLocks noGrp="1"/>
          </p:cNvSpPr>
          <p:nvPr>
            <p:ph type="title"/>
          </p:nvPr>
        </p:nvSpPr>
        <p:spPr>
          <a:xfrm>
            <a:off x="108000" y="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dirty="0">
                <a:solidFill>
                  <a:srgbClr val="584C89"/>
                </a:solidFill>
              </a:rPr>
              <a:t>Герпесвирусная инфекция</a:t>
            </a:r>
            <a:endParaRPr dirty="0">
              <a:solidFill>
                <a:srgbClr val="584C89"/>
              </a:solidFill>
            </a:endParaRPr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4">
            <a:alphaModFix/>
          </a:blip>
          <a:srcRect l="15309" r="16394"/>
          <a:stretch/>
        </p:blipFill>
        <p:spPr>
          <a:xfrm>
            <a:off x="7197852" y="75092"/>
            <a:ext cx="1645155" cy="160587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/>
        </p:nvSpPr>
        <p:spPr>
          <a:xfrm>
            <a:off x="123100" y="662400"/>
            <a:ext cx="7141300" cy="3702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ru-RU" sz="1400" b="1" i="0" u="none" strike="noStrike" cap="none" dirty="0">
                <a:solidFill>
                  <a:srgbClr val="584C89"/>
                </a:solidFill>
                <a:latin typeface="Cambria"/>
                <a:ea typeface="Cambria"/>
                <a:cs typeface="Cambria"/>
                <a:sym typeface="Cambria"/>
              </a:rPr>
              <a:t>Герпесвирус является респираторной инфекцией кошек! </a:t>
            </a:r>
            <a:endParaRPr lang="ru-RU" sz="1400" b="1" i="0" u="none" strike="noStrike" cap="none" dirty="0">
              <a:solidFill>
                <a:srgbClr val="3C384A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ВЛИЯНИЕ НА РЕПРОДУКТИВНУЮ СИСТЕМУ: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Опасна во время беременности только при первичном заражении</a:t>
            </a:r>
            <a:endParaRPr dirty="0"/>
          </a:p>
          <a:p>
            <a:pPr marL="0" marR="0" lvl="0" indent="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(Важен путь передачи инфекции);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Активация вируса происходит при стрессовых факторах;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Опасен именно  в неонатальный возраст!! (в первые 2-3 недели жизни).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ДИАГНОСТИКА :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Соскобы методом ПЦР со слизистых оболочек – мало эффективны;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АТ- мало информативен (Вакцинальные штаммы).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ПРОФИЛАКТИКА:</a:t>
            </a:r>
            <a:endParaRPr sz="1400" b="1" i="0" u="none" strike="noStrike" cap="none" dirty="0">
              <a:solidFill>
                <a:srgbClr val="3C384A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Не вводить новых животных в питомник во время планирования беременности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Не водить на выставки беременных кошек</a:t>
            </a:r>
            <a:r>
              <a:rPr lang="en-GB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Своевременная вакцинация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Снизить уровень стресса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Применение ФамЦикловира во время беременности – возможно, но осторожно.</a:t>
            </a:r>
            <a:endParaRPr dirty="0"/>
          </a:p>
        </p:txBody>
      </p:sp>
      <p:sp>
        <p:nvSpPr>
          <p:cNvPr id="129" name="Google Shape;129;p3"/>
          <p:cNvSpPr/>
          <p:nvPr/>
        </p:nvSpPr>
        <p:spPr>
          <a:xfrm>
            <a:off x="7200060" y="1751381"/>
            <a:ext cx="1640739" cy="1640739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l="-32999" t="-1999"/>
            </a:stretch>
          </a:blipFill>
          <a:ln w="25400" cap="flat" cmpd="sng">
            <a:solidFill>
              <a:srgbClr val="46EF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7200060" y="3462534"/>
            <a:ext cx="1640739" cy="1640739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l="-7998" r="-7999"/>
            </a:stretch>
          </a:blipFill>
          <a:ln w="25400" cap="flat" cmpd="sng">
            <a:solidFill>
              <a:srgbClr val="46EF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894516">
            <a:off x="-172734" y="2911537"/>
            <a:ext cx="5817538" cy="603959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4"/>
          <p:cNvSpPr/>
          <p:nvPr/>
        </p:nvSpPr>
        <p:spPr>
          <a:xfrm>
            <a:off x="0" y="0"/>
            <a:ext cx="1137424" cy="1325502"/>
          </a:xfrm>
          <a:prstGeom prst="rect">
            <a:avLst/>
          </a:prstGeom>
          <a:solidFill>
            <a:srgbClr val="F5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"/>
          <p:cNvSpPr txBox="1">
            <a:spLocks noGrp="1"/>
          </p:cNvSpPr>
          <p:nvPr>
            <p:ph type="title"/>
          </p:nvPr>
        </p:nvSpPr>
        <p:spPr>
          <a:xfrm>
            <a:off x="108000" y="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dirty="0">
                <a:solidFill>
                  <a:srgbClr val="584C89"/>
                </a:solidFill>
              </a:rPr>
              <a:t>Калицивироз</a:t>
            </a:r>
            <a:endParaRPr dirty="0">
              <a:solidFill>
                <a:srgbClr val="584C89"/>
              </a:solidFill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123100" y="662400"/>
            <a:ext cx="7141300" cy="470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584C89"/>
                </a:solidFill>
                <a:latin typeface="Cambria"/>
                <a:ea typeface="Cambria"/>
                <a:cs typeface="Cambria"/>
                <a:sym typeface="Cambria"/>
              </a:rPr>
              <a:t>Вирусное высококонтагиозное заболевание, поражающее преимущественно ротовую полость и дыхательные пути. </a:t>
            </a:r>
            <a:endParaRPr b="1" dirty="0">
              <a:solidFill>
                <a:srgbClr val="584C89"/>
              </a:solidFill>
            </a:endParaRPr>
          </a:p>
          <a:p>
            <a:pPr marL="0" marR="0" lvl="0" indent="0" algn="l" rtl="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ПУТЬ ПЕРЕДАЧИ: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вирус передается через выделения со слизистых глаз, носа и ротовой полости.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ВЛИЯНИЕ НА РЕПРОДУКТИВНУЮ СИСТЕМУ: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Не абортогенен;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Возможен аборт при тяжелом течении заболевания;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Нет исследований о половой передачи вируса у кошек;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Колостральный иммунитет работает хорошо.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ДИАГНОСТИКА :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Соскобы методом ПЦР со слизистых оболочек</a:t>
            </a:r>
            <a:r>
              <a:rPr lang="en-GB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3C384A"/>
                </a:solidFill>
                <a:latin typeface="Cambria"/>
                <a:ea typeface="Cambria"/>
                <a:cs typeface="Cambria"/>
                <a:sym typeface="Cambria"/>
              </a:rPr>
              <a:t>ПРОФИЛАКТИКА:</a:t>
            </a:r>
            <a:endParaRPr sz="1400" b="1" i="0" u="none" strike="noStrike" cap="none" dirty="0">
              <a:solidFill>
                <a:srgbClr val="3C384A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Не вводить новых животных в питомник во время планирования беременности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Не водить на выставки беременных кошек</a:t>
            </a:r>
            <a:r>
              <a:rPr lang="en-GB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Своевременная вакцинация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EFF2"/>
              </a:buClr>
              <a:buSzPts val="14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Снизить уровень стресса</a:t>
            </a:r>
            <a:r>
              <a:rPr lang="en-GB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/>
          </a:p>
        </p:txBody>
      </p:sp>
      <p:sp>
        <p:nvSpPr>
          <p:cNvPr id="139" name="Google Shape;139;p4"/>
          <p:cNvSpPr/>
          <p:nvPr/>
        </p:nvSpPr>
        <p:spPr>
          <a:xfrm>
            <a:off x="7200060" y="1751381"/>
            <a:ext cx="1640739" cy="1640739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l="-32999" t="-1999"/>
            </a:stretch>
          </a:blipFill>
          <a:ln w="25400" cap="flat" cmpd="sng">
            <a:solidFill>
              <a:srgbClr val="46EF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7200060" y="3462534"/>
            <a:ext cx="1640739" cy="1640739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l="-7998" r="-7999"/>
            </a:stretch>
          </a:blipFill>
          <a:ln w="25400" cap="flat" cmpd="sng">
            <a:solidFill>
              <a:srgbClr val="46EF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254199" y="73411"/>
            <a:ext cx="1532459" cy="1751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ioinformatics Applied to Medicine Breakthrough by Slidesgo">
  <a:themeElements>
    <a:clrScheme name="Simple Light">
      <a:dk1>
        <a:srgbClr val="3C384A"/>
      </a:dk1>
      <a:lt1>
        <a:srgbClr val="F5FFFF"/>
      </a:lt1>
      <a:dk2>
        <a:srgbClr val="F578F8"/>
      </a:dk2>
      <a:lt2>
        <a:srgbClr val="46EFF2"/>
      </a:lt2>
      <a:accent1>
        <a:srgbClr val="584C8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C38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902</Words>
  <Application>Microsoft Office PowerPoint</Application>
  <PresentationFormat>Экран (16:9)</PresentationFormat>
  <Paragraphs>143</Paragraphs>
  <Slides>12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Courier New</vt:lpstr>
      <vt:lpstr>Arial</vt:lpstr>
      <vt:lpstr>Baloo 2</vt:lpstr>
      <vt:lpstr>Asap</vt:lpstr>
      <vt:lpstr>Asap SemiBold</vt:lpstr>
      <vt:lpstr>Cambria</vt:lpstr>
      <vt:lpstr>Bioinformatics Applied to Medicine Breakthrough by Slidesgo</vt:lpstr>
      <vt:lpstr>Инфекционные и неинфекционные причины бесплодия кошек. Как подготовить к вязке усатых?</vt:lpstr>
      <vt:lpstr>Половые инфекции</vt:lpstr>
      <vt:lpstr>Токсоплазмоз</vt:lpstr>
      <vt:lpstr>Иммунодефицит (Fiv)</vt:lpstr>
      <vt:lpstr>Лейкоз кошек (Felv)</vt:lpstr>
      <vt:lpstr>Микоплазмоз</vt:lpstr>
      <vt:lpstr>Вирус Панлейкопении кошек (FPV)</vt:lpstr>
      <vt:lpstr>Герпесвирусная инфекция</vt:lpstr>
      <vt:lpstr>Калицивироз</vt:lpstr>
      <vt:lpstr>Хламидиоз</vt:lpstr>
      <vt:lpstr>Не инфекционные причины бесплодия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Инфекционные и неинфекционные причины бесплодия кошек. Как подготовить к вязке усатых?</dc:title>
  <dc:creator>Denis Pavlenko</dc:creator>
  <cp:lastModifiedBy>Denis Pavlenko</cp:lastModifiedBy>
  <cp:revision>2</cp:revision>
  <dcterms:modified xsi:type="dcterms:W3CDTF">2023-09-21T21:26:23Z</dcterms:modified>
</cp:coreProperties>
</file>