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7" r:id="rId3"/>
    <p:sldId id="266" r:id="rId4"/>
    <p:sldId id="267" r:id="rId5"/>
    <p:sldId id="268" r:id="rId6"/>
    <p:sldId id="269" r:id="rId7"/>
    <p:sldId id="258" r:id="rId8"/>
    <p:sldId id="270" r:id="rId9"/>
    <p:sldId id="272" r:id="rId10"/>
    <p:sldId id="271" r:id="rId11"/>
    <p:sldId id="273" r:id="rId12"/>
    <p:sldId id="259" r:id="rId13"/>
    <p:sldId id="274" r:id="rId14"/>
    <p:sldId id="260" r:id="rId15"/>
    <p:sldId id="261" r:id="rId16"/>
    <p:sldId id="262" r:id="rId17"/>
    <p:sldId id="264" r:id="rId18"/>
    <p:sldId id="265" r:id="rId19"/>
    <p:sldId id="263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DB1AEF-B0CD-425F-9EA4-FA5AA8042B07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A4FAAB-197E-4CB3-9BF8-68B5538BC11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M.Nizovtseva@duocor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204864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ЗППП собак, правда или вымысел?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7406640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Низовцева (Борисова) Мария</a:t>
            </a:r>
          </a:p>
          <a:p>
            <a:pPr algn="r"/>
            <a:r>
              <a:rPr lang="ru-RU" sz="2000" dirty="0" smtClean="0"/>
              <a:t>Ветеринарный врач-</a:t>
            </a:r>
            <a:r>
              <a:rPr lang="ru-RU" sz="2000" dirty="0" err="1" smtClean="0"/>
              <a:t>репродуктолог</a:t>
            </a:r>
            <a:endParaRPr lang="ru-RU" sz="2000" dirty="0" smtClean="0"/>
          </a:p>
          <a:p>
            <a:pPr algn="r"/>
            <a:r>
              <a:rPr lang="ru-RU" sz="2000" dirty="0" smtClean="0"/>
              <a:t>МВЦ </a:t>
            </a:r>
            <a:r>
              <a:rPr lang="en-US" sz="2000" dirty="0" smtClean="0"/>
              <a:t>“</a:t>
            </a:r>
            <a:r>
              <a:rPr lang="ru-RU" sz="2000" dirty="0" smtClean="0"/>
              <a:t>Два Сердца</a:t>
            </a:r>
            <a:r>
              <a:rPr lang="en-US" sz="2000" dirty="0" smtClean="0"/>
              <a:t>”</a:t>
            </a:r>
            <a:endParaRPr lang="ru-RU" sz="2000" dirty="0" smtClean="0"/>
          </a:p>
          <a:p>
            <a:pPr algn="r"/>
            <a:r>
              <a:rPr lang="ru-RU" sz="2000" dirty="0" smtClean="0"/>
              <a:t>Санкт-Петербург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4693"/>
            <a:ext cx="2237234" cy="223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Титр антител значительно снижается через 2-3 </a:t>
            </a:r>
            <a:r>
              <a:rPr lang="ru-RU" dirty="0" err="1" smtClean="0"/>
              <a:t>мес</a:t>
            </a:r>
            <a:r>
              <a:rPr lang="ru-RU" dirty="0" smtClean="0"/>
              <a:t> после заражения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неонатов</a:t>
            </a:r>
            <a:r>
              <a:rPr lang="ru-RU" dirty="0" smtClean="0"/>
              <a:t> – вскрытие (петехии, </a:t>
            </a:r>
            <a:r>
              <a:rPr lang="ru-RU" dirty="0" err="1" smtClean="0"/>
              <a:t>пцр</a:t>
            </a:r>
            <a:r>
              <a:rPr lang="ru-RU" dirty="0" smtClean="0"/>
              <a:t> паренхиматозных органов)</a:t>
            </a:r>
          </a:p>
          <a:p>
            <a:r>
              <a:rPr lang="ru-RU" dirty="0" smtClean="0"/>
              <a:t>ПЦР со слизистых - ? В первые 7-14 дней.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828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Профилактика герпеса собак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Проверить всех собак (ИФА):</a:t>
            </a:r>
          </a:p>
          <a:p>
            <a:pPr>
              <a:buFontTx/>
              <a:buChar char="-"/>
            </a:pPr>
            <a:r>
              <a:rPr lang="ru-RU" dirty="0" smtClean="0"/>
              <a:t>если все </a:t>
            </a:r>
            <a:r>
              <a:rPr lang="ru-RU" dirty="0" err="1" smtClean="0"/>
              <a:t>серонегативны</a:t>
            </a:r>
            <a:r>
              <a:rPr lang="ru-RU" dirty="0" smtClean="0"/>
              <a:t> – держать питомник закрытым (насколько реально??)</a:t>
            </a:r>
          </a:p>
          <a:p>
            <a:pPr>
              <a:buFontTx/>
              <a:buChar char="-"/>
            </a:pPr>
            <a:r>
              <a:rPr lang="ru-RU" dirty="0" smtClean="0"/>
              <a:t>Если все </a:t>
            </a:r>
            <a:r>
              <a:rPr lang="ru-RU" dirty="0" err="1" smtClean="0"/>
              <a:t>серопозитивны</a:t>
            </a:r>
            <a:r>
              <a:rPr lang="ru-RU" dirty="0" smtClean="0"/>
              <a:t> – проверять вновь приобретенных животных перед вязкой</a:t>
            </a:r>
          </a:p>
          <a:p>
            <a:pPr>
              <a:buFontTx/>
              <a:buChar char="-"/>
            </a:pPr>
            <a:r>
              <a:rPr lang="ru-RU" dirty="0" smtClean="0"/>
              <a:t>Если часть +, а часть -   - то проверяем повторно перед вязкой</a:t>
            </a:r>
            <a:endParaRPr lang="ru-RU" dirty="0"/>
          </a:p>
          <a:p>
            <a:r>
              <a:rPr lang="ru-RU" dirty="0" smtClean="0"/>
              <a:t>Профилактика – </a:t>
            </a:r>
            <a:r>
              <a:rPr lang="ru-RU" dirty="0" err="1" smtClean="0"/>
              <a:t>эурикан</a:t>
            </a:r>
            <a:r>
              <a:rPr lang="ru-RU" dirty="0" smtClean="0"/>
              <a:t> герпес </a:t>
            </a:r>
            <a:r>
              <a:rPr lang="ru-RU" dirty="0" smtClean="0">
                <a:sym typeface="Wingdings" panose="05000000000000000000" pitchFamily="2" charset="2"/>
              </a:rPr>
              <a:t></a:t>
            </a:r>
          </a:p>
          <a:p>
            <a:r>
              <a:rPr lang="ru-RU" dirty="0" smtClean="0">
                <a:sym typeface="Wingdings" panose="05000000000000000000" pitchFamily="2" charset="2"/>
              </a:rPr>
              <a:t>При неонатальной смертности – есть шанс спасти щенков при введение сыворотки крови от собак с высоким титром антител к герпесу (50\50)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25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Микоплазма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собак в норме живут более 15 видов микоплазм на всех слизистых (кроме матки (стерильна)!)</a:t>
            </a:r>
          </a:p>
          <a:p>
            <a:r>
              <a:rPr lang="ru-RU" dirty="0" smtClean="0"/>
              <a:t>Исследования здоровых собак:</a:t>
            </a:r>
          </a:p>
          <a:p>
            <a:pPr marL="0" indent="0">
              <a:buNone/>
            </a:pPr>
            <a:r>
              <a:rPr lang="ru-RU" dirty="0" smtClean="0"/>
              <a:t>-более 80% проб сперм +</a:t>
            </a:r>
          </a:p>
          <a:p>
            <a:pPr marL="0" indent="0">
              <a:buNone/>
            </a:pPr>
            <a:r>
              <a:rPr lang="ru-RU" dirty="0" smtClean="0"/>
              <a:t>-более 70% вагинальных мазков 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32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Диагностика микоплазм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ПЦР ?</a:t>
            </a:r>
          </a:p>
          <a:p>
            <a:pPr marL="0" indent="0">
              <a:buNone/>
            </a:pPr>
            <a:r>
              <a:rPr lang="ru-RU" dirty="0" smtClean="0"/>
              <a:t>Чаще используют посев для диагностики</a:t>
            </a:r>
          </a:p>
          <a:p>
            <a:r>
              <a:rPr lang="ru-RU" dirty="0" smtClean="0"/>
              <a:t>Вагинальные мазки</a:t>
            </a:r>
          </a:p>
          <a:p>
            <a:r>
              <a:rPr lang="ru-RU" dirty="0" smtClean="0"/>
              <a:t>Сперма</a:t>
            </a:r>
          </a:p>
          <a:p>
            <a:r>
              <a:rPr lang="ru-RU" dirty="0" smtClean="0"/>
              <a:t>У погибших </a:t>
            </a:r>
            <a:r>
              <a:rPr lang="ru-RU" dirty="0" err="1" smtClean="0"/>
              <a:t>неонатов</a:t>
            </a:r>
            <a:r>
              <a:rPr lang="ru-RU" dirty="0" smtClean="0"/>
              <a:t> – печень и селезенка на посев</a:t>
            </a:r>
          </a:p>
          <a:p>
            <a:r>
              <a:rPr lang="ru-RU" dirty="0" smtClean="0"/>
              <a:t>Более 10</a:t>
            </a:r>
            <a:r>
              <a:rPr lang="ru-RU" baseline="30000" dirty="0" smtClean="0"/>
              <a:t>6</a:t>
            </a:r>
            <a:r>
              <a:rPr lang="ru-RU" dirty="0" smtClean="0"/>
              <a:t> КОЭ\мл – может вызвать патологию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151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Уреаплазма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норме живет на слизистой урогенитального тракта собак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246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Хламидиоз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норме могут обнаруживаться на слизистых у собак.</a:t>
            </a:r>
          </a:p>
          <a:p>
            <a:r>
              <a:rPr lang="ru-RU" dirty="0" smtClean="0"/>
              <a:t>Не вызывает патологии (проводили экспериментальное заражение)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54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Кампилобактериоз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энтеробактерия</a:t>
            </a:r>
            <a:r>
              <a:rPr lang="ru-RU" dirty="0" smtClean="0"/>
              <a:t> </a:t>
            </a:r>
            <a:r>
              <a:rPr lang="en-US" dirty="0" smtClean="0"/>
              <a:t>Campylobacter</a:t>
            </a:r>
            <a:r>
              <a:rPr lang="ru-RU" dirty="0" smtClean="0"/>
              <a:t> </a:t>
            </a:r>
          </a:p>
          <a:p>
            <a:r>
              <a:rPr lang="en-US" dirty="0" err="1" smtClean="0"/>
              <a:t>Jejuni</a:t>
            </a:r>
            <a:r>
              <a:rPr lang="en-US" dirty="0" smtClean="0"/>
              <a:t> &amp; fetus </a:t>
            </a:r>
            <a:r>
              <a:rPr lang="en-US" dirty="0" err="1" smtClean="0"/>
              <a:t>fetus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Pubmed</a:t>
            </a:r>
            <a:r>
              <a:rPr lang="en-US" dirty="0" smtClean="0"/>
              <a:t> </a:t>
            </a:r>
            <a:r>
              <a:rPr lang="ru-RU" dirty="0" smtClean="0"/>
              <a:t>1984 – </a:t>
            </a:r>
            <a:r>
              <a:rPr lang="en-US" dirty="0" err="1" smtClean="0"/>
              <a:t>jejuni</a:t>
            </a:r>
            <a:r>
              <a:rPr lang="ru-RU" dirty="0" smtClean="0"/>
              <a:t> выделен от абортировавшей суки МПТ. 1985 – выделен у </a:t>
            </a:r>
            <a:r>
              <a:rPr lang="ru-RU" dirty="0" err="1" smtClean="0"/>
              <a:t>абортатов</a:t>
            </a:r>
            <a:r>
              <a:rPr lang="ru-RU" dirty="0" smtClean="0"/>
              <a:t> пуделя.</a:t>
            </a:r>
          </a:p>
          <a:p>
            <a:r>
              <a:rPr lang="ru-RU" smtClean="0"/>
              <a:t>Основные </a:t>
            </a:r>
            <a:r>
              <a:rPr lang="ru-RU" dirty="0" smtClean="0"/>
              <a:t>симптомы - рвота, диарея.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296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Токсоплазмоз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Toxoplasma </a:t>
            </a:r>
            <a:r>
              <a:rPr lang="en-US" dirty="0" err="1" smtClean="0"/>
              <a:t>gondii</a:t>
            </a:r>
            <a:endParaRPr lang="ru-RU" dirty="0" smtClean="0"/>
          </a:p>
          <a:p>
            <a:r>
              <a:rPr lang="ru-RU" dirty="0" smtClean="0"/>
              <a:t>Собака – промежуточный хозяин</a:t>
            </a:r>
          </a:p>
          <a:p>
            <a:r>
              <a:rPr lang="ru-RU" dirty="0" smtClean="0"/>
              <a:t>Поражение респираторного</a:t>
            </a:r>
            <a:r>
              <a:rPr lang="ru-RU" dirty="0"/>
              <a:t>, желудочно-кишечного </a:t>
            </a:r>
            <a:r>
              <a:rPr lang="ru-RU" dirty="0" smtClean="0"/>
              <a:t>тракта, </a:t>
            </a:r>
            <a:r>
              <a:rPr lang="ru-RU" dirty="0"/>
              <a:t>нервно-мышечной </a:t>
            </a:r>
            <a:r>
              <a:rPr lang="ru-RU" dirty="0" smtClean="0"/>
              <a:t>ткани</a:t>
            </a:r>
          </a:p>
          <a:p>
            <a:r>
              <a:rPr lang="ru-RU" dirty="0" smtClean="0"/>
              <a:t>Гипертермия, рвота, диарея, кашель, одышка, атаксия, судороги</a:t>
            </a:r>
            <a:r>
              <a:rPr lang="ru-RU" dirty="0"/>
              <a:t>, </a:t>
            </a:r>
            <a:r>
              <a:rPr lang="ru-RU" dirty="0" smtClean="0"/>
              <a:t>парезы </a:t>
            </a:r>
            <a:r>
              <a:rPr lang="ru-RU" dirty="0"/>
              <a:t>и </a:t>
            </a:r>
            <a:r>
              <a:rPr lang="ru-RU" dirty="0" smtClean="0"/>
              <a:t>параличи, миозиты, </a:t>
            </a:r>
            <a:r>
              <a:rPr lang="ru-RU" dirty="0" err="1" smtClean="0"/>
              <a:t>и.т.д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330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Трансмиссивная венерическая саркома</a:t>
            </a:r>
          </a:p>
          <a:p>
            <a:r>
              <a:rPr lang="ru-RU" dirty="0" smtClean="0"/>
              <a:t>Должен быть анамнез</a:t>
            </a:r>
          </a:p>
          <a:p>
            <a:r>
              <a:rPr lang="ru-RU" dirty="0" smtClean="0"/>
              <a:t>Клинические признаки</a:t>
            </a:r>
            <a:r>
              <a:rPr lang="ru-RU" dirty="0" smtClean="0"/>
              <a:t>: кровотечение, пальпируемое образование.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58" b="25116"/>
          <a:stretch/>
        </p:blipFill>
        <p:spPr>
          <a:xfrm>
            <a:off x="2267744" y="3684182"/>
            <a:ext cx="5143500" cy="290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417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Мои рекомендации перед вязкой собак (реалии 2023г)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УЗИ репродуктивной системы</a:t>
            </a:r>
          </a:p>
          <a:p>
            <a:r>
              <a:rPr lang="ru-RU" dirty="0" smtClean="0"/>
              <a:t>Влагалищная цитология</a:t>
            </a:r>
          </a:p>
          <a:p>
            <a:r>
              <a:rPr lang="ru-RU" dirty="0" smtClean="0"/>
              <a:t>ИФА герпес собак (</a:t>
            </a:r>
            <a:r>
              <a:rPr lang="ru-RU" smtClean="0"/>
              <a:t>кровь</a:t>
            </a:r>
            <a:r>
              <a:rPr lang="ru-RU" smtClean="0"/>
              <a:t>)</a:t>
            </a:r>
            <a:endParaRPr lang="ru-RU" dirty="0" smtClean="0"/>
          </a:p>
          <a:p>
            <a:r>
              <a:rPr lang="ru-RU" dirty="0" smtClean="0"/>
              <a:t>ЭХО (</a:t>
            </a:r>
            <a:r>
              <a:rPr lang="ru-RU" dirty="0" err="1" smtClean="0"/>
              <a:t>холтер</a:t>
            </a:r>
            <a:r>
              <a:rPr lang="ru-RU" dirty="0" smtClean="0"/>
              <a:t> – породные предрасположенности)</a:t>
            </a:r>
          </a:p>
          <a:p>
            <a:r>
              <a:rPr lang="ru-RU" dirty="0" smtClean="0"/>
              <a:t>Т4 общий + ТТГ</a:t>
            </a:r>
          </a:p>
          <a:p>
            <a:r>
              <a:rPr lang="ru-RU" dirty="0" smtClean="0"/>
              <a:t>ПЦР бруцеллез (для сук- </a:t>
            </a:r>
            <a:r>
              <a:rPr lang="ru-RU" dirty="0" err="1" smtClean="0"/>
              <a:t>течные</a:t>
            </a:r>
            <a:r>
              <a:rPr lang="ru-RU" dirty="0" smtClean="0"/>
              <a:t> выделения, для кобелей – сперма)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7084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Бруцеллез собак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en-US" dirty="0" err="1" smtClean="0"/>
              <a:t>Brucella</a:t>
            </a:r>
            <a:r>
              <a:rPr lang="ru-RU" altLang="en-US" dirty="0" smtClean="0"/>
              <a:t> </a:t>
            </a:r>
            <a:r>
              <a:rPr lang="ru-RU" altLang="en-US" dirty="0" err="1" smtClean="0"/>
              <a:t>canis</a:t>
            </a:r>
            <a:r>
              <a:rPr lang="ru-RU" altLang="en-US" dirty="0" smtClean="0"/>
              <a:t>!</a:t>
            </a:r>
          </a:p>
          <a:p>
            <a:pPr marL="0" indent="0">
              <a:buNone/>
            </a:pPr>
            <a:r>
              <a:rPr lang="ru-RU" altLang="en-US" dirty="0" smtClean="0"/>
              <a:t>Грамм- </a:t>
            </a:r>
            <a:r>
              <a:rPr lang="ru-RU" altLang="en-US" dirty="0" err="1" smtClean="0"/>
              <a:t>коккобацилла</a:t>
            </a:r>
            <a:endParaRPr lang="ru-RU" altLang="en-US" dirty="0" smtClean="0"/>
          </a:p>
          <a:p>
            <a:pPr marL="0" indent="0">
              <a:buNone/>
            </a:pPr>
            <a:r>
              <a:rPr lang="ru-RU" altLang="en-US" dirty="0" smtClean="0"/>
              <a:t>• Остается в организме на всю жизнь (носитель и выделитель)</a:t>
            </a:r>
          </a:p>
          <a:p>
            <a:pPr marL="0" indent="0">
              <a:buNone/>
            </a:pPr>
            <a:r>
              <a:rPr lang="ru-RU" altLang="en-US" dirty="0" smtClean="0"/>
              <a:t>• Трудности диагностики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355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4725144"/>
            <a:ext cx="4536504" cy="18002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solidFill>
                  <a:srgbClr val="FF0000"/>
                </a:solidFill>
                <a:hlinkClick r:id="rId2"/>
              </a:rPr>
              <a:t>M.Nizovtseva@duocor.ru</a:t>
            </a:r>
            <a:endParaRPr lang="en-US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sz="2800" dirty="0" smtClean="0"/>
              <a:t>     8-950-005-70-42  </a:t>
            </a:r>
          </a:p>
          <a:p>
            <a:pPr marL="82296" indent="0">
              <a:buNone/>
            </a:pPr>
            <a:r>
              <a:rPr lang="en-US" sz="2800" dirty="0" smtClean="0"/>
              <a:t>Viber, </a:t>
            </a:r>
            <a:r>
              <a:rPr lang="en-US" sz="2800" dirty="0"/>
              <a:t>W</a:t>
            </a:r>
            <a:r>
              <a:rPr lang="en-US" sz="2800" dirty="0" smtClean="0"/>
              <a:t>hatsApp, Telegram</a:t>
            </a:r>
            <a:endParaRPr lang="ru-RU" sz="28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275856" y="5445224"/>
            <a:ext cx="432048" cy="2880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302296"/>
            <a:ext cx="4998874" cy="33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Пути передачи бруцеллеза собак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en-US" dirty="0" smtClean="0">
                <a:sym typeface="+mn-ea"/>
              </a:rPr>
              <a:t>• Вагинальные выделения (</a:t>
            </a:r>
            <a:r>
              <a:rPr lang="ru-RU" altLang="en-US" dirty="0" err="1" smtClean="0">
                <a:sym typeface="+mn-ea"/>
              </a:rPr>
              <a:t>постабортивные</a:t>
            </a:r>
            <a:r>
              <a:rPr lang="ru-RU" altLang="en-US" dirty="0" smtClean="0">
                <a:sym typeface="+mn-ea"/>
              </a:rPr>
              <a:t>, послеродовые, </a:t>
            </a:r>
            <a:r>
              <a:rPr lang="ru-RU" altLang="en-US" dirty="0" err="1" smtClean="0">
                <a:sym typeface="+mn-ea"/>
              </a:rPr>
              <a:t>течные</a:t>
            </a:r>
            <a:r>
              <a:rPr lang="ru-RU" altLang="en-US" dirty="0" smtClean="0">
                <a:sym typeface="+mn-ea"/>
              </a:rPr>
              <a:t>)</a:t>
            </a:r>
            <a:endParaRPr lang="ru-RU" altLang="en-US" dirty="0" smtClean="0"/>
          </a:p>
          <a:p>
            <a:pPr marL="0" indent="0">
              <a:buNone/>
            </a:pPr>
            <a:r>
              <a:rPr lang="ru-RU" altLang="en-US" dirty="0" smtClean="0">
                <a:sym typeface="+mn-ea"/>
              </a:rPr>
              <a:t>• </a:t>
            </a:r>
            <a:r>
              <a:rPr lang="ru-RU" altLang="en-US" dirty="0" err="1" smtClean="0">
                <a:sym typeface="+mn-ea"/>
              </a:rPr>
              <a:t>Абортаты</a:t>
            </a:r>
            <a:r>
              <a:rPr lang="ru-RU" altLang="en-US" dirty="0" smtClean="0">
                <a:sym typeface="+mn-ea"/>
              </a:rPr>
              <a:t> (плоды, плодные жидкости, плаценты)</a:t>
            </a:r>
            <a:endParaRPr lang="ru-RU" altLang="en-US" dirty="0" smtClean="0"/>
          </a:p>
          <a:p>
            <a:pPr marL="0" indent="0">
              <a:buNone/>
            </a:pPr>
            <a:r>
              <a:rPr lang="ru-RU" altLang="en-US" dirty="0" smtClean="0">
                <a:sym typeface="+mn-ea"/>
              </a:rPr>
              <a:t>• Молоко</a:t>
            </a:r>
            <a:endParaRPr lang="ru-RU" altLang="en-US" dirty="0" smtClean="0"/>
          </a:p>
          <a:p>
            <a:pPr marL="0" indent="0">
              <a:buNone/>
            </a:pPr>
            <a:r>
              <a:rPr lang="ru-RU" altLang="en-US" dirty="0" smtClean="0">
                <a:sym typeface="+mn-ea"/>
              </a:rPr>
              <a:t>• Сперма </a:t>
            </a:r>
          </a:p>
          <a:p>
            <a:pPr marL="0" indent="0">
              <a:buNone/>
            </a:pPr>
            <a:r>
              <a:rPr lang="ru-RU" altLang="en-US" dirty="0" smtClean="0">
                <a:sym typeface="+mn-ea"/>
              </a:rPr>
              <a:t>• Моча</a:t>
            </a:r>
            <a:endParaRPr lang="ru-RU" altLang="en-US" dirty="0"/>
          </a:p>
          <a:p>
            <a:pPr marL="0" indent="0">
              <a:buNone/>
            </a:pPr>
            <a:r>
              <a:rPr lang="ru-RU" altLang="en-US" dirty="0" smtClean="0"/>
              <a:t>• Слизистые (</a:t>
            </a:r>
            <a:r>
              <a:rPr lang="ru-RU" altLang="en-US" dirty="0" err="1" smtClean="0"/>
              <a:t>оро</a:t>
            </a:r>
            <a:r>
              <a:rPr lang="ru-RU" altLang="en-US" dirty="0" smtClean="0"/>
              <a:t>-назально, конъюнктива) </a:t>
            </a:r>
          </a:p>
          <a:p>
            <a:pPr marL="0" indent="0">
              <a:buNone/>
            </a:pPr>
            <a:r>
              <a:rPr lang="ru-RU" altLang="en-US" dirty="0" smtClean="0"/>
              <a:t>• Щенки инфицируются </a:t>
            </a:r>
            <a:r>
              <a:rPr lang="ru-RU" altLang="en-US" dirty="0" err="1" smtClean="0"/>
              <a:t>трансплацентарно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82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Клинические признаки бруцеллеза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Слабая патогенность для человека (но не 0!)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altLang="en-US" dirty="0" smtClean="0"/>
              <a:t>Клинические признаки:</a:t>
            </a:r>
          </a:p>
          <a:p>
            <a:r>
              <a:rPr lang="ru-RU" altLang="en-US" dirty="0" err="1" smtClean="0"/>
              <a:t>Абортирование</a:t>
            </a:r>
            <a:r>
              <a:rPr lang="ru-RU" altLang="en-US" dirty="0" smtClean="0"/>
              <a:t> и резорбции, антенатальная гибель на поздних сроках</a:t>
            </a:r>
          </a:p>
          <a:p>
            <a:r>
              <a:rPr lang="ru-RU" altLang="en-US" dirty="0" smtClean="0"/>
              <a:t>Возможно рождение мертвых щенков в срок, слабых щенков</a:t>
            </a:r>
          </a:p>
          <a:p>
            <a:r>
              <a:rPr lang="ru-RU" altLang="en-US" dirty="0" err="1" smtClean="0"/>
              <a:t>Орхиты</a:t>
            </a:r>
            <a:r>
              <a:rPr lang="ru-RU" altLang="en-US" dirty="0" smtClean="0"/>
              <a:t>, эпидидимиты, </a:t>
            </a:r>
            <a:r>
              <a:rPr lang="ru-RU" altLang="en-US" dirty="0" err="1" smtClean="0"/>
              <a:t>скротальные</a:t>
            </a:r>
            <a:r>
              <a:rPr lang="ru-RU" altLang="en-US" dirty="0" smtClean="0"/>
              <a:t> дерматиты, простатиты</a:t>
            </a:r>
          </a:p>
          <a:p>
            <a:r>
              <a:rPr lang="ru-RU" altLang="en-US" dirty="0" smtClean="0"/>
              <a:t>Патологии спермы через 2-6 </a:t>
            </a:r>
            <a:r>
              <a:rPr lang="ru-RU" altLang="en-US" dirty="0" err="1" smtClean="0"/>
              <a:t>мес</a:t>
            </a:r>
            <a:r>
              <a:rPr lang="ru-RU" altLang="en-US" dirty="0" smtClean="0"/>
              <a:t> после заражения</a:t>
            </a:r>
          </a:p>
          <a:p>
            <a:r>
              <a:rPr lang="ru-RU" altLang="en-US" dirty="0" err="1" smtClean="0"/>
              <a:t>Дискоспондилиты</a:t>
            </a:r>
            <a:endParaRPr lang="ru-R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918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Диагностика бруцеллеза собак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altLang="en-US" dirty="0" smtClean="0"/>
              <a:t>Серологические тесты, используемые для людей и коров НЕ ОПРЕДЕЛЯЮТ антитела к B. </a:t>
            </a:r>
            <a:r>
              <a:rPr lang="ru-RU" altLang="en-US" dirty="0" err="1" smtClean="0"/>
              <a:t>Canis</a:t>
            </a:r>
            <a:endParaRPr lang="ru-RU" dirty="0" smtClean="0"/>
          </a:p>
          <a:p>
            <a:r>
              <a:rPr lang="en-US" dirty="0" smtClean="0"/>
              <a:t>MERSAT – </a:t>
            </a:r>
            <a:r>
              <a:rPr lang="ru-RU" dirty="0" smtClean="0"/>
              <a:t>пока нет в России </a:t>
            </a:r>
            <a:r>
              <a:rPr lang="ru-RU" dirty="0" smtClean="0">
                <a:sym typeface="Wingdings" panose="05000000000000000000" pitchFamily="2" charset="2"/>
              </a:rPr>
              <a:t></a:t>
            </a:r>
          </a:p>
          <a:p>
            <a:r>
              <a:rPr lang="ru-RU" dirty="0" smtClean="0">
                <a:sym typeface="Wingdings" panose="05000000000000000000" pitchFamily="2" charset="2"/>
              </a:rPr>
              <a:t>ПЦР – вагинальные выделения (</a:t>
            </a:r>
            <a:r>
              <a:rPr lang="ru-RU" dirty="0" err="1" smtClean="0">
                <a:sym typeface="Wingdings" panose="05000000000000000000" pitchFamily="2" charset="2"/>
              </a:rPr>
              <a:t>течные</a:t>
            </a:r>
            <a:r>
              <a:rPr lang="ru-RU" dirty="0" smtClean="0">
                <a:sym typeface="Wingdings" panose="05000000000000000000" pitchFamily="2" charset="2"/>
              </a:rPr>
              <a:t>, </a:t>
            </a:r>
            <a:r>
              <a:rPr lang="ru-RU" dirty="0" err="1" smtClean="0">
                <a:sym typeface="Wingdings" panose="05000000000000000000" pitchFamily="2" charset="2"/>
              </a:rPr>
              <a:t>постабортивные</a:t>
            </a:r>
            <a:r>
              <a:rPr lang="ru-RU" dirty="0">
                <a:sym typeface="Wingdings" panose="05000000000000000000" pitchFamily="2" charset="2"/>
              </a:rPr>
              <a:t>)</a:t>
            </a:r>
            <a:r>
              <a:rPr lang="ru-RU" dirty="0" smtClean="0">
                <a:sym typeface="Wingdings" panose="05000000000000000000" pitchFamily="2" charset="2"/>
              </a:rPr>
              <a:t> </a:t>
            </a:r>
            <a:r>
              <a:rPr lang="ru-RU" dirty="0" err="1" smtClean="0">
                <a:sym typeface="Wingdings" panose="05000000000000000000" pitchFamily="2" charset="2"/>
              </a:rPr>
              <a:t>абортаты</a:t>
            </a:r>
            <a:r>
              <a:rPr lang="ru-RU" dirty="0" smtClean="0">
                <a:sym typeface="Wingdings" panose="05000000000000000000" pitchFamily="2" charset="2"/>
              </a:rPr>
              <a:t>, плаценты, сперма.</a:t>
            </a:r>
            <a:endParaRPr lang="ru-RU" dirty="0" smtClean="0"/>
          </a:p>
          <a:p>
            <a:r>
              <a:rPr lang="ru-RU" dirty="0" smtClean="0"/>
              <a:t>Ложноотрицательный результат – заражение менее 8 недель</a:t>
            </a:r>
          </a:p>
          <a:p>
            <a:r>
              <a:rPr lang="ru-RU" dirty="0" smtClean="0"/>
              <a:t>Ложноположительный результат – перекрест с другими бактериями (стафилококки, </a:t>
            </a:r>
            <a:r>
              <a:rPr lang="ru-RU" dirty="0" err="1" smtClean="0"/>
              <a:t>бордетелла</a:t>
            </a:r>
            <a:r>
              <a:rPr lang="ru-RU" dirty="0" smtClean="0"/>
              <a:t>, </a:t>
            </a:r>
            <a:r>
              <a:rPr lang="ru-RU" dirty="0" err="1" smtClean="0"/>
              <a:t>и.т.д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0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Лечение бруцеллеза собак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Вылечить нельзя!</a:t>
            </a:r>
          </a:p>
          <a:p>
            <a:r>
              <a:rPr lang="ru-RU" dirty="0" smtClean="0"/>
              <a:t>Источник заражения других животных в питомнике!!!</a:t>
            </a:r>
          </a:p>
          <a:p>
            <a:r>
              <a:rPr lang="ru-RU" dirty="0" smtClean="0"/>
              <a:t>Допускается – </a:t>
            </a:r>
            <a:r>
              <a:rPr lang="ru-RU" dirty="0" err="1" smtClean="0"/>
              <a:t>гонадэктомия</a:t>
            </a:r>
            <a:r>
              <a:rPr lang="ru-RU" dirty="0" smtClean="0"/>
              <a:t> и постоянная курсовая антибиотикотерапия под контролем анализов (контроль титров, при повышении – начинают курс а\б).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35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Герпес собак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Возбудитель – </a:t>
            </a:r>
            <a:r>
              <a:rPr lang="en-US" dirty="0" smtClean="0"/>
              <a:t>CHV-1</a:t>
            </a:r>
            <a:endParaRPr lang="ru-RU" dirty="0" smtClean="0"/>
          </a:p>
          <a:p>
            <a:r>
              <a:rPr lang="ru-RU" dirty="0" smtClean="0"/>
              <a:t>Поражает только собак</a:t>
            </a:r>
          </a:p>
          <a:p>
            <a:r>
              <a:rPr lang="ru-RU" dirty="0" smtClean="0"/>
              <a:t>Латентный носитель пожизненно</a:t>
            </a:r>
          </a:p>
          <a:p>
            <a:r>
              <a:rPr lang="ru-RU" dirty="0" smtClean="0"/>
              <a:t>Широко распространен</a:t>
            </a:r>
          </a:p>
        </p:txBody>
      </p:sp>
    </p:spTree>
    <p:extLst>
      <p:ext uri="{BB962C8B-B14F-4D97-AF65-F5344CB8AC3E}">
        <p14:creationId xmlns:p14="http://schemas.microsoft.com/office/powerpoint/2010/main" val="1643813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Пути передачи герпеса собак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Воздушно-</a:t>
            </a:r>
            <a:r>
              <a:rPr lang="ru-RU" dirty="0" err="1" smtClean="0"/>
              <a:t>капельно</a:t>
            </a:r>
            <a:endParaRPr lang="ru-RU" dirty="0" smtClean="0"/>
          </a:p>
          <a:p>
            <a:r>
              <a:rPr lang="ru-RU" dirty="0" smtClean="0"/>
              <a:t>Генитально</a:t>
            </a:r>
          </a:p>
          <a:p>
            <a:endParaRPr lang="ru-RU" dirty="0"/>
          </a:p>
          <a:p>
            <a:r>
              <a:rPr lang="ru-RU" dirty="0" smtClean="0"/>
              <a:t>Латентное состояние всю жизнь в нервных ганглиях.</a:t>
            </a:r>
          </a:p>
          <a:p>
            <a:r>
              <a:rPr lang="ru-RU" dirty="0" smtClean="0"/>
              <a:t>При стрессе, </a:t>
            </a:r>
            <a:r>
              <a:rPr lang="ru-RU" dirty="0" err="1" smtClean="0"/>
              <a:t>иммуносупрессии</a:t>
            </a:r>
            <a:r>
              <a:rPr lang="ru-RU" dirty="0" smtClean="0"/>
              <a:t> - </a:t>
            </a:r>
            <a:r>
              <a:rPr lang="ru-RU" dirty="0" err="1" smtClean="0"/>
              <a:t>реактивируется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73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Клинические признаки герпеса собак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Инкубационный период 2-7 дней</a:t>
            </a:r>
          </a:p>
          <a:p>
            <a:r>
              <a:rPr lang="ru-RU" dirty="0" smtClean="0"/>
              <a:t>Не вызывает специфических клинических признаков у взрослых животных</a:t>
            </a:r>
          </a:p>
          <a:p>
            <a:r>
              <a:rPr lang="ru-RU" dirty="0" smtClean="0"/>
              <a:t>Резорбции, аборты, гибель щенков до 21 дня у собак, заразившихся в беременность.</a:t>
            </a:r>
          </a:p>
          <a:p>
            <a:r>
              <a:rPr lang="ru-RU" dirty="0" smtClean="0"/>
              <a:t>Вирус размножается при более низких температурах, чем Т тела взрослых собак.</a:t>
            </a:r>
          </a:p>
        </p:txBody>
      </p:sp>
    </p:spTree>
    <p:extLst>
      <p:ext uri="{BB962C8B-B14F-4D97-AF65-F5344CB8AC3E}">
        <p14:creationId xmlns:p14="http://schemas.microsoft.com/office/powerpoint/2010/main" val="4169448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613</Words>
  <Application>Microsoft Office PowerPoint</Application>
  <PresentationFormat>Экран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ЗППП собак, правда или вымысел?</vt:lpstr>
      <vt:lpstr>Бруцеллез собак</vt:lpstr>
      <vt:lpstr>Пути передачи бруцеллеза собак</vt:lpstr>
      <vt:lpstr>Клинические признаки бруцеллеза</vt:lpstr>
      <vt:lpstr>Диагностика бруцеллеза собак</vt:lpstr>
      <vt:lpstr>Лечение бруцеллеза собак</vt:lpstr>
      <vt:lpstr>Герпес собак</vt:lpstr>
      <vt:lpstr>Пути передачи герпеса собак</vt:lpstr>
      <vt:lpstr>Клинические признаки герпеса собак</vt:lpstr>
      <vt:lpstr>Диагностика</vt:lpstr>
      <vt:lpstr>Профилактика герпеса собак</vt:lpstr>
      <vt:lpstr>Микоплазма</vt:lpstr>
      <vt:lpstr>Диагностика микоплазм</vt:lpstr>
      <vt:lpstr>Уреаплазма</vt:lpstr>
      <vt:lpstr>Хламидиоз</vt:lpstr>
      <vt:lpstr>Кампилобактериоз</vt:lpstr>
      <vt:lpstr>Токсоплазмоз</vt:lpstr>
      <vt:lpstr>ТВС</vt:lpstr>
      <vt:lpstr>Мои рекомендации перед вязкой собак (реалии 2023г)</vt:lpstr>
      <vt:lpstr>Спасибо за внимание!</vt:lpstr>
    </vt:vector>
  </TitlesOfParts>
  <Company>Computerniy Mir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возникновения ГНУС у сук»</dc:title>
  <dc:creator>Acer</dc:creator>
  <cp:lastModifiedBy>Acer</cp:lastModifiedBy>
  <cp:revision>32</cp:revision>
  <dcterms:created xsi:type="dcterms:W3CDTF">2023-09-19T07:18:06Z</dcterms:created>
  <dcterms:modified xsi:type="dcterms:W3CDTF">2023-09-19T15:03:33Z</dcterms:modified>
</cp:coreProperties>
</file>