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-624" y="-77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4AC84561-6249-479C-95F8-90EAC1B1792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8C69847-7AAD-4216-86CE-C8940FD5244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5E31CAF-7E54-46ED-ADF9-528B51C3F42D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79F6806-CBC0-4244-9C7B-244BAA966D0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2F68C0A-4D07-4E0B-AA71-B50D64BAC5B0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696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1E8ACFB-6900-4482-BED4-7625E72FCF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A6B0C-8EC5-4EAE-9869-C45B4E06B6D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xmlns="" id="{E48FF7AE-51FF-49E1-B470-582E216F4A8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5DCC542-DB3A-42C0-97FE-C80DC81214F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20E0B71-67FE-4047-90E1-8A2B4785F34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0FA2FEF-C983-4558-A50A-9A3C7344DD2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E388E6A0-9C5A-4F71-9A84-59381DED19EE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032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ru-RU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4036F6-CB39-4CD9-9F24-60AFDF80751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49CF611-FBC2-4BEE-9C27-93419D85119E}" type="slidenum">
              <a:rPr/>
              <a:pPr lvl="0"/>
              <a:t>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E9932C8-5175-480B-97F7-C4E8C93458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FEC7B3C-0A58-4724-AE8C-53A459622E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7E8C82-A130-4F58-9D60-5E49F9C3DF7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0298E9B-43B2-426F-8993-ED56E3D2CABF}" type="slidenum">
              <a:rPr/>
              <a:pPr lvl="0"/>
              <a:t>10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6F137B5-07AA-4D59-97F7-A1498989261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7547B825-E0CC-49A7-A69F-5BEED796411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DB0C72-8726-45A5-B3CF-2F4BD2753A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22941FA-B4A3-4682-9E90-828C163B9F0B}" type="slidenum">
              <a:rPr/>
              <a:pPr lvl="0"/>
              <a:t>11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7978E88-A9ED-4DC8-AD61-87B6139183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8F6D768-7723-4C8A-806D-A5974E50CC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5F5A15C-40A4-4DF2-8D9B-203FC632D8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7AE20E6-A8BF-44E9-9D86-468911A8BE08}" type="slidenum">
              <a:rPr/>
              <a:pPr lvl="0"/>
              <a:t>12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E2447CA-81A6-4048-AB4E-AFF898E9B92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4441FBF-F625-4587-89BC-49DD09299DB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A433846-712B-4CA1-8655-4F83D899B29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FC31DDA-4059-4DF0-8FF5-4350866242CD}" type="slidenum">
              <a:rPr/>
              <a:pPr lvl="0"/>
              <a:t>13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A7BB097-C5F9-4ACC-AD31-A8C2D944BC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E6A6044-1302-4DFC-9FD7-85A84F607B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CA1A9D-4C8E-42AD-B85E-D08B15A6116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5BD4A9F-1E39-4B9D-B3D8-63A9EC60616D}" type="slidenum">
              <a:rPr/>
              <a:pPr lvl="0"/>
              <a:t>14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BAF5822-8AD5-49DE-8F2C-803824AAFBB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C209675-22E2-4FCC-BE23-E2DAC6A1C31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1E7711-D3B0-4571-85D2-ADC6D381920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9684DF9-0DFC-4C7F-8549-18450AA27F7A}" type="slidenum">
              <a:rPr/>
              <a:pPr lvl="0"/>
              <a:t>15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82A9A24-41BD-4928-B6C9-61EA3A4ACF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5910B3F-3350-4DC2-9DCF-B6A4ED7E50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A5D8C90-355D-4A79-AA3A-29C5BDD58AD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D1C4015-6022-42FA-9515-A5B9C7036249}" type="slidenum">
              <a:rPr/>
              <a:pPr lvl="0"/>
              <a:t>16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C5DD492-603A-4568-8A90-89B192D68A7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4E89FFF-2E1E-4313-A087-F0F718ACE7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44B1803-E624-4D14-85E5-92000AF4D85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7DD9602-DBC8-4F7B-B5A2-0E89D49F81A7}" type="slidenum">
              <a:rPr/>
              <a:pPr lvl="0"/>
              <a:t>17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EA329E6-6115-47B9-AA90-562393DE9E9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FA451AA-0E54-4DEB-9A16-98B4EB3832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4B373FC-407F-4BE4-8811-E098DB2CDF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00A1FD4-566D-4987-B178-F7BC6F5C292B}" type="slidenum">
              <a:rPr/>
              <a:pPr lvl="0"/>
              <a:t>18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2B21F83-EB11-4581-A9D4-F91342994E4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74562D-E92B-4933-915E-725AD4BEC9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B81BAF-62E0-43A0-AB04-E9ED0DE8AF0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9EA9E4F-8BFB-45B8-AECA-4016F7FDF1A1}" type="slidenum">
              <a:rPr/>
              <a:pPr lvl="0"/>
              <a:t>19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42043B3-0AA8-4208-80FC-008950A96F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052B755-00CF-4B2A-9E62-0A04F83F0D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E6DD394-0D27-4301-8BA4-D2A7D04EA5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AB74E45-F6A0-4822-A1FB-6675A8D3F2F4}" type="slidenum">
              <a:rPr/>
              <a:pPr lvl="0"/>
              <a:t>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6D08279-D659-441E-880D-896363DC6FB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57C2A74-807F-4D9C-90DB-7B7EF0049E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B716CE1-F6D0-4D2F-BD9F-22323E2E07D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576412C-DC96-4D2A-8D60-ED22721CDF74}" type="slidenum">
              <a:rPr/>
              <a:pPr lvl="0"/>
              <a:t>20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0DEF2E0-80D0-421F-9DE0-2241C562F27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A143088-2C50-4F3D-A113-5A7E4F86B1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9CA7B75-AED2-437C-81D1-09DFB84E33C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BB4DFDF-02E7-43A7-B20C-5F9C50F7B7D0}" type="slidenum">
              <a:rPr/>
              <a:pPr lvl="0"/>
              <a:t>21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4018EF9-9AEB-4766-8993-C28965CC29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7A1A715-2400-4327-8E41-C9A58A3EA3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A52D62D-A9A5-49D1-BF92-21EB0FCC61C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00815E7-C818-4DF2-A8F1-521C9A507140}" type="slidenum">
              <a:rPr/>
              <a:pPr lvl="0"/>
              <a:t>22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C3BEF0B-90E0-4F17-8FCA-5C1FE82EEB0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C8B34C3-A38B-4BAE-9B75-3FE7543E74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C1C553D-08EB-444E-A4A9-A12B0700A96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0F7D8A7-9E3E-4D30-B407-60F040EED28E}" type="slidenum">
              <a:rPr/>
              <a:pPr lvl="0"/>
              <a:t>23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BFA5A2A-28A0-4EDD-99C3-0562FCADC8A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AF1D7B1-E502-4CD4-86E7-0E25B9B766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A8F82D8-D5AB-4760-8EB3-325B88B7E68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7F668CD-DF94-44CA-9F0B-E18C6E0B605E}" type="slidenum">
              <a:rPr/>
              <a:pPr lvl="0"/>
              <a:t>24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38DCE86-C84B-4039-A3E9-B5E2B059B0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E9E6377-E4D6-45AC-A4D7-4A6F7D3659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7066A21-2388-4979-9D96-0BCE7277BD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8F3F86A-8A24-4639-8331-759C6FEFFCC6}" type="slidenum">
              <a:rPr/>
              <a:pPr lvl="0"/>
              <a:t>25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DE122E7-CABB-46DC-B9BE-B2BE52E83B6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72B24170-99D1-4ABD-A5B6-C498AAB658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D59901E-E20B-4B8C-8770-E8E8256E3F8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46E6EB0-4D33-459D-895C-3465A8250B4D}" type="slidenum">
              <a:rPr/>
              <a:pPr lvl="0"/>
              <a:t>26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339EA11-3736-4752-97B8-7D1820927B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DBA80C1-5E63-4F10-B5E7-07C7BBD827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DA075A-8C6E-4A6F-8CF7-35FC15B630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AD6E2E5-C1DE-4054-9C68-E44B0CC29C20}" type="slidenum">
              <a:rPr/>
              <a:pPr lvl="0"/>
              <a:t>27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3AAC54C-713B-4943-84AE-5EAE869AA63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B1A19D2-4C5B-4B46-B26E-5322F62C0E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2CD8486-0A8E-4E1D-A824-F29CCC5CD4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5E96941-ADEB-4BD2-8CC7-148F903308FC}" type="slidenum">
              <a:rPr/>
              <a:pPr lvl="0"/>
              <a:t>28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F052693-E2E8-4934-B9BD-AF3BEF0765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5974998-3D6D-4230-A437-9754B81BE7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92E407-F8EE-48D9-9CE3-CF638AAA47E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C792784-E508-4B89-83E8-379D9BC5DE21}" type="slidenum">
              <a:rPr/>
              <a:pPr lvl="0"/>
              <a:t>29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EDECA40-F3C6-4773-A93F-79DA99EDCF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E693783-EF4E-445D-944D-75804532E3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55670A8-CC13-4D6F-8D98-9CC6A2C40E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7A003BC-18FB-4F34-B4D7-C8469E389C38}" type="slidenum">
              <a:rPr/>
              <a:pPr lvl="0"/>
              <a:t>3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4C15962-8DCE-4493-9C35-448DA590EA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BF1D488-3803-4B8D-BF88-95545EC2C86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891C754-C060-47DA-9FA8-390DA991C11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7228B6F-0C7C-49C6-921B-8C6AD686DC48}" type="slidenum">
              <a:rPr/>
              <a:pPr lvl="0"/>
              <a:t>30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BAB73CF-1446-4750-88C0-E8F8610F1A1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0C67961-3355-4BF6-A49F-6010F28955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84E81C1-91BA-424A-8E39-E8F5846217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B9ED3FC-C342-4748-81E8-041D8727C19F}" type="slidenum">
              <a:rPr/>
              <a:pPr lvl="0"/>
              <a:t>31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D29A8C0-E36B-4CA8-81F5-CDE3C99E5A3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34AF7E3-31DF-4B0F-B9B2-22E97FCB2B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5538CAD-5D67-4E1E-ABD6-06C5A13380E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245FF55-E881-4679-ADED-D4ADC2BB8D21}" type="slidenum">
              <a:rPr/>
              <a:pPr lvl="0"/>
              <a:t>32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13F04CE-739F-49EA-9B3F-8D6E386270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FE21BB5-E262-4A94-BFD9-DFF4AD5632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B506AEF-27A4-4CDC-8C25-C489FDCF82F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FF84F61-2C4D-4C3E-B90A-4448293964B7}" type="slidenum">
              <a:rPr/>
              <a:pPr lvl="0"/>
              <a:t>33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8A42E76-239F-4DBD-9A24-E059B71711B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C484627-0E6D-4B19-ACE1-6226C7A6F96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05FBF2E-C95E-4200-BDDB-7B65610FFB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A10A679-3261-4BD7-BA28-472974414C0E}" type="slidenum">
              <a:rPr/>
              <a:pPr lvl="0"/>
              <a:t>34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70A6C42-6309-4582-94E3-8E7CFBB768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73630A-8A42-491B-8721-3D95A89854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B3D0001-6556-4AAC-BE0B-49FAFE5190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A628C0C-706C-4C46-8624-8FAA39306875}" type="slidenum">
              <a:rPr/>
              <a:pPr lvl="0"/>
              <a:t>35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6D8D205-62CD-43AA-B8D0-1DED5280C8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9521881-9097-4AAB-AF3C-C8222D2031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2D05CC-DFF4-4230-B3DA-2647D215BE9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22F4E00-7848-4A3C-B5BB-1FD7841374C5}" type="slidenum">
              <a:rPr/>
              <a:pPr lvl="0"/>
              <a:t>36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5AAF03D-DE19-4761-81EA-AC0DBA310C4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852DD1D-2628-43EF-89CF-C803B8B2D8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29F580-EEEA-47BB-861F-5FF5B49D59A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42FA133-696D-4020-B324-6C65651BF714}" type="slidenum">
              <a:rPr/>
              <a:pPr lvl="0"/>
              <a:t>37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4FFB231-F204-4EE8-8EF8-7443761E08A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13BEC9E-EC96-419B-AE1F-1876305587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EFE8BF6-99D1-4BB6-972D-7A5FA812F52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7E3534A-74D3-4E25-8081-CD242B2AC7D3}" type="slidenum">
              <a:rPr/>
              <a:pPr lvl="0"/>
              <a:t>38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169A356-EA4D-44A4-9B80-B69EF6ACED4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68CDEDA-6719-470B-9188-9F3FF83582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208B2D2-6920-4C11-9E85-FDD2A8FE9E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0F81776-98F3-4340-810B-0CAB53C84F21}" type="slidenum">
              <a:rPr/>
              <a:pPr lvl="0"/>
              <a:t>39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238412B-4322-4360-A54D-3B89B4D77B0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C45A02D-1F44-459D-9DC9-A888B8EC95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60C16F5-177E-4B0B-BA51-B09C546CB0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B347430-7BE5-49B8-BCD7-80172D443773}" type="slidenum">
              <a:rPr/>
              <a:pPr lvl="0"/>
              <a:t>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EE3A202-878D-4DA1-A7D8-8D1F3D7554D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CA18FDA-7AFF-492B-996C-FECBA3B700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2FE922-7E90-41B3-B126-4C93C15934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5460777-B8CB-4E05-904C-13360A55217A}" type="slidenum">
              <a:rPr/>
              <a:pPr lvl="0"/>
              <a:t>40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AE36C4-F151-4DC6-8A8B-83C299815F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A444131-DB79-4C2C-A6C2-DE8F9BBA5C6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98EA97-A2B2-4A1B-9289-EF85CFB9874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6716A90-48C2-4D2D-9277-57749F0E78DA}" type="slidenum">
              <a:rPr/>
              <a:pPr lvl="0"/>
              <a:t>41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D0389F0-B0D3-4EFE-9CF0-4A11766E1F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8F873FE-6AB2-40B2-AA57-EA240F2576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B99480-7D1C-4423-8AE0-70CA2A6A940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E38EE4E-5B03-4A7C-84A3-A022F9F604AE}" type="slidenum">
              <a:rPr/>
              <a:pPr lvl="0"/>
              <a:t>42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5112599-F6F0-40EA-BB5C-457276404F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10B624C-E342-414D-B1C7-B7B9A67063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73E59A-4DD7-4856-8D43-679DD65D6C5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E3DCD79-96F3-45FE-8F20-956C08A36731}" type="slidenum">
              <a:rPr/>
              <a:pPr lvl="0"/>
              <a:t>43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A9C235D-F29A-47D2-9A53-0FA385C1CE9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606B393-9620-4AAC-A984-873F8447B8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D9C500F-C804-495E-8250-BEFD1A0161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D070DD9-3D54-4964-8C05-E8AEA6FD2386}" type="slidenum">
              <a:rPr/>
              <a:pPr lvl="0"/>
              <a:t>44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666237A-91D8-4B0C-953E-54DA56D2AC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515DEC1-8645-4958-BBD3-826B21289A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55188A2-14ED-45AC-B7F7-4534D5089B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8B131E1-DDB0-4B01-A041-FB5820A9D0C9}" type="slidenum">
              <a:rPr/>
              <a:pPr lvl="0"/>
              <a:t>45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E7A0600-EC3B-4F36-B37E-E425F6A1AC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CAE4818-0ACB-44F8-8C67-0373B6532C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819E1F-B8FF-4F05-A061-97D0BB80C70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1C2A960-E162-4879-9C43-C77B6E2DE3AF}" type="slidenum">
              <a:rPr/>
              <a:pPr lvl="0"/>
              <a:t>46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0A97272-8A5A-422F-A47C-FC8E3BD3AD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59A074A-184C-4D60-A046-0362E66DE7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1FD5394-0C56-48F1-AB66-FA21538C31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57BC6F3-3A50-4773-8794-A49C9B385E3B}" type="slidenum">
              <a:rPr/>
              <a:pPr lvl="0"/>
              <a:t>47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02D37EA-80BC-49ED-90FD-E890A05A236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D589B99-BD2B-4CE0-8623-D9608798D9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C7D3DD0-7B74-4E93-BC3A-2CFC460D76F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ACBA6A0-7B17-44F6-B34F-2AF24A58659E}" type="slidenum">
              <a:rPr/>
              <a:pPr lvl="0"/>
              <a:t>48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9903856-F49E-4429-9F37-1B279D03E2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A4FB8DE-97DB-460E-B4C5-A4F9C2FFC4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DCAD67E-075C-4263-99A8-AA6BFC5503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7ADDB80-B3F2-48FA-8337-3E9F2AAF56FF}" type="slidenum">
              <a:rPr/>
              <a:pPr lvl="0"/>
              <a:t>49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70B04B8-1065-402B-9DD3-B333BFBE771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AFF2E7A-0FA6-48F7-BF9F-3D22D67F4E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9A92F35-BAE8-4CA4-A5C3-8F72F8B8AC1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6687D91-2F4A-43F8-B3FD-C33022BC00FC}" type="slidenum">
              <a:rPr/>
              <a:pPr lvl="0"/>
              <a:t>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8CF3A41-ABCD-44FC-9A8E-34EC237554E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70A83E4-D84B-4B11-8BED-97AC83AA30C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E0B1AF9-32A3-41C0-9139-496C24A335A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2858949-287B-400A-8AE5-4A721C26CCB7}" type="slidenum">
              <a:rPr/>
              <a:pPr lvl="0"/>
              <a:t>50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D89544A-7EA4-416F-BA39-6A01EFD5DFA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775B7B5-94BA-4E9C-A862-276A17E554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6AEB43A-9801-4B83-ACD2-8E2EC87140D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D4E8E07-BFEA-4A32-9F60-19275B3A0E4E}" type="slidenum">
              <a:rPr/>
              <a:pPr lvl="0"/>
              <a:t>51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A0790BF-419A-4791-AFA8-4AC184B2C87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5BE07B3-1E60-4A99-93EC-2B305AC67C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E76C2AB-1F97-44BA-B39D-A6222477036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653967A-6CE0-4917-8539-03895FD6022B}" type="slidenum">
              <a:rPr/>
              <a:pPr lvl="0"/>
              <a:t>6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DA4D28D-CBDA-4F51-8FAF-0EFF015DFC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3D61F13-883B-4176-B74C-540F7C2F5C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6CF5526-2AB7-4B54-8706-B621C3CE97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86EE658-F26D-46DF-9C04-00DCCA6A7605}" type="slidenum">
              <a:rPr/>
              <a:pPr lvl="0"/>
              <a:t>7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6DCB44-7041-47D1-9A0A-5DFE189CBB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E7050C0-EF6A-4A31-991E-4A823C3CED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CD2A0A6-4E2E-4F62-8936-B1C1F0B04A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A20F6F1-9E54-42CF-A1EC-DE9C43E2E41D}" type="slidenum">
              <a:rPr/>
              <a:pPr lvl="0"/>
              <a:t>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6169384-D6D8-418E-8F9F-B5EBF6D90E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8E440DD-E9A0-4003-B531-45C58D6150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D56AFE-8265-4BE3-B765-00D57008BEA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EE4FD35-CCDC-49AD-9433-FCD401896167}" type="slidenum">
              <a:rPr/>
              <a:pPr lvl="0"/>
              <a:t>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B11FB8C-F2D9-456B-8E41-70DA24C6B7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57BDFAD-BF77-4293-A43C-D2548DB54A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E98E74-CF11-47A8-812D-C901E446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C21C6DB-B800-464D-B211-EFA1381B9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4C42A6-D09A-4D8E-BF63-87F6E068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17AFEB-52D6-452A-AC20-72EC5C65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64F0A4-BCB5-467A-95FD-47718941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C2F36F0-0D48-49CD-9D1E-E27E294893C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3C2EA9-E278-4937-8C8B-736F43EE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2A211F3-68A4-4269-87C0-B8CDF33B4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0A19FF-BBC2-4778-97DE-3443BE72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9E172-67DB-4D6C-916F-65AFF534F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8EC28E8-AA6B-4E79-9605-F6AB9150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7EA038-1DE0-4C4E-9105-41E8BC5D147E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651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F7D57F6-124A-48CF-9761-1BCE49710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D6BB319-DB21-43F4-8252-66E7C93C2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A1041B-3C1B-49E6-907B-DACDEF04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B5D296-6E91-4323-B364-E74AC1C7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69059D-006E-4CFF-A79B-170E7D51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F7D9BE-163D-4DDF-8FAF-0A1A89BC477C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497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FC500A-2226-4067-B308-E8BD729F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5220DB-8180-4139-910F-6865DAFD2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6344C9-BE54-4665-9A9D-097F0497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42E281-3958-49C8-BAA6-E9C86D19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5B32FA-963F-4AAF-B23A-820475DD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AAA12E-E76B-47DE-B873-3A216AA5738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044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B832AA-B878-4AFA-8214-07C2D01E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60E081-1E3D-4113-A244-FB523EBC4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71AC86-5B4B-4E86-8329-114B8C58D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243D07-184E-4917-B235-997FFA0C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318694-3681-46B7-A974-D96A54F3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9620F8-03D5-433E-87F5-25D8E5C1C13B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703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53A84D-5BC7-4D8A-AF43-771676F1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DA7440-9079-45C5-BBC2-7C91AF387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A47E206-9EAD-403F-B65A-569FFE1EF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3CC72FF-D095-4522-96C4-B8DAC0FC7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56F71E2-70E5-4AC6-B66F-5973A969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39E485-4065-47F4-A11B-2F4CC164E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333F06-2A17-49D1-81C1-2495E5F65CCE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375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9515BB-E0CF-4FB2-BB98-6CE318E9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F9D34B-CAEA-4609-A45F-4AA751AAA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D2D1665-DA3E-4CD0-BC5B-CD418202F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7B577A1-4B3B-4A23-A1A7-B27924F0D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76CC01F-8535-4254-977C-D3C72B832D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49C33B5-85B7-49B1-8592-EA0C9C9E2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EE40729-08C5-4A29-85A9-07472B54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BE8CD76-3958-4263-B769-828BA37C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A42029-EC5E-42C9-82B0-949D75D5C17C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02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C648F-A448-4CBD-B606-6EF0E94E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9C192DA-0C5A-4168-AC38-44DFFE2FF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A7362E6-44EE-4625-B96A-7FA5AC3EC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947FDBF-4C0A-4FC0-8C4F-16C52DD1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6FCD78-5D66-4378-949F-9D8C84C6E867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673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C1EF46E-3F49-4AB7-BFD6-71776C27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64462D0-7E32-4917-B330-3AB48276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B89F332-69BD-4353-8FA5-E9B15048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67CB90-1B93-4555-AB11-D540D197F5AC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34860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F8057D-2FE3-4642-9027-CDBAA618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2FC3B3-FB22-47A8-81D7-021CEAEA4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78FB76-2593-483A-A2A3-73DB2AAD2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5F93B6-0A69-4838-BB89-CD7AC75F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0F772D-30D0-4004-9DAA-BB4AEE2E7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EE9A4FD-54D9-42B8-AFCA-3478E9388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3DB7E2-5CA6-4423-B85F-AC29DCCAB3C3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968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6EE944-3769-40E7-8AAD-397F19239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38BFBF0-F517-45B8-AAAD-97844B649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8DCE5C-B92A-4CD8-9678-AA37E202A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275023-9586-4D08-8649-03669A83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05A1774-1D0E-4A94-802D-152E298B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867048-C903-44B8-9785-AB86EACC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7313E-EFC2-4BAA-B12D-DD317E9C8697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739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A61DBA-8716-4E12-8155-60EA7F0B94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1BFD77-45C5-43D9-891B-8A0A8B6FB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E7A29D-974D-4332-BC3C-AAA7BFFBEB3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A78E0E-0761-4694-B1EC-E5723F533F0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E94AA3-9675-4EE3-A933-683AE2F9025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8042BF3D-FFB7-4DC5-A385-29082D959D2E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ru-RU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</p:titleStyle>
    <p:bodyStyle>
      <a:lvl1pPr hangingPunct="0">
        <a:spcBef>
          <a:spcPts val="1417"/>
        </a:spcBef>
        <a:spcAft>
          <a:spcPts val="0"/>
        </a:spcAft>
        <a:tabLst/>
        <a:defRPr lang="ru-RU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D848E1-2DC4-439C-AB83-8F197196AF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4000" y="0"/>
            <a:ext cx="7416000" cy="1610280"/>
          </a:xfrm>
        </p:spPr>
        <p:txBody>
          <a:bodyPr vert="horz">
            <a:spAutoFit/>
          </a:bodyPr>
          <a:lstStyle/>
          <a:p>
            <a:pPr lvl="0" rtl="0"/>
            <a:r>
              <a:rPr lang="ru-RU" sz="4800">
                <a:latin typeface="Times New Roman" pitchFamily="18"/>
              </a:rPr>
              <a:t>Васкулиты. </a:t>
            </a:r>
            <a:br>
              <a:rPr lang="ru-RU" sz="4800">
                <a:latin typeface="Times New Roman" pitchFamily="18"/>
              </a:rPr>
            </a:br>
            <a:r>
              <a:rPr lang="ru-RU" sz="4800">
                <a:latin typeface="Times New Roman" pitchFamily="18"/>
              </a:rPr>
              <a:t>От теории к практике.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903894-61BA-4A55-85B4-B3C6A7B8768E}"/>
              </a:ext>
            </a:extLst>
          </p:cNvPr>
          <p:cNvSpPr txBox="1"/>
          <p:nvPr/>
        </p:nvSpPr>
        <p:spPr>
          <a:xfrm>
            <a:off x="4320000" y="3713400"/>
            <a:ext cx="5760000" cy="1956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3600" b="0" i="0" u="none" strike="noStrike" kern="1200" cap="none">
                <a:ln>
                  <a:noFill/>
                </a:ln>
                <a:solidFill>
                  <a:srgbClr val="0D0D0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       Албеско Анатолий</a:t>
            </a: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0" i="0" u="none" strike="noStrike" kern="1200" cap="none">
              <a:ln>
                <a:noFill/>
              </a:ln>
              <a:solidFill>
                <a:srgbClr val="0D0D0D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cap="none">
                <a:ln>
                  <a:noFill/>
                </a:ln>
                <a:solidFill>
                  <a:srgbClr val="0D0D0D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главный ветеринарный врач «ВетСеть»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59AB5F-9D8F-442B-9834-45BCE3EF6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3076919"/>
            <a:ext cx="1800000" cy="2626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08888F-C89C-4830-8722-27A4F18CE4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20000"/>
            <a:ext cx="9071640" cy="1079280"/>
          </a:xfrm>
        </p:spPr>
        <p:txBody>
          <a:bodyPr vert="horz"/>
          <a:lstStyle/>
          <a:p>
            <a:pPr lvl="0" rtl="0"/>
            <a:r>
              <a:rPr lang="ru-RU" sz="4000">
                <a:latin typeface="Times New Roman" pitchFamily="18"/>
              </a:rPr>
              <a:t>Причины васкулита. </a:t>
            </a:r>
            <a:br>
              <a:rPr lang="ru-RU" sz="4000">
                <a:latin typeface="Times New Roman" pitchFamily="18"/>
              </a:rPr>
            </a:br>
            <a:r>
              <a:rPr lang="ru-RU" sz="3200">
                <a:latin typeface="Times New Roman" pitchFamily="18"/>
              </a:rPr>
              <a:t>Наследственные патологии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521D8F9-DB7B-4E92-91D9-9F4D59FE13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0000" y="1980000"/>
            <a:ext cx="9071640" cy="3288239"/>
          </a:xfrm>
        </p:spPr>
        <p:txBody>
          <a:bodyPr vert="horz"/>
          <a:lstStyle/>
          <a:p>
            <a:pPr lvl="0" rtl="0"/>
            <a:endParaRPr lang="ru-RU"/>
          </a:p>
          <a:p>
            <a:pPr lvl="0" rtl="0"/>
            <a:r>
              <a:rPr lang="ru-RU" sz="4000">
                <a:latin typeface="Times New Roman" pitchFamily="18"/>
              </a:rPr>
              <a:t>                  Дерматомиозиты</a:t>
            </a:r>
          </a:p>
          <a:p>
            <a:pPr lvl="0" rtl="0"/>
            <a:endParaRPr lang="ru-RU"/>
          </a:p>
        </p:txBody>
      </p:sp>
      <p:pic>
        <p:nvPicPr>
          <p:cNvPr id="4" name="Picture 33" descr="Page1">
            <a:extLst>
              <a:ext uri="{FF2B5EF4-FFF2-40B4-BE49-F238E27FC236}">
                <a16:creationId xmlns:a16="http://schemas.microsoft.com/office/drawing/2014/main" xmlns="" id="{71DC5F3F-D2B6-4598-883D-B2FEBB4F2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9116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5631CC-3413-4A0A-8FBF-23F8E7FE2C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DE6335-9178-4B59-80A8-A6B6E7A1FA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5EE03D-4C50-4998-9D52-B6CDB95F3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15480" y="1980000"/>
            <a:ext cx="3255479" cy="36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559493-8A79-4C79-B3A3-93447D795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508720" y="0"/>
            <a:ext cx="4571279" cy="309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B495BE-4054-4E2E-A0A5-7E0DFD70A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1960920" y="0"/>
            <a:ext cx="4699080" cy="56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BC3B66-B475-4543-B86B-E25983CAD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-241560" y="0"/>
            <a:ext cx="220248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C542B5E-3C57-4022-AA91-9C61C01D0F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6660000" y="2104200"/>
            <a:ext cx="3420000" cy="35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 descr="Page1">
            <a:extLst>
              <a:ext uri="{FF2B5EF4-FFF2-40B4-BE49-F238E27FC236}">
                <a16:creationId xmlns:a16="http://schemas.microsoft.com/office/drawing/2014/main" xmlns="" id="{8308C616-ACC0-4C8F-8E43-C148827472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9116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052A0C-0BDB-42DB-B3BB-1A8F6FD220EB}"/>
              </a:ext>
            </a:extLst>
          </p:cNvPr>
          <p:cNvSpPr txBox="1"/>
          <p:nvPr/>
        </p:nvSpPr>
        <p:spPr>
          <a:xfrm>
            <a:off x="749626" y="391878"/>
            <a:ext cx="9720000" cy="46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5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Колли, Шелти   2-5мес – 1 год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алопеция, эритема, шелушение, эрозии, язвы →  рубцы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веки, ушные раковины, мочка/спинка носа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места под давлением (пятки, локти)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периферия: подушечки, когтевой валик, кончик хвоста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+</a:t>
            </a:r>
            <a:r>
              <a:rPr lang="en-US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/</a:t>
            </a: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- </a:t>
            </a:r>
            <a:r>
              <a:rPr lang="ru-RU" sz="24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ониходистрофия</a:t>
            </a:r>
            <a:r>
              <a:rPr lang="en-US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/</a:t>
            </a:r>
            <a:r>
              <a:rPr lang="ru-RU" sz="24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онихомадезис</a:t>
            </a:r>
            <a:endParaRPr lang="ru-RU" sz="2400" b="0" i="0" u="none" strike="noStrike" kern="1200" cap="none" spc="0" baseline="0" dirty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itchFamily="18"/>
              <a:ea typeface="Microsoft YaHei" pitchFamily="2"/>
              <a:cs typeface="Calibri Light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+/- ротовая полость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+</a:t>
            </a:r>
            <a:r>
              <a:rPr lang="en-US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/</a:t>
            </a: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- поражение  мышечной ткани: миозит-фиброз- атрофия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    (мышцы морды, конечностей (пониженный тонус челюстей) + 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    </a:t>
            </a:r>
            <a:r>
              <a:rPr lang="ru-RU" sz="24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мегоэзофагус</a:t>
            </a:r>
            <a:endParaRPr lang="ru-RU" sz="2400" b="0" i="0" u="none" strike="noStrike" kern="1200" cap="none" spc="0" baseline="0" dirty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itchFamily="18"/>
              <a:ea typeface="Microsoft YaHei" pitchFamily="2"/>
              <a:cs typeface="Calibri Light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b="0">
                <a:latin typeface="Times New Roman" pitchFamily="18"/>
              </a:defRPr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 тест, определяющий предрасположенность к болезни (</a:t>
            </a:r>
            <a:r>
              <a:rPr lang="en-US" sz="24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Laboklin</a:t>
            </a:r>
            <a:r>
              <a:rPr lang="en-US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3EC0F9-5D3B-4B57-80C8-9EC3BD6ED9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59840"/>
            <a:ext cx="9071640" cy="1079280"/>
          </a:xfrm>
        </p:spPr>
        <p:txBody>
          <a:bodyPr vert="horz"/>
          <a:lstStyle/>
          <a:p>
            <a:pPr lvl="0" rtl="0"/>
            <a:r>
              <a:rPr lang="ru-RU" sz="4000">
                <a:latin typeface="Times New Roman" pitchFamily="18"/>
              </a:rPr>
              <a:t>Причины васкулита. </a:t>
            </a:r>
            <a:br>
              <a:rPr lang="ru-RU" sz="4000">
                <a:latin typeface="Times New Roman" pitchFamily="18"/>
              </a:rPr>
            </a:br>
            <a:r>
              <a:rPr lang="ru-RU" sz="3200">
                <a:latin typeface="Times New Roman" pitchFamily="18"/>
              </a:rPr>
              <a:t>Наследственные патологии</a:t>
            </a:r>
            <a:r>
              <a:rPr lang="ru-RU" sz="3600"/>
              <a:t>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4A414FB-06A2-41BE-A2B7-70029CEEF6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7397" y="1371571"/>
            <a:ext cx="10080000" cy="3713400"/>
          </a:xfrm>
        </p:spPr>
        <p:txBody>
          <a:bodyPr vert="horz"/>
          <a:lstStyle/>
          <a:p>
            <a:pPr lvl="0" rtl="0"/>
            <a:r>
              <a:rPr lang="ru-RU" dirty="0"/>
              <a:t>               </a:t>
            </a:r>
            <a:r>
              <a:rPr lang="ru-RU" dirty="0">
                <a:latin typeface="Times New Roman" pitchFamily="18"/>
              </a:rPr>
              <a:t>«Семейные» </a:t>
            </a:r>
            <a:r>
              <a:rPr lang="ru-RU" dirty="0" err="1">
                <a:latin typeface="Times New Roman" pitchFamily="18"/>
              </a:rPr>
              <a:t>васкулопатии</a:t>
            </a:r>
            <a:endParaRPr lang="ru-RU" dirty="0">
              <a:latin typeface="Times New Roman" pitchFamily="18"/>
            </a:endParaRPr>
          </a:p>
          <a:p>
            <a:pPr lvl="0" rtl="0"/>
            <a:r>
              <a:rPr lang="ru-RU" sz="2600" dirty="0">
                <a:latin typeface="Times New Roman" pitchFamily="18"/>
              </a:rPr>
              <a:t>Васкулит скотч терьеров</a:t>
            </a:r>
          </a:p>
          <a:p>
            <a:pPr lvl="0" rtl="0"/>
            <a:r>
              <a:rPr lang="ru-RU" sz="2600" dirty="0">
                <a:latin typeface="Times New Roman" pitchFamily="18"/>
              </a:rPr>
              <a:t>Семейный васкулит </a:t>
            </a:r>
            <a:r>
              <a:rPr lang="ru-RU" sz="2600" dirty="0" err="1">
                <a:latin typeface="Times New Roman" pitchFamily="18"/>
              </a:rPr>
              <a:t>джек</a:t>
            </a:r>
            <a:r>
              <a:rPr lang="ru-RU" sz="2600" dirty="0">
                <a:latin typeface="Times New Roman" pitchFamily="18"/>
              </a:rPr>
              <a:t> </a:t>
            </a:r>
            <a:r>
              <a:rPr lang="ru-RU" sz="2600" dirty="0" err="1">
                <a:latin typeface="Times New Roman" pitchFamily="18"/>
              </a:rPr>
              <a:t>рассел</a:t>
            </a:r>
            <a:r>
              <a:rPr lang="ru-RU" sz="2600" dirty="0">
                <a:latin typeface="Times New Roman" pitchFamily="18"/>
              </a:rPr>
              <a:t> терьеров</a:t>
            </a:r>
          </a:p>
          <a:p>
            <a:pPr lvl="0" rtl="0"/>
            <a:r>
              <a:rPr lang="ru-RU" sz="2600" dirty="0">
                <a:latin typeface="Times New Roman" pitchFamily="18"/>
              </a:rPr>
              <a:t>Семейная кожная </a:t>
            </a:r>
            <a:r>
              <a:rPr lang="ru-RU" sz="2600" dirty="0" err="1">
                <a:latin typeface="Times New Roman" pitchFamily="18"/>
              </a:rPr>
              <a:t>васкулопатия</a:t>
            </a:r>
            <a:r>
              <a:rPr lang="ru-RU" sz="2600" dirty="0">
                <a:latin typeface="Times New Roman" pitchFamily="18"/>
              </a:rPr>
              <a:t> немецких овчарок</a:t>
            </a:r>
          </a:p>
          <a:p>
            <a:pPr lvl="0" rtl="0"/>
            <a:r>
              <a:rPr lang="ru-RU" sz="2600" dirty="0">
                <a:latin typeface="Times New Roman" pitchFamily="18"/>
              </a:rPr>
              <a:t>Кожная и почечная клубочковая </a:t>
            </a:r>
            <a:r>
              <a:rPr lang="ru-RU" sz="2600" dirty="0" err="1">
                <a:latin typeface="Times New Roman" pitchFamily="18"/>
              </a:rPr>
              <a:t>васкулопатия</a:t>
            </a:r>
            <a:r>
              <a:rPr lang="ru-RU" sz="2600" dirty="0">
                <a:latin typeface="Times New Roman" pitchFamily="18"/>
              </a:rPr>
              <a:t> (грейхаунды и датские доги)</a:t>
            </a:r>
          </a:p>
        </p:txBody>
      </p:sp>
      <p:pic>
        <p:nvPicPr>
          <p:cNvPr id="4" name="Picture 41" descr="Page1">
            <a:extLst>
              <a:ext uri="{FF2B5EF4-FFF2-40B4-BE49-F238E27FC236}">
                <a16:creationId xmlns:a16="http://schemas.microsoft.com/office/drawing/2014/main" xmlns="" id="{D9E740E5-6116-467F-9986-AFD05332A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9116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I ШВД\445714_meditsina-v-rossii.jpg">
            <a:extLst>
              <a:ext uri="{FF2B5EF4-FFF2-40B4-BE49-F238E27FC236}">
                <a16:creationId xmlns:a16="http://schemas.microsoft.com/office/drawing/2014/main" xmlns="" id="{2A9428FC-8CDF-4E7B-8FE0-A66B889B5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896391" y="0"/>
            <a:ext cx="6142791" cy="56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2275A0-6F1C-4F98-8F14-0C549C678C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20"/>
            <a:ext cx="9071640" cy="1079280"/>
          </a:xfrm>
        </p:spPr>
        <p:txBody>
          <a:bodyPr vert="horz"/>
          <a:lstStyle/>
          <a:p>
            <a:pPr lvl="0" rtl="0"/>
            <a:r>
              <a:rPr lang="ru-RU" sz="4000">
                <a:latin typeface="Times New Roman" pitchFamily="18"/>
              </a:rPr>
              <a:t>Причины васкулита. </a:t>
            </a:r>
            <a:br>
              <a:rPr lang="ru-RU" sz="4000">
                <a:latin typeface="Times New Roman" pitchFamily="18"/>
              </a:rPr>
            </a:br>
            <a:r>
              <a:rPr lang="ru-RU" sz="3600">
                <a:latin typeface="Times New Roman" pitchFamily="18"/>
              </a:rPr>
              <a:t>Препараты</a:t>
            </a:r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xmlns="" id="{17E3C560-DE9B-4AA7-A357-32198766E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l="6735" t="25778" r="49994" b="17185"/>
          <a:stretch>
            <a:fillRect/>
          </a:stretch>
        </p:blipFill>
        <p:spPr>
          <a:xfrm>
            <a:off x="1487519" y="1080000"/>
            <a:ext cx="6792479" cy="4590000"/>
          </a:xfrm>
          <a:prstGeom prst="rect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</p:pic>
      <p:pic>
        <p:nvPicPr>
          <p:cNvPr id="5" name="Picture 31" descr="Page1">
            <a:extLst>
              <a:ext uri="{FF2B5EF4-FFF2-40B4-BE49-F238E27FC236}">
                <a16:creationId xmlns:a16="http://schemas.microsoft.com/office/drawing/2014/main" xmlns="" id="{04C1B3B9-FBEF-40B9-AE46-5B259C66A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516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0BC102-F9BC-49C7-95A8-4D510A1E15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14236F-2B6D-48A7-AE1E-3CD9EB4C390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18000"/>
            <a:ext cx="10211400" cy="5688000"/>
          </a:xfrm>
        </p:spPr>
      </p:pic>
      <p:pic>
        <p:nvPicPr>
          <p:cNvPr id="4" name="Picture 9" descr="Page1">
            <a:extLst>
              <a:ext uri="{FF2B5EF4-FFF2-40B4-BE49-F238E27FC236}">
                <a16:creationId xmlns:a16="http://schemas.microsoft.com/office/drawing/2014/main" xmlns="" id="{C62275D4-715F-45ED-AA61-128A79E4E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669360" y="475740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F5CDE1-35F5-4D63-910C-65031ECB85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FABF1DE-4FF3-4DC5-BB26-CFE84B25C27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120960"/>
            <a:ext cx="10080000" cy="5790959"/>
          </a:xfrm>
        </p:spPr>
      </p:pic>
      <p:pic>
        <p:nvPicPr>
          <p:cNvPr id="4" name="Picture 10" descr="Page1">
            <a:extLst>
              <a:ext uri="{FF2B5EF4-FFF2-40B4-BE49-F238E27FC236}">
                <a16:creationId xmlns:a16="http://schemas.microsoft.com/office/drawing/2014/main" xmlns="" id="{F706C0DA-4151-4C08-B2AD-B0B3AE672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516000" y="468000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262A2E-3F84-4AA0-8361-DBB3886BD2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8BF994-FA50-4285-ADAC-AFA65E22ADC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2160" y="0"/>
            <a:ext cx="10082160" cy="6261120"/>
          </a:xfrm>
        </p:spPr>
      </p:pic>
      <p:pic>
        <p:nvPicPr>
          <p:cNvPr id="4" name="Picture 12" descr="Page1">
            <a:extLst>
              <a:ext uri="{FF2B5EF4-FFF2-40B4-BE49-F238E27FC236}">
                <a16:creationId xmlns:a16="http://schemas.microsoft.com/office/drawing/2014/main" xmlns="" id="{A9405204-53AE-4768-A047-88607BDAB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91160" y="479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7336F0-AD59-4624-BAEF-302EA849777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041816" y="1516"/>
            <a:ext cx="7418183" cy="566848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D269C9-3165-48C9-BE28-CE175726E6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>
              <a:spcBef>
                <a:spcPts val="1417"/>
              </a:spcBef>
            </a:pPr>
            <a:r>
              <a:rPr lang="ru-RU">
                <a:latin typeface="Times New Roman" pitchFamily="18"/>
              </a:rPr>
              <a:t>Кожный васкулит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E3A2CDB-2B9C-4D65-9ADA-1411DFB4EA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7278" y="1260000"/>
            <a:ext cx="9562721" cy="4410000"/>
          </a:xfrm>
        </p:spPr>
        <p:txBody>
          <a:bodyPr vert="horz"/>
          <a:lstStyle/>
          <a:p>
            <a:pPr lvl="0" rtl="0"/>
            <a:r>
              <a:rPr lang="ru-RU" dirty="0"/>
              <a:t> </a:t>
            </a:r>
            <a:r>
              <a:rPr lang="ru-RU" dirty="0">
                <a:latin typeface="Times New Roman" pitchFamily="18"/>
              </a:rPr>
              <a:t>– воспалительное заболевание кровеносных сосудов, которое  вторично к отложению иммунных комплексов в сосудистой стенке. Кожный васкулит – это термин для описания паттерна кожной реакции который может быть связан со множеством причин.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DAADE0-6F8C-4C03-B90F-92DFE07F6B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CF1B597-36B1-4D11-9F5D-BD0D4A82AB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Рисунок 16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51CC1B0-C614-4D2B-984C-654DB1A1A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t="3103" b="5700"/>
          <a:stretch>
            <a:fillRect/>
          </a:stretch>
        </p:blipFill>
        <p:spPr>
          <a:xfrm>
            <a:off x="5211720" y="25200"/>
            <a:ext cx="4804560" cy="5654160"/>
          </a:xfrm>
          <a:prstGeom prst="rect">
            <a:avLst/>
          </a:prstGeom>
          <a:noFill/>
          <a:ln>
            <a:noFill/>
          </a:ln>
          <a:effectLst>
            <a:outerShdw dist="37675" dir="2700000" algn="tl">
              <a:srgbClr val="000000">
                <a:alpha val="99000"/>
              </a:srgbClr>
            </a:outerShdw>
          </a:effectLst>
        </p:spPr>
      </p:pic>
      <p:pic>
        <p:nvPicPr>
          <p:cNvPr id="5" name="Рисунок 13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BE44898-A4A8-4B5B-9274-0024EDE97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t="8363" b="10724"/>
          <a:stretch>
            <a:fillRect/>
          </a:stretch>
        </p:blipFill>
        <p:spPr>
          <a:xfrm>
            <a:off x="-401760" y="0"/>
            <a:ext cx="5613480" cy="5670000"/>
          </a:xfrm>
          <a:prstGeom prst="rect">
            <a:avLst/>
          </a:prstGeom>
          <a:noFill/>
          <a:ln>
            <a:noFill/>
          </a:ln>
          <a:effectLst>
            <a:outerShdw dist="37675" dir="2700000" algn="tl">
              <a:srgbClr val="000000"/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7D053F-B13C-42F0-993F-4DB2225E42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0000" y="-180000"/>
            <a:ext cx="9071640" cy="946440"/>
          </a:xfrm>
        </p:spPr>
        <p:txBody>
          <a:bodyPr vert="horz"/>
          <a:lstStyle/>
          <a:p>
            <a:pPr lvl="0" rtl="0"/>
            <a:r>
              <a:rPr lang="ru-RU">
                <a:latin typeface="Times New Roman" pitchFamily="18"/>
              </a:rPr>
              <a:t>«Классическая» локализация</a:t>
            </a:r>
          </a:p>
        </p:txBody>
      </p:sp>
      <p:pic>
        <p:nvPicPr>
          <p:cNvPr id="4" name="Picture 44">
            <a:extLst>
              <a:ext uri="{FF2B5EF4-FFF2-40B4-BE49-F238E27FC236}">
                <a16:creationId xmlns:a16="http://schemas.microsoft.com/office/drawing/2014/main" xmlns="" id="{CB4508BB-92BB-4414-B9B0-A5278F92B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l="14520" t="2357" r="14673" b="12013"/>
          <a:stretch>
            <a:fillRect/>
          </a:stretch>
        </p:blipFill>
        <p:spPr>
          <a:xfrm>
            <a:off x="1322640" y="720000"/>
            <a:ext cx="7677360" cy="49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58C48F-4D8C-41E0-B94E-F06A8DB87F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210F7BB-B1F0-44BD-8238-B8963E972E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07A9EC-D23D-4F30-863F-888639DB6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180000" y="0"/>
            <a:ext cx="594000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861904-8548-4206-BAD4-1856CBB50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019040" y="630000"/>
            <a:ext cx="6240960" cy="45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A04C2D-A62F-4B59-9B4F-79303C2DAD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C2C780-514B-448B-9852-43CE5F4754A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360000" y="0"/>
            <a:ext cx="5580000" cy="5760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8A9FE3-8A2B-43AB-A4A1-0567C015A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040000" y="0"/>
            <a:ext cx="6380280" cy="57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8CD30D-B0D9-4DE4-B977-03427373D5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-180000"/>
            <a:ext cx="9071640" cy="766440"/>
          </a:xfrm>
        </p:spPr>
        <p:txBody>
          <a:bodyPr vert="horz"/>
          <a:lstStyle/>
          <a:p>
            <a:pPr lvl="0" rtl="0"/>
            <a:r>
              <a:rPr lang="ru-RU" sz="2800">
                <a:latin typeface="Times New Roman" pitchFamily="18"/>
              </a:rPr>
              <a:t>Панникулит после вакцинации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E8E3D9-1565-4EA4-835B-ED788D8AE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1542960"/>
            <a:ext cx="5040000" cy="457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440538-2C17-464B-9209-198994CB7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037480" y="1542960"/>
            <a:ext cx="5042520" cy="52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5" descr="Page1">
            <a:extLst>
              <a:ext uri="{FF2B5EF4-FFF2-40B4-BE49-F238E27FC236}">
                <a16:creationId xmlns:a16="http://schemas.microsoft.com/office/drawing/2014/main" xmlns="" id="{AFCCFE59-E8BD-4DEC-A6CA-4147B02CF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4DD524-6060-419B-A170-B7AC1446CAB7}"/>
              </a:ext>
            </a:extLst>
          </p:cNvPr>
          <p:cNvSpPr txBox="1"/>
          <p:nvPr/>
        </p:nvSpPr>
        <p:spPr>
          <a:xfrm>
            <a:off x="966175" y="375250"/>
            <a:ext cx="10080000" cy="1785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 Light" pitchFamily="34"/>
                <a:ea typeface="Microsoft YaHei" pitchFamily="2"/>
                <a:cs typeface="Calibri Light" pitchFamily="34"/>
              </a:rPr>
              <a:t>-ч</a:t>
            </a: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аще миниатюрные породы </a:t>
            </a:r>
            <a:r>
              <a:rPr lang="ru-RU" sz="24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йорки</a:t>
            </a: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, таксы, ши-</a:t>
            </a:r>
            <a:r>
              <a:rPr lang="ru-RU" sz="24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тцу</a:t>
            </a: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 и помеси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-вакцина против бешенства (от 2-3 недель до 6 месяцев)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Calibri Light" pitchFamily="34"/>
              </a:rPr>
              <a:t>-очаговая алопеция, шелушение в месте инъекции, от 2 - 10 см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7033E4-4485-4FF5-8E76-6A3A7BB22A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8359" y="0"/>
            <a:ext cx="9071640" cy="5670000"/>
          </a:xfrm>
        </p:spPr>
        <p:txBody>
          <a:bodyPr vert="horz"/>
          <a:lstStyle/>
          <a:p>
            <a:pPr lvl="0" algn="r" rtl="0"/>
            <a:r>
              <a:rPr lang="ru-RU" dirty="0">
                <a:latin typeface="Times New Roman" pitchFamily="18"/>
              </a:rPr>
              <a:t>Алопеция в месте инъекции</a:t>
            </a:r>
            <a:br>
              <a:rPr lang="ru-RU" dirty="0">
                <a:latin typeface="Times New Roman" pitchFamily="18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200" dirty="0">
                <a:latin typeface="Times New Roman" pitchFamily="18"/>
              </a:rPr>
              <a:t>фото доктора В.А. Шубина</a:t>
            </a:r>
            <a:br>
              <a:rPr lang="ru-RU" sz="2200" dirty="0">
                <a:latin typeface="Times New Roman" pitchFamily="18"/>
              </a:rPr>
            </a:br>
            <a:r>
              <a:rPr lang="ru-RU" sz="2200" dirty="0">
                <a:latin typeface="Times New Roman" pitchFamily="18"/>
              </a:rPr>
              <a:t> </a:t>
            </a:r>
            <a:r>
              <a:rPr lang="ru-RU" sz="2200" dirty="0" err="1">
                <a:latin typeface="Times New Roman" pitchFamily="18"/>
              </a:rPr>
              <a:t>г.Балаково</a:t>
            </a:r>
            <a:endParaRPr lang="ru-RU" sz="2200" dirty="0">
              <a:latin typeface="Times New Roman" pitchFamily="1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9FCDC7-D5AB-4043-96A7-A8CB03FC8E8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1080000"/>
            <a:ext cx="6588000" cy="4590000"/>
          </a:xfr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xmlns="" id="{F0D64006-67E5-42F7-B487-FE076A360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l="57324" t="15069" r="33603" b="57589"/>
          <a:stretch>
            <a:fillRect/>
          </a:stretch>
        </p:blipFill>
        <p:spPr>
          <a:xfrm>
            <a:off x="7200000" y="800280"/>
            <a:ext cx="2674080" cy="405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5CDC3B-748F-4193-8038-F1FC962721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 hangingPunct="1"/>
            <a:r>
              <a:rPr lang="ru-RU" sz="3200">
                <a:solidFill>
                  <a:srgbClr val="002060"/>
                </a:solidFill>
                <a:latin typeface="Times New Roman" pitchFamily="18"/>
              </a:rPr>
              <a:t>П</a:t>
            </a:r>
            <a:r>
              <a:rPr lang="ru-RU" sz="3200">
                <a:solidFill>
                  <a:srgbClr val="000000"/>
                </a:solidFill>
                <a:latin typeface="Times New Roman" pitchFamily="18"/>
              </a:rPr>
              <a:t>РОЛИФЕРАТИВНЫЙ АРТЕРИИТ</a:t>
            </a:r>
            <a:br>
              <a:rPr lang="ru-RU" sz="3200">
                <a:solidFill>
                  <a:srgbClr val="000000"/>
                </a:solidFill>
                <a:latin typeface="Times New Roman" pitchFamily="18"/>
              </a:rPr>
            </a:br>
            <a:r>
              <a:rPr lang="ru-RU" sz="3200">
                <a:solidFill>
                  <a:srgbClr val="000000"/>
                </a:solidFill>
                <a:latin typeface="Times New Roman" pitchFamily="18"/>
              </a:rPr>
              <a:t> МОЧКИ НОСА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6E463C8-065B-4C7B-A0F4-D012261D12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328" y="1620000"/>
            <a:ext cx="10080000" cy="4410000"/>
          </a:xfrm>
        </p:spPr>
        <p:txBody>
          <a:bodyPr vert="horz"/>
          <a:lstStyle/>
          <a:p>
            <a:pPr marL="457200" lvl="0" indent="-457200" algn="l" rtl="0" hangingPunct="1">
              <a:spcBef>
                <a:spcPts val="249"/>
              </a:spcBef>
              <a:buSzPct val="45000"/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/>
                <a:cs typeface="Calibri Light" pitchFamily="34"/>
              </a:rPr>
              <a:t>Половой предрасположенности нет</a:t>
            </a:r>
          </a:p>
          <a:p>
            <a:pPr marL="457200" lvl="0" indent="-457200" algn="l" rtl="0" hangingPunct="1">
              <a:spcBef>
                <a:spcPts val="249"/>
              </a:spcBef>
              <a:buSzPct val="45000"/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/>
                <a:cs typeface="Calibri Light" pitchFamily="34"/>
              </a:rPr>
              <a:t>Возраст от 2 до 6 лет</a:t>
            </a:r>
          </a:p>
          <a:p>
            <a:pPr marL="457200" lvl="0" indent="-457200" algn="l" rtl="0" hangingPunct="1">
              <a:spcBef>
                <a:spcPts val="249"/>
              </a:spcBef>
              <a:buSzPct val="45000"/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/>
                <a:cs typeface="Calibri Light" pitchFamily="34"/>
              </a:rPr>
              <a:t>Сенбернары</a:t>
            </a:r>
          </a:p>
          <a:p>
            <a:pPr marL="457200" lvl="0" indent="-457200" algn="l" rtl="0" hangingPunct="1">
              <a:spcBef>
                <a:spcPts val="249"/>
              </a:spcBef>
              <a:buSzPct val="45000"/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/>
                <a:cs typeface="Calibri Light" pitchFamily="34"/>
              </a:rPr>
              <a:t>Ризеншнауцеры, бассет-</a:t>
            </a:r>
            <a:r>
              <a:rPr lang="ru-RU" sz="2800" dirty="0" err="1">
                <a:solidFill>
                  <a:srgbClr val="000000"/>
                </a:solidFill>
                <a:latin typeface="Times New Roman" pitchFamily="18"/>
                <a:cs typeface="Calibri Light" pitchFamily="34"/>
              </a:rPr>
              <a:t>хаунды</a:t>
            </a:r>
            <a:r>
              <a:rPr lang="ru-RU" sz="2800" dirty="0">
                <a:solidFill>
                  <a:srgbClr val="000000"/>
                </a:solidFill>
                <a:latin typeface="Times New Roman" pitchFamily="18"/>
                <a:cs typeface="Calibri Light" pitchFamily="34"/>
              </a:rPr>
              <a:t>, доберман-пинчеры, лабрадор-ретриверы, ньюфаундленды и самоеды</a:t>
            </a:r>
          </a:p>
          <a:p>
            <a:pPr marL="457200" lvl="0" indent="-457200" algn="l" rtl="0" hangingPunct="1">
              <a:spcBef>
                <a:spcPts val="249"/>
              </a:spcBef>
              <a:buSzPct val="45000"/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/>
                <a:cs typeface="Calibri Light" pitchFamily="34"/>
              </a:rPr>
              <a:t>Риск артериального  кровотечения!!!</a:t>
            </a:r>
          </a:p>
        </p:txBody>
      </p:sp>
      <p:pic>
        <p:nvPicPr>
          <p:cNvPr id="4" name="Picture 40" descr="Page1">
            <a:extLst>
              <a:ext uri="{FF2B5EF4-FFF2-40B4-BE49-F238E27FC236}">
                <a16:creationId xmlns:a16="http://schemas.microsoft.com/office/drawing/2014/main" xmlns="" id="{5C4FC3CD-F42D-4070-A56E-F208E1149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80000" y="468000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63D0B5-FF89-4CE0-94A6-84B7C06729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9E4D78D-C1F5-44D0-B093-7097F811B3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AA2C42-F90A-4156-BBE1-9D0A61F2F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360"/>
            <a:ext cx="4680000" cy="61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05BDED-714E-48DA-8C1E-24C066E59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680000" y="-2340000"/>
            <a:ext cx="5400000" cy="90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7" descr="Page1">
            <a:extLst>
              <a:ext uri="{FF2B5EF4-FFF2-40B4-BE49-F238E27FC236}">
                <a16:creationId xmlns:a16="http://schemas.microsoft.com/office/drawing/2014/main" xmlns="" id="{AC0464E2-4864-4B82-91A8-20A7CB5C9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516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A5038D-9E76-46C2-B607-45D0428F65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4F4AF16-538E-4946-933B-592EE31087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Picture 18" descr="Page1">
            <a:extLst>
              <a:ext uri="{FF2B5EF4-FFF2-40B4-BE49-F238E27FC236}">
                <a16:creationId xmlns:a16="http://schemas.microsoft.com/office/drawing/2014/main" xmlns="" id="{8774A60D-8BD3-4BFC-9D09-663F557E7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145760" y="5040000"/>
            <a:ext cx="233424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A572FA-3485-47CA-A1A2-9B3B6067C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711120" y="-140040"/>
            <a:ext cx="3368880" cy="598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89DDE5-26B5-496A-96C2-685FF321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-180000" y="-629640"/>
            <a:ext cx="4140000" cy="7360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D27A93-CE62-4145-8082-DFD40E66AA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793A883-0986-4E0F-AC98-2DED222E43C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251960" y="0"/>
            <a:ext cx="7560360" cy="5760000"/>
          </a:xfrm>
        </p:spPr>
      </p:pic>
      <p:pic>
        <p:nvPicPr>
          <p:cNvPr id="4" name="Picture 21" descr="Page1">
            <a:extLst>
              <a:ext uri="{FF2B5EF4-FFF2-40B4-BE49-F238E27FC236}">
                <a16:creationId xmlns:a16="http://schemas.microsoft.com/office/drawing/2014/main" xmlns="" id="{0D2BB561-9FB0-4BFD-90DE-FB2806B96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96000" y="4320000"/>
            <a:ext cx="3564000" cy="96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86A512-95D4-473E-A9E8-86377C6F8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4251960" cy="574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7" descr="Page1">
            <a:extLst>
              <a:ext uri="{FF2B5EF4-FFF2-40B4-BE49-F238E27FC236}">
                <a16:creationId xmlns:a16="http://schemas.microsoft.com/office/drawing/2014/main" xmlns="" id="{AA360F75-674D-4D22-95E8-9BFA6B7D0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696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B9FC94-B774-47F2-987B-92016CBD92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DBCC46-555E-4AC1-9B2C-928957223E0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 rot="5400000">
            <a:off x="2248560" y="-1564200"/>
            <a:ext cx="5727240" cy="885564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7D37CD-973B-4CF1-B1E9-FE51BD3A9F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446759"/>
            <a:ext cx="9071640" cy="1701360"/>
          </a:xfrm>
        </p:spPr>
        <p:txBody>
          <a:bodyPr vert="horz"/>
          <a:lstStyle/>
          <a:p>
            <a:pPr lvl="0" rtl="0">
              <a:spcBef>
                <a:spcPts val="1417"/>
              </a:spcBef>
            </a:pPr>
            <a:r>
              <a:rPr lang="ru-RU" sz="4000">
                <a:latin typeface="Times New Roman" pitchFamily="18"/>
              </a:rPr>
              <a:t>Пролиферативный тромбоваскулярный некроз ушной раковины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3D07EF-984F-4F09-B89E-5C9E1DE2D5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360" y="2471760"/>
            <a:ext cx="9071640" cy="3288239"/>
          </a:xfrm>
        </p:spPr>
        <p:txBody>
          <a:bodyPr vert="horz"/>
          <a:lstStyle/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Этиология неясна(идиопатический).</a:t>
            </a:r>
          </a:p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Связи с полом или возрастом нет.</a:t>
            </a:r>
          </a:p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Породная предрасположенность есть.</a:t>
            </a:r>
          </a:p>
        </p:txBody>
      </p:sp>
      <p:pic>
        <p:nvPicPr>
          <p:cNvPr id="4" name="Picture 22" descr="Page1">
            <a:extLst>
              <a:ext uri="{FF2B5EF4-FFF2-40B4-BE49-F238E27FC236}">
                <a16:creationId xmlns:a16="http://schemas.microsoft.com/office/drawing/2014/main" xmlns="" id="{271EF491-B686-4FC1-815B-8420E65A3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516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3CD984-4B5A-4FD3-AF22-E640A4B008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81B16CE-2BE9-4285-8AB2-A3A4936FEC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3F41F6-E3EE-49AB-A97F-044B8050A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860000" y="-900000"/>
            <a:ext cx="5220000" cy="686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210387-C716-4C41-93DE-D8F82E612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-587880"/>
            <a:ext cx="4860000" cy="652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8" descr="Page1">
            <a:extLst>
              <a:ext uri="{FF2B5EF4-FFF2-40B4-BE49-F238E27FC236}">
                <a16:creationId xmlns:a16="http://schemas.microsoft.com/office/drawing/2014/main" xmlns="" id="{9B709EA1-9C4C-467C-9403-64D3DF8461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480000" y="486000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1A627C-CCDC-45A5-8D96-9DA6A09BD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59630F9-2B22-485F-9793-59BCDEAE0E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Picture 29" descr="Page1">
            <a:extLst>
              <a:ext uri="{FF2B5EF4-FFF2-40B4-BE49-F238E27FC236}">
                <a16:creationId xmlns:a16="http://schemas.microsoft.com/office/drawing/2014/main" xmlns="" id="{19934B73-664F-484F-92B3-BE2C5914B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80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80B7F1-DB60-4AB4-88CC-DC77B2F9A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-180000" y="-414360"/>
            <a:ext cx="6480000" cy="6601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11311B-5F3E-441F-B68D-5403AAF403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4317E2-B44F-4C33-8B16-D2A30DCCB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175680" y="0"/>
            <a:ext cx="7375679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Page1">
            <a:extLst>
              <a:ext uri="{FF2B5EF4-FFF2-40B4-BE49-F238E27FC236}">
                <a16:creationId xmlns:a16="http://schemas.microsoft.com/office/drawing/2014/main" xmlns="" id="{2B20FB39-B524-441B-9274-469DD6C8F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516000" y="470772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7808A9-736F-4B9E-92F9-87AD535522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8D4DFA-BAE9-4C37-B11F-979846E4B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23040"/>
            <a:ext cx="743652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8" descr="Page1">
            <a:extLst>
              <a:ext uri="{FF2B5EF4-FFF2-40B4-BE49-F238E27FC236}">
                <a16:creationId xmlns:a16="http://schemas.microsoft.com/office/drawing/2014/main" xmlns="" id="{6DEFFBC6-1F89-4ABF-BBFB-FE47DFDA3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80000" y="4730759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8AC859-BAD0-45C1-BA34-14853D91BD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4D435F8-9430-4184-9328-B9F031F88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704844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0" descr="Page1">
            <a:extLst>
              <a:ext uri="{FF2B5EF4-FFF2-40B4-BE49-F238E27FC236}">
                <a16:creationId xmlns:a16="http://schemas.microsoft.com/office/drawing/2014/main" xmlns="" id="{86AE877A-47D0-4B2A-A6E6-BFDDBE617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80000" y="468000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B13DF-236F-439A-A8FE-164B54BE81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78E1BA1-3E0F-4FD1-8F83-1DD28BE3FE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8EA7D3-C552-45E9-B1D1-FBDCFC13DA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799704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7" descr="Page1">
            <a:extLst>
              <a:ext uri="{FF2B5EF4-FFF2-40B4-BE49-F238E27FC236}">
                <a16:creationId xmlns:a16="http://schemas.microsoft.com/office/drawing/2014/main" xmlns="" id="{67997C1E-5083-43F6-A3F2-2F44EC688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80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BDE1CF-086D-46AE-A896-08CFCE5E4E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A33BBB-D228-4801-938D-75D598F878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D3475C-7D0A-48A7-89F4-1233AC441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860000" y="360"/>
            <a:ext cx="520920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59DF8E-838F-418F-8140-035ABBAA1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-180000" y="0"/>
            <a:ext cx="519372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6" descr="Page1">
            <a:extLst>
              <a:ext uri="{FF2B5EF4-FFF2-40B4-BE49-F238E27FC236}">
                <a16:creationId xmlns:a16="http://schemas.microsoft.com/office/drawing/2014/main" xmlns="" id="{7D7F6D1B-52D0-45EE-B8A6-2C28196BFE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480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81E6E4-24DC-4470-A825-BA4068D883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E3D0439-5E9F-470C-949D-C599D87D47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8BD9B5-51FB-4523-B488-BCC97BF85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74160"/>
            <a:ext cx="505836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9B8CAC-CEEC-4488-B24B-D9665A773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058360" y="0"/>
            <a:ext cx="5021640" cy="57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5" descr="Page1">
            <a:extLst>
              <a:ext uri="{FF2B5EF4-FFF2-40B4-BE49-F238E27FC236}">
                <a16:creationId xmlns:a16="http://schemas.microsoft.com/office/drawing/2014/main" xmlns="" id="{CEA10DA9-39C0-4EA9-8A54-AFF7397DF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480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A1618C-0CB1-4D28-86D0-BA8C5E5940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53568E3-205C-458F-999D-2B2E55FE3C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Picture 13" descr="C:\Users\User\Desktop\I ШВД\2013-01-31 16.48.29.jpg">
            <a:extLst>
              <a:ext uri="{FF2B5EF4-FFF2-40B4-BE49-F238E27FC236}">
                <a16:creationId xmlns:a16="http://schemas.microsoft.com/office/drawing/2014/main" xmlns="" id="{1402AA1A-0976-4DB2-8997-2B45152E9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-18000"/>
            <a:ext cx="10080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4" descr="Page1">
            <a:extLst>
              <a:ext uri="{FF2B5EF4-FFF2-40B4-BE49-F238E27FC236}">
                <a16:creationId xmlns:a16="http://schemas.microsoft.com/office/drawing/2014/main" xmlns="" id="{B44AB466-9AA3-42DE-85F3-D0E2BA862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7BE3B7-679E-4B25-A82B-88BD4DD392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A076BC-C79D-40FA-AD7E-B3A3D236AC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xmlns="" id="{E08AFB2F-42B6-48EB-AC91-A398FD1C4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l="24176" t="20629" r="25400" b="8753"/>
          <a:stretch>
            <a:fillRect/>
          </a:stretch>
        </p:blipFill>
        <p:spPr>
          <a:xfrm rot="24600">
            <a:off x="1896707" y="59327"/>
            <a:ext cx="7042680" cy="55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7A7D37-A0BF-4192-9DA5-89DDCFD9AD22}"/>
              </a:ext>
            </a:extLst>
          </p:cNvPr>
          <p:cNvSpPr txBox="1"/>
          <p:nvPr/>
        </p:nvSpPr>
        <p:spPr>
          <a:xfrm>
            <a:off x="540000" y="2160000"/>
            <a:ext cx="9493560" cy="1279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Пентоксифиллин по 50 мг 2 раза в день 30 дней.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cap="none" dirty="0" err="1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Местно</a:t>
            </a:r>
            <a:r>
              <a:rPr lang="ru-RU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  м</a:t>
            </a:r>
            <a:r>
              <a:rPr lang="en-US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a</a:t>
            </a:r>
            <a:r>
              <a:rPr lang="ru-RU" sz="2800" b="0" i="0" u="none" strike="noStrike" kern="1200" cap="none" dirty="0" err="1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зь</a:t>
            </a:r>
            <a:r>
              <a:rPr lang="ru-RU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 т</a:t>
            </a:r>
            <a:r>
              <a:rPr lang="en-US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a</a:t>
            </a:r>
            <a:r>
              <a:rPr lang="ru-RU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к</a:t>
            </a:r>
            <a:r>
              <a:rPr lang="en-US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po</a:t>
            </a:r>
            <a:r>
              <a:rPr lang="ru-RU" sz="2800" b="0" i="0" u="none" strike="noStrike" kern="1200" cap="none" dirty="0" err="1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лим</a:t>
            </a:r>
            <a:r>
              <a:rPr lang="en-US" sz="2800" b="0" i="0" u="none" strike="noStrike" kern="1200" cap="none" dirty="0" err="1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yc</a:t>
            </a:r>
            <a:r>
              <a:rPr lang="ru-RU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а</a:t>
            </a:r>
            <a:r>
              <a:rPr lang="en-US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ru-RU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0.1% </a:t>
            </a:r>
            <a:r>
              <a:rPr lang="en-US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(</a:t>
            </a:r>
            <a:r>
              <a:rPr lang="en-US" sz="2800" b="0" i="0" u="none" strike="noStrike" kern="1200" cap="none" dirty="0" err="1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Protopic</a:t>
            </a:r>
            <a:r>
              <a:rPr lang="ru-RU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) 2 раза в день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cap="none" dirty="0">
                <a:ln>
                  <a:noFill/>
                </a:ln>
                <a:latin typeface="Times New Roman" pitchFamily="18"/>
                <a:ea typeface="Microsoft YaHei" pitchFamily="2"/>
                <a:cs typeface="Arial" pitchFamily="2"/>
              </a:rPr>
              <a:t> 7 дней, затем  1 раз в день еще 10 дней</a:t>
            </a:r>
            <a:r>
              <a:rPr lang="ru-RU" sz="2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.</a:t>
            </a:r>
          </a:p>
        </p:txBody>
      </p:sp>
      <p:pic>
        <p:nvPicPr>
          <p:cNvPr id="5" name="Picture 14" descr="Page1">
            <a:extLst>
              <a:ext uri="{FF2B5EF4-FFF2-40B4-BE49-F238E27FC236}">
                <a16:creationId xmlns:a16="http://schemas.microsoft.com/office/drawing/2014/main" xmlns="" id="{4055F076-082F-4ED0-9149-59C29AF91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80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3D6608-5744-4C99-A354-F4B10C89C1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27F3F5B-9E87-417F-A0F6-E0DE21227B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Picture 8" descr="C:\Users\User\Desktop\I ШВД\2013-03-31 11.23.31.jpg">
            <a:extLst>
              <a:ext uri="{FF2B5EF4-FFF2-40B4-BE49-F238E27FC236}">
                <a16:creationId xmlns:a16="http://schemas.microsoft.com/office/drawing/2014/main" xmlns="" id="{A8392F2F-E19F-49A4-AE27-EA0AE126D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960" y="-540000"/>
            <a:ext cx="10058040" cy="68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3" descr="Page1">
            <a:extLst>
              <a:ext uri="{FF2B5EF4-FFF2-40B4-BE49-F238E27FC236}">
                <a16:creationId xmlns:a16="http://schemas.microsoft.com/office/drawing/2014/main" xmlns="" id="{81CA2160-E525-48C0-BE32-E4DE381BC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6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D99E07-4CDC-4857-A618-0C27E2A98E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ru-RU">
                <a:latin typeface="Times New Roman" pitchFamily="18"/>
              </a:rPr>
              <a:t>Лечение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498C0AF-6B9A-4331-A90B-85D80A63EC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080000"/>
            <a:ext cx="10080000" cy="4500000"/>
          </a:xfrm>
        </p:spPr>
        <p:txBody>
          <a:bodyPr vert="horz"/>
          <a:lstStyle/>
          <a:p>
            <a:pPr lvl="0" rtl="0"/>
            <a:endParaRPr lang="ru-RU" dirty="0"/>
          </a:p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Выявить и устранить первопричину (если это возможно) и/или избегать ее (напр., при реакции на лекарства).</a:t>
            </a:r>
          </a:p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Взвесить, а не принесет ли лечение больший вред, чем само заболевание?</a:t>
            </a:r>
          </a:p>
        </p:txBody>
      </p:sp>
      <p:pic>
        <p:nvPicPr>
          <p:cNvPr id="4" name="Picture 34" descr="Page1">
            <a:extLst>
              <a:ext uri="{FF2B5EF4-FFF2-40B4-BE49-F238E27FC236}">
                <a16:creationId xmlns:a16="http://schemas.microsoft.com/office/drawing/2014/main" xmlns="" id="{4675B179-64C6-4589-969B-066465984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85760" y="465552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4018A1-B0AB-45AE-8328-8F20522223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ru-RU">
                <a:latin typeface="Times New Roman" pitchFamily="18"/>
              </a:rPr>
              <a:t>«Стандартной схемы» нет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AE2C2DC-EF95-4890-B887-651173FF59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326600"/>
            <a:ext cx="10080000" cy="4073400"/>
          </a:xfrm>
        </p:spPr>
        <p:txBody>
          <a:bodyPr vert="horz"/>
          <a:lstStyle/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Избегать УФ лучей</a:t>
            </a:r>
          </a:p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Исключение из разведения всех пациентов с фамильными васкулитами</a:t>
            </a:r>
          </a:p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Наблюдение или местное лечение в легких случаях</a:t>
            </a:r>
          </a:p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Вакцинация (а что с этим делать?)</a:t>
            </a:r>
          </a:p>
        </p:txBody>
      </p:sp>
      <p:pic>
        <p:nvPicPr>
          <p:cNvPr id="4" name="Picture 43" descr="Page1">
            <a:extLst>
              <a:ext uri="{FF2B5EF4-FFF2-40B4-BE49-F238E27FC236}">
                <a16:creationId xmlns:a16="http://schemas.microsoft.com/office/drawing/2014/main" xmlns="" id="{C5D998FA-1E98-428F-AB6D-542C3B1E6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9116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E29544-E282-4B72-97A0-947D204E9A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>
            <a:spAutoFit/>
          </a:bodyPr>
          <a:lstStyle/>
          <a:p>
            <a:pPr lvl="0" rtl="0"/>
            <a:r>
              <a:rPr lang="ru-RU" sz="3600">
                <a:latin typeface="Times New Roman" pitchFamily="18"/>
              </a:rPr>
              <a:t>Трентал (пентоксифиллин) </a:t>
            </a:r>
            <a:r>
              <a:rPr lang="ru-RU" sz="2800">
                <a:latin typeface="Times New Roman" pitchFamily="18"/>
              </a:rPr>
              <a:t>мой любимчик        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98A0C8-836E-42F7-A68A-A15E2FFCB21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1260000"/>
            <a:ext cx="4046039" cy="440891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D337715-DB60-47B6-A2A9-FFAC396592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00000" y="1620000"/>
            <a:ext cx="5506920" cy="4008239"/>
          </a:xfrm>
        </p:spPr>
        <p:txBody>
          <a:bodyPr vert="horz"/>
          <a:lstStyle/>
          <a:p>
            <a:pPr lvl="0" rtl="0"/>
            <a:r>
              <a:rPr lang="ru-RU">
                <a:latin typeface="Times New Roman" pitchFamily="18"/>
              </a:rPr>
              <a:t>20-40 мг на 1 кг веса 2-3 раза в день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A883BC61-1981-4596-8F7D-DA534A6961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3120"/>
            <a:ext cx="9900000" cy="5366880"/>
          </a:xfrm>
        </p:spPr>
        <p:txBody>
          <a:bodyPr vert="horz">
            <a:normAutofit fontScale="40000" lnSpcReduction="20000"/>
          </a:bodyPr>
          <a:lstStyle/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DOGS: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a) For </a:t>
            </a:r>
            <a:r>
              <a:rPr lang="ru-RU" b="1" dirty="0" err="1">
                <a:latin typeface="Times New Roman" pitchFamily="18"/>
              </a:rPr>
              <a:t>dermatologic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conditions</a:t>
            </a:r>
            <a:r>
              <a:rPr lang="ru-RU" b="1" dirty="0">
                <a:latin typeface="Times New Roman" pitchFamily="18"/>
              </a:rPr>
              <a:t> (</a:t>
            </a:r>
            <a:r>
              <a:rPr lang="ru-RU" b="1" dirty="0" err="1">
                <a:latin typeface="Times New Roman" pitchFamily="18"/>
              </a:rPr>
              <a:t>e.g</a:t>
            </a:r>
            <a:r>
              <a:rPr lang="ru-RU" b="1" dirty="0">
                <a:latin typeface="Times New Roman" pitchFamily="18"/>
              </a:rPr>
              <a:t>., </a:t>
            </a:r>
            <a:r>
              <a:rPr lang="ru-RU" b="1" dirty="0" err="1">
                <a:latin typeface="Times New Roman" pitchFamily="18"/>
              </a:rPr>
              <a:t>dermatomyositis</a:t>
            </a:r>
            <a:r>
              <a:rPr lang="ru-RU" b="1" dirty="0">
                <a:latin typeface="Times New Roman" pitchFamily="18"/>
              </a:rPr>
              <a:t>, </a:t>
            </a:r>
            <a:r>
              <a:rPr lang="ru-RU" b="1" dirty="0" err="1">
                <a:latin typeface="Times New Roman" pitchFamily="18"/>
              </a:rPr>
              <a:t>ear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margin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seborrhea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necrosis</a:t>
            </a:r>
            <a:r>
              <a:rPr lang="ru-RU" b="1" dirty="0">
                <a:latin typeface="Times New Roman" pitchFamily="18"/>
              </a:rPr>
              <a:t>, </a:t>
            </a:r>
            <a:r>
              <a:rPr lang="ru-RU" b="1" dirty="0" err="1">
                <a:latin typeface="Times New Roman" pitchFamily="18"/>
              </a:rPr>
              <a:t>ulcerative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dermatitis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of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collies</a:t>
            </a:r>
            <a:r>
              <a:rPr lang="ru-RU" b="1" dirty="0">
                <a:latin typeface="Times New Roman" pitchFamily="18"/>
              </a:rPr>
              <a:t>/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 err="1">
                <a:latin typeface="Times New Roman" pitchFamily="18"/>
              </a:rPr>
              <a:t>shelties</a:t>
            </a:r>
            <a:r>
              <a:rPr lang="ru-RU" b="1" dirty="0">
                <a:latin typeface="Times New Roman" pitchFamily="18"/>
              </a:rPr>
              <a:t>, </a:t>
            </a:r>
            <a:r>
              <a:rPr lang="ru-RU" b="1" dirty="0" err="1">
                <a:latin typeface="Times New Roman" pitchFamily="18"/>
              </a:rPr>
              <a:t>contact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dermatitis</a:t>
            </a:r>
            <a:r>
              <a:rPr lang="ru-RU" b="1" dirty="0">
                <a:latin typeface="Times New Roman" pitchFamily="18"/>
              </a:rPr>
              <a:t>, </a:t>
            </a:r>
            <a:r>
              <a:rPr lang="ru-RU" b="1" dirty="0" err="1">
                <a:latin typeface="Times New Roman" pitchFamily="18"/>
              </a:rPr>
              <a:t>atopy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and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any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disease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with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underlying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vasculitis</a:t>
            </a:r>
            <a:r>
              <a:rPr lang="ru-RU" b="1" dirty="0">
                <a:latin typeface="Times New Roman" pitchFamily="18"/>
              </a:rPr>
              <a:t>): 10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kg</a:t>
            </a:r>
            <a:r>
              <a:rPr lang="ru-RU" b="1" dirty="0">
                <a:latin typeface="Times New Roman" pitchFamily="18"/>
              </a:rPr>
              <a:t> PO q8h, </a:t>
            </a:r>
            <a:r>
              <a:rPr lang="ru-RU" b="1" dirty="0" err="1">
                <a:latin typeface="Times New Roman" pitchFamily="18"/>
              </a:rPr>
              <a:t>if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the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disease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does</a:t>
            </a:r>
            <a:endParaRPr lang="ru-RU" b="1" dirty="0">
              <a:latin typeface="Times New Roman" pitchFamily="18"/>
            </a:endParaRP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 err="1">
                <a:latin typeface="Times New Roman" pitchFamily="18"/>
              </a:rPr>
              <a:t>not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respond</a:t>
            </a:r>
            <a:r>
              <a:rPr lang="ru-RU" b="1" dirty="0">
                <a:latin typeface="Times New Roman" pitchFamily="18"/>
              </a:rPr>
              <a:t>, 15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kg</a:t>
            </a:r>
            <a:r>
              <a:rPr lang="ru-RU" b="1" dirty="0">
                <a:latin typeface="Times New Roman" pitchFamily="18"/>
              </a:rPr>
              <a:t> PO q8h </a:t>
            </a:r>
            <a:r>
              <a:rPr lang="ru-RU" b="1" dirty="0" err="1">
                <a:latin typeface="Times New Roman" pitchFamily="18"/>
              </a:rPr>
              <a:t>may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be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effective</a:t>
            </a:r>
            <a:r>
              <a:rPr lang="ru-RU" b="1" dirty="0">
                <a:latin typeface="Times New Roman" pitchFamily="18"/>
              </a:rPr>
              <a:t> (</a:t>
            </a:r>
            <a:r>
              <a:rPr lang="ru-RU" b="1" dirty="0" err="1">
                <a:latin typeface="Times New Roman" pitchFamily="18"/>
              </a:rPr>
              <a:t>Merchant</a:t>
            </a:r>
            <a:r>
              <a:rPr lang="ru-RU" b="1" dirty="0">
                <a:latin typeface="Times New Roman" pitchFamily="18"/>
              </a:rPr>
              <a:t> 2000)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b) 10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kg</a:t>
            </a:r>
            <a:r>
              <a:rPr lang="ru-RU" b="1" dirty="0">
                <a:latin typeface="Times New Roman" pitchFamily="18"/>
              </a:rPr>
              <a:t> PO 2–3 </a:t>
            </a:r>
            <a:r>
              <a:rPr lang="ru-RU" b="1" dirty="0" err="1">
                <a:latin typeface="Times New Roman" pitchFamily="18"/>
              </a:rPr>
              <a:t>times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daily</a:t>
            </a:r>
            <a:r>
              <a:rPr lang="ru-RU" b="1" dirty="0">
                <a:latin typeface="Times New Roman" pitchFamily="18"/>
              </a:rPr>
              <a:t> (</a:t>
            </a:r>
            <a:r>
              <a:rPr lang="ru-RU" b="1" dirty="0" err="1">
                <a:latin typeface="Times New Roman" pitchFamily="18"/>
              </a:rPr>
              <a:t>Marsella</a:t>
            </a:r>
            <a:r>
              <a:rPr lang="ru-RU" b="1" dirty="0">
                <a:latin typeface="Times New Roman" pitchFamily="18"/>
              </a:rPr>
              <a:t> 1999)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c) For </a:t>
            </a:r>
            <a:r>
              <a:rPr lang="ru-RU" b="1" dirty="0" err="1">
                <a:latin typeface="Times New Roman" pitchFamily="18"/>
              </a:rPr>
              <a:t>dermatologic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disorders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including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dermatomyositis</a:t>
            </a:r>
            <a:r>
              <a:rPr lang="ru-RU" b="1" dirty="0">
                <a:latin typeface="Times New Roman" pitchFamily="18"/>
              </a:rPr>
              <a:t>, </a:t>
            </a:r>
            <a:r>
              <a:rPr lang="ru-RU" b="1" dirty="0" err="1">
                <a:latin typeface="Times New Roman" pitchFamily="18"/>
              </a:rPr>
              <a:t>vasculitis</a:t>
            </a:r>
            <a:r>
              <a:rPr lang="ru-RU" b="1" dirty="0">
                <a:latin typeface="Times New Roman" pitchFamily="18"/>
              </a:rPr>
              <a:t>, </a:t>
            </a:r>
            <a:r>
              <a:rPr lang="ru-RU" b="1" dirty="0" err="1">
                <a:latin typeface="Times New Roman" pitchFamily="18"/>
              </a:rPr>
              <a:t>erythema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multiforme</a:t>
            </a:r>
            <a:r>
              <a:rPr lang="ru-RU" b="1" dirty="0">
                <a:latin typeface="Times New Roman" pitchFamily="18"/>
              </a:rPr>
              <a:t>, </a:t>
            </a:r>
            <a:r>
              <a:rPr lang="ru-RU" b="1" dirty="0" err="1">
                <a:latin typeface="Times New Roman" pitchFamily="18"/>
              </a:rPr>
              <a:t>cutaneous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and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renal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vasculitis</a:t>
            </a:r>
            <a:endParaRPr lang="ru-RU" b="1" dirty="0">
              <a:latin typeface="Times New Roman" pitchFamily="18"/>
            </a:endParaRP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 err="1">
                <a:latin typeface="Times New Roman" pitchFamily="18"/>
              </a:rPr>
              <a:t>of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Greyhounds</a:t>
            </a:r>
            <a:r>
              <a:rPr lang="ru-RU" b="1" dirty="0">
                <a:latin typeface="Times New Roman" pitchFamily="18"/>
              </a:rPr>
              <a:t> (</a:t>
            </a:r>
            <a:r>
              <a:rPr lang="ru-RU" b="1" dirty="0" err="1">
                <a:latin typeface="Times New Roman" pitchFamily="18"/>
              </a:rPr>
              <a:t>Alabama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rot</a:t>
            </a:r>
            <a:r>
              <a:rPr lang="ru-RU" b="1" dirty="0">
                <a:latin typeface="Times New Roman" pitchFamily="18"/>
              </a:rPr>
              <a:t>), </a:t>
            </a:r>
            <a:r>
              <a:rPr lang="ru-RU" b="1" dirty="0" err="1">
                <a:latin typeface="Times New Roman" pitchFamily="18"/>
              </a:rPr>
              <a:t>and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allergic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contact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dermatitis</a:t>
            </a:r>
            <a:r>
              <a:rPr lang="ru-RU" b="1" dirty="0">
                <a:latin typeface="Times New Roman" pitchFamily="18"/>
              </a:rPr>
              <a:t>: 10 – 30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kg</a:t>
            </a:r>
            <a:r>
              <a:rPr lang="ru-RU" b="1" dirty="0">
                <a:latin typeface="Times New Roman" pitchFamily="18"/>
              </a:rPr>
              <a:t> PO q 12 </a:t>
            </a:r>
            <a:r>
              <a:rPr lang="ru-RU" b="1" dirty="0" err="1">
                <a:latin typeface="Times New Roman" pitchFamily="18"/>
              </a:rPr>
              <a:t>hours</a:t>
            </a:r>
            <a:r>
              <a:rPr lang="ru-RU" b="1" dirty="0">
                <a:latin typeface="Times New Roman" pitchFamily="18"/>
              </a:rPr>
              <a:t> (</a:t>
            </a:r>
            <a:r>
              <a:rPr lang="ru-RU" b="1" dirty="0" err="1">
                <a:latin typeface="Times New Roman" pitchFamily="18"/>
              </a:rPr>
              <a:t>Campbell</a:t>
            </a:r>
            <a:r>
              <a:rPr lang="ru-RU" b="1" dirty="0">
                <a:latin typeface="Times New Roman" pitchFamily="18"/>
              </a:rPr>
              <a:t> 1999)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d) For </a:t>
            </a:r>
            <a:r>
              <a:rPr lang="ru-RU" b="1" dirty="0" err="1">
                <a:latin typeface="Times New Roman" pitchFamily="18"/>
              </a:rPr>
              <a:t>familial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canine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dermatomyositis</a:t>
            </a:r>
            <a:r>
              <a:rPr lang="ru-RU" b="1" dirty="0">
                <a:latin typeface="Times New Roman" pitchFamily="18"/>
              </a:rPr>
              <a:t>: 25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kg</a:t>
            </a:r>
            <a:r>
              <a:rPr lang="ru-RU" b="1" dirty="0">
                <a:latin typeface="Times New Roman" pitchFamily="18"/>
              </a:rPr>
              <a:t> PO q12h </a:t>
            </a:r>
            <a:r>
              <a:rPr lang="ru-RU" b="1" dirty="0" err="1">
                <a:latin typeface="Times New Roman" pitchFamily="18"/>
              </a:rPr>
              <a:t>appears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to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be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an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effective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beginning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dose</a:t>
            </a:r>
            <a:r>
              <a:rPr lang="ru-RU" b="1" dirty="0">
                <a:latin typeface="Times New Roman" pitchFamily="18"/>
              </a:rPr>
              <a:t> (</a:t>
            </a:r>
            <a:r>
              <a:rPr lang="ru-RU" b="1" dirty="0" err="1">
                <a:latin typeface="Times New Roman" pitchFamily="18"/>
              </a:rPr>
              <a:t>Rees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and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Boothe</a:t>
            </a:r>
            <a:endParaRPr lang="ru-RU" b="1" dirty="0">
              <a:latin typeface="Times New Roman" pitchFamily="18"/>
            </a:endParaRP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20003)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e) For </a:t>
            </a:r>
            <a:r>
              <a:rPr lang="ru-RU" b="1" dirty="0" err="1">
                <a:latin typeface="Times New Roman" pitchFamily="18"/>
              </a:rPr>
              <a:t>atopic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dermatitis</a:t>
            </a:r>
            <a:r>
              <a:rPr lang="ru-RU" b="1" dirty="0">
                <a:latin typeface="Times New Roman" pitchFamily="18"/>
              </a:rPr>
              <a:t>: 10 –15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kg</a:t>
            </a:r>
            <a:r>
              <a:rPr lang="ru-RU" b="1" dirty="0">
                <a:latin typeface="Times New Roman" pitchFamily="18"/>
              </a:rPr>
              <a:t> PO q8 – 12h. A 6 – 8 </a:t>
            </a:r>
            <a:r>
              <a:rPr lang="ru-RU" b="1" dirty="0" err="1">
                <a:latin typeface="Times New Roman" pitchFamily="18"/>
              </a:rPr>
              <a:t>week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course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of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therapy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may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be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required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to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assess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efficacy</a:t>
            </a:r>
            <a:r>
              <a:rPr lang="ru-RU" b="1" dirty="0">
                <a:latin typeface="Times New Roman" pitchFamily="18"/>
              </a:rPr>
              <a:t>. (White  2003d)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f) For </a:t>
            </a:r>
            <a:r>
              <a:rPr lang="ru-RU" b="1" dirty="0" err="1">
                <a:latin typeface="Times New Roman" pitchFamily="18"/>
              </a:rPr>
              <a:t>vasculitis</a:t>
            </a:r>
            <a:r>
              <a:rPr lang="ru-RU" b="1" dirty="0">
                <a:latin typeface="Times New Roman" pitchFamily="18"/>
              </a:rPr>
              <a:t>, </a:t>
            </a:r>
            <a:r>
              <a:rPr lang="ru-RU" b="1" dirty="0" err="1">
                <a:latin typeface="Times New Roman" pitchFamily="18"/>
              </a:rPr>
              <a:t>dermatomyositis</a:t>
            </a:r>
            <a:r>
              <a:rPr lang="ru-RU" b="1" dirty="0">
                <a:latin typeface="Times New Roman" pitchFamily="18"/>
              </a:rPr>
              <a:t>: 10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kg</a:t>
            </a:r>
            <a:r>
              <a:rPr lang="ru-RU" b="1" dirty="0">
                <a:latin typeface="Times New Roman" pitchFamily="18"/>
              </a:rPr>
              <a:t> PO q8h (</a:t>
            </a:r>
            <a:r>
              <a:rPr lang="ru-RU" b="1" dirty="0" err="1">
                <a:latin typeface="Times New Roman" pitchFamily="18"/>
              </a:rPr>
              <a:t>Boord</a:t>
            </a:r>
            <a:r>
              <a:rPr lang="ru-RU" b="1" dirty="0">
                <a:latin typeface="Times New Roman" pitchFamily="18"/>
              </a:rPr>
              <a:t>  2007)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g) For </a:t>
            </a:r>
            <a:r>
              <a:rPr lang="ru-RU" b="1" dirty="0" err="1">
                <a:latin typeface="Times New Roman" pitchFamily="18"/>
              </a:rPr>
              <a:t>vasculitis</a:t>
            </a:r>
            <a:r>
              <a:rPr lang="ru-RU" b="1" dirty="0">
                <a:latin typeface="Times New Roman" pitchFamily="18"/>
              </a:rPr>
              <a:t>: 15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kg</a:t>
            </a:r>
            <a:r>
              <a:rPr lang="ru-RU" b="1" dirty="0">
                <a:latin typeface="Times New Roman" pitchFamily="18"/>
              </a:rPr>
              <a:t> PO q8h (</a:t>
            </a:r>
            <a:r>
              <a:rPr lang="ru-RU" b="1" dirty="0" err="1">
                <a:latin typeface="Times New Roman" pitchFamily="18"/>
              </a:rPr>
              <a:t>Hillier</a:t>
            </a:r>
            <a:r>
              <a:rPr lang="ru-RU" b="1" dirty="0">
                <a:latin typeface="Times New Roman" pitchFamily="18"/>
              </a:rPr>
              <a:t> 2006d)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CATS: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To </a:t>
            </a:r>
            <a:r>
              <a:rPr lang="ru-RU" b="1" dirty="0" err="1">
                <a:latin typeface="Times New Roman" pitchFamily="18"/>
              </a:rPr>
              <a:t>reduce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vasculitis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in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cats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with</a:t>
            </a:r>
            <a:r>
              <a:rPr lang="ru-RU" b="1" dirty="0">
                <a:latin typeface="Times New Roman" pitchFamily="18"/>
              </a:rPr>
              <a:t> FIP: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b="1" dirty="0">
                <a:latin typeface="Times New Roman" pitchFamily="18"/>
              </a:rPr>
              <a:t>a) 100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per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cat</a:t>
            </a:r>
            <a:r>
              <a:rPr lang="ru-RU" b="1" dirty="0">
                <a:latin typeface="Times New Roman" pitchFamily="18"/>
              </a:rPr>
              <a:t> PO </a:t>
            </a:r>
            <a:r>
              <a:rPr lang="ru-RU" b="1" dirty="0" err="1">
                <a:latin typeface="Times New Roman" pitchFamily="18"/>
              </a:rPr>
              <a:t>twice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daily</a:t>
            </a:r>
            <a:r>
              <a:rPr lang="ru-RU" b="1" dirty="0">
                <a:latin typeface="Times New Roman" pitchFamily="18"/>
              </a:rPr>
              <a:t> (</a:t>
            </a:r>
            <a:r>
              <a:rPr lang="ru-RU" b="1" dirty="0" err="1">
                <a:latin typeface="Times New Roman" pitchFamily="18"/>
              </a:rPr>
              <a:t>with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prednisolone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at</a:t>
            </a:r>
            <a:r>
              <a:rPr lang="ru-RU" b="1" dirty="0">
                <a:latin typeface="Times New Roman" pitchFamily="18"/>
              </a:rPr>
              <a:t> 2– 4 </a:t>
            </a:r>
            <a:r>
              <a:rPr lang="ru-RU" b="1" dirty="0" err="1">
                <a:latin typeface="Times New Roman" pitchFamily="18"/>
              </a:rPr>
              <a:t>mg</a:t>
            </a:r>
            <a:r>
              <a:rPr lang="ru-RU" b="1" dirty="0">
                <a:latin typeface="Times New Roman" pitchFamily="18"/>
              </a:rPr>
              <a:t>/  </a:t>
            </a:r>
            <a:r>
              <a:rPr lang="ru-RU" b="1" dirty="0" err="1">
                <a:latin typeface="Times New Roman" pitchFamily="18"/>
              </a:rPr>
              <a:t>kg</a:t>
            </a:r>
            <a:r>
              <a:rPr lang="ru-RU" b="1" dirty="0">
                <a:latin typeface="Times New Roman" pitchFamily="18"/>
              </a:rPr>
              <a:t>/</a:t>
            </a:r>
            <a:r>
              <a:rPr lang="ru-RU" b="1" dirty="0" err="1">
                <a:latin typeface="Times New Roman" pitchFamily="18"/>
              </a:rPr>
              <a:t>day</a:t>
            </a:r>
            <a:r>
              <a:rPr lang="ru-RU" b="1" dirty="0">
                <a:latin typeface="Times New Roman" pitchFamily="18"/>
              </a:rPr>
              <a:t> PO; </a:t>
            </a:r>
            <a:r>
              <a:rPr lang="ru-RU" b="1" dirty="0" err="1">
                <a:latin typeface="Times New Roman" pitchFamily="18"/>
              </a:rPr>
              <a:t>taper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every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two</a:t>
            </a:r>
            <a:r>
              <a:rPr lang="ru-RU" b="1" dirty="0">
                <a:latin typeface="Times New Roman" pitchFamily="18"/>
              </a:rPr>
              <a:t> </a:t>
            </a:r>
            <a:r>
              <a:rPr lang="ru-RU" b="1" dirty="0" err="1">
                <a:latin typeface="Times New Roman" pitchFamily="18"/>
              </a:rPr>
              <a:t>weeks</a:t>
            </a:r>
            <a:r>
              <a:rPr lang="ru-RU" b="1" dirty="0">
                <a:latin typeface="Times New Roman" pitchFamily="18"/>
              </a:rPr>
              <a:t>).</a:t>
            </a:r>
          </a:p>
          <a:p>
            <a:pPr lvl="0" rtl="0">
              <a:buSzPct val="45000"/>
              <a:buFont typeface="OpenSymbol"/>
              <a:buChar char="●"/>
            </a:pP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9" descr="Page1">
            <a:extLst>
              <a:ext uri="{FF2B5EF4-FFF2-40B4-BE49-F238E27FC236}">
                <a16:creationId xmlns:a16="http://schemas.microsoft.com/office/drawing/2014/main" xmlns="" id="{91AEC40C-28D3-48EC-B521-8254DC08C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208199" y="4500000"/>
            <a:ext cx="3564000" cy="9619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FA620D4-7E13-4372-9FCD-D4A10E3F8E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AB59B67-71C9-467E-9406-2374CF93CDB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/>
        <p:txBody>
          <a:bodyPr vert="horz" anchor="ctr"/>
          <a:lstStyle/>
          <a:p>
            <a:pPr algn="ctr" rtl="0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A6B611-BFF2-42D4-8219-0B1C10261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-8280" y="0"/>
            <a:ext cx="5691600" cy="56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263FFE4-C484-46EF-8571-A632278EA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5683320" y="0"/>
            <a:ext cx="4807800" cy="320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4C71D8-3117-4CDB-9F89-1BAE759AFD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 rtl="0"/>
            <a:r>
              <a:rPr lang="ru-RU">
                <a:latin typeface="Times New Roman" pitchFamily="18"/>
              </a:rPr>
              <a:t>Оклацитиниб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807A058-CCD9-46D3-96A8-A2146B384D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00000" y="2160000"/>
            <a:ext cx="9720000" cy="3288239"/>
          </a:xfrm>
        </p:spPr>
        <p:txBody>
          <a:bodyPr vert="horz"/>
          <a:lstStyle/>
          <a:p>
            <a:pPr marL="457200" lvl="0" indent="-457200" rtl="0">
              <a:buSzPct val="4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/>
              </a:rPr>
              <a:t>0,4-0,6 мг на 1 кг 2 раза в день</a:t>
            </a:r>
          </a:p>
        </p:txBody>
      </p:sp>
      <p:pic>
        <p:nvPicPr>
          <p:cNvPr id="4" name="Picture 19" descr="Page1">
            <a:extLst>
              <a:ext uri="{FF2B5EF4-FFF2-40B4-BE49-F238E27FC236}">
                <a16:creationId xmlns:a16="http://schemas.microsoft.com/office/drawing/2014/main" xmlns="" id="{7B0DF45D-A379-4E75-9960-64225AE31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80000" y="468000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470DEF-1D61-4534-989E-4AFB5617B1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C9CA31-D43B-4DE6-87A4-007EA0474A7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323360" y="21600"/>
            <a:ext cx="7496640" cy="56484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81D932-844A-4141-8166-1085798EF0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0000" y="-180000"/>
            <a:ext cx="9071640" cy="946440"/>
          </a:xfrm>
        </p:spPr>
        <p:txBody>
          <a:bodyPr vert="horz">
            <a:spAutoFit/>
          </a:bodyPr>
          <a:lstStyle/>
          <a:p>
            <a:pPr lvl="0" rtl="0"/>
            <a:r>
              <a:rPr lang="ru-RU">
                <a:latin typeface="Times New Roman" pitchFamily="18"/>
              </a:rPr>
              <a:t>Системная терапия</a:t>
            </a:r>
          </a:p>
        </p:txBody>
      </p:sp>
      <p:pic>
        <p:nvPicPr>
          <p:cNvPr id="3" name="Picture 1" descr="Page1">
            <a:extLst>
              <a:ext uri="{FF2B5EF4-FFF2-40B4-BE49-F238E27FC236}">
                <a16:creationId xmlns:a16="http://schemas.microsoft.com/office/drawing/2014/main" xmlns="" id="{B280D1B6-AB69-4539-82FB-8E642987A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80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505AA8BB-D44F-44C1-97B6-757EE3215F9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4492" y="1459380"/>
            <a:ext cx="9071640" cy="7639200"/>
          </a:xfrm>
        </p:spPr>
        <p:txBody>
          <a:bodyPr vert="horz" anchor="ctr"/>
          <a:lstStyle/>
          <a:p>
            <a:pPr lvl="0" algn="l" rtl="0"/>
            <a:r>
              <a:rPr lang="ru-RU" dirty="0">
                <a:latin typeface="Times New Roman" pitchFamily="18"/>
              </a:rPr>
              <a:t>-</a:t>
            </a:r>
            <a:r>
              <a:rPr lang="ru-RU" sz="2000" dirty="0">
                <a:latin typeface="Times New Roman" pitchFamily="18"/>
              </a:rPr>
              <a:t>Циклоспорин 5-10 мг\кг 1 раз в день</a:t>
            </a:r>
          </a:p>
          <a:p>
            <a:pPr lvl="0" algn="l" rtl="0"/>
            <a:r>
              <a:rPr lang="ru-RU" sz="2000" dirty="0">
                <a:latin typeface="Times New Roman" pitchFamily="18"/>
              </a:rPr>
              <a:t>-</a:t>
            </a:r>
            <a:r>
              <a:rPr lang="ru-RU" sz="2000" dirty="0" err="1">
                <a:latin typeface="Times New Roman" pitchFamily="18"/>
              </a:rPr>
              <a:t>Доксициклин</a:t>
            </a:r>
            <a:r>
              <a:rPr lang="ru-RU" sz="2000" dirty="0">
                <a:latin typeface="Times New Roman" pitchFamily="18"/>
              </a:rPr>
              <a:t> 10мг\кг 1 раз в день</a:t>
            </a:r>
          </a:p>
          <a:p>
            <a:pPr lvl="0" algn="l" rtl="0"/>
            <a:r>
              <a:rPr lang="ru-RU" sz="2000" dirty="0">
                <a:latin typeface="Times New Roman" pitchFamily="18"/>
              </a:rPr>
              <a:t>-Преднизолон\</a:t>
            </a:r>
            <a:r>
              <a:rPr lang="ru-RU" sz="2000" dirty="0" err="1">
                <a:latin typeface="Times New Roman" pitchFamily="18"/>
              </a:rPr>
              <a:t>метилпреднизолон</a:t>
            </a:r>
            <a:r>
              <a:rPr lang="ru-RU" sz="2000" dirty="0">
                <a:latin typeface="Times New Roman" pitchFamily="18"/>
              </a:rPr>
              <a:t> 0,5-2 мг\кг 2 раза в день</a:t>
            </a:r>
          </a:p>
          <a:p>
            <a:pPr lvl="0" algn="l" rtl="0"/>
            <a:r>
              <a:rPr lang="ru-RU" sz="2000" dirty="0">
                <a:latin typeface="Times New Roman" pitchFamily="18"/>
              </a:rPr>
              <a:t>-</a:t>
            </a:r>
            <a:r>
              <a:rPr lang="ru-RU" sz="2000" dirty="0" err="1">
                <a:latin typeface="Times New Roman" pitchFamily="18"/>
              </a:rPr>
              <a:t>Тетрациклин+никотиновая</a:t>
            </a:r>
            <a:r>
              <a:rPr lang="ru-RU" sz="2000" dirty="0">
                <a:latin typeface="Times New Roman" pitchFamily="18"/>
              </a:rPr>
              <a:t> кислота 250 мг до 10 кг веса и 500 мг свыше 10 кг веса 3 раза в день</a:t>
            </a:r>
          </a:p>
          <a:p>
            <a:pPr lvl="0" algn="l" rtl="0"/>
            <a:r>
              <a:rPr lang="ru-RU" sz="2000" dirty="0">
                <a:latin typeface="Times New Roman" pitchFamily="18"/>
              </a:rPr>
              <a:t>-Витамин Е по 200 МЕ 2 раза в день мелкие породы</a:t>
            </a:r>
          </a:p>
          <a:p>
            <a:pPr lvl="0" algn="l" rtl="0"/>
            <a:r>
              <a:rPr lang="ru-RU" sz="2000" dirty="0">
                <a:latin typeface="Times New Roman" pitchFamily="18"/>
              </a:rPr>
              <a:t>400 МЕ средние породы</a:t>
            </a:r>
          </a:p>
          <a:p>
            <a:pPr lvl="0" algn="l" rtl="0"/>
            <a:r>
              <a:rPr lang="ru-RU" sz="2000" dirty="0">
                <a:latin typeface="Times New Roman" pitchFamily="18"/>
              </a:rPr>
              <a:t>600 МЕ крупные породы</a:t>
            </a:r>
          </a:p>
          <a:p>
            <a:pPr lvl="0" algn="l" rtl="0"/>
            <a:r>
              <a:rPr lang="ru-RU" sz="2000" dirty="0">
                <a:latin typeface="Times New Roman" pitchFamily="18"/>
              </a:rPr>
              <a:t>- </a:t>
            </a:r>
            <a:r>
              <a:rPr lang="ru-RU" sz="2000" dirty="0" err="1">
                <a:latin typeface="Times New Roman" pitchFamily="18"/>
              </a:rPr>
              <a:t>Сульфасалазин</a:t>
            </a:r>
            <a:r>
              <a:rPr lang="ru-RU" sz="2000" dirty="0">
                <a:latin typeface="Times New Roman" pitchFamily="18"/>
              </a:rPr>
              <a:t> 20-40 мг\кг 3 раза в день(</a:t>
            </a:r>
            <a:r>
              <a:rPr lang="ru-RU" sz="2000" dirty="0" err="1">
                <a:latin typeface="Times New Roman" pitchFamily="18"/>
              </a:rPr>
              <a:t>гепатотоксичность</a:t>
            </a:r>
            <a:r>
              <a:rPr lang="ru-RU" sz="2000" dirty="0">
                <a:latin typeface="Times New Roman" pitchFamily="18"/>
              </a:rPr>
              <a:t>, СКК)</a:t>
            </a:r>
          </a:p>
          <a:p>
            <a:pPr lvl="0" algn="l" rtl="0"/>
            <a:endParaRPr lang="ru-RU" dirty="0"/>
          </a:p>
          <a:p>
            <a:pPr lvl="0" algn="l" rtl="0"/>
            <a:endParaRPr lang="ru-RU" dirty="0"/>
          </a:p>
          <a:p>
            <a:pPr lvl="0" algn="ctr" rtl="0"/>
            <a:endParaRPr lang="ru-RU" dirty="0"/>
          </a:p>
          <a:p>
            <a:pPr lvl="0" algn="ctr" rtl="0"/>
            <a:endParaRPr lang="ru-RU" dirty="0"/>
          </a:p>
          <a:p>
            <a:pPr lvl="0" algn="ctr" rtl="0"/>
            <a:endParaRPr lang="ru-RU" dirty="0"/>
          </a:p>
          <a:p>
            <a:pPr lvl="0" algn="ctr" rtl="0"/>
            <a:endParaRPr lang="ru-RU" dirty="0"/>
          </a:p>
          <a:p>
            <a:pPr lvl="0" algn="ctr" rtl="0"/>
            <a:endParaRPr lang="ru-RU" dirty="0"/>
          </a:p>
          <a:p>
            <a:pPr lvl="0" algn="l" rtl="0"/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7A0653-E61A-4350-8FA2-FC07DF84E9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5C40CF-87BC-4E82-89C1-6B8E55E582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7318" y="1800000"/>
            <a:ext cx="9802682" cy="3780000"/>
          </a:xfrm>
        </p:spPr>
        <p:txBody>
          <a:bodyPr vert="horz"/>
          <a:lstStyle/>
          <a:p>
            <a:pPr lvl="0" rtl="0"/>
            <a:r>
              <a:rPr lang="ru-RU" dirty="0"/>
              <a:t>                       </a:t>
            </a:r>
            <a:r>
              <a:rPr lang="ru-RU" dirty="0">
                <a:latin typeface="Times New Roman" pitchFamily="18"/>
              </a:rPr>
              <a:t>В большинстве случаев</a:t>
            </a:r>
          </a:p>
          <a:p>
            <a:pPr lvl="0" rtl="0"/>
            <a:r>
              <a:rPr lang="ru-RU" dirty="0">
                <a:latin typeface="Times New Roman" pitchFamily="18"/>
              </a:rPr>
              <a:t>                        васкулита собак и кошек</a:t>
            </a:r>
          </a:p>
          <a:p>
            <a:pPr lvl="0" rtl="0"/>
            <a:r>
              <a:rPr lang="ru-RU" dirty="0">
                <a:latin typeface="Times New Roman" pitchFamily="18"/>
              </a:rPr>
              <a:t>подлежащие причины не определяются и заболевание считается идиопатическим.</a:t>
            </a:r>
          </a:p>
        </p:txBody>
      </p:sp>
      <p:pic>
        <p:nvPicPr>
          <p:cNvPr id="4" name="Picture 15" descr="Page1">
            <a:extLst>
              <a:ext uri="{FF2B5EF4-FFF2-40B4-BE49-F238E27FC236}">
                <a16:creationId xmlns:a16="http://schemas.microsoft.com/office/drawing/2014/main" xmlns="" id="{4BC3B72E-A019-4BD7-AEB6-55AE7B4B3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516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52820D-AA52-4F79-B5DD-C0746F2F57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 vert="horz"/>
          <a:lstStyle/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58F73E4-499B-4602-BF4E-9C20379FF5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  <p:pic>
        <p:nvPicPr>
          <p:cNvPr id="4" name="Picture 3" descr="кто виноват и что делать">
            <a:extLst>
              <a:ext uri="{FF2B5EF4-FFF2-40B4-BE49-F238E27FC236}">
                <a16:creationId xmlns:a16="http://schemas.microsoft.com/office/drawing/2014/main" xmlns="" id="{CFA71662-0264-41D2-9B67-ACA4FB0CF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180000"/>
            <a:ext cx="5580000" cy="5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Page1">
            <a:extLst>
              <a:ext uri="{FF2B5EF4-FFF2-40B4-BE49-F238E27FC236}">
                <a16:creationId xmlns:a16="http://schemas.microsoft.com/office/drawing/2014/main" xmlns="" id="{797A5AF1-B975-484E-91C3-3733285A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80000" y="468000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5699B28-B51F-4575-AF51-BD7C0AF47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490137" y="0"/>
            <a:ext cx="4615445" cy="56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7598EB-0005-4E24-9055-77DB9F43BB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31400"/>
            <a:ext cx="9071640" cy="1135800"/>
          </a:xfrm>
        </p:spPr>
        <p:txBody>
          <a:bodyPr vert="horz"/>
          <a:lstStyle/>
          <a:p>
            <a:pPr lvl="0" rtl="0"/>
            <a:r>
              <a:rPr lang="ru-RU" sz="4000">
                <a:latin typeface="Times New Roman" pitchFamily="18"/>
              </a:rPr>
              <a:t>Причины васкулита</a:t>
            </a:r>
            <a:r>
              <a:rPr lang="ru-RU" sz="4000"/>
              <a:t> </a:t>
            </a:r>
            <a:br>
              <a:rPr lang="ru-RU" sz="4000"/>
            </a:br>
            <a:endParaRPr lang="ru-RU" sz="400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58CA7F-9F3B-4056-B878-DAB08F60D8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/>
          <a:lstStyle/>
          <a:p>
            <a:pPr lvl="0" rtl="0"/>
            <a:r>
              <a:rPr lang="ru-RU"/>
              <a:t>              </a:t>
            </a:r>
            <a:r>
              <a:rPr lang="ru-RU">
                <a:latin typeface="Times New Roman" pitchFamily="18"/>
              </a:rPr>
              <a:t>Аллергические реакции</a:t>
            </a:r>
          </a:p>
          <a:p>
            <a:pPr lvl="0" rtl="0"/>
            <a:endParaRPr lang="ru-RU">
              <a:latin typeface="Times New Roman" pitchFamily="18"/>
            </a:endParaRPr>
          </a:p>
          <a:p>
            <a:pPr lvl="0" rtl="0"/>
            <a:r>
              <a:rPr lang="ru-RU">
                <a:latin typeface="Times New Roman" pitchFamily="18"/>
              </a:rPr>
              <a:t>- пищевая гиперчувствительность</a:t>
            </a:r>
          </a:p>
          <a:p>
            <a:pPr lvl="0" rtl="0"/>
            <a:r>
              <a:rPr lang="ru-RU">
                <a:latin typeface="Times New Roman" pitchFamily="18"/>
              </a:rPr>
              <a:t>-  укусы насекомых</a:t>
            </a:r>
          </a:p>
        </p:txBody>
      </p:sp>
      <p:pic>
        <p:nvPicPr>
          <p:cNvPr id="4" name="Picture 30" descr="Page1">
            <a:extLst>
              <a:ext uri="{FF2B5EF4-FFF2-40B4-BE49-F238E27FC236}">
                <a16:creationId xmlns:a16="http://schemas.microsoft.com/office/drawing/2014/main" xmlns="" id="{14D4BB3D-D585-46AF-9F8F-0276B7E24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516000" y="468000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FCC52C-3242-4BC4-93A6-C525BEE51F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360720"/>
            <a:ext cx="9071640" cy="1079280"/>
          </a:xfrm>
        </p:spPr>
        <p:txBody>
          <a:bodyPr vert="horz"/>
          <a:lstStyle/>
          <a:p>
            <a:pPr lvl="0" rtl="0"/>
            <a:r>
              <a:rPr lang="ru-RU" sz="4000">
                <a:latin typeface="Times New Roman" pitchFamily="18"/>
              </a:rPr>
              <a:t>Причины васкулита. </a:t>
            </a:r>
            <a:br>
              <a:rPr lang="ru-RU" sz="4000">
                <a:latin typeface="Times New Roman" pitchFamily="18"/>
              </a:rPr>
            </a:br>
            <a:r>
              <a:rPr lang="ru-RU" sz="3600">
                <a:latin typeface="Times New Roman" pitchFamily="18"/>
              </a:rPr>
              <a:t>Инфекции.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9350C18-75D3-48B1-94A3-313B9C8526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0000" y="1751759"/>
            <a:ext cx="9251640" cy="3648239"/>
          </a:xfrm>
        </p:spPr>
        <p:txBody>
          <a:bodyPr vert="horz"/>
          <a:lstStyle/>
          <a:p>
            <a:pPr lvl="0" rtl="0">
              <a:buSzPct val="45000"/>
              <a:buFont typeface="OpenSymbol"/>
              <a:buChar char="●"/>
            </a:pPr>
            <a:r>
              <a:rPr lang="ru-RU">
                <a:latin typeface="Times New Roman" pitchFamily="18"/>
              </a:rPr>
              <a:t>Бактериальные (в т.ч. эндотоксины)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>
                <a:latin typeface="Times New Roman" pitchFamily="18"/>
              </a:rPr>
              <a:t>Вирусные (парвовирус, коронавирус, ретровирусы и прочие)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>
                <a:latin typeface="Times New Roman" pitchFamily="18"/>
              </a:rPr>
              <a:t>Разное: дирофиллярии, лейшманиоз, риккетсии(боррелиоз, анаплазмоз, эрлихиоз</a:t>
            </a:r>
            <a:r>
              <a:rPr lang="ru-RU"/>
              <a:t>)</a:t>
            </a:r>
          </a:p>
        </p:txBody>
      </p:sp>
      <p:pic>
        <p:nvPicPr>
          <p:cNvPr id="4" name="Picture 32" descr="Page1">
            <a:extLst>
              <a:ext uri="{FF2B5EF4-FFF2-40B4-BE49-F238E27FC236}">
                <a16:creationId xmlns:a16="http://schemas.microsoft.com/office/drawing/2014/main" xmlns="" id="{E62CF467-EA3A-42B6-85F3-B8E70CFA4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51600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7BCBA5-CD02-442A-91B1-E99CF1D6AD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0000" y="360000"/>
            <a:ext cx="9071640" cy="1079280"/>
          </a:xfrm>
        </p:spPr>
        <p:txBody>
          <a:bodyPr vert="horz"/>
          <a:lstStyle/>
          <a:p>
            <a:pPr lvl="0" rtl="0">
              <a:spcBef>
                <a:spcPts val="1417"/>
              </a:spcBef>
            </a:pPr>
            <a:r>
              <a:rPr lang="ru-RU" sz="4000">
                <a:latin typeface="Times New Roman" pitchFamily="18"/>
              </a:rPr>
              <a:t>Причины васкулита. </a:t>
            </a:r>
            <a:br>
              <a:rPr lang="ru-RU" sz="4000">
                <a:latin typeface="Times New Roman" pitchFamily="18"/>
              </a:rPr>
            </a:br>
            <a:r>
              <a:rPr lang="ru-RU" sz="3200">
                <a:latin typeface="Times New Roman" pitchFamily="18"/>
              </a:rPr>
              <a:t>Аутоиммунные заболевания- волчанка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1BCF79-B678-4C55-8213-A06D6C9DC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360" y="1766880"/>
            <a:ext cx="3802320" cy="479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5E9BB-6CC1-4B15-9F10-11AECD82E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801960" y="1800000"/>
            <a:ext cx="6278040" cy="4054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FC07E6-3F8D-4699-ABD6-0323B4DA00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22159"/>
            <a:ext cx="9071640" cy="1129680"/>
          </a:xfrm>
        </p:spPr>
        <p:txBody>
          <a:bodyPr vert="horz"/>
          <a:lstStyle/>
          <a:p>
            <a:pPr lvl="0" rtl="0"/>
            <a:r>
              <a:rPr lang="ru-RU" sz="4000">
                <a:latin typeface="Times New Roman" pitchFamily="18"/>
              </a:rPr>
              <a:t>Причины васкулита</a:t>
            </a:r>
            <a:r>
              <a:rPr lang="ru-RU" sz="4000"/>
              <a:t/>
            </a:r>
            <a:br>
              <a:rPr lang="ru-RU" sz="4000"/>
            </a:br>
            <a:endParaRPr lang="ru-RU" sz="400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F1EB51A-082B-4BC5-ACE8-A6691981FC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0000" y="2111760"/>
            <a:ext cx="9071640" cy="3288239"/>
          </a:xfrm>
        </p:spPr>
        <p:txBody>
          <a:bodyPr vert="horz"/>
          <a:lstStyle/>
          <a:p>
            <a:pPr lvl="0" rtl="0"/>
            <a:endParaRPr lang="ru-RU" dirty="0"/>
          </a:p>
          <a:p>
            <a:pPr marL="457200" lvl="0" indent="-457200" rtl="0">
              <a:buSzPct val="45000"/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/>
              </a:rPr>
              <a:t>Злокачественные опухоли</a:t>
            </a:r>
          </a:p>
          <a:p>
            <a:pPr lvl="0" rtl="0">
              <a:buSzPct val="45000"/>
              <a:buFont typeface="OpenSymbol"/>
              <a:buChar char="●"/>
            </a:pPr>
            <a:endParaRPr lang="ru-RU" dirty="0"/>
          </a:p>
        </p:txBody>
      </p:sp>
      <p:pic>
        <p:nvPicPr>
          <p:cNvPr id="4" name="Picture 7" descr="Page1">
            <a:extLst>
              <a:ext uri="{FF2B5EF4-FFF2-40B4-BE49-F238E27FC236}">
                <a16:creationId xmlns:a16="http://schemas.microsoft.com/office/drawing/2014/main" xmlns="" id="{B5914B24-EBC1-4416-BFCC-D3BF28769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91160" y="4708080"/>
            <a:ext cx="3564000" cy="96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837</Words>
  <Application>Microsoft Office PowerPoint</Application>
  <PresentationFormat>Произвольный</PresentationFormat>
  <Paragraphs>156</Paragraphs>
  <Slides>51</Slides>
  <Notes>51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Обычный</vt:lpstr>
      <vt:lpstr>Васкулиты.  От теории к практике.</vt:lpstr>
      <vt:lpstr>Кожный васкулит</vt:lpstr>
      <vt:lpstr>Слайд 3</vt:lpstr>
      <vt:lpstr>Слайд 4</vt:lpstr>
      <vt:lpstr>Слайд 5</vt:lpstr>
      <vt:lpstr>Причины васкулита  </vt:lpstr>
      <vt:lpstr>Причины васкулита.  Инфекции.</vt:lpstr>
      <vt:lpstr>Причины васкулита.  Аутоиммунные заболевания- волчанка</vt:lpstr>
      <vt:lpstr>Причины васкулита </vt:lpstr>
      <vt:lpstr>Причины васкулита.  Наследственные патологии</vt:lpstr>
      <vt:lpstr>Слайд 11</vt:lpstr>
      <vt:lpstr>Слайд 12</vt:lpstr>
      <vt:lpstr>Причины васкулита.  Наследственные патологии.</vt:lpstr>
      <vt:lpstr>Слайд 14</vt:lpstr>
      <vt:lpstr>Причины васкулита.  Препараты</vt:lpstr>
      <vt:lpstr>Слайд 16</vt:lpstr>
      <vt:lpstr>Слайд 17</vt:lpstr>
      <vt:lpstr>Слайд 18</vt:lpstr>
      <vt:lpstr>Слайд 19</vt:lpstr>
      <vt:lpstr>Слайд 20</vt:lpstr>
      <vt:lpstr>«Классическая» локализация</vt:lpstr>
      <vt:lpstr>Слайд 22</vt:lpstr>
      <vt:lpstr>Слайд 23</vt:lpstr>
      <vt:lpstr>Панникулит после вакцинации</vt:lpstr>
      <vt:lpstr>Алопеция в месте инъекции        фото доктора В.А. Шубина  г.Балаково</vt:lpstr>
      <vt:lpstr>ПРОЛИФЕРАТИВНЫЙ АРТЕРИИТ  МОЧКИ НОСА</vt:lpstr>
      <vt:lpstr>Слайд 27</vt:lpstr>
      <vt:lpstr>Слайд 28</vt:lpstr>
      <vt:lpstr>Слайд 29</vt:lpstr>
      <vt:lpstr>Пролиферативный тромбоваскулярный некроз ушной раковины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Лечение</vt:lpstr>
      <vt:lpstr>«Стандартной схемы» нет</vt:lpstr>
      <vt:lpstr>Трентал (пентоксифиллин) мой любимчик           </vt:lpstr>
      <vt:lpstr>Слайд 45</vt:lpstr>
      <vt:lpstr>Слайд 46</vt:lpstr>
      <vt:lpstr>Оклацитиниб</vt:lpstr>
      <vt:lpstr>Слайд 48</vt:lpstr>
      <vt:lpstr>Системная терапия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Васкулиты.  От теории к практике.</dc:title>
  <dc:creator>User</dc:creator>
  <cp:lastModifiedBy>Елена Смирнова</cp:lastModifiedBy>
  <cp:revision>99</cp:revision>
  <dcterms:created xsi:type="dcterms:W3CDTF">2023-09-18T12:13:16Z</dcterms:created>
  <dcterms:modified xsi:type="dcterms:W3CDTF">2023-09-22T07:53:40Z</dcterms:modified>
</cp:coreProperties>
</file>