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642" y="90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0"/>
            <a:ext cx="13953493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7200"/>
            <a:ext cx="13953493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0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66298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0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iv777@yandex.r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3348831" y="3450051"/>
            <a:ext cx="10464800" cy="330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14095">
              <a:defRPr sz="7040"/>
            </a:pPr>
            <a:r>
              <a:rPr dirty="0" err="1"/>
              <a:t>Алгоритм</a:t>
            </a:r>
            <a:r>
              <a:rPr dirty="0"/>
              <a:t> </a:t>
            </a:r>
            <a:r>
              <a:rPr dirty="0" err="1"/>
              <a:t>действий</a:t>
            </a:r>
            <a:r>
              <a:rPr dirty="0"/>
              <a:t> </a:t>
            </a:r>
          </a:p>
          <a:p>
            <a:pPr defTabSz="514095">
              <a:defRPr sz="7040"/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нарушениях</a:t>
            </a:r>
            <a:r>
              <a:rPr dirty="0"/>
              <a:t> </a:t>
            </a:r>
            <a:r>
              <a:rPr dirty="0" err="1"/>
              <a:t>ритма</a:t>
            </a:r>
            <a:r>
              <a:rPr dirty="0"/>
              <a:t> с </a:t>
            </a:r>
            <a:r>
              <a:rPr dirty="0" err="1"/>
              <a:t>высокой</a:t>
            </a:r>
            <a:r>
              <a:rPr dirty="0"/>
              <a:t> ЧСС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3348831" y="8249781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rPr dirty="0"/>
              <a:t>Иванова Екатерина</a:t>
            </a:r>
          </a:p>
          <a:p>
            <a:r>
              <a:rPr dirty="0"/>
              <a:t>2022 </a:t>
            </a:r>
            <a:r>
              <a:rPr dirty="0" err="1"/>
              <a:t>год</a:t>
            </a:r>
            <a:endParaRPr dirty="0"/>
          </a:p>
        </p:txBody>
      </p:sp>
      <p:pic>
        <p:nvPicPr>
          <p:cNvPr id="121" name="лого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4812" y="678532"/>
            <a:ext cx="5050637" cy="1686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4029438" y="415629"/>
            <a:ext cx="928138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dirty="0" err="1"/>
              <a:t>Лечение</a:t>
            </a:r>
            <a:r>
              <a:rPr sz="4000" dirty="0"/>
              <a:t> </a:t>
            </a:r>
            <a:r>
              <a:rPr sz="4000" dirty="0" err="1"/>
              <a:t>желудочковых</a:t>
            </a:r>
            <a:r>
              <a:rPr sz="4000" dirty="0"/>
              <a:t> </a:t>
            </a:r>
            <a:r>
              <a:rPr sz="4000" dirty="0" err="1"/>
              <a:t>тахикардий</a:t>
            </a:r>
            <a:endParaRPr sz="4000" dirty="0"/>
          </a:p>
        </p:txBody>
      </p:sp>
      <p:pic>
        <p:nvPicPr>
          <p:cNvPr id="172" name="40d57d49-a1d3-4d81-9fcd-13226ccbcf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5988" y="1810043"/>
            <a:ext cx="13629874" cy="7666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макси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3745" y="107492"/>
            <a:ext cx="12338992" cy="851244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4339431" y="7708900"/>
            <a:ext cx="1270000" cy="1270000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макси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2992" y="200649"/>
            <a:ext cx="10803439" cy="7453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макси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6292" y="4961101"/>
            <a:ext cx="6665723" cy="459856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3712617" y="6819900"/>
            <a:ext cx="1515815" cy="1270000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180" name="Shape 180"/>
          <p:cNvSpPr/>
          <p:nvPr/>
        </p:nvSpPr>
        <p:spPr>
          <a:xfrm>
            <a:off x="9343231" y="8432800"/>
            <a:ext cx="1270000" cy="1270000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5682134" y="3875406"/>
            <a:ext cx="597599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Спасибо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ваше</a:t>
            </a:r>
            <a:r>
              <a:rPr dirty="0"/>
              <a:t> </a:t>
            </a:r>
            <a:r>
              <a:rPr dirty="0" err="1"/>
              <a:t>внимание</a:t>
            </a:r>
            <a:r>
              <a:rPr dirty="0"/>
              <a:t>!</a:t>
            </a:r>
          </a:p>
        </p:txBody>
      </p:sp>
      <p:sp>
        <p:nvSpPr>
          <p:cNvPr id="183" name="Shape 183"/>
          <p:cNvSpPr/>
          <p:nvPr/>
        </p:nvSpPr>
        <p:spPr>
          <a:xfrm>
            <a:off x="6784992" y="5666419"/>
            <a:ext cx="377186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u="sng" dirty="0">
                <a:hlinkClick r:id="rId2"/>
              </a:rPr>
              <a:t>kiv777@yandex.ru</a:t>
            </a:r>
          </a:p>
          <a:p>
            <a:r>
              <a:rPr dirty="0"/>
              <a:t>8</a:t>
            </a:r>
            <a:r>
              <a:rPr lang="ru-RU" dirty="0"/>
              <a:t> </a:t>
            </a:r>
            <a:r>
              <a:rPr dirty="0"/>
              <a:t>921</a:t>
            </a:r>
            <a:r>
              <a:rPr lang="ru-RU" dirty="0"/>
              <a:t> </a:t>
            </a:r>
            <a:r>
              <a:rPr dirty="0"/>
              <a:t>914</a:t>
            </a:r>
            <a:r>
              <a:rPr lang="ru-RU" dirty="0"/>
              <a:t> </a:t>
            </a:r>
            <a:r>
              <a:rPr dirty="0"/>
              <a:t>24</a:t>
            </a:r>
            <a:r>
              <a:rPr lang="ru-RU" dirty="0"/>
              <a:t> </a:t>
            </a:r>
            <a:r>
              <a:rPr dirty="0"/>
              <a:t>76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-1" y="518091"/>
            <a:ext cx="1734026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dirty="0" err="1"/>
              <a:t>Алгоритм</a:t>
            </a:r>
            <a:r>
              <a:rPr sz="4000" dirty="0"/>
              <a:t> </a:t>
            </a:r>
            <a:r>
              <a:rPr sz="4000" dirty="0" err="1"/>
              <a:t>действий</a:t>
            </a:r>
            <a:r>
              <a:rPr sz="4000" dirty="0"/>
              <a:t> </a:t>
            </a:r>
            <a:r>
              <a:rPr sz="4000" dirty="0" err="1"/>
              <a:t>при</a:t>
            </a:r>
            <a:r>
              <a:rPr sz="4000" dirty="0"/>
              <a:t> </a:t>
            </a:r>
            <a:r>
              <a:rPr sz="4000" dirty="0" err="1"/>
              <a:t>нарушениях</a:t>
            </a:r>
            <a:r>
              <a:rPr sz="4000" dirty="0"/>
              <a:t> </a:t>
            </a:r>
            <a:r>
              <a:rPr sz="4000" dirty="0" err="1"/>
              <a:t>ритма</a:t>
            </a:r>
            <a:r>
              <a:rPr lang="ru-RU" sz="4000" dirty="0"/>
              <a:t> </a:t>
            </a:r>
            <a:r>
              <a:rPr sz="4000" dirty="0"/>
              <a:t>с </a:t>
            </a:r>
            <a:r>
              <a:rPr sz="4000" dirty="0" err="1"/>
              <a:t>высокой</a:t>
            </a:r>
            <a:r>
              <a:rPr sz="4000" dirty="0"/>
              <a:t> ЧСС</a:t>
            </a:r>
          </a:p>
        </p:txBody>
      </p:sp>
      <p:sp>
        <p:nvSpPr>
          <p:cNvPr id="124" name="Shape 124"/>
          <p:cNvSpPr/>
          <p:nvPr/>
        </p:nvSpPr>
        <p:spPr>
          <a:xfrm>
            <a:off x="8125141" y="1799542"/>
            <a:ext cx="107080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dirty="0"/>
              <a:t>ЭКГ</a:t>
            </a:r>
          </a:p>
        </p:txBody>
      </p:sp>
      <p:sp>
        <p:nvSpPr>
          <p:cNvPr id="125" name="Shape 125"/>
          <p:cNvSpPr/>
          <p:nvPr/>
        </p:nvSpPr>
        <p:spPr>
          <a:xfrm>
            <a:off x="2673436" y="2993276"/>
            <a:ext cx="257282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2800" dirty="0" err="1"/>
              <a:t>Неугрожающая</a:t>
            </a:r>
            <a:endParaRPr lang="ru-RU" sz="2800" dirty="0"/>
          </a:p>
        </p:txBody>
      </p:sp>
      <p:sp>
        <p:nvSpPr>
          <p:cNvPr id="126" name="Shape 126"/>
          <p:cNvSpPr/>
          <p:nvPr/>
        </p:nvSpPr>
        <p:spPr>
          <a:xfrm>
            <a:off x="11529003" y="2990592"/>
            <a:ext cx="4029949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2800" dirty="0"/>
              <a:t>угрожающая тахикардия</a:t>
            </a:r>
          </a:p>
          <a:p>
            <a:r>
              <a:rPr lang="ru-RU" sz="2800" dirty="0"/>
              <a:t>симптомы шока</a:t>
            </a:r>
            <a:r>
              <a:rPr sz="2800" dirty="0"/>
              <a:t> </a:t>
            </a:r>
          </a:p>
        </p:txBody>
      </p:sp>
      <p:sp>
        <p:nvSpPr>
          <p:cNvPr id="127" name="Shape 127"/>
          <p:cNvSpPr/>
          <p:nvPr/>
        </p:nvSpPr>
        <p:spPr>
          <a:xfrm>
            <a:off x="11076029" y="5057235"/>
            <a:ext cx="4783361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 err="1"/>
              <a:t>лечить</a:t>
            </a:r>
            <a:r>
              <a:rPr sz="2800" dirty="0"/>
              <a:t> !!!</a:t>
            </a:r>
          </a:p>
          <a:p>
            <a:r>
              <a:rPr sz="2800" dirty="0"/>
              <a:t>(</a:t>
            </a:r>
            <a:r>
              <a:rPr sz="2800" dirty="0" err="1"/>
              <a:t>снизить</a:t>
            </a:r>
            <a:r>
              <a:rPr sz="2800" dirty="0"/>
              <a:t> ЧСС, </a:t>
            </a:r>
            <a:r>
              <a:rPr sz="2800" dirty="0" err="1"/>
              <a:t>повысить</a:t>
            </a:r>
            <a:r>
              <a:rPr sz="2800" dirty="0"/>
              <a:t> СВ )</a:t>
            </a:r>
          </a:p>
        </p:txBody>
      </p:sp>
      <p:sp>
        <p:nvSpPr>
          <p:cNvPr id="128" name="Shape 128"/>
          <p:cNvSpPr/>
          <p:nvPr/>
        </p:nvSpPr>
        <p:spPr>
          <a:xfrm>
            <a:off x="7357334" y="6119154"/>
            <a:ext cx="2587247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2800" dirty="0"/>
              <a:t>ЭХО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2800" dirty="0" err="1"/>
              <a:t>электролиты</a:t>
            </a:r>
            <a:endParaRPr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2800" dirty="0" err="1"/>
              <a:t>тропонин</a:t>
            </a:r>
            <a:endParaRPr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sz="2800" dirty="0" err="1"/>
              <a:t>холтер</a:t>
            </a:r>
            <a:endParaRPr sz="2800" dirty="0"/>
          </a:p>
        </p:txBody>
      </p:sp>
      <p:sp>
        <p:nvSpPr>
          <p:cNvPr id="129" name="Shape 129"/>
          <p:cNvSpPr/>
          <p:nvPr/>
        </p:nvSpPr>
        <p:spPr>
          <a:xfrm>
            <a:off x="6065315" y="8999548"/>
            <a:ext cx="517128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 err="1"/>
              <a:t>постановка</a:t>
            </a:r>
            <a:r>
              <a:rPr sz="2800" dirty="0"/>
              <a:t> </a:t>
            </a:r>
            <a:r>
              <a:rPr sz="2800" dirty="0" err="1"/>
              <a:t>диагноза</a:t>
            </a:r>
            <a:r>
              <a:rPr sz="2800" dirty="0"/>
              <a:t> и </a:t>
            </a:r>
            <a:r>
              <a:rPr sz="2800" dirty="0" err="1"/>
              <a:t>лечение</a:t>
            </a:r>
            <a:endParaRPr sz="2800" dirty="0"/>
          </a:p>
        </p:txBody>
      </p:sp>
      <p:sp>
        <p:nvSpPr>
          <p:cNvPr id="130" name="Shape 130"/>
          <p:cNvSpPr/>
          <p:nvPr/>
        </p:nvSpPr>
        <p:spPr>
          <a:xfrm>
            <a:off x="9278513" y="2517686"/>
            <a:ext cx="2167924" cy="6927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800"/>
          </a:p>
        </p:txBody>
      </p:sp>
      <p:sp>
        <p:nvSpPr>
          <p:cNvPr id="131" name="Shape 131"/>
          <p:cNvSpPr/>
          <p:nvPr/>
        </p:nvSpPr>
        <p:spPr>
          <a:xfrm flipH="1">
            <a:off x="13396553" y="4009460"/>
            <a:ext cx="0" cy="10477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800"/>
          </a:p>
        </p:txBody>
      </p:sp>
      <p:sp>
        <p:nvSpPr>
          <p:cNvPr id="132" name="Shape 132"/>
          <p:cNvSpPr/>
          <p:nvPr/>
        </p:nvSpPr>
        <p:spPr>
          <a:xfrm flipH="1">
            <a:off x="5760257" y="2517686"/>
            <a:ext cx="2167924" cy="69275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800"/>
          </a:p>
        </p:txBody>
      </p:sp>
      <p:sp>
        <p:nvSpPr>
          <p:cNvPr id="133" name="Shape 133"/>
          <p:cNvSpPr/>
          <p:nvPr/>
        </p:nvSpPr>
        <p:spPr>
          <a:xfrm flipH="1">
            <a:off x="10172236" y="7152786"/>
            <a:ext cx="322431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800"/>
          </a:p>
        </p:txBody>
      </p:sp>
      <p:sp>
        <p:nvSpPr>
          <p:cNvPr id="134" name="Shape 134"/>
          <p:cNvSpPr/>
          <p:nvPr/>
        </p:nvSpPr>
        <p:spPr>
          <a:xfrm flipH="1">
            <a:off x="8650958" y="8154444"/>
            <a:ext cx="19173" cy="84510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800"/>
          </a:p>
        </p:txBody>
      </p:sp>
      <p:sp>
        <p:nvSpPr>
          <p:cNvPr id="15" name="Shape 133">
            <a:extLst>
              <a:ext uri="{FF2B5EF4-FFF2-40B4-BE49-F238E27FC236}">
                <a16:creationId xmlns:a16="http://schemas.microsoft.com/office/drawing/2014/main" id="{5FE7981C-0919-4F4D-95B8-D82CFAA61398}"/>
              </a:ext>
            </a:extLst>
          </p:cNvPr>
          <p:cNvSpPr/>
          <p:nvPr/>
        </p:nvSpPr>
        <p:spPr>
          <a:xfrm>
            <a:off x="3965394" y="7032224"/>
            <a:ext cx="322431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800"/>
          </a:p>
        </p:txBody>
      </p:sp>
      <p:sp>
        <p:nvSpPr>
          <p:cNvPr id="16" name="Shape 131">
            <a:extLst>
              <a:ext uri="{FF2B5EF4-FFF2-40B4-BE49-F238E27FC236}">
                <a16:creationId xmlns:a16="http://schemas.microsoft.com/office/drawing/2014/main" id="{C1B55D65-134E-434C-B9FE-EDBAC420616F}"/>
              </a:ext>
            </a:extLst>
          </p:cNvPr>
          <p:cNvSpPr/>
          <p:nvPr/>
        </p:nvSpPr>
        <p:spPr>
          <a:xfrm flipH="1">
            <a:off x="13396553" y="6105011"/>
            <a:ext cx="0" cy="10477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800"/>
          </a:p>
        </p:txBody>
      </p:sp>
      <p:sp>
        <p:nvSpPr>
          <p:cNvPr id="17" name="Shape 131">
            <a:extLst>
              <a:ext uri="{FF2B5EF4-FFF2-40B4-BE49-F238E27FC236}">
                <a16:creationId xmlns:a16="http://schemas.microsoft.com/office/drawing/2014/main" id="{438F3DE0-FA23-40CF-939F-953D60065B5C}"/>
              </a:ext>
            </a:extLst>
          </p:cNvPr>
          <p:cNvSpPr/>
          <p:nvPr/>
        </p:nvSpPr>
        <p:spPr>
          <a:xfrm flipH="1">
            <a:off x="3965394" y="3677694"/>
            <a:ext cx="0" cy="335453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80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454612" y="1339078"/>
            <a:ext cx="784443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4400" dirty="0" err="1"/>
              <a:t>наджелудочковая</a:t>
            </a:r>
            <a:r>
              <a:rPr sz="4400" dirty="0"/>
              <a:t> </a:t>
            </a:r>
            <a:r>
              <a:rPr sz="4400" dirty="0" err="1"/>
              <a:t>тахикардия</a:t>
            </a:r>
            <a:r>
              <a:rPr dirty="0"/>
              <a:t> </a:t>
            </a:r>
          </a:p>
        </p:txBody>
      </p:sp>
      <p:sp>
        <p:nvSpPr>
          <p:cNvPr id="138" name="Shape 138"/>
          <p:cNvSpPr/>
          <p:nvPr/>
        </p:nvSpPr>
        <p:spPr>
          <a:xfrm>
            <a:off x="1454612" y="2983378"/>
            <a:ext cx="6926575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 algn="l"/>
            <a:r>
              <a:rPr dirty="0" err="1"/>
              <a:t>желудочковая</a:t>
            </a:r>
            <a:r>
              <a:rPr dirty="0"/>
              <a:t> </a:t>
            </a:r>
            <a:r>
              <a:rPr dirty="0" err="1"/>
              <a:t>тахикардия</a:t>
            </a:r>
            <a:endParaRPr dirty="0"/>
          </a:p>
        </p:txBody>
      </p:sp>
      <p:sp>
        <p:nvSpPr>
          <p:cNvPr id="139" name="Shape 139"/>
          <p:cNvSpPr/>
          <p:nvPr/>
        </p:nvSpPr>
        <p:spPr>
          <a:xfrm>
            <a:off x="1454612" y="5014574"/>
            <a:ext cx="775051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dirty="0"/>
              <a:t>(</a:t>
            </a:r>
            <a:r>
              <a:rPr dirty="0" err="1"/>
              <a:t>широкие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узкие</a:t>
            </a:r>
            <a:r>
              <a:rPr dirty="0"/>
              <a:t> </a:t>
            </a:r>
            <a:r>
              <a:rPr dirty="0" err="1"/>
              <a:t>комплексы</a:t>
            </a:r>
            <a:r>
              <a:rPr dirty="0"/>
              <a:t> QRS)</a:t>
            </a:r>
          </a:p>
        </p:txBody>
      </p:sp>
      <p:sp>
        <p:nvSpPr>
          <p:cNvPr id="140" name="Shape 140"/>
          <p:cNvSpPr/>
          <p:nvPr/>
        </p:nvSpPr>
        <p:spPr>
          <a:xfrm>
            <a:off x="1454612" y="6891882"/>
            <a:ext cx="9265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dirty="0" err="1"/>
              <a:t>регулярный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нерегулярный</a:t>
            </a:r>
            <a:r>
              <a:rPr dirty="0"/>
              <a:t> </a:t>
            </a:r>
            <a:r>
              <a:rPr dirty="0" err="1"/>
              <a:t>интервал</a:t>
            </a:r>
            <a:r>
              <a:rPr dirty="0"/>
              <a:t> R-R</a:t>
            </a:r>
          </a:p>
        </p:txBody>
      </p:sp>
      <p:pic>
        <p:nvPicPr>
          <p:cNvPr id="141" name="Снимок экрана 2021-11-06 в 22.44.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18739" y="184940"/>
            <a:ext cx="3251201" cy="607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585152" y="2068675"/>
            <a:ext cx="616995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 err="1"/>
              <a:t>определить</a:t>
            </a:r>
            <a:r>
              <a:rPr sz="2800" dirty="0"/>
              <a:t> </a:t>
            </a:r>
            <a:r>
              <a:rPr sz="2800" dirty="0" err="1"/>
              <a:t>острая</a:t>
            </a:r>
            <a:r>
              <a:rPr sz="2800" dirty="0"/>
              <a:t> </a:t>
            </a:r>
            <a:r>
              <a:rPr sz="2800" dirty="0" err="1"/>
              <a:t>или</a:t>
            </a:r>
            <a:r>
              <a:rPr sz="2800" dirty="0"/>
              <a:t> </a:t>
            </a:r>
            <a:r>
              <a:rPr sz="2800" dirty="0" err="1"/>
              <a:t>не</a:t>
            </a:r>
            <a:r>
              <a:rPr sz="2800" dirty="0"/>
              <a:t> </a:t>
            </a:r>
            <a:r>
              <a:rPr sz="2800" dirty="0" err="1"/>
              <a:t>острая</a:t>
            </a:r>
            <a:endParaRPr sz="2800" dirty="0"/>
          </a:p>
          <a:p>
            <a:pPr>
              <a:defRPr sz="30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(ЭХО)</a:t>
            </a:r>
          </a:p>
        </p:txBody>
      </p:sp>
      <p:sp>
        <p:nvSpPr>
          <p:cNvPr id="144" name="Shape 144"/>
          <p:cNvSpPr/>
          <p:nvPr/>
        </p:nvSpPr>
        <p:spPr>
          <a:xfrm>
            <a:off x="733916" y="4544016"/>
            <a:ext cx="426055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прекардиальный</a:t>
            </a:r>
            <a:r>
              <a:rPr dirty="0"/>
              <a:t> </a:t>
            </a:r>
            <a:r>
              <a:rPr dirty="0" err="1"/>
              <a:t>удар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733916" y="7579621"/>
            <a:ext cx="786112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700" dirty="0" err="1"/>
              <a:t>болюс</a:t>
            </a:r>
            <a:r>
              <a:rPr sz="2700" dirty="0"/>
              <a:t> </a:t>
            </a:r>
            <a:r>
              <a:rPr sz="2700" dirty="0" err="1"/>
              <a:t>лидокаина</a:t>
            </a:r>
            <a:r>
              <a:rPr sz="2700" dirty="0"/>
              <a:t> 2.2 </a:t>
            </a:r>
            <a:r>
              <a:rPr sz="2700" dirty="0" err="1"/>
              <a:t>мг</a:t>
            </a:r>
            <a:r>
              <a:rPr sz="2700" dirty="0"/>
              <a:t>/</a:t>
            </a:r>
            <a:r>
              <a:rPr sz="2700" dirty="0" err="1"/>
              <a:t>кг</a:t>
            </a:r>
            <a:r>
              <a:rPr sz="2700" dirty="0"/>
              <a:t> ( </a:t>
            </a:r>
            <a:r>
              <a:rPr sz="2700" dirty="0" err="1"/>
              <a:t>до</a:t>
            </a:r>
            <a:r>
              <a:rPr sz="2700" dirty="0"/>
              <a:t> 4-х </a:t>
            </a:r>
            <a:r>
              <a:rPr sz="2700" dirty="0" err="1"/>
              <a:t>болюсов</a:t>
            </a:r>
            <a:r>
              <a:rPr sz="2700" dirty="0"/>
              <a:t>),</a:t>
            </a:r>
            <a:endParaRPr lang="ru-RU" sz="2700" dirty="0"/>
          </a:p>
          <a:p>
            <a:pPr algn="l">
              <a:defRPr sz="2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700" dirty="0" err="1"/>
              <a:t>потом</a:t>
            </a:r>
            <a:r>
              <a:rPr sz="2700" dirty="0"/>
              <a:t> ИПС 25-80 </a:t>
            </a:r>
            <a:r>
              <a:rPr sz="2700" dirty="0" err="1"/>
              <a:t>мкг</a:t>
            </a:r>
            <a:r>
              <a:rPr sz="2700" dirty="0"/>
              <a:t>/</a:t>
            </a:r>
            <a:r>
              <a:rPr sz="2700" dirty="0" err="1"/>
              <a:t>кг</a:t>
            </a:r>
            <a:r>
              <a:rPr sz="2700" dirty="0"/>
              <a:t>/</a:t>
            </a:r>
            <a:r>
              <a:rPr sz="2700" dirty="0" err="1"/>
              <a:t>мин</a:t>
            </a:r>
            <a:endParaRPr sz="2700" dirty="0"/>
          </a:p>
        </p:txBody>
      </p:sp>
      <p:sp>
        <p:nvSpPr>
          <p:cNvPr id="146" name="Shape 146"/>
          <p:cNvSpPr/>
          <p:nvPr/>
        </p:nvSpPr>
        <p:spPr>
          <a:xfrm>
            <a:off x="733916" y="6571986"/>
            <a:ext cx="625951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dirty="0" err="1"/>
              <a:t>осторожно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шоке</a:t>
            </a:r>
            <a:r>
              <a:rPr dirty="0"/>
              <a:t> и </a:t>
            </a:r>
            <a:r>
              <a:rPr dirty="0" err="1"/>
              <a:t>гипотонии</a:t>
            </a:r>
            <a:r>
              <a:rPr dirty="0"/>
              <a:t>!</a:t>
            </a:r>
          </a:p>
        </p:txBody>
      </p:sp>
      <p:sp>
        <p:nvSpPr>
          <p:cNvPr id="147" name="Shape 147"/>
          <p:cNvSpPr/>
          <p:nvPr/>
        </p:nvSpPr>
        <p:spPr>
          <a:xfrm>
            <a:off x="733916" y="5564351"/>
            <a:ext cx="71577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верапамил</a:t>
            </a:r>
            <a:r>
              <a:rPr dirty="0"/>
              <a:t> 0.05 </a:t>
            </a:r>
            <a:r>
              <a:rPr dirty="0" err="1"/>
              <a:t>мг</a:t>
            </a:r>
            <a:r>
              <a:rPr dirty="0"/>
              <a:t>/</a:t>
            </a:r>
            <a:r>
              <a:rPr dirty="0" err="1"/>
              <a:t>кг</a:t>
            </a:r>
            <a:r>
              <a:rPr dirty="0"/>
              <a:t> </a:t>
            </a:r>
            <a:r>
              <a:rPr dirty="0" err="1"/>
              <a:t>каждые</a:t>
            </a:r>
            <a:r>
              <a:rPr dirty="0"/>
              <a:t> 10-20 </a:t>
            </a:r>
            <a:r>
              <a:rPr dirty="0" err="1"/>
              <a:t>мин</a:t>
            </a:r>
            <a:endParaRPr dirty="0"/>
          </a:p>
        </p:txBody>
      </p:sp>
      <p:sp>
        <p:nvSpPr>
          <p:cNvPr id="148" name="Shape 148"/>
          <p:cNvSpPr/>
          <p:nvPr/>
        </p:nvSpPr>
        <p:spPr>
          <a:xfrm flipH="1">
            <a:off x="4288141" y="3033041"/>
            <a:ext cx="3603489" cy="147945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149" name="Shape 149"/>
          <p:cNvSpPr/>
          <p:nvPr/>
        </p:nvSpPr>
        <p:spPr>
          <a:xfrm>
            <a:off x="10735354" y="4512501"/>
            <a:ext cx="475931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dirty="0" err="1"/>
              <a:t>сотолол</a:t>
            </a:r>
            <a:r>
              <a:rPr dirty="0"/>
              <a:t> 2.0 </a:t>
            </a:r>
            <a:r>
              <a:rPr dirty="0" err="1"/>
              <a:t>мг</a:t>
            </a:r>
            <a:r>
              <a:rPr dirty="0"/>
              <a:t>/</a:t>
            </a:r>
            <a:r>
              <a:rPr dirty="0" err="1"/>
              <a:t>кг</a:t>
            </a:r>
            <a:r>
              <a:rPr dirty="0"/>
              <a:t>  2 р/д</a:t>
            </a:r>
          </a:p>
        </p:txBody>
      </p:sp>
      <p:sp>
        <p:nvSpPr>
          <p:cNvPr id="150" name="Shape 150"/>
          <p:cNvSpPr/>
          <p:nvPr/>
        </p:nvSpPr>
        <p:spPr>
          <a:xfrm>
            <a:off x="10735354" y="5249815"/>
            <a:ext cx="487177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dirty="0" err="1"/>
              <a:t>дилтиазем</a:t>
            </a:r>
            <a:r>
              <a:rPr dirty="0"/>
              <a:t> 2-3 </a:t>
            </a:r>
            <a:r>
              <a:rPr dirty="0" err="1"/>
              <a:t>мг</a:t>
            </a:r>
            <a:r>
              <a:rPr dirty="0"/>
              <a:t>/</a:t>
            </a:r>
            <a:r>
              <a:rPr dirty="0" err="1"/>
              <a:t>кг</a:t>
            </a:r>
            <a:r>
              <a:rPr dirty="0"/>
              <a:t> 3 р/д</a:t>
            </a:r>
          </a:p>
        </p:txBody>
      </p:sp>
      <p:sp>
        <p:nvSpPr>
          <p:cNvPr id="151" name="Shape 151"/>
          <p:cNvSpPr/>
          <p:nvPr/>
        </p:nvSpPr>
        <p:spPr>
          <a:xfrm>
            <a:off x="10735354" y="5915667"/>
            <a:ext cx="5059077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 b="1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dirty="0" err="1"/>
              <a:t>верапамил</a:t>
            </a:r>
            <a:r>
              <a:rPr dirty="0"/>
              <a:t> 1-5 </a:t>
            </a:r>
            <a:r>
              <a:rPr dirty="0" err="1"/>
              <a:t>мг</a:t>
            </a:r>
            <a:r>
              <a:rPr dirty="0"/>
              <a:t>/</a:t>
            </a:r>
            <a:r>
              <a:rPr dirty="0" err="1"/>
              <a:t>кг</a:t>
            </a:r>
            <a:r>
              <a:rPr dirty="0"/>
              <a:t> 3 р/д</a:t>
            </a:r>
          </a:p>
        </p:txBody>
      </p:sp>
      <p:sp>
        <p:nvSpPr>
          <p:cNvPr id="152" name="Shape 152"/>
          <p:cNvSpPr/>
          <p:nvPr/>
        </p:nvSpPr>
        <p:spPr>
          <a:xfrm>
            <a:off x="9394521" y="3033042"/>
            <a:ext cx="3657599" cy="137240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153" name="Shape 153"/>
          <p:cNvSpPr/>
          <p:nvPr/>
        </p:nvSpPr>
        <p:spPr>
          <a:xfrm>
            <a:off x="3663668" y="392140"/>
            <a:ext cx="1020151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dirty="0" err="1"/>
              <a:t>Лечение</a:t>
            </a:r>
            <a:r>
              <a:rPr sz="4000" dirty="0"/>
              <a:t> </a:t>
            </a:r>
            <a:r>
              <a:rPr sz="4000" dirty="0" err="1"/>
              <a:t>наджелудочковых</a:t>
            </a:r>
            <a:r>
              <a:rPr sz="4000" dirty="0"/>
              <a:t> </a:t>
            </a:r>
            <a:r>
              <a:rPr sz="4000" dirty="0" err="1"/>
              <a:t>тахикардий</a:t>
            </a:r>
            <a:endParaRPr sz="40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237547" y="306705"/>
            <a:ext cx="108667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Замедлить</a:t>
            </a:r>
            <a:r>
              <a:rPr dirty="0"/>
              <a:t> ЧСС, </a:t>
            </a:r>
            <a:r>
              <a:rPr dirty="0" err="1"/>
              <a:t>повысить</a:t>
            </a:r>
            <a:r>
              <a:rPr dirty="0"/>
              <a:t> СВ, </a:t>
            </a:r>
            <a:r>
              <a:rPr dirty="0" err="1"/>
              <a:t>улучшить</a:t>
            </a:r>
            <a:r>
              <a:rPr dirty="0"/>
              <a:t> </a:t>
            </a:r>
            <a:r>
              <a:rPr dirty="0" err="1"/>
              <a:t>перфузию</a:t>
            </a:r>
            <a:r>
              <a:rPr dirty="0"/>
              <a:t> </a:t>
            </a:r>
          </a:p>
        </p:txBody>
      </p:sp>
      <p:pic>
        <p:nvPicPr>
          <p:cNvPr id="156" name="Лилу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117" y="1090153"/>
            <a:ext cx="11714028" cy="808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4796631" y="8356600"/>
            <a:ext cx="1189584" cy="1270000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Лилу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2387" y="1351140"/>
            <a:ext cx="11444036" cy="789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5680523" y="381399"/>
            <a:ext cx="598080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введения</a:t>
            </a:r>
            <a:r>
              <a:rPr dirty="0"/>
              <a:t> </a:t>
            </a:r>
            <a:r>
              <a:rPr dirty="0" err="1"/>
              <a:t>верапамила</a:t>
            </a:r>
            <a:endParaRPr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3c42184f-6ffa-455d-ac8d-617d60f6fb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5391" y="1174813"/>
            <a:ext cx="14671067" cy="825247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4066299" y="326312"/>
            <a:ext cx="920925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dirty="0" err="1"/>
              <a:t>Лечение</a:t>
            </a:r>
            <a:r>
              <a:rPr sz="4000" dirty="0"/>
              <a:t> </a:t>
            </a:r>
            <a:r>
              <a:rPr sz="4000" dirty="0" err="1"/>
              <a:t>фибрилляции</a:t>
            </a:r>
            <a:r>
              <a:rPr sz="4000" dirty="0"/>
              <a:t> </a:t>
            </a:r>
            <a:r>
              <a:rPr sz="4000" dirty="0" err="1"/>
              <a:t>предсердий</a:t>
            </a:r>
            <a:endParaRPr sz="4000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пери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6332" y="130665"/>
            <a:ext cx="12222271" cy="843192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4593431" y="7734300"/>
            <a:ext cx="1270000" cy="1270000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Бонифаций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4731" y="111152"/>
            <a:ext cx="12749756" cy="8795825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4529931" y="8064500"/>
            <a:ext cx="1270000" cy="1270000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164</Words>
  <Application>Microsoft Office PowerPoint</Application>
  <PresentationFormat>Произвольный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Helvetica</vt:lpstr>
      <vt:lpstr>Helvetica Light</vt:lpstr>
      <vt:lpstr>Helvetica Neue</vt:lpstr>
      <vt:lpstr>White</vt:lpstr>
      <vt:lpstr>Алгоритм действий  при нарушениях ритма с высокой ЧСС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 при нарушениях ритма с высокой ЧСС</dc:title>
  <cp:lastModifiedBy>Лукьянова Анна Валентиновна</cp:lastModifiedBy>
  <cp:revision>5</cp:revision>
  <dcterms:modified xsi:type="dcterms:W3CDTF">2022-11-16T16:16:55Z</dcterms:modified>
</cp:coreProperties>
</file>