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" r:id="rId2"/>
    <p:sldId id="257" r:id="rId3"/>
    <p:sldId id="263" r:id="rId4"/>
    <p:sldId id="264" r:id="rId5"/>
    <p:sldId id="258" r:id="rId6"/>
    <p:sldId id="260" r:id="rId7"/>
    <p:sldId id="265" r:id="rId8"/>
    <p:sldId id="271" r:id="rId9"/>
    <p:sldId id="262" r:id="rId10"/>
    <p:sldId id="272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1478" autoAdjust="0"/>
  </p:normalViewPr>
  <p:slideViewPr>
    <p:cSldViewPr>
      <p:cViewPr varScale="1">
        <p:scale>
          <a:sx n="90" d="100"/>
          <a:sy n="90" d="100"/>
        </p:scale>
        <p:origin x="-102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A747F-E64C-4D8A-8149-E3F50129FA50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9C047-B652-4177-BFBE-D567C4EF6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целью растворения камней диетический корм Urinary Canine назначают для применения в течение 5-12 недель. В случае инфицирования мочевыводящих путей срок назначения Urinary Canine в комплексе с антибиотиком должен быть не менее одного месяца после получения отрицательного результата бактериологического анализа мочи</a:t>
            </a: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Незначительное увеличение содержания натрия позволяет совместить разбавление мочи с подкислением, препятствуя образованию камней струвита и оксалата кальция. </a:t>
            </a:r>
            <a:r>
              <a:rPr lang="ru-RU" dirty="0"/>
              <a:t/>
            </a:r>
            <a:br>
              <a:rPr lang="ru-RU" dirty="0"/>
            </a:b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Urinary S/O для собак – первое средство, которое можно назначать еще до определения типа кристаллов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Витамин В6. Содержание увеличено для снижения абсорбции оксалатов в кишечнике для ограничения экскреции с мочой.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E5200-995B-49A7-8BDD-3D67DA3EB29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816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B1AEF-B0CD-425F-9EA4-FA5AA8042B0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3DB1AEF-B0CD-425F-9EA4-FA5AA8042B07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AA4FAAB-197E-4CB3-9BF8-68B5538BC11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mailto:M.Nizovtseva@duocor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204864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Дифференциальные диагнозы ГНУС собак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09120"/>
            <a:ext cx="740664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Низовцева (Борисова) Мария</a:t>
            </a:r>
          </a:p>
          <a:p>
            <a:pPr algn="r"/>
            <a:r>
              <a:rPr lang="ru-RU" sz="2000" dirty="0" smtClean="0"/>
              <a:t>Ветеринарный врач-</a:t>
            </a:r>
            <a:r>
              <a:rPr lang="ru-RU" sz="2000" dirty="0" err="1" smtClean="0"/>
              <a:t>репродуктолог</a:t>
            </a:r>
            <a:endParaRPr lang="ru-RU" sz="2000" dirty="0" smtClean="0"/>
          </a:p>
          <a:p>
            <a:pPr algn="r"/>
            <a:r>
              <a:rPr lang="ru-RU" sz="2000" dirty="0" smtClean="0"/>
              <a:t>МВЦ </a:t>
            </a:r>
            <a:r>
              <a:rPr lang="en-US" sz="2000" dirty="0" smtClean="0"/>
              <a:t>“</a:t>
            </a:r>
            <a:r>
              <a:rPr lang="ru-RU" sz="2000" dirty="0" smtClean="0"/>
              <a:t>Два Сердца</a:t>
            </a:r>
            <a:r>
              <a:rPr lang="en-US" sz="2000" dirty="0" smtClean="0"/>
              <a:t>”</a:t>
            </a:r>
            <a:endParaRPr lang="ru-RU" sz="2000" dirty="0" smtClean="0"/>
          </a:p>
          <a:p>
            <a:pPr algn="r"/>
            <a:r>
              <a:rPr lang="ru-RU" sz="2000" dirty="0" smtClean="0"/>
              <a:t>Санкт-Петербург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693"/>
            <a:ext cx="2237234" cy="223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58032" cy="70609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Недержание мочи у собак с ожирением</a:t>
            </a:r>
            <a:endParaRPr lang="ru-RU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3DE2F2-EA94-43EA-8DC1-9934C6204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302" y="1213915"/>
            <a:ext cx="1439952" cy="2953749"/>
          </a:xfrm>
          <a:prstGeom prst="rect">
            <a:avLst/>
          </a:prstGeom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xmlns="" id="{E5E5F000-E25B-4E03-B95E-7ED2B0D49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312" y="3599894"/>
            <a:ext cx="1273806" cy="2657642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29759B5D-F076-4CBE-8144-F4430F04F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369" y="899529"/>
            <a:ext cx="655951" cy="8213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93020" y="95150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666666"/>
                </a:solidFill>
                <a:latin typeface="DIN Pro Cond" panose="020B0506020201010104" pitchFamily="34" charset="0"/>
              </a:rPr>
              <a:t>ПОДДЕРЖАНИЕ ОПТИМАЛЬНОЙ</a:t>
            </a:r>
          </a:p>
          <a:p>
            <a:pPr algn="just"/>
            <a:r>
              <a:rPr lang="ru-RU" b="1" dirty="0">
                <a:solidFill>
                  <a:srgbClr val="666666"/>
                </a:solidFill>
                <a:latin typeface="DIN Pro Cond" panose="020B0506020201010104" pitchFamily="34" charset="0"/>
              </a:rPr>
              <a:t>МАССЫ ТЕЛА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DIN Pro Cond" panose="020B0506020201010104" pitchFamily="34" charset="0"/>
              </a:rPr>
              <a:t>Адаптированное содержание жиров и энергии в диете помогает </a:t>
            </a:r>
            <a:r>
              <a:rPr lang="ru-RU" b="1" dirty="0">
                <a:solidFill>
                  <a:srgbClr val="333333"/>
                </a:solidFill>
                <a:latin typeface="DIN Pro Cond" panose="020B0506020201010104" pitchFamily="34" charset="0"/>
              </a:rPr>
              <a:t>контролировать массу тела</a:t>
            </a:r>
            <a:r>
              <a:rPr lang="ru-RU" dirty="0">
                <a:solidFill>
                  <a:srgbClr val="333333"/>
                </a:solidFill>
                <a:latin typeface="DIN Pro Cond" panose="020B0506020201010104" pitchFamily="34" charset="0"/>
              </a:rPr>
              <a:t>. Способствует созданию чувства сытости благодаря сочетанию разных типов клетчатки.</a:t>
            </a:r>
            <a:endParaRPr lang="en-US" dirty="0">
              <a:latin typeface="DIN Pro Cond" panose="020B05060202010101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BF49C482-50EB-403A-9F24-4D8E7745B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708138" y="2716002"/>
            <a:ext cx="640528" cy="6344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93020" y="270582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666666"/>
                </a:solidFill>
                <a:latin typeface="DIN Pro Cond" panose="020B0506020201010104" pitchFamily="34" charset="0"/>
              </a:rPr>
              <a:t>ПОДДЕРЖАНИЕ ЗДОРОВОГО</a:t>
            </a:r>
          </a:p>
          <a:p>
            <a:pPr algn="just"/>
            <a:r>
              <a:rPr lang="ru-RU" b="1" dirty="0">
                <a:solidFill>
                  <a:srgbClr val="666666"/>
                </a:solidFill>
                <a:latin typeface="DIN Pro Cond" panose="020B0506020201010104" pitchFamily="34" charset="0"/>
              </a:rPr>
              <a:t>ПИЩЕВАРЕНИЯ</a:t>
            </a:r>
          </a:p>
          <a:p>
            <a:pPr algn="just"/>
            <a:r>
              <a:rPr lang="ru-RU" dirty="0" err="1">
                <a:solidFill>
                  <a:srgbClr val="333333"/>
                </a:solidFill>
                <a:latin typeface="DIN Pro Cond" panose="020B0506020201010104" pitchFamily="34" charset="0"/>
              </a:rPr>
              <a:t>Высокоусвояемая</a:t>
            </a:r>
            <a:r>
              <a:rPr lang="ru-RU" dirty="0">
                <a:solidFill>
                  <a:srgbClr val="333333"/>
                </a:solidFill>
                <a:latin typeface="DIN Pro Cond" panose="020B0506020201010104" pitchFamily="34" charset="0"/>
              </a:rPr>
              <a:t> формула, содержащая </a:t>
            </a:r>
            <a:r>
              <a:rPr lang="ru-RU" dirty="0" err="1">
                <a:solidFill>
                  <a:srgbClr val="333333"/>
                </a:solidFill>
                <a:latin typeface="DIN Pro Cond" panose="020B0506020201010104" pitchFamily="34" charset="0"/>
              </a:rPr>
              <a:t>пребиотики</a:t>
            </a:r>
            <a:r>
              <a:rPr lang="ru-RU" dirty="0">
                <a:solidFill>
                  <a:srgbClr val="333333"/>
                </a:solidFill>
                <a:latin typeface="DIN Pro Cond" panose="020B0506020201010104" pitchFamily="34" charset="0"/>
              </a:rPr>
              <a:t>, способствует поддержанию здорового пищеварения.</a:t>
            </a:r>
            <a:endParaRPr lang="en-US" dirty="0">
              <a:latin typeface="DIN Pro Cond" panose="020B0506020201010104" pitchFamily="34" charset="0"/>
            </a:endParaRPr>
          </a:p>
        </p:txBody>
      </p:sp>
      <p:pic>
        <p:nvPicPr>
          <p:cNvPr id="10" name="Picture 17">
            <a:extLst>
              <a:ext uri="{FF2B5EF4-FFF2-40B4-BE49-F238E27FC236}">
                <a16:creationId xmlns:a16="http://schemas.microsoft.com/office/drawing/2014/main" xmlns="" id="{3577DE40-B777-4095-8BA6-3EDE2A7EB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3378" y="4089525"/>
            <a:ext cx="655919" cy="83919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90086" y="418857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666666"/>
                </a:solidFill>
                <a:latin typeface="DIN Pro Cond" panose="020B0506020201010104" pitchFamily="34" charset="0"/>
              </a:rPr>
              <a:t>ПОДДЕРЖАНИЕ ЗДОРОВЬЯ</a:t>
            </a:r>
            <a:r>
              <a:rPr lang="en-US" b="1" dirty="0">
                <a:solidFill>
                  <a:srgbClr val="666666"/>
                </a:solidFill>
                <a:latin typeface="DIN Pro Cond" panose="020B0506020201010104" pitchFamily="34" charset="0"/>
              </a:rPr>
              <a:t> </a:t>
            </a:r>
            <a:r>
              <a:rPr lang="ru-RU" b="1" dirty="0">
                <a:solidFill>
                  <a:srgbClr val="666666"/>
                </a:solidFill>
                <a:latin typeface="DIN Pro Cond" panose="020B0506020201010104" pitchFamily="34" charset="0"/>
              </a:rPr>
              <a:t>КОЖИ И ШЕРСТИ</a:t>
            </a:r>
          </a:p>
          <a:p>
            <a:r>
              <a:rPr lang="ru-RU" dirty="0">
                <a:solidFill>
                  <a:srgbClr val="333333"/>
                </a:solidFill>
                <a:latin typeface="DIN Pro Cond" panose="020B0506020201010104" pitchFamily="34" charset="0"/>
              </a:rPr>
              <a:t>Содержит питательные вещества,</a:t>
            </a:r>
            <a:r>
              <a:rPr lang="en-US" dirty="0">
                <a:solidFill>
                  <a:srgbClr val="333333"/>
                </a:solidFill>
                <a:latin typeface="DIN Pro Cond" panose="020B0506020201010104" pitchFamily="34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DIN Pro Cond" panose="020B0506020201010104" pitchFamily="34" charset="0"/>
              </a:rPr>
              <a:t>поддерживающие здоровый рост</a:t>
            </a:r>
            <a:r>
              <a:rPr lang="en-US" dirty="0">
                <a:solidFill>
                  <a:srgbClr val="333333"/>
                </a:solidFill>
                <a:latin typeface="DIN Pro Cond" panose="020B0506020201010104" pitchFamily="34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DIN Pro Cond" panose="020B0506020201010104" pitchFamily="34" charset="0"/>
              </a:rPr>
              <a:t>и блеск шерсти.</a:t>
            </a:r>
            <a:endParaRPr lang="en-US" dirty="0">
              <a:latin typeface="DIN Pro Cond" panose="020B0506020201010104" pitchFamily="34" charset="0"/>
            </a:endParaRP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FB2811A1-34B8-4DE0-B82D-B43EBA04C4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414" y="5141514"/>
            <a:ext cx="738183" cy="76603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62589" y="511190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666666"/>
                </a:solidFill>
                <a:latin typeface="DIN Pro Cond" panose="020B0506020201010104" pitchFamily="34" charset="0"/>
              </a:rPr>
              <a:t>ПОДДЕРЖАНИЕ ЗДОРОВЬЯ ЗУБОВ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DIN Pro Cond" panose="020B0506020201010104" pitchFamily="34" charset="0"/>
              </a:rPr>
              <a:t>Механическое воздействие крокет в сочетании со связывающими кальций веществами способствует замедлению образования зубного налета и зубного камня</a:t>
            </a:r>
            <a:endParaRPr lang="en-US" dirty="0">
              <a:latin typeface="DIN Pro Cond" panose="020B05060202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13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М\и при эмоциях\стрессе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75" y="1447800"/>
            <a:ext cx="4800600" cy="4800600"/>
          </a:xfrm>
        </p:spPr>
      </p:pic>
    </p:spTree>
    <p:extLst>
      <p:ext uri="{BB962C8B-B14F-4D97-AF65-F5344CB8AC3E}">
        <p14:creationId xmlns:p14="http://schemas.microsoft.com/office/powerpoint/2010/main" val="329848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4725144"/>
            <a:ext cx="4536504" cy="18002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>
                <a:solidFill>
                  <a:srgbClr val="FF0000"/>
                </a:solidFill>
                <a:hlinkClick r:id="rId2"/>
              </a:rPr>
              <a:t>M.Nizovtseva@duocor.ru</a:t>
            </a:r>
            <a:endParaRPr lang="en-US" dirty="0" smtClean="0">
              <a:solidFill>
                <a:srgbClr val="FF0000"/>
              </a:solidFill>
            </a:endParaRPr>
          </a:p>
          <a:p>
            <a:pPr marL="82296" indent="0">
              <a:buNone/>
            </a:pPr>
            <a:r>
              <a:rPr lang="en-US" sz="2800" dirty="0" smtClean="0"/>
              <a:t>     8-950-005-70-42  </a:t>
            </a:r>
          </a:p>
          <a:p>
            <a:pPr marL="82296" indent="0">
              <a:buNone/>
            </a:pPr>
            <a:r>
              <a:rPr lang="en-US" sz="2800" dirty="0" smtClean="0"/>
              <a:t>Viber, </a:t>
            </a:r>
            <a:r>
              <a:rPr lang="en-US" sz="2800" dirty="0"/>
              <a:t>W</a:t>
            </a:r>
            <a:r>
              <a:rPr lang="en-US" sz="2800" dirty="0" smtClean="0"/>
              <a:t>hatsApp, Telegram</a:t>
            </a:r>
            <a:endParaRPr lang="ru-RU" sz="28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275856" y="5445224"/>
            <a:ext cx="432048" cy="2880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6" t="25731" r="25814" b="8161"/>
          <a:stretch/>
        </p:blipFill>
        <p:spPr>
          <a:xfrm>
            <a:off x="3275856" y="1484784"/>
            <a:ext cx="3256872" cy="313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Эктопия мочеточника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7128792" cy="4039650"/>
          </a:xfrm>
        </p:spPr>
      </p:pic>
    </p:spTree>
    <p:extLst>
      <p:ext uri="{BB962C8B-B14F-4D97-AF65-F5344CB8AC3E}">
        <p14:creationId xmlns:p14="http://schemas.microsoft.com/office/powerpoint/2010/main" val="16248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406"/>
            <a:ext cx="8229600" cy="5826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Эктопия мочеточника</a:t>
            </a:r>
            <a:endParaRPr lang="ru-RU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628800"/>
            <a:ext cx="3168351" cy="4881855"/>
          </a:xfrm>
        </p:spPr>
        <p:txBody>
          <a:bodyPr>
            <a:normAutofit/>
          </a:bodyPr>
          <a:lstStyle/>
          <a:p>
            <a:r>
              <a:rPr lang="ru-RU" altLang="en-US" sz="2000" dirty="0" smtClean="0"/>
              <a:t>Самцы </a:t>
            </a:r>
            <a:r>
              <a:rPr lang="en-US" altLang="en-US" sz="2000" dirty="0"/>
              <a:t>vs </a:t>
            </a:r>
            <a:r>
              <a:rPr lang="ru-RU" altLang="en-US" sz="2000" dirty="0"/>
              <a:t>самки = </a:t>
            </a:r>
            <a:r>
              <a:rPr lang="ru-RU" altLang="en-US" sz="2000" dirty="0" smtClean="0"/>
              <a:t>1:20</a:t>
            </a:r>
            <a:endParaRPr lang="ru-RU" altLang="en-US" sz="2000" dirty="0"/>
          </a:p>
          <a:p>
            <a:r>
              <a:rPr lang="ru-RU" altLang="ru-RU" sz="2000" dirty="0"/>
              <a:t>В</a:t>
            </a:r>
            <a:r>
              <a:rPr lang="en-US" altLang="ru-RU" sz="2000" dirty="0" err="1"/>
              <a:t>ысок</a:t>
            </a:r>
            <a:r>
              <a:rPr lang="ru-RU" altLang="en-US" sz="2000" dirty="0" err="1"/>
              <a:t>ий</a:t>
            </a:r>
            <a:r>
              <a:rPr lang="en-US" altLang="ru-RU" sz="2000" dirty="0"/>
              <a:t> </a:t>
            </a:r>
            <a:r>
              <a:rPr lang="en-US" altLang="ru-RU" sz="2000" dirty="0" err="1"/>
              <a:t>тонус</a:t>
            </a:r>
            <a:r>
              <a:rPr lang="en-US" altLang="ru-RU" sz="2000" dirty="0"/>
              <a:t> </a:t>
            </a:r>
            <a:r>
              <a:rPr lang="en-US" altLang="ru-RU" sz="2000" dirty="0" err="1"/>
              <a:t>уретры</a:t>
            </a:r>
            <a:r>
              <a:rPr lang="ru-RU" altLang="en-US" sz="2000" dirty="0"/>
              <a:t> у самцов</a:t>
            </a:r>
            <a:r>
              <a:rPr lang="ru-RU" altLang="en-US" sz="2000" dirty="0" smtClean="0"/>
              <a:t>.</a:t>
            </a:r>
          </a:p>
          <a:p>
            <a:r>
              <a:rPr lang="ru-RU" altLang="en-US" sz="2000" dirty="0" smtClean="0"/>
              <a:t>Недержание с рождения</a:t>
            </a:r>
            <a:endParaRPr lang="ru-RU" altLang="en-US" sz="2000" dirty="0"/>
          </a:p>
          <a:p>
            <a:r>
              <a:rPr lang="ru-RU" altLang="en-US" sz="2000" dirty="0" smtClean="0"/>
              <a:t>Одно\двусторонняя</a:t>
            </a:r>
          </a:p>
        </p:txBody>
      </p:sp>
      <p:pic>
        <p:nvPicPr>
          <p:cNvPr id="4" name="Замещающее содержимое 3" descr="nc-snapshot157727005658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12895" y="1776095"/>
            <a:ext cx="4573905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7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Эктопия мочеточников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Методы диагностики:</a:t>
            </a:r>
          </a:p>
          <a:p>
            <a:r>
              <a:rPr lang="ru-RU" dirty="0" smtClean="0"/>
              <a:t>УЗИ</a:t>
            </a:r>
          </a:p>
          <a:p>
            <a:r>
              <a:rPr lang="ru-RU" dirty="0" smtClean="0"/>
              <a:t>КТ</a:t>
            </a:r>
          </a:p>
          <a:p>
            <a:r>
              <a:rPr lang="ru-RU" dirty="0" smtClean="0"/>
              <a:t>Цистоскопия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Методы коррекции:</a:t>
            </a:r>
          </a:p>
          <a:p>
            <a:r>
              <a:rPr lang="ru-RU" dirty="0" smtClean="0"/>
              <a:t>Хирургический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04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Уроцистит</a:t>
            </a:r>
            <a:r>
              <a:rPr lang="ru-RU" dirty="0"/>
              <a:t> </a:t>
            </a:r>
            <a:r>
              <a:rPr lang="ru-RU" dirty="0" smtClean="0"/>
              <a:t>/ </a:t>
            </a:r>
            <a:r>
              <a:rPr lang="ru-RU" dirty="0" err="1" smtClean="0"/>
              <a:t>уролитиаз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0"/>
            <a:ext cx="7704856" cy="4525963"/>
          </a:xfrm>
        </p:spPr>
        <p:txBody>
          <a:bodyPr/>
          <a:lstStyle/>
          <a:p>
            <a:r>
              <a:rPr lang="ru-RU" dirty="0" smtClean="0"/>
              <a:t>Анамнез – </a:t>
            </a:r>
            <a:r>
              <a:rPr lang="ru-RU" dirty="0" err="1" smtClean="0"/>
              <a:t>странгурия</a:t>
            </a:r>
            <a:r>
              <a:rPr lang="ru-RU" dirty="0" smtClean="0"/>
              <a:t>, поллакиурия, гематурия.</a:t>
            </a:r>
          </a:p>
          <a:p>
            <a:r>
              <a:rPr lang="ru-RU" dirty="0" smtClean="0"/>
              <a:t>Общий анализ мочи, </a:t>
            </a:r>
            <a:r>
              <a:rPr lang="ru-RU" dirty="0" err="1" smtClean="0"/>
              <a:t>узи</a:t>
            </a:r>
            <a:r>
              <a:rPr lang="ru-RU" dirty="0" smtClean="0"/>
              <a:t>, посев мочи.</a:t>
            </a:r>
          </a:p>
          <a:p>
            <a:r>
              <a:rPr lang="ru-RU" dirty="0" smtClean="0"/>
              <a:t>Терапия по результатам диагностики (</a:t>
            </a:r>
            <a:r>
              <a:rPr lang="ru-RU" dirty="0" err="1" smtClean="0"/>
              <a:t>теразозин</a:t>
            </a:r>
            <a:r>
              <a:rPr lang="ru-RU" dirty="0" smtClean="0"/>
              <a:t>, НПВС, а\б терапия по результатам посева, хирургия при </a:t>
            </a:r>
            <a:r>
              <a:rPr lang="ru-RU" dirty="0" err="1" smtClean="0"/>
              <a:t>уролитиазе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685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Острая задержка мочи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Анамнез</a:t>
            </a:r>
          </a:p>
          <a:p>
            <a:r>
              <a:rPr lang="ru-RU" dirty="0" smtClean="0"/>
              <a:t>Диагностика – пальпация, </a:t>
            </a:r>
            <a:r>
              <a:rPr lang="ru-RU" dirty="0" err="1" smtClean="0"/>
              <a:t>узи</a:t>
            </a:r>
            <a:endParaRPr lang="ru-RU" dirty="0" smtClean="0"/>
          </a:p>
          <a:p>
            <a:r>
              <a:rPr lang="ru-RU" dirty="0" smtClean="0"/>
              <a:t>Стабилизация в </a:t>
            </a:r>
            <a:r>
              <a:rPr lang="ru-RU" dirty="0" err="1" smtClean="0"/>
              <a:t>ОРиИТ</a:t>
            </a:r>
            <a:r>
              <a:rPr lang="ru-RU" dirty="0" smtClean="0"/>
              <a:t>, катетеризация, лечение основного заболевания</a:t>
            </a:r>
          </a:p>
        </p:txBody>
      </p:sp>
    </p:spTree>
    <p:extLst>
      <p:ext uri="{BB962C8B-B14F-4D97-AF65-F5344CB8AC3E}">
        <p14:creationId xmlns:p14="http://schemas.microsoft.com/office/powerpoint/2010/main" val="39609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DIN Pro Cond" panose="020B0506020201010104" pitchFamily="34" charset="0"/>
              </a:rPr>
              <a:t>Urinary S</a:t>
            </a:r>
            <a:r>
              <a:rPr lang="ru-RU" sz="4400" b="1" dirty="0">
                <a:solidFill>
                  <a:schemeClr val="accent4">
                    <a:lumMod val="75000"/>
                  </a:schemeClr>
                </a:solidFill>
                <a:latin typeface="DIN Pro Cond" panose="020B0506020201010104" pitchFamily="34" charset="0"/>
              </a:rPr>
              <a:t>/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DIN Pro Cond" panose="020B0506020201010104" pitchFamily="34" charset="0"/>
              </a:rPr>
              <a:t>O</a:t>
            </a:r>
            <a:endParaRPr lang="ru-RU" dirty="0"/>
          </a:p>
        </p:txBody>
      </p:sp>
      <p:pic>
        <p:nvPicPr>
          <p:cNvPr id="5" name="Рисунок 21">
            <a:extLst>
              <a:ext uri="{FF2B5EF4-FFF2-40B4-BE49-F238E27FC236}">
                <a16:creationId xmlns="" xmlns:a16="http://schemas.microsoft.com/office/drawing/2014/main" id="{62AE62F0-AFB4-6E27-5DE8-E309F2BEEB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3429000"/>
            <a:ext cx="1811265" cy="327163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47800"/>
            <a:ext cx="7848872" cy="4800600"/>
          </a:xfrm>
        </p:spPr>
        <p:txBody>
          <a:bodyPr>
            <a:normAutofit/>
          </a:bodyPr>
          <a:lstStyle/>
          <a:p>
            <a:r>
              <a:rPr lang="ru-RU" sz="2800" dirty="0"/>
              <a:t>С целью растворения </a:t>
            </a:r>
            <a:r>
              <a:rPr lang="ru-RU" sz="2800" dirty="0" smtClean="0"/>
              <a:t>камней- 5-12 </a:t>
            </a:r>
            <a:r>
              <a:rPr lang="ru-RU" sz="2800" dirty="0"/>
              <a:t>недель.</a:t>
            </a:r>
          </a:p>
          <a:p>
            <a:r>
              <a:rPr lang="ru-RU" sz="2800" dirty="0"/>
              <a:t> В случае инфицирования мочевыводящих путей - не менее одного месяца после получения отрицательного результата </a:t>
            </a:r>
            <a:r>
              <a:rPr lang="ru-RU" sz="2800" dirty="0" err="1"/>
              <a:t>бакпосева</a:t>
            </a:r>
            <a:endParaRPr lang="en-US" sz="2800" dirty="0"/>
          </a:p>
          <a:p>
            <a:r>
              <a:rPr lang="ru-RU" sz="2800" dirty="0" err="1" smtClean="0"/>
              <a:t>Urinary</a:t>
            </a:r>
            <a:r>
              <a:rPr lang="ru-RU" sz="2800" dirty="0" smtClean="0"/>
              <a:t> </a:t>
            </a:r>
            <a:r>
              <a:rPr lang="ru-RU" sz="2800" dirty="0"/>
              <a:t>S/O для собак – первое средство, которое можно назначать еще до определения типа кристаллов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7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439" y="6402730"/>
            <a:ext cx="886986" cy="37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Заголовок 2"/>
          <p:cNvSpPr txBox="1">
            <a:spLocks/>
          </p:cNvSpPr>
          <p:nvPr/>
        </p:nvSpPr>
        <p:spPr>
          <a:xfrm>
            <a:off x="1115616" y="281649"/>
            <a:ext cx="3197343" cy="841626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kern="0" cap="all" dirty="0">
                <a:solidFill>
                  <a:schemeClr val="tx2"/>
                </a:solidFill>
                <a:latin typeface="+mn-lt"/>
              </a:rPr>
              <a:t>Ключевые моменты</a:t>
            </a:r>
            <a:endParaRPr lang="en-US" sz="2400" b="1" kern="0" cap="all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9" name="Группа 16">
            <a:extLst>
              <a:ext uri="{FF2B5EF4-FFF2-40B4-BE49-F238E27FC236}">
                <a16:creationId xmlns="" xmlns:a16="http://schemas.microsoft.com/office/drawing/2014/main" id="{EC901F34-9EAE-427B-9B29-A7254F19EB34}"/>
              </a:ext>
            </a:extLst>
          </p:cNvPr>
          <p:cNvGrpSpPr/>
          <p:nvPr/>
        </p:nvGrpSpPr>
        <p:grpSpPr>
          <a:xfrm>
            <a:off x="1259632" y="1268760"/>
            <a:ext cx="7190689" cy="5085569"/>
            <a:chOff x="1461511" y="1306568"/>
            <a:chExt cx="10325930" cy="5140166"/>
          </a:xfrm>
        </p:grpSpPr>
        <p:sp>
          <p:nvSpPr>
            <p:cNvPr id="20" name="Прямоугольник 31">
              <a:extLst>
                <a:ext uri="{FF2B5EF4-FFF2-40B4-BE49-F238E27FC236}">
                  <a16:creationId xmlns="" xmlns:a16="http://schemas.microsoft.com/office/drawing/2014/main" id="{384A4008-675E-414D-B391-829B2024BCA4}"/>
                </a:ext>
              </a:extLst>
            </p:cNvPr>
            <p:cNvSpPr/>
            <p:nvPr/>
          </p:nvSpPr>
          <p:spPr>
            <a:xfrm>
              <a:off x="2811764" y="1433511"/>
              <a:ext cx="8759550" cy="888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DINPro-Regular" panose="02000503030000020004" pitchFamily="50" charset="0"/>
                  <a:cs typeface="DIN Pro Cond Light" panose="020B0506020101010102" pitchFamily="34" charset="-52"/>
                </a:rPr>
                <a:t>Растворение струвитов</a:t>
              </a:r>
              <a:r>
                <a:rPr lang="ru-RU" sz="1600" dirty="0">
                  <a:latin typeface="DINPro-Regular" panose="02000503030000020004" pitchFamily="50" charset="0"/>
                  <a:cs typeface="DIN Pro Cond Light" panose="020B0506020101010102" pitchFamily="34" charset="-52"/>
                </a:rPr>
                <a:t> </a:t>
              </a:r>
              <a:br>
                <a:rPr lang="ru-RU" sz="1600" dirty="0">
                  <a:latin typeface="DINPro-Regular" panose="02000503030000020004" pitchFamily="50" charset="0"/>
                  <a:cs typeface="DIN Pro Cond Light" panose="020B0506020101010102" pitchFamily="34" charset="-52"/>
                </a:rPr>
              </a:br>
              <a:r>
                <a:rPr lang="ru-RU" sz="1600" i="1" dirty="0">
                  <a:latin typeface="DINPro-Regular" panose="02000503030000020004" pitchFamily="50" charset="0"/>
                  <a:cs typeface="DIN Pro Cond Light" panose="020B0506020101010102" pitchFamily="34" charset="-52"/>
                </a:rPr>
                <a:t>Корм Urinary эффективно растворяет струвиты и </a:t>
              </a:r>
              <a:r>
                <a:rPr lang="en-US" sz="1600" i="1" dirty="0">
                  <a:latin typeface="DINPro-Regular" panose="02000503030000020004" pitchFamily="50" charset="0"/>
                  <a:cs typeface="DIN Pro Cond Light" panose="020B0506020101010102" pitchFamily="34" charset="-52"/>
                </a:rPr>
                <a:t>pH </a:t>
              </a:r>
              <a:r>
                <a:rPr lang="ru-RU" sz="1600" i="1" dirty="0">
                  <a:latin typeface="DINPro-Regular" panose="02000503030000020004" pitchFamily="50" charset="0"/>
                  <a:cs typeface="DIN Pro Cond Light" panose="020B0506020101010102" pitchFamily="34" charset="-52"/>
                </a:rPr>
                <a:t>мочи становится неблагоприятным для  размножения м/о</a:t>
              </a:r>
            </a:p>
          </p:txBody>
        </p:sp>
        <p:sp>
          <p:nvSpPr>
            <p:cNvPr id="21" name="Прямоугольник 29">
              <a:extLst>
                <a:ext uri="{FF2B5EF4-FFF2-40B4-BE49-F238E27FC236}">
                  <a16:creationId xmlns="" xmlns:a16="http://schemas.microsoft.com/office/drawing/2014/main" id="{B3FD8E09-CE4A-4F82-AD7C-3EE86BE17BD2}"/>
                </a:ext>
              </a:extLst>
            </p:cNvPr>
            <p:cNvSpPr/>
            <p:nvPr/>
          </p:nvSpPr>
          <p:spPr>
            <a:xfrm>
              <a:off x="2764074" y="4006135"/>
              <a:ext cx="8853146" cy="1142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DINPro-Regular" panose="02000503030000020004" pitchFamily="50" charset="0"/>
                  <a:cs typeface="DIN Pro Cond Light" panose="020B0506020101010102" pitchFamily="34" charset="-52"/>
                </a:rPr>
                <a:t>Низкий уровень RSS</a:t>
              </a:r>
              <a:r>
                <a:rPr lang="ru-RU" sz="1600" dirty="0">
                  <a:latin typeface="DINPro-Regular" panose="02000503030000020004" pitchFamily="50" charset="0"/>
                  <a:cs typeface="DIN Pro Cond Light" panose="020B0506020101010102" pitchFamily="34" charset="-52"/>
                </a:rPr>
                <a:t> </a:t>
              </a:r>
              <a:br>
                <a:rPr lang="ru-RU" sz="1600" dirty="0">
                  <a:latin typeface="DINPro-Regular" panose="02000503030000020004" pitchFamily="50" charset="0"/>
                  <a:cs typeface="DIN Pro Cond Light" panose="020B0506020101010102" pitchFamily="34" charset="-52"/>
                </a:rPr>
              </a:br>
              <a:r>
                <a:rPr lang="ru-RU" sz="1600" i="1" dirty="0">
                  <a:latin typeface="DINPro-Regular" panose="02000503030000020004" pitchFamily="50" charset="0"/>
                  <a:cs typeface="DIN Pro Cond Light" panose="020B0506020101010102" pitchFamily="34" charset="-52"/>
                </a:rPr>
                <a:t>Ненасыщенная моча - неблагоприятная среда для кристаллизации и, следовательно, для образования струвитных и оксалатных камней</a:t>
              </a:r>
            </a:p>
          </p:txBody>
        </p:sp>
        <p:sp>
          <p:nvSpPr>
            <p:cNvPr id="22" name="Прямоугольник 27">
              <a:extLst>
                <a:ext uri="{FF2B5EF4-FFF2-40B4-BE49-F238E27FC236}">
                  <a16:creationId xmlns="" xmlns:a16="http://schemas.microsoft.com/office/drawing/2014/main" id="{2D7682BD-7457-423D-BC1A-9B162A954449}"/>
                </a:ext>
              </a:extLst>
            </p:cNvPr>
            <p:cNvSpPr/>
            <p:nvPr/>
          </p:nvSpPr>
          <p:spPr>
            <a:xfrm>
              <a:off x="2593851" y="2759548"/>
              <a:ext cx="9193590" cy="888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DINPro-Regular" panose="02000503030000020004" pitchFamily="50" charset="0"/>
                  <a:cs typeface="DIN Pro Cond Light" panose="020B0506020101010102" pitchFamily="34" charset="-52"/>
                </a:rPr>
                <a:t>Разбавление мочи</a:t>
              </a:r>
              <a:r>
                <a:rPr lang="ru-RU" sz="1600" dirty="0">
                  <a:latin typeface="DINPro-Regular" panose="02000503030000020004" pitchFamily="50" charset="0"/>
                  <a:cs typeface="DIN Pro Cond Light" panose="020B0506020101010102" pitchFamily="34" charset="-52"/>
                </a:rPr>
                <a:t> </a:t>
              </a:r>
              <a:br>
                <a:rPr lang="ru-RU" sz="1600" dirty="0">
                  <a:latin typeface="DINPro-Regular" panose="02000503030000020004" pitchFamily="50" charset="0"/>
                  <a:cs typeface="DIN Pro Cond Light" panose="020B0506020101010102" pitchFamily="34" charset="-52"/>
                </a:rPr>
              </a:br>
              <a:r>
                <a:rPr lang="ru-RU" sz="1600" i="1" dirty="0">
                  <a:latin typeface="DINPro-Regular" panose="02000503030000020004" pitchFamily="50" charset="0"/>
                  <a:cs typeface="DIN Pro Cond Light" panose="020B0506020101010102" pitchFamily="34" charset="-52"/>
                </a:rPr>
                <a:t>Увеличение объема мочи позволяет предупредить образование оксалатных и струвитных камней</a:t>
              </a:r>
            </a:p>
          </p:txBody>
        </p:sp>
        <p:sp>
          <p:nvSpPr>
            <p:cNvPr id="23" name="Прямоугольник 25">
              <a:extLst>
                <a:ext uri="{FF2B5EF4-FFF2-40B4-BE49-F238E27FC236}">
                  <a16:creationId xmlns="" xmlns:a16="http://schemas.microsoft.com/office/drawing/2014/main" id="{AE85CE49-E11C-4C6D-9494-B9900D62F188}"/>
                </a:ext>
              </a:extLst>
            </p:cNvPr>
            <p:cNvSpPr/>
            <p:nvPr/>
          </p:nvSpPr>
          <p:spPr>
            <a:xfrm>
              <a:off x="3061701" y="5351382"/>
              <a:ext cx="8257892" cy="888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DINPro-Regular" panose="02000503030000020004" pitchFamily="50" charset="0"/>
                  <a:cs typeface="DIN Pro Cond Light" panose="020B0506020101010102" pitchFamily="34" charset="-52"/>
                </a:rPr>
                <a:t>Оптимально низкое содержания магния</a:t>
              </a:r>
              <a:r>
                <a:rPr lang="ru-RU" sz="1600" dirty="0">
                  <a:latin typeface="DINPro-Regular" panose="02000503030000020004" pitchFamily="50" charset="0"/>
                  <a:cs typeface="DIN Pro Cond Light" panose="020B0506020101010102" pitchFamily="34" charset="-52"/>
                </a:rPr>
                <a:t> </a:t>
              </a:r>
              <a:br>
                <a:rPr lang="ru-RU" sz="1600" dirty="0">
                  <a:latin typeface="DINPro-Regular" panose="02000503030000020004" pitchFamily="50" charset="0"/>
                  <a:cs typeface="DIN Pro Cond Light" panose="020B0506020101010102" pitchFamily="34" charset="-52"/>
                </a:rPr>
              </a:br>
              <a:r>
                <a:rPr lang="ru-RU" sz="1600" i="1" dirty="0">
                  <a:latin typeface="DINPro-Regular" panose="02000503030000020004" pitchFamily="50" charset="0"/>
                  <a:cs typeface="DIN Pro Cond Light" panose="020B0506020101010102" pitchFamily="34" charset="-52"/>
                </a:rPr>
                <a:t>Магний является составляющей струвитов</a:t>
              </a:r>
            </a:p>
            <a:p>
              <a:pPr algn="ctr"/>
              <a:r>
                <a:rPr lang="ru-RU" sz="1600" i="1" dirty="0">
                  <a:latin typeface="DINPro-Regular" panose="02000503030000020004" pitchFamily="50" charset="0"/>
                  <a:cs typeface="DIN Pro Cond Light" panose="020B0506020101010102" pitchFamily="34" charset="-52"/>
                </a:rPr>
                <a:t>(магниево-аммониево-фосфатных солей)</a:t>
              </a:r>
            </a:p>
          </p:txBody>
        </p:sp>
        <p:pic>
          <p:nvPicPr>
            <p:cNvPr id="24" name="Рисунок 21">
              <a:extLst>
                <a:ext uri="{FF2B5EF4-FFF2-40B4-BE49-F238E27FC236}">
                  <a16:creationId xmlns="" xmlns:a16="http://schemas.microsoft.com/office/drawing/2014/main" id="{EA3581AA-A65C-4A0C-8309-0D51CDF3F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5527" y="1306568"/>
              <a:ext cx="1302220" cy="1189529"/>
            </a:xfrm>
            <a:prstGeom prst="rect">
              <a:avLst/>
            </a:prstGeom>
          </p:spPr>
        </p:pic>
        <p:pic>
          <p:nvPicPr>
            <p:cNvPr id="25" name="Рисунок 22">
              <a:extLst>
                <a:ext uri="{FF2B5EF4-FFF2-40B4-BE49-F238E27FC236}">
                  <a16:creationId xmlns="" xmlns:a16="http://schemas.microsoft.com/office/drawing/2014/main" id="{057F09F8-A938-4FB9-9482-779690FCD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1389" y="2669100"/>
              <a:ext cx="1258530" cy="1178330"/>
            </a:xfrm>
            <a:prstGeom prst="rect">
              <a:avLst/>
            </a:prstGeom>
          </p:spPr>
        </p:pic>
        <p:pic>
          <p:nvPicPr>
            <p:cNvPr id="26" name="Рисунок 23">
              <a:extLst>
                <a:ext uri="{FF2B5EF4-FFF2-40B4-BE49-F238E27FC236}">
                  <a16:creationId xmlns="" xmlns:a16="http://schemas.microsoft.com/office/drawing/2014/main" id="{283360E5-550E-425B-BBA7-A4660DB90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1511" y="3929006"/>
              <a:ext cx="1350254" cy="1244351"/>
            </a:xfrm>
            <a:prstGeom prst="rect">
              <a:avLst/>
            </a:prstGeom>
          </p:spPr>
        </p:pic>
        <p:pic>
          <p:nvPicPr>
            <p:cNvPr id="27" name="Рисунок 24">
              <a:extLst>
                <a:ext uri="{FF2B5EF4-FFF2-40B4-BE49-F238E27FC236}">
                  <a16:creationId xmlns="" xmlns:a16="http://schemas.microsoft.com/office/drawing/2014/main" id="{877DC0C1-EE15-46F2-B738-C232227A9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9544" y="5183765"/>
              <a:ext cx="1328408" cy="1262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86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Полидипсия\полиурия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Анамнез!</a:t>
            </a:r>
          </a:p>
          <a:p>
            <a:r>
              <a:rPr lang="ru-RU" dirty="0" smtClean="0"/>
              <a:t>Эндокринопатии</a:t>
            </a:r>
          </a:p>
          <a:p>
            <a:r>
              <a:rPr lang="ru-RU" dirty="0" smtClean="0"/>
              <a:t>Патологии почек</a:t>
            </a:r>
          </a:p>
          <a:p>
            <a:r>
              <a:rPr lang="ru-RU" dirty="0" smtClean="0"/>
              <a:t>Побочный эффект некоторых препаратов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4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</TotalTime>
  <Words>332</Words>
  <Application>Microsoft Office PowerPoint</Application>
  <PresentationFormat>Экран (4:3)</PresentationFormat>
  <Paragraphs>61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Дифференциальные диагнозы ГНУС собак</vt:lpstr>
      <vt:lpstr>Эктопия мочеточника</vt:lpstr>
      <vt:lpstr>Эктопия мочеточника</vt:lpstr>
      <vt:lpstr>Эктопия мочеточников</vt:lpstr>
      <vt:lpstr>Уроцистит / уролитиаз</vt:lpstr>
      <vt:lpstr>Острая задержка мочи</vt:lpstr>
      <vt:lpstr>Urinary S/O</vt:lpstr>
      <vt:lpstr>Презентация PowerPoint</vt:lpstr>
      <vt:lpstr>Полидипсия\полиурия</vt:lpstr>
      <vt:lpstr>Недержание мочи у собак с ожирением</vt:lpstr>
      <vt:lpstr>М\и при эмоциях\стрессе</vt:lpstr>
      <vt:lpstr>Спасибо за внимание!</vt:lpstr>
    </vt:vector>
  </TitlesOfParts>
  <Company>Computerniy Mir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Причины возникновения ГНУС у сук»</dc:title>
  <dc:creator>Acer</dc:creator>
  <cp:lastModifiedBy>Acer</cp:lastModifiedBy>
  <cp:revision>13</cp:revision>
  <dcterms:created xsi:type="dcterms:W3CDTF">2023-09-19T07:18:06Z</dcterms:created>
  <dcterms:modified xsi:type="dcterms:W3CDTF">2023-09-19T15:49:17Z</dcterms:modified>
</cp:coreProperties>
</file>