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33"/>
  </p:notesMasterIdLst>
  <p:sldIdLst>
    <p:sldId id="262" r:id="rId2"/>
    <p:sldId id="371" r:id="rId3"/>
    <p:sldId id="315" r:id="rId4"/>
    <p:sldId id="374" r:id="rId5"/>
    <p:sldId id="420" r:id="rId6"/>
    <p:sldId id="450" r:id="rId7"/>
    <p:sldId id="385" r:id="rId8"/>
    <p:sldId id="442" r:id="rId9"/>
    <p:sldId id="590" r:id="rId10"/>
    <p:sldId id="591" r:id="rId11"/>
    <p:sldId id="592" r:id="rId12"/>
    <p:sldId id="452" r:id="rId13"/>
    <p:sldId id="593" r:id="rId14"/>
    <p:sldId id="457" r:id="rId15"/>
    <p:sldId id="454" r:id="rId16"/>
    <p:sldId id="456" r:id="rId17"/>
    <p:sldId id="451" r:id="rId18"/>
    <p:sldId id="594" r:id="rId19"/>
    <p:sldId id="595" r:id="rId20"/>
    <p:sldId id="596" r:id="rId21"/>
    <p:sldId id="600" r:id="rId22"/>
    <p:sldId id="601" r:id="rId23"/>
    <p:sldId id="598" r:id="rId24"/>
    <p:sldId id="287" r:id="rId25"/>
    <p:sldId id="602" r:id="rId26"/>
    <p:sldId id="587" r:id="rId27"/>
    <p:sldId id="333" r:id="rId28"/>
    <p:sldId id="331" r:id="rId29"/>
    <p:sldId id="356" r:id="rId30"/>
    <p:sldId id="298" r:id="rId31"/>
    <p:sldId id="599" r:id="rId32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Monotype Corsiva" panose="03010101010201010101" pitchFamily="66" charset="0"/>
      <p:regular r:id="rId40"/>
    </p:embeddedFont>
    <p:embeddedFont>
      <p:font typeface="Montserrat" pitchFamily="2" charset="0"/>
      <p:regular r:id="rId41"/>
      <p:bold r:id="rId42"/>
      <p:italic r:id="rId43"/>
      <p:boldItalic r:id="rId44"/>
    </p:embeddedFont>
    <p:embeddedFont>
      <p:font typeface="Montserrat ExtraBold" panose="020F0502020204030204" pitchFamily="34" charset="0"/>
      <p:bold r:id="rId45"/>
      <p:italic r:id="rId46"/>
      <p:boldItalic r:id="rId47"/>
    </p:embeddedFont>
    <p:embeddedFont>
      <p:font typeface="Montserrat SemiBold" panose="020F0502020204030204" pitchFamily="34" charset="0"/>
      <p:regular r:id="rId48"/>
      <p:bold r:id="rId49"/>
      <p:italic r:id="rId50"/>
      <p:boldItalic r:id="rId51"/>
    </p:embeddedFont>
    <p:embeddedFont>
      <p:font typeface="Open Sans" panose="020B0306030504020204" pitchFamily="34" charset="0"/>
      <p:regular r:id="rId52"/>
      <p:bold r:id="rId53"/>
      <p:italic r:id="rId54"/>
      <p:boldItalic r:id="rId55"/>
    </p:embeddedFont>
    <p:embeddedFont>
      <p:font typeface="Open Sans Light" panose="020B0306030504020204" pitchFamily="34" charset="0"/>
      <p:regular r:id="rId56"/>
      <p:italic r:id="rId57"/>
    </p:embeddedFont>
    <p:embeddedFont>
      <p:font typeface="Raleway" pitchFamily="2" charset="0"/>
      <p:regular r:id="rId58"/>
      <p:bold r:id="rId59"/>
      <p:italic r:id="rId60"/>
      <p:boldItalic r:id="rId61"/>
    </p:embeddedFont>
    <p:embeddedFont>
      <p:font typeface="Raleway Light" panose="020F0302020204030204" pitchFamily="34" charset="0"/>
      <p:regular r:id="rId62"/>
      <p:italic r:id="rId63"/>
    </p:embeddedFont>
    <p:embeddedFont>
      <p:font typeface="Roboto Black" panose="020F0502020204030204" pitchFamily="34" charset="0"/>
      <p:bold r:id="rId64"/>
      <p:italic r:id="rId65"/>
      <p:boldItalic r:id="rId66"/>
    </p:embeddedFont>
    <p:embeddedFont>
      <p:font typeface="Segoe UI Light" panose="020F0302020204030204" pitchFamily="34" charset="0"/>
      <p:regular r:id="rId67"/>
      <p:italic r:id="rId68"/>
    </p:embeddedFont>
    <p:embeddedFont>
      <p:font typeface="Trebuchet MS" panose="020B0703020202090204" pitchFamily="34" charset="0"/>
      <p:regular r:id="rId69"/>
      <p:bold r:id="rId70"/>
      <p:italic r:id="rId7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" pos="325" userDrawn="1">
          <p15:clr>
            <a:srgbClr val="A4A3A4"/>
          </p15:clr>
        </p15:guide>
        <p15:guide id="6" pos="7355" userDrawn="1">
          <p15:clr>
            <a:srgbClr val="A4A3A4"/>
          </p15:clr>
        </p15:guide>
        <p15:guide id="7" orient="horz" pos="4247" userDrawn="1">
          <p15:clr>
            <a:srgbClr val="A4A3A4"/>
          </p15:clr>
        </p15:guide>
        <p15:guide id="10" pos="3885" userDrawn="1">
          <p15:clr>
            <a:srgbClr val="A4A3A4"/>
          </p15:clr>
        </p15:guide>
        <p15:guide id="11" orient="horz" pos="255" userDrawn="1">
          <p15:clr>
            <a:srgbClr val="A4A3A4"/>
          </p15:clr>
        </p15:guide>
        <p15:guide id="12" orient="horz" pos="16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C6F9"/>
    <a:srgbClr val="7C0606"/>
    <a:srgbClr val="13296F"/>
    <a:srgbClr val="004A82"/>
    <a:srgbClr val="0070C0"/>
    <a:srgbClr val="E6E6E6"/>
    <a:srgbClr val="0799D3"/>
    <a:srgbClr val="FBFBFB"/>
    <a:srgbClr val="FFC000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749"/>
    <p:restoredTop sz="94632"/>
  </p:normalViewPr>
  <p:slideViewPr>
    <p:cSldViewPr snapToGrid="0" showGuides="1">
      <p:cViewPr varScale="1">
        <p:scale>
          <a:sx n="106" d="100"/>
          <a:sy n="106" d="100"/>
        </p:scale>
        <p:origin x="208" y="288"/>
      </p:cViewPr>
      <p:guideLst>
        <p:guide pos="325"/>
        <p:guide pos="7355"/>
        <p:guide orient="horz" pos="4247"/>
        <p:guide pos="3885"/>
        <p:guide orient="horz" pos="255"/>
        <p:guide orient="horz" pos="16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63" Type="http://schemas.openxmlformats.org/officeDocument/2006/relationships/font" Target="fonts/font30.fntdata"/><Relationship Id="rId68" Type="http://schemas.openxmlformats.org/officeDocument/2006/relationships/font" Target="fonts/font3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66" Type="http://schemas.openxmlformats.org/officeDocument/2006/relationships/font" Target="fonts/font33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2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font" Target="fonts/font31.fntdata"/><Relationship Id="rId69" Type="http://schemas.openxmlformats.org/officeDocument/2006/relationships/font" Target="fonts/font36.fntdata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67" Type="http://schemas.openxmlformats.org/officeDocument/2006/relationships/font" Target="fonts/font34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font" Target="fonts/font29.fntdata"/><Relationship Id="rId70" Type="http://schemas.openxmlformats.org/officeDocument/2006/relationships/font" Target="fonts/font37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font" Target="fonts/font32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6.fntdata"/><Relationship Id="rId34" Type="http://schemas.openxmlformats.org/officeDocument/2006/relationships/font" Target="fonts/font1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7" Type="http://schemas.openxmlformats.org/officeDocument/2006/relationships/slide" Target="slides/slide6.xml"/><Relationship Id="rId71" Type="http://schemas.openxmlformats.org/officeDocument/2006/relationships/font" Target="fonts/font3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CC1B32-1FD5-480D-A175-04E56CD49EC1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140C2-77FA-4112-AA8A-EC1013B429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631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140C2-77FA-4112-AA8A-EC1013B429E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205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140C2-77FA-4112-AA8A-EC1013B429E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647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53BA26-E7A8-4363-93F3-627FF02E64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010E7E2-40AB-4692-B669-2A6462EB3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CB79B4-1BAF-4CCF-973C-2D6D45121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2AD2DE-C964-45BD-90CA-FE023BA8D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4D8871-A9F7-4B53-A272-562E08F14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2ABCC-AA8B-48FD-ADCD-95E89A7FB9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837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2641DA-4AA9-4F1F-9C10-5EC54A0F5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C7A8384-FE53-407B-A9EE-6354A0DA1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032A5E-4380-47FE-9FD1-157EED6B1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6F6545-8B45-458D-BD86-446A2F1BE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C3D1C7-7D32-425C-AC90-65E2AD87D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2ABCC-AA8B-48FD-ADCD-95E89A7FB9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178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0DEA907-B91A-461D-B30E-DEA3E5352D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3F3F2B9-5BD2-434E-B562-D92D93E0BD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F3D438-3867-4FE0-83B6-605D16A07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A92A85-0BEF-41D7-BDDD-0F2EE47A9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B9138D-D286-4EFB-9B97-9CF0CFDE2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2ABCC-AA8B-48FD-ADCD-95E89A7FB9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321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78FF17-4FDF-4D9D-9026-9F2197ED2B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33612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1B529949-50D0-49F2-A4A7-55B0A6C8BC7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2531" y="728839"/>
            <a:ext cx="4186072" cy="5400322"/>
          </a:xfrm>
          <a:prstGeom prst="rect">
            <a:avLst/>
          </a:prstGeom>
          <a:noFill/>
          <a:effectLst>
            <a:outerShdw blurRad="1270000" sx="80000" sy="80000" algn="ct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27229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0912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480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DD1A703-3F6D-4DA8-8F36-1FAE2D176AC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"/>
            <a:ext cx="6349198" cy="4991099"/>
          </a:xfrm>
          <a:custGeom>
            <a:avLst/>
            <a:gdLst>
              <a:gd name="connsiteX0" fmla="*/ 0 w 6932461"/>
              <a:gd name="connsiteY0" fmla="*/ 0 h 5312229"/>
              <a:gd name="connsiteX1" fmla="*/ 6932461 w 6932461"/>
              <a:gd name="connsiteY1" fmla="*/ 0 h 5312229"/>
              <a:gd name="connsiteX2" fmla="*/ 4379477 w 6932461"/>
              <a:gd name="connsiteY2" fmla="*/ 3032951 h 5312229"/>
              <a:gd name="connsiteX3" fmla="*/ 0 w 6932461"/>
              <a:gd name="connsiteY3" fmla="*/ 5312229 h 5312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32461" h="5312229">
                <a:moveTo>
                  <a:pt x="0" y="0"/>
                </a:moveTo>
                <a:lnTo>
                  <a:pt x="6932461" y="0"/>
                </a:lnTo>
                <a:cubicBezTo>
                  <a:pt x="6930284" y="675442"/>
                  <a:pt x="6959852" y="2709722"/>
                  <a:pt x="4379477" y="3032951"/>
                </a:cubicBezTo>
                <a:cubicBezTo>
                  <a:pt x="1799102" y="3356179"/>
                  <a:pt x="2758418" y="5079093"/>
                  <a:pt x="0" y="531222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 b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43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2F58077C-E6BE-46E2-B048-581BA26976D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 b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E0D2B27B-AC97-45E4-A748-609A202BD3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29197" y="964555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4D7695FF-FE30-40A5-AA8B-3364C84AE03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29197" y="4828471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F952CF2A-DF7E-41AF-865E-A18C6E4CD7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463151" y="2896513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379563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DCFA247B-86D9-40CA-819F-0100ACF0922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159114" y="2495989"/>
            <a:ext cx="3866326" cy="21931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80291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5806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CAB4A5-46AD-440C-AC94-D3054E165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C8BA26-D3D2-49B0-8C84-7B92FFA05E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9DB399-1D62-4D09-866A-AEAAAB8A0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14BE3F-5C24-4B1E-8797-1526DE39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7BB6C8-1274-4C4E-BD71-F29CD597D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2ABCC-AA8B-48FD-ADCD-95E89A7FB9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073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5D2BC-1995-4177-90F6-90FFA3CBD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44051F-7A17-45D0-9D5C-30942938D0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C9C6A1-B6CF-40BE-9577-0493FD6D9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4BB7FA-1DC2-46C7-B40F-F71FF6549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C20EA0-9A9D-474F-91C5-CF1804CF2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2ABCC-AA8B-48FD-ADCD-95E89A7FB9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29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23B7C-2ADA-42B8-B628-1ADF9C19C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BD9038-DB10-4ABD-B922-0B447A2036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B1E40D-5224-4059-BB16-AB2C74014A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D87202-BF31-4EFF-BDB1-95F870220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A2D0D0-E746-4E8C-8969-42A9BBBA7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5C3A1B-8D20-40A1-95F1-D86673D9E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2ABCC-AA8B-48FD-ADCD-95E89A7FB9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06BF3-F805-4B54-8ECF-B4B8979EF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550FD6-B831-4EC6-A3C8-FEC290FFD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219254-BB7D-46FD-9F69-920FD27E6A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CF7609C-6D8F-44EC-AB84-55348AAC83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0CA9FF9-D7DC-48F4-B7BB-7F25BF1DE3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DEF51A9-0564-4B2E-BCDA-DB4B5F3BD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4097303-2CBE-46F1-B077-8DBF4DC04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EDF5CE4-F614-4E03-872F-1D9C41414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2ABCC-AA8B-48FD-ADCD-95E89A7FB9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302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49A97-7211-42AF-8FB5-2760B5416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0B06A66-1C9C-41FD-9B33-619713697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3BA8D3D-7B53-48AB-B5C9-E050C70FE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AA438F0-DCA4-45B9-9170-5790B3B1E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2ABCC-AA8B-48FD-ADCD-95E89A7FB9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359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22840B5-906C-463E-BB36-0A9402A2D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D791C18-B9DE-4E6D-8400-3C20720E3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9F3029-3FEE-4B44-8C66-F8BD4E8D0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2ABCC-AA8B-48FD-ADCD-95E89A7FB9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773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517F9B-7D1D-4E5B-A538-67904C8ED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1FB985-F1AB-4CC0-8800-3312C1816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99249A-8B78-4186-A557-CD1A58C441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65D782-4CED-45A8-A86F-5D1472497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362451-C84A-41E3-9207-484BC118A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954024-1AF8-4A08-9B04-F475BEDD9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2ABCC-AA8B-48FD-ADCD-95E89A7FB9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270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92312F-96E5-42C5-9113-8B0FCE48C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D2518C2-E56A-4143-8370-D51085B45E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2FB951-5FB9-4B99-882A-689427908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A754FC-F49A-4183-87B2-57812EB6E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27A541-6675-4F7B-AA32-867FAD4CF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0C69DE-0F10-42AB-8FF6-05584AC96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2ABCC-AA8B-48FD-ADCD-95E89A7FB9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44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2729F1-06C3-495B-822A-2156CE7DF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270481-0BE7-4DDA-BA02-B1BD8ED83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C01324-BFC6-4C20-BCD8-7BCD4A738F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1057A8-1B39-439F-8121-10EE34F6E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03E8E2-4D17-496D-BC4B-DE50C9046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2ABCC-AA8B-48FD-ADCD-95E89A7FB9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74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5" r:id="rId14"/>
    <p:sldLayoutId id="2147483667" r:id="rId15"/>
    <p:sldLayoutId id="2147483672" r:id="rId16"/>
    <p:sldLayoutId id="2147483673" r:id="rId17"/>
    <p:sldLayoutId id="2147483674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3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file:///C:/Users/1/Downloads/Verbrugghe_2011_VDT_80_1_61.pdf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doi.org/10.1038/s41598-019-49087-z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proplan.ru/vet/zdorove/article/sbalansirovannoe-kormlenie-sposobstvuet-zdorovomu-rostu-sobak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51.jpeg"/><Relationship Id="rId9" Type="http://schemas.openxmlformats.org/officeDocument/2006/relationships/hyperlink" Target="https://avmajournals.avma.org/view/journals/javma/234/8/javma.234.8.1041.xml#figure1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7CAA3DD2-256E-4092-80D8-C86FE2138F0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96DCF7">
                  <a:alpha val="64000"/>
                </a:srgbClr>
              </a:gs>
              <a:gs pos="99000">
                <a:srgbClr val="96DCF7">
                  <a:lumMod val="7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gradFill>
                <a:gsLst>
                  <a:gs pos="0">
                    <a:schemeClr val="accent1">
                      <a:alpha val="0"/>
                    </a:schemeClr>
                  </a:gs>
                  <a:gs pos="99000">
                    <a:schemeClr val="accent1">
                      <a:lumMod val="75000"/>
                    </a:schemeClr>
                  </a:gs>
                </a:gsLst>
                <a:lin ang="0" scaled="0"/>
              </a:gradFill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B9D8A5D-23B1-4E29-A716-CEEAB4335DFE}"/>
              </a:ext>
            </a:extLst>
          </p:cNvPr>
          <p:cNvGrpSpPr/>
          <p:nvPr/>
        </p:nvGrpSpPr>
        <p:grpSpPr>
          <a:xfrm>
            <a:off x="9381302" y="4525192"/>
            <a:ext cx="2592986" cy="2124850"/>
            <a:chOff x="9381302" y="4525192"/>
            <a:chExt cx="2592986" cy="2124850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C370265F-DE43-4D04-8FE2-D21EBC47044B}"/>
                </a:ext>
              </a:extLst>
            </p:cNvPr>
            <p:cNvGrpSpPr/>
            <p:nvPr/>
          </p:nvGrpSpPr>
          <p:grpSpPr>
            <a:xfrm rot="19695130" flipH="1">
              <a:off x="10688647" y="5407027"/>
              <a:ext cx="1285641" cy="1243015"/>
              <a:chOff x="2818811" y="574769"/>
              <a:chExt cx="6148534" cy="5944686"/>
            </a:xfrm>
            <a:solidFill>
              <a:schemeClr val="bg1">
                <a:alpha val="14000"/>
              </a:schemeClr>
            </a:solidFill>
          </p:grpSpPr>
          <p:sp>
            <p:nvSpPr>
              <p:cNvPr id="101" name="Freeform 6">
                <a:extLst>
                  <a:ext uri="{FF2B5EF4-FFF2-40B4-BE49-F238E27FC236}">
                    <a16:creationId xmlns:a16="http://schemas.microsoft.com/office/drawing/2014/main" id="{4B94F34E-0B13-4342-936B-58C49DCE4E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B7F7B5DD-B9BD-453B-9F0A-379E1249909C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165F8C7D-6B88-45B4-B0B4-69B831CA4071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6080EF6E-4EAD-4FD3-8DB0-C2A90BAC359B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AF93A5A7-FFE7-4EC1-A359-B77C510BE7E1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3515D289-30A5-467F-AFA7-5F8B899A8226}"/>
                </a:ext>
              </a:extLst>
            </p:cNvPr>
            <p:cNvGrpSpPr/>
            <p:nvPr/>
          </p:nvGrpSpPr>
          <p:grpSpPr>
            <a:xfrm rot="611320" flipH="1">
              <a:off x="10228067" y="4525192"/>
              <a:ext cx="800235" cy="773703"/>
              <a:chOff x="2818811" y="574769"/>
              <a:chExt cx="6148534" cy="5944686"/>
            </a:xfrm>
            <a:solidFill>
              <a:schemeClr val="bg1">
                <a:alpha val="10000"/>
              </a:schemeClr>
            </a:solidFill>
          </p:grpSpPr>
          <p:sp>
            <p:nvSpPr>
              <p:cNvPr id="96" name="Freeform 6">
                <a:extLst>
                  <a:ext uri="{FF2B5EF4-FFF2-40B4-BE49-F238E27FC236}">
                    <a16:creationId xmlns:a16="http://schemas.microsoft.com/office/drawing/2014/main" id="{C89D38D4-0DC4-4112-A11E-11BE7037DF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98B530D3-E4BB-4A94-8B6A-AF3C5E75ADB7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57433FF8-3861-4DB3-AA2A-7E5505E340AF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A14ED4B4-2FB7-4D34-B2B7-D32FDA5F7905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0B29E7B5-2BF3-4BF8-80A9-21FE6005FBF6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7D4B42D2-2894-4E1F-896D-1FBB4980BAC7}"/>
                </a:ext>
              </a:extLst>
            </p:cNvPr>
            <p:cNvGrpSpPr/>
            <p:nvPr/>
          </p:nvGrpSpPr>
          <p:grpSpPr>
            <a:xfrm rot="17868111" flipH="1">
              <a:off x="9372166" y="5402833"/>
              <a:ext cx="551126" cy="532854"/>
              <a:chOff x="2818811" y="574769"/>
              <a:chExt cx="6148534" cy="5944686"/>
            </a:xfrm>
            <a:solidFill>
              <a:schemeClr val="bg1">
                <a:alpha val="8000"/>
              </a:schemeClr>
            </a:solidFill>
          </p:grpSpPr>
          <p:sp>
            <p:nvSpPr>
              <p:cNvPr id="91" name="Freeform 6">
                <a:extLst>
                  <a:ext uri="{FF2B5EF4-FFF2-40B4-BE49-F238E27FC236}">
                    <a16:creationId xmlns:a16="http://schemas.microsoft.com/office/drawing/2014/main" id="{1B96DEF6-6836-408C-95C5-1E844A5EF3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FD24E48A-ABE8-4463-8FC7-3B11ED81B5FF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AF65FEBC-67D5-4DD7-BE3D-16C79691C6E4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E80595E0-3178-4756-8EFA-3363227791FA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E5E73313-0354-4EE9-AE92-87DC4841F055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9B34472-01E1-4FA7-BF62-5C47E2B896F0}"/>
              </a:ext>
            </a:extLst>
          </p:cNvPr>
          <p:cNvGrpSpPr/>
          <p:nvPr/>
        </p:nvGrpSpPr>
        <p:grpSpPr>
          <a:xfrm>
            <a:off x="338220" y="143122"/>
            <a:ext cx="1608056" cy="508708"/>
            <a:chOff x="338220" y="143122"/>
            <a:chExt cx="1608056" cy="508708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BAC420C-2627-4173-992A-CAB6D48A9A77}"/>
                </a:ext>
              </a:extLst>
            </p:cNvPr>
            <p:cNvSpPr/>
            <p:nvPr/>
          </p:nvSpPr>
          <p:spPr>
            <a:xfrm>
              <a:off x="653908" y="251720"/>
              <a:ext cx="129236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id-ID" sz="2000" b="1" dirty="0">
                <a:solidFill>
                  <a:schemeClr val="bg1"/>
                </a:solidFill>
                <a:latin typeface="Raleway" panose="020B0503030101060003" pitchFamily="34" charset="0"/>
                <a:cs typeface="Poppins" panose="02000000000000000000" pitchFamily="2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9F3C6EB-BB57-42A7-AF36-64381CB993C3}"/>
                </a:ext>
              </a:extLst>
            </p:cNvPr>
            <p:cNvGrpSpPr/>
            <p:nvPr/>
          </p:nvGrpSpPr>
          <p:grpSpPr>
            <a:xfrm>
              <a:off x="338220" y="143122"/>
              <a:ext cx="428970" cy="340308"/>
              <a:chOff x="338220" y="143122"/>
              <a:chExt cx="428970" cy="340308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F6DC5C78-1772-4209-9106-849DCA25D1FA}"/>
                  </a:ext>
                </a:extLst>
              </p:cNvPr>
              <p:cNvGrpSpPr/>
              <p:nvPr userDrawn="1"/>
            </p:nvGrpSpPr>
            <p:grpSpPr>
              <a:xfrm rot="18644244">
                <a:off x="334023" y="234488"/>
                <a:ext cx="253139" cy="244746"/>
                <a:chOff x="2818811" y="574769"/>
                <a:chExt cx="6148534" cy="5944686"/>
              </a:xfrm>
              <a:solidFill>
                <a:schemeClr val="bg1">
                  <a:alpha val="22000"/>
                </a:schemeClr>
              </a:solidFill>
            </p:grpSpPr>
            <p:sp>
              <p:nvSpPr>
                <p:cNvPr id="49" name="Freeform 6">
                  <a:extLst>
                    <a:ext uri="{FF2B5EF4-FFF2-40B4-BE49-F238E27FC236}">
                      <a16:creationId xmlns:a16="http://schemas.microsoft.com/office/drawing/2014/main" id="{BBFF10A2-1FDE-4A6D-9C40-3C80DA3434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9318" y="3524251"/>
                  <a:ext cx="4058512" cy="2995204"/>
                </a:xfrm>
                <a:custGeom>
                  <a:avLst/>
                  <a:gdLst>
                    <a:gd name="T0" fmla="*/ 2785 w 4872"/>
                    <a:gd name="T1" fmla="*/ 24 h 3602"/>
                    <a:gd name="T2" fmla="*/ 2465 w 4872"/>
                    <a:gd name="T3" fmla="*/ 0 h 3602"/>
                    <a:gd name="T4" fmla="*/ 2153 w 4872"/>
                    <a:gd name="T5" fmla="*/ 12 h 3602"/>
                    <a:gd name="T6" fmla="*/ 1852 w 4872"/>
                    <a:gd name="T7" fmla="*/ 64 h 3602"/>
                    <a:gd name="T8" fmla="*/ 1562 w 4872"/>
                    <a:gd name="T9" fmla="*/ 156 h 3602"/>
                    <a:gd name="T10" fmla="*/ 1284 w 4872"/>
                    <a:gd name="T11" fmla="*/ 293 h 3602"/>
                    <a:gd name="T12" fmla="*/ 1021 w 4872"/>
                    <a:gd name="T13" fmla="*/ 474 h 3602"/>
                    <a:gd name="T14" fmla="*/ 774 w 4872"/>
                    <a:gd name="T15" fmla="*/ 706 h 3602"/>
                    <a:gd name="T16" fmla="*/ 543 w 4872"/>
                    <a:gd name="T17" fmla="*/ 986 h 3602"/>
                    <a:gd name="T18" fmla="*/ 331 w 4872"/>
                    <a:gd name="T19" fmla="*/ 1320 h 3602"/>
                    <a:gd name="T20" fmla="*/ 140 w 4872"/>
                    <a:gd name="T21" fmla="*/ 1709 h 3602"/>
                    <a:gd name="T22" fmla="*/ 79 w 4872"/>
                    <a:gd name="T23" fmla="*/ 1868 h 3602"/>
                    <a:gd name="T24" fmla="*/ 34 w 4872"/>
                    <a:gd name="T25" fmla="*/ 2026 h 3602"/>
                    <a:gd name="T26" fmla="*/ 7 w 4872"/>
                    <a:gd name="T27" fmla="*/ 2182 h 3602"/>
                    <a:gd name="T28" fmla="*/ 0 w 4872"/>
                    <a:gd name="T29" fmla="*/ 2336 h 3602"/>
                    <a:gd name="T30" fmla="*/ 16 w 4872"/>
                    <a:gd name="T31" fmla="*/ 2486 h 3602"/>
                    <a:gd name="T32" fmla="*/ 57 w 4872"/>
                    <a:gd name="T33" fmla="*/ 2630 h 3602"/>
                    <a:gd name="T34" fmla="*/ 124 w 4872"/>
                    <a:gd name="T35" fmla="*/ 2768 h 3602"/>
                    <a:gd name="T36" fmla="*/ 220 w 4872"/>
                    <a:gd name="T37" fmla="*/ 2898 h 3602"/>
                    <a:gd name="T38" fmla="*/ 349 w 4872"/>
                    <a:gd name="T39" fmla="*/ 3016 h 3602"/>
                    <a:gd name="T40" fmla="*/ 509 w 4872"/>
                    <a:gd name="T41" fmla="*/ 3125 h 3602"/>
                    <a:gd name="T42" fmla="*/ 692 w 4872"/>
                    <a:gd name="T43" fmla="*/ 3215 h 3602"/>
                    <a:gd name="T44" fmla="*/ 854 w 4872"/>
                    <a:gd name="T45" fmla="*/ 3266 h 3602"/>
                    <a:gd name="T46" fmla="*/ 1008 w 4872"/>
                    <a:gd name="T47" fmla="*/ 3287 h 3602"/>
                    <a:gd name="T48" fmla="*/ 1155 w 4872"/>
                    <a:gd name="T49" fmla="*/ 3285 h 3602"/>
                    <a:gd name="T50" fmla="*/ 1298 w 4872"/>
                    <a:gd name="T51" fmla="*/ 3264 h 3602"/>
                    <a:gd name="T52" fmla="*/ 1436 w 4872"/>
                    <a:gd name="T53" fmla="*/ 3229 h 3602"/>
                    <a:gd name="T54" fmla="*/ 1712 w 4872"/>
                    <a:gd name="T55" fmla="*/ 3143 h 3602"/>
                    <a:gd name="T56" fmla="*/ 1901 w 4872"/>
                    <a:gd name="T57" fmla="*/ 3089 h 3602"/>
                    <a:gd name="T58" fmla="*/ 2048 w 4872"/>
                    <a:gd name="T59" fmla="*/ 3061 h 3602"/>
                    <a:gd name="T60" fmla="*/ 2202 w 4872"/>
                    <a:gd name="T61" fmla="*/ 3047 h 3602"/>
                    <a:gd name="T62" fmla="*/ 2398 w 4872"/>
                    <a:gd name="T63" fmla="*/ 3079 h 3602"/>
                    <a:gd name="T64" fmla="*/ 2664 w 4872"/>
                    <a:gd name="T65" fmla="*/ 3168 h 3602"/>
                    <a:gd name="T66" fmla="*/ 2978 w 4872"/>
                    <a:gd name="T67" fmla="*/ 3288 h 3602"/>
                    <a:gd name="T68" fmla="*/ 3322 w 4872"/>
                    <a:gd name="T69" fmla="*/ 3416 h 3602"/>
                    <a:gd name="T70" fmla="*/ 3673 w 4872"/>
                    <a:gd name="T71" fmla="*/ 3525 h 3602"/>
                    <a:gd name="T72" fmla="*/ 4015 w 4872"/>
                    <a:gd name="T73" fmla="*/ 3593 h 3602"/>
                    <a:gd name="T74" fmla="*/ 4324 w 4872"/>
                    <a:gd name="T75" fmla="*/ 3594 h 3602"/>
                    <a:gd name="T76" fmla="*/ 4582 w 4872"/>
                    <a:gd name="T77" fmla="*/ 3504 h 3602"/>
                    <a:gd name="T78" fmla="*/ 4768 w 4872"/>
                    <a:gd name="T79" fmla="*/ 3297 h 3602"/>
                    <a:gd name="T80" fmla="*/ 4864 w 4872"/>
                    <a:gd name="T81" fmla="*/ 2950 h 3602"/>
                    <a:gd name="T82" fmla="*/ 4861 w 4872"/>
                    <a:gd name="T83" fmla="*/ 2559 h 3602"/>
                    <a:gd name="T84" fmla="*/ 4817 w 4872"/>
                    <a:gd name="T85" fmla="*/ 2322 h 3602"/>
                    <a:gd name="T86" fmla="*/ 4741 w 4872"/>
                    <a:gd name="T87" fmla="*/ 2051 h 3602"/>
                    <a:gd name="T88" fmla="*/ 4630 w 4872"/>
                    <a:gd name="T89" fmla="*/ 1759 h 3602"/>
                    <a:gd name="T90" fmla="*/ 4491 w 4872"/>
                    <a:gd name="T91" fmla="*/ 1457 h 3602"/>
                    <a:gd name="T92" fmla="*/ 4322 w 4872"/>
                    <a:gd name="T93" fmla="*/ 1156 h 3602"/>
                    <a:gd name="T94" fmla="*/ 4125 w 4872"/>
                    <a:gd name="T95" fmla="*/ 869 h 3602"/>
                    <a:gd name="T96" fmla="*/ 3904 w 4872"/>
                    <a:gd name="T97" fmla="*/ 606 h 3602"/>
                    <a:gd name="T98" fmla="*/ 3658 w 4872"/>
                    <a:gd name="T99" fmla="*/ 380 h 3602"/>
                    <a:gd name="T100" fmla="*/ 3390 w 4872"/>
                    <a:gd name="T101" fmla="*/ 202 h 3602"/>
                    <a:gd name="T102" fmla="*/ 3102 w 4872"/>
                    <a:gd name="T103" fmla="*/ 84 h 36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4872" h="3602">
                      <a:moveTo>
                        <a:pt x="3002" y="60"/>
                      </a:moveTo>
                      <a:lnTo>
                        <a:pt x="2893" y="40"/>
                      </a:lnTo>
                      <a:lnTo>
                        <a:pt x="2785" y="24"/>
                      </a:lnTo>
                      <a:lnTo>
                        <a:pt x="2677" y="13"/>
                      </a:lnTo>
                      <a:lnTo>
                        <a:pt x="2571" y="4"/>
                      </a:lnTo>
                      <a:lnTo>
                        <a:pt x="2465" y="0"/>
                      </a:lnTo>
                      <a:lnTo>
                        <a:pt x="2360" y="0"/>
                      </a:lnTo>
                      <a:lnTo>
                        <a:pt x="2256" y="4"/>
                      </a:lnTo>
                      <a:lnTo>
                        <a:pt x="2153" y="12"/>
                      </a:lnTo>
                      <a:lnTo>
                        <a:pt x="2052" y="25"/>
                      </a:lnTo>
                      <a:lnTo>
                        <a:pt x="1951" y="42"/>
                      </a:lnTo>
                      <a:lnTo>
                        <a:pt x="1852" y="64"/>
                      </a:lnTo>
                      <a:lnTo>
                        <a:pt x="1753" y="90"/>
                      </a:lnTo>
                      <a:lnTo>
                        <a:pt x="1656" y="120"/>
                      </a:lnTo>
                      <a:lnTo>
                        <a:pt x="1562" y="156"/>
                      </a:lnTo>
                      <a:lnTo>
                        <a:pt x="1468" y="197"/>
                      </a:lnTo>
                      <a:lnTo>
                        <a:pt x="1375" y="242"/>
                      </a:lnTo>
                      <a:lnTo>
                        <a:pt x="1284" y="293"/>
                      </a:lnTo>
                      <a:lnTo>
                        <a:pt x="1195" y="348"/>
                      </a:lnTo>
                      <a:lnTo>
                        <a:pt x="1107" y="408"/>
                      </a:lnTo>
                      <a:lnTo>
                        <a:pt x="1021" y="474"/>
                      </a:lnTo>
                      <a:lnTo>
                        <a:pt x="937" y="546"/>
                      </a:lnTo>
                      <a:lnTo>
                        <a:pt x="854" y="622"/>
                      </a:lnTo>
                      <a:lnTo>
                        <a:pt x="774" y="706"/>
                      </a:lnTo>
                      <a:lnTo>
                        <a:pt x="695" y="793"/>
                      </a:lnTo>
                      <a:lnTo>
                        <a:pt x="618" y="887"/>
                      </a:lnTo>
                      <a:lnTo>
                        <a:pt x="543" y="986"/>
                      </a:lnTo>
                      <a:lnTo>
                        <a:pt x="471" y="1092"/>
                      </a:lnTo>
                      <a:lnTo>
                        <a:pt x="400" y="1203"/>
                      </a:lnTo>
                      <a:lnTo>
                        <a:pt x="331" y="1320"/>
                      </a:lnTo>
                      <a:lnTo>
                        <a:pt x="265" y="1444"/>
                      </a:lnTo>
                      <a:lnTo>
                        <a:pt x="201" y="1573"/>
                      </a:lnTo>
                      <a:lnTo>
                        <a:pt x="140" y="1709"/>
                      </a:lnTo>
                      <a:lnTo>
                        <a:pt x="117" y="1762"/>
                      </a:lnTo>
                      <a:lnTo>
                        <a:pt x="97" y="1815"/>
                      </a:lnTo>
                      <a:lnTo>
                        <a:pt x="79" y="1868"/>
                      </a:lnTo>
                      <a:lnTo>
                        <a:pt x="61" y="1920"/>
                      </a:lnTo>
                      <a:lnTo>
                        <a:pt x="47" y="1973"/>
                      </a:lnTo>
                      <a:lnTo>
                        <a:pt x="34" y="2026"/>
                      </a:lnTo>
                      <a:lnTo>
                        <a:pt x="22" y="2077"/>
                      </a:lnTo>
                      <a:lnTo>
                        <a:pt x="13" y="2130"/>
                      </a:lnTo>
                      <a:lnTo>
                        <a:pt x="7" y="2182"/>
                      </a:lnTo>
                      <a:lnTo>
                        <a:pt x="2" y="2234"/>
                      </a:lnTo>
                      <a:lnTo>
                        <a:pt x="0" y="2285"/>
                      </a:lnTo>
                      <a:lnTo>
                        <a:pt x="0" y="2336"/>
                      </a:lnTo>
                      <a:lnTo>
                        <a:pt x="3" y="2387"/>
                      </a:lnTo>
                      <a:lnTo>
                        <a:pt x="8" y="2436"/>
                      </a:lnTo>
                      <a:lnTo>
                        <a:pt x="16" y="2486"/>
                      </a:lnTo>
                      <a:lnTo>
                        <a:pt x="27" y="2535"/>
                      </a:lnTo>
                      <a:lnTo>
                        <a:pt x="41" y="2582"/>
                      </a:lnTo>
                      <a:lnTo>
                        <a:pt x="57" y="2630"/>
                      </a:lnTo>
                      <a:lnTo>
                        <a:pt x="76" y="2677"/>
                      </a:lnTo>
                      <a:lnTo>
                        <a:pt x="99" y="2723"/>
                      </a:lnTo>
                      <a:lnTo>
                        <a:pt x="124" y="2768"/>
                      </a:lnTo>
                      <a:lnTo>
                        <a:pt x="153" y="2812"/>
                      </a:lnTo>
                      <a:lnTo>
                        <a:pt x="186" y="2855"/>
                      </a:lnTo>
                      <a:lnTo>
                        <a:pt x="220" y="2898"/>
                      </a:lnTo>
                      <a:lnTo>
                        <a:pt x="260" y="2938"/>
                      </a:lnTo>
                      <a:lnTo>
                        <a:pt x="302" y="2978"/>
                      </a:lnTo>
                      <a:lnTo>
                        <a:pt x="349" y="3016"/>
                      </a:lnTo>
                      <a:lnTo>
                        <a:pt x="398" y="3054"/>
                      </a:lnTo>
                      <a:lnTo>
                        <a:pt x="452" y="3090"/>
                      </a:lnTo>
                      <a:lnTo>
                        <a:pt x="509" y="3125"/>
                      </a:lnTo>
                      <a:lnTo>
                        <a:pt x="570" y="3158"/>
                      </a:lnTo>
                      <a:lnTo>
                        <a:pt x="636" y="3191"/>
                      </a:lnTo>
                      <a:lnTo>
                        <a:pt x="692" y="3215"/>
                      </a:lnTo>
                      <a:lnTo>
                        <a:pt x="747" y="3235"/>
                      </a:lnTo>
                      <a:lnTo>
                        <a:pt x="801" y="3253"/>
                      </a:lnTo>
                      <a:lnTo>
                        <a:pt x="854" y="3266"/>
                      </a:lnTo>
                      <a:lnTo>
                        <a:pt x="906" y="3276"/>
                      </a:lnTo>
                      <a:lnTo>
                        <a:pt x="957" y="3283"/>
                      </a:lnTo>
                      <a:lnTo>
                        <a:pt x="1008" y="3287"/>
                      </a:lnTo>
                      <a:lnTo>
                        <a:pt x="1058" y="3289"/>
                      </a:lnTo>
                      <a:lnTo>
                        <a:pt x="1107" y="3288"/>
                      </a:lnTo>
                      <a:lnTo>
                        <a:pt x="1155" y="3285"/>
                      </a:lnTo>
                      <a:lnTo>
                        <a:pt x="1203" y="3280"/>
                      </a:lnTo>
                      <a:lnTo>
                        <a:pt x="1251" y="3273"/>
                      </a:lnTo>
                      <a:lnTo>
                        <a:pt x="1298" y="3264"/>
                      </a:lnTo>
                      <a:lnTo>
                        <a:pt x="1343" y="3254"/>
                      </a:lnTo>
                      <a:lnTo>
                        <a:pt x="1390" y="3242"/>
                      </a:lnTo>
                      <a:lnTo>
                        <a:pt x="1436" y="3229"/>
                      </a:lnTo>
                      <a:lnTo>
                        <a:pt x="1528" y="3202"/>
                      </a:lnTo>
                      <a:lnTo>
                        <a:pt x="1620" y="3172"/>
                      </a:lnTo>
                      <a:lnTo>
                        <a:pt x="1712" y="3143"/>
                      </a:lnTo>
                      <a:lnTo>
                        <a:pt x="1806" y="3115"/>
                      </a:lnTo>
                      <a:lnTo>
                        <a:pt x="1853" y="3101"/>
                      </a:lnTo>
                      <a:lnTo>
                        <a:pt x="1901" y="3089"/>
                      </a:lnTo>
                      <a:lnTo>
                        <a:pt x="1949" y="3078"/>
                      </a:lnTo>
                      <a:lnTo>
                        <a:pt x="1998" y="3069"/>
                      </a:lnTo>
                      <a:lnTo>
                        <a:pt x="2048" y="3061"/>
                      </a:lnTo>
                      <a:lnTo>
                        <a:pt x="2098" y="3054"/>
                      </a:lnTo>
                      <a:lnTo>
                        <a:pt x="2150" y="3050"/>
                      </a:lnTo>
                      <a:lnTo>
                        <a:pt x="2202" y="3047"/>
                      </a:lnTo>
                      <a:lnTo>
                        <a:pt x="2258" y="3050"/>
                      </a:lnTo>
                      <a:lnTo>
                        <a:pt x="2324" y="3061"/>
                      </a:lnTo>
                      <a:lnTo>
                        <a:pt x="2398" y="3079"/>
                      </a:lnTo>
                      <a:lnTo>
                        <a:pt x="2480" y="3104"/>
                      </a:lnTo>
                      <a:lnTo>
                        <a:pt x="2569" y="3134"/>
                      </a:lnTo>
                      <a:lnTo>
                        <a:pt x="2664" y="3168"/>
                      </a:lnTo>
                      <a:lnTo>
                        <a:pt x="2764" y="3206"/>
                      </a:lnTo>
                      <a:lnTo>
                        <a:pt x="2869" y="3246"/>
                      </a:lnTo>
                      <a:lnTo>
                        <a:pt x="2978" y="3288"/>
                      </a:lnTo>
                      <a:lnTo>
                        <a:pt x="3090" y="3332"/>
                      </a:lnTo>
                      <a:lnTo>
                        <a:pt x="3206" y="3374"/>
                      </a:lnTo>
                      <a:lnTo>
                        <a:pt x="3322" y="3416"/>
                      </a:lnTo>
                      <a:lnTo>
                        <a:pt x="3439" y="3455"/>
                      </a:lnTo>
                      <a:lnTo>
                        <a:pt x="3556" y="3493"/>
                      </a:lnTo>
                      <a:lnTo>
                        <a:pt x="3673" y="3525"/>
                      </a:lnTo>
                      <a:lnTo>
                        <a:pt x="3790" y="3554"/>
                      </a:lnTo>
                      <a:lnTo>
                        <a:pt x="3904" y="3577"/>
                      </a:lnTo>
                      <a:lnTo>
                        <a:pt x="4015" y="3593"/>
                      </a:lnTo>
                      <a:lnTo>
                        <a:pt x="4122" y="3602"/>
                      </a:lnTo>
                      <a:lnTo>
                        <a:pt x="4226" y="3602"/>
                      </a:lnTo>
                      <a:lnTo>
                        <a:pt x="4324" y="3594"/>
                      </a:lnTo>
                      <a:lnTo>
                        <a:pt x="4416" y="3575"/>
                      </a:lnTo>
                      <a:lnTo>
                        <a:pt x="4503" y="3546"/>
                      </a:lnTo>
                      <a:lnTo>
                        <a:pt x="4582" y="3504"/>
                      </a:lnTo>
                      <a:lnTo>
                        <a:pt x="4653" y="3449"/>
                      </a:lnTo>
                      <a:lnTo>
                        <a:pt x="4715" y="3380"/>
                      </a:lnTo>
                      <a:lnTo>
                        <a:pt x="4768" y="3297"/>
                      </a:lnTo>
                      <a:lnTo>
                        <a:pt x="4812" y="3199"/>
                      </a:lnTo>
                      <a:lnTo>
                        <a:pt x="4844" y="3083"/>
                      </a:lnTo>
                      <a:lnTo>
                        <a:pt x="4864" y="2950"/>
                      </a:lnTo>
                      <a:lnTo>
                        <a:pt x="4872" y="2799"/>
                      </a:lnTo>
                      <a:lnTo>
                        <a:pt x="4867" y="2629"/>
                      </a:lnTo>
                      <a:lnTo>
                        <a:pt x="4861" y="2559"/>
                      </a:lnTo>
                      <a:lnTo>
                        <a:pt x="4850" y="2484"/>
                      </a:lnTo>
                      <a:lnTo>
                        <a:pt x="4835" y="2405"/>
                      </a:lnTo>
                      <a:lnTo>
                        <a:pt x="4817" y="2322"/>
                      </a:lnTo>
                      <a:lnTo>
                        <a:pt x="4796" y="2235"/>
                      </a:lnTo>
                      <a:lnTo>
                        <a:pt x="4770" y="2144"/>
                      </a:lnTo>
                      <a:lnTo>
                        <a:pt x="4741" y="2051"/>
                      </a:lnTo>
                      <a:lnTo>
                        <a:pt x="4707" y="1956"/>
                      </a:lnTo>
                      <a:lnTo>
                        <a:pt x="4671" y="1858"/>
                      </a:lnTo>
                      <a:lnTo>
                        <a:pt x="4630" y="1759"/>
                      </a:lnTo>
                      <a:lnTo>
                        <a:pt x="4588" y="1659"/>
                      </a:lnTo>
                      <a:lnTo>
                        <a:pt x="4541" y="1558"/>
                      </a:lnTo>
                      <a:lnTo>
                        <a:pt x="4491" y="1457"/>
                      </a:lnTo>
                      <a:lnTo>
                        <a:pt x="4438" y="1355"/>
                      </a:lnTo>
                      <a:lnTo>
                        <a:pt x="4381" y="1255"/>
                      </a:lnTo>
                      <a:lnTo>
                        <a:pt x="4322" y="1156"/>
                      </a:lnTo>
                      <a:lnTo>
                        <a:pt x="4259" y="1058"/>
                      </a:lnTo>
                      <a:lnTo>
                        <a:pt x="4193" y="962"/>
                      </a:lnTo>
                      <a:lnTo>
                        <a:pt x="4125" y="869"/>
                      </a:lnTo>
                      <a:lnTo>
                        <a:pt x="4054" y="778"/>
                      </a:lnTo>
                      <a:lnTo>
                        <a:pt x="3980" y="690"/>
                      </a:lnTo>
                      <a:lnTo>
                        <a:pt x="3904" y="606"/>
                      </a:lnTo>
                      <a:lnTo>
                        <a:pt x="3824" y="526"/>
                      </a:lnTo>
                      <a:lnTo>
                        <a:pt x="3742" y="450"/>
                      </a:lnTo>
                      <a:lnTo>
                        <a:pt x="3658" y="380"/>
                      </a:lnTo>
                      <a:lnTo>
                        <a:pt x="3570" y="314"/>
                      </a:lnTo>
                      <a:lnTo>
                        <a:pt x="3482" y="255"/>
                      </a:lnTo>
                      <a:lnTo>
                        <a:pt x="3390" y="202"/>
                      </a:lnTo>
                      <a:lnTo>
                        <a:pt x="3296" y="155"/>
                      </a:lnTo>
                      <a:lnTo>
                        <a:pt x="3200" y="116"/>
                      </a:lnTo>
                      <a:lnTo>
                        <a:pt x="3102" y="84"/>
                      </a:lnTo>
                      <a:lnTo>
                        <a:pt x="3002" y="6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3D547B57-9B87-4DFF-B958-0EB4AA8D37A1}"/>
                    </a:ext>
                  </a:extLst>
                </p:cNvPr>
                <p:cNvSpPr/>
                <p:nvPr/>
              </p:nvSpPr>
              <p:spPr>
                <a:xfrm>
                  <a:off x="4445902" y="574769"/>
                  <a:ext cx="1539702" cy="20392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0E047ADD-0657-487F-B21D-D51A7762FF90}"/>
                    </a:ext>
                  </a:extLst>
                </p:cNvPr>
                <p:cNvSpPr/>
                <p:nvPr/>
              </p:nvSpPr>
              <p:spPr>
                <a:xfrm rot="1805074">
                  <a:off x="6340379" y="904463"/>
                  <a:ext cx="1539702" cy="20392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05A14819-1E14-4100-B616-64ABD5E509F4}"/>
                    </a:ext>
                  </a:extLst>
                </p:cNvPr>
                <p:cNvSpPr/>
                <p:nvPr/>
              </p:nvSpPr>
              <p:spPr>
                <a:xfrm rot="2481838">
                  <a:off x="7466332" y="2428587"/>
                  <a:ext cx="1501013" cy="1988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077B7AFE-5322-4414-B13B-2E19D5ACC56A}"/>
                    </a:ext>
                  </a:extLst>
                </p:cNvPr>
                <p:cNvSpPr/>
                <p:nvPr/>
              </p:nvSpPr>
              <p:spPr>
                <a:xfrm rot="20216444">
                  <a:off x="2818811" y="1911299"/>
                  <a:ext cx="1501013" cy="1988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F9A699F1-F87A-4CA6-9E27-51CB287918E2}"/>
                  </a:ext>
                </a:extLst>
              </p:cNvPr>
              <p:cNvGrpSpPr/>
              <p:nvPr userDrawn="1"/>
            </p:nvGrpSpPr>
            <p:grpSpPr>
              <a:xfrm rot="1027200">
                <a:off x="610814" y="143122"/>
                <a:ext cx="156376" cy="151191"/>
                <a:chOff x="2818811" y="574769"/>
                <a:chExt cx="6148534" cy="5944686"/>
              </a:xfrm>
              <a:solidFill>
                <a:schemeClr val="bg1">
                  <a:alpha val="8000"/>
                </a:schemeClr>
              </a:solidFill>
            </p:grpSpPr>
            <p:sp>
              <p:nvSpPr>
                <p:cNvPr id="44" name="Freeform 6">
                  <a:extLst>
                    <a:ext uri="{FF2B5EF4-FFF2-40B4-BE49-F238E27FC236}">
                      <a16:creationId xmlns:a16="http://schemas.microsoft.com/office/drawing/2014/main" id="{01588EFB-FDF4-466F-BF48-E0147CF75F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9318" y="3524251"/>
                  <a:ext cx="4058512" cy="2995204"/>
                </a:xfrm>
                <a:custGeom>
                  <a:avLst/>
                  <a:gdLst>
                    <a:gd name="T0" fmla="*/ 2785 w 4872"/>
                    <a:gd name="T1" fmla="*/ 24 h 3602"/>
                    <a:gd name="T2" fmla="*/ 2465 w 4872"/>
                    <a:gd name="T3" fmla="*/ 0 h 3602"/>
                    <a:gd name="T4" fmla="*/ 2153 w 4872"/>
                    <a:gd name="T5" fmla="*/ 12 h 3602"/>
                    <a:gd name="T6" fmla="*/ 1852 w 4872"/>
                    <a:gd name="T7" fmla="*/ 64 h 3602"/>
                    <a:gd name="T8" fmla="*/ 1562 w 4872"/>
                    <a:gd name="T9" fmla="*/ 156 h 3602"/>
                    <a:gd name="T10" fmla="*/ 1284 w 4872"/>
                    <a:gd name="T11" fmla="*/ 293 h 3602"/>
                    <a:gd name="T12" fmla="*/ 1021 w 4872"/>
                    <a:gd name="T13" fmla="*/ 474 h 3602"/>
                    <a:gd name="T14" fmla="*/ 774 w 4872"/>
                    <a:gd name="T15" fmla="*/ 706 h 3602"/>
                    <a:gd name="T16" fmla="*/ 543 w 4872"/>
                    <a:gd name="T17" fmla="*/ 986 h 3602"/>
                    <a:gd name="T18" fmla="*/ 331 w 4872"/>
                    <a:gd name="T19" fmla="*/ 1320 h 3602"/>
                    <a:gd name="T20" fmla="*/ 140 w 4872"/>
                    <a:gd name="T21" fmla="*/ 1709 h 3602"/>
                    <a:gd name="T22" fmla="*/ 79 w 4872"/>
                    <a:gd name="T23" fmla="*/ 1868 h 3602"/>
                    <a:gd name="T24" fmla="*/ 34 w 4872"/>
                    <a:gd name="T25" fmla="*/ 2026 h 3602"/>
                    <a:gd name="T26" fmla="*/ 7 w 4872"/>
                    <a:gd name="T27" fmla="*/ 2182 h 3602"/>
                    <a:gd name="T28" fmla="*/ 0 w 4872"/>
                    <a:gd name="T29" fmla="*/ 2336 h 3602"/>
                    <a:gd name="T30" fmla="*/ 16 w 4872"/>
                    <a:gd name="T31" fmla="*/ 2486 h 3602"/>
                    <a:gd name="T32" fmla="*/ 57 w 4872"/>
                    <a:gd name="T33" fmla="*/ 2630 h 3602"/>
                    <a:gd name="T34" fmla="*/ 124 w 4872"/>
                    <a:gd name="T35" fmla="*/ 2768 h 3602"/>
                    <a:gd name="T36" fmla="*/ 220 w 4872"/>
                    <a:gd name="T37" fmla="*/ 2898 h 3602"/>
                    <a:gd name="T38" fmla="*/ 349 w 4872"/>
                    <a:gd name="T39" fmla="*/ 3016 h 3602"/>
                    <a:gd name="T40" fmla="*/ 509 w 4872"/>
                    <a:gd name="T41" fmla="*/ 3125 h 3602"/>
                    <a:gd name="T42" fmla="*/ 692 w 4872"/>
                    <a:gd name="T43" fmla="*/ 3215 h 3602"/>
                    <a:gd name="T44" fmla="*/ 854 w 4872"/>
                    <a:gd name="T45" fmla="*/ 3266 h 3602"/>
                    <a:gd name="T46" fmla="*/ 1008 w 4872"/>
                    <a:gd name="T47" fmla="*/ 3287 h 3602"/>
                    <a:gd name="T48" fmla="*/ 1155 w 4872"/>
                    <a:gd name="T49" fmla="*/ 3285 h 3602"/>
                    <a:gd name="T50" fmla="*/ 1298 w 4872"/>
                    <a:gd name="T51" fmla="*/ 3264 h 3602"/>
                    <a:gd name="T52" fmla="*/ 1436 w 4872"/>
                    <a:gd name="T53" fmla="*/ 3229 h 3602"/>
                    <a:gd name="T54" fmla="*/ 1712 w 4872"/>
                    <a:gd name="T55" fmla="*/ 3143 h 3602"/>
                    <a:gd name="T56" fmla="*/ 1901 w 4872"/>
                    <a:gd name="T57" fmla="*/ 3089 h 3602"/>
                    <a:gd name="T58" fmla="*/ 2048 w 4872"/>
                    <a:gd name="T59" fmla="*/ 3061 h 3602"/>
                    <a:gd name="T60" fmla="*/ 2202 w 4872"/>
                    <a:gd name="T61" fmla="*/ 3047 h 3602"/>
                    <a:gd name="T62" fmla="*/ 2398 w 4872"/>
                    <a:gd name="T63" fmla="*/ 3079 h 3602"/>
                    <a:gd name="T64" fmla="*/ 2664 w 4872"/>
                    <a:gd name="T65" fmla="*/ 3168 h 3602"/>
                    <a:gd name="T66" fmla="*/ 2978 w 4872"/>
                    <a:gd name="T67" fmla="*/ 3288 h 3602"/>
                    <a:gd name="T68" fmla="*/ 3322 w 4872"/>
                    <a:gd name="T69" fmla="*/ 3416 h 3602"/>
                    <a:gd name="T70" fmla="*/ 3673 w 4872"/>
                    <a:gd name="T71" fmla="*/ 3525 h 3602"/>
                    <a:gd name="T72" fmla="*/ 4015 w 4872"/>
                    <a:gd name="T73" fmla="*/ 3593 h 3602"/>
                    <a:gd name="T74" fmla="*/ 4324 w 4872"/>
                    <a:gd name="T75" fmla="*/ 3594 h 3602"/>
                    <a:gd name="T76" fmla="*/ 4582 w 4872"/>
                    <a:gd name="T77" fmla="*/ 3504 h 3602"/>
                    <a:gd name="T78" fmla="*/ 4768 w 4872"/>
                    <a:gd name="T79" fmla="*/ 3297 h 3602"/>
                    <a:gd name="T80" fmla="*/ 4864 w 4872"/>
                    <a:gd name="T81" fmla="*/ 2950 h 3602"/>
                    <a:gd name="T82" fmla="*/ 4861 w 4872"/>
                    <a:gd name="T83" fmla="*/ 2559 h 3602"/>
                    <a:gd name="T84" fmla="*/ 4817 w 4872"/>
                    <a:gd name="T85" fmla="*/ 2322 h 3602"/>
                    <a:gd name="T86" fmla="*/ 4741 w 4872"/>
                    <a:gd name="T87" fmla="*/ 2051 h 3602"/>
                    <a:gd name="T88" fmla="*/ 4630 w 4872"/>
                    <a:gd name="T89" fmla="*/ 1759 h 3602"/>
                    <a:gd name="T90" fmla="*/ 4491 w 4872"/>
                    <a:gd name="T91" fmla="*/ 1457 h 3602"/>
                    <a:gd name="T92" fmla="*/ 4322 w 4872"/>
                    <a:gd name="T93" fmla="*/ 1156 h 3602"/>
                    <a:gd name="T94" fmla="*/ 4125 w 4872"/>
                    <a:gd name="T95" fmla="*/ 869 h 3602"/>
                    <a:gd name="T96" fmla="*/ 3904 w 4872"/>
                    <a:gd name="T97" fmla="*/ 606 h 3602"/>
                    <a:gd name="T98" fmla="*/ 3658 w 4872"/>
                    <a:gd name="T99" fmla="*/ 380 h 3602"/>
                    <a:gd name="T100" fmla="*/ 3390 w 4872"/>
                    <a:gd name="T101" fmla="*/ 202 h 3602"/>
                    <a:gd name="T102" fmla="*/ 3102 w 4872"/>
                    <a:gd name="T103" fmla="*/ 84 h 36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4872" h="3602">
                      <a:moveTo>
                        <a:pt x="3002" y="60"/>
                      </a:moveTo>
                      <a:lnTo>
                        <a:pt x="2893" y="40"/>
                      </a:lnTo>
                      <a:lnTo>
                        <a:pt x="2785" y="24"/>
                      </a:lnTo>
                      <a:lnTo>
                        <a:pt x="2677" y="13"/>
                      </a:lnTo>
                      <a:lnTo>
                        <a:pt x="2571" y="4"/>
                      </a:lnTo>
                      <a:lnTo>
                        <a:pt x="2465" y="0"/>
                      </a:lnTo>
                      <a:lnTo>
                        <a:pt x="2360" y="0"/>
                      </a:lnTo>
                      <a:lnTo>
                        <a:pt x="2256" y="4"/>
                      </a:lnTo>
                      <a:lnTo>
                        <a:pt x="2153" y="12"/>
                      </a:lnTo>
                      <a:lnTo>
                        <a:pt x="2052" y="25"/>
                      </a:lnTo>
                      <a:lnTo>
                        <a:pt x="1951" y="42"/>
                      </a:lnTo>
                      <a:lnTo>
                        <a:pt x="1852" y="64"/>
                      </a:lnTo>
                      <a:lnTo>
                        <a:pt x="1753" y="90"/>
                      </a:lnTo>
                      <a:lnTo>
                        <a:pt x="1656" y="120"/>
                      </a:lnTo>
                      <a:lnTo>
                        <a:pt x="1562" y="156"/>
                      </a:lnTo>
                      <a:lnTo>
                        <a:pt x="1468" y="197"/>
                      </a:lnTo>
                      <a:lnTo>
                        <a:pt x="1375" y="242"/>
                      </a:lnTo>
                      <a:lnTo>
                        <a:pt x="1284" y="293"/>
                      </a:lnTo>
                      <a:lnTo>
                        <a:pt x="1195" y="348"/>
                      </a:lnTo>
                      <a:lnTo>
                        <a:pt x="1107" y="408"/>
                      </a:lnTo>
                      <a:lnTo>
                        <a:pt x="1021" y="474"/>
                      </a:lnTo>
                      <a:lnTo>
                        <a:pt x="937" y="546"/>
                      </a:lnTo>
                      <a:lnTo>
                        <a:pt x="854" y="622"/>
                      </a:lnTo>
                      <a:lnTo>
                        <a:pt x="774" y="706"/>
                      </a:lnTo>
                      <a:lnTo>
                        <a:pt x="695" y="793"/>
                      </a:lnTo>
                      <a:lnTo>
                        <a:pt x="618" y="887"/>
                      </a:lnTo>
                      <a:lnTo>
                        <a:pt x="543" y="986"/>
                      </a:lnTo>
                      <a:lnTo>
                        <a:pt x="471" y="1092"/>
                      </a:lnTo>
                      <a:lnTo>
                        <a:pt x="400" y="1203"/>
                      </a:lnTo>
                      <a:lnTo>
                        <a:pt x="331" y="1320"/>
                      </a:lnTo>
                      <a:lnTo>
                        <a:pt x="265" y="1444"/>
                      </a:lnTo>
                      <a:lnTo>
                        <a:pt x="201" y="1573"/>
                      </a:lnTo>
                      <a:lnTo>
                        <a:pt x="140" y="1709"/>
                      </a:lnTo>
                      <a:lnTo>
                        <a:pt x="117" y="1762"/>
                      </a:lnTo>
                      <a:lnTo>
                        <a:pt x="97" y="1815"/>
                      </a:lnTo>
                      <a:lnTo>
                        <a:pt x="79" y="1868"/>
                      </a:lnTo>
                      <a:lnTo>
                        <a:pt x="61" y="1920"/>
                      </a:lnTo>
                      <a:lnTo>
                        <a:pt x="47" y="1973"/>
                      </a:lnTo>
                      <a:lnTo>
                        <a:pt x="34" y="2026"/>
                      </a:lnTo>
                      <a:lnTo>
                        <a:pt x="22" y="2077"/>
                      </a:lnTo>
                      <a:lnTo>
                        <a:pt x="13" y="2130"/>
                      </a:lnTo>
                      <a:lnTo>
                        <a:pt x="7" y="2182"/>
                      </a:lnTo>
                      <a:lnTo>
                        <a:pt x="2" y="2234"/>
                      </a:lnTo>
                      <a:lnTo>
                        <a:pt x="0" y="2285"/>
                      </a:lnTo>
                      <a:lnTo>
                        <a:pt x="0" y="2336"/>
                      </a:lnTo>
                      <a:lnTo>
                        <a:pt x="3" y="2387"/>
                      </a:lnTo>
                      <a:lnTo>
                        <a:pt x="8" y="2436"/>
                      </a:lnTo>
                      <a:lnTo>
                        <a:pt x="16" y="2486"/>
                      </a:lnTo>
                      <a:lnTo>
                        <a:pt x="27" y="2535"/>
                      </a:lnTo>
                      <a:lnTo>
                        <a:pt x="41" y="2582"/>
                      </a:lnTo>
                      <a:lnTo>
                        <a:pt x="57" y="2630"/>
                      </a:lnTo>
                      <a:lnTo>
                        <a:pt x="76" y="2677"/>
                      </a:lnTo>
                      <a:lnTo>
                        <a:pt x="99" y="2723"/>
                      </a:lnTo>
                      <a:lnTo>
                        <a:pt x="124" y="2768"/>
                      </a:lnTo>
                      <a:lnTo>
                        <a:pt x="153" y="2812"/>
                      </a:lnTo>
                      <a:lnTo>
                        <a:pt x="186" y="2855"/>
                      </a:lnTo>
                      <a:lnTo>
                        <a:pt x="220" y="2898"/>
                      </a:lnTo>
                      <a:lnTo>
                        <a:pt x="260" y="2938"/>
                      </a:lnTo>
                      <a:lnTo>
                        <a:pt x="302" y="2978"/>
                      </a:lnTo>
                      <a:lnTo>
                        <a:pt x="349" y="3016"/>
                      </a:lnTo>
                      <a:lnTo>
                        <a:pt x="398" y="3054"/>
                      </a:lnTo>
                      <a:lnTo>
                        <a:pt x="452" y="3090"/>
                      </a:lnTo>
                      <a:lnTo>
                        <a:pt x="509" y="3125"/>
                      </a:lnTo>
                      <a:lnTo>
                        <a:pt x="570" y="3158"/>
                      </a:lnTo>
                      <a:lnTo>
                        <a:pt x="636" y="3191"/>
                      </a:lnTo>
                      <a:lnTo>
                        <a:pt x="692" y="3215"/>
                      </a:lnTo>
                      <a:lnTo>
                        <a:pt x="747" y="3235"/>
                      </a:lnTo>
                      <a:lnTo>
                        <a:pt x="801" y="3253"/>
                      </a:lnTo>
                      <a:lnTo>
                        <a:pt x="854" y="3266"/>
                      </a:lnTo>
                      <a:lnTo>
                        <a:pt x="906" y="3276"/>
                      </a:lnTo>
                      <a:lnTo>
                        <a:pt x="957" y="3283"/>
                      </a:lnTo>
                      <a:lnTo>
                        <a:pt x="1008" y="3287"/>
                      </a:lnTo>
                      <a:lnTo>
                        <a:pt x="1058" y="3289"/>
                      </a:lnTo>
                      <a:lnTo>
                        <a:pt x="1107" y="3288"/>
                      </a:lnTo>
                      <a:lnTo>
                        <a:pt x="1155" y="3285"/>
                      </a:lnTo>
                      <a:lnTo>
                        <a:pt x="1203" y="3280"/>
                      </a:lnTo>
                      <a:lnTo>
                        <a:pt x="1251" y="3273"/>
                      </a:lnTo>
                      <a:lnTo>
                        <a:pt x="1298" y="3264"/>
                      </a:lnTo>
                      <a:lnTo>
                        <a:pt x="1343" y="3254"/>
                      </a:lnTo>
                      <a:lnTo>
                        <a:pt x="1390" y="3242"/>
                      </a:lnTo>
                      <a:lnTo>
                        <a:pt x="1436" y="3229"/>
                      </a:lnTo>
                      <a:lnTo>
                        <a:pt x="1528" y="3202"/>
                      </a:lnTo>
                      <a:lnTo>
                        <a:pt x="1620" y="3172"/>
                      </a:lnTo>
                      <a:lnTo>
                        <a:pt x="1712" y="3143"/>
                      </a:lnTo>
                      <a:lnTo>
                        <a:pt x="1806" y="3115"/>
                      </a:lnTo>
                      <a:lnTo>
                        <a:pt x="1853" y="3101"/>
                      </a:lnTo>
                      <a:lnTo>
                        <a:pt x="1901" y="3089"/>
                      </a:lnTo>
                      <a:lnTo>
                        <a:pt x="1949" y="3078"/>
                      </a:lnTo>
                      <a:lnTo>
                        <a:pt x="1998" y="3069"/>
                      </a:lnTo>
                      <a:lnTo>
                        <a:pt x="2048" y="3061"/>
                      </a:lnTo>
                      <a:lnTo>
                        <a:pt x="2098" y="3054"/>
                      </a:lnTo>
                      <a:lnTo>
                        <a:pt x="2150" y="3050"/>
                      </a:lnTo>
                      <a:lnTo>
                        <a:pt x="2202" y="3047"/>
                      </a:lnTo>
                      <a:lnTo>
                        <a:pt x="2258" y="3050"/>
                      </a:lnTo>
                      <a:lnTo>
                        <a:pt x="2324" y="3061"/>
                      </a:lnTo>
                      <a:lnTo>
                        <a:pt x="2398" y="3079"/>
                      </a:lnTo>
                      <a:lnTo>
                        <a:pt x="2480" y="3104"/>
                      </a:lnTo>
                      <a:lnTo>
                        <a:pt x="2569" y="3134"/>
                      </a:lnTo>
                      <a:lnTo>
                        <a:pt x="2664" y="3168"/>
                      </a:lnTo>
                      <a:lnTo>
                        <a:pt x="2764" y="3206"/>
                      </a:lnTo>
                      <a:lnTo>
                        <a:pt x="2869" y="3246"/>
                      </a:lnTo>
                      <a:lnTo>
                        <a:pt x="2978" y="3288"/>
                      </a:lnTo>
                      <a:lnTo>
                        <a:pt x="3090" y="3332"/>
                      </a:lnTo>
                      <a:lnTo>
                        <a:pt x="3206" y="3374"/>
                      </a:lnTo>
                      <a:lnTo>
                        <a:pt x="3322" y="3416"/>
                      </a:lnTo>
                      <a:lnTo>
                        <a:pt x="3439" y="3455"/>
                      </a:lnTo>
                      <a:lnTo>
                        <a:pt x="3556" y="3493"/>
                      </a:lnTo>
                      <a:lnTo>
                        <a:pt x="3673" y="3525"/>
                      </a:lnTo>
                      <a:lnTo>
                        <a:pt x="3790" y="3554"/>
                      </a:lnTo>
                      <a:lnTo>
                        <a:pt x="3904" y="3577"/>
                      </a:lnTo>
                      <a:lnTo>
                        <a:pt x="4015" y="3593"/>
                      </a:lnTo>
                      <a:lnTo>
                        <a:pt x="4122" y="3602"/>
                      </a:lnTo>
                      <a:lnTo>
                        <a:pt x="4226" y="3602"/>
                      </a:lnTo>
                      <a:lnTo>
                        <a:pt x="4324" y="3594"/>
                      </a:lnTo>
                      <a:lnTo>
                        <a:pt x="4416" y="3575"/>
                      </a:lnTo>
                      <a:lnTo>
                        <a:pt x="4503" y="3546"/>
                      </a:lnTo>
                      <a:lnTo>
                        <a:pt x="4582" y="3504"/>
                      </a:lnTo>
                      <a:lnTo>
                        <a:pt x="4653" y="3449"/>
                      </a:lnTo>
                      <a:lnTo>
                        <a:pt x="4715" y="3380"/>
                      </a:lnTo>
                      <a:lnTo>
                        <a:pt x="4768" y="3297"/>
                      </a:lnTo>
                      <a:lnTo>
                        <a:pt x="4812" y="3199"/>
                      </a:lnTo>
                      <a:lnTo>
                        <a:pt x="4844" y="3083"/>
                      </a:lnTo>
                      <a:lnTo>
                        <a:pt x="4864" y="2950"/>
                      </a:lnTo>
                      <a:lnTo>
                        <a:pt x="4872" y="2799"/>
                      </a:lnTo>
                      <a:lnTo>
                        <a:pt x="4867" y="2629"/>
                      </a:lnTo>
                      <a:lnTo>
                        <a:pt x="4861" y="2559"/>
                      </a:lnTo>
                      <a:lnTo>
                        <a:pt x="4850" y="2484"/>
                      </a:lnTo>
                      <a:lnTo>
                        <a:pt x="4835" y="2405"/>
                      </a:lnTo>
                      <a:lnTo>
                        <a:pt x="4817" y="2322"/>
                      </a:lnTo>
                      <a:lnTo>
                        <a:pt x="4796" y="2235"/>
                      </a:lnTo>
                      <a:lnTo>
                        <a:pt x="4770" y="2144"/>
                      </a:lnTo>
                      <a:lnTo>
                        <a:pt x="4741" y="2051"/>
                      </a:lnTo>
                      <a:lnTo>
                        <a:pt x="4707" y="1956"/>
                      </a:lnTo>
                      <a:lnTo>
                        <a:pt x="4671" y="1858"/>
                      </a:lnTo>
                      <a:lnTo>
                        <a:pt x="4630" y="1759"/>
                      </a:lnTo>
                      <a:lnTo>
                        <a:pt x="4588" y="1659"/>
                      </a:lnTo>
                      <a:lnTo>
                        <a:pt x="4541" y="1558"/>
                      </a:lnTo>
                      <a:lnTo>
                        <a:pt x="4491" y="1457"/>
                      </a:lnTo>
                      <a:lnTo>
                        <a:pt x="4438" y="1355"/>
                      </a:lnTo>
                      <a:lnTo>
                        <a:pt x="4381" y="1255"/>
                      </a:lnTo>
                      <a:lnTo>
                        <a:pt x="4322" y="1156"/>
                      </a:lnTo>
                      <a:lnTo>
                        <a:pt x="4259" y="1058"/>
                      </a:lnTo>
                      <a:lnTo>
                        <a:pt x="4193" y="962"/>
                      </a:lnTo>
                      <a:lnTo>
                        <a:pt x="4125" y="869"/>
                      </a:lnTo>
                      <a:lnTo>
                        <a:pt x="4054" y="778"/>
                      </a:lnTo>
                      <a:lnTo>
                        <a:pt x="3980" y="690"/>
                      </a:lnTo>
                      <a:lnTo>
                        <a:pt x="3904" y="606"/>
                      </a:lnTo>
                      <a:lnTo>
                        <a:pt x="3824" y="526"/>
                      </a:lnTo>
                      <a:lnTo>
                        <a:pt x="3742" y="450"/>
                      </a:lnTo>
                      <a:lnTo>
                        <a:pt x="3658" y="380"/>
                      </a:lnTo>
                      <a:lnTo>
                        <a:pt x="3570" y="314"/>
                      </a:lnTo>
                      <a:lnTo>
                        <a:pt x="3482" y="255"/>
                      </a:lnTo>
                      <a:lnTo>
                        <a:pt x="3390" y="202"/>
                      </a:lnTo>
                      <a:lnTo>
                        <a:pt x="3296" y="155"/>
                      </a:lnTo>
                      <a:lnTo>
                        <a:pt x="3200" y="116"/>
                      </a:lnTo>
                      <a:lnTo>
                        <a:pt x="3102" y="84"/>
                      </a:lnTo>
                      <a:lnTo>
                        <a:pt x="3002" y="6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A7611540-1C7D-4F56-80E2-4C7AFF48DF74}"/>
                    </a:ext>
                  </a:extLst>
                </p:cNvPr>
                <p:cNvSpPr/>
                <p:nvPr/>
              </p:nvSpPr>
              <p:spPr>
                <a:xfrm>
                  <a:off x="4445902" y="574769"/>
                  <a:ext cx="1539702" cy="20392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5F588EF6-F2AB-49D7-B3C7-8FC80B04F648}"/>
                    </a:ext>
                  </a:extLst>
                </p:cNvPr>
                <p:cNvSpPr/>
                <p:nvPr/>
              </p:nvSpPr>
              <p:spPr>
                <a:xfrm rot="1805074">
                  <a:off x="6340379" y="904463"/>
                  <a:ext cx="1539702" cy="20392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B9DD2D72-0A4A-43AC-8906-03DA364FF136}"/>
                    </a:ext>
                  </a:extLst>
                </p:cNvPr>
                <p:cNvSpPr/>
                <p:nvPr/>
              </p:nvSpPr>
              <p:spPr>
                <a:xfrm rot="2481838">
                  <a:off x="7466332" y="2428587"/>
                  <a:ext cx="1501013" cy="1988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38A9C815-927D-4052-A85B-E537C3ACB743}"/>
                    </a:ext>
                  </a:extLst>
                </p:cNvPr>
                <p:cNvSpPr/>
                <p:nvPr/>
              </p:nvSpPr>
              <p:spPr>
                <a:xfrm rot="20216444">
                  <a:off x="2818811" y="1911299"/>
                  <a:ext cx="1501013" cy="198800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7A19686E-9F92-4B99-AFC7-A24B4D067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5820" y="413992"/>
            <a:ext cx="1804382" cy="42297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2354765-E8C7-49C3-A46D-3FD6A31C07A4}"/>
              </a:ext>
            </a:extLst>
          </p:cNvPr>
          <p:cNvSpPr/>
          <p:nvPr/>
        </p:nvSpPr>
        <p:spPr>
          <a:xfrm>
            <a:off x="442664" y="1398913"/>
            <a:ext cx="598970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Обмен кальция </a:t>
            </a:r>
          </a:p>
          <a:p>
            <a:r>
              <a:rPr lang="ru-RU" sz="3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в организме плотоядных животных и негативные последствия избытков </a:t>
            </a:r>
          </a:p>
          <a:p>
            <a:r>
              <a:rPr lang="ru-RU" sz="3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и недостатков элементов</a:t>
            </a:r>
          </a:p>
        </p:txBody>
      </p:sp>
      <p:pic>
        <p:nvPicPr>
          <p:cNvPr id="1026" name="Picture 2" descr="Baltvetforum">
            <a:extLst>
              <a:ext uri="{FF2B5EF4-FFF2-40B4-BE49-F238E27FC236}">
                <a16:creationId xmlns:a16="http://schemas.microsoft.com/office/drawing/2014/main" id="{17897459-4CCE-4ECC-BBA7-2B86C7922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45" y="331965"/>
            <a:ext cx="3019745" cy="46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2C026D2-B756-4417-83C6-5784651186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473" y="156396"/>
            <a:ext cx="6315757" cy="6315757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E45E6773-6893-4255-BB01-8E2EE63B9A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526" y="4352471"/>
            <a:ext cx="5308949" cy="217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82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reeform: Shape 50">
            <a:extLst>
              <a:ext uri="{FF2B5EF4-FFF2-40B4-BE49-F238E27FC236}">
                <a16:creationId xmlns:a16="http://schemas.microsoft.com/office/drawing/2014/main" id="{FF0A04FD-5884-4E6C-B28F-8D86E212932F}"/>
              </a:ext>
            </a:extLst>
          </p:cNvPr>
          <p:cNvSpPr/>
          <p:nvPr/>
        </p:nvSpPr>
        <p:spPr>
          <a:xfrm>
            <a:off x="5110246" y="3742187"/>
            <a:ext cx="7343964" cy="4646611"/>
          </a:xfrm>
          <a:custGeom>
            <a:avLst/>
            <a:gdLst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11722" h="5822580">
                <a:moveTo>
                  <a:pt x="8311722" y="0"/>
                </a:moveTo>
                <a:lnTo>
                  <a:pt x="8311722" y="5822580"/>
                </a:lnTo>
                <a:lnTo>
                  <a:pt x="0" y="5822580"/>
                </a:lnTo>
                <a:cubicBezTo>
                  <a:pt x="507049" y="1575409"/>
                  <a:pt x="6229771" y="4381526"/>
                  <a:pt x="8311722" y="0"/>
                </a:cubicBezTo>
                <a:close/>
              </a:path>
            </a:pathLst>
          </a:custGeom>
          <a:gradFill>
            <a:gsLst>
              <a:gs pos="100000">
                <a:srgbClr val="08A5E4"/>
              </a:gs>
              <a:gs pos="0">
                <a:srgbClr val="96DC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Freeform: Shape 53">
            <a:extLst>
              <a:ext uri="{FF2B5EF4-FFF2-40B4-BE49-F238E27FC236}">
                <a16:creationId xmlns:a16="http://schemas.microsoft.com/office/drawing/2014/main" id="{836F6427-7E7B-4027-904D-9FD7175ED19D}"/>
              </a:ext>
            </a:extLst>
          </p:cNvPr>
          <p:cNvSpPr/>
          <p:nvPr/>
        </p:nvSpPr>
        <p:spPr>
          <a:xfrm>
            <a:off x="6206920" y="4573351"/>
            <a:ext cx="6048073" cy="3579009"/>
          </a:xfrm>
          <a:custGeom>
            <a:avLst/>
            <a:gdLst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11722" h="5822580">
                <a:moveTo>
                  <a:pt x="8311722" y="0"/>
                </a:moveTo>
                <a:lnTo>
                  <a:pt x="8311722" y="5822580"/>
                </a:lnTo>
                <a:lnTo>
                  <a:pt x="0" y="5822580"/>
                </a:lnTo>
                <a:cubicBezTo>
                  <a:pt x="507049" y="1575409"/>
                  <a:pt x="6229771" y="4381526"/>
                  <a:pt x="8311722" y="0"/>
                </a:cubicBezTo>
                <a:close/>
              </a:path>
            </a:pathLst>
          </a:custGeom>
          <a:gradFill>
            <a:gsLst>
              <a:gs pos="100000">
                <a:srgbClr val="08A5E4"/>
              </a:gs>
              <a:gs pos="0">
                <a:srgbClr val="96DCF7"/>
              </a:gs>
            </a:gsLst>
            <a:lin ang="2700000" scaled="1"/>
          </a:gradFill>
          <a:ln>
            <a:noFill/>
          </a:ln>
          <a:effectLst>
            <a:outerShdw blurRad="1003300" dist="609600" dir="13500000" sx="70000" sy="7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0FB39FA-4AD6-4A0E-A194-1E1F721B399B}"/>
              </a:ext>
            </a:extLst>
          </p:cNvPr>
          <p:cNvSpPr/>
          <p:nvPr/>
        </p:nvSpPr>
        <p:spPr>
          <a:xfrm>
            <a:off x="412475" y="358338"/>
            <a:ext cx="118698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Montserrat ExtraBold" panose="00000900000000000000" pitchFamily="2" charset="-52"/>
              </a:rPr>
              <a:t>Видовые и возрастные особенности гомеостаза кальция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561F212D-DB50-4956-8004-429314789E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51" t="31354" r="33189" b="32355"/>
          <a:stretch/>
        </p:blipFill>
        <p:spPr>
          <a:xfrm>
            <a:off x="515936" y="1534761"/>
            <a:ext cx="5518545" cy="3271378"/>
          </a:xfrm>
          <a:prstGeom prst="rect">
            <a:avLst/>
          </a:prstGeom>
          <a:effectLst>
            <a:outerShdw blurRad="190500" sx="102000" sy="102000" algn="ctr" rotWithShape="0">
              <a:prstClr val="black">
                <a:alpha val="12000"/>
              </a:prstClr>
            </a:outerShdw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7323F987-ECBC-4F90-B2CE-E9AA6B9419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63" t="31375" r="30367" b="31988"/>
          <a:stretch/>
        </p:blipFill>
        <p:spPr>
          <a:xfrm>
            <a:off x="6239270" y="1534761"/>
            <a:ext cx="5436793" cy="3271378"/>
          </a:xfrm>
          <a:prstGeom prst="rect">
            <a:avLst/>
          </a:prstGeom>
          <a:effectLst>
            <a:outerShdw blurRad="190500" sx="102000" sy="102000" algn="ctr" rotWithShape="0">
              <a:prstClr val="black">
                <a:alpha val="12000"/>
              </a:prstClr>
            </a:outerShdw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426872C-1B23-4492-A58C-0201F110B7DF}"/>
              </a:ext>
            </a:extLst>
          </p:cNvPr>
          <p:cNvSpPr/>
          <p:nvPr/>
        </p:nvSpPr>
        <p:spPr>
          <a:xfrm>
            <a:off x="426123" y="1070756"/>
            <a:ext cx="56493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Суточные нормы кальция и фосфора для щенков</a:t>
            </a:r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774B3346-F617-4322-9348-776E2E74C977}"/>
              </a:ext>
            </a:extLst>
          </p:cNvPr>
          <p:cNvSpPr/>
          <p:nvPr/>
        </p:nvSpPr>
        <p:spPr>
          <a:xfrm>
            <a:off x="515938" y="4983871"/>
            <a:ext cx="5436793" cy="1437517"/>
          </a:xfrm>
          <a:prstGeom prst="roundRect">
            <a:avLst>
              <a:gd name="adj" fmla="val 6639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CE7428-BDDB-49BB-AD2A-E74BA9951512}"/>
              </a:ext>
            </a:extLst>
          </p:cNvPr>
          <p:cNvSpPr txBox="1"/>
          <p:nvPr/>
        </p:nvSpPr>
        <p:spPr>
          <a:xfrm>
            <a:off x="835974" y="4996379"/>
            <a:ext cx="4979843" cy="1328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1200" dirty="0">
                <a:highlight>
                  <a:srgbClr val="FFFF00"/>
                </a:highlight>
                <a:latin typeface="Montserrat" panose="00000500000000000000" pitchFamily="2" charset="-52"/>
              </a:rPr>
              <a:t>Щенки до 6-8 </a:t>
            </a:r>
            <a:r>
              <a:rPr lang="ru-RU" sz="1200" dirty="0" err="1">
                <a:highlight>
                  <a:srgbClr val="FFFF00"/>
                </a:highlight>
                <a:latin typeface="Montserrat" panose="00000500000000000000" pitchFamily="2" charset="-52"/>
              </a:rPr>
              <a:t>мес</a:t>
            </a:r>
            <a:r>
              <a:rPr lang="ru-RU" sz="1200" dirty="0">
                <a:highlight>
                  <a:srgbClr val="FFFF00"/>
                </a:highlight>
                <a:latin typeface="Montserrat" panose="00000500000000000000" pitchFamily="2" charset="-52"/>
              </a:rPr>
              <a:t> не способны регулировать усвояемость</a:t>
            </a:r>
            <a:r>
              <a:rPr lang="en-US" sz="1200" dirty="0">
                <a:highlight>
                  <a:srgbClr val="FFFF00"/>
                </a:highlight>
                <a:latin typeface="Montserrat" panose="00000500000000000000" pitchFamily="2" charset="-52"/>
              </a:rPr>
              <a:t> Ca</a:t>
            </a:r>
            <a:r>
              <a:rPr lang="ru-RU" sz="1200" dirty="0">
                <a:highlight>
                  <a:srgbClr val="FFFF00"/>
                </a:highlight>
                <a:latin typeface="Montserrat" panose="00000500000000000000" pitchFamily="2" charset="-52"/>
              </a:rPr>
              <a:t>, в зависимости от его избыточного                               или недостаточного потребления </a:t>
            </a:r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(</a:t>
            </a:r>
            <a:r>
              <a:rPr lang="ru-RU" sz="1200" dirty="0">
                <a:latin typeface="Montserrat" panose="00000500000000000000" pitchFamily="2" charset="-52"/>
                <a:cs typeface="Times New Roman" panose="02020603050405020304" pitchFamily="18" charset="0"/>
              </a:rPr>
              <a:t>(осторожно минеральные добавки/хондропротекторы)</a:t>
            </a:r>
            <a:endParaRPr lang="ru-RU" sz="1200" dirty="0">
              <a:highlight>
                <a:srgbClr val="FFFF00"/>
              </a:highlight>
              <a:latin typeface="Montserrat" panose="00000500000000000000" pitchFamily="2" charset="-52"/>
            </a:endParaRPr>
          </a:p>
          <a:p>
            <a:pPr>
              <a:spcAft>
                <a:spcPts val="1000"/>
              </a:spcAft>
            </a:pPr>
            <a:r>
              <a:rPr lang="ru-RU" sz="1200" dirty="0">
                <a:latin typeface="Montserrat" panose="00000500000000000000" pitchFamily="2" charset="-52"/>
              </a:rPr>
              <a:t>Высокое потребление </a:t>
            </a:r>
            <a:r>
              <a:rPr lang="en-US" sz="1200" dirty="0">
                <a:latin typeface="Montserrat" panose="00000500000000000000" pitchFamily="2" charset="-52"/>
              </a:rPr>
              <a:t>Ca</a:t>
            </a:r>
            <a:r>
              <a:rPr lang="ru-RU" sz="1200" dirty="0">
                <a:latin typeface="Montserrat" panose="00000500000000000000" pitchFamily="2" charset="-52"/>
              </a:rPr>
              <a:t> с пищей приводит к пропорциональному увеличению усвоения кальция</a:t>
            </a:r>
          </a:p>
        </p:txBody>
      </p:sp>
      <p:grpSp>
        <p:nvGrpSpPr>
          <p:cNvPr id="62" name="Group 23">
            <a:extLst>
              <a:ext uri="{FF2B5EF4-FFF2-40B4-BE49-F238E27FC236}">
                <a16:creationId xmlns:a16="http://schemas.microsoft.com/office/drawing/2014/main" id="{4ECC0E7F-DB63-4E23-8B42-0A1DC91E38FC}"/>
              </a:ext>
            </a:extLst>
          </p:cNvPr>
          <p:cNvGrpSpPr/>
          <p:nvPr/>
        </p:nvGrpSpPr>
        <p:grpSpPr>
          <a:xfrm>
            <a:off x="316721" y="5449016"/>
            <a:ext cx="4402422" cy="413418"/>
            <a:chOff x="979254" y="1742401"/>
            <a:chExt cx="4402422" cy="413418"/>
          </a:xfrm>
        </p:grpSpPr>
        <p:sp>
          <p:nvSpPr>
            <p:cNvPr id="63" name="Rectangle 8">
              <a:extLst>
                <a:ext uri="{FF2B5EF4-FFF2-40B4-BE49-F238E27FC236}">
                  <a16:creationId xmlns:a16="http://schemas.microsoft.com/office/drawing/2014/main" id="{D233A389-9019-47BF-B88B-D1C2E2938A04}"/>
                </a:ext>
              </a:extLst>
            </p:cNvPr>
            <p:cNvSpPr/>
            <p:nvPr/>
          </p:nvSpPr>
          <p:spPr>
            <a:xfrm>
              <a:off x="1493688" y="1742401"/>
              <a:ext cx="3887988" cy="3072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endParaRPr lang="id-ID" sz="1200" dirty="0">
                <a:solidFill>
                  <a:srgbClr val="6D738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grpSp>
          <p:nvGrpSpPr>
            <p:cNvPr id="64" name="Group 7">
              <a:extLst>
                <a:ext uri="{FF2B5EF4-FFF2-40B4-BE49-F238E27FC236}">
                  <a16:creationId xmlns:a16="http://schemas.microsoft.com/office/drawing/2014/main" id="{8C1F72A6-B114-4CDD-AFF1-3C352C9F19CB}"/>
                </a:ext>
              </a:extLst>
            </p:cNvPr>
            <p:cNvGrpSpPr/>
            <p:nvPr/>
          </p:nvGrpSpPr>
          <p:grpSpPr>
            <a:xfrm>
              <a:off x="979254" y="1742401"/>
              <a:ext cx="413418" cy="413418"/>
              <a:chOff x="1231129" y="3506469"/>
              <a:chExt cx="413418" cy="413418"/>
            </a:xfrm>
          </p:grpSpPr>
          <p:sp>
            <p:nvSpPr>
              <p:cNvPr id="65" name="Oval 9">
                <a:extLst>
                  <a:ext uri="{FF2B5EF4-FFF2-40B4-BE49-F238E27FC236}">
                    <a16:creationId xmlns:a16="http://schemas.microsoft.com/office/drawing/2014/main" id="{5E4B0094-D495-4447-A36E-BD6799CDE7C5}"/>
                  </a:ext>
                </a:extLst>
              </p:cNvPr>
              <p:cNvSpPr/>
              <p:nvPr/>
            </p:nvSpPr>
            <p:spPr>
              <a:xfrm>
                <a:off x="1231129" y="3506469"/>
                <a:ext cx="413418" cy="413418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10">
                <a:extLst>
                  <a:ext uri="{FF2B5EF4-FFF2-40B4-BE49-F238E27FC236}">
                    <a16:creationId xmlns:a16="http://schemas.microsoft.com/office/drawing/2014/main" id="{7DA82BC0-E223-4AC1-A68C-1926BA093EDE}"/>
                  </a:ext>
                </a:extLst>
              </p:cNvPr>
              <p:cNvSpPr/>
              <p:nvPr/>
            </p:nvSpPr>
            <p:spPr>
              <a:xfrm>
                <a:off x="1276266" y="3551606"/>
                <a:ext cx="323144" cy="323144"/>
              </a:xfrm>
              <a:prstGeom prst="ellipse">
                <a:avLst/>
              </a:prstGeom>
              <a:solidFill>
                <a:srgbClr val="08A5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D86D2316-B16E-44AB-80C2-D53328016E21}"/>
              </a:ext>
            </a:extLst>
          </p:cNvPr>
          <p:cNvSpPr/>
          <p:nvPr/>
        </p:nvSpPr>
        <p:spPr>
          <a:xfrm>
            <a:off x="6242701" y="5000474"/>
            <a:ext cx="5436793" cy="1437517"/>
          </a:xfrm>
          <a:prstGeom prst="roundRect">
            <a:avLst>
              <a:gd name="adj" fmla="val 6639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764883E-0281-46F0-A1FE-D5034E21585E}"/>
              </a:ext>
            </a:extLst>
          </p:cNvPr>
          <p:cNvSpPr txBox="1"/>
          <p:nvPr/>
        </p:nvSpPr>
        <p:spPr>
          <a:xfrm>
            <a:off x="6530064" y="5034286"/>
            <a:ext cx="5348377" cy="1328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1200" dirty="0">
                <a:latin typeface="Montserrat" panose="00000500000000000000" pitchFamily="2" charset="-52"/>
              </a:rPr>
              <a:t>Избыточное количество ккал в рационе способствует </a:t>
            </a:r>
            <a:r>
              <a:rPr lang="en-US" sz="1200" dirty="0">
                <a:latin typeface="Montserrat" panose="00000500000000000000" pitchFamily="2" charset="-52"/>
              </a:rPr>
              <a:t>               </a:t>
            </a:r>
            <a:r>
              <a:rPr lang="ru-RU" sz="1200" dirty="0">
                <a:latin typeface="Montserrat" panose="00000500000000000000" pitchFamily="2" charset="-52"/>
              </a:rPr>
              <a:t>развитию костно-суставной патологии  </a:t>
            </a:r>
          </a:p>
          <a:p>
            <a:pPr>
              <a:spcAft>
                <a:spcPts val="1000"/>
              </a:spcAft>
            </a:pPr>
            <a:r>
              <a:rPr lang="ru-RU" sz="1200" dirty="0">
                <a:latin typeface="Montserrat" panose="00000500000000000000" pitchFamily="2" charset="-52"/>
              </a:rPr>
              <a:t>Основное отличие готовых кормов для щенков пород собак крупных размеров </a:t>
            </a:r>
            <a:r>
              <a:rPr lang="en-US" sz="1200" dirty="0">
                <a:latin typeface="Montserrat" panose="00000500000000000000" pitchFamily="2" charset="-52"/>
              </a:rPr>
              <a:t>– </a:t>
            </a:r>
            <a:r>
              <a:rPr lang="ru-RU" sz="1200" dirty="0">
                <a:latin typeface="Montserrat" panose="00000500000000000000" pitchFamily="2" charset="-52"/>
              </a:rPr>
              <a:t>более низкое отношении концентрации  </a:t>
            </a:r>
            <a:r>
              <a:rPr lang="ru-RU" sz="1200" dirty="0" err="1">
                <a:latin typeface="Montserrat" panose="00000500000000000000" pitchFamily="2" charset="-52"/>
              </a:rPr>
              <a:t>Ca</a:t>
            </a:r>
            <a:r>
              <a:rPr lang="ru-RU" sz="1200" dirty="0">
                <a:latin typeface="Montserrat" panose="00000500000000000000" pitchFamily="2" charset="-52"/>
              </a:rPr>
              <a:t> и </a:t>
            </a:r>
            <a:r>
              <a:rPr lang="ru-RU" sz="1200" dirty="0" err="1">
                <a:latin typeface="Montserrat" panose="00000500000000000000" pitchFamily="2" charset="-52"/>
              </a:rPr>
              <a:t>калорийности</a:t>
            </a:r>
            <a:r>
              <a:rPr lang="ru-RU" sz="1200" dirty="0">
                <a:latin typeface="Montserrat" panose="00000500000000000000" pitchFamily="2" charset="-52"/>
              </a:rPr>
              <a:t>, а также </a:t>
            </a:r>
            <a:r>
              <a:rPr lang="ru-RU" sz="1200" dirty="0" err="1">
                <a:latin typeface="Montserrat" panose="00000500000000000000" pitchFamily="2" charset="-52"/>
              </a:rPr>
              <a:t>пониженнои</a:t>
            </a:r>
            <a:r>
              <a:rPr lang="ru-RU" sz="1200" dirty="0">
                <a:latin typeface="Montserrat" panose="00000500000000000000" pitchFamily="2" charset="-52"/>
              </a:rPr>
              <a:t>̆ </a:t>
            </a:r>
            <a:r>
              <a:rPr lang="ru-RU" sz="1200" dirty="0" err="1">
                <a:latin typeface="Montserrat" panose="00000500000000000000" pitchFamily="2" charset="-52"/>
              </a:rPr>
              <a:t>калорийности</a:t>
            </a:r>
            <a:r>
              <a:rPr lang="ru-RU" sz="1200" dirty="0">
                <a:latin typeface="Montserrat" panose="00000500000000000000" pitchFamily="2" charset="-52"/>
              </a:rPr>
              <a:t> по сравнению с кормами для щенков стандартных размеров </a:t>
            </a:r>
          </a:p>
        </p:txBody>
      </p:sp>
      <p:grpSp>
        <p:nvGrpSpPr>
          <p:cNvPr id="81" name="Group 23">
            <a:extLst>
              <a:ext uri="{FF2B5EF4-FFF2-40B4-BE49-F238E27FC236}">
                <a16:creationId xmlns:a16="http://schemas.microsoft.com/office/drawing/2014/main" id="{FDFD7335-476B-4922-8316-6C01778DE15D}"/>
              </a:ext>
            </a:extLst>
          </p:cNvPr>
          <p:cNvGrpSpPr/>
          <p:nvPr/>
        </p:nvGrpSpPr>
        <p:grpSpPr>
          <a:xfrm>
            <a:off x="6043484" y="5465619"/>
            <a:ext cx="4402422" cy="413418"/>
            <a:chOff x="979254" y="1742401"/>
            <a:chExt cx="4402422" cy="413418"/>
          </a:xfrm>
        </p:grpSpPr>
        <p:sp>
          <p:nvSpPr>
            <p:cNvPr id="82" name="Rectangle 8">
              <a:extLst>
                <a:ext uri="{FF2B5EF4-FFF2-40B4-BE49-F238E27FC236}">
                  <a16:creationId xmlns:a16="http://schemas.microsoft.com/office/drawing/2014/main" id="{F1D74626-DE8E-4553-89C0-5A09F5AD37CD}"/>
                </a:ext>
              </a:extLst>
            </p:cNvPr>
            <p:cNvSpPr/>
            <p:nvPr/>
          </p:nvSpPr>
          <p:spPr>
            <a:xfrm>
              <a:off x="1493688" y="1742401"/>
              <a:ext cx="3887988" cy="3072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endParaRPr lang="id-ID" sz="1200" dirty="0">
                <a:solidFill>
                  <a:srgbClr val="6D738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grpSp>
          <p:nvGrpSpPr>
            <p:cNvPr id="83" name="Group 7">
              <a:extLst>
                <a:ext uri="{FF2B5EF4-FFF2-40B4-BE49-F238E27FC236}">
                  <a16:creationId xmlns:a16="http://schemas.microsoft.com/office/drawing/2014/main" id="{56203319-8FFA-4FCE-8F82-0D65C2E10FFE}"/>
                </a:ext>
              </a:extLst>
            </p:cNvPr>
            <p:cNvGrpSpPr/>
            <p:nvPr/>
          </p:nvGrpSpPr>
          <p:grpSpPr>
            <a:xfrm>
              <a:off x="979254" y="1742401"/>
              <a:ext cx="413418" cy="413418"/>
              <a:chOff x="1231129" y="3506469"/>
              <a:chExt cx="413418" cy="413418"/>
            </a:xfrm>
          </p:grpSpPr>
          <p:sp>
            <p:nvSpPr>
              <p:cNvPr id="84" name="Oval 9">
                <a:extLst>
                  <a:ext uri="{FF2B5EF4-FFF2-40B4-BE49-F238E27FC236}">
                    <a16:creationId xmlns:a16="http://schemas.microsoft.com/office/drawing/2014/main" id="{B6DACFB5-D6E1-4166-97D6-C5EFF7667769}"/>
                  </a:ext>
                </a:extLst>
              </p:cNvPr>
              <p:cNvSpPr/>
              <p:nvPr/>
            </p:nvSpPr>
            <p:spPr>
              <a:xfrm>
                <a:off x="1231129" y="3506469"/>
                <a:ext cx="413418" cy="413418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10">
                <a:extLst>
                  <a:ext uri="{FF2B5EF4-FFF2-40B4-BE49-F238E27FC236}">
                    <a16:creationId xmlns:a16="http://schemas.microsoft.com/office/drawing/2014/main" id="{358C67D6-EC2A-4698-8B5C-438A1C0E2431}"/>
                  </a:ext>
                </a:extLst>
              </p:cNvPr>
              <p:cNvSpPr/>
              <p:nvPr/>
            </p:nvSpPr>
            <p:spPr>
              <a:xfrm>
                <a:off x="1276266" y="3551606"/>
                <a:ext cx="323144" cy="323144"/>
              </a:xfrm>
              <a:prstGeom prst="ellipse">
                <a:avLst/>
              </a:prstGeom>
              <a:solidFill>
                <a:srgbClr val="08A5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3" name="Номер слайда 5">
            <a:extLst>
              <a:ext uri="{FF2B5EF4-FFF2-40B4-BE49-F238E27FC236}">
                <a16:creationId xmlns:a16="http://schemas.microsoft.com/office/drawing/2014/main" id="{ABB7895A-CBFD-48FC-8358-0B2DBC0067FE}"/>
              </a:ext>
            </a:extLst>
          </p:cNvPr>
          <p:cNvSpPr txBox="1">
            <a:spLocks/>
          </p:cNvSpPr>
          <p:nvPr/>
        </p:nvSpPr>
        <p:spPr>
          <a:xfrm>
            <a:off x="11594174" y="6554581"/>
            <a:ext cx="515938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DE2ABCC-AA8B-48FD-ADCD-95E89A7FB9DD}" type="slidenum">
              <a:rPr lang="ru-RU" sz="1200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8902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: Rounded Corners 3">
            <a:extLst>
              <a:ext uri="{FF2B5EF4-FFF2-40B4-BE49-F238E27FC236}">
                <a16:creationId xmlns:a16="http://schemas.microsoft.com/office/drawing/2014/main" id="{8B0003DB-BF5E-4AC1-855B-071F70C670A3}"/>
              </a:ext>
            </a:extLst>
          </p:cNvPr>
          <p:cNvSpPr/>
          <p:nvPr/>
        </p:nvSpPr>
        <p:spPr>
          <a:xfrm>
            <a:off x="481183" y="4467785"/>
            <a:ext cx="11194880" cy="753152"/>
          </a:xfrm>
          <a:prstGeom prst="roundRect">
            <a:avLst>
              <a:gd name="adj" fmla="val 3921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solidFill>
                <a:srgbClr val="6D7381"/>
              </a:solidFill>
              <a:latin typeface="Raleway" panose="020B0503030101060003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739D3B9-CC58-427C-A646-6C363DAA75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11" b="14017"/>
          <a:stretch/>
        </p:blipFill>
        <p:spPr>
          <a:xfrm>
            <a:off x="3513410" y="5266536"/>
            <a:ext cx="5297927" cy="989821"/>
          </a:xfrm>
          <a:prstGeom prst="rect">
            <a:avLst/>
          </a:prstGeom>
        </p:spPr>
      </p:pic>
      <p:sp>
        <p:nvSpPr>
          <p:cNvPr id="55" name="Freeform: Shape 50">
            <a:extLst>
              <a:ext uri="{FF2B5EF4-FFF2-40B4-BE49-F238E27FC236}">
                <a16:creationId xmlns:a16="http://schemas.microsoft.com/office/drawing/2014/main" id="{FF0A04FD-5884-4E6C-B28F-8D86E212932F}"/>
              </a:ext>
            </a:extLst>
          </p:cNvPr>
          <p:cNvSpPr/>
          <p:nvPr/>
        </p:nvSpPr>
        <p:spPr>
          <a:xfrm flipV="1">
            <a:off x="5192132" y="-1"/>
            <a:ext cx="6999868" cy="4646611"/>
          </a:xfrm>
          <a:custGeom>
            <a:avLst/>
            <a:gdLst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11722" h="5822580">
                <a:moveTo>
                  <a:pt x="8311722" y="0"/>
                </a:moveTo>
                <a:lnTo>
                  <a:pt x="8311722" y="5822580"/>
                </a:lnTo>
                <a:lnTo>
                  <a:pt x="0" y="5822580"/>
                </a:lnTo>
                <a:cubicBezTo>
                  <a:pt x="507049" y="1575409"/>
                  <a:pt x="6229771" y="4381526"/>
                  <a:pt x="8311722" y="0"/>
                </a:cubicBezTo>
                <a:close/>
              </a:path>
            </a:pathLst>
          </a:custGeom>
          <a:gradFill>
            <a:gsLst>
              <a:gs pos="100000">
                <a:srgbClr val="08A5E4"/>
              </a:gs>
              <a:gs pos="0">
                <a:srgbClr val="96DC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Freeform: Shape 53">
            <a:extLst>
              <a:ext uri="{FF2B5EF4-FFF2-40B4-BE49-F238E27FC236}">
                <a16:creationId xmlns:a16="http://schemas.microsoft.com/office/drawing/2014/main" id="{836F6427-7E7B-4027-904D-9FD7175ED19D}"/>
              </a:ext>
            </a:extLst>
          </p:cNvPr>
          <p:cNvSpPr/>
          <p:nvPr/>
        </p:nvSpPr>
        <p:spPr>
          <a:xfrm flipV="1">
            <a:off x="6288807" y="831163"/>
            <a:ext cx="5903194" cy="3579009"/>
          </a:xfrm>
          <a:custGeom>
            <a:avLst/>
            <a:gdLst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11722" h="5822580">
                <a:moveTo>
                  <a:pt x="8311722" y="0"/>
                </a:moveTo>
                <a:lnTo>
                  <a:pt x="8311722" y="5822580"/>
                </a:lnTo>
                <a:lnTo>
                  <a:pt x="0" y="5822580"/>
                </a:lnTo>
                <a:cubicBezTo>
                  <a:pt x="507049" y="1575409"/>
                  <a:pt x="6229771" y="4381526"/>
                  <a:pt x="8311722" y="0"/>
                </a:cubicBezTo>
                <a:close/>
              </a:path>
            </a:pathLst>
          </a:custGeom>
          <a:gradFill>
            <a:gsLst>
              <a:gs pos="100000">
                <a:srgbClr val="08A5E4"/>
              </a:gs>
              <a:gs pos="0">
                <a:srgbClr val="96DCF7"/>
              </a:gs>
            </a:gsLst>
            <a:lin ang="2700000" scaled="1"/>
          </a:gradFill>
          <a:ln>
            <a:noFill/>
          </a:ln>
          <a:effectLst>
            <a:outerShdw blurRad="1003300" dist="609600" dir="13500000" sx="70000" sy="7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0FB39FA-4AD6-4A0E-A194-1E1F721B399B}"/>
              </a:ext>
            </a:extLst>
          </p:cNvPr>
          <p:cNvSpPr/>
          <p:nvPr/>
        </p:nvSpPr>
        <p:spPr>
          <a:xfrm>
            <a:off x="412475" y="358338"/>
            <a:ext cx="118698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Montserrat ExtraBold" panose="00000900000000000000" pitchFamily="2" charset="-52"/>
              </a:rPr>
              <a:t>Видовые и возрастные особенности гомеостаза кальция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911911A-28B0-4082-86C7-4CAF160F25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926" t="36452" r="22661" b="22448"/>
          <a:stretch/>
        </p:blipFill>
        <p:spPr>
          <a:xfrm>
            <a:off x="515938" y="1423125"/>
            <a:ext cx="3946640" cy="2818701"/>
          </a:xfrm>
          <a:prstGeom prst="rect">
            <a:avLst/>
          </a:prstGeom>
          <a:effectLst>
            <a:outerShdw blurRad="152400" sx="102000" sy="102000" algn="ctr" rotWithShape="0">
              <a:prstClr val="black">
                <a:alpha val="12000"/>
              </a:prst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518A0F2-440B-4A20-B102-2C080AD6A9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935" t="42324" r="30643" b="26239"/>
          <a:stretch/>
        </p:blipFill>
        <p:spPr>
          <a:xfrm>
            <a:off x="4943475" y="1423124"/>
            <a:ext cx="4211602" cy="2818701"/>
          </a:xfrm>
          <a:prstGeom prst="rect">
            <a:avLst/>
          </a:prstGeom>
          <a:effectLst>
            <a:outerShdw blurRad="152400" sx="102000" sy="102000" algn="ctr" rotWithShape="0">
              <a:prstClr val="black">
                <a:alpha val="12000"/>
              </a:prstClr>
            </a:outerShdw>
          </a:effectLst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074B81AA-B6BC-4648-A13F-5E53CCAEB927}"/>
              </a:ext>
            </a:extLst>
          </p:cNvPr>
          <p:cNvSpPr/>
          <p:nvPr/>
        </p:nvSpPr>
        <p:spPr>
          <a:xfrm>
            <a:off x="494831" y="4478412"/>
            <a:ext cx="113350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Montserrat" panose="00000500000000000000" pitchFamily="2" charset="-52"/>
                <a:cs typeface="Times New Roman" panose="02020603050405020304" pitchFamily="18" charset="0"/>
              </a:rPr>
              <a:t>Интенсивность роста котят до 20-недельного возраста составляет 90−100 грамм в неделю, после 20-недель — </a:t>
            </a:r>
          </a:p>
          <a:p>
            <a:pPr algn="just"/>
            <a:r>
              <a:rPr lang="ru-RU" sz="1400" dirty="0">
                <a:latin typeface="Montserrat" panose="00000500000000000000" pitchFamily="2" charset="-52"/>
                <a:cs typeface="Times New Roman" panose="02020603050405020304" pitchFamily="18" charset="0"/>
              </a:rPr>
              <a:t>70−90 г в неделю. На 30-й неделе скорость роста замедляется, масса тела котенка приближается к 80% </a:t>
            </a:r>
          </a:p>
          <a:p>
            <a:pPr algn="just"/>
            <a:r>
              <a:rPr lang="ru-RU" sz="1400" dirty="0">
                <a:latin typeface="Montserrat" panose="00000500000000000000" pitchFamily="2" charset="-52"/>
                <a:cs typeface="Times New Roman" panose="02020603050405020304" pitchFamily="18" charset="0"/>
              </a:rPr>
              <a:t>от массы взрослой кошки. На 40-й неделе (10 месяцев) от рождения котята достигают массы тела взрослого питомца</a:t>
            </a:r>
            <a:endParaRPr lang="ru-RU" sz="1400" b="1" dirty="0"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3">
            <a:extLst>
              <a:ext uri="{FF2B5EF4-FFF2-40B4-BE49-F238E27FC236}">
                <a16:creationId xmlns:a16="http://schemas.microsoft.com/office/drawing/2014/main" id="{38C77D54-34BB-4A23-9CE0-99D79AF44775}"/>
              </a:ext>
            </a:extLst>
          </p:cNvPr>
          <p:cNvSpPr/>
          <p:nvPr/>
        </p:nvSpPr>
        <p:spPr>
          <a:xfrm>
            <a:off x="9523195" y="1508411"/>
            <a:ext cx="2152867" cy="753152"/>
          </a:xfrm>
          <a:prstGeom prst="roundRect">
            <a:avLst>
              <a:gd name="adj" fmla="val 3921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solidFill>
                <a:srgbClr val="6D7381"/>
              </a:solidFill>
              <a:latin typeface="Raleway" panose="020B0503030101060003" pitchFamily="34" charset="0"/>
            </a:endParaRPr>
          </a:p>
        </p:txBody>
      </p:sp>
      <p:sp>
        <p:nvSpPr>
          <p:cNvPr id="42" name="Rectangle: Rounded Corners 3">
            <a:extLst>
              <a:ext uri="{FF2B5EF4-FFF2-40B4-BE49-F238E27FC236}">
                <a16:creationId xmlns:a16="http://schemas.microsoft.com/office/drawing/2014/main" id="{E2F05783-21F3-47A9-A187-32E46F5D08B6}"/>
              </a:ext>
            </a:extLst>
          </p:cNvPr>
          <p:cNvSpPr/>
          <p:nvPr/>
        </p:nvSpPr>
        <p:spPr>
          <a:xfrm>
            <a:off x="481183" y="11350141"/>
            <a:ext cx="5297927" cy="1177108"/>
          </a:xfrm>
          <a:prstGeom prst="roundRect">
            <a:avLst>
              <a:gd name="adj" fmla="val 3921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solidFill>
                <a:srgbClr val="6D7381"/>
              </a:solidFill>
              <a:latin typeface="Raleway" panose="020B0503030101060003" pitchFamily="34" charset="0"/>
            </a:endParaRPr>
          </a:p>
        </p:txBody>
      </p:sp>
      <p:grpSp>
        <p:nvGrpSpPr>
          <p:cNvPr id="43" name="Group 23">
            <a:extLst>
              <a:ext uri="{FF2B5EF4-FFF2-40B4-BE49-F238E27FC236}">
                <a16:creationId xmlns:a16="http://schemas.microsoft.com/office/drawing/2014/main" id="{788425FC-7F2A-4C18-A0F2-02B22F081001}"/>
              </a:ext>
            </a:extLst>
          </p:cNvPr>
          <p:cNvGrpSpPr/>
          <p:nvPr/>
        </p:nvGrpSpPr>
        <p:grpSpPr>
          <a:xfrm>
            <a:off x="635425" y="11735012"/>
            <a:ext cx="4402422" cy="413418"/>
            <a:chOff x="979254" y="1742401"/>
            <a:chExt cx="4402422" cy="413418"/>
          </a:xfrm>
        </p:grpSpPr>
        <p:sp>
          <p:nvSpPr>
            <p:cNvPr id="44" name="Rectangle 8">
              <a:extLst>
                <a:ext uri="{FF2B5EF4-FFF2-40B4-BE49-F238E27FC236}">
                  <a16:creationId xmlns:a16="http://schemas.microsoft.com/office/drawing/2014/main" id="{3C416E75-1399-4BB5-B662-331AEE8B12A0}"/>
                </a:ext>
              </a:extLst>
            </p:cNvPr>
            <p:cNvSpPr/>
            <p:nvPr/>
          </p:nvSpPr>
          <p:spPr>
            <a:xfrm>
              <a:off x="1493688" y="1742401"/>
              <a:ext cx="3887988" cy="3072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endParaRPr lang="id-ID" sz="1200" dirty="0">
                <a:solidFill>
                  <a:srgbClr val="6D738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grpSp>
          <p:nvGrpSpPr>
            <p:cNvPr id="45" name="Group 7">
              <a:extLst>
                <a:ext uri="{FF2B5EF4-FFF2-40B4-BE49-F238E27FC236}">
                  <a16:creationId xmlns:a16="http://schemas.microsoft.com/office/drawing/2014/main" id="{FC4BE823-7CD8-4BD9-AB5E-4793B81BD692}"/>
                </a:ext>
              </a:extLst>
            </p:cNvPr>
            <p:cNvGrpSpPr/>
            <p:nvPr/>
          </p:nvGrpSpPr>
          <p:grpSpPr>
            <a:xfrm>
              <a:off x="979254" y="1742401"/>
              <a:ext cx="413418" cy="413418"/>
              <a:chOff x="1231129" y="3506469"/>
              <a:chExt cx="413418" cy="413418"/>
            </a:xfrm>
          </p:grpSpPr>
          <p:sp>
            <p:nvSpPr>
              <p:cNvPr id="46" name="Oval 9">
                <a:extLst>
                  <a:ext uri="{FF2B5EF4-FFF2-40B4-BE49-F238E27FC236}">
                    <a16:creationId xmlns:a16="http://schemas.microsoft.com/office/drawing/2014/main" id="{B322E299-1AD4-4EEF-909B-1528D2CE796B}"/>
                  </a:ext>
                </a:extLst>
              </p:cNvPr>
              <p:cNvSpPr/>
              <p:nvPr/>
            </p:nvSpPr>
            <p:spPr>
              <a:xfrm>
                <a:off x="1231129" y="3506469"/>
                <a:ext cx="413418" cy="413418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10">
                <a:extLst>
                  <a:ext uri="{FF2B5EF4-FFF2-40B4-BE49-F238E27FC236}">
                    <a16:creationId xmlns:a16="http://schemas.microsoft.com/office/drawing/2014/main" id="{BD6A2F34-EE35-4FD1-B997-5F79FDC1FC65}"/>
                  </a:ext>
                </a:extLst>
              </p:cNvPr>
              <p:cNvSpPr/>
              <p:nvPr/>
            </p:nvSpPr>
            <p:spPr>
              <a:xfrm>
                <a:off x="1276266" y="3551606"/>
                <a:ext cx="323144" cy="323144"/>
              </a:xfrm>
              <a:prstGeom prst="ellipse">
                <a:avLst/>
              </a:prstGeom>
              <a:solidFill>
                <a:srgbClr val="08A5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FCB70F28-6212-4B03-A078-615E75A11665}"/>
              </a:ext>
            </a:extLst>
          </p:cNvPr>
          <p:cNvSpPr/>
          <p:nvPr/>
        </p:nvSpPr>
        <p:spPr>
          <a:xfrm>
            <a:off x="1093980" y="11509053"/>
            <a:ext cx="47512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Montserrat "/>
              </a:rPr>
              <a:t>Избыток в рационе </a:t>
            </a:r>
            <a:r>
              <a:rPr lang="en-US" sz="1600" dirty="0">
                <a:latin typeface="Montserrat "/>
              </a:rPr>
              <a:t>K</a:t>
            </a:r>
            <a:r>
              <a:rPr lang="ru-RU" sz="1600" dirty="0">
                <a:latin typeface="Montserrat "/>
              </a:rPr>
              <a:t>, </a:t>
            </a:r>
            <a:r>
              <a:rPr lang="en-US" sz="1600" dirty="0">
                <a:latin typeface="Montserrat "/>
              </a:rPr>
              <a:t>Mg</a:t>
            </a:r>
            <a:r>
              <a:rPr lang="ru-RU" sz="1600" dirty="0">
                <a:latin typeface="Montserrat "/>
              </a:rPr>
              <a:t>, щавелевой кислоты, жира, клетчатки, высокое содержание растительных продуктов</a:t>
            </a:r>
          </a:p>
        </p:txBody>
      </p:sp>
      <p:sp>
        <p:nvSpPr>
          <p:cNvPr id="68" name="Rectangle: Rounded Corners 3">
            <a:extLst>
              <a:ext uri="{FF2B5EF4-FFF2-40B4-BE49-F238E27FC236}">
                <a16:creationId xmlns:a16="http://schemas.microsoft.com/office/drawing/2014/main" id="{71F34102-A635-4C57-9D8C-8BE7AAECE935}"/>
              </a:ext>
            </a:extLst>
          </p:cNvPr>
          <p:cNvSpPr/>
          <p:nvPr/>
        </p:nvSpPr>
        <p:spPr>
          <a:xfrm>
            <a:off x="9523195" y="2479506"/>
            <a:ext cx="2152867" cy="1061601"/>
          </a:xfrm>
          <a:prstGeom prst="roundRect">
            <a:avLst>
              <a:gd name="adj" fmla="val 3921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solidFill>
                <a:srgbClr val="6D7381"/>
              </a:solidFill>
              <a:latin typeface="Raleway" panose="020B0503030101060003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826957E-2B4D-4B88-B1FA-8773B38C88A7}"/>
              </a:ext>
            </a:extLst>
          </p:cNvPr>
          <p:cNvSpPr/>
          <p:nvPr/>
        </p:nvSpPr>
        <p:spPr>
          <a:xfrm>
            <a:off x="9568340" y="1565905"/>
            <a:ext cx="2152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Montserrat" panose="00000500000000000000" pitchFamily="2" charset="-52"/>
                <a:cs typeface="Times New Roman" panose="02020603050405020304" pitchFamily="18" charset="0"/>
              </a:rPr>
              <a:t>Не регулируют пассивную диффузию кальция до 6 месяцев</a:t>
            </a: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9DE7EBFB-340D-4899-95DE-92C40B3DE741}"/>
              </a:ext>
            </a:extLst>
          </p:cNvPr>
          <p:cNvSpPr/>
          <p:nvPr/>
        </p:nvSpPr>
        <p:spPr>
          <a:xfrm>
            <a:off x="9566420" y="2525445"/>
            <a:ext cx="21528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>
                <a:latin typeface="Montserrat" panose="00000500000000000000" pitchFamily="2" charset="-52"/>
                <a:cs typeface="Times New Roman" panose="02020603050405020304" pitchFamily="18" charset="0"/>
              </a:rPr>
              <a:t>Закисляющие</a:t>
            </a:r>
            <a:r>
              <a:rPr lang="ru-RU" sz="1200" dirty="0">
                <a:latin typeface="Montserrat" panose="00000500000000000000" pitchFamily="2" charset="-52"/>
                <a:cs typeface="Times New Roman" panose="02020603050405020304" pitchFamily="18" charset="0"/>
              </a:rPr>
              <a:t> добавке в кормлении котят до года приводят к деминерализация костей </a:t>
            </a:r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6003C978-B87A-4464-8646-4EE7983854E5}"/>
              </a:ext>
            </a:extLst>
          </p:cNvPr>
          <p:cNvSpPr/>
          <p:nvPr/>
        </p:nvSpPr>
        <p:spPr>
          <a:xfrm>
            <a:off x="2040345" y="1171809"/>
            <a:ext cx="25779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latin typeface="Montserrat" panose="00000500000000000000" pitchFamily="2" charset="-52"/>
                <a:cs typeface="Times New Roman" panose="02020603050405020304" pitchFamily="18" charset="0"/>
              </a:rPr>
              <a:t>https://karmypet.ru/baby_food </a:t>
            </a:r>
            <a:endParaRPr lang="en-US" sz="1200" dirty="0"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D7237D69-B5F2-4654-A9CA-89B7DA747C09}"/>
              </a:ext>
            </a:extLst>
          </p:cNvPr>
          <p:cNvSpPr/>
          <p:nvPr/>
        </p:nvSpPr>
        <p:spPr>
          <a:xfrm>
            <a:off x="5986985" y="1171809"/>
            <a:ext cx="33105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Montserrat" panose="00000500000000000000" pitchFamily="2" charset="-52"/>
                <a:cs typeface="Times New Roman" panose="02020603050405020304" pitchFamily="18" charset="0"/>
              </a:rPr>
              <a:t>http://debor-kader.ru/rost_kotenka.html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C38A1A0-5BD6-4ED3-8AE3-E2826D3AA454}"/>
              </a:ext>
            </a:extLst>
          </p:cNvPr>
          <p:cNvSpPr/>
          <p:nvPr/>
        </p:nvSpPr>
        <p:spPr>
          <a:xfrm>
            <a:off x="494831" y="5760998"/>
            <a:ext cx="31103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Montserrat" panose="00000500000000000000" pitchFamily="2" charset="-52"/>
                <a:cs typeface="Times New Roman" panose="02020603050405020304" pitchFamily="18" charset="0"/>
              </a:rPr>
              <a:t>Самая высокая потребность </a:t>
            </a:r>
          </a:p>
          <a:p>
            <a:r>
              <a:rPr lang="ru-RU" sz="1400" b="1" dirty="0">
                <a:latin typeface="Montserrat" panose="00000500000000000000" pitchFamily="2" charset="-52"/>
                <a:cs typeface="Times New Roman" panose="02020603050405020304" pitchFamily="18" charset="0"/>
              </a:rPr>
              <a:t>у котят в энергии </a:t>
            </a:r>
          </a:p>
          <a:p>
            <a:r>
              <a:rPr lang="ru-RU" sz="1400" b="1" dirty="0">
                <a:latin typeface="Montserrat" panose="00000500000000000000" pitchFamily="2" charset="-52"/>
                <a:cs typeface="Times New Roman" panose="02020603050405020304" pitchFamily="18" charset="0"/>
              </a:rPr>
              <a:t>до 10 месяцев </a:t>
            </a:r>
            <a:endParaRPr lang="ru-RU" sz="1400" dirty="0"/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0ADE6169-9B65-4CD5-8E3B-4ED3155E4A75}"/>
              </a:ext>
            </a:extLst>
          </p:cNvPr>
          <p:cNvSpPr/>
          <p:nvPr/>
        </p:nvSpPr>
        <p:spPr>
          <a:xfrm>
            <a:off x="9081680" y="5790472"/>
            <a:ext cx="31103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Montserrat" panose="00000500000000000000" pitchFamily="2" charset="-52"/>
                <a:cs typeface="Times New Roman" panose="02020603050405020304" pitchFamily="18" charset="0"/>
              </a:rPr>
              <a:t>У малышей к 10 месяцам костная ткань на 95% заканчивает развитие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D902FC7-9179-4C7C-A5AE-90364CC39AFF}"/>
              </a:ext>
            </a:extLst>
          </p:cNvPr>
          <p:cNvSpPr/>
          <p:nvPr/>
        </p:nvSpPr>
        <p:spPr>
          <a:xfrm>
            <a:off x="3618479" y="6233186"/>
            <a:ext cx="52469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Montserrat" panose="00000500000000000000" pitchFamily="2" charset="-52"/>
              </a:rPr>
              <a:t>Рост мышечной ткани котят продолжается до года</a:t>
            </a:r>
          </a:p>
        </p:txBody>
      </p:sp>
      <p:sp>
        <p:nvSpPr>
          <p:cNvPr id="28" name="Номер слайда 5">
            <a:extLst>
              <a:ext uri="{FF2B5EF4-FFF2-40B4-BE49-F238E27FC236}">
                <a16:creationId xmlns:a16="http://schemas.microsoft.com/office/drawing/2014/main" id="{CF6467D3-1DBA-4B80-A437-CAC3A5FED240}"/>
              </a:ext>
            </a:extLst>
          </p:cNvPr>
          <p:cNvSpPr txBox="1">
            <a:spLocks/>
          </p:cNvSpPr>
          <p:nvPr/>
        </p:nvSpPr>
        <p:spPr>
          <a:xfrm>
            <a:off x="11599245" y="6555397"/>
            <a:ext cx="515938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DE2ABCC-AA8B-48FD-ADCD-95E89A7FB9DD}" type="slidenum">
              <a:rPr lang="ru-RU" sz="1200" smtClean="0"/>
              <a:pPr/>
              <a:t>11</a:t>
            </a:fld>
            <a:endParaRPr lang="ru-RU" sz="1200" dirty="0"/>
          </a:p>
        </p:txBody>
      </p:sp>
      <p:grpSp>
        <p:nvGrpSpPr>
          <p:cNvPr id="35" name="Group 23">
            <a:extLst>
              <a:ext uri="{FF2B5EF4-FFF2-40B4-BE49-F238E27FC236}">
                <a16:creationId xmlns:a16="http://schemas.microsoft.com/office/drawing/2014/main" id="{4DB860B3-87F0-4E80-B716-7BCC821041C6}"/>
              </a:ext>
            </a:extLst>
          </p:cNvPr>
          <p:cNvGrpSpPr/>
          <p:nvPr/>
        </p:nvGrpSpPr>
        <p:grpSpPr>
          <a:xfrm>
            <a:off x="11494238" y="2641901"/>
            <a:ext cx="4402422" cy="413418"/>
            <a:chOff x="979254" y="1742401"/>
            <a:chExt cx="4402422" cy="413418"/>
          </a:xfrm>
        </p:grpSpPr>
        <p:sp>
          <p:nvSpPr>
            <p:cNvPr id="36" name="Rectangle 8">
              <a:extLst>
                <a:ext uri="{FF2B5EF4-FFF2-40B4-BE49-F238E27FC236}">
                  <a16:creationId xmlns:a16="http://schemas.microsoft.com/office/drawing/2014/main" id="{FE1FB04B-2F24-4D9B-B7AD-8AA018316F68}"/>
                </a:ext>
              </a:extLst>
            </p:cNvPr>
            <p:cNvSpPr/>
            <p:nvPr/>
          </p:nvSpPr>
          <p:spPr>
            <a:xfrm>
              <a:off x="1493688" y="1742401"/>
              <a:ext cx="3887988" cy="3072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endParaRPr lang="id-ID" sz="1200" dirty="0">
                <a:solidFill>
                  <a:srgbClr val="6D738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grpSp>
          <p:nvGrpSpPr>
            <p:cNvPr id="37" name="Group 7">
              <a:extLst>
                <a:ext uri="{FF2B5EF4-FFF2-40B4-BE49-F238E27FC236}">
                  <a16:creationId xmlns:a16="http://schemas.microsoft.com/office/drawing/2014/main" id="{154D488C-2D2D-405D-B9D2-7BDB88A31BAE}"/>
                </a:ext>
              </a:extLst>
            </p:cNvPr>
            <p:cNvGrpSpPr/>
            <p:nvPr/>
          </p:nvGrpSpPr>
          <p:grpSpPr>
            <a:xfrm>
              <a:off x="979254" y="1742401"/>
              <a:ext cx="413418" cy="413418"/>
              <a:chOff x="1231129" y="3506469"/>
              <a:chExt cx="413418" cy="413418"/>
            </a:xfrm>
          </p:grpSpPr>
          <p:sp>
            <p:nvSpPr>
              <p:cNvPr id="38" name="Oval 9">
                <a:extLst>
                  <a:ext uri="{FF2B5EF4-FFF2-40B4-BE49-F238E27FC236}">
                    <a16:creationId xmlns:a16="http://schemas.microsoft.com/office/drawing/2014/main" id="{B67895C5-0FD7-47FD-955C-6BEC1AD78276}"/>
                  </a:ext>
                </a:extLst>
              </p:cNvPr>
              <p:cNvSpPr/>
              <p:nvPr/>
            </p:nvSpPr>
            <p:spPr>
              <a:xfrm>
                <a:off x="1231129" y="3506469"/>
                <a:ext cx="413418" cy="413418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10">
                <a:extLst>
                  <a:ext uri="{FF2B5EF4-FFF2-40B4-BE49-F238E27FC236}">
                    <a16:creationId xmlns:a16="http://schemas.microsoft.com/office/drawing/2014/main" id="{57A04C52-3076-4018-9035-C193506878BA}"/>
                  </a:ext>
                </a:extLst>
              </p:cNvPr>
              <p:cNvSpPr/>
              <p:nvPr/>
            </p:nvSpPr>
            <p:spPr>
              <a:xfrm>
                <a:off x="1276266" y="3551606"/>
                <a:ext cx="323144" cy="323144"/>
              </a:xfrm>
              <a:prstGeom prst="ellipse">
                <a:avLst/>
              </a:prstGeom>
              <a:solidFill>
                <a:srgbClr val="08A5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0" name="Group 23">
            <a:extLst>
              <a:ext uri="{FF2B5EF4-FFF2-40B4-BE49-F238E27FC236}">
                <a16:creationId xmlns:a16="http://schemas.microsoft.com/office/drawing/2014/main" id="{19DE6A1E-87AB-4D0D-89BB-1F9F07F12A19}"/>
              </a:ext>
            </a:extLst>
          </p:cNvPr>
          <p:cNvGrpSpPr/>
          <p:nvPr/>
        </p:nvGrpSpPr>
        <p:grpSpPr>
          <a:xfrm>
            <a:off x="11494238" y="1670243"/>
            <a:ext cx="4402422" cy="413418"/>
            <a:chOff x="979254" y="1742401"/>
            <a:chExt cx="4402422" cy="413418"/>
          </a:xfrm>
        </p:grpSpPr>
        <p:sp>
          <p:nvSpPr>
            <p:cNvPr id="41" name="Rectangle 8">
              <a:extLst>
                <a:ext uri="{FF2B5EF4-FFF2-40B4-BE49-F238E27FC236}">
                  <a16:creationId xmlns:a16="http://schemas.microsoft.com/office/drawing/2014/main" id="{808F634E-A732-4161-8352-FA002EF15D91}"/>
                </a:ext>
              </a:extLst>
            </p:cNvPr>
            <p:cNvSpPr/>
            <p:nvPr/>
          </p:nvSpPr>
          <p:spPr>
            <a:xfrm>
              <a:off x="1493688" y="1742401"/>
              <a:ext cx="3887988" cy="3072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endParaRPr lang="id-ID" sz="1200" dirty="0">
                <a:solidFill>
                  <a:srgbClr val="6D738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grpSp>
          <p:nvGrpSpPr>
            <p:cNvPr id="50" name="Group 7">
              <a:extLst>
                <a:ext uri="{FF2B5EF4-FFF2-40B4-BE49-F238E27FC236}">
                  <a16:creationId xmlns:a16="http://schemas.microsoft.com/office/drawing/2014/main" id="{778B11A7-D595-4564-9E2D-7C1E795441C5}"/>
                </a:ext>
              </a:extLst>
            </p:cNvPr>
            <p:cNvGrpSpPr/>
            <p:nvPr/>
          </p:nvGrpSpPr>
          <p:grpSpPr>
            <a:xfrm>
              <a:off x="979254" y="1742401"/>
              <a:ext cx="413418" cy="413418"/>
              <a:chOff x="1231129" y="3506469"/>
              <a:chExt cx="413418" cy="413418"/>
            </a:xfrm>
          </p:grpSpPr>
          <p:sp>
            <p:nvSpPr>
              <p:cNvPr id="51" name="Oval 9">
                <a:extLst>
                  <a:ext uri="{FF2B5EF4-FFF2-40B4-BE49-F238E27FC236}">
                    <a16:creationId xmlns:a16="http://schemas.microsoft.com/office/drawing/2014/main" id="{DF7830AB-8A91-48DD-899D-ADA44341D3E6}"/>
                  </a:ext>
                </a:extLst>
              </p:cNvPr>
              <p:cNvSpPr/>
              <p:nvPr/>
            </p:nvSpPr>
            <p:spPr>
              <a:xfrm>
                <a:off x="1231129" y="3506469"/>
                <a:ext cx="413418" cy="413418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10">
                <a:extLst>
                  <a:ext uri="{FF2B5EF4-FFF2-40B4-BE49-F238E27FC236}">
                    <a16:creationId xmlns:a16="http://schemas.microsoft.com/office/drawing/2014/main" id="{4CF65E59-F202-4A05-9DA7-B7864B050F23}"/>
                  </a:ext>
                </a:extLst>
              </p:cNvPr>
              <p:cNvSpPr/>
              <p:nvPr/>
            </p:nvSpPr>
            <p:spPr>
              <a:xfrm>
                <a:off x="1276266" y="3551606"/>
                <a:ext cx="323144" cy="323144"/>
              </a:xfrm>
              <a:prstGeom prst="ellipse">
                <a:avLst/>
              </a:prstGeom>
              <a:solidFill>
                <a:srgbClr val="08A5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6159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4">
            <a:extLst>
              <a:ext uri="{FF2B5EF4-FFF2-40B4-BE49-F238E27FC236}">
                <a16:creationId xmlns:a16="http://schemas.microsoft.com/office/drawing/2014/main" id="{7B341518-3AB2-4433-BE5B-0B976C08133A}"/>
              </a:ext>
            </a:extLst>
          </p:cNvPr>
          <p:cNvSpPr/>
          <p:nvPr/>
        </p:nvSpPr>
        <p:spPr>
          <a:xfrm>
            <a:off x="-2689" y="3429000"/>
            <a:ext cx="12192000" cy="3429000"/>
          </a:xfrm>
          <a:custGeom>
            <a:avLst/>
            <a:gdLst>
              <a:gd name="connsiteX0" fmla="*/ 0 w 12192000"/>
              <a:gd name="connsiteY0" fmla="*/ 0 h 2374490"/>
              <a:gd name="connsiteX1" fmla="*/ 12192000 w 12192000"/>
              <a:gd name="connsiteY1" fmla="*/ 0 h 2374490"/>
              <a:gd name="connsiteX2" fmla="*/ 12192000 w 12192000"/>
              <a:gd name="connsiteY2" fmla="*/ 2374490 h 2374490"/>
              <a:gd name="connsiteX3" fmla="*/ 0 w 12192000"/>
              <a:gd name="connsiteY3" fmla="*/ 2374490 h 2374490"/>
              <a:gd name="connsiteX4" fmla="*/ 0 w 12192000"/>
              <a:gd name="connsiteY4" fmla="*/ 0 h 2374490"/>
              <a:gd name="connsiteX0" fmla="*/ 0 w 12192000"/>
              <a:gd name="connsiteY0" fmla="*/ 0 h 2374490"/>
              <a:gd name="connsiteX1" fmla="*/ 12192000 w 12192000"/>
              <a:gd name="connsiteY1" fmla="*/ 0 h 2374490"/>
              <a:gd name="connsiteX2" fmla="*/ 12192000 w 12192000"/>
              <a:gd name="connsiteY2" fmla="*/ 2374490 h 2374490"/>
              <a:gd name="connsiteX3" fmla="*/ 0 w 12192000"/>
              <a:gd name="connsiteY3" fmla="*/ 2374490 h 2374490"/>
              <a:gd name="connsiteX4" fmla="*/ 0 w 12192000"/>
              <a:gd name="connsiteY4" fmla="*/ 0 h 2374490"/>
              <a:gd name="connsiteX0" fmla="*/ 0 w 12192000"/>
              <a:gd name="connsiteY0" fmla="*/ 81176 h 2455666"/>
              <a:gd name="connsiteX1" fmla="*/ 12192000 w 12192000"/>
              <a:gd name="connsiteY1" fmla="*/ 81176 h 2455666"/>
              <a:gd name="connsiteX2" fmla="*/ 12192000 w 12192000"/>
              <a:gd name="connsiteY2" fmla="*/ 2455666 h 2455666"/>
              <a:gd name="connsiteX3" fmla="*/ 0 w 12192000"/>
              <a:gd name="connsiteY3" fmla="*/ 2455666 h 2455666"/>
              <a:gd name="connsiteX4" fmla="*/ 0 w 12192000"/>
              <a:gd name="connsiteY4" fmla="*/ 81176 h 2455666"/>
              <a:gd name="connsiteX0" fmla="*/ 0 w 12192000"/>
              <a:gd name="connsiteY0" fmla="*/ 65090 h 2439580"/>
              <a:gd name="connsiteX1" fmla="*/ 12192000 w 12192000"/>
              <a:gd name="connsiteY1" fmla="*/ 65090 h 2439580"/>
              <a:gd name="connsiteX2" fmla="*/ 12192000 w 12192000"/>
              <a:gd name="connsiteY2" fmla="*/ 2439580 h 2439580"/>
              <a:gd name="connsiteX3" fmla="*/ 0 w 12192000"/>
              <a:gd name="connsiteY3" fmla="*/ 2439580 h 2439580"/>
              <a:gd name="connsiteX4" fmla="*/ 0 w 12192000"/>
              <a:gd name="connsiteY4" fmla="*/ 65090 h 243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2439580">
                <a:moveTo>
                  <a:pt x="0" y="65090"/>
                </a:moveTo>
                <a:cubicBezTo>
                  <a:pt x="4506451" y="2498574"/>
                  <a:pt x="8186993" y="-465852"/>
                  <a:pt x="12192000" y="65090"/>
                </a:cubicBezTo>
                <a:lnTo>
                  <a:pt x="12192000" y="2439580"/>
                </a:lnTo>
                <a:lnTo>
                  <a:pt x="0" y="2439580"/>
                </a:lnTo>
                <a:lnTo>
                  <a:pt x="0" y="65090"/>
                </a:lnTo>
                <a:close/>
              </a:path>
            </a:pathLst>
          </a:custGeom>
          <a:gradFill flip="none" rotWithShape="1">
            <a:gsLst>
              <a:gs pos="0">
                <a:srgbClr val="96DCF7">
                  <a:alpha val="66000"/>
                </a:srgbClr>
              </a:gs>
              <a:gs pos="29000">
                <a:srgbClr val="08A5E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43" name="Group 86">
            <a:extLst>
              <a:ext uri="{FF2B5EF4-FFF2-40B4-BE49-F238E27FC236}">
                <a16:creationId xmlns:a16="http://schemas.microsoft.com/office/drawing/2014/main" id="{CF601E6C-8191-4834-8CB5-D8D309D0222E}"/>
              </a:ext>
            </a:extLst>
          </p:cNvPr>
          <p:cNvGrpSpPr/>
          <p:nvPr/>
        </p:nvGrpSpPr>
        <p:grpSpPr>
          <a:xfrm>
            <a:off x="9498931" y="-926757"/>
            <a:ext cx="2592986" cy="2124850"/>
            <a:chOff x="9381302" y="4525192"/>
            <a:chExt cx="2592986" cy="2124850"/>
          </a:xfrm>
          <a:gradFill>
            <a:gsLst>
              <a:gs pos="100000">
                <a:schemeClr val="bg1"/>
              </a:gs>
              <a:gs pos="0">
                <a:srgbClr val="96DCF7"/>
              </a:gs>
            </a:gsLst>
            <a:lin ang="2700000" scaled="1"/>
          </a:gradFill>
        </p:grpSpPr>
        <p:grpSp>
          <p:nvGrpSpPr>
            <p:cNvPr id="144" name="Group 87">
              <a:extLst>
                <a:ext uri="{FF2B5EF4-FFF2-40B4-BE49-F238E27FC236}">
                  <a16:creationId xmlns:a16="http://schemas.microsoft.com/office/drawing/2014/main" id="{BA66846C-A73A-4F1F-8137-E5293910BDCD}"/>
                </a:ext>
              </a:extLst>
            </p:cNvPr>
            <p:cNvGrpSpPr/>
            <p:nvPr/>
          </p:nvGrpSpPr>
          <p:grpSpPr>
            <a:xfrm rot="19695130" flipH="1">
              <a:off x="10688647" y="5407027"/>
              <a:ext cx="1285641" cy="1243015"/>
              <a:chOff x="2818811" y="574769"/>
              <a:chExt cx="6148534" cy="5944686"/>
            </a:xfrm>
            <a:grpFill/>
          </p:grpSpPr>
          <p:sp>
            <p:nvSpPr>
              <p:cNvPr id="157" name="Freeform 6">
                <a:extLst>
                  <a:ext uri="{FF2B5EF4-FFF2-40B4-BE49-F238E27FC236}">
                    <a16:creationId xmlns:a16="http://schemas.microsoft.com/office/drawing/2014/main" id="{26B0702E-C358-4264-8081-F1E981109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8" name="Oval 101">
                <a:extLst>
                  <a:ext uri="{FF2B5EF4-FFF2-40B4-BE49-F238E27FC236}">
                    <a16:creationId xmlns:a16="http://schemas.microsoft.com/office/drawing/2014/main" id="{B3DCDC28-1270-4D82-AB87-36DF7EC23E18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59" name="Oval 102">
                <a:extLst>
                  <a:ext uri="{FF2B5EF4-FFF2-40B4-BE49-F238E27FC236}">
                    <a16:creationId xmlns:a16="http://schemas.microsoft.com/office/drawing/2014/main" id="{746C4117-3737-4545-9686-7DE6A8C1B33C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60" name="Oval 103">
                <a:extLst>
                  <a:ext uri="{FF2B5EF4-FFF2-40B4-BE49-F238E27FC236}">
                    <a16:creationId xmlns:a16="http://schemas.microsoft.com/office/drawing/2014/main" id="{EC55BEDC-38C4-424F-9A2C-72D4B9180472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61" name="Oval 104">
                <a:extLst>
                  <a:ext uri="{FF2B5EF4-FFF2-40B4-BE49-F238E27FC236}">
                    <a16:creationId xmlns:a16="http://schemas.microsoft.com/office/drawing/2014/main" id="{90BD6B66-B54C-4D52-8762-6A1AE99D9B45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145" name="Group 88">
              <a:extLst>
                <a:ext uri="{FF2B5EF4-FFF2-40B4-BE49-F238E27FC236}">
                  <a16:creationId xmlns:a16="http://schemas.microsoft.com/office/drawing/2014/main" id="{B8BBDCF9-ABBE-4729-A6D4-EF302A457739}"/>
                </a:ext>
              </a:extLst>
            </p:cNvPr>
            <p:cNvGrpSpPr/>
            <p:nvPr/>
          </p:nvGrpSpPr>
          <p:grpSpPr>
            <a:xfrm rot="611320" flipH="1">
              <a:off x="10228067" y="4525192"/>
              <a:ext cx="800235" cy="773703"/>
              <a:chOff x="2818811" y="574769"/>
              <a:chExt cx="6148534" cy="5944686"/>
            </a:xfrm>
            <a:grpFill/>
          </p:grpSpPr>
          <p:sp>
            <p:nvSpPr>
              <p:cNvPr id="152" name="Freeform 6">
                <a:extLst>
                  <a:ext uri="{FF2B5EF4-FFF2-40B4-BE49-F238E27FC236}">
                    <a16:creationId xmlns:a16="http://schemas.microsoft.com/office/drawing/2014/main" id="{B212F30A-36FE-488F-A286-09FF018D20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3" name="Oval 96">
                <a:extLst>
                  <a:ext uri="{FF2B5EF4-FFF2-40B4-BE49-F238E27FC236}">
                    <a16:creationId xmlns:a16="http://schemas.microsoft.com/office/drawing/2014/main" id="{FEEB6382-1A7C-44F0-890C-BC7B66A8C8A2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54" name="Oval 97">
                <a:extLst>
                  <a:ext uri="{FF2B5EF4-FFF2-40B4-BE49-F238E27FC236}">
                    <a16:creationId xmlns:a16="http://schemas.microsoft.com/office/drawing/2014/main" id="{3CDC25EE-9FDC-445A-956D-A04DD1647B85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55" name="Oval 98">
                <a:extLst>
                  <a:ext uri="{FF2B5EF4-FFF2-40B4-BE49-F238E27FC236}">
                    <a16:creationId xmlns:a16="http://schemas.microsoft.com/office/drawing/2014/main" id="{B185E401-05E5-40A5-89DE-7CE5C0EE3AD5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56" name="Oval 99">
                <a:extLst>
                  <a:ext uri="{FF2B5EF4-FFF2-40B4-BE49-F238E27FC236}">
                    <a16:creationId xmlns:a16="http://schemas.microsoft.com/office/drawing/2014/main" id="{2727F216-BDBA-4DF0-AD7B-69D8DD1D4E85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146" name="Group 89">
              <a:extLst>
                <a:ext uri="{FF2B5EF4-FFF2-40B4-BE49-F238E27FC236}">
                  <a16:creationId xmlns:a16="http://schemas.microsoft.com/office/drawing/2014/main" id="{C910DE03-8B98-439A-A379-643C6AEF1F2E}"/>
                </a:ext>
              </a:extLst>
            </p:cNvPr>
            <p:cNvGrpSpPr/>
            <p:nvPr/>
          </p:nvGrpSpPr>
          <p:grpSpPr>
            <a:xfrm rot="17868111" flipH="1">
              <a:off x="9372166" y="5402833"/>
              <a:ext cx="551126" cy="532854"/>
              <a:chOff x="2818811" y="574769"/>
              <a:chExt cx="6148534" cy="5944686"/>
            </a:xfrm>
            <a:grpFill/>
          </p:grpSpPr>
          <p:sp>
            <p:nvSpPr>
              <p:cNvPr id="147" name="Freeform 6">
                <a:extLst>
                  <a:ext uri="{FF2B5EF4-FFF2-40B4-BE49-F238E27FC236}">
                    <a16:creationId xmlns:a16="http://schemas.microsoft.com/office/drawing/2014/main" id="{C03801B3-4A67-4E49-AB80-E78CE379DC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48" name="Oval 91">
                <a:extLst>
                  <a:ext uri="{FF2B5EF4-FFF2-40B4-BE49-F238E27FC236}">
                    <a16:creationId xmlns:a16="http://schemas.microsoft.com/office/drawing/2014/main" id="{F51F21F7-C19F-4F3C-8008-B6A86F91B00C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49" name="Oval 92">
                <a:extLst>
                  <a:ext uri="{FF2B5EF4-FFF2-40B4-BE49-F238E27FC236}">
                    <a16:creationId xmlns:a16="http://schemas.microsoft.com/office/drawing/2014/main" id="{A114665A-F0A7-4177-A3B9-5D1B5008CB34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50" name="Oval 93">
                <a:extLst>
                  <a:ext uri="{FF2B5EF4-FFF2-40B4-BE49-F238E27FC236}">
                    <a16:creationId xmlns:a16="http://schemas.microsoft.com/office/drawing/2014/main" id="{26D85EBD-4A6E-4CE6-94B8-16AE0F768C87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51" name="Oval 94">
                <a:extLst>
                  <a:ext uri="{FF2B5EF4-FFF2-40B4-BE49-F238E27FC236}">
                    <a16:creationId xmlns:a16="http://schemas.microsoft.com/office/drawing/2014/main" id="{9520AD3E-C8F7-4984-8160-D54C39DE9BA9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</p:grp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700B5F68-918C-49E5-B948-312713E535DD}"/>
              </a:ext>
            </a:extLst>
          </p:cNvPr>
          <p:cNvSpPr/>
          <p:nvPr/>
        </p:nvSpPr>
        <p:spPr>
          <a:xfrm>
            <a:off x="404716" y="406930"/>
            <a:ext cx="115734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Montserrat ExtraBold" panose="00000900000000000000" pitchFamily="2" charset="-52"/>
              </a:rPr>
              <a:t>Минимальные и максимальные нормы кальция для взрослых собак и кошек, единицы на 100 </a:t>
            </a:r>
            <a:r>
              <a:rPr lang="ru-RU" sz="2800" dirty="0" err="1">
                <a:latin typeface="Montserrat ExtraBold" panose="00000900000000000000" pitchFamily="2" charset="-52"/>
              </a:rPr>
              <a:t>гр</a:t>
            </a:r>
            <a:r>
              <a:rPr lang="ru-RU" sz="2800" dirty="0">
                <a:latin typeface="Montserrat ExtraBold" panose="00000900000000000000" pitchFamily="2" charset="-52"/>
              </a:rPr>
              <a:t> СВ</a:t>
            </a:r>
          </a:p>
        </p:txBody>
      </p:sp>
      <p:graphicFrame>
        <p:nvGraphicFramePr>
          <p:cNvPr id="25" name="Таблица 24">
            <a:extLst>
              <a:ext uri="{FF2B5EF4-FFF2-40B4-BE49-F238E27FC236}">
                <a16:creationId xmlns:a16="http://schemas.microsoft.com/office/drawing/2014/main" id="{87EAB721-8F08-471A-8EF5-2244E96D1C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040731"/>
              </p:ext>
            </p:extLst>
          </p:nvPr>
        </p:nvGraphicFramePr>
        <p:xfrm>
          <a:off x="515938" y="1754510"/>
          <a:ext cx="11196635" cy="39080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39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93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93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93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93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ru-RU" sz="1400" dirty="0">
                        <a:solidFill>
                          <a:schemeClr val="bg1"/>
                        </a:solidFill>
                        <a:latin typeface="Montserrat "/>
                      </a:endParaRPr>
                    </a:p>
                  </a:txBody>
                  <a:tcPr>
                    <a:solidFill>
                      <a:srgbClr val="08A5E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Montserrat "/>
                        </a:rPr>
                        <a:t>Минимум</a:t>
                      </a:r>
                    </a:p>
                  </a:txBody>
                  <a:tcPr>
                    <a:solidFill>
                      <a:srgbClr val="08A5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Montserrat "/>
                        </a:rPr>
                        <a:t>Максимум</a:t>
                      </a:r>
                    </a:p>
                  </a:txBody>
                  <a:tcPr>
                    <a:solidFill>
                      <a:srgbClr val="08A5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dirty="0">
                          <a:latin typeface="Montserrat "/>
                        </a:rPr>
                        <a:t>Взрослые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dirty="0">
                          <a:latin typeface="Montserrat "/>
                        </a:rPr>
                        <a:t>Собака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dirty="0">
                          <a:latin typeface="Montserrat "/>
                        </a:rPr>
                        <a:t>Кошка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dirty="0">
                          <a:latin typeface="Montserrat "/>
                        </a:rPr>
                        <a:t>Собака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dirty="0">
                          <a:latin typeface="Montserrat "/>
                        </a:rPr>
                        <a:t>Кошка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400" dirty="0">
                          <a:latin typeface="Montserrat "/>
                        </a:rPr>
                        <a:t>NRC,</a:t>
                      </a:r>
                      <a:r>
                        <a:rPr lang="en-US" sz="1400" baseline="0" dirty="0">
                          <a:latin typeface="Montserrat "/>
                        </a:rPr>
                        <a:t> 2006</a:t>
                      </a:r>
                      <a:r>
                        <a:rPr lang="ru-RU" sz="1400" baseline="0" dirty="0">
                          <a:latin typeface="Montserrat "/>
                        </a:rPr>
                        <a:t> (на 100 </a:t>
                      </a:r>
                      <a:r>
                        <a:rPr lang="ru-RU" sz="1400" baseline="0" dirty="0" err="1">
                          <a:latin typeface="Montserrat "/>
                        </a:rPr>
                        <a:t>гр</a:t>
                      </a:r>
                      <a:r>
                        <a:rPr lang="ru-RU" sz="1400" baseline="0" dirty="0">
                          <a:latin typeface="Montserrat "/>
                        </a:rPr>
                        <a:t> СВ = 400 ккал)</a:t>
                      </a:r>
                      <a:endParaRPr lang="ru-RU" sz="1400" dirty="0">
                        <a:latin typeface="Montserrat 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dirty="0">
                          <a:latin typeface="Montserrat "/>
                        </a:rPr>
                        <a:t>0,2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dirty="0">
                          <a:latin typeface="Montserrat "/>
                        </a:rPr>
                        <a:t>0,16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dirty="0">
                          <a:latin typeface="Montserrat "/>
                        </a:rPr>
                        <a:t>0,4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dirty="0">
                          <a:latin typeface="Montserrat "/>
                        </a:rPr>
                        <a:t>0,29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Montserrat "/>
                        </a:rPr>
                        <a:t>ФЕДИАФ</a:t>
                      </a:r>
                      <a:r>
                        <a:rPr lang="ru-RU" sz="1400" baseline="0" dirty="0">
                          <a:latin typeface="Montserrat "/>
                        </a:rPr>
                        <a:t> (на 100 </a:t>
                      </a:r>
                      <a:r>
                        <a:rPr lang="ru-RU" sz="1400" baseline="0" dirty="0" err="1">
                          <a:latin typeface="Montserrat "/>
                        </a:rPr>
                        <a:t>гр</a:t>
                      </a:r>
                      <a:r>
                        <a:rPr lang="ru-RU" sz="1400" baseline="0" dirty="0">
                          <a:latin typeface="Montserrat "/>
                        </a:rPr>
                        <a:t> СВ корма)</a:t>
                      </a:r>
                      <a:endParaRPr lang="ru-RU" sz="1400" dirty="0">
                        <a:latin typeface="Montserrat 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dirty="0">
                          <a:latin typeface="Montserrat "/>
                        </a:rPr>
                        <a:t>0,58/0,50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dirty="0">
                          <a:latin typeface="Montserrat "/>
                        </a:rPr>
                        <a:t>0,53/0,4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dirty="0">
                          <a:latin typeface="Montserrat "/>
                        </a:rPr>
                        <a:t>2,5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dirty="0">
                          <a:latin typeface="Montserrat "/>
                        </a:rPr>
                        <a:t>2,0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dirty="0">
                          <a:latin typeface="Montserrat "/>
                        </a:rPr>
                        <a:t>Растущие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dirty="0">
                          <a:latin typeface="Montserrat "/>
                        </a:rPr>
                        <a:t>Щенки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dirty="0">
                          <a:latin typeface="Montserrat "/>
                        </a:rPr>
                        <a:t>Котята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dirty="0">
                          <a:latin typeface="Montserrat "/>
                        </a:rPr>
                        <a:t>Щенки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dirty="0">
                          <a:latin typeface="Montserrat "/>
                        </a:rPr>
                        <a:t>Котята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400" dirty="0">
                          <a:latin typeface="Montserrat "/>
                        </a:rPr>
                        <a:t>NRC,</a:t>
                      </a:r>
                      <a:r>
                        <a:rPr lang="en-US" sz="1400" baseline="0" dirty="0">
                          <a:latin typeface="Montserrat "/>
                        </a:rPr>
                        <a:t> 2006</a:t>
                      </a:r>
                      <a:r>
                        <a:rPr lang="ru-RU" sz="1400" baseline="0" dirty="0">
                          <a:latin typeface="Montserrat "/>
                        </a:rPr>
                        <a:t> (на 100 </a:t>
                      </a:r>
                      <a:r>
                        <a:rPr lang="ru-RU" sz="1400" baseline="0" dirty="0" err="1">
                          <a:latin typeface="Montserrat "/>
                        </a:rPr>
                        <a:t>гр</a:t>
                      </a:r>
                      <a:r>
                        <a:rPr lang="ru-RU" sz="1400" baseline="0" dirty="0">
                          <a:latin typeface="Montserrat "/>
                        </a:rPr>
                        <a:t> СВ = 400 ккал)</a:t>
                      </a:r>
                      <a:endParaRPr lang="ru-RU" sz="1400" dirty="0">
                        <a:latin typeface="Montserrat 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dirty="0">
                          <a:latin typeface="Montserrat "/>
                        </a:rPr>
                        <a:t>0,2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dirty="0">
                          <a:latin typeface="Montserrat "/>
                        </a:rPr>
                        <a:t>0,5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dirty="0">
                          <a:latin typeface="Montserrat "/>
                        </a:rPr>
                        <a:t>1,2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dirty="0">
                          <a:latin typeface="Montserrat "/>
                        </a:rPr>
                        <a:t>0,8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Montserrat "/>
                        </a:rPr>
                        <a:t>ФЕДИАФ</a:t>
                      </a:r>
                      <a:r>
                        <a:rPr lang="ru-RU" sz="1400" baseline="0" dirty="0">
                          <a:latin typeface="Montserrat "/>
                        </a:rPr>
                        <a:t> (на 100 </a:t>
                      </a:r>
                      <a:r>
                        <a:rPr lang="ru-RU" sz="1400" baseline="0" dirty="0" err="1">
                          <a:latin typeface="Montserrat "/>
                        </a:rPr>
                        <a:t>гр</a:t>
                      </a:r>
                      <a:r>
                        <a:rPr lang="ru-RU" sz="1400" baseline="0" dirty="0">
                          <a:latin typeface="Montserrat "/>
                        </a:rPr>
                        <a:t> СВ корма)</a:t>
                      </a:r>
                      <a:endParaRPr lang="ru-RU" sz="1400" dirty="0">
                        <a:latin typeface="Montserrat 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dirty="0">
                          <a:latin typeface="Montserrat "/>
                        </a:rPr>
                        <a:t>1,0/0,5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dirty="0">
                          <a:latin typeface="Montserrat "/>
                        </a:rPr>
                        <a:t>(ранний/поздний)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dirty="0">
                          <a:latin typeface="Montserrat "/>
                        </a:rPr>
                        <a:t>1,0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dirty="0">
                          <a:latin typeface="Montserrat "/>
                        </a:rPr>
                        <a:t>1,6/1,8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Montserrat "/>
                        </a:rPr>
                        <a:t>(ранний/поздний)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dirty="0">
                          <a:latin typeface="Montserrat "/>
                        </a:rPr>
                        <a:t>1,5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CB98D10A-FE66-4955-A7E8-6385FB76E045}"/>
              </a:ext>
            </a:extLst>
          </p:cNvPr>
          <p:cNvSpPr/>
          <p:nvPr/>
        </p:nvSpPr>
        <p:spPr>
          <a:xfrm>
            <a:off x="442816" y="6050960"/>
            <a:ext cx="114241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Montserrat "/>
              </a:rPr>
              <a:t>Уровни, рекомендуемые по </a:t>
            </a:r>
            <a:r>
              <a:rPr lang="ru-RU" sz="1000" dirty="0" err="1">
                <a:solidFill>
                  <a:schemeClr val="bg1"/>
                </a:solidFill>
                <a:latin typeface="Montserrat "/>
              </a:rPr>
              <a:t>Федиаф</a:t>
            </a:r>
            <a:r>
              <a:rPr lang="ru-RU" sz="1000" dirty="0">
                <a:solidFill>
                  <a:schemeClr val="bg1"/>
                </a:solidFill>
                <a:latin typeface="Montserrat "/>
              </a:rPr>
              <a:t>, представляют собой значения, рекомендованные NRC 2006, увеличенные на 20%, </a:t>
            </a:r>
          </a:p>
          <a:p>
            <a:r>
              <a:rPr lang="ru-RU" sz="1000" dirty="0">
                <a:solidFill>
                  <a:schemeClr val="bg1"/>
                </a:solidFill>
                <a:latin typeface="Montserrat "/>
              </a:rPr>
              <a:t>чтобы компенсировать более низкую потребность с учетом биодоступности в готовых кормах</a:t>
            </a:r>
          </a:p>
        </p:txBody>
      </p:sp>
      <p:sp>
        <p:nvSpPr>
          <p:cNvPr id="28" name="Номер слайда 5">
            <a:extLst>
              <a:ext uri="{FF2B5EF4-FFF2-40B4-BE49-F238E27FC236}">
                <a16:creationId xmlns:a16="http://schemas.microsoft.com/office/drawing/2014/main" id="{C50F390E-54C2-4013-819F-BDB825B11E02}"/>
              </a:ext>
            </a:extLst>
          </p:cNvPr>
          <p:cNvSpPr txBox="1">
            <a:spLocks/>
          </p:cNvSpPr>
          <p:nvPr/>
        </p:nvSpPr>
        <p:spPr>
          <a:xfrm>
            <a:off x="11603288" y="6550783"/>
            <a:ext cx="585553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DE2ABCC-AA8B-48FD-ADCD-95E89A7FB9DD}" type="slidenum">
              <a:rPr lang="ru-RU" sz="1200" smtClean="0"/>
              <a:pPr/>
              <a:t>12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644810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4">
            <a:extLst>
              <a:ext uri="{FF2B5EF4-FFF2-40B4-BE49-F238E27FC236}">
                <a16:creationId xmlns:a16="http://schemas.microsoft.com/office/drawing/2014/main" id="{7B341518-3AB2-4433-BE5B-0B976C08133A}"/>
              </a:ext>
            </a:extLst>
          </p:cNvPr>
          <p:cNvSpPr/>
          <p:nvPr/>
        </p:nvSpPr>
        <p:spPr>
          <a:xfrm>
            <a:off x="-2689" y="3429891"/>
            <a:ext cx="12192000" cy="3429000"/>
          </a:xfrm>
          <a:custGeom>
            <a:avLst/>
            <a:gdLst>
              <a:gd name="connsiteX0" fmla="*/ 0 w 12192000"/>
              <a:gd name="connsiteY0" fmla="*/ 0 h 2374490"/>
              <a:gd name="connsiteX1" fmla="*/ 12192000 w 12192000"/>
              <a:gd name="connsiteY1" fmla="*/ 0 h 2374490"/>
              <a:gd name="connsiteX2" fmla="*/ 12192000 w 12192000"/>
              <a:gd name="connsiteY2" fmla="*/ 2374490 h 2374490"/>
              <a:gd name="connsiteX3" fmla="*/ 0 w 12192000"/>
              <a:gd name="connsiteY3" fmla="*/ 2374490 h 2374490"/>
              <a:gd name="connsiteX4" fmla="*/ 0 w 12192000"/>
              <a:gd name="connsiteY4" fmla="*/ 0 h 2374490"/>
              <a:gd name="connsiteX0" fmla="*/ 0 w 12192000"/>
              <a:gd name="connsiteY0" fmla="*/ 0 h 2374490"/>
              <a:gd name="connsiteX1" fmla="*/ 12192000 w 12192000"/>
              <a:gd name="connsiteY1" fmla="*/ 0 h 2374490"/>
              <a:gd name="connsiteX2" fmla="*/ 12192000 w 12192000"/>
              <a:gd name="connsiteY2" fmla="*/ 2374490 h 2374490"/>
              <a:gd name="connsiteX3" fmla="*/ 0 w 12192000"/>
              <a:gd name="connsiteY3" fmla="*/ 2374490 h 2374490"/>
              <a:gd name="connsiteX4" fmla="*/ 0 w 12192000"/>
              <a:gd name="connsiteY4" fmla="*/ 0 h 2374490"/>
              <a:gd name="connsiteX0" fmla="*/ 0 w 12192000"/>
              <a:gd name="connsiteY0" fmla="*/ 81176 h 2455666"/>
              <a:gd name="connsiteX1" fmla="*/ 12192000 w 12192000"/>
              <a:gd name="connsiteY1" fmla="*/ 81176 h 2455666"/>
              <a:gd name="connsiteX2" fmla="*/ 12192000 w 12192000"/>
              <a:gd name="connsiteY2" fmla="*/ 2455666 h 2455666"/>
              <a:gd name="connsiteX3" fmla="*/ 0 w 12192000"/>
              <a:gd name="connsiteY3" fmla="*/ 2455666 h 2455666"/>
              <a:gd name="connsiteX4" fmla="*/ 0 w 12192000"/>
              <a:gd name="connsiteY4" fmla="*/ 81176 h 2455666"/>
              <a:gd name="connsiteX0" fmla="*/ 0 w 12192000"/>
              <a:gd name="connsiteY0" fmla="*/ 65090 h 2439580"/>
              <a:gd name="connsiteX1" fmla="*/ 12192000 w 12192000"/>
              <a:gd name="connsiteY1" fmla="*/ 65090 h 2439580"/>
              <a:gd name="connsiteX2" fmla="*/ 12192000 w 12192000"/>
              <a:gd name="connsiteY2" fmla="*/ 2439580 h 2439580"/>
              <a:gd name="connsiteX3" fmla="*/ 0 w 12192000"/>
              <a:gd name="connsiteY3" fmla="*/ 2439580 h 2439580"/>
              <a:gd name="connsiteX4" fmla="*/ 0 w 12192000"/>
              <a:gd name="connsiteY4" fmla="*/ 65090 h 243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2439580">
                <a:moveTo>
                  <a:pt x="0" y="65090"/>
                </a:moveTo>
                <a:cubicBezTo>
                  <a:pt x="4506451" y="2498574"/>
                  <a:pt x="8186993" y="-465852"/>
                  <a:pt x="12192000" y="65090"/>
                </a:cubicBezTo>
                <a:lnTo>
                  <a:pt x="12192000" y="2439580"/>
                </a:lnTo>
                <a:lnTo>
                  <a:pt x="0" y="2439580"/>
                </a:lnTo>
                <a:lnTo>
                  <a:pt x="0" y="65090"/>
                </a:lnTo>
                <a:close/>
              </a:path>
            </a:pathLst>
          </a:custGeom>
          <a:gradFill flip="none" rotWithShape="1">
            <a:gsLst>
              <a:gs pos="0">
                <a:srgbClr val="96DCF7">
                  <a:alpha val="66000"/>
                </a:srgbClr>
              </a:gs>
              <a:gs pos="29000">
                <a:srgbClr val="08A5E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43" name="Group 86">
            <a:extLst>
              <a:ext uri="{FF2B5EF4-FFF2-40B4-BE49-F238E27FC236}">
                <a16:creationId xmlns:a16="http://schemas.microsoft.com/office/drawing/2014/main" id="{CF601E6C-8191-4834-8CB5-D8D309D0222E}"/>
              </a:ext>
            </a:extLst>
          </p:cNvPr>
          <p:cNvGrpSpPr/>
          <p:nvPr/>
        </p:nvGrpSpPr>
        <p:grpSpPr>
          <a:xfrm>
            <a:off x="9498931" y="-926757"/>
            <a:ext cx="2592986" cy="2124850"/>
            <a:chOff x="9381302" y="4525192"/>
            <a:chExt cx="2592986" cy="2124850"/>
          </a:xfrm>
          <a:gradFill>
            <a:gsLst>
              <a:gs pos="100000">
                <a:schemeClr val="bg1"/>
              </a:gs>
              <a:gs pos="0">
                <a:srgbClr val="96DCF7"/>
              </a:gs>
            </a:gsLst>
            <a:lin ang="2700000" scaled="1"/>
          </a:gradFill>
        </p:grpSpPr>
        <p:grpSp>
          <p:nvGrpSpPr>
            <p:cNvPr id="144" name="Group 87">
              <a:extLst>
                <a:ext uri="{FF2B5EF4-FFF2-40B4-BE49-F238E27FC236}">
                  <a16:creationId xmlns:a16="http://schemas.microsoft.com/office/drawing/2014/main" id="{BA66846C-A73A-4F1F-8137-E5293910BDCD}"/>
                </a:ext>
              </a:extLst>
            </p:cNvPr>
            <p:cNvGrpSpPr/>
            <p:nvPr/>
          </p:nvGrpSpPr>
          <p:grpSpPr>
            <a:xfrm rot="19695130" flipH="1">
              <a:off x="10688647" y="5407027"/>
              <a:ext cx="1285641" cy="1243015"/>
              <a:chOff x="2818811" y="574769"/>
              <a:chExt cx="6148534" cy="5944686"/>
            </a:xfrm>
            <a:grpFill/>
          </p:grpSpPr>
          <p:sp>
            <p:nvSpPr>
              <p:cNvPr id="157" name="Freeform 6">
                <a:extLst>
                  <a:ext uri="{FF2B5EF4-FFF2-40B4-BE49-F238E27FC236}">
                    <a16:creationId xmlns:a16="http://schemas.microsoft.com/office/drawing/2014/main" id="{26B0702E-C358-4264-8081-F1E981109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8" name="Oval 101">
                <a:extLst>
                  <a:ext uri="{FF2B5EF4-FFF2-40B4-BE49-F238E27FC236}">
                    <a16:creationId xmlns:a16="http://schemas.microsoft.com/office/drawing/2014/main" id="{B3DCDC28-1270-4D82-AB87-36DF7EC23E18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59" name="Oval 102">
                <a:extLst>
                  <a:ext uri="{FF2B5EF4-FFF2-40B4-BE49-F238E27FC236}">
                    <a16:creationId xmlns:a16="http://schemas.microsoft.com/office/drawing/2014/main" id="{746C4117-3737-4545-9686-7DE6A8C1B33C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60" name="Oval 103">
                <a:extLst>
                  <a:ext uri="{FF2B5EF4-FFF2-40B4-BE49-F238E27FC236}">
                    <a16:creationId xmlns:a16="http://schemas.microsoft.com/office/drawing/2014/main" id="{EC55BEDC-38C4-424F-9A2C-72D4B9180472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61" name="Oval 104">
                <a:extLst>
                  <a:ext uri="{FF2B5EF4-FFF2-40B4-BE49-F238E27FC236}">
                    <a16:creationId xmlns:a16="http://schemas.microsoft.com/office/drawing/2014/main" id="{90BD6B66-B54C-4D52-8762-6A1AE99D9B45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145" name="Group 88">
              <a:extLst>
                <a:ext uri="{FF2B5EF4-FFF2-40B4-BE49-F238E27FC236}">
                  <a16:creationId xmlns:a16="http://schemas.microsoft.com/office/drawing/2014/main" id="{B8BBDCF9-ABBE-4729-A6D4-EF302A457739}"/>
                </a:ext>
              </a:extLst>
            </p:cNvPr>
            <p:cNvGrpSpPr/>
            <p:nvPr/>
          </p:nvGrpSpPr>
          <p:grpSpPr>
            <a:xfrm rot="611320" flipH="1">
              <a:off x="10228067" y="4525192"/>
              <a:ext cx="800235" cy="773703"/>
              <a:chOff x="2818811" y="574769"/>
              <a:chExt cx="6148534" cy="5944686"/>
            </a:xfrm>
            <a:grpFill/>
          </p:grpSpPr>
          <p:sp>
            <p:nvSpPr>
              <p:cNvPr id="152" name="Freeform 6">
                <a:extLst>
                  <a:ext uri="{FF2B5EF4-FFF2-40B4-BE49-F238E27FC236}">
                    <a16:creationId xmlns:a16="http://schemas.microsoft.com/office/drawing/2014/main" id="{B212F30A-36FE-488F-A286-09FF018D20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3" name="Oval 96">
                <a:extLst>
                  <a:ext uri="{FF2B5EF4-FFF2-40B4-BE49-F238E27FC236}">
                    <a16:creationId xmlns:a16="http://schemas.microsoft.com/office/drawing/2014/main" id="{FEEB6382-1A7C-44F0-890C-BC7B66A8C8A2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54" name="Oval 97">
                <a:extLst>
                  <a:ext uri="{FF2B5EF4-FFF2-40B4-BE49-F238E27FC236}">
                    <a16:creationId xmlns:a16="http://schemas.microsoft.com/office/drawing/2014/main" id="{3CDC25EE-9FDC-445A-956D-A04DD1647B85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55" name="Oval 98">
                <a:extLst>
                  <a:ext uri="{FF2B5EF4-FFF2-40B4-BE49-F238E27FC236}">
                    <a16:creationId xmlns:a16="http://schemas.microsoft.com/office/drawing/2014/main" id="{B185E401-05E5-40A5-89DE-7CE5C0EE3AD5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56" name="Oval 99">
                <a:extLst>
                  <a:ext uri="{FF2B5EF4-FFF2-40B4-BE49-F238E27FC236}">
                    <a16:creationId xmlns:a16="http://schemas.microsoft.com/office/drawing/2014/main" id="{2727F216-BDBA-4DF0-AD7B-69D8DD1D4E85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146" name="Group 89">
              <a:extLst>
                <a:ext uri="{FF2B5EF4-FFF2-40B4-BE49-F238E27FC236}">
                  <a16:creationId xmlns:a16="http://schemas.microsoft.com/office/drawing/2014/main" id="{C910DE03-8B98-439A-A379-643C6AEF1F2E}"/>
                </a:ext>
              </a:extLst>
            </p:cNvPr>
            <p:cNvGrpSpPr/>
            <p:nvPr/>
          </p:nvGrpSpPr>
          <p:grpSpPr>
            <a:xfrm rot="17868111" flipH="1">
              <a:off x="9372166" y="5402833"/>
              <a:ext cx="551126" cy="532854"/>
              <a:chOff x="2818811" y="574769"/>
              <a:chExt cx="6148534" cy="5944686"/>
            </a:xfrm>
            <a:grpFill/>
          </p:grpSpPr>
          <p:sp>
            <p:nvSpPr>
              <p:cNvPr id="147" name="Freeform 6">
                <a:extLst>
                  <a:ext uri="{FF2B5EF4-FFF2-40B4-BE49-F238E27FC236}">
                    <a16:creationId xmlns:a16="http://schemas.microsoft.com/office/drawing/2014/main" id="{C03801B3-4A67-4E49-AB80-E78CE379DC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48" name="Oval 91">
                <a:extLst>
                  <a:ext uri="{FF2B5EF4-FFF2-40B4-BE49-F238E27FC236}">
                    <a16:creationId xmlns:a16="http://schemas.microsoft.com/office/drawing/2014/main" id="{F51F21F7-C19F-4F3C-8008-B6A86F91B00C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49" name="Oval 92">
                <a:extLst>
                  <a:ext uri="{FF2B5EF4-FFF2-40B4-BE49-F238E27FC236}">
                    <a16:creationId xmlns:a16="http://schemas.microsoft.com/office/drawing/2014/main" id="{A114665A-F0A7-4177-A3B9-5D1B5008CB34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50" name="Oval 93">
                <a:extLst>
                  <a:ext uri="{FF2B5EF4-FFF2-40B4-BE49-F238E27FC236}">
                    <a16:creationId xmlns:a16="http://schemas.microsoft.com/office/drawing/2014/main" id="{26D85EBD-4A6E-4CE6-94B8-16AE0F768C87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51" name="Oval 94">
                <a:extLst>
                  <a:ext uri="{FF2B5EF4-FFF2-40B4-BE49-F238E27FC236}">
                    <a16:creationId xmlns:a16="http://schemas.microsoft.com/office/drawing/2014/main" id="{9520AD3E-C8F7-4984-8160-D54C39DE9BA9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</p:grp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700B5F68-918C-49E5-B948-312713E535DD}"/>
              </a:ext>
            </a:extLst>
          </p:cNvPr>
          <p:cNvSpPr/>
          <p:nvPr/>
        </p:nvSpPr>
        <p:spPr>
          <a:xfrm>
            <a:off x="404716" y="406930"/>
            <a:ext cx="115734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Montserrat ExtraBold" panose="00000900000000000000" pitchFamily="2" charset="-52"/>
              </a:rPr>
              <a:t>Собаки и люди</a:t>
            </a:r>
          </a:p>
        </p:txBody>
      </p:sp>
      <p:sp>
        <p:nvSpPr>
          <p:cNvPr id="30" name="Speech Bubble: Rectangle with Corners Rounded 24">
            <a:extLst>
              <a:ext uri="{FF2B5EF4-FFF2-40B4-BE49-F238E27FC236}">
                <a16:creationId xmlns:a16="http://schemas.microsoft.com/office/drawing/2014/main" id="{6D070592-A279-4C8C-9469-C78D73CAC3C3}"/>
              </a:ext>
            </a:extLst>
          </p:cNvPr>
          <p:cNvSpPr/>
          <p:nvPr/>
        </p:nvSpPr>
        <p:spPr>
          <a:xfrm>
            <a:off x="5199399" y="831140"/>
            <a:ext cx="6052457" cy="1375879"/>
          </a:xfrm>
          <a:prstGeom prst="wedgeRoundRectCallout">
            <a:avLst>
              <a:gd name="adj1" fmla="val 39299"/>
              <a:gd name="adj2" fmla="val 62797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peech Bubble: Rectangle with Corners Rounded 26">
            <a:extLst>
              <a:ext uri="{FF2B5EF4-FFF2-40B4-BE49-F238E27FC236}">
                <a16:creationId xmlns:a16="http://schemas.microsoft.com/office/drawing/2014/main" id="{ADE21246-FA6E-4480-81BC-00F6D5194E12}"/>
              </a:ext>
            </a:extLst>
          </p:cNvPr>
          <p:cNvSpPr/>
          <p:nvPr/>
        </p:nvSpPr>
        <p:spPr>
          <a:xfrm>
            <a:off x="5199399" y="4695056"/>
            <a:ext cx="6052457" cy="1375879"/>
          </a:xfrm>
          <a:prstGeom prst="wedgeRoundRectCallout">
            <a:avLst>
              <a:gd name="adj1" fmla="val 39299"/>
              <a:gd name="adj2" fmla="val 62797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6">
            <a:extLst>
              <a:ext uri="{FF2B5EF4-FFF2-40B4-BE49-F238E27FC236}">
                <a16:creationId xmlns:a16="http://schemas.microsoft.com/office/drawing/2014/main" id="{A30D1CD3-B3C1-408E-BD62-CCEC9908E2F7}"/>
              </a:ext>
            </a:extLst>
          </p:cNvPr>
          <p:cNvSpPr/>
          <p:nvPr/>
        </p:nvSpPr>
        <p:spPr>
          <a:xfrm>
            <a:off x="5378379" y="1068920"/>
            <a:ext cx="58734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Если щенок в период активного роста будет потреблять такое количество </a:t>
            </a:r>
            <a:r>
              <a:rPr lang="ru-RU" sz="1400" dirty="0" err="1">
                <a:latin typeface="Montserrat" panose="00000500000000000000" pitchFamily="2" charset="-52"/>
              </a:rPr>
              <a:t>Ca</a:t>
            </a:r>
            <a:r>
              <a:rPr lang="ru-RU" sz="1400" dirty="0">
                <a:latin typeface="Montserrat" panose="00000500000000000000" pitchFamily="2" charset="-52"/>
              </a:rPr>
              <a:t>, которое считается достаточным для детей с такой же массой тела, то у него появятся тяжелые клинические проблемы со скелетом</a:t>
            </a:r>
            <a:endParaRPr lang="en-US" sz="1100" i="1" dirty="0">
              <a:latin typeface="Montserrat" panose="00000500000000000000" pitchFamily="2" charset="-52"/>
              <a:cs typeface="Segoe UI Light" panose="020B0502040204020203" pitchFamily="34" charset="0"/>
            </a:endParaRPr>
          </a:p>
        </p:txBody>
      </p:sp>
      <p:sp>
        <p:nvSpPr>
          <p:cNvPr id="33" name="Rectangle 18">
            <a:extLst>
              <a:ext uri="{FF2B5EF4-FFF2-40B4-BE49-F238E27FC236}">
                <a16:creationId xmlns:a16="http://schemas.microsoft.com/office/drawing/2014/main" id="{743F16B4-7009-489B-8EEB-B4F132BEFB0F}"/>
              </a:ext>
            </a:extLst>
          </p:cNvPr>
          <p:cNvSpPr/>
          <p:nvPr/>
        </p:nvSpPr>
        <p:spPr>
          <a:xfrm>
            <a:off x="5330146" y="4905941"/>
            <a:ext cx="59217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Следовательно, вопрос не в том, будут ли у собаки, обеспеченной рассчитанным для человека количеством </a:t>
            </a:r>
          </a:p>
          <a:p>
            <a:r>
              <a:rPr lang="ru-RU" sz="1400" dirty="0" err="1">
                <a:solidFill>
                  <a:srgbClr val="000000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Ca</a:t>
            </a:r>
            <a:r>
              <a:rPr lang="ru-RU" sz="1400" dirty="0">
                <a:solidFill>
                  <a:srgbClr val="000000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, развиваться проблемы со здоровьем, а в том, насколько быстро они разовьются</a:t>
            </a:r>
            <a:endParaRPr lang="ru-RU" sz="1400" dirty="0"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34" name="Speech Bubble: Rectangle with Corners Rounded 25">
            <a:extLst>
              <a:ext uri="{FF2B5EF4-FFF2-40B4-BE49-F238E27FC236}">
                <a16:creationId xmlns:a16="http://schemas.microsoft.com/office/drawing/2014/main" id="{003B87D5-9C94-4155-9CC0-8B5F4A67F322}"/>
              </a:ext>
            </a:extLst>
          </p:cNvPr>
          <p:cNvSpPr/>
          <p:nvPr/>
        </p:nvSpPr>
        <p:spPr>
          <a:xfrm>
            <a:off x="5623605" y="2718310"/>
            <a:ext cx="6052457" cy="1507748"/>
          </a:xfrm>
          <a:prstGeom prst="wedgeRoundRectCallout">
            <a:avLst>
              <a:gd name="adj1" fmla="val -37680"/>
              <a:gd name="adj2" fmla="val 63074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17">
            <a:extLst>
              <a:ext uri="{FF2B5EF4-FFF2-40B4-BE49-F238E27FC236}">
                <a16:creationId xmlns:a16="http://schemas.microsoft.com/office/drawing/2014/main" id="{CE28A6EA-DBF8-4E2D-8995-55F55AFDB8DD}"/>
              </a:ext>
            </a:extLst>
          </p:cNvPr>
          <p:cNvSpPr/>
          <p:nvPr/>
        </p:nvSpPr>
        <p:spPr>
          <a:xfrm>
            <a:off x="5754352" y="2773098"/>
            <a:ext cx="59217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Растущие собаки могут быть более чувствительными </a:t>
            </a:r>
            <a:r>
              <a:rPr lang="en-US" sz="1400" dirty="0">
                <a:solidFill>
                  <a:srgbClr val="000000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                        </a:t>
            </a:r>
            <a:r>
              <a:rPr lang="ru-RU" sz="1400" dirty="0">
                <a:solidFill>
                  <a:srgbClr val="000000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к дефициту </a:t>
            </a:r>
            <a:r>
              <a:rPr lang="ru-RU" sz="1400" dirty="0" err="1">
                <a:latin typeface="Montserrat" panose="00000500000000000000" pitchFamily="2" charset="-52"/>
              </a:rPr>
              <a:t>Ca</a:t>
            </a:r>
            <a:r>
              <a:rPr lang="ru-RU" sz="1400" dirty="0">
                <a:solidFill>
                  <a:srgbClr val="000000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 из-за более высокого темпа роста. Собаки </a:t>
            </a:r>
            <a:r>
              <a:rPr lang="ru-RU" sz="1400" dirty="0" err="1">
                <a:solidFill>
                  <a:srgbClr val="000000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многоплодны</a:t>
            </a:r>
            <a:r>
              <a:rPr lang="ru-RU" sz="1400" dirty="0">
                <a:solidFill>
                  <a:srgbClr val="000000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 и поэтому воспроизводящие суки имеют более высокие потребности в </a:t>
            </a:r>
            <a:r>
              <a:rPr lang="ru-RU" sz="1400" dirty="0" err="1">
                <a:solidFill>
                  <a:srgbClr val="000000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Ca</a:t>
            </a:r>
            <a:r>
              <a:rPr lang="ru-RU" sz="1400" dirty="0">
                <a:solidFill>
                  <a:srgbClr val="000000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 и P. Потребности взрослого мужчины в минеральных веществах все равно остаются ниже, чем у взрослого кобеля</a:t>
            </a:r>
            <a:endParaRPr lang="en-US" sz="1400" i="1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  <a:cs typeface="Segoe UI Light" panose="020B0502040204020203" pitchFamily="34" charset="0"/>
            </a:endParaRPr>
          </a:p>
        </p:txBody>
      </p:sp>
      <p:graphicFrame>
        <p:nvGraphicFramePr>
          <p:cNvPr id="38" name="Таблица 37">
            <a:extLst>
              <a:ext uri="{FF2B5EF4-FFF2-40B4-BE49-F238E27FC236}">
                <a16:creationId xmlns:a16="http://schemas.microsoft.com/office/drawing/2014/main" id="{3117338C-0596-4C1C-BEA5-78E84E6448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537696"/>
              </p:ext>
            </p:extLst>
          </p:nvPr>
        </p:nvGraphicFramePr>
        <p:xfrm>
          <a:off x="515938" y="2503224"/>
          <a:ext cx="4392916" cy="336924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098229">
                  <a:extLst>
                    <a:ext uri="{9D8B030D-6E8A-4147-A177-3AD203B41FA5}">
                      <a16:colId xmlns:a16="http://schemas.microsoft.com/office/drawing/2014/main" val="2198741537"/>
                    </a:ext>
                  </a:extLst>
                </a:gridCol>
                <a:gridCol w="1098229">
                  <a:extLst>
                    <a:ext uri="{9D8B030D-6E8A-4147-A177-3AD203B41FA5}">
                      <a16:colId xmlns:a16="http://schemas.microsoft.com/office/drawing/2014/main" val="1594533246"/>
                    </a:ext>
                  </a:extLst>
                </a:gridCol>
                <a:gridCol w="1098229">
                  <a:extLst>
                    <a:ext uri="{9D8B030D-6E8A-4147-A177-3AD203B41FA5}">
                      <a16:colId xmlns:a16="http://schemas.microsoft.com/office/drawing/2014/main" val="197547100"/>
                    </a:ext>
                  </a:extLst>
                </a:gridCol>
                <a:gridCol w="1098229">
                  <a:extLst>
                    <a:ext uri="{9D8B030D-6E8A-4147-A177-3AD203B41FA5}">
                      <a16:colId xmlns:a16="http://schemas.microsoft.com/office/drawing/2014/main" val="303822155"/>
                    </a:ext>
                  </a:extLst>
                </a:gridCol>
              </a:tblGrid>
              <a:tr h="486249"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rgbClr val="FBFBFB"/>
                          </a:solidFill>
                          <a:effectLst/>
                          <a:latin typeface="Montserrat" panose="00000500000000000000" pitchFamily="2" charset="-52"/>
                        </a:rPr>
                        <a:t>Жизненный этап</a:t>
                      </a:r>
                      <a:endParaRPr lang="ru-RU" sz="1100" dirty="0">
                        <a:solidFill>
                          <a:srgbClr val="FBFBFB"/>
                        </a:solidFill>
                        <a:effectLst/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52627" marR="52627" marT="26314" marB="26314" anchor="ctr">
                    <a:solidFill>
                      <a:srgbClr val="0799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rgbClr val="FBFBFB"/>
                          </a:solidFill>
                          <a:effectLst/>
                          <a:latin typeface="Montserrat" panose="00000500000000000000" pitchFamily="2" charset="-52"/>
                        </a:rPr>
                        <a:t>Взрослые собаки</a:t>
                      </a:r>
                      <a:endParaRPr lang="ru-RU" sz="1100" dirty="0">
                        <a:solidFill>
                          <a:srgbClr val="FBFBFB"/>
                        </a:solidFill>
                        <a:effectLst/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52627" marR="52627" marT="26314" marB="26314" anchor="ctr">
                    <a:solidFill>
                      <a:srgbClr val="0799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rgbClr val="FBFBFB"/>
                          </a:solidFill>
                          <a:effectLst/>
                          <a:latin typeface="Montserrat" panose="00000500000000000000" pitchFamily="2" charset="-52"/>
                        </a:rPr>
                        <a:t>Взрослые мужчины</a:t>
                      </a:r>
                      <a:endParaRPr lang="ru-RU" sz="1100" dirty="0">
                        <a:solidFill>
                          <a:srgbClr val="FBFBFB"/>
                        </a:solidFill>
                        <a:effectLst/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52627" marR="52627" marT="26314" marB="26314" anchor="ctr">
                    <a:solidFill>
                      <a:srgbClr val="0799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rgbClr val="FBFBFB"/>
                          </a:solidFill>
                          <a:effectLst/>
                          <a:latin typeface="Montserrat" panose="00000500000000000000" pitchFamily="2" charset="-52"/>
                        </a:rPr>
                        <a:t>Фактор</a:t>
                      </a:r>
                      <a:endParaRPr lang="ru-RU" sz="1100" dirty="0">
                        <a:solidFill>
                          <a:srgbClr val="FBFBFB"/>
                        </a:solidFill>
                        <a:effectLst/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52627" marR="52627" marT="26314" marB="26314" anchor="ctr">
                    <a:solidFill>
                      <a:srgbClr val="079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467535"/>
                  </a:ext>
                </a:extLst>
              </a:tr>
              <a:tr h="374038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  <a:latin typeface="Montserrat" panose="00000500000000000000" pitchFamily="2" charset="-52"/>
                        </a:rPr>
                        <a:t>mg/d (70kg BW)*</a:t>
                      </a:r>
                      <a:endParaRPr lang="en-US" sz="1100" dirty="0">
                        <a:effectLst/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52627" marR="52627" marT="26314" marB="2631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Montserrat" panose="00000500000000000000" pitchFamily="2" charset="-52"/>
                        </a:rPr>
                        <a:t>3146</a:t>
                      </a:r>
                      <a:endParaRPr lang="ru-RU" sz="1100" dirty="0">
                        <a:effectLst/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52627" marR="52627" marT="26314" marB="2631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Montserrat" panose="00000500000000000000" pitchFamily="2" charset="-52"/>
                        </a:rPr>
                        <a:t>1000</a:t>
                      </a:r>
                      <a:endParaRPr lang="ru-RU" sz="1100" dirty="0">
                        <a:effectLst/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52627" marR="52627" marT="26314" marB="2631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Montserrat" panose="00000500000000000000" pitchFamily="2" charset="-52"/>
                        </a:rPr>
                        <a:t>3,1</a:t>
                      </a:r>
                      <a:endParaRPr lang="ru-RU" sz="1100" dirty="0">
                        <a:effectLst/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52627" marR="52627" marT="26314" marB="2631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185525"/>
                  </a:ext>
                </a:extLst>
              </a:tr>
              <a:tr h="374038"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rgbClr val="FBFBFB"/>
                          </a:solidFill>
                          <a:effectLst/>
                          <a:latin typeface="Montserrat" panose="00000500000000000000" pitchFamily="2" charset="-52"/>
                        </a:rPr>
                        <a:t>Фаза роста</a:t>
                      </a:r>
                      <a:endParaRPr lang="ru-RU" sz="1100" dirty="0">
                        <a:solidFill>
                          <a:srgbClr val="FBFBFB"/>
                        </a:solidFill>
                        <a:effectLst/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52627" marR="52627" marT="26314" marB="26314" anchor="ctr">
                    <a:solidFill>
                      <a:srgbClr val="0799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rgbClr val="FBFBFB"/>
                          </a:solidFill>
                          <a:effectLst/>
                          <a:latin typeface="Montserrat" panose="00000500000000000000" pitchFamily="2" charset="-52"/>
                        </a:rPr>
                        <a:t>Щенки (&lt;14 недель)</a:t>
                      </a:r>
                      <a:endParaRPr lang="ru-RU" sz="1100" dirty="0">
                        <a:solidFill>
                          <a:srgbClr val="FBFBFB"/>
                        </a:solidFill>
                        <a:effectLst/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52627" marR="52627" marT="26314" marB="26314" anchor="ctr">
                    <a:solidFill>
                      <a:srgbClr val="0799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rgbClr val="FBFBFB"/>
                          </a:solidFill>
                          <a:effectLst/>
                          <a:latin typeface="Montserrat" panose="00000500000000000000" pitchFamily="2" charset="-52"/>
                        </a:rPr>
                        <a:t>Дети ~2 года)</a:t>
                      </a:r>
                      <a:endParaRPr lang="ru-RU" sz="1100" dirty="0">
                        <a:solidFill>
                          <a:srgbClr val="FBFBFB"/>
                        </a:solidFill>
                        <a:effectLst/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52627" marR="52627" marT="26314" marB="26314" anchor="ctr">
                    <a:solidFill>
                      <a:srgbClr val="0799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rgbClr val="FBFBFB"/>
                          </a:solidFill>
                          <a:effectLst/>
                          <a:latin typeface="Montserrat" panose="00000500000000000000" pitchFamily="2" charset="-52"/>
                        </a:rPr>
                        <a:t>Фактор</a:t>
                      </a:r>
                      <a:endParaRPr lang="ru-RU" sz="1100" dirty="0">
                        <a:solidFill>
                          <a:srgbClr val="FBFBFB"/>
                        </a:solidFill>
                        <a:effectLst/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52627" marR="52627" marT="26314" marB="26314" anchor="ctr">
                    <a:solidFill>
                      <a:srgbClr val="079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05985"/>
                  </a:ext>
                </a:extLst>
              </a:tr>
              <a:tr h="374038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  <a:latin typeface="Montserrat" panose="00000500000000000000" pitchFamily="2" charset="-52"/>
                        </a:rPr>
                        <a:t>mg/d (12kg BW)#</a:t>
                      </a:r>
                      <a:endParaRPr lang="en-US" sz="1100" dirty="0">
                        <a:effectLst/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52627" marR="52627" marT="26314" marB="2631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Montserrat" panose="00000500000000000000" pitchFamily="2" charset="-52"/>
                        </a:rPr>
                        <a:t>4384</a:t>
                      </a:r>
                      <a:endParaRPr lang="ru-RU" sz="1100" dirty="0">
                        <a:effectLst/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52627" marR="52627" marT="26314" marB="2631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Montserrat" panose="00000500000000000000" pitchFamily="2" charset="-52"/>
                        </a:rPr>
                        <a:t>600</a:t>
                      </a:r>
                      <a:endParaRPr lang="ru-RU" sz="1100" dirty="0">
                        <a:effectLst/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52627" marR="52627" marT="26314" marB="2631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Montserrat" panose="00000500000000000000" pitchFamily="2" charset="-52"/>
                        </a:rPr>
                        <a:t>7,3</a:t>
                      </a:r>
                      <a:endParaRPr lang="ru-RU" sz="1100" dirty="0">
                        <a:effectLst/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52627" marR="52627" marT="26314" marB="2631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45817"/>
                  </a:ext>
                </a:extLst>
              </a:tr>
              <a:tr h="486249"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rgbClr val="FBFBFB"/>
                          </a:solidFill>
                          <a:effectLst/>
                          <a:latin typeface="Montserrat" panose="00000500000000000000" pitchFamily="2" charset="-52"/>
                        </a:rPr>
                        <a:t>Период </a:t>
                      </a:r>
                      <a:r>
                        <a:rPr lang="ru-RU" sz="1100" dirty="0" err="1">
                          <a:solidFill>
                            <a:srgbClr val="FBFBFB"/>
                          </a:solidFill>
                          <a:effectLst/>
                          <a:latin typeface="Montserrat" panose="00000500000000000000" pitchFamily="2" charset="-52"/>
                        </a:rPr>
                        <a:t>репродук</a:t>
                      </a:r>
                      <a:r>
                        <a:rPr lang="en-US" sz="1100" dirty="0">
                          <a:solidFill>
                            <a:srgbClr val="FBFBFB"/>
                          </a:solidFill>
                          <a:effectLst/>
                          <a:latin typeface="Montserrat" panose="00000500000000000000" pitchFamily="2" charset="-52"/>
                        </a:rPr>
                        <a:t>-</a:t>
                      </a:r>
                      <a:r>
                        <a:rPr lang="ru-RU" sz="1100" dirty="0" err="1">
                          <a:solidFill>
                            <a:srgbClr val="FBFBFB"/>
                          </a:solidFill>
                          <a:effectLst/>
                          <a:latin typeface="Montserrat" panose="00000500000000000000" pitchFamily="2" charset="-52"/>
                        </a:rPr>
                        <a:t>ции</a:t>
                      </a:r>
                      <a:endParaRPr lang="ru-RU" sz="1100" dirty="0">
                        <a:solidFill>
                          <a:srgbClr val="FBFBFB"/>
                        </a:solidFill>
                        <a:effectLst/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52627" marR="52627" marT="26314" marB="26314" anchor="ctr">
                    <a:solidFill>
                      <a:srgbClr val="0799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rgbClr val="FBFBFB"/>
                          </a:solidFill>
                          <a:effectLst/>
                          <a:latin typeface="Montserrat" panose="00000500000000000000" pitchFamily="2" charset="-52"/>
                        </a:rPr>
                        <a:t>Взрослые собаки</a:t>
                      </a:r>
                      <a:endParaRPr lang="ru-RU" sz="1100" dirty="0">
                        <a:solidFill>
                          <a:srgbClr val="FBFBFB"/>
                        </a:solidFill>
                        <a:effectLst/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52627" marR="52627" marT="26314" marB="26314" anchor="ctr">
                    <a:solidFill>
                      <a:srgbClr val="0799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rgbClr val="FBFBFB"/>
                          </a:solidFill>
                          <a:effectLst/>
                          <a:latin typeface="Montserrat" panose="00000500000000000000" pitchFamily="2" charset="-52"/>
                        </a:rPr>
                        <a:t>Взрослые женщины</a:t>
                      </a:r>
                      <a:endParaRPr lang="ru-RU" sz="1100" dirty="0">
                        <a:solidFill>
                          <a:srgbClr val="FBFBFB"/>
                        </a:solidFill>
                        <a:effectLst/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52627" marR="52627" marT="26314" marB="26314" anchor="ctr">
                    <a:solidFill>
                      <a:srgbClr val="0799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rgbClr val="FBFBFB"/>
                          </a:solidFill>
                          <a:effectLst/>
                          <a:latin typeface="Montserrat" panose="00000500000000000000" pitchFamily="2" charset="-52"/>
                        </a:rPr>
                        <a:t>Фактор</a:t>
                      </a:r>
                      <a:endParaRPr lang="ru-RU" sz="1100" dirty="0">
                        <a:solidFill>
                          <a:srgbClr val="FBFBFB"/>
                        </a:solidFill>
                        <a:effectLst/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52627" marR="52627" marT="26314" marB="26314" anchor="ctr">
                    <a:solidFill>
                      <a:srgbClr val="079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9872111"/>
                  </a:ext>
                </a:extLst>
              </a:tr>
              <a:tr h="374038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  <a:latin typeface="Montserrat" panose="00000500000000000000" pitchFamily="2" charset="-52"/>
                        </a:rPr>
                        <a:t>mg/d (70kg BW)*</a:t>
                      </a:r>
                      <a:endParaRPr lang="en-US" sz="1100" dirty="0">
                        <a:effectLst/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52627" marR="52627" marT="26314" marB="2631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Montserrat" panose="00000500000000000000" pitchFamily="2" charset="-52"/>
                        </a:rPr>
                        <a:t>19844</a:t>
                      </a:r>
                      <a:endParaRPr lang="ru-RU" sz="1100" dirty="0">
                        <a:effectLst/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52627" marR="52627" marT="26314" marB="2631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Montserrat" panose="00000500000000000000" pitchFamily="2" charset="-52"/>
                        </a:rPr>
                        <a:t>1000</a:t>
                      </a:r>
                      <a:endParaRPr lang="ru-RU" sz="1100" dirty="0">
                        <a:effectLst/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52627" marR="52627" marT="26314" marB="2631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Montserrat" panose="00000500000000000000" pitchFamily="2" charset="-52"/>
                        </a:rPr>
                        <a:t>19,8</a:t>
                      </a:r>
                      <a:endParaRPr lang="ru-RU" sz="1100" dirty="0">
                        <a:effectLst/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52627" marR="52627" marT="26314" marB="2631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030702"/>
                  </a:ext>
                </a:extLst>
              </a:tr>
              <a:tr h="374038">
                <a:tc gridSpan="4"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Montserrat" panose="00000500000000000000" pitchFamily="2" charset="-52"/>
                        </a:rPr>
                        <a:t>*Расчет производится для собак с весом 70кг и среднестатистического взрослого мужчины весом 70кг</a:t>
                      </a:r>
                      <a:endParaRPr lang="ru-RU" sz="1100" dirty="0">
                        <a:effectLst/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52627" marR="52627" marT="26314" marB="26314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673139"/>
                  </a:ext>
                </a:extLst>
              </a:tr>
              <a:tr h="374038">
                <a:tc gridSpan="4"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  <a:latin typeface="Montserrat" panose="00000500000000000000" pitchFamily="2" charset="-52"/>
                        </a:rPr>
                        <a:t># Расчет производился для фактического веса 12кг                  и веса взрослой особи 70кг</a:t>
                      </a:r>
                      <a:endParaRPr lang="ru-RU" sz="1100" dirty="0">
                        <a:effectLst/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52627" marR="52627" marT="26314" marB="26314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81291"/>
                  </a:ext>
                </a:extLst>
              </a:tr>
            </a:tbl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2E2DB38-EAE6-4527-90BA-94A1AB3312B9}"/>
              </a:ext>
            </a:extLst>
          </p:cNvPr>
          <p:cNvSpPr/>
          <p:nvPr/>
        </p:nvSpPr>
        <p:spPr>
          <a:xfrm>
            <a:off x="432925" y="1173471"/>
            <a:ext cx="44275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Суточная потребность в </a:t>
            </a:r>
            <a:r>
              <a:rPr lang="en-US" sz="15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Ca</a:t>
            </a:r>
            <a:r>
              <a:rPr lang="ru-RU" sz="15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 у собак </a:t>
            </a:r>
            <a:endParaRPr lang="en-US" sz="1500" dirty="0">
              <a:latin typeface="Montserrat SemiBold" panose="00000700000000000000" pitchFamily="2" charset="-52"/>
              <a:cs typeface="Times New Roman" panose="02020603050405020304" pitchFamily="18" charset="0"/>
            </a:endParaRPr>
          </a:p>
          <a:p>
            <a:r>
              <a:rPr lang="ru-RU" sz="15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и людей при одинаковом весе, рассчитанная на период роста, </a:t>
            </a:r>
            <a:endParaRPr lang="en-US" sz="1500" dirty="0">
              <a:latin typeface="Montserrat SemiBold" panose="00000700000000000000" pitchFamily="2" charset="-52"/>
              <a:cs typeface="Times New Roman" panose="02020603050405020304" pitchFamily="18" charset="0"/>
            </a:endParaRPr>
          </a:p>
          <a:p>
            <a:r>
              <a:rPr lang="ru-RU" sz="1500" dirty="0">
                <a:latin typeface="Montserrat SemiBold" panose="00000700000000000000" pitchFamily="2" charset="-52"/>
                <a:cs typeface="Times New Roman" panose="02020603050405020304" pitchFamily="18" charset="0"/>
              </a:rPr>
              <a:t>развития и на репродуктивный период</a:t>
            </a:r>
          </a:p>
        </p:txBody>
      </p:sp>
      <p:sp>
        <p:nvSpPr>
          <p:cNvPr id="36" name="Номер слайда 5">
            <a:extLst>
              <a:ext uri="{FF2B5EF4-FFF2-40B4-BE49-F238E27FC236}">
                <a16:creationId xmlns:a16="http://schemas.microsoft.com/office/drawing/2014/main" id="{82AFB4CF-9D7D-478F-8094-A40FF3BA4B1C}"/>
              </a:ext>
            </a:extLst>
          </p:cNvPr>
          <p:cNvSpPr txBox="1">
            <a:spLocks/>
          </p:cNvSpPr>
          <p:nvPr/>
        </p:nvSpPr>
        <p:spPr>
          <a:xfrm>
            <a:off x="11590110" y="6541329"/>
            <a:ext cx="513249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DE2ABCC-AA8B-48FD-ADCD-95E89A7FB9DD}" type="slidenum">
              <a:rPr lang="ru-RU" sz="1200" smtClean="0"/>
              <a:pPr/>
              <a:t>13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372966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Freeform: Shape 28">
            <a:extLst>
              <a:ext uri="{FF2B5EF4-FFF2-40B4-BE49-F238E27FC236}">
                <a16:creationId xmlns:a16="http://schemas.microsoft.com/office/drawing/2014/main" id="{FB7CCB2D-3569-4A91-8922-C9DA0BA5AC26}"/>
              </a:ext>
            </a:extLst>
          </p:cNvPr>
          <p:cNvSpPr/>
          <p:nvPr/>
        </p:nvSpPr>
        <p:spPr>
          <a:xfrm flipH="1">
            <a:off x="-1" y="1068837"/>
            <a:ext cx="6703310" cy="5824629"/>
          </a:xfrm>
          <a:custGeom>
            <a:avLst/>
            <a:gdLst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11722" h="5822580">
                <a:moveTo>
                  <a:pt x="8311722" y="0"/>
                </a:moveTo>
                <a:lnTo>
                  <a:pt x="8311722" y="5822580"/>
                </a:lnTo>
                <a:lnTo>
                  <a:pt x="0" y="5822580"/>
                </a:lnTo>
                <a:cubicBezTo>
                  <a:pt x="507049" y="1575409"/>
                  <a:pt x="6229771" y="4381526"/>
                  <a:pt x="8311722" y="0"/>
                </a:cubicBezTo>
                <a:close/>
              </a:path>
            </a:pathLst>
          </a:custGeom>
          <a:gradFill>
            <a:gsLst>
              <a:gs pos="99000">
                <a:srgbClr val="08A5E4"/>
              </a:gs>
              <a:gs pos="0">
                <a:srgbClr val="96DCF7">
                  <a:alpha val="49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CE7E5ED-034F-4557-A442-56D9C156F97D}"/>
              </a:ext>
            </a:extLst>
          </p:cNvPr>
          <p:cNvSpPr/>
          <p:nvPr/>
        </p:nvSpPr>
        <p:spPr>
          <a:xfrm>
            <a:off x="418364" y="406930"/>
            <a:ext cx="115734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Montserrat ExtraBold" panose="00000900000000000000" pitchFamily="2" charset="-52"/>
              </a:rPr>
              <a:t>Нормы – </a:t>
            </a:r>
            <a:r>
              <a:rPr lang="ru-RU" sz="2800" dirty="0">
                <a:solidFill>
                  <a:srgbClr val="08A5E4"/>
                </a:solidFill>
                <a:latin typeface="Montserrat ExtraBold" panose="00000900000000000000" pitchFamily="2" charset="-52"/>
              </a:rPr>
              <a:t>для собак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D6E48E9-EDE1-462E-9D40-CBACE9E6C467}"/>
              </a:ext>
            </a:extLst>
          </p:cNvPr>
          <p:cNvSpPr/>
          <p:nvPr/>
        </p:nvSpPr>
        <p:spPr>
          <a:xfrm>
            <a:off x="418364" y="1019050"/>
            <a:ext cx="11366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Montserrat SemiBold" panose="00000700000000000000" pitchFamily="2" charset="-52"/>
              </a:rPr>
              <a:t>Минеральная потребность в макроэлементах различных физиологических групп собак*</a:t>
            </a:r>
          </a:p>
          <a:p>
            <a:r>
              <a:rPr lang="ru-RU" dirty="0">
                <a:latin typeface="Montserrat SemiBold" panose="00000700000000000000" pitchFamily="2" charset="-52"/>
              </a:rPr>
              <a:t>Уровни питательных веществ указаны в мг на 1000 ккал </a:t>
            </a:r>
            <a:r>
              <a:rPr lang="ru-RU" dirty="0" err="1">
                <a:latin typeface="Montserrat SemiBold" panose="00000700000000000000" pitchFamily="2" charset="-52"/>
              </a:rPr>
              <a:t>метаболизируемои</a:t>
            </a:r>
            <a:r>
              <a:rPr lang="ru-RU" dirty="0">
                <a:latin typeface="Montserrat SemiBold" panose="00000700000000000000" pitchFamily="2" charset="-52"/>
              </a:rPr>
              <a:t>̆ энергии (ME)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91993E1-D12A-47BF-B609-77E7EE58FBAB}"/>
              </a:ext>
            </a:extLst>
          </p:cNvPr>
          <p:cNvSpPr/>
          <p:nvPr/>
        </p:nvSpPr>
        <p:spPr>
          <a:xfrm>
            <a:off x="515938" y="2039865"/>
            <a:ext cx="11210550" cy="2611052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90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62BF7D8D-4C5E-4713-8E78-1D648CC50DF5}"/>
              </a:ext>
            </a:extLst>
          </p:cNvPr>
          <p:cNvSpPr/>
          <p:nvPr/>
        </p:nvSpPr>
        <p:spPr>
          <a:xfrm>
            <a:off x="2303526" y="2449736"/>
            <a:ext cx="11322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Montserrat "/>
              </a:rPr>
              <a:t>750</a:t>
            </a:r>
            <a:endParaRPr lang="ru-RU" sz="1400" dirty="0">
              <a:latin typeface="Montserrat 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8F785A31-BC17-4EBD-8171-79DA04D04550}"/>
              </a:ext>
            </a:extLst>
          </p:cNvPr>
          <p:cNvSpPr/>
          <p:nvPr/>
        </p:nvSpPr>
        <p:spPr>
          <a:xfrm>
            <a:off x="673401" y="2559216"/>
            <a:ext cx="663849" cy="37457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Montserrat SemiBold" panose="00000700000000000000" pitchFamily="2" charset="-52"/>
              </a:rPr>
              <a:t>P</a:t>
            </a:r>
            <a:endParaRPr lang="ru-RU" sz="1600" dirty="0">
              <a:solidFill>
                <a:schemeClr val="tx1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164A608B-37EB-4B77-A857-30A36DDAC2E9}"/>
              </a:ext>
            </a:extLst>
          </p:cNvPr>
          <p:cNvSpPr/>
          <p:nvPr/>
        </p:nvSpPr>
        <p:spPr>
          <a:xfrm>
            <a:off x="1503790" y="2503875"/>
            <a:ext cx="792460" cy="212400"/>
          </a:xfrm>
          <a:prstGeom prst="rect">
            <a:avLst/>
          </a:prstGeom>
          <a:solidFill>
            <a:srgbClr val="C2E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ADB8CB1E-1DD4-4568-8856-9E06E1EE3916}"/>
              </a:ext>
            </a:extLst>
          </p:cNvPr>
          <p:cNvSpPr/>
          <p:nvPr/>
        </p:nvSpPr>
        <p:spPr>
          <a:xfrm>
            <a:off x="1503789" y="2751323"/>
            <a:ext cx="1054713" cy="212400"/>
          </a:xfrm>
          <a:prstGeom prst="rect">
            <a:avLst/>
          </a:prstGeom>
          <a:solidFill>
            <a:srgbClr val="45C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E52666E3-EA42-49F7-A59F-EC7E6CC48B31}"/>
              </a:ext>
            </a:extLst>
          </p:cNvPr>
          <p:cNvSpPr/>
          <p:nvPr/>
        </p:nvSpPr>
        <p:spPr>
          <a:xfrm>
            <a:off x="1503788" y="2998771"/>
            <a:ext cx="2160000" cy="212400"/>
          </a:xfrm>
          <a:prstGeom prst="rect">
            <a:avLst/>
          </a:prstGeom>
          <a:solidFill>
            <a:srgbClr val="079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274F7AB5-02AF-4BD1-8AD5-535B65C485AA}"/>
              </a:ext>
            </a:extLst>
          </p:cNvPr>
          <p:cNvSpPr/>
          <p:nvPr/>
        </p:nvSpPr>
        <p:spPr>
          <a:xfrm>
            <a:off x="2546138" y="2684358"/>
            <a:ext cx="5843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Montserrat "/>
              </a:rPr>
              <a:t>800</a:t>
            </a:r>
            <a:endParaRPr lang="ru-RU" sz="1400" dirty="0">
              <a:latin typeface="Montserrat 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B807312D-6AF7-4556-8122-1E9A6F05CF50}"/>
              </a:ext>
            </a:extLst>
          </p:cNvPr>
          <p:cNvSpPr/>
          <p:nvPr/>
        </p:nvSpPr>
        <p:spPr>
          <a:xfrm>
            <a:off x="3663788" y="2958672"/>
            <a:ext cx="7138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Montserrat "/>
              </a:rPr>
              <a:t>1900</a:t>
            </a:r>
            <a:endParaRPr lang="ru-RU" sz="1400" dirty="0">
              <a:latin typeface="Montserrat 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5790AD2B-8241-47D7-90E0-1FDD8F83560B}"/>
              </a:ext>
            </a:extLst>
          </p:cNvPr>
          <p:cNvSpPr/>
          <p:nvPr/>
        </p:nvSpPr>
        <p:spPr>
          <a:xfrm>
            <a:off x="1503788" y="3246219"/>
            <a:ext cx="2160000" cy="212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FC735B23-3FC1-4CE6-B8CA-54CDB5433C40}"/>
              </a:ext>
            </a:extLst>
          </p:cNvPr>
          <p:cNvSpPr/>
          <p:nvPr/>
        </p:nvSpPr>
        <p:spPr>
          <a:xfrm>
            <a:off x="3663788" y="3185888"/>
            <a:ext cx="7138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Montserrat "/>
              </a:rPr>
              <a:t>1900</a:t>
            </a:r>
            <a:endParaRPr lang="ru-RU" sz="1400" dirty="0">
              <a:latin typeface="Montserrat "/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96C2A891-5511-4CCF-A44B-57F22D06C51E}"/>
              </a:ext>
            </a:extLst>
          </p:cNvPr>
          <p:cNvSpPr/>
          <p:nvPr/>
        </p:nvSpPr>
        <p:spPr>
          <a:xfrm>
            <a:off x="1503788" y="3493665"/>
            <a:ext cx="3099032" cy="212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95118885-1C19-408D-805B-66DAEF91961F}"/>
              </a:ext>
            </a:extLst>
          </p:cNvPr>
          <p:cNvSpPr/>
          <p:nvPr/>
        </p:nvSpPr>
        <p:spPr>
          <a:xfrm>
            <a:off x="4570681" y="3452426"/>
            <a:ext cx="7138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Montserrat "/>
              </a:rPr>
              <a:t>2500</a:t>
            </a:r>
            <a:endParaRPr lang="ru-RU" sz="1400" dirty="0">
              <a:latin typeface="Montserrat "/>
            </a:endParaRP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A849CCC7-FF4F-4EC1-AC08-0879218AEFE9}"/>
              </a:ext>
            </a:extLst>
          </p:cNvPr>
          <p:cNvSpPr/>
          <p:nvPr/>
        </p:nvSpPr>
        <p:spPr>
          <a:xfrm>
            <a:off x="8519743" y="2490809"/>
            <a:ext cx="11322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Montserrat "/>
              </a:rPr>
              <a:t>1000</a:t>
            </a:r>
            <a:endParaRPr lang="ru-RU" sz="1400" dirty="0">
              <a:latin typeface="Montserrat "/>
            </a:endParaRPr>
          </a:p>
        </p:txBody>
      </p: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AC76DB82-E4DD-41F0-B307-A3E85F68F68C}"/>
              </a:ext>
            </a:extLst>
          </p:cNvPr>
          <p:cNvSpPr/>
          <p:nvPr/>
        </p:nvSpPr>
        <p:spPr>
          <a:xfrm>
            <a:off x="6303122" y="2600733"/>
            <a:ext cx="663849" cy="37457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Montserrat SemiBold" panose="00000700000000000000" pitchFamily="2" charset="-52"/>
              </a:rPr>
              <a:t>Ca</a:t>
            </a:r>
            <a:endParaRPr lang="ru-RU" sz="1600" dirty="0">
              <a:solidFill>
                <a:schemeClr val="tx1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34525662-02C2-472F-BED5-2EAD75C1AE6B}"/>
              </a:ext>
            </a:extLst>
          </p:cNvPr>
          <p:cNvSpPr/>
          <p:nvPr/>
        </p:nvSpPr>
        <p:spPr>
          <a:xfrm>
            <a:off x="7133508" y="2519488"/>
            <a:ext cx="1386232" cy="212400"/>
          </a:xfrm>
          <a:prstGeom prst="rect">
            <a:avLst/>
          </a:prstGeom>
          <a:solidFill>
            <a:srgbClr val="C2E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6E131EC8-019B-40E6-B42C-0825961D701A}"/>
              </a:ext>
            </a:extLst>
          </p:cNvPr>
          <p:cNvSpPr/>
          <p:nvPr/>
        </p:nvSpPr>
        <p:spPr>
          <a:xfrm>
            <a:off x="7133508" y="2773411"/>
            <a:ext cx="1054713" cy="212400"/>
          </a:xfrm>
          <a:prstGeom prst="rect">
            <a:avLst/>
          </a:prstGeom>
          <a:solidFill>
            <a:srgbClr val="45C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0B708630-90D8-4FF1-9F05-F61B2A675C11}"/>
              </a:ext>
            </a:extLst>
          </p:cNvPr>
          <p:cNvSpPr/>
          <p:nvPr/>
        </p:nvSpPr>
        <p:spPr>
          <a:xfrm>
            <a:off x="7133508" y="3027335"/>
            <a:ext cx="3095282" cy="212400"/>
          </a:xfrm>
          <a:prstGeom prst="rect">
            <a:avLst/>
          </a:prstGeom>
          <a:solidFill>
            <a:srgbClr val="079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3A291F0F-8E25-41F6-8FEA-0438D182B649}"/>
              </a:ext>
            </a:extLst>
          </p:cNvPr>
          <p:cNvSpPr/>
          <p:nvPr/>
        </p:nvSpPr>
        <p:spPr>
          <a:xfrm>
            <a:off x="8175859" y="2725875"/>
            <a:ext cx="5843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Montserrat "/>
              </a:rPr>
              <a:t>800</a:t>
            </a:r>
            <a:endParaRPr lang="ru-RU" sz="1400" dirty="0">
              <a:latin typeface="Montserrat "/>
            </a:endParaRP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F271B8A0-52F4-4AF1-A72C-146229BD4A04}"/>
              </a:ext>
            </a:extLst>
          </p:cNvPr>
          <p:cNvSpPr/>
          <p:nvPr/>
        </p:nvSpPr>
        <p:spPr>
          <a:xfrm>
            <a:off x="7133508" y="3281259"/>
            <a:ext cx="3095281" cy="212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4505680A-2D8A-42A9-A616-717406599FD9}"/>
              </a:ext>
            </a:extLst>
          </p:cNvPr>
          <p:cNvSpPr/>
          <p:nvPr/>
        </p:nvSpPr>
        <p:spPr>
          <a:xfrm>
            <a:off x="7128192" y="3535182"/>
            <a:ext cx="3459600" cy="212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4F50FA04-1F14-41B8-B2F2-1F32AFF8DCC2}"/>
              </a:ext>
            </a:extLst>
          </p:cNvPr>
          <p:cNvSpPr/>
          <p:nvPr/>
        </p:nvSpPr>
        <p:spPr>
          <a:xfrm>
            <a:off x="10593109" y="3504625"/>
            <a:ext cx="7138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Montserrat "/>
              </a:rPr>
              <a:t>3000</a:t>
            </a:r>
          </a:p>
        </p:txBody>
      </p: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9D45BDC1-C9D8-4279-A356-2A88F6D966F9}"/>
              </a:ext>
            </a:extLst>
          </p:cNvPr>
          <p:cNvCxnSpPr>
            <a:cxnSpLocks/>
          </p:cNvCxnSpPr>
          <p:nvPr/>
        </p:nvCxnSpPr>
        <p:spPr>
          <a:xfrm flipV="1">
            <a:off x="1498471" y="2339995"/>
            <a:ext cx="10634" cy="170326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31E89CC6-2108-4FCC-9AFD-8CDE9449E48B}"/>
              </a:ext>
            </a:extLst>
          </p:cNvPr>
          <p:cNvSpPr/>
          <p:nvPr/>
        </p:nvSpPr>
        <p:spPr>
          <a:xfrm>
            <a:off x="10196652" y="2975304"/>
            <a:ext cx="7138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Montserrat "/>
              </a:rPr>
              <a:t>2500</a:t>
            </a:r>
            <a:endParaRPr lang="ru-RU" sz="1400" dirty="0">
              <a:latin typeface="Montserrat "/>
            </a:endParaRPr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5E296AD2-0B7F-486F-96AA-019F6238D78F}"/>
              </a:ext>
            </a:extLst>
          </p:cNvPr>
          <p:cNvSpPr/>
          <p:nvPr/>
        </p:nvSpPr>
        <p:spPr>
          <a:xfrm>
            <a:off x="10196652" y="3211603"/>
            <a:ext cx="7138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Montserrat "/>
              </a:rPr>
              <a:t>2500</a:t>
            </a:r>
            <a:endParaRPr lang="ru-RU" sz="1400" dirty="0">
              <a:latin typeface="Montserrat "/>
            </a:endParaRPr>
          </a:p>
        </p:txBody>
      </p:sp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8689A0BE-3A10-4462-8A05-839D64946550}"/>
              </a:ext>
            </a:extLst>
          </p:cNvPr>
          <p:cNvSpPr/>
          <p:nvPr/>
        </p:nvSpPr>
        <p:spPr>
          <a:xfrm>
            <a:off x="535322" y="4897448"/>
            <a:ext cx="11177253" cy="1100597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90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id="{C05C2488-3337-41E3-81E0-59E21D554C6A}"/>
              </a:ext>
            </a:extLst>
          </p:cNvPr>
          <p:cNvSpPr/>
          <p:nvPr/>
        </p:nvSpPr>
        <p:spPr>
          <a:xfrm>
            <a:off x="673401" y="5200288"/>
            <a:ext cx="336034" cy="338554"/>
          </a:xfrm>
          <a:prstGeom prst="rect">
            <a:avLst/>
          </a:prstGeom>
          <a:solidFill>
            <a:srgbClr val="C2E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9" name="Прямоугольник 128">
            <a:extLst>
              <a:ext uri="{FF2B5EF4-FFF2-40B4-BE49-F238E27FC236}">
                <a16:creationId xmlns:a16="http://schemas.microsoft.com/office/drawing/2014/main" id="{CD4B1F2A-2896-4E34-A626-0FC5AE5CDE02}"/>
              </a:ext>
            </a:extLst>
          </p:cNvPr>
          <p:cNvSpPr/>
          <p:nvPr/>
        </p:nvSpPr>
        <p:spPr>
          <a:xfrm>
            <a:off x="1056108" y="5200288"/>
            <a:ext cx="9765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Montserrat "/>
              </a:rPr>
              <a:t>Собаки</a:t>
            </a:r>
          </a:p>
        </p:txBody>
      </p:sp>
      <p:sp>
        <p:nvSpPr>
          <p:cNvPr id="130" name="Прямоугольник 129">
            <a:extLst>
              <a:ext uri="{FF2B5EF4-FFF2-40B4-BE49-F238E27FC236}">
                <a16:creationId xmlns:a16="http://schemas.microsoft.com/office/drawing/2014/main" id="{5EF0758C-9DD9-4917-94DA-487165AE9091}"/>
              </a:ext>
            </a:extLst>
          </p:cNvPr>
          <p:cNvSpPr/>
          <p:nvPr/>
        </p:nvSpPr>
        <p:spPr>
          <a:xfrm>
            <a:off x="3107514" y="5200288"/>
            <a:ext cx="336034" cy="338554"/>
          </a:xfrm>
          <a:prstGeom prst="rect">
            <a:avLst/>
          </a:prstGeom>
          <a:solidFill>
            <a:srgbClr val="079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Прямоугольник 130">
            <a:extLst>
              <a:ext uri="{FF2B5EF4-FFF2-40B4-BE49-F238E27FC236}">
                <a16:creationId xmlns:a16="http://schemas.microsoft.com/office/drawing/2014/main" id="{87F30248-1C53-445E-885D-B518DE6122A6}"/>
              </a:ext>
            </a:extLst>
          </p:cNvPr>
          <p:cNvSpPr/>
          <p:nvPr/>
        </p:nvSpPr>
        <p:spPr>
          <a:xfrm>
            <a:off x="3489652" y="5119834"/>
            <a:ext cx="1810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Montserrat "/>
              </a:rPr>
              <a:t>Беременные</a:t>
            </a:r>
          </a:p>
          <a:p>
            <a:r>
              <a:rPr lang="ru-RU" sz="1600" dirty="0">
                <a:latin typeface="Montserrat "/>
              </a:rPr>
              <a:t>собаки</a:t>
            </a:r>
          </a:p>
        </p:txBody>
      </p:sp>
      <p:sp>
        <p:nvSpPr>
          <p:cNvPr id="132" name="Прямоугольник 131">
            <a:extLst>
              <a:ext uri="{FF2B5EF4-FFF2-40B4-BE49-F238E27FC236}">
                <a16:creationId xmlns:a16="http://schemas.microsoft.com/office/drawing/2014/main" id="{75498841-F412-48A0-A50E-A30F749C7320}"/>
              </a:ext>
            </a:extLst>
          </p:cNvPr>
          <p:cNvSpPr/>
          <p:nvPr/>
        </p:nvSpPr>
        <p:spPr>
          <a:xfrm>
            <a:off x="5541627" y="5200288"/>
            <a:ext cx="336034" cy="338554"/>
          </a:xfrm>
          <a:prstGeom prst="rect">
            <a:avLst/>
          </a:prstGeom>
          <a:solidFill>
            <a:srgbClr val="45C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Прямоугольник 132">
            <a:extLst>
              <a:ext uri="{FF2B5EF4-FFF2-40B4-BE49-F238E27FC236}">
                <a16:creationId xmlns:a16="http://schemas.microsoft.com/office/drawing/2014/main" id="{3B070E1B-4427-4FA5-A54F-C59F5758B32A}"/>
              </a:ext>
            </a:extLst>
          </p:cNvPr>
          <p:cNvSpPr/>
          <p:nvPr/>
        </p:nvSpPr>
        <p:spPr>
          <a:xfrm>
            <a:off x="5968710" y="5119833"/>
            <a:ext cx="13163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Montserrat "/>
              </a:rPr>
              <a:t>Взрослый </a:t>
            </a:r>
          </a:p>
          <a:p>
            <a:r>
              <a:rPr lang="ru-RU" sz="1600" dirty="0">
                <a:latin typeface="Montserrat "/>
              </a:rPr>
              <a:t>человек</a:t>
            </a:r>
          </a:p>
        </p:txBody>
      </p:sp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id="{C7A7B80A-7E7A-4695-BD21-AB82D7C22686}"/>
              </a:ext>
            </a:extLst>
          </p:cNvPr>
          <p:cNvSpPr/>
          <p:nvPr/>
        </p:nvSpPr>
        <p:spPr>
          <a:xfrm>
            <a:off x="7975740" y="5200288"/>
            <a:ext cx="336034" cy="33855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Прямоугольник 134">
            <a:extLst>
              <a:ext uri="{FF2B5EF4-FFF2-40B4-BE49-F238E27FC236}">
                <a16:creationId xmlns:a16="http://schemas.microsoft.com/office/drawing/2014/main" id="{4D82FB7E-D5FF-4E52-BF48-DD20098CB75E}"/>
              </a:ext>
            </a:extLst>
          </p:cNvPr>
          <p:cNvSpPr/>
          <p:nvPr/>
        </p:nvSpPr>
        <p:spPr>
          <a:xfrm>
            <a:off x="8378567" y="5119832"/>
            <a:ext cx="17636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err="1">
                <a:latin typeface="Montserrat "/>
              </a:rPr>
              <a:t>Лактирующие</a:t>
            </a:r>
            <a:r>
              <a:rPr lang="ru-RU" sz="1600" dirty="0">
                <a:latin typeface="Montserrat "/>
              </a:rPr>
              <a:t> </a:t>
            </a:r>
          </a:p>
          <a:p>
            <a:r>
              <a:rPr lang="ru-RU" sz="1600" dirty="0">
                <a:latin typeface="Montserrat "/>
              </a:rPr>
              <a:t>собаки</a:t>
            </a:r>
          </a:p>
        </p:txBody>
      </p:sp>
      <p:sp>
        <p:nvSpPr>
          <p:cNvPr id="136" name="Прямоугольник 135">
            <a:extLst>
              <a:ext uri="{FF2B5EF4-FFF2-40B4-BE49-F238E27FC236}">
                <a16:creationId xmlns:a16="http://schemas.microsoft.com/office/drawing/2014/main" id="{5FF5BC2A-F113-4E16-A34E-063B45A98719}"/>
              </a:ext>
            </a:extLst>
          </p:cNvPr>
          <p:cNvSpPr/>
          <p:nvPr/>
        </p:nvSpPr>
        <p:spPr>
          <a:xfrm>
            <a:off x="10409852" y="5200288"/>
            <a:ext cx="336034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id="{EBC2D62E-0A73-41E5-917B-41937EE9E0A3}"/>
              </a:ext>
            </a:extLst>
          </p:cNvPr>
          <p:cNvSpPr/>
          <p:nvPr/>
        </p:nvSpPr>
        <p:spPr>
          <a:xfrm>
            <a:off x="10777704" y="5200288"/>
            <a:ext cx="9348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Montserrat "/>
              </a:rPr>
              <a:t>Щенки</a:t>
            </a:r>
          </a:p>
        </p:txBody>
      </p:sp>
      <p:grpSp>
        <p:nvGrpSpPr>
          <p:cNvPr id="157" name="Group 86">
            <a:extLst>
              <a:ext uri="{FF2B5EF4-FFF2-40B4-BE49-F238E27FC236}">
                <a16:creationId xmlns:a16="http://schemas.microsoft.com/office/drawing/2014/main" id="{CB9A8B39-4B79-4CD4-B816-B4C888FD30DD}"/>
              </a:ext>
            </a:extLst>
          </p:cNvPr>
          <p:cNvGrpSpPr/>
          <p:nvPr/>
        </p:nvGrpSpPr>
        <p:grpSpPr>
          <a:xfrm>
            <a:off x="10225794" y="5618752"/>
            <a:ext cx="2592986" cy="2124850"/>
            <a:chOff x="9381302" y="4525192"/>
            <a:chExt cx="2592986" cy="2124850"/>
          </a:xfrm>
          <a:gradFill>
            <a:gsLst>
              <a:gs pos="100000">
                <a:schemeClr val="bg1">
                  <a:alpha val="0"/>
                </a:schemeClr>
              </a:gs>
              <a:gs pos="1000">
                <a:srgbClr val="96DCF7">
                  <a:alpha val="44000"/>
                </a:srgbClr>
              </a:gs>
            </a:gsLst>
            <a:lin ang="2700000" scaled="1"/>
          </a:gradFill>
        </p:grpSpPr>
        <p:grpSp>
          <p:nvGrpSpPr>
            <p:cNvPr id="158" name="Group 87">
              <a:extLst>
                <a:ext uri="{FF2B5EF4-FFF2-40B4-BE49-F238E27FC236}">
                  <a16:creationId xmlns:a16="http://schemas.microsoft.com/office/drawing/2014/main" id="{9511F6D2-9AC2-4CA3-A3EF-221BEDBDF361}"/>
                </a:ext>
              </a:extLst>
            </p:cNvPr>
            <p:cNvGrpSpPr/>
            <p:nvPr/>
          </p:nvGrpSpPr>
          <p:grpSpPr>
            <a:xfrm rot="19695130" flipH="1">
              <a:off x="10688647" y="5407027"/>
              <a:ext cx="1285641" cy="1243015"/>
              <a:chOff x="2818811" y="574769"/>
              <a:chExt cx="6148534" cy="5944686"/>
            </a:xfrm>
            <a:grpFill/>
          </p:grpSpPr>
          <p:sp>
            <p:nvSpPr>
              <p:cNvPr id="171" name="Freeform 6">
                <a:extLst>
                  <a:ext uri="{FF2B5EF4-FFF2-40B4-BE49-F238E27FC236}">
                    <a16:creationId xmlns:a16="http://schemas.microsoft.com/office/drawing/2014/main" id="{F432AC8E-DAC0-457F-B0F4-4ED7C6948F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72" name="Oval 101">
                <a:extLst>
                  <a:ext uri="{FF2B5EF4-FFF2-40B4-BE49-F238E27FC236}">
                    <a16:creationId xmlns:a16="http://schemas.microsoft.com/office/drawing/2014/main" id="{6FA5341E-8DD0-4610-843F-F368C61E97BB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73" name="Oval 102">
                <a:extLst>
                  <a:ext uri="{FF2B5EF4-FFF2-40B4-BE49-F238E27FC236}">
                    <a16:creationId xmlns:a16="http://schemas.microsoft.com/office/drawing/2014/main" id="{4049B7A1-0847-4B36-8C63-3EC48BC7FAD1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74" name="Oval 103">
                <a:extLst>
                  <a:ext uri="{FF2B5EF4-FFF2-40B4-BE49-F238E27FC236}">
                    <a16:creationId xmlns:a16="http://schemas.microsoft.com/office/drawing/2014/main" id="{66B45C97-3F1B-4F86-9B5B-A1F73F83093A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75" name="Oval 104">
                <a:extLst>
                  <a:ext uri="{FF2B5EF4-FFF2-40B4-BE49-F238E27FC236}">
                    <a16:creationId xmlns:a16="http://schemas.microsoft.com/office/drawing/2014/main" id="{3EDA2A43-92F2-4E7F-9996-B78263874A68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159" name="Group 88">
              <a:extLst>
                <a:ext uri="{FF2B5EF4-FFF2-40B4-BE49-F238E27FC236}">
                  <a16:creationId xmlns:a16="http://schemas.microsoft.com/office/drawing/2014/main" id="{5D2B02F3-2996-4686-A679-E78FB7D44F9C}"/>
                </a:ext>
              </a:extLst>
            </p:cNvPr>
            <p:cNvGrpSpPr/>
            <p:nvPr/>
          </p:nvGrpSpPr>
          <p:grpSpPr>
            <a:xfrm rot="611320" flipH="1">
              <a:off x="10228067" y="4525192"/>
              <a:ext cx="800235" cy="773703"/>
              <a:chOff x="2818811" y="574769"/>
              <a:chExt cx="6148534" cy="5944686"/>
            </a:xfrm>
            <a:grpFill/>
          </p:grpSpPr>
          <p:sp>
            <p:nvSpPr>
              <p:cNvPr id="166" name="Freeform 6">
                <a:extLst>
                  <a:ext uri="{FF2B5EF4-FFF2-40B4-BE49-F238E27FC236}">
                    <a16:creationId xmlns:a16="http://schemas.microsoft.com/office/drawing/2014/main" id="{B1340A00-C81B-4E76-AE73-CFE7996B67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67" name="Oval 96">
                <a:extLst>
                  <a:ext uri="{FF2B5EF4-FFF2-40B4-BE49-F238E27FC236}">
                    <a16:creationId xmlns:a16="http://schemas.microsoft.com/office/drawing/2014/main" id="{8E4957CC-E67F-43D5-B786-9324E8F9DA81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68" name="Oval 97">
                <a:extLst>
                  <a:ext uri="{FF2B5EF4-FFF2-40B4-BE49-F238E27FC236}">
                    <a16:creationId xmlns:a16="http://schemas.microsoft.com/office/drawing/2014/main" id="{040FD5B9-9FE5-4B6F-A969-7386B00777B7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69" name="Oval 98">
                <a:extLst>
                  <a:ext uri="{FF2B5EF4-FFF2-40B4-BE49-F238E27FC236}">
                    <a16:creationId xmlns:a16="http://schemas.microsoft.com/office/drawing/2014/main" id="{C089C336-07D7-49C9-9A92-62C74D33392F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70" name="Oval 99">
                <a:extLst>
                  <a:ext uri="{FF2B5EF4-FFF2-40B4-BE49-F238E27FC236}">
                    <a16:creationId xmlns:a16="http://schemas.microsoft.com/office/drawing/2014/main" id="{D0B20213-F6F0-4705-8BB5-8160EFBE5B18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160" name="Group 89">
              <a:extLst>
                <a:ext uri="{FF2B5EF4-FFF2-40B4-BE49-F238E27FC236}">
                  <a16:creationId xmlns:a16="http://schemas.microsoft.com/office/drawing/2014/main" id="{91B97718-DD88-49AA-B1EB-C27474D5759F}"/>
                </a:ext>
              </a:extLst>
            </p:cNvPr>
            <p:cNvGrpSpPr/>
            <p:nvPr/>
          </p:nvGrpSpPr>
          <p:grpSpPr>
            <a:xfrm rot="17868111" flipH="1">
              <a:off x="9372166" y="5402833"/>
              <a:ext cx="551126" cy="532854"/>
              <a:chOff x="2818811" y="574769"/>
              <a:chExt cx="6148534" cy="5944686"/>
            </a:xfrm>
            <a:grpFill/>
          </p:grpSpPr>
          <p:sp>
            <p:nvSpPr>
              <p:cNvPr id="161" name="Freeform 6">
                <a:extLst>
                  <a:ext uri="{FF2B5EF4-FFF2-40B4-BE49-F238E27FC236}">
                    <a16:creationId xmlns:a16="http://schemas.microsoft.com/office/drawing/2014/main" id="{4A838BB4-34CB-4193-A583-F83B2F73E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62" name="Oval 91">
                <a:extLst>
                  <a:ext uri="{FF2B5EF4-FFF2-40B4-BE49-F238E27FC236}">
                    <a16:creationId xmlns:a16="http://schemas.microsoft.com/office/drawing/2014/main" id="{ADEEBAA6-D94D-4B9B-A48F-0E93A8142B61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63" name="Oval 92">
                <a:extLst>
                  <a:ext uri="{FF2B5EF4-FFF2-40B4-BE49-F238E27FC236}">
                    <a16:creationId xmlns:a16="http://schemas.microsoft.com/office/drawing/2014/main" id="{8EB9F2B9-B537-45D7-A312-FC72D919293A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64" name="Oval 93">
                <a:extLst>
                  <a:ext uri="{FF2B5EF4-FFF2-40B4-BE49-F238E27FC236}">
                    <a16:creationId xmlns:a16="http://schemas.microsoft.com/office/drawing/2014/main" id="{129C5773-F943-48DA-BA55-189BB96EB142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65" name="Oval 94">
                <a:extLst>
                  <a:ext uri="{FF2B5EF4-FFF2-40B4-BE49-F238E27FC236}">
                    <a16:creationId xmlns:a16="http://schemas.microsoft.com/office/drawing/2014/main" id="{1C0E1990-46F6-4BB4-9230-02D3EE377F7D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</p:grpSp>
      <p:sp>
        <p:nvSpPr>
          <p:cNvPr id="177" name="Прямоугольник 176">
            <a:extLst>
              <a:ext uri="{FF2B5EF4-FFF2-40B4-BE49-F238E27FC236}">
                <a16:creationId xmlns:a16="http://schemas.microsoft.com/office/drawing/2014/main" id="{098B9A77-0833-4661-A9B6-FE0D562397B6}"/>
              </a:ext>
            </a:extLst>
          </p:cNvPr>
          <p:cNvSpPr/>
          <p:nvPr/>
        </p:nvSpPr>
        <p:spPr>
          <a:xfrm>
            <a:off x="429939" y="6256220"/>
            <a:ext cx="98135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Montserrat "/>
              </a:rPr>
              <a:t>*NRC, 2006</a:t>
            </a:r>
          </a:p>
        </p:txBody>
      </p: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id="{0B9E8E45-75C5-4F56-BC87-BE0361377660}"/>
              </a:ext>
            </a:extLst>
          </p:cNvPr>
          <p:cNvCxnSpPr>
            <a:cxnSpLocks/>
          </p:cNvCxnSpPr>
          <p:nvPr/>
        </p:nvCxnSpPr>
        <p:spPr>
          <a:xfrm flipV="1">
            <a:off x="7124962" y="2339995"/>
            <a:ext cx="10634" cy="170326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Номер слайда 5">
            <a:extLst>
              <a:ext uri="{FF2B5EF4-FFF2-40B4-BE49-F238E27FC236}">
                <a16:creationId xmlns:a16="http://schemas.microsoft.com/office/drawing/2014/main" id="{6C6088C5-0357-4647-A1F7-CD8216CCA2FE}"/>
              </a:ext>
            </a:extLst>
          </p:cNvPr>
          <p:cNvSpPr txBox="1">
            <a:spLocks/>
          </p:cNvSpPr>
          <p:nvPr/>
        </p:nvSpPr>
        <p:spPr>
          <a:xfrm>
            <a:off x="11586545" y="6555312"/>
            <a:ext cx="488938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DE2ABCC-AA8B-48FD-ADCD-95E89A7FB9DD}" type="slidenum">
              <a:rPr lang="ru-RU" sz="1200" smtClean="0"/>
              <a:pPr/>
              <a:t>14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669803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Freeform: Shape 2">
            <a:extLst>
              <a:ext uri="{FF2B5EF4-FFF2-40B4-BE49-F238E27FC236}">
                <a16:creationId xmlns:a16="http://schemas.microsoft.com/office/drawing/2014/main" id="{2A07893C-DAAD-4C80-8BE1-5C8C81FE5A1F}"/>
              </a:ext>
            </a:extLst>
          </p:cNvPr>
          <p:cNvSpPr/>
          <p:nvPr/>
        </p:nvSpPr>
        <p:spPr>
          <a:xfrm>
            <a:off x="0" y="2593148"/>
            <a:ext cx="12235734" cy="4286821"/>
          </a:xfrm>
          <a:custGeom>
            <a:avLst/>
            <a:gdLst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471931 w 8471931"/>
              <a:gd name="connsiteY0" fmla="*/ 86538 h 5909118"/>
              <a:gd name="connsiteX1" fmla="*/ 8471931 w 8471931"/>
              <a:gd name="connsiteY1" fmla="*/ 5909118 h 5909118"/>
              <a:gd name="connsiteX2" fmla="*/ 160209 w 8471931"/>
              <a:gd name="connsiteY2" fmla="*/ 5909118 h 5909118"/>
              <a:gd name="connsiteX3" fmla="*/ 3221127 w 8471931"/>
              <a:gd name="connsiteY3" fmla="*/ 2584789 h 5909118"/>
              <a:gd name="connsiteX4" fmla="*/ 8471931 w 8471931"/>
              <a:gd name="connsiteY4" fmla="*/ 86538 h 5909118"/>
              <a:gd name="connsiteX0" fmla="*/ 8471931 w 8471931"/>
              <a:gd name="connsiteY0" fmla="*/ 67102 h 5889682"/>
              <a:gd name="connsiteX1" fmla="*/ 8471931 w 8471931"/>
              <a:gd name="connsiteY1" fmla="*/ 5889682 h 5889682"/>
              <a:gd name="connsiteX2" fmla="*/ 160209 w 8471931"/>
              <a:gd name="connsiteY2" fmla="*/ 5889682 h 5889682"/>
              <a:gd name="connsiteX3" fmla="*/ 3221127 w 8471931"/>
              <a:gd name="connsiteY3" fmla="*/ 2565353 h 5889682"/>
              <a:gd name="connsiteX4" fmla="*/ 8471931 w 8471931"/>
              <a:gd name="connsiteY4" fmla="*/ 67102 h 5889682"/>
              <a:gd name="connsiteX0" fmla="*/ 8682021 w 8682021"/>
              <a:gd name="connsiteY0" fmla="*/ 67102 h 5889682"/>
              <a:gd name="connsiteX1" fmla="*/ 8682021 w 8682021"/>
              <a:gd name="connsiteY1" fmla="*/ 5889682 h 5889682"/>
              <a:gd name="connsiteX2" fmla="*/ 370299 w 8682021"/>
              <a:gd name="connsiteY2" fmla="*/ 5889682 h 5889682"/>
              <a:gd name="connsiteX3" fmla="*/ 3431217 w 8682021"/>
              <a:gd name="connsiteY3" fmla="*/ 2565353 h 5889682"/>
              <a:gd name="connsiteX4" fmla="*/ 8682021 w 8682021"/>
              <a:gd name="connsiteY4" fmla="*/ 67102 h 5889682"/>
              <a:gd name="connsiteX0" fmla="*/ 8682021 w 8682021"/>
              <a:gd name="connsiteY0" fmla="*/ 0 h 5822580"/>
              <a:gd name="connsiteX1" fmla="*/ 8682021 w 8682021"/>
              <a:gd name="connsiteY1" fmla="*/ 5822580 h 5822580"/>
              <a:gd name="connsiteX2" fmla="*/ 370299 w 8682021"/>
              <a:gd name="connsiteY2" fmla="*/ 5822580 h 5822580"/>
              <a:gd name="connsiteX3" fmla="*/ 3431217 w 8682021"/>
              <a:gd name="connsiteY3" fmla="*/ 2498251 h 5822580"/>
              <a:gd name="connsiteX4" fmla="*/ 8682021 w 8682021"/>
              <a:gd name="connsiteY4" fmla="*/ 0 h 5822580"/>
              <a:gd name="connsiteX0" fmla="*/ 8722251 w 8722251"/>
              <a:gd name="connsiteY0" fmla="*/ 0 h 5822580"/>
              <a:gd name="connsiteX1" fmla="*/ 8722251 w 8722251"/>
              <a:gd name="connsiteY1" fmla="*/ 5822580 h 5822580"/>
              <a:gd name="connsiteX2" fmla="*/ 410529 w 8722251"/>
              <a:gd name="connsiteY2" fmla="*/ 5822580 h 5822580"/>
              <a:gd name="connsiteX3" fmla="*/ 3471447 w 8722251"/>
              <a:gd name="connsiteY3" fmla="*/ 2498251 h 5822580"/>
              <a:gd name="connsiteX4" fmla="*/ 8722251 w 8722251"/>
              <a:gd name="connsiteY4" fmla="*/ 0 h 5822580"/>
              <a:gd name="connsiteX0" fmla="*/ 8316984 w 8316984"/>
              <a:gd name="connsiteY0" fmla="*/ 0 h 5822580"/>
              <a:gd name="connsiteX1" fmla="*/ 8316984 w 8316984"/>
              <a:gd name="connsiteY1" fmla="*/ 5822580 h 5822580"/>
              <a:gd name="connsiteX2" fmla="*/ 5262 w 8316984"/>
              <a:gd name="connsiteY2" fmla="*/ 5822580 h 5822580"/>
              <a:gd name="connsiteX3" fmla="*/ 3066180 w 8316984"/>
              <a:gd name="connsiteY3" fmla="*/ 2498251 h 5822580"/>
              <a:gd name="connsiteX4" fmla="*/ 8316984 w 8316984"/>
              <a:gd name="connsiteY4" fmla="*/ 0 h 5822580"/>
              <a:gd name="connsiteX0" fmla="*/ 8342634 w 8342634"/>
              <a:gd name="connsiteY0" fmla="*/ 0 h 5822580"/>
              <a:gd name="connsiteX1" fmla="*/ 8342634 w 8342634"/>
              <a:gd name="connsiteY1" fmla="*/ 5822580 h 5822580"/>
              <a:gd name="connsiteX2" fmla="*/ 30912 w 8342634"/>
              <a:gd name="connsiteY2" fmla="*/ 5822580 h 5822580"/>
              <a:gd name="connsiteX3" fmla="*/ 3091830 w 8342634"/>
              <a:gd name="connsiteY3" fmla="*/ 2498251 h 5822580"/>
              <a:gd name="connsiteX4" fmla="*/ 8342634 w 8342634"/>
              <a:gd name="connsiteY4" fmla="*/ 0 h 5822580"/>
              <a:gd name="connsiteX0" fmla="*/ 8311723 w 8311723"/>
              <a:gd name="connsiteY0" fmla="*/ 0 h 5822580"/>
              <a:gd name="connsiteX1" fmla="*/ 8311723 w 8311723"/>
              <a:gd name="connsiteY1" fmla="*/ 5822580 h 5822580"/>
              <a:gd name="connsiteX2" fmla="*/ 1 w 8311723"/>
              <a:gd name="connsiteY2" fmla="*/ 5822580 h 5822580"/>
              <a:gd name="connsiteX3" fmla="*/ 3060919 w 8311723"/>
              <a:gd name="connsiteY3" fmla="*/ 2498251 h 5822580"/>
              <a:gd name="connsiteX4" fmla="*/ 8311723 w 8311723"/>
              <a:gd name="connsiteY4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3060918 w 8311722"/>
              <a:gd name="connsiteY3" fmla="*/ 2498251 h 5822580"/>
              <a:gd name="connsiteX4" fmla="*/ 8311722 w 8311722"/>
              <a:gd name="connsiteY4" fmla="*/ 0 h 582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11722" h="5822580">
                <a:moveTo>
                  <a:pt x="8311722" y="0"/>
                </a:moveTo>
                <a:lnTo>
                  <a:pt x="8311722" y="5822580"/>
                </a:lnTo>
                <a:lnTo>
                  <a:pt x="0" y="5822580"/>
                </a:lnTo>
                <a:cubicBezTo>
                  <a:pt x="2611" y="5082248"/>
                  <a:pt x="-32840" y="2852532"/>
                  <a:pt x="3060918" y="2498251"/>
                </a:cubicBezTo>
                <a:cubicBezTo>
                  <a:pt x="6154676" y="2143970"/>
                  <a:pt x="5004498" y="255534"/>
                  <a:pt x="8311722" y="0"/>
                </a:cubicBezTo>
                <a:close/>
              </a:path>
            </a:pathLst>
          </a:custGeom>
          <a:gradFill>
            <a:gsLst>
              <a:gs pos="0">
                <a:srgbClr val="96DCF7">
                  <a:alpha val="0"/>
                </a:srgbClr>
              </a:gs>
              <a:gs pos="99000">
                <a:srgbClr val="08A5E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DB516E43-EC66-439B-8936-19D1595E3BAE}"/>
              </a:ext>
            </a:extLst>
          </p:cNvPr>
          <p:cNvSpPr/>
          <p:nvPr/>
        </p:nvSpPr>
        <p:spPr>
          <a:xfrm>
            <a:off x="515938" y="2039865"/>
            <a:ext cx="11210550" cy="2611052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90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CE7E5ED-034F-4557-A442-56D9C156F97D}"/>
              </a:ext>
            </a:extLst>
          </p:cNvPr>
          <p:cNvSpPr/>
          <p:nvPr/>
        </p:nvSpPr>
        <p:spPr>
          <a:xfrm>
            <a:off x="418364" y="406930"/>
            <a:ext cx="115734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Montserrat ExtraBold" panose="00000900000000000000" pitchFamily="2" charset="-52"/>
              </a:rPr>
              <a:t>Нормы – </a:t>
            </a:r>
            <a:r>
              <a:rPr lang="ru-RU" sz="2800" dirty="0">
                <a:solidFill>
                  <a:srgbClr val="08A5E4"/>
                </a:solidFill>
                <a:latin typeface="Montserrat ExtraBold" panose="00000900000000000000" pitchFamily="2" charset="-52"/>
              </a:rPr>
              <a:t>для кошек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D6E48E9-EDE1-462E-9D40-CBACE9E6C467}"/>
              </a:ext>
            </a:extLst>
          </p:cNvPr>
          <p:cNvSpPr/>
          <p:nvPr/>
        </p:nvSpPr>
        <p:spPr>
          <a:xfrm>
            <a:off x="418364" y="1019050"/>
            <a:ext cx="11366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Montserrat SemiBold" panose="00000700000000000000" pitchFamily="2" charset="-52"/>
              </a:rPr>
              <a:t>Минеральная потребность в макроэлементах разных физиологических групп животных*</a:t>
            </a:r>
          </a:p>
          <a:p>
            <a:r>
              <a:rPr lang="ru-RU" dirty="0">
                <a:latin typeface="Montserrat SemiBold" panose="00000700000000000000" pitchFamily="2" charset="-52"/>
              </a:rPr>
              <a:t>Уровни питательных веществ указаны в мг на 1000 ккал </a:t>
            </a:r>
            <a:r>
              <a:rPr lang="ru-RU" dirty="0" err="1">
                <a:latin typeface="Montserrat SemiBold" panose="00000700000000000000" pitchFamily="2" charset="-52"/>
              </a:rPr>
              <a:t>метаболизируемои</a:t>
            </a:r>
            <a:r>
              <a:rPr lang="ru-RU" dirty="0">
                <a:latin typeface="Montserrat SemiBold" panose="00000700000000000000" pitchFamily="2" charset="-52"/>
              </a:rPr>
              <a:t>̆ энергии (ME) 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62BF7D8D-4C5E-4713-8E78-1D648CC50DF5}"/>
              </a:ext>
            </a:extLst>
          </p:cNvPr>
          <p:cNvSpPr/>
          <p:nvPr/>
        </p:nvSpPr>
        <p:spPr>
          <a:xfrm>
            <a:off x="2151790" y="2367823"/>
            <a:ext cx="11322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Montserrat "/>
              </a:rPr>
              <a:t>640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8F785A31-BC17-4EBD-8171-79DA04D04550}"/>
              </a:ext>
            </a:extLst>
          </p:cNvPr>
          <p:cNvSpPr/>
          <p:nvPr/>
        </p:nvSpPr>
        <p:spPr>
          <a:xfrm>
            <a:off x="673401" y="2477328"/>
            <a:ext cx="663849" cy="37457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Montserrat SemiBold" panose="00000700000000000000" pitchFamily="2" charset="-52"/>
              </a:rPr>
              <a:t>P</a:t>
            </a:r>
            <a:endParaRPr lang="ru-RU" sz="1600" dirty="0">
              <a:solidFill>
                <a:schemeClr val="tx1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164A608B-37EB-4B77-A857-30A36DDAC2E9}"/>
              </a:ext>
            </a:extLst>
          </p:cNvPr>
          <p:cNvSpPr/>
          <p:nvPr/>
        </p:nvSpPr>
        <p:spPr>
          <a:xfrm>
            <a:off x="1503790" y="2421987"/>
            <a:ext cx="648000" cy="212400"/>
          </a:xfrm>
          <a:prstGeom prst="rect">
            <a:avLst/>
          </a:prstGeom>
          <a:solidFill>
            <a:srgbClr val="C2E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ADB8CB1E-1DD4-4568-8856-9E06E1EE3916}"/>
              </a:ext>
            </a:extLst>
          </p:cNvPr>
          <p:cNvSpPr/>
          <p:nvPr/>
        </p:nvSpPr>
        <p:spPr>
          <a:xfrm>
            <a:off x="1503789" y="2669435"/>
            <a:ext cx="1054713" cy="212400"/>
          </a:xfrm>
          <a:prstGeom prst="rect">
            <a:avLst/>
          </a:prstGeom>
          <a:solidFill>
            <a:srgbClr val="45C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E52666E3-EA42-49F7-A59F-EC7E6CC48B31}"/>
              </a:ext>
            </a:extLst>
          </p:cNvPr>
          <p:cNvSpPr/>
          <p:nvPr/>
        </p:nvSpPr>
        <p:spPr>
          <a:xfrm>
            <a:off x="1503788" y="2916883"/>
            <a:ext cx="3240000" cy="212400"/>
          </a:xfrm>
          <a:prstGeom prst="rect">
            <a:avLst/>
          </a:prstGeom>
          <a:solidFill>
            <a:srgbClr val="079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274F7AB5-02AF-4BD1-8AD5-535B65C485AA}"/>
              </a:ext>
            </a:extLst>
          </p:cNvPr>
          <p:cNvSpPr/>
          <p:nvPr/>
        </p:nvSpPr>
        <p:spPr>
          <a:xfrm>
            <a:off x="2546138" y="2602470"/>
            <a:ext cx="5843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Montserrat "/>
              </a:rPr>
              <a:t>800</a:t>
            </a:r>
            <a:endParaRPr lang="ru-RU" sz="1400" dirty="0">
              <a:latin typeface="Montserrat 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B807312D-6AF7-4556-8122-1E9A6F05CF50}"/>
              </a:ext>
            </a:extLst>
          </p:cNvPr>
          <p:cNvSpPr/>
          <p:nvPr/>
        </p:nvSpPr>
        <p:spPr>
          <a:xfrm>
            <a:off x="4728406" y="2879261"/>
            <a:ext cx="7138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Montserrat "/>
              </a:rPr>
              <a:t>2100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5790AD2B-8241-47D7-90E0-1FDD8F83560B}"/>
              </a:ext>
            </a:extLst>
          </p:cNvPr>
          <p:cNvSpPr/>
          <p:nvPr/>
        </p:nvSpPr>
        <p:spPr>
          <a:xfrm>
            <a:off x="1503788" y="3164331"/>
            <a:ext cx="2952000" cy="212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FC735B23-3FC1-4CE6-B8CA-54CDB5433C40}"/>
              </a:ext>
            </a:extLst>
          </p:cNvPr>
          <p:cNvSpPr/>
          <p:nvPr/>
        </p:nvSpPr>
        <p:spPr>
          <a:xfrm>
            <a:off x="4433037" y="3115513"/>
            <a:ext cx="7138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Montserrat "/>
              </a:rPr>
              <a:t>1900</a:t>
            </a:r>
            <a:endParaRPr lang="ru-RU" sz="1400" dirty="0">
              <a:latin typeface="Montserrat "/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96C2A891-5511-4CCF-A44B-57F22D06C51E}"/>
              </a:ext>
            </a:extLst>
          </p:cNvPr>
          <p:cNvSpPr/>
          <p:nvPr/>
        </p:nvSpPr>
        <p:spPr>
          <a:xfrm>
            <a:off x="1503788" y="3411777"/>
            <a:ext cx="2664000" cy="212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95118885-1C19-408D-805B-66DAEF91961F}"/>
              </a:ext>
            </a:extLst>
          </p:cNvPr>
          <p:cNvSpPr/>
          <p:nvPr/>
        </p:nvSpPr>
        <p:spPr>
          <a:xfrm>
            <a:off x="4135804" y="3384347"/>
            <a:ext cx="7138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Montserrat "/>
              </a:rPr>
              <a:t>1800</a:t>
            </a: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A849CCC7-FF4F-4EC1-AC08-0879218AEFE9}"/>
              </a:ext>
            </a:extLst>
          </p:cNvPr>
          <p:cNvSpPr/>
          <p:nvPr/>
        </p:nvSpPr>
        <p:spPr>
          <a:xfrm>
            <a:off x="8216691" y="2366993"/>
            <a:ext cx="11322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Montserrat "/>
              </a:rPr>
              <a:t>720</a:t>
            </a:r>
          </a:p>
        </p:txBody>
      </p: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AC76DB82-E4DD-41F0-B307-A3E85F68F68C}"/>
              </a:ext>
            </a:extLst>
          </p:cNvPr>
          <p:cNvSpPr/>
          <p:nvPr/>
        </p:nvSpPr>
        <p:spPr>
          <a:xfrm>
            <a:off x="6478797" y="2503232"/>
            <a:ext cx="663849" cy="37457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Montserrat SemiBold" panose="00000700000000000000" pitchFamily="2" charset="-52"/>
              </a:rPr>
              <a:t>Ca</a:t>
            </a:r>
            <a:endParaRPr lang="ru-RU" sz="1600" dirty="0">
              <a:solidFill>
                <a:schemeClr val="tx1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34525662-02C2-472F-BED5-2EAD75C1AE6B}"/>
              </a:ext>
            </a:extLst>
          </p:cNvPr>
          <p:cNvSpPr/>
          <p:nvPr/>
        </p:nvSpPr>
        <p:spPr>
          <a:xfrm>
            <a:off x="7309183" y="2421987"/>
            <a:ext cx="900000" cy="212400"/>
          </a:xfrm>
          <a:prstGeom prst="rect">
            <a:avLst/>
          </a:prstGeom>
          <a:solidFill>
            <a:srgbClr val="C2E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6E131EC8-019B-40E6-B42C-0825961D701A}"/>
              </a:ext>
            </a:extLst>
          </p:cNvPr>
          <p:cNvSpPr/>
          <p:nvPr/>
        </p:nvSpPr>
        <p:spPr>
          <a:xfrm>
            <a:off x="7309183" y="2675910"/>
            <a:ext cx="1054713" cy="212400"/>
          </a:xfrm>
          <a:prstGeom prst="rect">
            <a:avLst/>
          </a:prstGeom>
          <a:solidFill>
            <a:srgbClr val="45C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0B708630-90D8-4FF1-9F05-F61B2A675C11}"/>
              </a:ext>
            </a:extLst>
          </p:cNvPr>
          <p:cNvSpPr/>
          <p:nvPr/>
        </p:nvSpPr>
        <p:spPr>
          <a:xfrm>
            <a:off x="7309183" y="2929834"/>
            <a:ext cx="3600000" cy="212400"/>
          </a:xfrm>
          <a:prstGeom prst="rect">
            <a:avLst/>
          </a:prstGeom>
          <a:solidFill>
            <a:srgbClr val="079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3A291F0F-8E25-41F6-8FEA-0438D182B649}"/>
              </a:ext>
            </a:extLst>
          </p:cNvPr>
          <p:cNvSpPr/>
          <p:nvPr/>
        </p:nvSpPr>
        <p:spPr>
          <a:xfrm>
            <a:off x="8351534" y="2628374"/>
            <a:ext cx="5843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Montserrat "/>
              </a:rPr>
              <a:t>800</a:t>
            </a:r>
            <a:endParaRPr lang="ru-RU" sz="1400" dirty="0">
              <a:latin typeface="Montserrat "/>
            </a:endParaRP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F271B8A0-52F4-4AF1-A72C-146229BD4A04}"/>
              </a:ext>
            </a:extLst>
          </p:cNvPr>
          <p:cNvSpPr/>
          <p:nvPr/>
        </p:nvSpPr>
        <p:spPr>
          <a:xfrm>
            <a:off x="7309182" y="3183758"/>
            <a:ext cx="3600000" cy="212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4505680A-2D8A-42A9-A616-717406599FD9}"/>
              </a:ext>
            </a:extLst>
          </p:cNvPr>
          <p:cNvSpPr/>
          <p:nvPr/>
        </p:nvSpPr>
        <p:spPr>
          <a:xfrm>
            <a:off x="7303867" y="3437681"/>
            <a:ext cx="3060000" cy="212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4F50FA04-1F14-41B8-B2F2-1F32AFF8DCC2}"/>
              </a:ext>
            </a:extLst>
          </p:cNvPr>
          <p:cNvSpPr/>
          <p:nvPr/>
        </p:nvSpPr>
        <p:spPr>
          <a:xfrm>
            <a:off x="10334859" y="3406698"/>
            <a:ext cx="7138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Montserrat "/>
              </a:rPr>
              <a:t>2000</a:t>
            </a:r>
          </a:p>
        </p:txBody>
      </p: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9D45BDC1-C9D8-4279-A356-2A88F6D966F9}"/>
              </a:ext>
            </a:extLst>
          </p:cNvPr>
          <p:cNvCxnSpPr>
            <a:cxnSpLocks/>
          </p:cNvCxnSpPr>
          <p:nvPr/>
        </p:nvCxnSpPr>
        <p:spPr>
          <a:xfrm flipV="1">
            <a:off x="1503787" y="2218664"/>
            <a:ext cx="5318" cy="186299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31E89CC6-2108-4FCC-9AFD-8CDE9449E48B}"/>
              </a:ext>
            </a:extLst>
          </p:cNvPr>
          <p:cNvSpPr/>
          <p:nvPr/>
        </p:nvSpPr>
        <p:spPr>
          <a:xfrm>
            <a:off x="10890946" y="2877803"/>
            <a:ext cx="7138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Montserrat "/>
              </a:rPr>
              <a:t>2700</a:t>
            </a:r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5E296AD2-0B7F-486F-96AA-019F6238D78F}"/>
              </a:ext>
            </a:extLst>
          </p:cNvPr>
          <p:cNvSpPr/>
          <p:nvPr/>
        </p:nvSpPr>
        <p:spPr>
          <a:xfrm>
            <a:off x="10890946" y="3114102"/>
            <a:ext cx="7138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Montserrat "/>
              </a:rPr>
              <a:t>2700</a:t>
            </a:r>
          </a:p>
        </p:txBody>
      </p:sp>
      <p:grpSp>
        <p:nvGrpSpPr>
          <p:cNvPr id="157" name="Group 86">
            <a:extLst>
              <a:ext uri="{FF2B5EF4-FFF2-40B4-BE49-F238E27FC236}">
                <a16:creationId xmlns:a16="http://schemas.microsoft.com/office/drawing/2014/main" id="{CB9A8B39-4B79-4CD4-B816-B4C888FD30DD}"/>
              </a:ext>
            </a:extLst>
          </p:cNvPr>
          <p:cNvGrpSpPr/>
          <p:nvPr/>
        </p:nvGrpSpPr>
        <p:grpSpPr>
          <a:xfrm>
            <a:off x="10225794" y="5618752"/>
            <a:ext cx="2592986" cy="2124850"/>
            <a:chOff x="9381302" y="4525192"/>
            <a:chExt cx="2592986" cy="2124850"/>
          </a:xfrm>
          <a:gradFill>
            <a:gsLst>
              <a:gs pos="100000">
                <a:schemeClr val="bg1">
                  <a:alpha val="0"/>
                </a:schemeClr>
              </a:gs>
              <a:gs pos="1000">
                <a:srgbClr val="96DCF7">
                  <a:alpha val="44000"/>
                </a:srgbClr>
              </a:gs>
            </a:gsLst>
            <a:lin ang="2700000" scaled="1"/>
          </a:gradFill>
        </p:grpSpPr>
        <p:grpSp>
          <p:nvGrpSpPr>
            <p:cNvPr id="158" name="Group 87">
              <a:extLst>
                <a:ext uri="{FF2B5EF4-FFF2-40B4-BE49-F238E27FC236}">
                  <a16:creationId xmlns:a16="http://schemas.microsoft.com/office/drawing/2014/main" id="{9511F6D2-9AC2-4CA3-A3EF-221BEDBDF361}"/>
                </a:ext>
              </a:extLst>
            </p:cNvPr>
            <p:cNvGrpSpPr/>
            <p:nvPr/>
          </p:nvGrpSpPr>
          <p:grpSpPr>
            <a:xfrm rot="19695130" flipH="1">
              <a:off x="10688647" y="5407027"/>
              <a:ext cx="1285641" cy="1243015"/>
              <a:chOff x="2818811" y="574769"/>
              <a:chExt cx="6148534" cy="5944686"/>
            </a:xfrm>
            <a:grpFill/>
          </p:grpSpPr>
          <p:sp>
            <p:nvSpPr>
              <p:cNvPr id="171" name="Freeform 6">
                <a:extLst>
                  <a:ext uri="{FF2B5EF4-FFF2-40B4-BE49-F238E27FC236}">
                    <a16:creationId xmlns:a16="http://schemas.microsoft.com/office/drawing/2014/main" id="{F432AC8E-DAC0-457F-B0F4-4ED7C6948F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72" name="Oval 101">
                <a:extLst>
                  <a:ext uri="{FF2B5EF4-FFF2-40B4-BE49-F238E27FC236}">
                    <a16:creationId xmlns:a16="http://schemas.microsoft.com/office/drawing/2014/main" id="{6FA5341E-8DD0-4610-843F-F368C61E97BB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73" name="Oval 102">
                <a:extLst>
                  <a:ext uri="{FF2B5EF4-FFF2-40B4-BE49-F238E27FC236}">
                    <a16:creationId xmlns:a16="http://schemas.microsoft.com/office/drawing/2014/main" id="{4049B7A1-0847-4B36-8C63-3EC48BC7FAD1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74" name="Oval 103">
                <a:extLst>
                  <a:ext uri="{FF2B5EF4-FFF2-40B4-BE49-F238E27FC236}">
                    <a16:creationId xmlns:a16="http://schemas.microsoft.com/office/drawing/2014/main" id="{66B45C97-3F1B-4F86-9B5B-A1F73F83093A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75" name="Oval 104">
                <a:extLst>
                  <a:ext uri="{FF2B5EF4-FFF2-40B4-BE49-F238E27FC236}">
                    <a16:creationId xmlns:a16="http://schemas.microsoft.com/office/drawing/2014/main" id="{3EDA2A43-92F2-4E7F-9996-B78263874A68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159" name="Group 88">
              <a:extLst>
                <a:ext uri="{FF2B5EF4-FFF2-40B4-BE49-F238E27FC236}">
                  <a16:creationId xmlns:a16="http://schemas.microsoft.com/office/drawing/2014/main" id="{5D2B02F3-2996-4686-A679-E78FB7D44F9C}"/>
                </a:ext>
              </a:extLst>
            </p:cNvPr>
            <p:cNvGrpSpPr/>
            <p:nvPr/>
          </p:nvGrpSpPr>
          <p:grpSpPr>
            <a:xfrm rot="611320" flipH="1">
              <a:off x="10228067" y="4525192"/>
              <a:ext cx="800235" cy="773703"/>
              <a:chOff x="2818811" y="574769"/>
              <a:chExt cx="6148534" cy="5944686"/>
            </a:xfrm>
            <a:grpFill/>
          </p:grpSpPr>
          <p:sp>
            <p:nvSpPr>
              <p:cNvPr id="166" name="Freeform 6">
                <a:extLst>
                  <a:ext uri="{FF2B5EF4-FFF2-40B4-BE49-F238E27FC236}">
                    <a16:creationId xmlns:a16="http://schemas.microsoft.com/office/drawing/2014/main" id="{B1340A00-C81B-4E76-AE73-CFE7996B67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67" name="Oval 96">
                <a:extLst>
                  <a:ext uri="{FF2B5EF4-FFF2-40B4-BE49-F238E27FC236}">
                    <a16:creationId xmlns:a16="http://schemas.microsoft.com/office/drawing/2014/main" id="{8E4957CC-E67F-43D5-B786-9324E8F9DA81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68" name="Oval 97">
                <a:extLst>
                  <a:ext uri="{FF2B5EF4-FFF2-40B4-BE49-F238E27FC236}">
                    <a16:creationId xmlns:a16="http://schemas.microsoft.com/office/drawing/2014/main" id="{040FD5B9-9FE5-4B6F-A969-7386B00777B7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69" name="Oval 98">
                <a:extLst>
                  <a:ext uri="{FF2B5EF4-FFF2-40B4-BE49-F238E27FC236}">
                    <a16:creationId xmlns:a16="http://schemas.microsoft.com/office/drawing/2014/main" id="{C089C336-07D7-49C9-9A92-62C74D33392F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70" name="Oval 99">
                <a:extLst>
                  <a:ext uri="{FF2B5EF4-FFF2-40B4-BE49-F238E27FC236}">
                    <a16:creationId xmlns:a16="http://schemas.microsoft.com/office/drawing/2014/main" id="{D0B20213-F6F0-4705-8BB5-8160EFBE5B18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160" name="Group 89">
              <a:extLst>
                <a:ext uri="{FF2B5EF4-FFF2-40B4-BE49-F238E27FC236}">
                  <a16:creationId xmlns:a16="http://schemas.microsoft.com/office/drawing/2014/main" id="{91B97718-DD88-49AA-B1EB-C27474D5759F}"/>
                </a:ext>
              </a:extLst>
            </p:cNvPr>
            <p:cNvGrpSpPr/>
            <p:nvPr/>
          </p:nvGrpSpPr>
          <p:grpSpPr>
            <a:xfrm rot="17868111" flipH="1">
              <a:off x="9372166" y="5402833"/>
              <a:ext cx="551126" cy="532854"/>
              <a:chOff x="2818811" y="574769"/>
              <a:chExt cx="6148534" cy="5944686"/>
            </a:xfrm>
            <a:grpFill/>
          </p:grpSpPr>
          <p:sp>
            <p:nvSpPr>
              <p:cNvPr id="161" name="Freeform 6">
                <a:extLst>
                  <a:ext uri="{FF2B5EF4-FFF2-40B4-BE49-F238E27FC236}">
                    <a16:creationId xmlns:a16="http://schemas.microsoft.com/office/drawing/2014/main" id="{4A838BB4-34CB-4193-A583-F83B2F73E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62" name="Oval 91">
                <a:extLst>
                  <a:ext uri="{FF2B5EF4-FFF2-40B4-BE49-F238E27FC236}">
                    <a16:creationId xmlns:a16="http://schemas.microsoft.com/office/drawing/2014/main" id="{ADEEBAA6-D94D-4B9B-A48F-0E93A8142B61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63" name="Oval 92">
                <a:extLst>
                  <a:ext uri="{FF2B5EF4-FFF2-40B4-BE49-F238E27FC236}">
                    <a16:creationId xmlns:a16="http://schemas.microsoft.com/office/drawing/2014/main" id="{8EB9F2B9-B537-45D7-A312-FC72D919293A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64" name="Oval 93">
                <a:extLst>
                  <a:ext uri="{FF2B5EF4-FFF2-40B4-BE49-F238E27FC236}">
                    <a16:creationId xmlns:a16="http://schemas.microsoft.com/office/drawing/2014/main" id="{129C5773-F943-48DA-BA55-189BB96EB142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65" name="Oval 94">
                <a:extLst>
                  <a:ext uri="{FF2B5EF4-FFF2-40B4-BE49-F238E27FC236}">
                    <a16:creationId xmlns:a16="http://schemas.microsoft.com/office/drawing/2014/main" id="{1C0E1990-46F6-4BB4-9230-02D3EE377F7D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</p:grpSp>
      <p:sp>
        <p:nvSpPr>
          <p:cNvPr id="177" name="Прямоугольник 176">
            <a:extLst>
              <a:ext uri="{FF2B5EF4-FFF2-40B4-BE49-F238E27FC236}">
                <a16:creationId xmlns:a16="http://schemas.microsoft.com/office/drawing/2014/main" id="{098B9A77-0833-4661-A9B6-FE0D562397B6}"/>
              </a:ext>
            </a:extLst>
          </p:cNvPr>
          <p:cNvSpPr/>
          <p:nvPr/>
        </p:nvSpPr>
        <p:spPr>
          <a:xfrm>
            <a:off x="429939" y="6256220"/>
            <a:ext cx="98135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Montserrat "/>
              </a:rPr>
              <a:t>*NRC, 2006</a:t>
            </a:r>
          </a:p>
        </p:txBody>
      </p:sp>
      <p:cxnSp>
        <p:nvCxnSpPr>
          <p:cNvPr id="78" name="Прямая соединительная линия 77">
            <a:extLst>
              <a:ext uri="{FF2B5EF4-FFF2-40B4-BE49-F238E27FC236}">
                <a16:creationId xmlns:a16="http://schemas.microsoft.com/office/drawing/2014/main" id="{B5B44FF5-88AA-4276-9DC1-DA2755C2AD90}"/>
              </a:ext>
            </a:extLst>
          </p:cNvPr>
          <p:cNvCxnSpPr>
            <a:cxnSpLocks/>
          </p:cNvCxnSpPr>
          <p:nvPr/>
        </p:nvCxnSpPr>
        <p:spPr>
          <a:xfrm flipV="1">
            <a:off x="7306176" y="2218664"/>
            <a:ext cx="5318" cy="186299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403B5810-92D5-4BBA-B16E-49ED1D020BA6}"/>
              </a:ext>
            </a:extLst>
          </p:cNvPr>
          <p:cNvSpPr/>
          <p:nvPr/>
        </p:nvSpPr>
        <p:spPr>
          <a:xfrm>
            <a:off x="535322" y="4897448"/>
            <a:ext cx="11177253" cy="1100597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90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5EE8CE1F-5038-4E7F-9488-06D5D72DFC4E}"/>
              </a:ext>
            </a:extLst>
          </p:cNvPr>
          <p:cNvSpPr/>
          <p:nvPr/>
        </p:nvSpPr>
        <p:spPr>
          <a:xfrm>
            <a:off x="673401" y="5200288"/>
            <a:ext cx="336034" cy="338554"/>
          </a:xfrm>
          <a:prstGeom prst="rect">
            <a:avLst/>
          </a:prstGeom>
          <a:solidFill>
            <a:srgbClr val="C2E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89764400-9BD2-40FC-BB60-86A1C12C55D9}"/>
              </a:ext>
            </a:extLst>
          </p:cNvPr>
          <p:cNvSpPr/>
          <p:nvPr/>
        </p:nvSpPr>
        <p:spPr>
          <a:xfrm>
            <a:off x="1056108" y="5200288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Montserrat "/>
              </a:rPr>
              <a:t>Кошки</a:t>
            </a: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5C7B1224-CA9E-47EB-B2E5-08A6E3902968}"/>
              </a:ext>
            </a:extLst>
          </p:cNvPr>
          <p:cNvSpPr/>
          <p:nvPr/>
        </p:nvSpPr>
        <p:spPr>
          <a:xfrm>
            <a:off x="3107514" y="5200288"/>
            <a:ext cx="336034" cy="338554"/>
          </a:xfrm>
          <a:prstGeom prst="rect">
            <a:avLst/>
          </a:prstGeom>
          <a:solidFill>
            <a:srgbClr val="079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67D414CF-5CF3-434C-BEA0-29920B68948B}"/>
              </a:ext>
            </a:extLst>
          </p:cNvPr>
          <p:cNvSpPr/>
          <p:nvPr/>
        </p:nvSpPr>
        <p:spPr>
          <a:xfrm>
            <a:off x="3489652" y="5119834"/>
            <a:ext cx="1810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Montserrat "/>
              </a:rPr>
              <a:t>Беременные</a:t>
            </a:r>
          </a:p>
          <a:p>
            <a:r>
              <a:rPr lang="ru-RU" sz="1600" dirty="0">
                <a:latin typeface="Montserrat "/>
              </a:rPr>
              <a:t>кошки</a:t>
            </a:r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9FE61C1E-EDAA-4689-A370-D44A2D17805C}"/>
              </a:ext>
            </a:extLst>
          </p:cNvPr>
          <p:cNvSpPr/>
          <p:nvPr/>
        </p:nvSpPr>
        <p:spPr>
          <a:xfrm>
            <a:off x="5541627" y="5200288"/>
            <a:ext cx="336034" cy="338554"/>
          </a:xfrm>
          <a:prstGeom prst="rect">
            <a:avLst/>
          </a:prstGeom>
          <a:solidFill>
            <a:srgbClr val="45C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id="{D583B370-7239-48E3-A77F-27BADD51F29B}"/>
              </a:ext>
            </a:extLst>
          </p:cNvPr>
          <p:cNvSpPr/>
          <p:nvPr/>
        </p:nvSpPr>
        <p:spPr>
          <a:xfrm>
            <a:off x="5968710" y="5119833"/>
            <a:ext cx="13163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Montserrat "/>
              </a:rPr>
              <a:t>Взрослый </a:t>
            </a:r>
          </a:p>
          <a:p>
            <a:r>
              <a:rPr lang="ru-RU" sz="1600" dirty="0">
                <a:latin typeface="Montserrat "/>
              </a:rPr>
              <a:t>человек</a:t>
            </a: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33907043-630D-456E-81B2-0DC79EB40699}"/>
              </a:ext>
            </a:extLst>
          </p:cNvPr>
          <p:cNvSpPr/>
          <p:nvPr/>
        </p:nvSpPr>
        <p:spPr>
          <a:xfrm>
            <a:off x="7975740" y="5200288"/>
            <a:ext cx="336034" cy="33855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D02E3BB1-55EE-44C2-8557-F2B4BCE02EB1}"/>
              </a:ext>
            </a:extLst>
          </p:cNvPr>
          <p:cNvSpPr/>
          <p:nvPr/>
        </p:nvSpPr>
        <p:spPr>
          <a:xfrm>
            <a:off x="8378567" y="5119832"/>
            <a:ext cx="17636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err="1">
                <a:latin typeface="Montserrat "/>
              </a:rPr>
              <a:t>Лактирующие</a:t>
            </a:r>
            <a:r>
              <a:rPr lang="ru-RU" sz="1600" dirty="0">
                <a:latin typeface="Montserrat "/>
              </a:rPr>
              <a:t> </a:t>
            </a:r>
          </a:p>
          <a:p>
            <a:r>
              <a:rPr lang="ru-RU" sz="1600" dirty="0">
                <a:latin typeface="Montserrat "/>
              </a:rPr>
              <a:t>кошки</a:t>
            </a: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3311629F-EC27-4E8C-ABF4-0C469DCDB6E0}"/>
              </a:ext>
            </a:extLst>
          </p:cNvPr>
          <p:cNvSpPr/>
          <p:nvPr/>
        </p:nvSpPr>
        <p:spPr>
          <a:xfrm>
            <a:off x="10409852" y="5200288"/>
            <a:ext cx="336034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рямоугольник 106">
            <a:extLst>
              <a:ext uri="{FF2B5EF4-FFF2-40B4-BE49-F238E27FC236}">
                <a16:creationId xmlns:a16="http://schemas.microsoft.com/office/drawing/2014/main" id="{149BE181-2D03-4818-8E3D-8AE363A8ACB3}"/>
              </a:ext>
            </a:extLst>
          </p:cNvPr>
          <p:cNvSpPr/>
          <p:nvPr/>
        </p:nvSpPr>
        <p:spPr>
          <a:xfrm>
            <a:off x="10777704" y="5200288"/>
            <a:ext cx="8867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Montserrat "/>
              </a:rPr>
              <a:t>Котята</a:t>
            </a:r>
          </a:p>
        </p:txBody>
      </p:sp>
      <p:sp>
        <p:nvSpPr>
          <p:cNvPr id="61" name="Номер слайда 5">
            <a:extLst>
              <a:ext uri="{FF2B5EF4-FFF2-40B4-BE49-F238E27FC236}">
                <a16:creationId xmlns:a16="http://schemas.microsoft.com/office/drawing/2014/main" id="{8509EBE2-0826-480C-ACAE-7897BA534A98}"/>
              </a:ext>
            </a:extLst>
          </p:cNvPr>
          <p:cNvSpPr txBox="1">
            <a:spLocks/>
          </p:cNvSpPr>
          <p:nvPr/>
        </p:nvSpPr>
        <p:spPr>
          <a:xfrm>
            <a:off x="11589206" y="6543093"/>
            <a:ext cx="527879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DE2ABCC-AA8B-48FD-ADCD-95E89A7FB9DD}" type="slidenum">
              <a:rPr lang="ru-RU" sz="1200" smtClean="0"/>
              <a:pPr/>
              <a:t>15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122339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F7C67896-7949-4F39-B2A7-677E2102B1AB}"/>
              </a:ext>
            </a:extLst>
          </p:cNvPr>
          <p:cNvSpPr/>
          <p:nvPr/>
        </p:nvSpPr>
        <p:spPr>
          <a:xfrm>
            <a:off x="4848036" y="2300841"/>
            <a:ext cx="7343964" cy="4578936"/>
          </a:xfrm>
          <a:custGeom>
            <a:avLst/>
            <a:gdLst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11722" h="5822580">
                <a:moveTo>
                  <a:pt x="8311722" y="0"/>
                </a:moveTo>
                <a:lnTo>
                  <a:pt x="8311722" y="5822580"/>
                </a:lnTo>
                <a:lnTo>
                  <a:pt x="0" y="5822580"/>
                </a:lnTo>
                <a:cubicBezTo>
                  <a:pt x="507049" y="1575409"/>
                  <a:pt x="6229771" y="4381526"/>
                  <a:pt x="8311722" y="0"/>
                </a:cubicBezTo>
                <a:close/>
              </a:path>
            </a:pathLst>
          </a:custGeom>
          <a:gradFill>
            <a:gsLst>
              <a:gs pos="100000">
                <a:srgbClr val="08A5E4"/>
              </a:gs>
              <a:gs pos="0">
                <a:srgbClr val="96DC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A82434A4-0372-4B3F-BE6F-4085A7A3FAD9}"/>
              </a:ext>
            </a:extLst>
          </p:cNvPr>
          <p:cNvSpPr/>
          <p:nvPr/>
        </p:nvSpPr>
        <p:spPr>
          <a:xfrm>
            <a:off x="6018477" y="3368443"/>
            <a:ext cx="6048073" cy="3489558"/>
          </a:xfrm>
          <a:custGeom>
            <a:avLst/>
            <a:gdLst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11722" h="5822580">
                <a:moveTo>
                  <a:pt x="8311722" y="0"/>
                </a:moveTo>
                <a:lnTo>
                  <a:pt x="8311722" y="5822580"/>
                </a:lnTo>
                <a:lnTo>
                  <a:pt x="0" y="5822580"/>
                </a:lnTo>
                <a:cubicBezTo>
                  <a:pt x="507049" y="1575409"/>
                  <a:pt x="6229771" y="4381526"/>
                  <a:pt x="8311722" y="0"/>
                </a:cubicBezTo>
                <a:close/>
              </a:path>
            </a:pathLst>
          </a:custGeom>
          <a:gradFill>
            <a:gsLst>
              <a:gs pos="100000">
                <a:srgbClr val="08A5E4"/>
              </a:gs>
              <a:gs pos="0">
                <a:srgbClr val="96DCF7"/>
              </a:gs>
            </a:gsLst>
            <a:lin ang="2700000" scaled="1"/>
          </a:gradFill>
          <a:ln>
            <a:noFill/>
          </a:ln>
          <a:effectLst>
            <a:outerShdw blurRad="1003300" dist="609600" dir="13500000" sx="70000" sy="7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15">
            <a:extLst>
              <a:ext uri="{FF2B5EF4-FFF2-40B4-BE49-F238E27FC236}">
                <a16:creationId xmlns:a16="http://schemas.microsoft.com/office/drawing/2014/main" id="{4B03218D-D517-45AD-A701-3B0665DF2065}"/>
              </a:ext>
            </a:extLst>
          </p:cNvPr>
          <p:cNvSpPr/>
          <p:nvPr/>
        </p:nvSpPr>
        <p:spPr>
          <a:xfrm>
            <a:off x="4848036" y="-22367"/>
            <a:ext cx="3330590" cy="6879776"/>
          </a:xfrm>
          <a:prstGeom prst="roundRect">
            <a:avLst>
              <a:gd name="adj" fmla="val 2949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dirty="0"/>
          </a:p>
        </p:txBody>
      </p:sp>
      <p:grpSp>
        <p:nvGrpSpPr>
          <p:cNvPr id="143" name="Group 86">
            <a:extLst>
              <a:ext uri="{FF2B5EF4-FFF2-40B4-BE49-F238E27FC236}">
                <a16:creationId xmlns:a16="http://schemas.microsoft.com/office/drawing/2014/main" id="{CF601E6C-8191-4834-8CB5-D8D309D0222E}"/>
              </a:ext>
            </a:extLst>
          </p:cNvPr>
          <p:cNvGrpSpPr/>
          <p:nvPr/>
        </p:nvGrpSpPr>
        <p:grpSpPr>
          <a:xfrm>
            <a:off x="9498931" y="-926757"/>
            <a:ext cx="2592986" cy="2124850"/>
            <a:chOff x="9381302" y="4525192"/>
            <a:chExt cx="2592986" cy="2124850"/>
          </a:xfrm>
          <a:gradFill>
            <a:gsLst>
              <a:gs pos="100000">
                <a:schemeClr val="bg1"/>
              </a:gs>
              <a:gs pos="0">
                <a:srgbClr val="96DCF7"/>
              </a:gs>
            </a:gsLst>
            <a:lin ang="2700000" scaled="1"/>
          </a:gradFill>
        </p:grpSpPr>
        <p:grpSp>
          <p:nvGrpSpPr>
            <p:cNvPr id="144" name="Group 87">
              <a:extLst>
                <a:ext uri="{FF2B5EF4-FFF2-40B4-BE49-F238E27FC236}">
                  <a16:creationId xmlns:a16="http://schemas.microsoft.com/office/drawing/2014/main" id="{BA66846C-A73A-4F1F-8137-E5293910BDCD}"/>
                </a:ext>
              </a:extLst>
            </p:cNvPr>
            <p:cNvGrpSpPr/>
            <p:nvPr/>
          </p:nvGrpSpPr>
          <p:grpSpPr>
            <a:xfrm rot="19695130" flipH="1">
              <a:off x="10688647" y="5407027"/>
              <a:ext cx="1285641" cy="1243015"/>
              <a:chOff x="2818811" y="574769"/>
              <a:chExt cx="6148534" cy="5944686"/>
            </a:xfrm>
            <a:grpFill/>
          </p:grpSpPr>
          <p:sp>
            <p:nvSpPr>
              <p:cNvPr id="157" name="Freeform 6">
                <a:extLst>
                  <a:ext uri="{FF2B5EF4-FFF2-40B4-BE49-F238E27FC236}">
                    <a16:creationId xmlns:a16="http://schemas.microsoft.com/office/drawing/2014/main" id="{26B0702E-C358-4264-8081-F1E981109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8" name="Oval 101">
                <a:extLst>
                  <a:ext uri="{FF2B5EF4-FFF2-40B4-BE49-F238E27FC236}">
                    <a16:creationId xmlns:a16="http://schemas.microsoft.com/office/drawing/2014/main" id="{B3DCDC28-1270-4D82-AB87-36DF7EC23E18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59" name="Oval 102">
                <a:extLst>
                  <a:ext uri="{FF2B5EF4-FFF2-40B4-BE49-F238E27FC236}">
                    <a16:creationId xmlns:a16="http://schemas.microsoft.com/office/drawing/2014/main" id="{746C4117-3737-4545-9686-7DE6A8C1B33C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60" name="Oval 103">
                <a:extLst>
                  <a:ext uri="{FF2B5EF4-FFF2-40B4-BE49-F238E27FC236}">
                    <a16:creationId xmlns:a16="http://schemas.microsoft.com/office/drawing/2014/main" id="{EC55BEDC-38C4-424F-9A2C-72D4B9180472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61" name="Oval 104">
                <a:extLst>
                  <a:ext uri="{FF2B5EF4-FFF2-40B4-BE49-F238E27FC236}">
                    <a16:creationId xmlns:a16="http://schemas.microsoft.com/office/drawing/2014/main" id="{90BD6B66-B54C-4D52-8762-6A1AE99D9B45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145" name="Group 88">
              <a:extLst>
                <a:ext uri="{FF2B5EF4-FFF2-40B4-BE49-F238E27FC236}">
                  <a16:creationId xmlns:a16="http://schemas.microsoft.com/office/drawing/2014/main" id="{B8BBDCF9-ABBE-4729-A6D4-EF302A457739}"/>
                </a:ext>
              </a:extLst>
            </p:cNvPr>
            <p:cNvGrpSpPr/>
            <p:nvPr/>
          </p:nvGrpSpPr>
          <p:grpSpPr>
            <a:xfrm rot="611320" flipH="1">
              <a:off x="10228067" y="4525192"/>
              <a:ext cx="800235" cy="773703"/>
              <a:chOff x="2818811" y="574769"/>
              <a:chExt cx="6148534" cy="5944686"/>
            </a:xfrm>
            <a:grpFill/>
          </p:grpSpPr>
          <p:sp>
            <p:nvSpPr>
              <p:cNvPr id="152" name="Freeform 6">
                <a:extLst>
                  <a:ext uri="{FF2B5EF4-FFF2-40B4-BE49-F238E27FC236}">
                    <a16:creationId xmlns:a16="http://schemas.microsoft.com/office/drawing/2014/main" id="{B212F30A-36FE-488F-A286-09FF018D20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3" name="Oval 96">
                <a:extLst>
                  <a:ext uri="{FF2B5EF4-FFF2-40B4-BE49-F238E27FC236}">
                    <a16:creationId xmlns:a16="http://schemas.microsoft.com/office/drawing/2014/main" id="{FEEB6382-1A7C-44F0-890C-BC7B66A8C8A2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54" name="Oval 97">
                <a:extLst>
                  <a:ext uri="{FF2B5EF4-FFF2-40B4-BE49-F238E27FC236}">
                    <a16:creationId xmlns:a16="http://schemas.microsoft.com/office/drawing/2014/main" id="{3CDC25EE-9FDC-445A-956D-A04DD1647B85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55" name="Oval 98">
                <a:extLst>
                  <a:ext uri="{FF2B5EF4-FFF2-40B4-BE49-F238E27FC236}">
                    <a16:creationId xmlns:a16="http://schemas.microsoft.com/office/drawing/2014/main" id="{B185E401-05E5-40A5-89DE-7CE5C0EE3AD5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56" name="Oval 99">
                <a:extLst>
                  <a:ext uri="{FF2B5EF4-FFF2-40B4-BE49-F238E27FC236}">
                    <a16:creationId xmlns:a16="http://schemas.microsoft.com/office/drawing/2014/main" id="{2727F216-BDBA-4DF0-AD7B-69D8DD1D4E85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146" name="Group 89">
              <a:extLst>
                <a:ext uri="{FF2B5EF4-FFF2-40B4-BE49-F238E27FC236}">
                  <a16:creationId xmlns:a16="http://schemas.microsoft.com/office/drawing/2014/main" id="{C910DE03-8B98-439A-A379-643C6AEF1F2E}"/>
                </a:ext>
              </a:extLst>
            </p:cNvPr>
            <p:cNvGrpSpPr/>
            <p:nvPr/>
          </p:nvGrpSpPr>
          <p:grpSpPr>
            <a:xfrm rot="17868111" flipH="1">
              <a:off x="9372166" y="5402833"/>
              <a:ext cx="551126" cy="532854"/>
              <a:chOff x="2818811" y="574769"/>
              <a:chExt cx="6148534" cy="5944686"/>
            </a:xfrm>
            <a:grpFill/>
          </p:grpSpPr>
          <p:sp>
            <p:nvSpPr>
              <p:cNvPr id="147" name="Freeform 6">
                <a:extLst>
                  <a:ext uri="{FF2B5EF4-FFF2-40B4-BE49-F238E27FC236}">
                    <a16:creationId xmlns:a16="http://schemas.microsoft.com/office/drawing/2014/main" id="{C03801B3-4A67-4E49-AB80-E78CE379DC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48" name="Oval 91">
                <a:extLst>
                  <a:ext uri="{FF2B5EF4-FFF2-40B4-BE49-F238E27FC236}">
                    <a16:creationId xmlns:a16="http://schemas.microsoft.com/office/drawing/2014/main" id="{F51F21F7-C19F-4F3C-8008-B6A86F91B00C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49" name="Oval 92">
                <a:extLst>
                  <a:ext uri="{FF2B5EF4-FFF2-40B4-BE49-F238E27FC236}">
                    <a16:creationId xmlns:a16="http://schemas.microsoft.com/office/drawing/2014/main" id="{A114665A-F0A7-4177-A3B9-5D1B5008CB34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50" name="Oval 93">
                <a:extLst>
                  <a:ext uri="{FF2B5EF4-FFF2-40B4-BE49-F238E27FC236}">
                    <a16:creationId xmlns:a16="http://schemas.microsoft.com/office/drawing/2014/main" id="{26D85EBD-4A6E-4CE6-94B8-16AE0F768C87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51" name="Oval 94">
                <a:extLst>
                  <a:ext uri="{FF2B5EF4-FFF2-40B4-BE49-F238E27FC236}">
                    <a16:creationId xmlns:a16="http://schemas.microsoft.com/office/drawing/2014/main" id="{9520AD3E-C8F7-4984-8160-D54C39DE9BA9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</p:grp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700B5F68-918C-49E5-B948-312713E535DD}"/>
              </a:ext>
            </a:extLst>
          </p:cNvPr>
          <p:cNvSpPr/>
          <p:nvPr/>
        </p:nvSpPr>
        <p:spPr>
          <a:xfrm>
            <a:off x="404716" y="406930"/>
            <a:ext cx="47214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Montserrat ExtraBold" panose="00000900000000000000" pitchFamily="2" charset="-52"/>
              </a:rPr>
              <a:t>Кальций (</a:t>
            </a:r>
            <a:r>
              <a:rPr lang="ru-RU" sz="2800" dirty="0" err="1">
                <a:latin typeface="Montserrat ExtraBold" panose="00000900000000000000" pitchFamily="2" charset="-52"/>
              </a:rPr>
              <a:t>Са</a:t>
            </a:r>
            <a:r>
              <a:rPr lang="ru-RU" sz="2800" dirty="0">
                <a:latin typeface="Montserrat ExtraBold" panose="00000900000000000000" pitchFamily="2" charset="-52"/>
              </a:rPr>
              <a:t>)</a:t>
            </a:r>
          </a:p>
          <a:p>
            <a:r>
              <a:rPr lang="ru-RU" sz="2800" dirty="0">
                <a:solidFill>
                  <a:srgbClr val="0799D3"/>
                </a:solidFill>
                <a:latin typeface="Montserrat ExtraBold" panose="00000900000000000000" pitchFamily="2" charset="-52"/>
              </a:rPr>
              <a:t>поиск идеальных источников?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4D72536-9EDD-420F-BBAC-8F2512F0D9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8" t="18950" r="85404" b="15974"/>
          <a:stretch/>
        </p:blipFill>
        <p:spPr>
          <a:xfrm>
            <a:off x="4852835" y="591"/>
            <a:ext cx="2685309" cy="68580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905B383-097A-434D-B80A-E20875B18D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716"/>
          <a:stretch/>
        </p:blipFill>
        <p:spPr>
          <a:xfrm>
            <a:off x="7665355" y="0"/>
            <a:ext cx="513271" cy="6858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35A2B0F-8E0F-4C0E-8CFE-BACF3618611D}"/>
              </a:ext>
            </a:extLst>
          </p:cNvPr>
          <p:cNvSpPr txBox="1"/>
          <p:nvPr/>
        </p:nvSpPr>
        <p:spPr>
          <a:xfrm>
            <a:off x="402859" y="2244446"/>
            <a:ext cx="2990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Montserrat SemiBold" panose="00000700000000000000" pitchFamily="2" charset="-52"/>
              </a:rPr>
              <a:t>Норма потребности</a:t>
            </a:r>
            <a:r>
              <a:rPr lang="en-US" dirty="0">
                <a:latin typeface="Montserrat SemiBold" panose="00000700000000000000" pitchFamily="2" charset="-52"/>
              </a:rPr>
              <a:t>*</a:t>
            </a:r>
            <a:r>
              <a:rPr lang="ru-RU" dirty="0">
                <a:latin typeface="Montserrat SemiBold" panose="00000700000000000000" pitchFamily="2" charset="-52"/>
              </a:rPr>
              <a:t>:</a:t>
            </a:r>
          </a:p>
          <a:p>
            <a:endParaRPr lang="ru-RU" dirty="0">
              <a:latin typeface="Montserrat SemiBold" panose="00000700000000000000" pitchFamily="2" charset="-52"/>
            </a:endParaRPr>
          </a:p>
          <a:p>
            <a:endParaRPr lang="ru-RU" dirty="0">
              <a:latin typeface="Montserrat SemiBold" panose="00000700000000000000" pitchFamily="2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676A72-6CD1-4673-8453-311BF5BD8E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3228560"/>
            <a:ext cx="923330" cy="92333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468A35E-988C-407D-9C39-CCE6B33EFF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4715200"/>
            <a:ext cx="923330" cy="92333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0EA18E5-5794-4D39-9A5F-B7059A2411A0}"/>
              </a:ext>
            </a:extLst>
          </p:cNvPr>
          <p:cNvSpPr/>
          <p:nvPr/>
        </p:nvSpPr>
        <p:spPr>
          <a:xfrm>
            <a:off x="1566479" y="3429000"/>
            <a:ext cx="25875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Montserrat" panose="00000500000000000000" pitchFamily="2" charset="-52"/>
              </a:rPr>
              <a:t>(Вес собаки</a:t>
            </a:r>
          </a:p>
          <a:p>
            <a:r>
              <a:rPr lang="en-US" dirty="0">
                <a:latin typeface="Montserrat" panose="00000500000000000000" pitchFamily="2" charset="-52"/>
              </a:rPr>
              <a:t>^</a:t>
            </a:r>
            <a:r>
              <a:rPr lang="ru-RU" dirty="0">
                <a:latin typeface="Montserrat" panose="00000500000000000000" pitchFamily="2" charset="-52"/>
              </a:rPr>
              <a:t>0,75*100*1000)/1000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7274A500-D1A4-4C4C-B03D-D5EF423E1887}"/>
              </a:ext>
            </a:extLst>
          </p:cNvPr>
          <p:cNvSpPr/>
          <p:nvPr/>
        </p:nvSpPr>
        <p:spPr>
          <a:xfrm>
            <a:off x="1566479" y="4992199"/>
            <a:ext cx="2476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Montserrat" panose="00000500000000000000" pitchFamily="2" charset="-52"/>
              </a:rPr>
              <a:t>(Вес кошки</a:t>
            </a:r>
          </a:p>
          <a:p>
            <a:r>
              <a:rPr lang="ru-RU" dirty="0">
                <a:latin typeface="Montserrat" panose="00000500000000000000" pitchFamily="2" charset="-52"/>
              </a:rPr>
              <a:t>^0,67*100*720)/1000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2428827-BA08-4C03-AC1C-12163D21AD97}"/>
              </a:ext>
            </a:extLst>
          </p:cNvPr>
          <p:cNvSpPr txBox="1"/>
          <p:nvPr/>
        </p:nvSpPr>
        <p:spPr>
          <a:xfrm>
            <a:off x="430567" y="6248495"/>
            <a:ext cx="26778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Montserrat" panose="00000500000000000000" pitchFamily="2" charset="-52"/>
              </a:rPr>
              <a:t>*NRC, 2006</a:t>
            </a:r>
            <a:endParaRPr lang="ru-RU" sz="1100" dirty="0">
              <a:latin typeface="Montserrat" panose="00000500000000000000" pitchFamily="2" charset="-52"/>
            </a:endParaRPr>
          </a:p>
        </p:txBody>
      </p:sp>
      <p:sp>
        <p:nvSpPr>
          <p:cNvPr id="45" name="Rectangle: Rounded Corners 3">
            <a:extLst>
              <a:ext uri="{FF2B5EF4-FFF2-40B4-BE49-F238E27FC236}">
                <a16:creationId xmlns:a16="http://schemas.microsoft.com/office/drawing/2014/main" id="{924D83D8-C514-4131-B8F4-260C2C78E4DD}"/>
              </a:ext>
            </a:extLst>
          </p:cNvPr>
          <p:cNvSpPr/>
          <p:nvPr/>
        </p:nvSpPr>
        <p:spPr>
          <a:xfrm>
            <a:off x="8693624" y="404813"/>
            <a:ext cx="3018951" cy="1246566"/>
          </a:xfrm>
          <a:prstGeom prst="roundRect">
            <a:avLst>
              <a:gd name="adj" fmla="val 2949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5EED819-5FAD-4356-B16A-FEFAB10E77EE}"/>
              </a:ext>
            </a:extLst>
          </p:cNvPr>
          <p:cNvSpPr/>
          <p:nvPr/>
        </p:nvSpPr>
        <p:spPr>
          <a:xfrm>
            <a:off x="9358837" y="504491"/>
            <a:ext cx="22807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41755"/>
            <a:r>
              <a:rPr lang="ru-RU" sz="1400" dirty="0">
                <a:latin typeface="Montserrat SemiBold" panose="00000700000000000000" pitchFamily="2" charset="-52"/>
                <a:ea typeface="Roboto" panose="02000000000000000000" pitchFamily="2" charset="0"/>
                <a:cs typeface="Open Sans Light" panose="020B0306030504020204" pitchFamily="34" charset="0"/>
              </a:rPr>
              <a:t>Молочные </a:t>
            </a:r>
          </a:p>
          <a:p>
            <a:pPr defTabSz="941755"/>
            <a:r>
              <a:rPr lang="ru-RU" sz="1400" dirty="0">
                <a:latin typeface="Montserrat SemiBold" panose="00000700000000000000" pitchFamily="2" charset="-52"/>
                <a:ea typeface="Roboto" panose="02000000000000000000" pitchFamily="2" charset="0"/>
                <a:cs typeface="Open Sans Light" panose="020B0306030504020204" pitchFamily="34" charset="0"/>
              </a:rPr>
              <a:t>продукты</a:t>
            </a:r>
            <a:endParaRPr lang="en-US" sz="1400" dirty="0">
              <a:latin typeface="Montserrat SemiBold" panose="00000700000000000000" pitchFamily="2" charset="-52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47" name="Rectangle 11">
            <a:extLst>
              <a:ext uri="{FF2B5EF4-FFF2-40B4-BE49-F238E27FC236}">
                <a16:creationId xmlns:a16="http://schemas.microsoft.com/office/drawing/2014/main" id="{20C3B631-8354-4E2D-B571-5718EBF8DBFA}"/>
              </a:ext>
            </a:extLst>
          </p:cNvPr>
          <p:cNvSpPr/>
          <p:nvPr/>
        </p:nvSpPr>
        <p:spPr>
          <a:xfrm>
            <a:off x="8845987" y="1026701"/>
            <a:ext cx="30189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41755"/>
            <a:r>
              <a:rPr lang="ru-RU" sz="1200" dirty="0">
                <a:latin typeface="Montserrat" panose="00000500000000000000" pitchFamily="2" charset="-52"/>
                <a:ea typeface="Roboto Light" panose="02000000000000000000" pitchFamily="2" charset="0"/>
                <a:cs typeface="Open Sans Light" panose="020B0306030504020204" pitchFamily="34" charset="0"/>
              </a:rPr>
              <a:t>Но не творог (иск. кальцинированный)</a:t>
            </a:r>
            <a:r>
              <a:rPr lang="en-US" sz="1200" dirty="0">
                <a:latin typeface="Montserrat" panose="00000500000000000000" pitchFamily="2" charset="-52"/>
                <a:ea typeface="Roboto Light" panose="02000000000000000000" pitchFamily="2" charset="0"/>
                <a:cs typeface="Open Sans Light" panose="020B0306030504020204" pitchFamily="34" charset="0"/>
              </a:rPr>
              <a:t>. 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81C03AC-0D19-4575-A9FB-4DA1193009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228" y="526198"/>
            <a:ext cx="381596" cy="404531"/>
          </a:xfrm>
          <a:prstGeom prst="rect">
            <a:avLst/>
          </a:prstGeom>
        </p:spPr>
      </p:pic>
      <p:sp>
        <p:nvSpPr>
          <p:cNvPr id="57" name="Rectangle: Rounded Corners 3">
            <a:extLst>
              <a:ext uri="{FF2B5EF4-FFF2-40B4-BE49-F238E27FC236}">
                <a16:creationId xmlns:a16="http://schemas.microsoft.com/office/drawing/2014/main" id="{2C2EA2A8-3E70-473E-8CE4-C19B5833FF30}"/>
              </a:ext>
            </a:extLst>
          </p:cNvPr>
          <p:cNvSpPr/>
          <p:nvPr/>
        </p:nvSpPr>
        <p:spPr>
          <a:xfrm>
            <a:off x="8685392" y="2033266"/>
            <a:ext cx="3018951" cy="1246566"/>
          </a:xfrm>
          <a:prstGeom prst="roundRect">
            <a:avLst>
              <a:gd name="adj" fmla="val 2949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96D52ACB-A22F-49D3-BF2F-29A0449D96EA}"/>
              </a:ext>
            </a:extLst>
          </p:cNvPr>
          <p:cNvSpPr/>
          <p:nvPr/>
        </p:nvSpPr>
        <p:spPr>
          <a:xfrm>
            <a:off x="9314801" y="2079104"/>
            <a:ext cx="22807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41755"/>
            <a:r>
              <a:rPr lang="ru-RU" sz="1400" dirty="0">
                <a:latin typeface="Montserrat SemiBold" panose="00000700000000000000" pitchFamily="2" charset="-52"/>
                <a:ea typeface="Roboto" panose="02000000000000000000" pitchFamily="2" charset="0"/>
                <a:cs typeface="Open Sans Light" panose="020B0306030504020204" pitchFamily="34" charset="0"/>
              </a:rPr>
              <a:t>Кости (шея, каркас, костная мука и </a:t>
            </a:r>
            <a:r>
              <a:rPr lang="ru-RU" sz="1400" dirty="0" err="1">
                <a:latin typeface="Montserrat SemiBold" panose="00000700000000000000" pitchFamily="2" charset="-52"/>
                <a:ea typeface="Roboto" panose="02000000000000000000" pitchFamily="2" charset="0"/>
                <a:cs typeface="Open Sans Light" panose="020B0306030504020204" pitchFamily="34" charset="0"/>
              </a:rPr>
              <a:t>др</a:t>
            </a:r>
            <a:r>
              <a:rPr lang="ru-RU" sz="1400" dirty="0">
                <a:latin typeface="Montserrat SemiBold" panose="00000700000000000000" pitchFamily="2" charset="-52"/>
                <a:ea typeface="Roboto" panose="02000000000000000000" pitchFamily="2" charset="0"/>
                <a:cs typeface="Open Sans Light" panose="020B0306030504020204" pitchFamily="34" charset="0"/>
              </a:rPr>
              <a:t>)</a:t>
            </a:r>
          </a:p>
        </p:txBody>
      </p:sp>
      <p:sp>
        <p:nvSpPr>
          <p:cNvPr id="59" name="Rectangle 11">
            <a:extLst>
              <a:ext uri="{FF2B5EF4-FFF2-40B4-BE49-F238E27FC236}">
                <a16:creationId xmlns:a16="http://schemas.microsoft.com/office/drawing/2014/main" id="{4A42BEA2-91EE-41DC-B091-5CFC176A52AB}"/>
              </a:ext>
            </a:extLst>
          </p:cNvPr>
          <p:cNvSpPr/>
          <p:nvPr/>
        </p:nvSpPr>
        <p:spPr>
          <a:xfrm>
            <a:off x="8837755" y="2655154"/>
            <a:ext cx="30189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41755"/>
            <a:r>
              <a:rPr lang="ru-RU" sz="1200" dirty="0">
                <a:latin typeface="Montserrat" panose="00000500000000000000" pitchFamily="2" charset="-52"/>
                <a:ea typeface="Roboto Light" panose="02000000000000000000" pitchFamily="2" charset="0"/>
                <a:cs typeface="Open Sans Light" panose="020B0306030504020204" pitchFamily="34" charset="0"/>
              </a:rPr>
              <a:t>Но не хрящи</a:t>
            </a:r>
            <a:endParaRPr lang="en-US" sz="1200" dirty="0">
              <a:latin typeface="Montserrat" panose="00000500000000000000" pitchFamily="2" charset="-52"/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61" name="Rectangle: Rounded Corners 3">
            <a:extLst>
              <a:ext uri="{FF2B5EF4-FFF2-40B4-BE49-F238E27FC236}">
                <a16:creationId xmlns:a16="http://schemas.microsoft.com/office/drawing/2014/main" id="{5F050C8F-9638-47C2-985B-591770040E83}"/>
              </a:ext>
            </a:extLst>
          </p:cNvPr>
          <p:cNvSpPr/>
          <p:nvPr/>
        </p:nvSpPr>
        <p:spPr>
          <a:xfrm>
            <a:off x="8713154" y="3616630"/>
            <a:ext cx="3018951" cy="1246566"/>
          </a:xfrm>
          <a:prstGeom prst="roundRect">
            <a:avLst>
              <a:gd name="adj" fmla="val 2949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7A18781C-A2BF-491B-B2FE-80112D4CFB56}"/>
              </a:ext>
            </a:extLst>
          </p:cNvPr>
          <p:cNvSpPr/>
          <p:nvPr/>
        </p:nvSpPr>
        <p:spPr>
          <a:xfrm>
            <a:off x="9342563" y="3662468"/>
            <a:ext cx="22807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41755"/>
            <a:r>
              <a:rPr lang="ru-RU" sz="1400" dirty="0">
                <a:latin typeface="Montserrat SemiBold" panose="00000700000000000000" pitchFamily="2" charset="-52"/>
                <a:ea typeface="Roboto" panose="02000000000000000000" pitchFamily="2" charset="0"/>
                <a:cs typeface="Open Sans Light" panose="020B0306030504020204" pitchFamily="34" charset="0"/>
              </a:rPr>
              <a:t>Природные материалы</a:t>
            </a:r>
            <a:endParaRPr lang="en-US" sz="1400" dirty="0">
              <a:latin typeface="Montserrat SemiBold" panose="00000700000000000000" pitchFamily="2" charset="-52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63" name="Rectangle 11">
            <a:extLst>
              <a:ext uri="{FF2B5EF4-FFF2-40B4-BE49-F238E27FC236}">
                <a16:creationId xmlns:a16="http://schemas.microsoft.com/office/drawing/2014/main" id="{86DBA428-EA22-4C8E-BD99-DF31562D16A4}"/>
              </a:ext>
            </a:extLst>
          </p:cNvPr>
          <p:cNvSpPr/>
          <p:nvPr/>
        </p:nvSpPr>
        <p:spPr>
          <a:xfrm>
            <a:off x="8865517" y="4238518"/>
            <a:ext cx="30189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41755"/>
            <a:r>
              <a:rPr lang="ru-RU" sz="1200" dirty="0">
                <a:latin typeface="Montserrat" panose="00000500000000000000" pitchFamily="2" charset="-52"/>
                <a:ea typeface="Roboto Light" panose="02000000000000000000" pitchFamily="2" charset="0"/>
                <a:cs typeface="Open Sans Light" panose="020B0306030504020204" pitchFamily="34" charset="0"/>
              </a:rPr>
              <a:t>Мел, яичная скорлупа, </a:t>
            </a:r>
          </a:p>
          <a:p>
            <a:pPr defTabSz="941755"/>
            <a:r>
              <a:rPr lang="ru-RU" sz="1200" dirty="0">
                <a:latin typeface="Montserrat" panose="00000500000000000000" pitchFamily="2" charset="-52"/>
                <a:ea typeface="Roboto Light" panose="02000000000000000000" pitchFamily="2" charset="0"/>
                <a:cs typeface="Open Sans Light" panose="020B0306030504020204" pitchFamily="34" charset="0"/>
              </a:rPr>
              <a:t>ракушечник и др.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812CEF3-E7B2-4ACC-B5FE-0D4937F9CD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615" y="2129239"/>
            <a:ext cx="429943" cy="42994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72DD7D6-0649-4072-BCA3-CBEE7446BD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615" y="3718274"/>
            <a:ext cx="437518" cy="437518"/>
          </a:xfrm>
          <a:prstGeom prst="rect">
            <a:avLst/>
          </a:prstGeom>
        </p:spPr>
      </p:pic>
      <p:sp>
        <p:nvSpPr>
          <p:cNvPr id="52" name="Rectangle: Rounded Corners 3">
            <a:extLst>
              <a:ext uri="{FF2B5EF4-FFF2-40B4-BE49-F238E27FC236}">
                <a16:creationId xmlns:a16="http://schemas.microsoft.com/office/drawing/2014/main" id="{362F61F8-A375-4087-BD9A-C2B421AAA434}"/>
              </a:ext>
            </a:extLst>
          </p:cNvPr>
          <p:cNvSpPr/>
          <p:nvPr/>
        </p:nvSpPr>
        <p:spPr>
          <a:xfrm>
            <a:off x="8713154" y="5206145"/>
            <a:ext cx="3018951" cy="1246566"/>
          </a:xfrm>
          <a:prstGeom prst="roundRect">
            <a:avLst>
              <a:gd name="adj" fmla="val 2949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B064F8D5-B680-457F-9581-00C1B4D5F7F7}"/>
              </a:ext>
            </a:extLst>
          </p:cNvPr>
          <p:cNvSpPr/>
          <p:nvPr/>
        </p:nvSpPr>
        <p:spPr>
          <a:xfrm>
            <a:off x="9342563" y="5251983"/>
            <a:ext cx="22807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41755"/>
            <a:r>
              <a:rPr lang="ru-RU" sz="1400" dirty="0">
                <a:latin typeface="Montserrat SemiBold" panose="00000700000000000000" pitchFamily="2" charset="-52"/>
                <a:ea typeface="Roboto" panose="02000000000000000000" pitchFamily="2" charset="0"/>
                <a:cs typeface="Open Sans Light" panose="020B0306030504020204" pitchFamily="34" charset="0"/>
              </a:rPr>
              <a:t>Чистые </a:t>
            </a:r>
          </a:p>
          <a:p>
            <a:pPr defTabSz="941755"/>
            <a:r>
              <a:rPr lang="ru-RU" sz="1400" dirty="0">
                <a:latin typeface="Montserrat SemiBold" panose="00000700000000000000" pitchFamily="2" charset="-52"/>
                <a:ea typeface="Roboto" panose="02000000000000000000" pitchFamily="2" charset="0"/>
                <a:cs typeface="Open Sans Light" panose="020B0306030504020204" pitchFamily="34" charset="0"/>
              </a:rPr>
              <a:t>формы кальция</a:t>
            </a:r>
            <a:endParaRPr lang="en-US" sz="1400" dirty="0">
              <a:latin typeface="Montserrat SemiBold" panose="00000700000000000000" pitchFamily="2" charset="-52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55" name="Rectangle 11">
            <a:extLst>
              <a:ext uri="{FF2B5EF4-FFF2-40B4-BE49-F238E27FC236}">
                <a16:creationId xmlns:a16="http://schemas.microsoft.com/office/drawing/2014/main" id="{207168CF-1A12-40A0-9F65-BF8953DF20BC}"/>
              </a:ext>
            </a:extLst>
          </p:cNvPr>
          <p:cNvSpPr/>
          <p:nvPr/>
        </p:nvSpPr>
        <p:spPr>
          <a:xfrm>
            <a:off x="8865517" y="5787214"/>
            <a:ext cx="30189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41755"/>
            <a:r>
              <a:rPr lang="ru-RU" sz="1200" dirty="0">
                <a:latin typeface="Montserrat" panose="00000500000000000000" pitchFamily="2" charset="-52"/>
                <a:ea typeface="Roboto Light" panose="02000000000000000000" pitchFamily="2" charset="0"/>
                <a:cs typeface="Open Sans Light" panose="020B0306030504020204" pitchFamily="34" charset="0"/>
              </a:rPr>
              <a:t>Кальция цитрат, кальций </a:t>
            </a:r>
          </a:p>
          <a:p>
            <a:pPr defTabSz="941755"/>
            <a:r>
              <a:rPr lang="ru-RU" sz="1200" dirty="0">
                <a:latin typeface="Montserrat" panose="00000500000000000000" pitchFamily="2" charset="-52"/>
                <a:ea typeface="Roboto Light" panose="02000000000000000000" pitchFamily="2" charset="0"/>
                <a:cs typeface="Open Sans Light" panose="020B0306030504020204" pitchFamily="34" charset="0"/>
              </a:rPr>
              <a:t>глюконат, кальция карбонат, </a:t>
            </a:r>
          </a:p>
          <a:p>
            <a:pPr defTabSz="941755"/>
            <a:r>
              <a:rPr lang="ru-RU" sz="1200" dirty="0">
                <a:latin typeface="Montserrat" panose="00000500000000000000" pitchFamily="2" charset="-52"/>
                <a:ea typeface="Roboto Light" panose="02000000000000000000" pitchFamily="2" charset="0"/>
                <a:cs typeface="Open Sans Light" panose="020B0306030504020204" pitchFamily="34" charset="0"/>
              </a:rPr>
              <a:t>гидроксиапатит и др.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DC20AA0-ED6C-4C7F-840A-84FAD1B8B6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419" y="5252538"/>
            <a:ext cx="465091" cy="465091"/>
          </a:xfrm>
          <a:prstGeom prst="rect">
            <a:avLst/>
          </a:prstGeom>
        </p:spPr>
      </p:pic>
      <p:sp>
        <p:nvSpPr>
          <p:cNvPr id="49" name="Номер слайда 5">
            <a:extLst>
              <a:ext uri="{FF2B5EF4-FFF2-40B4-BE49-F238E27FC236}">
                <a16:creationId xmlns:a16="http://schemas.microsoft.com/office/drawing/2014/main" id="{85D6467E-3CC2-4DFB-BEF7-A778F5CFEC41}"/>
              </a:ext>
            </a:extLst>
          </p:cNvPr>
          <p:cNvSpPr txBox="1">
            <a:spLocks/>
          </p:cNvSpPr>
          <p:nvPr/>
        </p:nvSpPr>
        <p:spPr>
          <a:xfrm>
            <a:off x="11622453" y="6519790"/>
            <a:ext cx="484969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DE2ABCC-AA8B-48FD-ADCD-95E89A7FB9DD}" type="slidenum">
              <a:rPr lang="ru-RU" sz="1200" smtClean="0"/>
              <a:pPr/>
              <a:t>16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766272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2" name="Таблица 161">
            <a:extLst>
              <a:ext uri="{FF2B5EF4-FFF2-40B4-BE49-F238E27FC236}">
                <a16:creationId xmlns:a16="http://schemas.microsoft.com/office/drawing/2014/main" id="{AADDF0F4-3114-4438-9E1B-2790A1FCF0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669962"/>
              </p:ext>
            </p:extLst>
          </p:nvPr>
        </p:nvGraphicFramePr>
        <p:xfrm>
          <a:off x="515938" y="1518033"/>
          <a:ext cx="11160126" cy="41770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60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32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Montserrat "/>
                        </a:rPr>
                        <a:t>Источники Кальция</a:t>
                      </a:r>
                    </a:p>
                  </a:txBody>
                  <a:tcPr>
                    <a:solidFill>
                      <a:srgbClr val="08A5E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Montserrat "/>
                        </a:rPr>
                        <a:t>% содержание Кальция</a:t>
                      </a:r>
                    </a:p>
                  </a:txBody>
                  <a:tcPr>
                    <a:solidFill>
                      <a:srgbClr val="08A5E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Montserrat "/>
                        </a:rPr>
                        <a:t>Коэффициент биодоступности,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Montserrat "/>
                        </a:rPr>
                        <a:t>%</a:t>
                      </a:r>
                      <a:endParaRPr lang="ru-RU" sz="1400" dirty="0">
                        <a:solidFill>
                          <a:schemeClr val="bg1"/>
                        </a:solidFill>
                        <a:latin typeface="Montserrat "/>
                      </a:endParaRPr>
                    </a:p>
                  </a:txBody>
                  <a:tcPr>
                    <a:solidFill>
                      <a:srgbClr val="08A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ru-RU" sz="1400" kern="1200" dirty="0">
                          <a:effectLst/>
                          <a:latin typeface="Montserrat "/>
                        </a:rPr>
                        <a:t>Костная мука пропаренная кормовая</a:t>
                      </a:r>
                      <a:endParaRPr lang="ru-RU" sz="1400" dirty="0">
                        <a:latin typeface="Montserrat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1400" kern="1200" dirty="0">
                          <a:effectLst/>
                          <a:latin typeface="Montserrat "/>
                        </a:rPr>
                        <a:t>30,71</a:t>
                      </a:r>
                      <a:endParaRPr lang="ru-RU" sz="1400" dirty="0">
                        <a:latin typeface="Montserrat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1400" kern="1200" dirty="0">
                          <a:effectLst/>
                          <a:latin typeface="Montserrat "/>
                        </a:rPr>
                        <a:t>95</a:t>
                      </a:r>
                      <a:endParaRPr lang="ru-RU" sz="1400" dirty="0">
                        <a:latin typeface="Montserrat 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ru-RU" sz="1400" kern="1200" dirty="0">
                          <a:effectLst/>
                          <a:latin typeface="Montserrat "/>
                        </a:rPr>
                        <a:t>Хлористый кальций безводный, чистый </a:t>
                      </a:r>
                      <a:endParaRPr lang="ru-RU" sz="1400" dirty="0">
                        <a:latin typeface="Montserrat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1400" kern="1200" dirty="0">
                          <a:effectLst/>
                          <a:latin typeface="Montserrat "/>
                        </a:rPr>
                        <a:t>36,11</a:t>
                      </a:r>
                      <a:endParaRPr lang="ru-RU" sz="1400" dirty="0">
                        <a:latin typeface="Montserrat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1400" kern="1200" dirty="0">
                          <a:effectLst/>
                          <a:latin typeface="Montserrat "/>
                        </a:rPr>
                        <a:t>95</a:t>
                      </a:r>
                      <a:endParaRPr lang="ru-RU" sz="1400" dirty="0">
                        <a:latin typeface="Montserrat 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ru-RU" sz="1400" kern="1200" dirty="0" err="1">
                          <a:effectLst/>
                          <a:latin typeface="Montserrat "/>
                        </a:rPr>
                        <a:t>Монокальций</a:t>
                      </a:r>
                      <a:r>
                        <a:rPr lang="ru-RU" sz="1400" kern="1200" dirty="0">
                          <a:effectLst/>
                          <a:latin typeface="Montserrat "/>
                        </a:rPr>
                        <a:t> фосфат                                           из </a:t>
                      </a:r>
                      <a:r>
                        <a:rPr lang="ru-RU" sz="1400" kern="1200" dirty="0" err="1">
                          <a:effectLst/>
                          <a:latin typeface="Montserrat "/>
                        </a:rPr>
                        <a:t>обесфторенной</a:t>
                      </a:r>
                      <a:endParaRPr lang="ru-RU" sz="1400" kern="1200" dirty="0">
                        <a:effectLst/>
                        <a:latin typeface="Montserrat "/>
                      </a:endParaRP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ru-RU" sz="1400" kern="1200" dirty="0">
                          <a:effectLst/>
                          <a:latin typeface="Montserrat "/>
                        </a:rPr>
                        <a:t>фосфорной кислоты, кормовой</a:t>
                      </a:r>
                      <a:endParaRPr lang="ru-RU" sz="1400" dirty="0">
                        <a:latin typeface="Montserrat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1400" kern="1200" dirty="0">
                          <a:effectLst/>
                          <a:latin typeface="Montserrat "/>
                        </a:rPr>
                        <a:t>16,40</a:t>
                      </a:r>
                      <a:endParaRPr lang="ru-RU" sz="1400" dirty="0">
                        <a:latin typeface="Montserrat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1400" kern="1200" dirty="0">
                          <a:effectLst/>
                          <a:latin typeface="Montserrat "/>
                        </a:rPr>
                        <a:t>95</a:t>
                      </a:r>
                      <a:endParaRPr lang="ru-RU" sz="1400" dirty="0">
                        <a:latin typeface="Montserrat 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ru-RU" sz="1400" dirty="0">
                          <a:latin typeface="Montserrat "/>
                        </a:rPr>
                        <a:t>Кальция цитрат </a:t>
                      </a:r>
                      <a:r>
                        <a:rPr lang="en-US" sz="1400" kern="1200" dirty="0">
                          <a:effectLst/>
                          <a:latin typeface="Montserrat "/>
                        </a:rPr>
                        <a:t>C</a:t>
                      </a:r>
                      <a:r>
                        <a:rPr lang="en-US" sz="1400" kern="1200" baseline="-25000" dirty="0">
                          <a:effectLst/>
                          <a:latin typeface="Montserrat "/>
                        </a:rPr>
                        <a:t>12</a:t>
                      </a:r>
                      <a:r>
                        <a:rPr lang="en-US" sz="1400" kern="1200" dirty="0">
                          <a:effectLst/>
                          <a:latin typeface="Montserrat "/>
                        </a:rPr>
                        <a:t>H</a:t>
                      </a:r>
                      <a:r>
                        <a:rPr lang="en-US" sz="1400" kern="1200" baseline="-25000" dirty="0">
                          <a:effectLst/>
                          <a:latin typeface="Montserrat "/>
                        </a:rPr>
                        <a:t>14</a:t>
                      </a:r>
                      <a:r>
                        <a:rPr lang="en-US" sz="1400" kern="1200" dirty="0">
                          <a:effectLst/>
                          <a:latin typeface="Montserrat "/>
                        </a:rPr>
                        <a:t>CaO</a:t>
                      </a:r>
                      <a:r>
                        <a:rPr lang="en-US" sz="1400" kern="1200" baseline="-25000" dirty="0">
                          <a:effectLst/>
                          <a:latin typeface="Montserrat "/>
                        </a:rPr>
                        <a:t>14</a:t>
                      </a:r>
                      <a:endParaRPr lang="ru-RU" sz="1400" dirty="0">
                        <a:latin typeface="Montserrat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1400" dirty="0">
                          <a:latin typeface="Montserrat "/>
                        </a:rPr>
                        <a:t>21,0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1400" dirty="0">
                          <a:latin typeface="Montserrat "/>
                        </a:rPr>
                        <a:t>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ru-RU" sz="1400" kern="1200" dirty="0">
                          <a:effectLst/>
                          <a:latin typeface="Montserrat "/>
                        </a:rPr>
                        <a:t>Углекислый кальций СаСО</a:t>
                      </a:r>
                      <a:r>
                        <a:rPr lang="ru-RU" sz="1400" kern="1200" baseline="-25000" dirty="0">
                          <a:effectLst/>
                          <a:latin typeface="Montserrat "/>
                        </a:rPr>
                        <a:t>3</a:t>
                      </a:r>
                      <a:r>
                        <a:rPr lang="ru-RU" sz="1400" kern="1200" dirty="0">
                          <a:effectLst/>
                          <a:latin typeface="Montserrat "/>
                        </a:rPr>
                        <a:t> кормовой</a:t>
                      </a:r>
                      <a:endParaRPr lang="ru-RU" sz="1400" dirty="0">
                        <a:latin typeface="Montserrat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1400" kern="1200" dirty="0">
                          <a:effectLst/>
                          <a:latin typeface="Montserrat "/>
                        </a:rPr>
                        <a:t>40,0</a:t>
                      </a:r>
                      <a:endParaRPr lang="ru-RU" sz="1400" dirty="0">
                        <a:latin typeface="Montserrat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1400" kern="1200" dirty="0">
                          <a:effectLst/>
                          <a:latin typeface="Montserrat "/>
                        </a:rPr>
                        <a:t>75</a:t>
                      </a:r>
                      <a:endParaRPr lang="ru-RU" sz="1400" dirty="0">
                        <a:latin typeface="Montserrat 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ru-RU" sz="1400" kern="1200" dirty="0" err="1">
                          <a:effectLst/>
                          <a:latin typeface="Montserrat "/>
                        </a:rPr>
                        <a:t>Дикальций</a:t>
                      </a:r>
                      <a:r>
                        <a:rPr lang="ru-RU" sz="1400" kern="1200" dirty="0">
                          <a:effectLst/>
                          <a:latin typeface="Montserrat "/>
                        </a:rPr>
                        <a:t> фосфат двухосновный СаНРО</a:t>
                      </a:r>
                      <a:r>
                        <a:rPr lang="ru-RU" sz="1400" kern="1200" baseline="-25000" dirty="0">
                          <a:effectLst/>
                          <a:latin typeface="Montserrat "/>
                        </a:rPr>
                        <a:t>4</a:t>
                      </a:r>
                      <a:r>
                        <a:rPr lang="ru-RU" sz="1400" kern="1200" dirty="0">
                          <a:effectLst/>
                          <a:latin typeface="Montserrat "/>
                        </a:rPr>
                        <a:t> </a:t>
                      </a:r>
                      <a:endParaRPr lang="ru-RU" sz="1400" dirty="0">
                        <a:latin typeface="Montserrat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1400" kern="1200" dirty="0">
                          <a:effectLst/>
                          <a:latin typeface="Montserrat "/>
                        </a:rPr>
                        <a:t>22,00</a:t>
                      </a:r>
                      <a:endParaRPr lang="ru-RU" sz="1400" dirty="0">
                        <a:latin typeface="Montserrat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1400" kern="1200" dirty="0">
                          <a:effectLst/>
                          <a:latin typeface="Montserrat "/>
                        </a:rPr>
                        <a:t>94</a:t>
                      </a:r>
                      <a:endParaRPr lang="ru-RU" sz="1400" dirty="0">
                        <a:latin typeface="Montserrat 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ru-RU" sz="1400" kern="1200" dirty="0">
                          <a:effectLst/>
                          <a:latin typeface="Montserrat "/>
                        </a:rPr>
                        <a:t>Известняк молотый кормовой</a:t>
                      </a:r>
                      <a:endParaRPr lang="ru-RU" sz="1400" dirty="0">
                        <a:latin typeface="Montserrat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1400" kern="1200" dirty="0">
                          <a:effectLst/>
                          <a:latin typeface="Montserrat "/>
                        </a:rPr>
                        <a:t>34,00</a:t>
                      </a:r>
                      <a:endParaRPr lang="ru-RU" sz="1400" dirty="0">
                        <a:latin typeface="Montserrat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1400" kern="1200" dirty="0">
                          <a:effectLst/>
                          <a:latin typeface="Montserrat "/>
                        </a:rPr>
                        <a:t>70</a:t>
                      </a:r>
                      <a:endParaRPr lang="ru-RU" sz="1400" dirty="0">
                        <a:latin typeface="Montserrat 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ru-RU" sz="1400" kern="1200" dirty="0">
                          <a:effectLst/>
                          <a:latin typeface="Montserrat "/>
                        </a:rPr>
                        <a:t>Мука из скорлупы яиц </a:t>
                      </a:r>
                      <a:endParaRPr lang="ru-RU" sz="1400" dirty="0">
                        <a:latin typeface="Montserrat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1400" kern="1200" dirty="0">
                          <a:effectLst/>
                          <a:latin typeface="Montserrat "/>
                        </a:rPr>
                        <a:t>38,00</a:t>
                      </a:r>
                      <a:endParaRPr lang="ru-RU" sz="1400" dirty="0">
                        <a:latin typeface="Montserrat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1400" kern="1200" dirty="0">
                          <a:effectLst/>
                          <a:latin typeface="Montserrat "/>
                        </a:rPr>
                        <a:t>75</a:t>
                      </a:r>
                      <a:endParaRPr lang="ru-RU" sz="1400" dirty="0">
                        <a:latin typeface="Montserrat 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ru-RU" sz="1400" kern="1200" dirty="0" err="1">
                          <a:effectLst/>
                          <a:latin typeface="Montserrat "/>
                        </a:rPr>
                        <a:t>Обесфторенный</a:t>
                      </a:r>
                      <a:r>
                        <a:rPr lang="ru-RU" sz="1400" kern="1200" dirty="0">
                          <a:effectLst/>
                          <a:latin typeface="Montserrat "/>
                        </a:rPr>
                        <a:t> фосфат кальция </a:t>
                      </a:r>
                      <a:endParaRPr lang="ru-RU" sz="1400" dirty="0">
                        <a:latin typeface="Montserrat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1400" kern="1200" dirty="0">
                          <a:effectLst/>
                          <a:latin typeface="Montserrat "/>
                        </a:rPr>
                        <a:t>32,00</a:t>
                      </a:r>
                      <a:endParaRPr lang="ru-RU" sz="1400" dirty="0">
                        <a:latin typeface="Montserrat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ru-RU" sz="1400" kern="1200" dirty="0">
                          <a:effectLst/>
                          <a:latin typeface="Montserrat "/>
                        </a:rPr>
                        <a:t>70</a:t>
                      </a:r>
                      <a:endParaRPr lang="ru-RU" sz="1400" dirty="0">
                        <a:latin typeface="Montserrat 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F7C67896-7949-4F39-B2A7-677E2102B1AB}"/>
              </a:ext>
            </a:extLst>
          </p:cNvPr>
          <p:cNvSpPr/>
          <p:nvPr/>
        </p:nvSpPr>
        <p:spPr>
          <a:xfrm>
            <a:off x="5840950" y="4028040"/>
            <a:ext cx="7343964" cy="4646611"/>
          </a:xfrm>
          <a:custGeom>
            <a:avLst/>
            <a:gdLst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11722" h="5822580">
                <a:moveTo>
                  <a:pt x="8311722" y="0"/>
                </a:moveTo>
                <a:lnTo>
                  <a:pt x="8311722" y="5822580"/>
                </a:lnTo>
                <a:lnTo>
                  <a:pt x="0" y="5822580"/>
                </a:lnTo>
                <a:cubicBezTo>
                  <a:pt x="507049" y="1575409"/>
                  <a:pt x="6229771" y="4381526"/>
                  <a:pt x="8311722" y="0"/>
                </a:cubicBezTo>
                <a:close/>
              </a:path>
            </a:pathLst>
          </a:custGeom>
          <a:gradFill>
            <a:gsLst>
              <a:gs pos="100000">
                <a:srgbClr val="08A5E4"/>
              </a:gs>
              <a:gs pos="0">
                <a:srgbClr val="96DC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A82434A4-0372-4B3F-BE6F-4085A7A3FAD9}"/>
              </a:ext>
            </a:extLst>
          </p:cNvPr>
          <p:cNvSpPr/>
          <p:nvPr/>
        </p:nvSpPr>
        <p:spPr>
          <a:xfrm>
            <a:off x="7011391" y="5095642"/>
            <a:ext cx="6048073" cy="3579009"/>
          </a:xfrm>
          <a:custGeom>
            <a:avLst/>
            <a:gdLst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11722" h="5822580">
                <a:moveTo>
                  <a:pt x="8311722" y="0"/>
                </a:moveTo>
                <a:lnTo>
                  <a:pt x="8311722" y="5822580"/>
                </a:lnTo>
                <a:lnTo>
                  <a:pt x="0" y="5822580"/>
                </a:lnTo>
                <a:cubicBezTo>
                  <a:pt x="507049" y="1575409"/>
                  <a:pt x="6229771" y="4381526"/>
                  <a:pt x="8311722" y="0"/>
                </a:cubicBezTo>
                <a:close/>
              </a:path>
            </a:pathLst>
          </a:custGeom>
          <a:gradFill>
            <a:gsLst>
              <a:gs pos="100000">
                <a:srgbClr val="08A5E4"/>
              </a:gs>
              <a:gs pos="0">
                <a:srgbClr val="96DCF7"/>
              </a:gs>
            </a:gsLst>
            <a:lin ang="2700000" scaled="1"/>
          </a:gradFill>
          <a:ln>
            <a:noFill/>
          </a:ln>
          <a:effectLst>
            <a:outerShdw blurRad="1003300" dist="609600" dir="13500000" sx="70000" sy="7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3" name="Group 86">
            <a:extLst>
              <a:ext uri="{FF2B5EF4-FFF2-40B4-BE49-F238E27FC236}">
                <a16:creationId xmlns:a16="http://schemas.microsoft.com/office/drawing/2014/main" id="{CF601E6C-8191-4834-8CB5-D8D309D0222E}"/>
              </a:ext>
            </a:extLst>
          </p:cNvPr>
          <p:cNvGrpSpPr/>
          <p:nvPr/>
        </p:nvGrpSpPr>
        <p:grpSpPr>
          <a:xfrm>
            <a:off x="9498931" y="-926757"/>
            <a:ext cx="2592986" cy="2124850"/>
            <a:chOff x="9381302" y="4525192"/>
            <a:chExt cx="2592986" cy="2124850"/>
          </a:xfrm>
          <a:gradFill>
            <a:gsLst>
              <a:gs pos="100000">
                <a:schemeClr val="bg1"/>
              </a:gs>
              <a:gs pos="0">
                <a:srgbClr val="96DCF7"/>
              </a:gs>
            </a:gsLst>
            <a:lin ang="2700000" scaled="1"/>
          </a:gradFill>
        </p:grpSpPr>
        <p:grpSp>
          <p:nvGrpSpPr>
            <p:cNvPr id="144" name="Group 87">
              <a:extLst>
                <a:ext uri="{FF2B5EF4-FFF2-40B4-BE49-F238E27FC236}">
                  <a16:creationId xmlns:a16="http://schemas.microsoft.com/office/drawing/2014/main" id="{BA66846C-A73A-4F1F-8137-E5293910BDCD}"/>
                </a:ext>
              </a:extLst>
            </p:cNvPr>
            <p:cNvGrpSpPr/>
            <p:nvPr/>
          </p:nvGrpSpPr>
          <p:grpSpPr>
            <a:xfrm rot="19695130" flipH="1">
              <a:off x="10688647" y="5407027"/>
              <a:ext cx="1285641" cy="1243015"/>
              <a:chOff x="2818811" y="574769"/>
              <a:chExt cx="6148534" cy="5944686"/>
            </a:xfrm>
            <a:grpFill/>
          </p:grpSpPr>
          <p:sp>
            <p:nvSpPr>
              <p:cNvPr id="157" name="Freeform 6">
                <a:extLst>
                  <a:ext uri="{FF2B5EF4-FFF2-40B4-BE49-F238E27FC236}">
                    <a16:creationId xmlns:a16="http://schemas.microsoft.com/office/drawing/2014/main" id="{26B0702E-C358-4264-8081-F1E981109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8" name="Oval 101">
                <a:extLst>
                  <a:ext uri="{FF2B5EF4-FFF2-40B4-BE49-F238E27FC236}">
                    <a16:creationId xmlns:a16="http://schemas.microsoft.com/office/drawing/2014/main" id="{B3DCDC28-1270-4D82-AB87-36DF7EC23E18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59" name="Oval 102">
                <a:extLst>
                  <a:ext uri="{FF2B5EF4-FFF2-40B4-BE49-F238E27FC236}">
                    <a16:creationId xmlns:a16="http://schemas.microsoft.com/office/drawing/2014/main" id="{746C4117-3737-4545-9686-7DE6A8C1B33C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60" name="Oval 103">
                <a:extLst>
                  <a:ext uri="{FF2B5EF4-FFF2-40B4-BE49-F238E27FC236}">
                    <a16:creationId xmlns:a16="http://schemas.microsoft.com/office/drawing/2014/main" id="{EC55BEDC-38C4-424F-9A2C-72D4B9180472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61" name="Oval 104">
                <a:extLst>
                  <a:ext uri="{FF2B5EF4-FFF2-40B4-BE49-F238E27FC236}">
                    <a16:creationId xmlns:a16="http://schemas.microsoft.com/office/drawing/2014/main" id="{90BD6B66-B54C-4D52-8762-6A1AE99D9B45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145" name="Group 88">
              <a:extLst>
                <a:ext uri="{FF2B5EF4-FFF2-40B4-BE49-F238E27FC236}">
                  <a16:creationId xmlns:a16="http://schemas.microsoft.com/office/drawing/2014/main" id="{B8BBDCF9-ABBE-4729-A6D4-EF302A457739}"/>
                </a:ext>
              </a:extLst>
            </p:cNvPr>
            <p:cNvGrpSpPr/>
            <p:nvPr/>
          </p:nvGrpSpPr>
          <p:grpSpPr>
            <a:xfrm rot="611320" flipH="1">
              <a:off x="10228067" y="4525192"/>
              <a:ext cx="800235" cy="773703"/>
              <a:chOff x="2818811" y="574769"/>
              <a:chExt cx="6148534" cy="5944686"/>
            </a:xfrm>
            <a:grpFill/>
          </p:grpSpPr>
          <p:sp>
            <p:nvSpPr>
              <p:cNvPr id="152" name="Freeform 6">
                <a:extLst>
                  <a:ext uri="{FF2B5EF4-FFF2-40B4-BE49-F238E27FC236}">
                    <a16:creationId xmlns:a16="http://schemas.microsoft.com/office/drawing/2014/main" id="{B212F30A-36FE-488F-A286-09FF018D20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3" name="Oval 96">
                <a:extLst>
                  <a:ext uri="{FF2B5EF4-FFF2-40B4-BE49-F238E27FC236}">
                    <a16:creationId xmlns:a16="http://schemas.microsoft.com/office/drawing/2014/main" id="{FEEB6382-1A7C-44F0-890C-BC7B66A8C8A2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54" name="Oval 97">
                <a:extLst>
                  <a:ext uri="{FF2B5EF4-FFF2-40B4-BE49-F238E27FC236}">
                    <a16:creationId xmlns:a16="http://schemas.microsoft.com/office/drawing/2014/main" id="{3CDC25EE-9FDC-445A-956D-A04DD1647B85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55" name="Oval 98">
                <a:extLst>
                  <a:ext uri="{FF2B5EF4-FFF2-40B4-BE49-F238E27FC236}">
                    <a16:creationId xmlns:a16="http://schemas.microsoft.com/office/drawing/2014/main" id="{B185E401-05E5-40A5-89DE-7CE5C0EE3AD5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56" name="Oval 99">
                <a:extLst>
                  <a:ext uri="{FF2B5EF4-FFF2-40B4-BE49-F238E27FC236}">
                    <a16:creationId xmlns:a16="http://schemas.microsoft.com/office/drawing/2014/main" id="{2727F216-BDBA-4DF0-AD7B-69D8DD1D4E85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146" name="Group 89">
              <a:extLst>
                <a:ext uri="{FF2B5EF4-FFF2-40B4-BE49-F238E27FC236}">
                  <a16:creationId xmlns:a16="http://schemas.microsoft.com/office/drawing/2014/main" id="{C910DE03-8B98-439A-A379-643C6AEF1F2E}"/>
                </a:ext>
              </a:extLst>
            </p:cNvPr>
            <p:cNvGrpSpPr/>
            <p:nvPr/>
          </p:nvGrpSpPr>
          <p:grpSpPr>
            <a:xfrm rot="17868111" flipH="1">
              <a:off x="9372166" y="5402833"/>
              <a:ext cx="551126" cy="532854"/>
              <a:chOff x="2818811" y="574769"/>
              <a:chExt cx="6148534" cy="5944686"/>
            </a:xfrm>
            <a:grpFill/>
          </p:grpSpPr>
          <p:sp>
            <p:nvSpPr>
              <p:cNvPr id="147" name="Freeform 6">
                <a:extLst>
                  <a:ext uri="{FF2B5EF4-FFF2-40B4-BE49-F238E27FC236}">
                    <a16:creationId xmlns:a16="http://schemas.microsoft.com/office/drawing/2014/main" id="{C03801B3-4A67-4E49-AB80-E78CE379DC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48" name="Oval 91">
                <a:extLst>
                  <a:ext uri="{FF2B5EF4-FFF2-40B4-BE49-F238E27FC236}">
                    <a16:creationId xmlns:a16="http://schemas.microsoft.com/office/drawing/2014/main" id="{F51F21F7-C19F-4F3C-8008-B6A86F91B00C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49" name="Oval 92">
                <a:extLst>
                  <a:ext uri="{FF2B5EF4-FFF2-40B4-BE49-F238E27FC236}">
                    <a16:creationId xmlns:a16="http://schemas.microsoft.com/office/drawing/2014/main" id="{A114665A-F0A7-4177-A3B9-5D1B5008CB34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50" name="Oval 93">
                <a:extLst>
                  <a:ext uri="{FF2B5EF4-FFF2-40B4-BE49-F238E27FC236}">
                    <a16:creationId xmlns:a16="http://schemas.microsoft.com/office/drawing/2014/main" id="{26D85EBD-4A6E-4CE6-94B8-16AE0F768C87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51" name="Oval 94">
                <a:extLst>
                  <a:ext uri="{FF2B5EF4-FFF2-40B4-BE49-F238E27FC236}">
                    <a16:creationId xmlns:a16="http://schemas.microsoft.com/office/drawing/2014/main" id="{9520AD3E-C8F7-4984-8160-D54C39DE9BA9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</p:grp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700B5F68-918C-49E5-B948-312713E535DD}"/>
              </a:ext>
            </a:extLst>
          </p:cNvPr>
          <p:cNvSpPr/>
          <p:nvPr/>
        </p:nvSpPr>
        <p:spPr>
          <a:xfrm>
            <a:off x="404716" y="292630"/>
            <a:ext cx="115734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Montserrat ExtraBold" panose="00000900000000000000" pitchFamily="2" charset="-52"/>
              </a:rPr>
              <a:t>Источники кальция: корм/продукты, кормовые добавки и вода в которых он содержится в виде разных солей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530FD1-AF7F-A006-1FC2-A1EF2B0898BD}"/>
              </a:ext>
            </a:extLst>
          </p:cNvPr>
          <p:cNvSpPr txBox="1"/>
          <p:nvPr/>
        </p:nvSpPr>
        <p:spPr>
          <a:xfrm>
            <a:off x="404716" y="5923812"/>
            <a:ext cx="111601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Montserrat SemiBold" panose="00000700000000000000" pitchFamily="2" charset="-52"/>
              </a:rPr>
              <a:t>Соли кальция имеют разную зольность, и в зависимости от аниона, с которым </a:t>
            </a:r>
          </a:p>
          <a:p>
            <a:r>
              <a:rPr lang="ru-RU" sz="1600" dirty="0">
                <a:latin typeface="Montserrat SemiBold" panose="00000700000000000000" pitchFamily="2" charset="-52"/>
              </a:rPr>
              <a:t>связан </a:t>
            </a:r>
            <a:r>
              <a:rPr lang="en-US" sz="1600" dirty="0">
                <a:latin typeface="Montserrat SemiBold" panose="00000700000000000000" pitchFamily="2" charset="-52"/>
              </a:rPr>
              <a:t>Ca</a:t>
            </a:r>
            <a:r>
              <a:rPr lang="ru-RU" sz="1600" dirty="0">
                <a:latin typeface="Montserrat SemiBold" panose="00000700000000000000" pitchFamily="2" charset="-52"/>
              </a:rPr>
              <a:t>, он может более или менее поглощаться, изменяя рН мочи</a:t>
            </a:r>
          </a:p>
        </p:txBody>
      </p:sp>
      <p:sp>
        <p:nvSpPr>
          <p:cNvPr id="26" name="Номер слайда 5">
            <a:extLst>
              <a:ext uri="{FF2B5EF4-FFF2-40B4-BE49-F238E27FC236}">
                <a16:creationId xmlns:a16="http://schemas.microsoft.com/office/drawing/2014/main" id="{1CDD4145-A8B6-4DE7-81B6-7FC2FAF2B2CE}"/>
              </a:ext>
            </a:extLst>
          </p:cNvPr>
          <p:cNvSpPr txBox="1">
            <a:spLocks/>
          </p:cNvSpPr>
          <p:nvPr/>
        </p:nvSpPr>
        <p:spPr>
          <a:xfrm>
            <a:off x="11603758" y="6535451"/>
            <a:ext cx="513247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DE2ABCC-AA8B-48FD-ADCD-95E89A7FB9DD}" type="slidenum">
              <a:rPr lang="ru-RU" sz="1200" smtClean="0"/>
              <a:pPr/>
              <a:t>17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478733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8">
            <a:extLst>
              <a:ext uri="{FF2B5EF4-FFF2-40B4-BE49-F238E27FC236}">
                <a16:creationId xmlns:a16="http://schemas.microsoft.com/office/drawing/2014/main" id="{938D8226-5566-4BE1-B8E5-BAC27B4B6AC9}"/>
              </a:ext>
            </a:extLst>
          </p:cNvPr>
          <p:cNvSpPr/>
          <p:nvPr/>
        </p:nvSpPr>
        <p:spPr>
          <a:xfrm flipH="1">
            <a:off x="-1" y="1068837"/>
            <a:ext cx="6703310" cy="5824629"/>
          </a:xfrm>
          <a:custGeom>
            <a:avLst/>
            <a:gdLst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11722" h="5822580">
                <a:moveTo>
                  <a:pt x="8311722" y="0"/>
                </a:moveTo>
                <a:lnTo>
                  <a:pt x="8311722" y="5822580"/>
                </a:lnTo>
                <a:lnTo>
                  <a:pt x="0" y="5822580"/>
                </a:lnTo>
                <a:cubicBezTo>
                  <a:pt x="507049" y="1575409"/>
                  <a:pt x="6229771" y="4381526"/>
                  <a:pt x="8311722" y="0"/>
                </a:cubicBezTo>
                <a:close/>
              </a:path>
            </a:pathLst>
          </a:custGeom>
          <a:gradFill>
            <a:gsLst>
              <a:gs pos="99000">
                <a:srgbClr val="08A5E4"/>
              </a:gs>
              <a:gs pos="0">
                <a:srgbClr val="96DCF7">
                  <a:alpha val="49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700B5F68-918C-49E5-B948-312713E535DD}"/>
              </a:ext>
            </a:extLst>
          </p:cNvPr>
          <p:cNvSpPr/>
          <p:nvPr/>
        </p:nvSpPr>
        <p:spPr>
          <a:xfrm>
            <a:off x="404716" y="406930"/>
            <a:ext cx="115734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Montserrat ExtraBold" panose="00000900000000000000" pitchFamily="2" charset="-52"/>
              </a:rPr>
              <a:t>Бедный кальций/богатый кальций</a:t>
            </a:r>
          </a:p>
        </p:txBody>
      </p:sp>
      <p:graphicFrame>
        <p:nvGraphicFramePr>
          <p:cNvPr id="28" name="Таблица 27">
            <a:extLst>
              <a:ext uri="{FF2B5EF4-FFF2-40B4-BE49-F238E27FC236}">
                <a16:creationId xmlns:a16="http://schemas.microsoft.com/office/drawing/2014/main" id="{8BB50A61-9C64-47BA-85A4-6D1CABDD9B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802017"/>
              </p:ext>
            </p:extLst>
          </p:nvPr>
        </p:nvGraphicFramePr>
        <p:xfrm>
          <a:off x="515938" y="1140460"/>
          <a:ext cx="5487820" cy="2667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87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800" dirty="0" err="1">
                          <a:solidFill>
                            <a:schemeClr val="bg1"/>
                          </a:solidFill>
                          <a:latin typeface="Montserrat" panose="00000500000000000000" pitchFamily="2" charset="-52"/>
                        </a:rPr>
                        <a:t>ГИПОкальциемия</a:t>
                      </a:r>
                      <a:endParaRPr lang="ru-RU" sz="1800" dirty="0">
                        <a:solidFill>
                          <a:schemeClr val="bg1"/>
                        </a:solidFill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79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Montserrat" panose="00000500000000000000" pitchFamily="2" charset="-52"/>
                        </a:rPr>
                        <a:t>Чаще необратим (критично в первые 0-6 месяцев развития)</a:t>
                      </a:r>
                      <a:endParaRPr lang="ru-RU" sz="120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Montserrat" panose="00000500000000000000" pitchFamily="2" charset="-52"/>
                        </a:rPr>
                        <a:t>Болезнь развивается не сразу, носит хронический характер</a:t>
                      </a:r>
                      <a:endParaRPr lang="ru-RU" sz="120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Montserrat" panose="00000500000000000000" pitchFamily="2" charset="-52"/>
                        </a:rPr>
                        <a:t>СИМПТОМЫ: вялость, мышечная слабость, полиурия, боль при прикосновении, владелец часто не может понять причину и локализацию боли, повышенная вокализация животное подает сигналы о дискомфорте и боли, хромота, искривление костей конечностей, позвоночника, грудной клетки, неправильная постановка конечностей, стопохождение, спонтанные переломы костей без объективных причин, например при прыжке с дивана или в игре, нарушение роста и смены зубов, отставание в росте</a:t>
                      </a:r>
                      <a:endParaRPr lang="ru-RU" sz="120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72A888D-0BDE-4932-ADCD-FB96F3F0EA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782"/>
          <a:stretch/>
        </p:blipFill>
        <p:spPr>
          <a:xfrm>
            <a:off x="7912625" y="4243269"/>
            <a:ext cx="1961287" cy="2209920"/>
          </a:xfrm>
          <a:prstGeom prst="rect">
            <a:avLst/>
          </a:prstGeom>
          <a:effectLst>
            <a:outerShdw blurRad="190500" sx="102000" sy="102000" algn="ctr" rotWithShape="0">
              <a:prstClr val="black">
                <a:alpha val="12000"/>
              </a:prstClr>
            </a:outerShd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EFD73A2-12DC-45B0-A0FB-8D22341B48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194"/>
          <a:stretch/>
        </p:blipFill>
        <p:spPr>
          <a:xfrm>
            <a:off x="6096000" y="1140460"/>
            <a:ext cx="3777912" cy="2753360"/>
          </a:xfrm>
          <a:prstGeom prst="rect">
            <a:avLst/>
          </a:prstGeom>
          <a:effectLst>
            <a:outerShdw blurRad="190500" sx="102000" sy="102000" algn="ctr" rotWithShape="0">
              <a:prstClr val="black">
                <a:alpha val="12000"/>
              </a:prst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99C7DD9-0032-450F-ADF9-9D83F3C51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142072"/>
            <a:ext cx="1632142" cy="2311117"/>
          </a:xfrm>
          <a:prstGeom prst="rect">
            <a:avLst/>
          </a:prstGeom>
          <a:effectLst>
            <a:outerShdw blurRad="190500" sx="102000" sy="102000" algn="ctr" rotWithShape="0">
              <a:prstClr val="black">
                <a:alpha val="12000"/>
              </a:prstClr>
            </a:outerShdw>
          </a:effectLst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10F5631-E3CC-4F58-AFFD-C3BC83B945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915275"/>
              </p:ext>
            </p:extLst>
          </p:nvPr>
        </p:nvGraphicFramePr>
        <p:xfrm>
          <a:off x="515937" y="4152146"/>
          <a:ext cx="5487821" cy="22989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87821">
                  <a:extLst>
                    <a:ext uri="{9D8B030D-6E8A-4147-A177-3AD203B41FA5}">
                      <a16:colId xmlns:a16="http://schemas.microsoft.com/office/drawing/2014/main" val="693588285"/>
                    </a:ext>
                  </a:extLst>
                </a:gridCol>
              </a:tblGrid>
              <a:tr h="486439">
                <a:tc>
                  <a:txBody>
                    <a:bodyPr/>
                    <a:lstStyle/>
                    <a:p>
                      <a:pPr algn="l"/>
                      <a:r>
                        <a:rPr lang="ru-RU" sz="1800" dirty="0" err="1">
                          <a:solidFill>
                            <a:schemeClr val="bg1"/>
                          </a:solidFill>
                          <a:latin typeface="Montserrat" panose="00000500000000000000" pitchFamily="2" charset="-52"/>
                        </a:rPr>
                        <a:t>ГИПЕРкальциемия</a:t>
                      </a:r>
                      <a:endParaRPr lang="ru-RU" sz="1800" dirty="0">
                        <a:solidFill>
                          <a:schemeClr val="bg1"/>
                        </a:solidFill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79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939882"/>
                  </a:ext>
                </a:extLst>
              </a:tr>
              <a:tr h="486439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Montserrat" panose="00000500000000000000" pitchFamily="2" charset="-52"/>
                        </a:rPr>
                        <a:t>Чаще обратим </a:t>
                      </a:r>
                      <a:endParaRPr lang="ru-RU" sz="120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645827"/>
                  </a:ext>
                </a:extLst>
              </a:tr>
              <a:tr h="486439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Montserrat" panose="00000500000000000000" pitchFamily="2" charset="-52"/>
                        </a:rPr>
                        <a:t>Болезнь развивается не сразу, носит хронический характер</a:t>
                      </a:r>
                      <a:endParaRPr lang="ru-RU" sz="120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135148"/>
                  </a:ext>
                </a:extLst>
              </a:tr>
              <a:tr h="839607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Montserrat" panose="00000500000000000000" pitchFamily="2" charset="-52"/>
                        </a:rPr>
                        <a:t>СИМПТОМЫ: Отставание в росте, снижение аппетита, истончение, </a:t>
                      </a:r>
                      <a:r>
                        <a:rPr lang="ru-RU" sz="1200" dirty="0" err="1">
                          <a:latin typeface="Montserrat" panose="00000500000000000000" pitchFamily="2" charset="-52"/>
                        </a:rPr>
                        <a:t>прогибание</a:t>
                      </a:r>
                      <a:r>
                        <a:rPr lang="ru-RU" sz="1200" dirty="0">
                          <a:latin typeface="Montserrat" panose="00000500000000000000" pitchFamily="2" charset="-52"/>
                        </a:rPr>
                        <a:t> и отёчность передних конечностей,               в области запястья</a:t>
                      </a:r>
                      <a:endParaRPr lang="ru-RU" sz="120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050089"/>
                  </a:ext>
                </a:extLst>
              </a:tr>
            </a:tbl>
          </a:graphicData>
        </a:graphic>
      </p:graphicFrame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01C91D45-C38D-4870-8F87-60A13F54C9C1}"/>
              </a:ext>
            </a:extLst>
          </p:cNvPr>
          <p:cNvSpPr/>
          <p:nvPr/>
        </p:nvSpPr>
        <p:spPr>
          <a:xfrm>
            <a:off x="9883658" y="1105714"/>
            <a:ext cx="188640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Montserrat" panose="00000500000000000000" pitchFamily="2" charset="-52"/>
                <a:cs typeface="Times New Roman" panose="02020603050405020304" pitchFamily="18" charset="0"/>
              </a:rPr>
              <a:t>Фото заимствовано</a:t>
            </a:r>
          </a:p>
          <a:p>
            <a:r>
              <a:rPr lang="ru-RU" sz="1050" dirty="0">
                <a:latin typeface="Montserrat" panose="00000500000000000000" pitchFamily="2" charset="-52"/>
                <a:cs typeface="Times New Roman" panose="02020603050405020304" pitchFamily="18" charset="0"/>
              </a:rPr>
              <a:t> https://www.hvoost.ru/mirhvostatyh/articles/alimentarnyy_giperparatireoz_u_sobak_i_koshek/</a:t>
            </a:r>
          </a:p>
        </p:txBody>
      </p:sp>
      <p:grpSp>
        <p:nvGrpSpPr>
          <p:cNvPr id="34" name="Group 86">
            <a:extLst>
              <a:ext uri="{FF2B5EF4-FFF2-40B4-BE49-F238E27FC236}">
                <a16:creationId xmlns:a16="http://schemas.microsoft.com/office/drawing/2014/main" id="{63D623C1-FC1A-4A32-BEA1-CBA8AD27FDCE}"/>
              </a:ext>
            </a:extLst>
          </p:cNvPr>
          <p:cNvGrpSpPr/>
          <p:nvPr/>
        </p:nvGrpSpPr>
        <p:grpSpPr>
          <a:xfrm rot="15236124">
            <a:off x="10209565" y="-1485802"/>
            <a:ext cx="2592986" cy="2124850"/>
            <a:chOff x="9381302" y="4525192"/>
            <a:chExt cx="2592986" cy="2124850"/>
          </a:xfrm>
          <a:gradFill>
            <a:gsLst>
              <a:gs pos="100000">
                <a:schemeClr val="bg1"/>
              </a:gs>
              <a:gs pos="0">
                <a:srgbClr val="96DCF7"/>
              </a:gs>
            </a:gsLst>
            <a:lin ang="2700000" scaled="1"/>
          </a:gradFill>
        </p:grpSpPr>
        <p:grpSp>
          <p:nvGrpSpPr>
            <p:cNvPr id="35" name="Group 87">
              <a:extLst>
                <a:ext uri="{FF2B5EF4-FFF2-40B4-BE49-F238E27FC236}">
                  <a16:creationId xmlns:a16="http://schemas.microsoft.com/office/drawing/2014/main" id="{F845199E-BF6B-4658-8A9E-D188CE3965DE}"/>
                </a:ext>
              </a:extLst>
            </p:cNvPr>
            <p:cNvGrpSpPr/>
            <p:nvPr/>
          </p:nvGrpSpPr>
          <p:grpSpPr>
            <a:xfrm rot="19695130" flipH="1">
              <a:off x="10688647" y="5407027"/>
              <a:ext cx="1285641" cy="1243015"/>
              <a:chOff x="2818811" y="574769"/>
              <a:chExt cx="6148534" cy="5944686"/>
            </a:xfrm>
            <a:grpFill/>
          </p:grpSpPr>
          <p:sp>
            <p:nvSpPr>
              <p:cNvPr id="49" name="Freeform 6">
                <a:extLst>
                  <a:ext uri="{FF2B5EF4-FFF2-40B4-BE49-F238E27FC236}">
                    <a16:creationId xmlns:a16="http://schemas.microsoft.com/office/drawing/2014/main" id="{A4877F99-5CFF-4645-B987-F4AAF20609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0" name="Oval 101">
                <a:extLst>
                  <a:ext uri="{FF2B5EF4-FFF2-40B4-BE49-F238E27FC236}">
                    <a16:creationId xmlns:a16="http://schemas.microsoft.com/office/drawing/2014/main" id="{3DAA87FE-72F5-46C5-AA3F-6FD96F0282A5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52" name="Oval 102">
                <a:extLst>
                  <a:ext uri="{FF2B5EF4-FFF2-40B4-BE49-F238E27FC236}">
                    <a16:creationId xmlns:a16="http://schemas.microsoft.com/office/drawing/2014/main" id="{C7E4232B-3BC9-456E-B5BF-DB2969D15A20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53" name="Oval 103">
                <a:extLst>
                  <a:ext uri="{FF2B5EF4-FFF2-40B4-BE49-F238E27FC236}">
                    <a16:creationId xmlns:a16="http://schemas.microsoft.com/office/drawing/2014/main" id="{5F9666EC-11BC-419C-B9B1-659CEEAEA881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55" name="Oval 104">
                <a:extLst>
                  <a:ext uri="{FF2B5EF4-FFF2-40B4-BE49-F238E27FC236}">
                    <a16:creationId xmlns:a16="http://schemas.microsoft.com/office/drawing/2014/main" id="{DD8D57A8-43E3-4870-88BE-A559E8FFCD21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36" name="Group 88">
              <a:extLst>
                <a:ext uri="{FF2B5EF4-FFF2-40B4-BE49-F238E27FC236}">
                  <a16:creationId xmlns:a16="http://schemas.microsoft.com/office/drawing/2014/main" id="{4330B6BE-8D48-4EE4-8956-F0924948ADC0}"/>
                </a:ext>
              </a:extLst>
            </p:cNvPr>
            <p:cNvGrpSpPr/>
            <p:nvPr/>
          </p:nvGrpSpPr>
          <p:grpSpPr>
            <a:xfrm rot="611320" flipH="1">
              <a:off x="10228067" y="4525192"/>
              <a:ext cx="800235" cy="773703"/>
              <a:chOff x="2818811" y="574769"/>
              <a:chExt cx="6148534" cy="5944686"/>
            </a:xfrm>
            <a:grpFill/>
          </p:grpSpPr>
          <p:sp>
            <p:nvSpPr>
              <p:cNvPr id="43" name="Freeform 6">
                <a:extLst>
                  <a:ext uri="{FF2B5EF4-FFF2-40B4-BE49-F238E27FC236}">
                    <a16:creationId xmlns:a16="http://schemas.microsoft.com/office/drawing/2014/main" id="{87B8657D-62E8-4E70-8C00-3C152E682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5" name="Oval 96">
                <a:extLst>
                  <a:ext uri="{FF2B5EF4-FFF2-40B4-BE49-F238E27FC236}">
                    <a16:creationId xmlns:a16="http://schemas.microsoft.com/office/drawing/2014/main" id="{6B5ADEB3-36A8-49C9-8751-759BFEB9DEB7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46" name="Oval 97">
                <a:extLst>
                  <a:ext uri="{FF2B5EF4-FFF2-40B4-BE49-F238E27FC236}">
                    <a16:creationId xmlns:a16="http://schemas.microsoft.com/office/drawing/2014/main" id="{C052D8BA-AD3D-4335-8366-4BEE5ABFBD9C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47" name="Oval 98">
                <a:extLst>
                  <a:ext uri="{FF2B5EF4-FFF2-40B4-BE49-F238E27FC236}">
                    <a16:creationId xmlns:a16="http://schemas.microsoft.com/office/drawing/2014/main" id="{B1FDF1BF-22AE-4EF9-ABD5-F9E2BD7AF719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48" name="Oval 99">
                <a:extLst>
                  <a:ext uri="{FF2B5EF4-FFF2-40B4-BE49-F238E27FC236}">
                    <a16:creationId xmlns:a16="http://schemas.microsoft.com/office/drawing/2014/main" id="{67A2A00E-0D4D-4003-9029-77176970DC64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37" name="Group 89">
              <a:extLst>
                <a:ext uri="{FF2B5EF4-FFF2-40B4-BE49-F238E27FC236}">
                  <a16:creationId xmlns:a16="http://schemas.microsoft.com/office/drawing/2014/main" id="{087004BF-0F93-43E8-9CE5-D62FC64B5774}"/>
                </a:ext>
              </a:extLst>
            </p:cNvPr>
            <p:cNvGrpSpPr/>
            <p:nvPr/>
          </p:nvGrpSpPr>
          <p:grpSpPr>
            <a:xfrm rot="17868111" flipH="1">
              <a:off x="9372166" y="5402833"/>
              <a:ext cx="551126" cy="532854"/>
              <a:chOff x="2818811" y="574769"/>
              <a:chExt cx="6148534" cy="5944686"/>
            </a:xfrm>
            <a:grpFill/>
          </p:grpSpPr>
          <p:sp>
            <p:nvSpPr>
              <p:cNvPr id="38" name="Freeform 6">
                <a:extLst>
                  <a:ext uri="{FF2B5EF4-FFF2-40B4-BE49-F238E27FC236}">
                    <a16:creationId xmlns:a16="http://schemas.microsoft.com/office/drawing/2014/main" id="{4A9EA512-0BFD-421E-A8FF-5874D69C4A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" name="Oval 91">
                <a:extLst>
                  <a:ext uri="{FF2B5EF4-FFF2-40B4-BE49-F238E27FC236}">
                    <a16:creationId xmlns:a16="http://schemas.microsoft.com/office/drawing/2014/main" id="{A4EA04E4-C2D7-47FC-8A23-85B6FBC6DFE9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40" name="Oval 92">
                <a:extLst>
                  <a:ext uri="{FF2B5EF4-FFF2-40B4-BE49-F238E27FC236}">
                    <a16:creationId xmlns:a16="http://schemas.microsoft.com/office/drawing/2014/main" id="{42E1BAA5-D637-4F4A-BD7F-C6CBA8281B10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41" name="Oval 93">
                <a:extLst>
                  <a:ext uri="{FF2B5EF4-FFF2-40B4-BE49-F238E27FC236}">
                    <a16:creationId xmlns:a16="http://schemas.microsoft.com/office/drawing/2014/main" id="{90317947-4EAA-46AC-A72F-A2D5D4015B3F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42" name="Oval 94">
                <a:extLst>
                  <a:ext uri="{FF2B5EF4-FFF2-40B4-BE49-F238E27FC236}">
                    <a16:creationId xmlns:a16="http://schemas.microsoft.com/office/drawing/2014/main" id="{68596E84-D4E3-476E-B88A-1FAD50C8675A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26ED002C-3281-4F20-9120-FF64454768AF}"/>
              </a:ext>
            </a:extLst>
          </p:cNvPr>
          <p:cNvSpPr txBox="1"/>
          <p:nvPr/>
        </p:nvSpPr>
        <p:spPr>
          <a:xfrm>
            <a:off x="6110474" y="6383837"/>
            <a:ext cx="1632142" cy="430887"/>
          </a:xfrm>
          <a:prstGeom prst="rect">
            <a:avLst/>
          </a:prstGeom>
          <a:solidFill>
            <a:srgbClr val="45C6F9"/>
          </a:solidFill>
          <a:effectLst>
            <a:outerShdw blurRad="1905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После лечебного рациона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A4B5963-551F-4659-861C-1D98A58F36B3}"/>
              </a:ext>
            </a:extLst>
          </p:cNvPr>
          <p:cNvSpPr txBox="1"/>
          <p:nvPr/>
        </p:nvSpPr>
        <p:spPr>
          <a:xfrm>
            <a:off x="7910976" y="6363671"/>
            <a:ext cx="1964583" cy="430887"/>
          </a:xfrm>
          <a:prstGeom prst="rect">
            <a:avLst/>
          </a:prstGeom>
          <a:solidFill>
            <a:srgbClr val="45C6F9"/>
          </a:solidFill>
          <a:effectLst>
            <a:outerShdw blurRad="1905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До </a:t>
            </a:r>
          </a:p>
          <a:p>
            <a:r>
              <a:rPr lang="ru-RU" sz="11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лечебной диеты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4DFF3B4-A404-4444-A396-CAB531809ECC}"/>
              </a:ext>
            </a:extLst>
          </p:cNvPr>
          <p:cNvSpPr/>
          <p:nvPr/>
        </p:nvSpPr>
        <p:spPr>
          <a:xfrm>
            <a:off x="5944714" y="6675680"/>
            <a:ext cx="376416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atin typeface="Montserrat" panose="00000500000000000000" pitchFamily="2" charset="-52"/>
                <a:cs typeface="Times New Roman" panose="02020603050405020304" pitchFamily="18" charset="0"/>
              </a:rPr>
              <a:t>Фото из личного архива</a:t>
            </a:r>
            <a:endParaRPr lang="ru-RU" sz="105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2268E10-5FA0-4259-930C-ED15B503CA14}"/>
              </a:ext>
            </a:extLst>
          </p:cNvPr>
          <p:cNvSpPr/>
          <p:nvPr/>
        </p:nvSpPr>
        <p:spPr>
          <a:xfrm>
            <a:off x="9872054" y="4195318"/>
            <a:ext cx="1804009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Montserrat" panose="00000500000000000000" pitchFamily="2" charset="-52"/>
                <a:cs typeface="Times New Roman" panose="02020603050405020304" pitchFamily="18" charset="0"/>
              </a:rPr>
              <a:t>Кот, 8 лет, с детства визуализировались  изменения передних конечностей в области запястья (боли не вызывало). </a:t>
            </a:r>
          </a:p>
          <a:p>
            <a:r>
              <a:rPr lang="ru-RU" sz="1100" dirty="0">
                <a:latin typeface="Montserrat" panose="00000500000000000000" pitchFamily="2" charset="-52"/>
                <a:cs typeface="Times New Roman" panose="02020603050405020304" pitchFamily="18" charset="0"/>
              </a:rPr>
              <a:t>В рационе на момент обращения отмечен избыток </a:t>
            </a:r>
            <a:r>
              <a:rPr lang="ru-RU" sz="1100" dirty="0" err="1">
                <a:latin typeface="Montserrat" panose="00000500000000000000" pitchFamily="2" charset="-52"/>
                <a:cs typeface="Times New Roman" panose="02020603050405020304" pitchFamily="18" charset="0"/>
              </a:rPr>
              <a:t>Са</a:t>
            </a:r>
            <a:r>
              <a:rPr lang="ru-RU" sz="1100" dirty="0">
                <a:latin typeface="Montserrat" panose="00000500000000000000" pitchFamily="2" charset="-52"/>
                <a:cs typeface="Times New Roman" panose="02020603050405020304" pitchFamily="18" charset="0"/>
              </a:rPr>
              <a:t>, </a:t>
            </a:r>
            <a:r>
              <a:rPr lang="ru-RU" sz="1100" dirty="0" err="1">
                <a:latin typeface="Montserrat" panose="00000500000000000000" pitchFamily="2" charset="-52"/>
                <a:cs typeface="Times New Roman" panose="02020603050405020304" pitchFamily="18" charset="0"/>
              </a:rPr>
              <a:t>соотно-шение</a:t>
            </a:r>
            <a:r>
              <a:rPr lang="ru-RU" sz="1100" dirty="0"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latin typeface="Montserrat" panose="00000500000000000000" pitchFamily="2" charset="-52"/>
                <a:cs typeface="Times New Roman" panose="02020603050405020304" pitchFamily="18" charset="0"/>
              </a:rPr>
              <a:t>Са</a:t>
            </a:r>
            <a:r>
              <a:rPr lang="ru-RU" sz="1100" dirty="0">
                <a:latin typeface="Montserrat" panose="00000500000000000000" pitchFamily="2" charset="-52"/>
                <a:cs typeface="Times New Roman" panose="02020603050405020304" pitchFamily="18" charset="0"/>
              </a:rPr>
              <a:t>/Р-2,1:1, по результатам анализа крови </a:t>
            </a:r>
            <a:r>
              <a:rPr lang="ru-RU" sz="1100" dirty="0">
                <a:latin typeface="Montserrat" panose="00000500000000000000" pitchFamily="2" charset="-52"/>
              </a:rPr>
              <a:t>―</a:t>
            </a:r>
            <a:r>
              <a:rPr lang="ru-RU" sz="1100" dirty="0"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1100" b="1" dirty="0" err="1">
                <a:latin typeface="Montserrat" panose="00000500000000000000" pitchFamily="2" charset="-52"/>
                <a:cs typeface="Times New Roman" panose="02020603050405020304" pitchFamily="18" charset="0"/>
              </a:rPr>
              <a:t>гипофосфатемия</a:t>
            </a:r>
            <a:endParaRPr lang="ru-RU" sz="1100" b="1" dirty="0"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51" name="Номер слайда 5">
            <a:extLst>
              <a:ext uri="{FF2B5EF4-FFF2-40B4-BE49-F238E27FC236}">
                <a16:creationId xmlns:a16="http://schemas.microsoft.com/office/drawing/2014/main" id="{A6C6B250-0110-4EEB-8BB0-F44844736D68}"/>
              </a:ext>
            </a:extLst>
          </p:cNvPr>
          <p:cNvSpPr txBox="1">
            <a:spLocks/>
          </p:cNvSpPr>
          <p:nvPr/>
        </p:nvSpPr>
        <p:spPr>
          <a:xfrm>
            <a:off x="11603642" y="6579115"/>
            <a:ext cx="467577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DE2ABCC-AA8B-48FD-ADCD-95E89A7FB9DD}" type="slidenum">
              <a:rPr lang="ru-RU" sz="1200" smtClean="0"/>
              <a:pPr/>
              <a:t>18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803577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86">
            <a:extLst>
              <a:ext uri="{FF2B5EF4-FFF2-40B4-BE49-F238E27FC236}">
                <a16:creationId xmlns:a16="http://schemas.microsoft.com/office/drawing/2014/main" id="{63D623C1-FC1A-4A32-BEA1-CBA8AD27FDCE}"/>
              </a:ext>
            </a:extLst>
          </p:cNvPr>
          <p:cNvGrpSpPr/>
          <p:nvPr/>
        </p:nvGrpSpPr>
        <p:grpSpPr>
          <a:xfrm rot="792573">
            <a:off x="-707736" y="-602672"/>
            <a:ext cx="2592986" cy="2124850"/>
            <a:chOff x="9381302" y="4525192"/>
            <a:chExt cx="2592986" cy="2124850"/>
          </a:xfrm>
          <a:gradFill>
            <a:gsLst>
              <a:gs pos="100000">
                <a:schemeClr val="bg1"/>
              </a:gs>
              <a:gs pos="0">
                <a:srgbClr val="96DCF7"/>
              </a:gs>
            </a:gsLst>
            <a:lin ang="2700000" scaled="1"/>
          </a:gradFill>
        </p:grpSpPr>
        <p:grpSp>
          <p:nvGrpSpPr>
            <p:cNvPr id="35" name="Group 87">
              <a:extLst>
                <a:ext uri="{FF2B5EF4-FFF2-40B4-BE49-F238E27FC236}">
                  <a16:creationId xmlns:a16="http://schemas.microsoft.com/office/drawing/2014/main" id="{F845199E-BF6B-4658-8A9E-D188CE3965DE}"/>
                </a:ext>
              </a:extLst>
            </p:cNvPr>
            <p:cNvGrpSpPr/>
            <p:nvPr/>
          </p:nvGrpSpPr>
          <p:grpSpPr>
            <a:xfrm rot="19695130" flipH="1">
              <a:off x="10688647" y="5407027"/>
              <a:ext cx="1285641" cy="1243015"/>
              <a:chOff x="2818811" y="574769"/>
              <a:chExt cx="6148534" cy="5944686"/>
            </a:xfrm>
            <a:grpFill/>
          </p:grpSpPr>
          <p:sp>
            <p:nvSpPr>
              <p:cNvPr id="49" name="Freeform 6">
                <a:extLst>
                  <a:ext uri="{FF2B5EF4-FFF2-40B4-BE49-F238E27FC236}">
                    <a16:creationId xmlns:a16="http://schemas.microsoft.com/office/drawing/2014/main" id="{A4877F99-5CFF-4645-B987-F4AAF20609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0" name="Oval 101">
                <a:extLst>
                  <a:ext uri="{FF2B5EF4-FFF2-40B4-BE49-F238E27FC236}">
                    <a16:creationId xmlns:a16="http://schemas.microsoft.com/office/drawing/2014/main" id="{3DAA87FE-72F5-46C5-AA3F-6FD96F0282A5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52" name="Oval 102">
                <a:extLst>
                  <a:ext uri="{FF2B5EF4-FFF2-40B4-BE49-F238E27FC236}">
                    <a16:creationId xmlns:a16="http://schemas.microsoft.com/office/drawing/2014/main" id="{C7E4232B-3BC9-456E-B5BF-DB2969D15A20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53" name="Oval 103">
                <a:extLst>
                  <a:ext uri="{FF2B5EF4-FFF2-40B4-BE49-F238E27FC236}">
                    <a16:creationId xmlns:a16="http://schemas.microsoft.com/office/drawing/2014/main" id="{5F9666EC-11BC-419C-B9B1-659CEEAEA881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55" name="Oval 104">
                <a:extLst>
                  <a:ext uri="{FF2B5EF4-FFF2-40B4-BE49-F238E27FC236}">
                    <a16:creationId xmlns:a16="http://schemas.microsoft.com/office/drawing/2014/main" id="{DD8D57A8-43E3-4870-88BE-A559E8FFCD21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36" name="Group 88">
              <a:extLst>
                <a:ext uri="{FF2B5EF4-FFF2-40B4-BE49-F238E27FC236}">
                  <a16:creationId xmlns:a16="http://schemas.microsoft.com/office/drawing/2014/main" id="{4330B6BE-8D48-4EE4-8956-F0924948ADC0}"/>
                </a:ext>
              </a:extLst>
            </p:cNvPr>
            <p:cNvGrpSpPr/>
            <p:nvPr/>
          </p:nvGrpSpPr>
          <p:grpSpPr>
            <a:xfrm rot="611320" flipH="1">
              <a:off x="10228067" y="4525192"/>
              <a:ext cx="800235" cy="773703"/>
              <a:chOff x="2818811" y="574769"/>
              <a:chExt cx="6148534" cy="5944686"/>
            </a:xfrm>
            <a:grpFill/>
          </p:grpSpPr>
          <p:sp>
            <p:nvSpPr>
              <p:cNvPr id="43" name="Freeform 6">
                <a:extLst>
                  <a:ext uri="{FF2B5EF4-FFF2-40B4-BE49-F238E27FC236}">
                    <a16:creationId xmlns:a16="http://schemas.microsoft.com/office/drawing/2014/main" id="{87B8657D-62E8-4E70-8C00-3C152E682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5" name="Oval 96">
                <a:extLst>
                  <a:ext uri="{FF2B5EF4-FFF2-40B4-BE49-F238E27FC236}">
                    <a16:creationId xmlns:a16="http://schemas.microsoft.com/office/drawing/2014/main" id="{6B5ADEB3-36A8-49C9-8751-759BFEB9DEB7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46" name="Oval 97">
                <a:extLst>
                  <a:ext uri="{FF2B5EF4-FFF2-40B4-BE49-F238E27FC236}">
                    <a16:creationId xmlns:a16="http://schemas.microsoft.com/office/drawing/2014/main" id="{C052D8BA-AD3D-4335-8366-4BEE5ABFBD9C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47" name="Oval 98">
                <a:extLst>
                  <a:ext uri="{FF2B5EF4-FFF2-40B4-BE49-F238E27FC236}">
                    <a16:creationId xmlns:a16="http://schemas.microsoft.com/office/drawing/2014/main" id="{B1FDF1BF-22AE-4EF9-ABD5-F9E2BD7AF719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48" name="Oval 99">
                <a:extLst>
                  <a:ext uri="{FF2B5EF4-FFF2-40B4-BE49-F238E27FC236}">
                    <a16:creationId xmlns:a16="http://schemas.microsoft.com/office/drawing/2014/main" id="{67A2A00E-0D4D-4003-9029-77176970DC64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37" name="Group 89">
              <a:extLst>
                <a:ext uri="{FF2B5EF4-FFF2-40B4-BE49-F238E27FC236}">
                  <a16:creationId xmlns:a16="http://schemas.microsoft.com/office/drawing/2014/main" id="{087004BF-0F93-43E8-9CE5-D62FC64B5774}"/>
                </a:ext>
              </a:extLst>
            </p:cNvPr>
            <p:cNvGrpSpPr/>
            <p:nvPr/>
          </p:nvGrpSpPr>
          <p:grpSpPr>
            <a:xfrm rot="17868111" flipH="1">
              <a:off x="9372166" y="5402833"/>
              <a:ext cx="551126" cy="532854"/>
              <a:chOff x="2818811" y="574769"/>
              <a:chExt cx="6148534" cy="5944686"/>
            </a:xfrm>
            <a:grpFill/>
          </p:grpSpPr>
          <p:sp>
            <p:nvSpPr>
              <p:cNvPr id="38" name="Freeform 6">
                <a:extLst>
                  <a:ext uri="{FF2B5EF4-FFF2-40B4-BE49-F238E27FC236}">
                    <a16:creationId xmlns:a16="http://schemas.microsoft.com/office/drawing/2014/main" id="{4A9EA512-0BFD-421E-A8FF-5874D69C4A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" name="Oval 91">
                <a:extLst>
                  <a:ext uri="{FF2B5EF4-FFF2-40B4-BE49-F238E27FC236}">
                    <a16:creationId xmlns:a16="http://schemas.microsoft.com/office/drawing/2014/main" id="{A4EA04E4-C2D7-47FC-8A23-85B6FBC6DFE9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40" name="Oval 92">
                <a:extLst>
                  <a:ext uri="{FF2B5EF4-FFF2-40B4-BE49-F238E27FC236}">
                    <a16:creationId xmlns:a16="http://schemas.microsoft.com/office/drawing/2014/main" id="{42E1BAA5-D637-4F4A-BD7F-C6CBA8281B10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41" name="Oval 93">
                <a:extLst>
                  <a:ext uri="{FF2B5EF4-FFF2-40B4-BE49-F238E27FC236}">
                    <a16:creationId xmlns:a16="http://schemas.microsoft.com/office/drawing/2014/main" id="{90317947-4EAA-46AC-A72F-A2D5D4015B3F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42" name="Oval 94">
                <a:extLst>
                  <a:ext uri="{FF2B5EF4-FFF2-40B4-BE49-F238E27FC236}">
                    <a16:creationId xmlns:a16="http://schemas.microsoft.com/office/drawing/2014/main" id="{68596E84-D4E3-476E-B88A-1FAD50C8675A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</p:grpSp>
      <p:sp>
        <p:nvSpPr>
          <p:cNvPr id="51" name="Freeform: Shape 2">
            <a:extLst>
              <a:ext uri="{FF2B5EF4-FFF2-40B4-BE49-F238E27FC236}">
                <a16:creationId xmlns:a16="http://schemas.microsoft.com/office/drawing/2014/main" id="{E5EB0C1B-75D7-4928-A625-0730CE763E91}"/>
              </a:ext>
            </a:extLst>
          </p:cNvPr>
          <p:cNvSpPr/>
          <p:nvPr/>
        </p:nvSpPr>
        <p:spPr>
          <a:xfrm>
            <a:off x="-505326" y="2137208"/>
            <a:ext cx="12741060" cy="4720792"/>
          </a:xfrm>
          <a:custGeom>
            <a:avLst/>
            <a:gdLst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471931 w 8471931"/>
              <a:gd name="connsiteY0" fmla="*/ 86538 h 5909118"/>
              <a:gd name="connsiteX1" fmla="*/ 8471931 w 8471931"/>
              <a:gd name="connsiteY1" fmla="*/ 5909118 h 5909118"/>
              <a:gd name="connsiteX2" fmla="*/ 160209 w 8471931"/>
              <a:gd name="connsiteY2" fmla="*/ 5909118 h 5909118"/>
              <a:gd name="connsiteX3" fmla="*/ 3221127 w 8471931"/>
              <a:gd name="connsiteY3" fmla="*/ 2584789 h 5909118"/>
              <a:gd name="connsiteX4" fmla="*/ 8471931 w 8471931"/>
              <a:gd name="connsiteY4" fmla="*/ 86538 h 5909118"/>
              <a:gd name="connsiteX0" fmla="*/ 8471931 w 8471931"/>
              <a:gd name="connsiteY0" fmla="*/ 67102 h 5889682"/>
              <a:gd name="connsiteX1" fmla="*/ 8471931 w 8471931"/>
              <a:gd name="connsiteY1" fmla="*/ 5889682 h 5889682"/>
              <a:gd name="connsiteX2" fmla="*/ 160209 w 8471931"/>
              <a:gd name="connsiteY2" fmla="*/ 5889682 h 5889682"/>
              <a:gd name="connsiteX3" fmla="*/ 3221127 w 8471931"/>
              <a:gd name="connsiteY3" fmla="*/ 2565353 h 5889682"/>
              <a:gd name="connsiteX4" fmla="*/ 8471931 w 8471931"/>
              <a:gd name="connsiteY4" fmla="*/ 67102 h 5889682"/>
              <a:gd name="connsiteX0" fmla="*/ 8682021 w 8682021"/>
              <a:gd name="connsiteY0" fmla="*/ 67102 h 5889682"/>
              <a:gd name="connsiteX1" fmla="*/ 8682021 w 8682021"/>
              <a:gd name="connsiteY1" fmla="*/ 5889682 h 5889682"/>
              <a:gd name="connsiteX2" fmla="*/ 370299 w 8682021"/>
              <a:gd name="connsiteY2" fmla="*/ 5889682 h 5889682"/>
              <a:gd name="connsiteX3" fmla="*/ 3431217 w 8682021"/>
              <a:gd name="connsiteY3" fmla="*/ 2565353 h 5889682"/>
              <a:gd name="connsiteX4" fmla="*/ 8682021 w 8682021"/>
              <a:gd name="connsiteY4" fmla="*/ 67102 h 5889682"/>
              <a:gd name="connsiteX0" fmla="*/ 8682021 w 8682021"/>
              <a:gd name="connsiteY0" fmla="*/ 0 h 5822580"/>
              <a:gd name="connsiteX1" fmla="*/ 8682021 w 8682021"/>
              <a:gd name="connsiteY1" fmla="*/ 5822580 h 5822580"/>
              <a:gd name="connsiteX2" fmla="*/ 370299 w 8682021"/>
              <a:gd name="connsiteY2" fmla="*/ 5822580 h 5822580"/>
              <a:gd name="connsiteX3" fmla="*/ 3431217 w 8682021"/>
              <a:gd name="connsiteY3" fmla="*/ 2498251 h 5822580"/>
              <a:gd name="connsiteX4" fmla="*/ 8682021 w 8682021"/>
              <a:gd name="connsiteY4" fmla="*/ 0 h 5822580"/>
              <a:gd name="connsiteX0" fmla="*/ 8722251 w 8722251"/>
              <a:gd name="connsiteY0" fmla="*/ 0 h 5822580"/>
              <a:gd name="connsiteX1" fmla="*/ 8722251 w 8722251"/>
              <a:gd name="connsiteY1" fmla="*/ 5822580 h 5822580"/>
              <a:gd name="connsiteX2" fmla="*/ 410529 w 8722251"/>
              <a:gd name="connsiteY2" fmla="*/ 5822580 h 5822580"/>
              <a:gd name="connsiteX3" fmla="*/ 3471447 w 8722251"/>
              <a:gd name="connsiteY3" fmla="*/ 2498251 h 5822580"/>
              <a:gd name="connsiteX4" fmla="*/ 8722251 w 8722251"/>
              <a:gd name="connsiteY4" fmla="*/ 0 h 5822580"/>
              <a:gd name="connsiteX0" fmla="*/ 8316984 w 8316984"/>
              <a:gd name="connsiteY0" fmla="*/ 0 h 5822580"/>
              <a:gd name="connsiteX1" fmla="*/ 8316984 w 8316984"/>
              <a:gd name="connsiteY1" fmla="*/ 5822580 h 5822580"/>
              <a:gd name="connsiteX2" fmla="*/ 5262 w 8316984"/>
              <a:gd name="connsiteY2" fmla="*/ 5822580 h 5822580"/>
              <a:gd name="connsiteX3" fmla="*/ 3066180 w 8316984"/>
              <a:gd name="connsiteY3" fmla="*/ 2498251 h 5822580"/>
              <a:gd name="connsiteX4" fmla="*/ 8316984 w 8316984"/>
              <a:gd name="connsiteY4" fmla="*/ 0 h 5822580"/>
              <a:gd name="connsiteX0" fmla="*/ 8342634 w 8342634"/>
              <a:gd name="connsiteY0" fmla="*/ 0 h 5822580"/>
              <a:gd name="connsiteX1" fmla="*/ 8342634 w 8342634"/>
              <a:gd name="connsiteY1" fmla="*/ 5822580 h 5822580"/>
              <a:gd name="connsiteX2" fmla="*/ 30912 w 8342634"/>
              <a:gd name="connsiteY2" fmla="*/ 5822580 h 5822580"/>
              <a:gd name="connsiteX3" fmla="*/ 3091830 w 8342634"/>
              <a:gd name="connsiteY3" fmla="*/ 2498251 h 5822580"/>
              <a:gd name="connsiteX4" fmla="*/ 8342634 w 8342634"/>
              <a:gd name="connsiteY4" fmla="*/ 0 h 5822580"/>
              <a:gd name="connsiteX0" fmla="*/ 8311723 w 8311723"/>
              <a:gd name="connsiteY0" fmla="*/ 0 h 5822580"/>
              <a:gd name="connsiteX1" fmla="*/ 8311723 w 8311723"/>
              <a:gd name="connsiteY1" fmla="*/ 5822580 h 5822580"/>
              <a:gd name="connsiteX2" fmla="*/ 1 w 8311723"/>
              <a:gd name="connsiteY2" fmla="*/ 5822580 h 5822580"/>
              <a:gd name="connsiteX3" fmla="*/ 3060919 w 8311723"/>
              <a:gd name="connsiteY3" fmla="*/ 2498251 h 5822580"/>
              <a:gd name="connsiteX4" fmla="*/ 8311723 w 8311723"/>
              <a:gd name="connsiteY4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3060918 w 8311722"/>
              <a:gd name="connsiteY3" fmla="*/ 2498251 h 5822580"/>
              <a:gd name="connsiteX4" fmla="*/ 8311722 w 8311722"/>
              <a:gd name="connsiteY4" fmla="*/ 0 h 582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11722" h="5822580">
                <a:moveTo>
                  <a:pt x="8311722" y="0"/>
                </a:moveTo>
                <a:lnTo>
                  <a:pt x="8311722" y="5822580"/>
                </a:lnTo>
                <a:lnTo>
                  <a:pt x="0" y="5822580"/>
                </a:lnTo>
                <a:cubicBezTo>
                  <a:pt x="2611" y="5082248"/>
                  <a:pt x="-32840" y="2852532"/>
                  <a:pt x="3060918" y="2498251"/>
                </a:cubicBezTo>
                <a:cubicBezTo>
                  <a:pt x="6154676" y="2143970"/>
                  <a:pt x="5004498" y="255534"/>
                  <a:pt x="8311722" y="0"/>
                </a:cubicBezTo>
                <a:close/>
              </a:path>
            </a:pathLst>
          </a:custGeom>
          <a:gradFill>
            <a:gsLst>
              <a:gs pos="0">
                <a:srgbClr val="96DCF7">
                  <a:alpha val="0"/>
                </a:srgbClr>
              </a:gs>
              <a:gs pos="99000">
                <a:srgbClr val="08A5E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F8D84C-8BB1-4E73-B304-5889F686C6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39" y="1763347"/>
            <a:ext cx="1734456" cy="1734456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700B5F68-918C-49E5-B948-312713E535DD}"/>
              </a:ext>
            </a:extLst>
          </p:cNvPr>
          <p:cNvSpPr/>
          <p:nvPr/>
        </p:nvSpPr>
        <p:spPr>
          <a:xfrm>
            <a:off x="404716" y="406930"/>
            <a:ext cx="115734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Montserrat ExtraBold" panose="00000900000000000000" pitchFamily="2" charset="-52"/>
              </a:rPr>
              <a:t>Алиментарный вторичный </a:t>
            </a:r>
            <a:r>
              <a:rPr lang="ru-RU" sz="2800" dirty="0" err="1">
                <a:latin typeface="Montserrat ExtraBold" panose="00000900000000000000" pitchFamily="2" charset="-52"/>
              </a:rPr>
              <a:t>гипопаратиреоз</a:t>
            </a:r>
            <a:endParaRPr lang="ru-RU" sz="2800" dirty="0">
              <a:latin typeface="Montserrat ExtraBold" panose="00000900000000000000" pitchFamily="2" charset="-52"/>
            </a:endParaRPr>
          </a:p>
        </p:txBody>
      </p:sp>
      <p:grpSp>
        <p:nvGrpSpPr>
          <p:cNvPr id="59" name="Group 61">
            <a:extLst>
              <a:ext uri="{FF2B5EF4-FFF2-40B4-BE49-F238E27FC236}">
                <a16:creationId xmlns:a16="http://schemas.microsoft.com/office/drawing/2014/main" id="{C612CC75-D0C0-49EB-A06C-3CB5C0385EFD}"/>
              </a:ext>
            </a:extLst>
          </p:cNvPr>
          <p:cNvGrpSpPr/>
          <p:nvPr/>
        </p:nvGrpSpPr>
        <p:grpSpPr>
          <a:xfrm>
            <a:off x="3970205" y="1391640"/>
            <a:ext cx="2413721" cy="5059430"/>
            <a:chOff x="4165401" y="1509812"/>
            <a:chExt cx="2172024" cy="5059430"/>
          </a:xfrm>
        </p:grpSpPr>
        <p:sp>
          <p:nvSpPr>
            <p:cNvPr id="60" name="Rectangle: Rounded Corners 2">
              <a:extLst>
                <a:ext uri="{FF2B5EF4-FFF2-40B4-BE49-F238E27FC236}">
                  <a16:creationId xmlns:a16="http://schemas.microsoft.com/office/drawing/2014/main" id="{2E196011-C5C8-4F3A-965E-435B040D483E}"/>
                </a:ext>
              </a:extLst>
            </p:cNvPr>
            <p:cNvSpPr/>
            <p:nvPr/>
          </p:nvSpPr>
          <p:spPr>
            <a:xfrm>
              <a:off x="4165402" y="1509812"/>
              <a:ext cx="2172023" cy="5059430"/>
            </a:xfrm>
            <a:prstGeom prst="roundRect">
              <a:avLst>
                <a:gd name="adj" fmla="val 5156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sx="90000" sy="90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aleway" panose="020B0503030101060003" pitchFamily="34" charset="0"/>
              </a:endParaRPr>
            </a:p>
          </p:txBody>
        </p:sp>
        <p:sp>
          <p:nvSpPr>
            <p:cNvPr id="61" name="Freeform: Shape 4">
              <a:extLst>
                <a:ext uri="{FF2B5EF4-FFF2-40B4-BE49-F238E27FC236}">
                  <a16:creationId xmlns:a16="http://schemas.microsoft.com/office/drawing/2014/main" id="{BC7A12DB-4977-4848-9DD8-EB180EF74866}"/>
                </a:ext>
              </a:extLst>
            </p:cNvPr>
            <p:cNvSpPr/>
            <p:nvPr/>
          </p:nvSpPr>
          <p:spPr>
            <a:xfrm>
              <a:off x="4165401" y="1509812"/>
              <a:ext cx="2172023" cy="1142787"/>
            </a:xfrm>
            <a:custGeom>
              <a:avLst/>
              <a:gdLst>
                <a:gd name="connsiteX0" fmla="*/ 111990 w 2172023"/>
                <a:gd name="connsiteY0" fmla="*/ 0 h 1142787"/>
                <a:gd name="connsiteX1" fmla="*/ 2060033 w 2172023"/>
                <a:gd name="connsiteY1" fmla="*/ 0 h 1142787"/>
                <a:gd name="connsiteX2" fmla="*/ 2172023 w 2172023"/>
                <a:gd name="connsiteY2" fmla="*/ 111990 h 1142787"/>
                <a:gd name="connsiteX3" fmla="*/ 2172023 w 2172023"/>
                <a:gd name="connsiteY3" fmla="*/ 1142787 h 1142787"/>
                <a:gd name="connsiteX4" fmla="*/ 0 w 2172023"/>
                <a:gd name="connsiteY4" fmla="*/ 1142787 h 1142787"/>
                <a:gd name="connsiteX5" fmla="*/ 0 w 2172023"/>
                <a:gd name="connsiteY5" fmla="*/ 111990 h 1142787"/>
                <a:gd name="connsiteX6" fmla="*/ 111990 w 2172023"/>
                <a:gd name="connsiteY6" fmla="*/ 0 h 1142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2023" h="1142787">
                  <a:moveTo>
                    <a:pt x="111990" y="0"/>
                  </a:moveTo>
                  <a:lnTo>
                    <a:pt x="2060033" y="0"/>
                  </a:lnTo>
                  <a:cubicBezTo>
                    <a:pt x="2121883" y="0"/>
                    <a:pt x="2172023" y="50140"/>
                    <a:pt x="2172023" y="111990"/>
                  </a:cubicBezTo>
                  <a:lnTo>
                    <a:pt x="2172023" y="1142787"/>
                  </a:lnTo>
                  <a:lnTo>
                    <a:pt x="0" y="1142787"/>
                  </a:lnTo>
                  <a:lnTo>
                    <a:pt x="0" y="111990"/>
                  </a:lnTo>
                  <a:cubicBezTo>
                    <a:pt x="0" y="50140"/>
                    <a:pt x="50140" y="0"/>
                    <a:pt x="111990" y="0"/>
                  </a:cubicBezTo>
                  <a:close/>
                </a:path>
              </a:pathLst>
            </a:custGeom>
            <a:solidFill>
              <a:srgbClr val="45C6F9"/>
            </a:solidFill>
            <a:ln>
              <a:solidFill>
                <a:srgbClr val="45C6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>
                  <a:latin typeface="Raleway" panose="020B0503030101060003" pitchFamily="34" charset="0"/>
                </a:rPr>
                <a:t>Недостаток Са в рационе</a:t>
              </a:r>
              <a:endParaRPr lang="en-US" b="1" dirty="0">
                <a:latin typeface="Raleway" panose="020B0503030101060003" pitchFamily="34" charset="0"/>
              </a:endParaRPr>
            </a:p>
          </p:txBody>
        </p:sp>
      </p:grp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AB00FEB-7936-4E88-B75B-D75066A26D34}"/>
              </a:ext>
            </a:extLst>
          </p:cNvPr>
          <p:cNvSpPr/>
          <p:nvPr/>
        </p:nvSpPr>
        <p:spPr>
          <a:xfrm>
            <a:off x="4091054" y="2753526"/>
            <a:ext cx="217202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latin typeface="Montserrat" panose="00000500000000000000" pitchFamily="2" charset="-52"/>
              </a:rPr>
              <a:t>• обусловлен дефицитом </a:t>
            </a:r>
            <a:r>
              <a:rPr lang="en-US" sz="1300" dirty="0">
                <a:latin typeface="Montserrat" panose="00000500000000000000" pitchFamily="2" charset="-52"/>
              </a:rPr>
              <a:t>Ca</a:t>
            </a:r>
            <a:r>
              <a:rPr lang="ru-RU" sz="1300" dirty="0">
                <a:latin typeface="Montserrat" panose="00000500000000000000" pitchFamily="2" charset="-52"/>
              </a:rPr>
              <a:t> и соотношением </a:t>
            </a:r>
            <a:r>
              <a:rPr lang="en-US" sz="1300" dirty="0">
                <a:latin typeface="Montserrat" panose="00000500000000000000" pitchFamily="2" charset="-52"/>
              </a:rPr>
              <a:t>Ca</a:t>
            </a:r>
            <a:r>
              <a:rPr lang="ru-RU" sz="1300" dirty="0">
                <a:latin typeface="Montserrat" panose="00000500000000000000" pitchFamily="2" charset="-52"/>
              </a:rPr>
              <a:t>:</a:t>
            </a:r>
            <a:r>
              <a:rPr lang="en-US" sz="1300" dirty="0">
                <a:latin typeface="Montserrat" panose="00000500000000000000" pitchFamily="2" charset="-52"/>
              </a:rPr>
              <a:t>P</a:t>
            </a:r>
            <a:r>
              <a:rPr lang="ru-RU" sz="1300" dirty="0">
                <a:latin typeface="Montserrat" panose="00000500000000000000" pitchFamily="2" charset="-52"/>
              </a:rPr>
              <a:t> менее 1:1</a:t>
            </a:r>
          </a:p>
          <a:p>
            <a:endParaRPr lang="ru-RU" sz="1300" dirty="0">
              <a:latin typeface="Montserrat" panose="00000500000000000000" pitchFamily="2" charset="-52"/>
            </a:endParaRPr>
          </a:p>
          <a:p>
            <a:r>
              <a:rPr lang="ru-RU" sz="1300" dirty="0">
                <a:latin typeface="Montserrat" panose="00000500000000000000" pitchFamily="2" charset="-52"/>
              </a:rPr>
              <a:t>-Стимуляция секреции ПТГ и преобразования 1,25-дигидроксихоликаль-циферола из 25-гидроксикальцифе-рола в почках</a:t>
            </a:r>
          </a:p>
          <a:p>
            <a:pPr>
              <a:buFont typeface="Arial" pitchFamily="34" charset="0"/>
              <a:buChar char="•"/>
            </a:pPr>
            <a:endParaRPr lang="ru-RU" sz="1300" dirty="0">
              <a:latin typeface="Montserrat" panose="00000500000000000000" pitchFamily="2" charset="-52"/>
            </a:endParaRPr>
          </a:p>
          <a:p>
            <a:r>
              <a:rPr lang="ru-RU" sz="1300" dirty="0">
                <a:latin typeface="Montserrat" panose="00000500000000000000" pitchFamily="2" charset="-52"/>
              </a:rPr>
              <a:t>• 1,25-ДГХКФ вместе </a:t>
            </a:r>
            <a:r>
              <a:rPr lang="en-US" sz="1300" dirty="0">
                <a:latin typeface="Montserrat" panose="00000500000000000000" pitchFamily="2" charset="-52"/>
              </a:rPr>
              <a:t>                 </a:t>
            </a:r>
            <a:r>
              <a:rPr lang="ru-RU" sz="1300" dirty="0">
                <a:latin typeface="Montserrat" panose="00000500000000000000" pitchFamily="2" charset="-52"/>
              </a:rPr>
              <a:t>с </a:t>
            </a:r>
            <a:r>
              <a:rPr lang="ru-RU" sz="1300" dirty="0" err="1">
                <a:latin typeface="Montserrat" panose="00000500000000000000" pitchFamily="2" charset="-52"/>
              </a:rPr>
              <a:t>паратгормоном</a:t>
            </a:r>
            <a:r>
              <a:rPr lang="ru-RU" sz="1300" dirty="0">
                <a:latin typeface="Montserrat" panose="00000500000000000000" pitchFamily="2" charset="-52"/>
              </a:rPr>
              <a:t> симулирует  резорбцию в костях </a:t>
            </a:r>
          </a:p>
          <a:p>
            <a:pPr>
              <a:buFont typeface="Arial" pitchFamily="34" charset="0"/>
              <a:buChar char="•"/>
            </a:pPr>
            <a:endParaRPr lang="ru-RU" sz="1300" dirty="0">
              <a:latin typeface="Montserrat" panose="00000500000000000000" pitchFamily="2" charset="-52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4D0BD067-0F28-4ADE-9338-A5FBF2E6AF8E}"/>
              </a:ext>
            </a:extLst>
          </p:cNvPr>
          <p:cNvSpPr txBox="1"/>
          <p:nvPr/>
        </p:nvSpPr>
        <p:spPr>
          <a:xfrm>
            <a:off x="6896106" y="1420514"/>
            <a:ext cx="24137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Montserrat SemiBold" panose="00000700000000000000" pitchFamily="2" charset="-52"/>
              </a:rPr>
              <a:t>Низкая концентрация ионизированного </a:t>
            </a:r>
            <a:r>
              <a:rPr lang="en-US" sz="1600" dirty="0">
                <a:solidFill>
                  <a:schemeClr val="bg1"/>
                </a:solidFill>
                <a:latin typeface="Montserrat SemiBold" panose="00000700000000000000" pitchFamily="2" charset="-52"/>
              </a:rPr>
              <a:t>Ca</a:t>
            </a:r>
            <a:endParaRPr lang="ru-RU" sz="1600" dirty="0">
              <a:solidFill>
                <a:schemeClr val="bg1"/>
              </a:solidFill>
              <a:latin typeface="Montserrat SemiBold" panose="00000700000000000000" pitchFamily="2" charset="-52"/>
            </a:endParaRPr>
          </a:p>
        </p:txBody>
      </p:sp>
      <p:grpSp>
        <p:nvGrpSpPr>
          <p:cNvPr id="125" name="Group 61">
            <a:extLst>
              <a:ext uri="{FF2B5EF4-FFF2-40B4-BE49-F238E27FC236}">
                <a16:creationId xmlns:a16="http://schemas.microsoft.com/office/drawing/2014/main" id="{F3898D84-BA47-457E-A84B-7F29C0698F51}"/>
              </a:ext>
            </a:extLst>
          </p:cNvPr>
          <p:cNvGrpSpPr/>
          <p:nvPr/>
        </p:nvGrpSpPr>
        <p:grpSpPr>
          <a:xfrm>
            <a:off x="9274630" y="1393758"/>
            <a:ext cx="2413721" cy="5059430"/>
            <a:chOff x="4165401" y="1509812"/>
            <a:chExt cx="2172024" cy="5059430"/>
          </a:xfrm>
        </p:grpSpPr>
        <p:sp>
          <p:nvSpPr>
            <p:cNvPr id="126" name="Rectangle: Rounded Corners 2">
              <a:extLst>
                <a:ext uri="{FF2B5EF4-FFF2-40B4-BE49-F238E27FC236}">
                  <a16:creationId xmlns:a16="http://schemas.microsoft.com/office/drawing/2014/main" id="{663FFB8C-7A16-4229-80CF-AF31DA1F131D}"/>
                </a:ext>
              </a:extLst>
            </p:cNvPr>
            <p:cNvSpPr/>
            <p:nvPr/>
          </p:nvSpPr>
          <p:spPr>
            <a:xfrm>
              <a:off x="4165402" y="1509812"/>
              <a:ext cx="2172023" cy="5059430"/>
            </a:xfrm>
            <a:prstGeom prst="roundRect">
              <a:avLst>
                <a:gd name="adj" fmla="val 5156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sx="90000" sy="90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aleway" panose="020B0503030101060003" pitchFamily="34" charset="0"/>
              </a:endParaRPr>
            </a:p>
          </p:txBody>
        </p:sp>
        <p:sp>
          <p:nvSpPr>
            <p:cNvPr id="127" name="Freeform: Shape 4">
              <a:extLst>
                <a:ext uri="{FF2B5EF4-FFF2-40B4-BE49-F238E27FC236}">
                  <a16:creationId xmlns:a16="http://schemas.microsoft.com/office/drawing/2014/main" id="{28FBC08C-9B51-4881-B06F-A158E2B6C70F}"/>
                </a:ext>
              </a:extLst>
            </p:cNvPr>
            <p:cNvSpPr/>
            <p:nvPr/>
          </p:nvSpPr>
          <p:spPr>
            <a:xfrm>
              <a:off x="4165401" y="1509812"/>
              <a:ext cx="2172023" cy="1142787"/>
            </a:xfrm>
            <a:custGeom>
              <a:avLst/>
              <a:gdLst>
                <a:gd name="connsiteX0" fmla="*/ 111990 w 2172023"/>
                <a:gd name="connsiteY0" fmla="*/ 0 h 1142787"/>
                <a:gd name="connsiteX1" fmla="*/ 2060033 w 2172023"/>
                <a:gd name="connsiteY1" fmla="*/ 0 h 1142787"/>
                <a:gd name="connsiteX2" fmla="*/ 2172023 w 2172023"/>
                <a:gd name="connsiteY2" fmla="*/ 111990 h 1142787"/>
                <a:gd name="connsiteX3" fmla="*/ 2172023 w 2172023"/>
                <a:gd name="connsiteY3" fmla="*/ 1142787 h 1142787"/>
                <a:gd name="connsiteX4" fmla="*/ 0 w 2172023"/>
                <a:gd name="connsiteY4" fmla="*/ 1142787 h 1142787"/>
                <a:gd name="connsiteX5" fmla="*/ 0 w 2172023"/>
                <a:gd name="connsiteY5" fmla="*/ 111990 h 1142787"/>
                <a:gd name="connsiteX6" fmla="*/ 111990 w 2172023"/>
                <a:gd name="connsiteY6" fmla="*/ 0 h 1142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2023" h="1142787">
                  <a:moveTo>
                    <a:pt x="111990" y="0"/>
                  </a:moveTo>
                  <a:lnTo>
                    <a:pt x="2060033" y="0"/>
                  </a:lnTo>
                  <a:cubicBezTo>
                    <a:pt x="2121883" y="0"/>
                    <a:pt x="2172023" y="50140"/>
                    <a:pt x="2172023" y="111990"/>
                  </a:cubicBezTo>
                  <a:lnTo>
                    <a:pt x="2172023" y="1142787"/>
                  </a:lnTo>
                  <a:lnTo>
                    <a:pt x="0" y="1142787"/>
                  </a:lnTo>
                  <a:lnTo>
                    <a:pt x="0" y="111990"/>
                  </a:lnTo>
                  <a:cubicBezTo>
                    <a:pt x="0" y="50140"/>
                    <a:pt x="50140" y="0"/>
                    <a:pt x="111990" y="0"/>
                  </a:cubicBezTo>
                  <a:close/>
                </a:path>
              </a:pathLst>
            </a:custGeom>
            <a:solidFill>
              <a:srgbClr val="45C6F9"/>
            </a:solidFill>
            <a:ln>
              <a:solidFill>
                <a:srgbClr val="45C6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aleway" panose="020B0503030101060003" pitchFamily="34" charset="0"/>
              </a:endParaRPr>
            </a:p>
          </p:txBody>
        </p: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DF2521DC-C6A8-4467-B23F-0DF1EC1F29F9}"/>
              </a:ext>
            </a:extLst>
          </p:cNvPr>
          <p:cNvSpPr txBox="1"/>
          <p:nvPr/>
        </p:nvSpPr>
        <p:spPr>
          <a:xfrm>
            <a:off x="9349263" y="1443458"/>
            <a:ext cx="24137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Montserrat SemiBold" panose="00000700000000000000" pitchFamily="2" charset="-52"/>
              </a:rPr>
              <a:t>Низкая концентрация ионизированного </a:t>
            </a:r>
            <a:r>
              <a:rPr lang="en-US" sz="1600" dirty="0">
                <a:solidFill>
                  <a:schemeClr val="bg1"/>
                </a:solidFill>
                <a:latin typeface="Montserrat SemiBold" panose="00000700000000000000" pitchFamily="2" charset="-52"/>
              </a:rPr>
              <a:t>Ca</a:t>
            </a:r>
            <a:endParaRPr lang="ru-RU" sz="1600" dirty="0">
              <a:solidFill>
                <a:schemeClr val="bg1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131" name="Прямоугольник 130">
            <a:extLst>
              <a:ext uri="{FF2B5EF4-FFF2-40B4-BE49-F238E27FC236}">
                <a16:creationId xmlns:a16="http://schemas.microsoft.com/office/drawing/2014/main" id="{C107951E-B838-4AD9-8D6B-F80E176D19DB}"/>
              </a:ext>
            </a:extLst>
          </p:cNvPr>
          <p:cNvSpPr/>
          <p:nvPr/>
        </p:nvSpPr>
        <p:spPr>
          <a:xfrm>
            <a:off x="9349263" y="2867659"/>
            <a:ext cx="217202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latin typeface="Montserrat" panose="00000500000000000000" pitchFamily="2" charset="-52"/>
              </a:rPr>
              <a:t>• Возникает, когда </a:t>
            </a:r>
            <a:endParaRPr lang="en-US" sz="1300" dirty="0">
              <a:latin typeface="Montserrat" panose="00000500000000000000" pitchFamily="2" charset="-52"/>
            </a:endParaRPr>
          </a:p>
          <a:p>
            <a:r>
              <a:rPr lang="en-US" sz="1300" dirty="0">
                <a:latin typeface="Montserrat" panose="00000500000000000000" pitchFamily="2" charset="-52"/>
              </a:rPr>
              <a:t>Ca</a:t>
            </a:r>
            <a:r>
              <a:rPr lang="ru-RU" sz="1300" dirty="0">
                <a:latin typeface="Montserrat" panose="00000500000000000000" pitchFamily="2" charset="-52"/>
              </a:rPr>
              <a:t> теряется из внеклеточной жидкости быстрее, чем                       может быть заменен всасыванием из кишечника или мобилизован из кости</a:t>
            </a:r>
            <a:endParaRPr lang="en-US" sz="1300" dirty="0">
              <a:latin typeface="Montserrat" panose="00000500000000000000" pitchFamily="2" charset="-52"/>
            </a:endParaRPr>
          </a:p>
          <a:p>
            <a:endParaRPr lang="en-US" sz="1300" dirty="0">
              <a:latin typeface="Montserrat" panose="00000500000000000000" pitchFamily="2" charset="-52"/>
            </a:endParaRPr>
          </a:p>
          <a:p>
            <a:r>
              <a:rPr lang="ru-RU" sz="1300" dirty="0">
                <a:latin typeface="Montserrat" panose="00000500000000000000" pitchFamily="2" charset="-52"/>
              </a:rPr>
              <a:t>• Показатели ионизированной </a:t>
            </a:r>
            <a:r>
              <a:rPr lang="ru-RU" sz="1300" dirty="0" err="1">
                <a:latin typeface="Montserrat" panose="00000500000000000000" pitchFamily="2" charset="-52"/>
              </a:rPr>
              <a:t>гипокальциемии</a:t>
            </a:r>
            <a:r>
              <a:rPr lang="ru-RU" sz="1300" dirty="0">
                <a:latin typeface="Montserrat" panose="00000500000000000000" pitchFamily="2" charset="-52"/>
              </a:rPr>
              <a:t>: </a:t>
            </a:r>
          </a:p>
          <a:p>
            <a:endParaRPr lang="ru-RU" sz="1300" b="1" dirty="0">
              <a:latin typeface="Montserrat" panose="00000500000000000000" pitchFamily="2" charset="-52"/>
            </a:endParaRPr>
          </a:p>
          <a:p>
            <a:r>
              <a:rPr lang="ru-RU" sz="1300" b="1" dirty="0">
                <a:latin typeface="Montserrat" panose="00000500000000000000" pitchFamily="2" charset="-52"/>
              </a:rPr>
              <a:t>(&lt;1,25 ммоль/л у собак</a:t>
            </a:r>
            <a:r>
              <a:rPr lang="ru-RU" sz="1300" dirty="0">
                <a:latin typeface="Montserrat" panose="00000500000000000000" pitchFamily="2" charset="-52"/>
              </a:rPr>
              <a:t> и </a:t>
            </a:r>
            <a:r>
              <a:rPr lang="ru-RU" sz="1300" b="1" dirty="0">
                <a:latin typeface="Montserrat" panose="00000500000000000000" pitchFamily="2" charset="-52"/>
              </a:rPr>
              <a:t>&lt;1,12 ммоль/л </a:t>
            </a:r>
            <a:endParaRPr lang="en-US" sz="1300" b="1" dirty="0">
              <a:latin typeface="Montserrat" panose="00000500000000000000" pitchFamily="2" charset="-52"/>
            </a:endParaRPr>
          </a:p>
          <a:p>
            <a:r>
              <a:rPr lang="ru-RU" sz="1300" b="1" dirty="0">
                <a:latin typeface="Montserrat" panose="00000500000000000000" pitchFamily="2" charset="-52"/>
              </a:rPr>
              <a:t>у кошек)</a:t>
            </a:r>
          </a:p>
          <a:p>
            <a:endParaRPr lang="ru-RU" sz="1300" dirty="0">
              <a:latin typeface="Montserrat" panose="00000500000000000000" pitchFamily="2" charset="-52"/>
            </a:endParaRPr>
          </a:p>
        </p:txBody>
      </p:sp>
      <p:sp>
        <p:nvSpPr>
          <p:cNvPr id="54" name="Номер слайда 5">
            <a:extLst>
              <a:ext uri="{FF2B5EF4-FFF2-40B4-BE49-F238E27FC236}">
                <a16:creationId xmlns:a16="http://schemas.microsoft.com/office/drawing/2014/main" id="{03288C00-6CE4-401A-89BE-F030FF61BDC7}"/>
              </a:ext>
            </a:extLst>
          </p:cNvPr>
          <p:cNvSpPr txBox="1">
            <a:spLocks/>
          </p:cNvSpPr>
          <p:nvPr/>
        </p:nvSpPr>
        <p:spPr>
          <a:xfrm>
            <a:off x="11592483" y="6563271"/>
            <a:ext cx="50365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DE2ABCC-AA8B-48FD-ADCD-95E89A7FB9DD}" type="slidenum">
              <a:rPr lang="ru-RU" sz="1200" smtClean="0"/>
              <a:pPr/>
              <a:t>19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416943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F7C67896-7949-4F39-B2A7-677E2102B1AB}"/>
              </a:ext>
            </a:extLst>
          </p:cNvPr>
          <p:cNvSpPr/>
          <p:nvPr/>
        </p:nvSpPr>
        <p:spPr>
          <a:xfrm>
            <a:off x="3234519" y="4071124"/>
            <a:ext cx="9219691" cy="4317674"/>
          </a:xfrm>
          <a:custGeom>
            <a:avLst/>
            <a:gdLst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11722" h="5822580">
                <a:moveTo>
                  <a:pt x="8311722" y="0"/>
                </a:moveTo>
                <a:lnTo>
                  <a:pt x="8311722" y="5822580"/>
                </a:lnTo>
                <a:lnTo>
                  <a:pt x="0" y="5822580"/>
                </a:lnTo>
                <a:cubicBezTo>
                  <a:pt x="507049" y="1575409"/>
                  <a:pt x="6229771" y="4381526"/>
                  <a:pt x="8311722" y="0"/>
                </a:cubicBezTo>
                <a:close/>
              </a:path>
            </a:pathLst>
          </a:custGeom>
          <a:gradFill>
            <a:gsLst>
              <a:gs pos="100000">
                <a:srgbClr val="08A5E4"/>
              </a:gs>
              <a:gs pos="0">
                <a:srgbClr val="96DC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A82434A4-0372-4B3F-BE6F-4085A7A3FAD9}"/>
              </a:ext>
            </a:extLst>
          </p:cNvPr>
          <p:cNvSpPr/>
          <p:nvPr/>
        </p:nvSpPr>
        <p:spPr>
          <a:xfrm>
            <a:off x="4662179" y="4826712"/>
            <a:ext cx="7592815" cy="3325648"/>
          </a:xfrm>
          <a:custGeom>
            <a:avLst/>
            <a:gdLst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11722" h="5822580">
                <a:moveTo>
                  <a:pt x="8311722" y="0"/>
                </a:moveTo>
                <a:lnTo>
                  <a:pt x="8311722" y="5822580"/>
                </a:lnTo>
                <a:lnTo>
                  <a:pt x="0" y="5822580"/>
                </a:lnTo>
                <a:cubicBezTo>
                  <a:pt x="507049" y="1575409"/>
                  <a:pt x="6229771" y="4381526"/>
                  <a:pt x="8311722" y="0"/>
                </a:cubicBezTo>
                <a:close/>
              </a:path>
            </a:pathLst>
          </a:custGeom>
          <a:gradFill>
            <a:gsLst>
              <a:gs pos="100000">
                <a:srgbClr val="08A5E4"/>
              </a:gs>
              <a:gs pos="0">
                <a:srgbClr val="96DCF7"/>
              </a:gs>
            </a:gsLst>
            <a:lin ang="2700000" scaled="1"/>
          </a:gradFill>
          <a:ln>
            <a:noFill/>
          </a:ln>
          <a:effectLst>
            <a:outerShdw blurRad="1003300" dist="609600" dir="13500000" sx="70000" sy="7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3885587-3195-4632-ACED-4EC9B252AFC4}"/>
              </a:ext>
            </a:extLst>
          </p:cNvPr>
          <p:cNvGrpSpPr/>
          <p:nvPr/>
        </p:nvGrpSpPr>
        <p:grpSpPr>
          <a:xfrm>
            <a:off x="484938" y="1699867"/>
            <a:ext cx="5500144" cy="413418"/>
            <a:chOff x="1407149" y="3549662"/>
            <a:chExt cx="5500144" cy="41341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5B802AB-53B2-43F6-9BB6-7BCF478DF813}"/>
                </a:ext>
              </a:extLst>
            </p:cNvPr>
            <p:cNvGrpSpPr/>
            <p:nvPr/>
          </p:nvGrpSpPr>
          <p:grpSpPr>
            <a:xfrm>
              <a:off x="1407149" y="3549662"/>
              <a:ext cx="413418" cy="413418"/>
              <a:chOff x="1407149" y="3549662"/>
              <a:chExt cx="413418" cy="413418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A439736-B86A-4AC3-B03D-99163D99B119}"/>
                  </a:ext>
                </a:extLst>
              </p:cNvPr>
              <p:cNvSpPr/>
              <p:nvPr/>
            </p:nvSpPr>
            <p:spPr>
              <a:xfrm>
                <a:off x="1407149" y="3549662"/>
                <a:ext cx="413418" cy="413418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Montserrat" panose="00000500000000000000" pitchFamily="2" charset="-52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5B3C5200-9352-41D2-BFE3-A58A0158843E}"/>
                  </a:ext>
                </a:extLst>
              </p:cNvPr>
              <p:cNvSpPr/>
              <p:nvPr/>
            </p:nvSpPr>
            <p:spPr>
              <a:xfrm>
                <a:off x="1452286" y="3594799"/>
                <a:ext cx="323144" cy="323144"/>
              </a:xfrm>
              <a:prstGeom prst="ellipse">
                <a:avLst/>
              </a:prstGeom>
              <a:solidFill>
                <a:srgbClr val="08A5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Montserrat" panose="00000500000000000000" pitchFamily="2" charset="-52"/>
                </a:endParaRPr>
              </a:p>
            </p:txBody>
          </p:sp>
          <p:sp>
            <p:nvSpPr>
              <p:cNvPr id="7" name="Freeform 229">
                <a:extLst>
                  <a:ext uri="{FF2B5EF4-FFF2-40B4-BE49-F238E27FC236}">
                    <a16:creationId xmlns:a16="http://schemas.microsoft.com/office/drawing/2014/main" id="{1CE913D6-9A81-4F03-A017-3EE160DAF9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3302" y="3714766"/>
                <a:ext cx="121113" cy="83211"/>
              </a:xfrm>
              <a:custGeom>
                <a:avLst/>
                <a:gdLst>
                  <a:gd name="T0" fmla="*/ 124 w 16128"/>
                  <a:gd name="T1" fmla="*/ 7223 h 11872"/>
                  <a:gd name="T2" fmla="*/ 59 w 16128"/>
                  <a:gd name="T3" fmla="*/ 7113 h 11872"/>
                  <a:gd name="T4" fmla="*/ 18 w 16128"/>
                  <a:gd name="T5" fmla="*/ 6994 h 11872"/>
                  <a:gd name="T6" fmla="*/ 1 w 16128"/>
                  <a:gd name="T7" fmla="*/ 6871 h 11872"/>
                  <a:gd name="T8" fmla="*/ 7 w 16128"/>
                  <a:gd name="T9" fmla="*/ 6747 h 11872"/>
                  <a:gd name="T10" fmla="*/ 36 w 16128"/>
                  <a:gd name="T11" fmla="*/ 6626 h 11872"/>
                  <a:gd name="T12" fmla="*/ 90 w 16128"/>
                  <a:gd name="T13" fmla="*/ 6512 h 11872"/>
                  <a:gd name="T14" fmla="*/ 165 w 16128"/>
                  <a:gd name="T15" fmla="*/ 6408 h 11872"/>
                  <a:gd name="T16" fmla="*/ 1850 w 16128"/>
                  <a:gd name="T17" fmla="*/ 4727 h 11872"/>
                  <a:gd name="T18" fmla="*/ 1957 w 16128"/>
                  <a:gd name="T19" fmla="*/ 4656 h 11872"/>
                  <a:gd name="T20" fmla="*/ 2073 w 16128"/>
                  <a:gd name="T21" fmla="*/ 4609 h 11872"/>
                  <a:gd name="T22" fmla="*/ 2195 w 16128"/>
                  <a:gd name="T23" fmla="*/ 4586 h 11872"/>
                  <a:gd name="T24" fmla="*/ 2319 w 16128"/>
                  <a:gd name="T25" fmla="*/ 4586 h 11872"/>
                  <a:gd name="T26" fmla="*/ 2441 w 16128"/>
                  <a:gd name="T27" fmla="*/ 4609 h 11872"/>
                  <a:gd name="T28" fmla="*/ 2558 w 16128"/>
                  <a:gd name="T29" fmla="*/ 4656 h 11872"/>
                  <a:gd name="T30" fmla="*/ 2665 w 16128"/>
                  <a:gd name="T31" fmla="*/ 4727 h 11872"/>
                  <a:gd name="T32" fmla="*/ 5357 w 16128"/>
                  <a:gd name="T33" fmla="*/ 7406 h 11872"/>
                  <a:gd name="T34" fmla="*/ 5460 w 16128"/>
                  <a:gd name="T35" fmla="*/ 7483 h 11872"/>
                  <a:gd name="T36" fmla="*/ 5575 w 16128"/>
                  <a:gd name="T37" fmla="*/ 7535 h 11872"/>
                  <a:gd name="T38" fmla="*/ 5696 w 16128"/>
                  <a:gd name="T39" fmla="*/ 7565 h 11872"/>
                  <a:gd name="T40" fmla="*/ 5819 w 16128"/>
                  <a:gd name="T41" fmla="*/ 7571 h 11872"/>
                  <a:gd name="T42" fmla="*/ 5942 w 16128"/>
                  <a:gd name="T43" fmla="*/ 7552 h 11872"/>
                  <a:gd name="T44" fmla="*/ 6060 w 16128"/>
                  <a:gd name="T45" fmla="*/ 7512 h 11872"/>
                  <a:gd name="T46" fmla="*/ 6170 w 16128"/>
                  <a:gd name="T47" fmla="*/ 7447 h 11872"/>
                  <a:gd name="T48" fmla="*/ 13421 w 16128"/>
                  <a:gd name="T49" fmla="*/ 190 h 11872"/>
                  <a:gd name="T50" fmla="*/ 13521 w 16128"/>
                  <a:gd name="T51" fmla="*/ 107 h 11872"/>
                  <a:gd name="T52" fmla="*/ 13634 w 16128"/>
                  <a:gd name="T53" fmla="*/ 47 h 11872"/>
                  <a:gd name="T54" fmla="*/ 13753 w 16128"/>
                  <a:gd name="T55" fmla="*/ 12 h 11872"/>
                  <a:gd name="T56" fmla="*/ 13877 w 16128"/>
                  <a:gd name="T57" fmla="*/ 0 h 11872"/>
                  <a:gd name="T58" fmla="*/ 14000 w 16128"/>
                  <a:gd name="T59" fmla="*/ 11 h 11872"/>
                  <a:gd name="T60" fmla="*/ 14120 w 16128"/>
                  <a:gd name="T61" fmla="*/ 46 h 11872"/>
                  <a:gd name="T62" fmla="*/ 14233 w 16128"/>
                  <a:gd name="T63" fmla="*/ 105 h 11872"/>
                  <a:gd name="T64" fmla="*/ 14334 w 16128"/>
                  <a:gd name="T65" fmla="*/ 186 h 11872"/>
                  <a:gd name="T66" fmla="*/ 16003 w 16128"/>
                  <a:gd name="T67" fmla="*/ 1855 h 11872"/>
                  <a:gd name="T68" fmla="*/ 16068 w 16128"/>
                  <a:gd name="T69" fmla="*/ 1964 h 11872"/>
                  <a:gd name="T70" fmla="*/ 16109 w 16128"/>
                  <a:gd name="T71" fmla="*/ 2082 h 11872"/>
                  <a:gd name="T72" fmla="*/ 16127 w 16128"/>
                  <a:gd name="T73" fmla="*/ 2205 h 11872"/>
                  <a:gd name="T74" fmla="*/ 16122 w 16128"/>
                  <a:gd name="T75" fmla="*/ 2328 h 11872"/>
                  <a:gd name="T76" fmla="*/ 16093 w 16128"/>
                  <a:gd name="T77" fmla="*/ 2449 h 11872"/>
                  <a:gd name="T78" fmla="*/ 16039 w 16128"/>
                  <a:gd name="T79" fmla="*/ 2564 h 11872"/>
                  <a:gd name="T80" fmla="*/ 15964 w 16128"/>
                  <a:gd name="T81" fmla="*/ 2667 h 11872"/>
                  <a:gd name="T82" fmla="*/ 7188 w 16128"/>
                  <a:gd name="T83" fmla="*/ 11462 h 11872"/>
                  <a:gd name="T84" fmla="*/ 7074 w 16128"/>
                  <a:gd name="T85" fmla="*/ 11550 h 11872"/>
                  <a:gd name="T86" fmla="*/ 6943 w 16128"/>
                  <a:gd name="T87" fmla="*/ 11632 h 11872"/>
                  <a:gd name="T88" fmla="*/ 6801 w 16128"/>
                  <a:gd name="T89" fmla="*/ 11706 h 11872"/>
                  <a:gd name="T90" fmla="*/ 6652 w 16128"/>
                  <a:gd name="T91" fmla="*/ 11767 h 11872"/>
                  <a:gd name="T92" fmla="*/ 6500 w 16128"/>
                  <a:gd name="T93" fmla="*/ 11817 h 11872"/>
                  <a:gd name="T94" fmla="*/ 6349 w 16128"/>
                  <a:gd name="T95" fmla="*/ 11852 h 11872"/>
                  <a:gd name="T96" fmla="*/ 6205 w 16128"/>
                  <a:gd name="T97" fmla="*/ 11870 h 11872"/>
                  <a:gd name="T98" fmla="*/ 5352 w 16128"/>
                  <a:gd name="T99" fmla="*/ 11871 h 11872"/>
                  <a:gd name="T100" fmla="*/ 5210 w 16128"/>
                  <a:gd name="T101" fmla="*/ 11858 h 11872"/>
                  <a:gd name="T102" fmla="*/ 5062 w 16128"/>
                  <a:gd name="T103" fmla="*/ 11827 h 11872"/>
                  <a:gd name="T104" fmla="*/ 4910 w 16128"/>
                  <a:gd name="T105" fmla="*/ 11780 h 11872"/>
                  <a:gd name="T106" fmla="*/ 4760 w 16128"/>
                  <a:gd name="T107" fmla="*/ 11722 h 11872"/>
                  <a:gd name="T108" fmla="*/ 4615 w 16128"/>
                  <a:gd name="T109" fmla="*/ 11651 h 11872"/>
                  <a:gd name="T110" fmla="*/ 4481 w 16128"/>
                  <a:gd name="T111" fmla="*/ 11572 h 11872"/>
                  <a:gd name="T112" fmla="*/ 4363 w 16128"/>
                  <a:gd name="T113" fmla="*/ 11484 h 11872"/>
                  <a:gd name="T114" fmla="*/ 187 w 16128"/>
                  <a:gd name="T115" fmla="*/ 7297 h 11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128" h="11872">
                    <a:moveTo>
                      <a:pt x="187" y="7297"/>
                    </a:moveTo>
                    <a:lnTo>
                      <a:pt x="164" y="7273"/>
                    </a:lnTo>
                    <a:lnTo>
                      <a:pt x="143" y="7248"/>
                    </a:lnTo>
                    <a:lnTo>
                      <a:pt x="124" y="7223"/>
                    </a:lnTo>
                    <a:lnTo>
                      <a:pt x="106" y="7196"/>
                    </a:lnTo>
                    <a:lnTo>
                      <a:pt x="89" y="7168"/>
                    </a:lnTo>
                    <a:lnTo>
                      <a:pt x="74" y="7141"/>
                    </a:lnTo>
                    <a:lnTo>
                      <a:pt x="59" y="7113"/>
                    </a:lnTo>
                    <a:lnTo>
                      <a:pt x="46" y="7084"/>
                    </a:lnTo>
                    <a:lnTo>
                      <a:pt x="35" y="7054"/>
                    </a:lnTo>
                    <a:lnTo>
                      <a:pt x="26" y="7024"/>
                    </a:lnTo>
                    <a:lnTo>
                      <a:pt x="18" y="6994"/>
                    </a:lnTo>
                    <a:lnTo>
                      <a:pt x="12" y="6964"/>
                    </a:lnTo>
                    <a:lnTo>
                      <a:pt x="6" y="6933"/>
                    </a:lnTo>
                    <a:lnTo>
                      <a:pt x="3" y="6902"/>
                    </a:lnTo>
                    <a:lnTo>
                      <a:pt x="1" y="6871"/>
                    </a:lnTo>
                    <a:lnTo>
                      <a:pt x="0" y="6841"/>
                    </a:lnTo>
                    <a:lnTo>
                      <a:pt x="1" y="6809"/>
                    </a:lnTo>
                    <a:lnTo>
                      <a:pt x="3" y="6778"/>
                    </a:lnTo>
                    <a:lnTo>
                      <a:pt x="7" y="6747"/>
                    </a:lnTo>
                    <a:lnTo>
                      <a:pt x="12" y="6717"/>
                    </a:lnTo>
                    <a:lnTo>
                      <a:pt x="18" y="6687"/>
                    </a:lnTo>
                    <a:lnTo>
                      <a:pt x="26" y="6656"/>
                    </a:lnTo>
                    <a:lnTo>
                      <a:pt x="36" y="6626"/>
                    </a:lnTo>
                    <a:lnTo>
                      <a:pt x="47" y="6597"/>
                    </a:lnTo>
                    <a:lnTo>
                      <a:pt x="59" y="6569"/>
                    </a:lnTo>
                    <a:lnTo>
                      <a:pt x="74" y="6539"/>
                    </a:lnTo>
                    <a:lnTo>
                      <a:pt x="90" y="6512"/>
                    </a:lnTo>
                    <a:lnTo>
                      <a:pt x="106" y="6485"/>
                    </a:lnTo>
                    <a:lnTo>
                      <a:pt x="125" y="6459"/>
                    </a:lnTo>
                    <a:lnTo>
                      <a:pt x="144" y="6432"/>
                    </a:lnTo>
                    <a:lnTo>
                      <a:pt x="165" y="6408"/>
                    </a:lnTo>
                    <a:lnTo>
                      <a:pt x="188" y="6384"/>
                    </a:lnTo>
                    <a:lnTo>
                      <a:pt x="1801" y="4771"/>
                    </a:lnTo>
                    <a:lnTo>
                      <a:pt x="1824" y="4748"/>
                    </a:lnTo>
                    <a:lnTo>
                      <a:pt x="1850" y="4727"/>
                    </a:lnTo>
                    <a:lnTo>
                      <a:pt x="1876" y="4707"/>
                    </a:lnTo>
                    <a:lnTo>
                      <a:pt x="1902" y="4689"/>
                    </a:lnTo>
                    <a:lnTo>
                      <a:pt x="1929" y="4671"/>
                    </a:lnTo>
                    <a:lnTo>
                      <a:pt x="1957" y="4656"/>
                    </a:lnTo>
                    <a:lnTo>
                      <a:pt x="1985" y="4642"/>
                    </a:lnTo>
                    <a:lnTo>
                      <a:pt x="2014" y="4630"/>
                    </a:lnTo>
                    <a:lnTo>
                      <a:pt x="2043" y="4619"/>
                    </a:lnTo>
                    <a:lnTo>
                      <a:pt x="2073" y="4609"/>
                    </a:lnTo>
                    <a:lnTo>
                      <a:pt x="2104" y="4601"/>
                    </a:lnTo>
                    <a:lnTo>
                      <a:pt x="2134" y="4595"/>
                    </a:lnTo>
                    <a:lnTo>
                      <a:pt x="2164" y="4590"/>
                    </a:lnTo>
                    <a:lnTo>
                      <a:pt x="2195" y="4586"/>
                    </a:lnTo>
                    <a:lnTo>
                      <a:pt x="2227" y="4584"/>
                    </a:lnTo>
                    <a:lnTo>
                      <a:pt x="2257" y="4583"/>
                    </a:lnTo>
                    <a:lnTo>
                      <a:pt x="2288" y="4584"/>
                    </a:lnTo>
                    <a:lnTo>
                      <a:pt x="2319" y="4586"/>
                    </a:lnTo>
                    <a:lnTo>
                      <a:pt x="2350" y="4590"/>
                    </a:lnTo>
                    <a:lnTo>
                      <a:pt x="2381" y="4595"/>
                    </a:lnTo>
                    <a:lnTo>
                      <a:pt x="2411" y="4601"/>
                    </a:lnTo>
                    <a:lnTo>
                      <a:pt x="2441" y="4609"/>
                    </a:lnTo>
                    <a:lnTo>
                      <a:pt x="2472" y="4619"/>
                    </a:lnTo>
                    <a:lnTo>
                      <a:pt x="2501" y="4630"/>
                    </a:lnTo>
                    <a:lnTo>
                      <a:pt x="2529" y="4642"/>
                    </a:lnTo>
                    <a:lnTo>
                      <a:pt x="2558" y="4656"/>
                    </a:lnTo>
                    <a:lnTo>
                      <a:pt x="2586" y="4671"/>
                    </a:lnTo>
                    <a:lnTo>
                      <a:pt x="2613" y="4689"/>
                    </a:lnTo>
                    <a:lnTo>
                      <a:pt x="2639" y="4707"/>
                    </a:lnTo>
                    <a:lnTo>
                      <a:pt x="2665" y="4727"/>
                    </a:lnTo>
                    <a:lnTo>
                      <a:pt x="2689" y="4748"/>
                    </a:lnTo>
                    <a:lnTo>
                      <a:pt x="2714" y="4770"/>
                    </a:lnTo>
                    <a:lnTo>
                      <a:pt x="5332" y="7384"/>
                    </a:lnTo>
                    <a:lnTo>
                      <a:pt x="5357" y="7406"/>
                    </a:lnTo>
                    <a:lnTo>
                      <a:pt x="5382" y="7427"/>
                    </a:lnTo>
                    <a:lnTo>
                      <a:pt x="5407" y="7448"/>
                    </a:lnTo>
                    <a:lnTo>
                      <a:pt x="5433" y="7466"/>
                    </a:lnTo>
                    <a:lnTo>
                      <a:pt x="5460" y="7483"/>
                    </a:lnTo>
                    <a:lnTo>
                      <a:pt x="5489" y="7498"/>
                    </a:lnTo>
                    <a:lnTo>
                      <a:pt x="5517" y="7512"/>
                    </a:lnTo>
                    <a:lnTo>
                      <a:pt x="5546" y="7524"/>
                    </a:lnTo>
                    <a:lnTo>
                      <a:pt x="5575" y="7535"/>
                    </a:lnTo>
                    <a:lnTo>
                      <a:pt x="5604" y="7545"/>
                    </a:lnTo>
                    <a:lnTo>
                      <a:pt x="5635" y="7553"/>
                    </a:lnTo>
                    <a:lnTo>
                      <a:pt x="5665" y="7559"/>
                    </a:lnTo>
                    <a:lnTo>
                      <a:pt x="5696" y="7565"/>
                    </a:lnTo>
                    <a:lnTo>
                      <a:pt x="5726" y="7569"/>
                    </a:lnTo>
                    <a:lnTo>
                      <a:pt x="5758" y="7571"/>
                    </a:lnTo>
                    <a:lnTo>
                      <a:pt x="5789" y="7572"/>
                    </a:lnTo>
                    <a:lnTo>
                      <a:pt x="5819" y="7571"/>
                    </a:lnTo>
                    <a:lnTo>
                      <a:pt x="5850" y="7569"/>
                    </a:lnTo>
                    <a:lnTo>
                      <a:pt x="5882" y="7565"/>
                    </a:lnTo>
                    <a:lnTo>
                      <a:pt x="5912" y="7559"/>
                    </a:lnTo>
                    <a:lnTo>
                      <a:pt x="5942" y="7552"/>
                    </a:lnTo>
                    <a:lnTo>
                      <a:pt x="5972" y="7544"/>
                    </a:lnTo>
                    <a:lnTo>
                      <a:pt x="6003" y="7535"/>
                    </a:lnTo>
                    <a:lnTo>
                      <a:pt x="6032" y="7524"/>
                    </a:lnTo>
                    <a:lnTo>
                      <a:pt x="6060" y="7512"/>
                    </a:lnTo>
                    <a:lnTo>
                      <a:pt x="6089" y="7498"/>
                    </a:lnTo>
                    <a:lnTo>
                      <a:pt x="6117" y="7482"/>
                    </a:lnTo>
                    <a:lnTo>
                      <a:pt x="6144" y="7465"/>
                    </a:lnTo>
                    <a:lnTo>
                      <a:pt x="6170" y="7447"/>
                    </a:lnTo>
                    <a:lnTo>
                      <a:pt x="6196" y="7426"/>
                    </a:lnTo>
                    <a:lnTo>
                      <a:pt x="6220" y="7405"/>
                    </a:lnTo>
                    <a:lnTo>
                      <a:pt x="6245" y="7383"/>
                    </a:lnTo>
                    <a:lnTo>
                      <a:pt x="13421" y="190"/>
                    </a:lnTo>
                    <a:lnTo>
                      <a:pt x="13445" y="166"/>
                    </a:lnTo>
                    <a:lnTo>
                      <a:pt x="13470" y="145"/>
                    </a:lnTo>
                    <a:lnTo>
                      <a:pt x="13495" y="125"/>
                    </a:lnTo>
                    <a:lnTo>
                      <a:pt x="13521" y="107"/>
                    </a:lnTo>
                    <a:lnTo>
                      <a:pt x="13549" y="90"/>
                    </a:lnTo>
                    <a:lnTo>
                      <a:pt x="13577" y="75"/>
                    </a:lnTo>
                    <a:lnTo>
                      <a:pt x="13605" y="60"/>
                    </a:lnTo>
                    <a:lnTo>
                      <a:pt x="13634" y="47"/>
                    </a:lnTo>
                    <a:lnTo>
                      <a:pt x="13663" y="36"/>
                    </a:lnTo>
                    <a:lnTo>
                      <a:pt x="13693" y="27"/>
                    </a:lnTo>
                    <a:lnTo>
                      <a:pt x="13723" y="19"/>
                    </a:lnTo>
                    <a:lnTo>
                      <a:pt x="13753" y="12"/>
                    </a:lnTo>
                    <a:lnTo>
                      <a:pt x="13784" y="7"/>
                    </a:lnTo>
                    <a:lnTo>
                      <a:pt x="13815" y="3"/>
                    </a:lnTo>
                    <a:lnTo>
                      <a:pt x="13846" y="1"/>
                    </a:lnTo>
                    <a:lnTo>
                      <a:pt x="13877" y="0"/>
                    </a:lnTo>
                    <a:lnTo>
                      <a:pt x="13908" y="1"/>
                    </a:lnTo>
                    <a:lnTo>
                      <a:pt x="13939" y="3"/>
                    </a:lnTo>
                    <a:lnTo>
                      <a:pt x="13970" y="6"/>
                    </a:lnTo>
                    <a:lnTo>
                      <a:pt x="14000" y="11"/>
                    </a:lnTo>
                    <a:lnTo>
                      <a:pt x="14031" y="18"/>
                    </a:lnTo>
                    <a:lnTo>
                      <a:pt x="14062" y="26"/>
                    </a:lnTo>
                    <a:lnTo>
                      <a:pt x="14091" y="35"/>
                    </a:lnTo>
                    <a:lnTo>
                      <a:pt x="14120" y="46"/>
                    </a:lnTo>
                    <a:lnTo>
                      <a:pt x="14149" y="58"/>
                    </a:lnTo>
                    <a:lnTo>
                      <a:pt x="14178" y="73"/>
                    </a:lnTo>
                    <a:lnTo>
                      <a:pt x="14206" y="88"/>
                    </a:lnTo>
                    <a:lnTo>
                      <a:pt x="14233" y="105"/>
                    </a:lnTo>
                    <a:lnTo>
                      <a:pt x="14259" y="123"/>
                    </a:lnTo>
                    <a:lnTo>
                      <a:pt x="14285" y="143"/>
                    </a:lnTo>
                    <a:lnTo>
                      <a:pt x="14310" y="164"/>
                    </a:lnTo>
                    <a:lnTo>
                      <a:pt x="14334" y="186"/>
                    </a:lnTo>
                    <a:lnTo>
                      <a:pt x="15938" y="1780"/>
                    </a:lnTo>
                    <a:lnTo>
                      <a:pt x="15962" y="1804"/>
                    </a:lnTo>
                    <a:lnTo>
                      <a:pt x="15983" y="1829"/>
                    </a:lnTo>
                    <a:lnTo>
                      <a:pt x="16003" y="1855"/>
                    </a:lnTo>
                    <a:lnTo>
                      <a:pt x="16021" y="1881"/>
                    </a:lnTo>
                    <a:lnTo>
                      <a:pt x="16038" y="1908"/>
                    </a:lnTo>
                    <a:lnTo>
                      <a:pt x="16053" y="1935"/>
                    </a:lnTo>
                    <a:lnTo>
                      <a:pt x="16068" y="1964"/>
                    </a:lnTo>
                    <a:lnTo>
                      <a:pt x="16081" y="1993"/>
                    </a:lnTo>
                    <a:lnTo>
                      <a:pt x="16092" y="2022"/>
                    </a:lnTo>
                    <a:lnTo>
                      <a:pt x="16101" y="2051"/>
                    </a:lnTo>
                    <a:lnTo>
                      <a:pt x="16109" y="2082"/>
                    </a:lnTo>
                    <a:lnTo>
                      <a:pt x="16116" y="2112"/>
                    </a:lnTo>
                    <a:lnTo>
                      <a:pt x="16121" y="2143"/>
                    </a:lnTo>
                    <a:lnTo>
                      <a:pt x="16125" y="2173"/>
                    </a:lnTo>
                    <a:lnTo>
                      <a:pt x="16127" y="2205"/>
                    </a:lnTo>
                    <a:lnTo>
                      <a:pt x="16128" y="2236"/>
                    </a:lnTo>
                    <a:lnTo>
                      <a:pt x="16127" y="2266"/>
                    </a:lnTo>
                    <a:lnTo>
                      <a:pt x="16125" y="2297"/>
                    </a:lnTo>
                    <a:lnTo>
                      <a:pt x="16122" y="2328"/>
                    </a:lnTo>
                    <a:lnTo>
                      <a:pt x="16117" y="2359"/>
                    </a:lnTo>
                    <a:lnTo>
                      <a:pt x="16110" y="2389"/>
                    </a:lnTo>
                    <a:lnTo>
                      <a:pt x="16102" y="2419"/>
                    </a:lnTo>
                    <a:lnTo>
                      <a:pt x="16093" y="2449"/>
                    </a:lnTo>
                    <a:lnTo>
                      <a:pt x="16082" y="2478"/>
                    </a:lnTo>
                    <a:lnTo>
                      <a:pt x="16069" y="2507"/>
                    </a:lnTo>
                    <a:lnTo>
                      <a:pt x="16055" y="2535"/>
                    </a:lnTo>
                    <a:lnTo>
                      <a:pt x="16039" y="2564"/>
                    </a:lnTo>
                    <a:lnTo>
                      <a:pt x="16023" y="2591"/>
                    </a:lnTo>
                    <a:lnTo>
                      <a:pt x="16004" y="2617"/>
                    </a:lnTo>
                    <a:lnTo>
                      <a:pt x="15985" y="2642"/>
                    </a:lnTo>
                    <a:lnTo>
                      <a:pt x="15964" y="2667"/>
                    </a:lnTo>
                    <a:lnTo>
                      <a:pt x="15941" y="2692"/>
                    </a:lnTo>
                    <a:lnTo>
                      <a:pt x="7238" y="11415"/>
                    </a:lnTo>
                    <a:lnTo>
                      <a:pt x="7214" y="11439"/>
                    </a:lnTo>
                    <a:lnTo>
                      <a:pt x="7188" y="11462"/>
                    </a:lnTo>
                    <a:lnTo>
                      <a:pt x="7162" y="11485"/>
                    </a:lnTo>
                    <a:lnTo>
                      <a:pt x="7134" y="11507"/>
                    </a:lnTo>
                    <a:lnTo>
                      <a:pt x="7104" y="11529"/>
                    </a:lnTo>
                    <a:lnTo>
                      <a:pt x="7074" y="11550"/>
                    </a:lnTo>
                    <a:lnTo>
                      <a:pt x="7043" y="11572"/>
                    </a:lnTo>
                    <a:lnTo>
                      <a:pt x="7011" y="11593"/>
                    </a:lnTo>
                    <a:lnTo>
                      <a:pt x="6977" y="11613"/>
                    </a:lnTo>
                    <a:lnTo>
                      <a:pt x="6943" y="11632"/>
                    </a:lnTo>
                    <a:lnTo>
                      <a:pt x="6909" y="11651"/>
                    </a:lnTo>
                    <a:lnTo>
                      <a:pt x="6874" y="11670"/>
                    </a:lnTo>
                    <a:lnTo>
                      <a:pt x="6837" y="11688"/>
                    </a:lnTo>
                    <a:lnTo>
                      <a:pt x="6801" y="11706"/>
                    </a:lnTo>
                    <a:lnTo>
                      <a:pt x="6765" y="11722"/>
                    </a:lnTo>
                    <a:lnTo>
                      <a:pt x="6727" y="11738"/>
                    </a:lnTo>
                    <a:lnTo>
                      <a:pt x="6689" y="11753"/>
                    </a:lnTo>
                    <a:lnTo>
                      <a:pt x="6652" y="11767"/>
                    </a:lnTo>
                    <a:lnTo>
                      <a:pt x="6613" y="11781"/>
                    </a:lnTo>
                    <a:lnTo>
                      <a:pt x="6576" y="11793"/>
                    </a:lnTo>
                    <a:lnTo>
                      <a:pt x="6538" y="11805"/>
                    </a:lnTo>
                    <a:lnTo>
                      <a:pt x="6500" y="11817"/>
                    </a:lnTo>
                    <a:lnTo>
                      <a:pt x="6461" y="11827"/>
                    </a:lnTo>
                    <a:lnTo>
                      <a:pt x="6424" y="11836"/>
                    </a:lnTo>
                    <a:lnTo>
                      <a:pt x="6387" y="11844"/>
                    </a:lnTo>
                    <a:lnTo>
                      <a:pt x="6349" y="11852"/>
                    </a:lnTo>
                    <a:lnTo>
                      <a:pt x="6313" y="11858"/>
                    </a:lnTo>
                    <a:lnTo>
                      <a:pt x="6277" y="11863"/>
                    </a:lnTo>
                    <a:lnTo>
                      <a:pt x="6241" y="11867"/>
                    </a:lnTo>
                    <a:lnTo>
                      <a:pt x="6205" y="11870"/>
                    </a:lnTo>
                    <a:lnTo>
                      <a:pt x="6171" y="11871"/>
                    </a:lnTo>
                    <a:lnTo>
                      <a:pt x="6138" y="11872"/>
                    </a:lnTo>
                    <a:lnTo>
                      <a:pt x="5386" y="11872"/>
                    </a:lnTo>
                    <a:lnTo>
                      <a:pt x="5352" y="11871"/>
                    </a:lnTo>
                    <a:lnTo>
                      <a:pt x="5318" y="11870"/>
                    </a:lnTo>
                    <a:lnTo>
                      <a:pt x="5283" y="11867"/>
                    </a:lnTo>
                    <a:lnTo>
                      <a:pt x="5247" y="11863"/>
                    </a:lnTo>
                    <a:lnTo>
                      <a:pt x="5210" y="11858"/>
                    </a:lnTo>
                    <a:lnTo>
                      <a:pt x="5174" y="11851"/>
                    </a:lnTo>
                    <a:lnTo>
                      <a:pt x="5137" y="11844"/>
                    </a:lnTo>
                    <a:lnTo>
                      <a:pt x="5099" y="11836"/>
                    </a:lnTo>
                    <a:lnTo>
                      <a:pt x="5062" y="11827"/>
                    </a:lnTo>
                    <a:lnTo>
                      <a:pt x="5024" y="11817"/>
                    </a:lnTo>
                    <a:lnTo>
                      <a:pt x="4986" y="11805"/>
                    </a:lnTo>
                    <a:lnTo>
                      <a:pt x="4948" y="11793"/>
                    </a:lnTo>
                    <a:lnTo>
                      <a:pt x="4910" y="11780"/>
                    </a:lnTo>
                    <a:lnTo>
                      <a:pt x="4872" y="11767"/>
                    </a:lnTo>
                    <a:lnTo>
                      <a:pt x="4834" y="11753"/>
                    </a:lnTo>
                    <a:lnTo>
                      <a:pt x="4796" y="11738"/>
                    </a:lnTo>
                    <a:lnTo>
                      <a:pt x="4760" y="11722"/>
                    </a:lnTo>
                    <a:lnTo>
                      <a:pt x="4722" y="11705"/>
                    </a:lnTo>
                    <a:lnTo>
                      <a:pt x="4686" y="11688"/>
                    </a:lnTo>
                    <a:lnTo>
                      <a:pt x="4650" y="11669"/>
                    </a:lnTo>
                    <a:lnTo>
                      <a:pt x="4615" y="11651"/>
                    </a:lnTo>
                    <a:lnTo>
                      <a:pt x="4580" y="11632"/>
                    </a:lnTo>
                    <a:lnTo>
                      <a:pt x="4546" y="11612"/>
                    </a:lnTo>
                    <a:lnTo>
                      <a:pt x="4513" y="11592"/>
                    </a:lnTo>
                    <a:lnTo>
                      <a:pt x="4481" y="11572"/>
                    </a:lnTo>
                    <a:lnTo>
                      <a:pt x="4449" y="11550"/>
                    </a:lnTo>
                    <a:lnTo>
                      <a:pt x="4419" y="11528"/>
                    </a:lnTo>
                    <a:lnTo>
                      <a:pt x="4390" y="11506"/>
                    </a:lnTo>
                    <a:lnTo>
                      <a:pt x="4363" y="11484"/>
                    </a:lnTo>
                    <a:lnTo>
                      <a:pt x="4335" y="11462"/>
                    </a:lnTo>
                    <a:lnTo>
                      <a:pt x="4310" y="11439"/>
                    </a:lnTo>
                    <a:lnTo>
                      <a:pt x="4286" y="11414"/>
                    </a:lnTo>
                    <a:lnTo>
                      <a:pt x="187" y="7297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000">
                  <a:solidFill>
                    <a:srgbClr val="535761"/>
                  </a:solidFill>
                  <a:latin typeface="Montserrat" panose="00000500000000000000" pitchFamily="2" charset="-52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91D0F43-962A-4B81-B138-76D0C5BCE1A7}"/>
                </a:ext>
              </a:extLst>
            </p:cNvPr>
            <p:cNvSpPr/>
            <p:nvPr/>
          </p:nvSpPr>
          <p:spPr>
            <a:xfrm>
              <a:off x="1831551" y="3574516"/>
              <a:ext cx="507574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Montserrat" panose="00000500000000000000" pitchFamily="2" charset="-52"/>
                </a:rPr>
                <a:t>Кальций, что мы знаем о нем?</a:t>
              </a:r>
              <a:endParaRPr lang="id-ID" dirty="0">
                <a:latin typeface="Montserrat" panose="00000500000000000000" pitchFamily="2" charset="-52"/>
              </a:endParaRPr>
            </a:p>
          </p:txBody>
        </p:sp>
      </p:grp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700B5F68-918C-49E5-B948-312713E535DD}"/>
              </a:ext>
            </a:extLst>
          </p:cNvPr>
          <p:cNvSpPr/>
          <p:nvPr/>
        </p:nvSpPr>
        <p:spPr>
          <a:xfrm>
            <a:off x="412510" y="565964"/>
            <a:ext cx="59897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Montserrat ExtraBold" panose="00000900000000000000" pitchFamily="2" charset="-52"/>
              </a:rPr>
              <a:t>План лекции</a:t>
            </a:r>
          </a:p>
        </p:txBody>
      </p:sp>
      <p:grpSp>
        <p:nvGrpSpPr>
          <p:cNvPr id="143" name="Group 86">
            <a:extLst>
              <a:ext uri="{FF2B5EF4-FFF2-40B4-BE49-F238E27FC236}">
                <a16:creationId xmlns:a16="http://schemas.microsoft.com/office/drawing/2014/main" id="{CF601E6C-8191-4834-8CB5-D8D309D0222E}"/>
              </a:ext>
            </a:extLst>
          </p:cNvPr>
          <p:cNvGrpSpPr/>
          <p:nvPr/>
        </p:nvGrpSpPr>
        <p:grpSpPr>
          <a:xfrm>
            <a:off x="9498931" y="-926757"/>
            <a:ext cx="2592986" cy="2124850"/>
            <a:chOff x="9381302" y="4525192"/>
            <a:chExt cx="2592986" cy="2124850"/>
          </a:xfrm>
          <a:gradFill>
            <a:gsLst>
              <a:gs pos="100000">
                <a:schemeClr val="bg1"/>
              </a:gs>
              <a:gs pos="0">
                <a:srgbClr val="96DCF7"/>
              </a:gs>
            </a:gsLst>
            <a:lin ang="2700000" scaled="1"/>
          </a:gradFill>
        </p:grpSpPr>
        <p:grpSp>
          <p:nvGrpSpPr>
            <p:cNvPr id="144" name="Group 87">
              <a:extLst>
                <a:ext uri="{FF2B5EF4-FFF2-40B4-BE49-F238E27FC236}">
                  <a16:creationId xmlns:a16="http://schemas.microsoft.com/office/drawing/2014/main" id="{BA66846C-A73A-4F1F-8137-E5293910BDCD}"/>
                </a:ext>
              </a:extLst>
            </p:cNvPr>
            <p:cNvGrpSpPr/>
            <p:nvPr/>
          </p:nvGrpSpPr>
          <p:grpSpPr>
            <a:xfrm rot="19695130" flipH="1">
              <a:off x="10688647" y="5407027"/>
              <a:ext cx="1285641" cy="1243015"/>
              <a:chOff x="2818811" y="574769"/>
              <a:chExt cx="6148534" cy="5944686"/>
            </a:xfrm>
            <a:grpFill/>
          </p:grpSpPr>
          <p:sp>
            <p:nvSpPr>
              <p:cNvPr id="157" name="Freeform 6">
                <a:extLst>
                  <a:ext uri="{FF2B5EF4-FFF2-40B4-BE49-F238E27FC236}">
                    <a16:creationId xmlns:a16="http://schemas.microsoft.com/office/drawing/2014/main" id="{26B0702E-C358-4264-8081-F1E981109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8" name="Oval 101">
                <a:extLst>
                  <a:ext uri="{FF2B5EF4-FFF2-40B4-BE49-F238E27FC236}">
                    <a16:creationId xmlns:a16="http://schemas.microsoft.com/office/drawing/2014/main" id="{B3DCDC28-1270-4D82-AB87-36DF7EC23E18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59" name="Oval 102">
                <a:extLst>
                  <a:ext uri="{FF2B5EF4-FFF2-40B4-BE49-F238E27FC236}">
                    <a16:creationId xmlns:a16="http://schemas.microsoft.com/office/drawing/2014/main" id="{746C4117-3737-4545-9686-7DE6A8C1B33C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60" name="Oval 103">
                <a:extLst>
                  <a:ext uri="{FF2B5EF4-FFF2-40B4-BE49-F238E27FC236}">
                    <a16:creationId xmlns:a16="http://schemas.microsoft.com/office/drawing/2014/main" id="{EC55BEDC-38C4-424F-9A2C-72D4B9180472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61" name="Oval 104">
                <a:extLst>
                  <a:ext uri="{FF2B5EF4-FFF2-40B4-BE49-F238E27FC236}">
                    <a16:creationId xmlns:a16="http://schemas.microsoft.com/office/drawing/2014/main" id="{90BD6B66-B54C-4D52-8762-6A1AE99D9B45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145" name="Group 88">
              <a:extLst>
                <a:ext uri="{FF2B5EF4-FFF2-40B4-BE49-F238E27FC236}">
                  <a16:creationId xmlns:a16="http://schemas.microsoft.com/office/drawing/2014/main" id="{B8BBDCF9-ABBE-4729-A6D4-EF302A457739}"/>
                </a:ext>
              </a:extLst>
            </p:cNvPr>
            <p:cNvGrpSpPr/>
            <p:nvPr/>
          </p:nvGrpSpPr>
          <p:grpSpPr>
            <a:xfrm rot="611320" flipH="1">
              <a:off x="10228067" y="4525192"/>
              <a:ext cx="800235" cy="773703"/>
              <a:chOff x="2818811" y="574769"/>
              <a:chExt cx="6148534" cy="5944686"/>
            </a:xfrm>
            <a:grpFill/>
          </p:grpSpPr>
          <p:sp>
            <p:nvSpPr>
              <p:cNvPr id="152" name="Freeform 6">
                <a:extLst>
                  <a:ext uri="{FF2B5EF4-FFF2-40B4-BE49-F238E27FC236}">
                    <a16:creationId xmlns:a16="http://schemas.microsoft.com/office/drawing/2014/main" id="{B212F30A-36FE-488F-A286-09FF018D20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3" name="Oval 96">
                <a:extLst>
                  <a:ext uri="{FF2B5EF4-FFF2-40B4-BE49-F238E27FC236}">
                    <a16:creationId xmlns:a16="http://schemas.microsoft.com/office/drawing/2014/main" id="{FEEB6382-1A7C-44F0-890C-BC7B66A8C8A2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54" name="Oval 97">
                <a:extLst>
                  <a:ext uri="{FF2B5EF4-FFF2-40B4-BE49-F238E27FC236}">
                    <a16:creationId xmlns:a16="http://schemas.microsoft.com/office/drawing/2014/main" id="{3CDC25EE-9FDC-445A-956D-A04DD1647B85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55" name="Oval 98">
                <a:extLst>
                  <a:ext uri="{FF2B5EF4-FFF2-40B4-BE49-F238E27FC236}">
                    <a16:creationId xmlns:a16="http://schemas.microsoft.com/office/drawing/2014/main" id="{B185E401-05E5-40A5-89DE-7CE5C0EE3AD5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56" name="Oval 99">
                <a:extLst>
                  <a:ext uri="{FF2B5EF4-FFF2-40B4-BE49-F238E27FC236}">
                    <a16:creationId xmlns:a16="http://schemas.microsoft.com/office/drawing/2014/main" id="{2727F216-BDBA-4DF0-AD7B-69D8DD1D4E85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146" name="Group 89">
              <a:extLst>
                <a:ext uri="{FF2B5EF4-FFF2-40B4-BE49-F238E27FC236}">
                  <a16:creationId xmlns:a16="http://schemas.microsoft.com/office/drawing/2014/main" id="{C910DE03-8B98-439A-A379-643C6AEF1F2E}"/>
                </a:ext>
              </a:extLst>
            </p:cNvPr>
            <p:cNvGrpSpPr/>
            <p:nvPr/>
          </p:nvGrpSpPr>
          <p:grpSpPr>
            <a:xfrm rot="17868111" flipH="1">
              <a:off x="9372166" y="5402833"/>
              <a:ext cx="551126" cy="532854"/>
              <a:chOff x="2818811" y="574769"/>
              <a:chExt cx="6148534" cy="5944686"/>
            </a:xfrm>
            <a:grpFill/>
          </p:grpSpPr>
          <p:sp>
            <p:nvSpPr>
              <p:cNvPr id="147" name="Freeform 6">
                <a:extLst>
                  <a:ext uri="{FF2B5EF4-FFF2-40B4-BE49-F238E27FC236}">
                    <a16:creationId xmlns:a16="http://schemas.microsoft.com/office/drawing/2014/main" id="{C03801B3-4A67-4E49-AB80-E78CE379DC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48" name="Oval 91">
                <a:extLst>
                  <a:ext uri="{FF2B5EF4-FFF2-40B4-BE49-F238E27FC236}">
                    <a16:creationId xmlns:a16="http://schemas.microsoft.com/office/drawing/2014/main" id="{F51F21F7-C19F-4F3C-8008-B6A86F91B00C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49" name="Oval 92">
                <a:extLst>
                  <a:ext uri="{FF2B5EF4-FFF2-40B4-BE49-F238E27FC236}">
                    <a16:creationId xmlns:a16="http://schemas.microsoft.com/office/drawing/2014/main" id="{A114665A-F0A7-4177-A3B9-5D1B5008CB34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50" name="Oval 93">
                <a:extLst>
                  <a:ext uri="{FF2B5EF4-FFF2-40B4-BE49-F238E27FC236}">
                    <a16:creationId xmlns:a16="http://schemas.microsoft.com/office/drawing/2014/main" id="{26D85EBD-4A6E-4CE6-94B8-16AE0F768C87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51" name="Oval 94">
                <a:extLst>
                  <a:ext uri="{FF2B5EF4-FFF2-40B4-BE49-F238E27FC236}">
                    <a16:creationId xmlns:a16="http://schemas.microsoft.com/office/drawing/2014/main" id="{9520AD3E-C8F7-4984-8160-D54C39DE9BA9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</p:grpSp>
      <p:grpSp>
        <p:nvGrpSpPr>
          <p:cNvPr id="72" name="Group 39">
            <a:extLst>
              <a:ext uri="{FF2B5EF4-FFF2-40B4-BE49-F238E27FC236}">
                <a16:creationId xmlns:a16="http://schemas.microsoft.com/office/drawing/2014/main" id="{42DFB12E-3991-492A-A25F-07DD8FDD69CE}"/>
              </a:ext>
            </a:extLst>
          </p:cNvPr>
          <p:cNvGrpSpPr/>
          <p:nvPr/>
        </p:nvGrpSpPr>
        <p:grpSpPr>
          <a:xfrm>
            <a:off x="484938" y="2733864"/>
            <a:ext cx="5500144" cy="413418"/>
            <a:chOff x="1407149" y="3549662"/>
            <a:chExt cx="5500144" cy="413418"/>
          </a:xfrm>
        </p:grpSpPr>
        <p:grpSp>
          <p:nvGrpSpPr>
            <p:cNvPr id="73" name="Group 23">
              <a:extLst>
                <a:ext uri="{FF2B5EF4-FFF2-40B4-BE49-F238E27FC236}">
                  <a16:creationId xmlns:a16="http://schemas.microsoft.com/office/drawing/2014/main" id="{A3271D29-F99F-4FFB-A181-23B550F57936}"/>
                </a:ext>
              </a:extLst>
            </p:cNvPr>
            <p:cNvGrpSpPr/>
            <p:nvPr/>
          </p:nvGrpSpPr>
          <p:grpSpPr>
            <a:xfrm>
              <a:off x="1407149" y="3549662"/>
              <a:ext cx="413418" cy="413418"/>
              <a:chOff x="1407149" y="3549662"/>
              <a:chExt cx="413418" cy="413418"/>
            </a:xfrm>
          </p:grpSpPr>
          <p:sp>
            <p:nvSpPr>
              <p:cNvPr id="75" name="Oval 22">
                <a:extLst>
                  <a:ext uri="{FF2B5EF4-FFF2-40B4-BE49-F238E27FC236}">
                    <a16:creationId xmlns:a16="http://schemas.microsoft.com/office/drawing/2014/main" id="{9B420669-4A61-4AF2-8D43-D733AF839E28}"/>
                  </a:ext>
                </a:extLst>
              </p:cNvPr>
              <p:cNvSpPr/>
              <p:nvPr/>
            </p:nvSpPr>
            <p:spPr>
              <a:xfrm>
                <a:off x="1407149" y="3549662"/>
                <a:ext cx="413418" cy="413418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Montserrat" panose="00000500000000000000" pitchFamily="2" charset="-52"/>
                </a:endParaRPr>
              </a:p>
            </p:txBody>
          </p:sp>
          <p:sp>
            <p:nvSpPr>
              <p:cNvPr id="76" name="Oval 5">
                <a:extLst>
                  <a:ext uri="{FF2B5EF4-FFF2-40B4-BE49-F238E27FC236}">
                    <a16:creationId xmlns:a16="http://schemas.microsoft.com/office/drawing/2014/main" id="{22169023-E13F-4B7E-8CFE-820D37C0F4D1}"/>
                  </a:ext>
                </a:extLst>
              </p:cNvPr>
              <p:cNvSpPr/>
              <p:nvPr/>
            </p:nvSpPr>
            <p:spPr>
              <a:xfrm>
                <a:off x="1452286" y="3594799"/>
                <a:ext cx="323144" cy="323144"/>
              </a:xfrm>
              <a:prstGeom prst="ellipse">
                <a:avLst/>
              </a:prstGeom>
              <a:solidFill>
                <a:srgbClr val="08A5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Montserrat" panose="00000500000000000000" pitchFamily="2" charset="-52"/>
                </a:endParaRPr>
              </a:p>
            </p:txBody>
          </p:sp>
          <p:sp>
            <p:nvSpPr>
              <p:cNvPr id="77" name="Freeform 229">
                <a:extLst>
                  <a:ext uri="{FF2B5EF4-FFF2-40B4-BE49-F238E27FC236}">
                    <a16:creationId xmlns:a16="http://schemas.microsoft.com/office/drawing/2014/main" id="{607C0CAB-46F7-4653-BBDC-FABC7B42A5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3302" y="3714766"/>
                <a:ext cx="121113" cy="83211"/>
              </a:xfrm>
              <a:custGeom>
                <a:avLst/>
                <a:gdLst>
                  <a:gd name="T0" fmla="*/ 124 w 16128"/>
                  <a:gd name="T1" fmla="*/ 7223 h 11872"/>
                  <a:gd name="T2" fmla="*/ 59 w 16128"/>
                  <a:gd name="T3" fmla="*/ 7113 h 11872"/>
                  <a:gd name="T4" fmla="*/ 18 w 16128"/>
                  <a:gd name="T5" fmla="*/ 6994 h 11872"/>
                  <a:gd name="T6" fmla="*/ 1 w 16128"/>
                  <a:gd name="T7" fmla="*/ 6871 h 11872"/>
                  <a:gd name="T8" fmla="*/ 7 w 16128"/>
                  <a:gd name="T9" fmla="*/ 6747 h 11872"/>
                  <a:gd name="T10" fmla="*/ 36 w 16128"/>
                  <a:gd name="T11" fmla="*/ 6626 h 11872"/>
                  <a:gd name="T12" fmla="*/ 90 w 16128"/>
                  <a:gd name="T13" fmla="*/ 6512 h 11872"/>
                  <a:gd name="T14" fmla="*/ 165 w 16128"/>
                  <a:gd name="T15" fmla="*/ 6408 h 11872"/>
                  <a:gd name="T16" fmla="*/ 1850 w 16128"/>
                  <a:gd name="T17" fmla="*/ 4727 h 11872"/>
                  <a:gd name="T18" fmla="*/ 1957 w 16128"/>
                  <a:gd name="T19" fmla="*/ 4656 h 11872"/>
                  <a:gd name="T20" fmla="*/ 2073 w 16128"/>
                  <a:gd name="T21" fmla="*/ 4609 h 11872"/>
                  <a:gd name="T22" fmla="*/ 2195 w 16128"/>
                  <a:gd name="T23" fmla="*/ 4586 h 11872"/>
                  <a:gd name="T24" fmla="*/ 2319 w 16128"/>
                  <a:gd name="T25" fmla="*/ 4586 h 11872"/>
                  <a:gd name="T26" fmla="*/ 2441 w 16128"/>
                  <a:gd name="T27" fmla="*/ 4609 h 11872"/>
                  <a:gd name="T28" fmla="*/ 2558 w 16128"/>
                  <a:gd name="T29" fmla="*/ 4656 h 11872"/>
                  <a:gd name="T30" fmla="*/ 2665 w 16128"/>
                  <a:gd name="T31" fmla="*/ 4727 h 11872"/>
                  <a:gd name="T32" fmla="*/ 5357 w 16128"/>
                  <a:gd name="T33" fmla="*/ 7406 h 11872"/>
                  <a:gd name="T34" fmla="*/ 5460 w 16128"/>
                  <a:gd name="T35" fmla="*/ 7483 h 11872"/>
                  <a:gd name="T36" fmla="*/ 5575 w 16128"/>
                  <a:gd name="T37" fmla="*/ 7535 h 11872"/>
                  <a:gd name="T38" fmla="*/ 5696 w 16128"/>
                  <a:gd name="T39" fmla="*/ 7565 h 11872"/>
                  <a:gd name="T40" fmla="*/ 5819 w 16128"/>
                  <a:gd name="T41" fmla="*/ 7571 h 11872"/>
                  <a:gd name="T42" fmla="*/ 5942 w 16128"/>
                  <a:gd name="T43" fmla="*/ 7552 h 11872"/>
                  <a:gd name="T44" fmla="*/ 6060 w 16128"/>
                  <a:gd name="T45" fmla="*/ 7512 h 11872"/>
                  <a:gd name="T46" fmla="*/ 6170 w 16128"/>
                  <a:gd name="T47" fmla="*/ 7447 h 11872"/>
                  <a:gd name="T48" fmla="*/ 13421 w 16128"/>
                  <a:gd name="T49" fmla="*/ 190 h 11872"/>
                  <a:gd name="T50" fmla="*/ 13521 w 16128"/>
                  <a:gd name="T51" fmla="*/ 107 h 11872"/>
                  <a:gd name="T52" fmla="*/ 13634 w 16128"/>
                  <a:gd name="T53" fmla="*/ 47 h 11872"/>
                  <a:gd name="T54" fmla="*/ 13753 w 16128"/>
                  <a:gd name="T55" fmla="*/ 12 h 11872"/>
                  <a:gd name="T56" fmla="*/ 13877 w 16128"/>
                  <a:gd name="T57" fmla="*/ 0 h 11872"/>
                  <a:gd name="T58" fmla="*/ 14000 w 16128"/>
                  <a:gd name="T59" fmla="*/ 11 h 11872"/>
                  <a:gd name="T60" fmla="*/ 14120 w 16128"/>
                  <a:gd name="T61" fmla="*/ 46 h 11872"/>
                  <a:gd name="T62" fmla="*/ 14233 w 16128"/>
                  <a:gd name="T63" fmla="*/ 105 h 11872"/>
                  <a:gd name="T64" fmla="*/ 14334 w 16128"/>
                  <a:gd name="T65" fmla="*/ 186 h 11872"/>
                  <a:gd name="T66" fmla="*/ 16003 w 16128"/>
                  <a:gd name="T67" fmla="*/ 1855 h 11872"/>
                  <a:gd name="T68" fmla="*/ 16068 w 16128"/>
                  <a:gd name="T69" fmla="*/ 1964 h 11872"/>
                  <a:gd name="T70" fmla="*/ 16109 w 16128"/>
                  <a:gd name="T71" fmla="*/ 2082 h 11872"/>
                  <a:gd name="T72" fmla="*/ 16127 w 16128"/>
                  <a:gd name="T73" fmla="*/ 2205 h 11872"/>
                  <a:gd name="T74" fmla="*/ 16122 w 16128"/>
                  <a:gd name="T75" fmla="*/ 2328 h 11872"/>
                  <a:gd name="T76" fmla="*/ 16093 w 16128"/>
                  <a:gd name="T77" fmla="*/ 2449 h 11872"/>
                  <a:gd name="T78" fmla="*/ 16039 w 16128"/>
                  <a:gd name="T79" fmla="*/ 2564 h 11872"/>
                  <a:gd name="T80" fmla="*/ 15964 w 16128"/>
                  <a:gd name="T81" fmla="*/ 2667 h 11872"/>
                  <a:gd name="T82" fmla="*/ 7188 w 16128"/>
                  <a:gd name="T83" fmla="*/ 11462 h 11872"/>
                  <a:gd name="T84" fmla="*/ 7074 w 16128"/>
                  <a:gd name="T85" fmla="*/ 11550 h 11872"/>
                  <a:gd name="T86" fmla="*/ 6943 w 16128"/>
                  <a:gd name="T87" fmla="*/ 11632 h 11872"/>
                  <a:gd name="T88" fmla="*/ 6801 w 16128"/>
                  <a:gd name="T89" fmla="*/ 11706 h 11872"/>
                  <a:gd name="T90" fmla="*/ 6652 w 16128"/>
                  <a:gd name="T91" fmla="*/ 11767 h 11872"/>
                  <a:gd name="T92" fmla="*/ 6500 w 16128"/>
                  <a:gd name="T93" fmla="*/ 11817 h 11872"/>
                  <a:gd name="T94" fmla="*/ 6349 w 16128"/>
                  <a:gd name="T95" fmla="*/ 11852 h 11872"/>
                  <a:gd name="T96" fmla="*/ 6205 w 16128"/>
                  <a:gd name="T97" fmla="*/ 11870 h 11872"/>
                  <a:gd name="T98" fmla="*/ 5352 w 16128"/>
                  <a:gd name="T99" fmla="*/ 11871 h 11872"/>
                  <a:gd name="T100" fmla="*/ 5210 w 16128"/>
                  <a:gd name="T101" fmla="*/ 11858 h 11872"/>
                  <a:gd name="T102" fmla="*/ 5062 w 16128"/>
                  <a:gd name="T103" fmla="*/ 11827 h 11872"/>
                  <a:gd name="T104" fmla="*/ 4910 w 16128"/>
                  <a:gd name="T105" fmla="*/ 11780 h 11872"/>
                  <a:gd name="T106" fmla="*/ 4760 w 16128"/>
                  <a:gd name="T107" fmla="*/ 11722 h 11872"/>
                  <a:gd name="T108" fmla="*/ 4615 w 16128"/>
                  <a:gd name="T109" fmla="*/ 11651 h 11872"/>
                  <a:gd name="T110" fmla="*/ 4481 w 16128"/>
                  <a:gd name="T111" fmla="*/ 11572 h 11872"/>
                  <a:gd name="T112" fmla="*/ 4363 w 16128"/>
                  <a:gd name="T113" fmla="*/ 11484 h 11872"/>
                  <a:gd name="T114" fmla="*/ 187 w 16128"/>
                  <a:gd name="T115" fmla="*/ 7297 h 11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128" h="11872">
                    <a:moveTo>
                      <a:pt x="187" y="7297"/>
                    </a:moveTo>
                    <a:lnTo>
                      <a:pt x="164" y="7273"/>
                    </a:lnTo>
                    <a:lnTo>
                      <a:pt x="143" y="7248"/>
                    </a:lnTo>
                    <a:lnTo>
                      <a:pt x="124" y="7223"/>
                    </a:lnTo>
                    <a:lnTo>
                      <a:pt x="106" y="7196"/>
                    </a:lnTo>
                    <a:lnTo>
                      <a:pt x="89" y="7168"/>
                    </a:lnTo>
                    <a:lnTo>
                      <a:pt x="74" y="7141"/>
                    </a:lnTo>
                    <a:lnTo>
                      <a:pt x="59" y="7113"/>
                    </a:lnTo>
                    <a:lnTo>
                      <a:pt x="46" y="7084"/>
                    </a:lnTo>
                    <a:lnTo>
                      <a:pt x="35" y="7054"/>
                    </a:lnTo>
                    <a:lnTo>
                      <a:pt x="26" y="7024"/>
                    </a:lnTo>
                    <a:lnTo>
                      <a:pt x="18" y="6994"/>
                    </a:lnTo>
                    <a:lnTo>
                      <a:pt x="12" y="6964"/>
                    </a:lnTo>
                    <a:lnTo>
                      <a:pt x="6" y="6933"/>
                    </a:lnTo>
                    <a:lnTo>
                      <a:pt x="3" y="6902"/>
                    </a:lnTo>
                    <a:lnTo>
                      <a:pt x="1" y="6871"/>
                    </a:lnTo>
                    <a:lnTo>
                      <a:pt x="0" y="6841"/>
                    </a:lnTo>
                    <a:lnTo>
                      <a:pt x="1" y="6809"/>
                    </a:lnTo>
                    <a:lnTo>
                      <a:pt x="3" y="6778"/>
                    </a:lnTo>
                    <a:lnTo>
                      <a:pt x="7" y="6747"/>
                    </a:lnTo>
                    <a:lnTo>
                      <a:pt x="12" y="6717"/>
                    </a:lnTo>
                    <a:lnTo>
                      <a:pt x="18" y="6687"/>
                    </a:lnTo>
                    <a:lnTo>
                      <a:pt x="26" y="6656"/>
                    </a:lnTo>
                    <a:lnTo>
                      <a:pt x="36" y="6626"/>
                    </a:lnTo>
                    <a:lnTo>
                      <a:pt x="47" y="6597"/>
                    </a:lnTo>
                    <a:lnTo>
                      <a:pt x="59" y="6569"/>
                    </a:lnTo>
                    <a:lnTo>
                      <a:pt x="74" y="6539"/>
                    </a:lnTo>
                    <a:lnTo>
                      <a:pt x="90" y="6512"/>
                    </a:lnTo>
                    <a:lnTo>
                      <a:pt x="106" y="6485"/>
                    </a:lnTo>
                    <a:lnTo>
                      <a:pt x="125" y="6459"/>
                    </a:lnTo>
                    <a:lnTo>
                      <a:pt x="144" y="6432"/>
                    </a:lnTo>
                    <a:lnTo>
                      <a:pt x="165" y="6408"/>
                    </a:lnTo>
                    <a:lnTo>
                      <a:pt x="188" y="6384"/>
                    </a:lnTo>
                    <a:lnTo>
                      <a:pt x="1801" y="4771"/>
                    </a:lnTo>
                    <a:lnTo>
                      <a:pt x="1824" y="4748"/>
                    </a:lnTo>
                    <a:lnTo>
                      <a:pt x="1850" y="4727"/>
                    </a:lnTo>
                    <a:lnTo>
                      <a:pt x="1876" y="4707"/>
                    </a:lnTo>
                    <a:lnTo>
                      <a:pt x="1902" y="4689"/>
                    </a:lnTo>
                    <a:lnTo>
                      <a:pt x="1929" y="4671"/>
                    </a:lnTo>
                    <a:lnTo>
                      <a:pt x="1957" y="4656"/>
                    </a:lnTo>
                    <a:lnTo>
                      <a:pt x="1985" y="4642"/>
                    </a:lnTo>
                    <a:lnTo>
                      <a:pt x="2014" y="4630"/>
                    </a:lnTo>
                    <a:lnTo>
                      <a:pt x="2043" y="4619"/>
                    </a:lnTo>
                    <a:lnTo>
                      <a:pt x="2073" y="4609"/>
                    </a:lnTo>
                    <a:lnTo>
                      <a:pt x="2104" y="4601"/>
                    </a:lnTo>
                    <a:lnTo>
                      <a:pt x="2134" y="4595"/>
                    </a:lnTo>
                    <a:lnTo>
                      <a:pt x="2164" y="4590"/>
                    </a:lnTo>
                    <a:lnTo>
                      <a:pt x="2195" y="4586"/>
                    </a:lnTo>
                    <a:lnTo>
                      <a:pt x="2227" y="4584"/>
                    </a:lnTo>
                    <a:lnTo>
                      <a:pt x="2257" y="4583"/>
                    </a:lnTo>
                    <a:lnTo>
                      <a:pt x="2288" y="4584"/>
                    </a:lnTo>
                    <a:lnTo>
                      <a:pt x="2319" y="4586"/>
                    </a:lnTo>
                    <a:lnTo>
                      <a:pt x="2350" y="4590"/>
                    </a:lnTo>
                    <a:lnTo>
                      <a:pt x="2381" y="4595"/>
                    </a:lnTo>
                    <a:lnTo>
                      <a:pt x="2411" y="4601"/>
                    </a:lnTo>
                    <a:lnTo>
                      <a:pt x="2441" y="4609"/>
                    </a:lnTo>
                    <a:lnTo>
                      <a:pt x="2472" y="4619"/>
                    </a:lnTo>
                    <a:lnTo>
                      <a:pt x="2501" y="4630"/>
                    </a:lnTo>
                    <a:lnTo>
                      <a:pt x="2529" y="4642"/>
                    </a:lnTo>
                    <a:lnTo>
                      <a:pt x="2558" y="4656"/>
                    </a:lnTo>
                    <a:lnTo>
                      <a:pt x="2586" y="4671"/>
                    </a:lnTo>
                    <a:lnTo>
                      <a:pt x="2613" y="4689"/>
                    </a:lnTo>
                    <a:lnTo>
                      <a:pt x="2639" y="4707"/>
                    </a:lnTo>
                    <a:lnTo>
                      <a:pt x="2665" y="4727"/>
                    </a:lnTo>
                    <a:lnTo>
                      <a:pt x="2689" y="4748"/>
                    </a:lnTo>
                    <a:lnTo>
                      <a:pt x="2714" y="4770"/>
                    </a:lnTo>
                    <a:lnTo>
                      <a:pt x="5332" y="7384"/>
                    </a:lnTo>
                    <a:lnTo>
                      <a:pt x="5357" y="7406"/>
                    </a:lnTo>
                    <a:lnTo>
                      <a:pt x="5382" y="7427"/>
                    </a:lnTo>
                    <a:lnTo>
                      <a:pt x="5407" y="7448"/>
                    </a:lnTo>
                    <a:lnTo>
                      <a:pt x="5433" y="7466"/>
                    </a:lnTo>
                    <a:lnTo>
                      <a:pt x="5460" y="7483"/>
                    </a:lnTo>
                    <a:lnTo>
                      <a:pt x="5489" y="7498"/>
                    </a:lnTo>
                    <a:lnTo>
                      <a:pt x="5517" y="7512"/>
                    </a:lnTo>
                    <a:lnTo>
                      <a:pt x="5546" y="7524"/>
                    </a:lnTo>
                    <a:lnTo>
                      <a:pt x="5575" y="7535"/>
                    </a:lnTo>
                    <a:lnTo>
                      <a:pt x="5604" y="7545"/>
                    </a:lnTo>
                    <a:lnTo>
                      <a:pt x="5635" y="7553"/>
                    </a:lnTo>
                    <a:lnTo>
                      <a:pt x="5665" y="7559"/>
                    </a:lnTo>
                    <a:lnTo>
                      <a:pt x="5696" y="7565"/>
                    </a:lnTo>
                    <a:lnTo>
                      <a:pt x="5726" y="7569"/>
                    </a:lnTo>
                    <a:lnTo>
                      <a:pt x="5758" y="7571"/>
                    </a:lnTo>
                    <a:lnTo>
                      <a:pt x="5789" y="7572"/>
                    </a:lnTo>
                    <a:lnTo>
                      <a:pt x="5819" y="7571"/>
                    </a:lnTo>
                    <a:lnTo>
                      <a:pt x="5850" y="7569"/>
                    </a:lnTo>
                    <a:lnTo>
                      <a:pt x="5882" y="7565"/>
                    </a:lnTo>
                    <a:lnTo>
                      <a:pt x="5912" y="7559"/>
                    </a:lnTo>
                    <a:lnTo>
                      <a:pt x="5942" y="7552"/>
                    </a:lnTo>
                    <a:lnTo>
                      <a:pt x="5972" y="7544"/>
                    </a:lnTo>
                    <a:lnTo>
                      <a:pt x="6003" y="7535"/>
                    </a:lnTo>
                    <a:lnTo>
                      <a:pt x="6032" y="7524"/>
                    </a:lnTo>
                    <a:lnTo>
                      <a:pt x="6060" y="7512"/>
                    </a:lnTo>
                    <a:lnTo>
                      <a:pt x="6089" y="7498"/>
                    </a:lnTo>
                    <a:lnTo>
                      <a:pt x="6117" y="7482"/>
                    </a:lnTo>
                    <a:lnTo>
                      <a:pt x="6144" y="7465"/>
                    </a:lnTo>
                    <a:lnTo>
                      <a:pt x="6170" y="7447"/>
                    </a:lnTo>
                    <a:lnTo>
                      <a:pt x="6196" y="7426"/>
                    </a:lnTo>
                    <a:lnTo>
                      <a:pt x="6220" y="7405"/>
                    </a:lnTo>
                    <a:lnTo>
                      <a:pt x="6245" y="7383"/>
                    </a:lnTo>
                    <a:lnTo>
                      <a:pt x="13421" y="190"/>
                    </a:lnTo>
                    <a:lnTo>
                      <a:pt x="13445" y="166"/>
                    </a:lnTo>
                    <a:lnTo>
                      <a:pt x="13470" y="145"/>
                    </a:lnTo>
                    <a:lnTo>
                      <a:pt x="13495" y="125"/>
                    </a:lnTo>
                    <a:lnTo>
                      <a:pt x="13521" y="107"/>
                    </a:lnTo>
                    <a:lnTo>
                      <a:pt x="13549" y="90"/>
                    </a:lnTo>
                    <a:lnTo>
                      <a:pt x="13577" y="75"/>
                    </a:lnTo>
                    <a:lnTo>
                      <a:pt x="13605" y="60"/>
                    </a:lnTo>
                    <a:lnTo>
                      <a:pt x="13634" y="47"/>
                    </a:lnTo>
                    <a:lnTo>
                      <a:pt x="13663" y="36"/>
                    </a:lnTo>
                    <a:lnTo>
                      <a:pt x="13693" y="27"/>
                    </a:lnTo>
                    <a:lnTo>
                      <a:pt x="13723" y="19"/>
                    </a:lnTo>
                    <a:lnTo>
                      <a:pt x="13753" y="12"/>
                    </a:lnTo>
                    <a:lnTo>
                      <a:pt x="13784" y="7"/>
                    </a:lnTo>
                    <a:lnTo>
                      <a:pt x="13815" y="3"/>
                    </a:lnTo>
                    <a:lnTo>
                      <a:pt x="13846" y="1"/>
                    </a:lnTo>
                    <a:lnTo>
                      <a:pt x="13877" y="0"/>
                    </a:lnTo>
                    <a:lnTo>
                      <a:pt x="13908" y="1"/>
                    </a:lnTo>
                    <a:lnTo>
                      <a:pt x="13939" y="3"/>
                    </a:lnTo>
                    <a:lnTo>
                      <a:pt x="13970" y="6"/>
                    </a:lnTo>
                    <a:lnTo>
                      <a:pt x="14000" y="11"/>
                    </a:lnTo>
                    <a:lnTo>
                      <a:pt x="14031" y="18"/>
                    </a:lnTo>
                    <a:lnTo>
                      <a:pt x="14062" y="26"/>
                    </a:lnTo>
                    <a:lnTo>
                      <a:pt x="14091" y="35"/>
                    </a:lnTo>
                    <a:lnTo>
                      <a:pt x="14120" y="46"/>
                    </a:lnTo>
                    <a:lnTo>
                      <a:pt x="14149" y="58"/>
                    </a:lnTo>
                    <a:lnTo>
                      <a:pt x="14178" y="73"/>
                    </a:lnTo>
                    <a:lnTo>
                      <a:pt x="14206" y="88"/>
                    </a:lnTo>
                    <a:lnTo>
                      <a:pt x="14233" y="105"/>
                    </a:lnTo>
                    <a:lnTo>
                      <a:pt x="14259" y="123"/>
                    </a:lnTo>
                    <a:lnTo>
                      <a:pt x="14285" y="143"/>
                    </a:lnTo>
                    <a:lnTo>
                      <a:pt x="14310" y="164"/>
                    </a:lnTo>
                    <a:lnTo>
                      <a:pt x="14334" y="186"/>
                    </a:lnTo>
                    <a:lnTo>
                      <a:pt x="15938" y="1780"/>
                    </a:lnTo>
                    <a:lnTo>
                      <a:pt x="15962" y="1804"/>
                    </a:lnTo>
                    <a:lnTo>
                      <a:pt x="15983" y="1829"/>
                    </a:lnTo>
                    <a:lnTo>
                      <a:pt x="16003" y="1855"/>
                    </a:lnTo>
                    <a:lnTo>
                      <a:pt x="16021" y="1881"/>
                    </a:lnTo>
                    <a:lnTo>
                      <a:pt x="16038" y="1908"/>
                    </a:lnTo>
                    <a:lnTo>
                      <a:pt x="16053" y="1935"/>
                    </a:lnTo>
                    <a:lnTo>
                      <a:pt x="16068" y="1964"/>
                    </a:lnTo>
                    <a:lnTo>
                      <a:pt x="16081" y="1993"/>
                    </a:lnTo>
                    <a:lnTo>
                      <a:pt x="16092" y="2022"/>
                    </a:lnTo>
                    <a:lnTo>
                      <a:pt x="16101" y="2051"/>
                    </a:lnTo>
                    <a:lnTo>
                      <a:pt x="16109" y="2082"/>
                    </a:lnTo>
                    <a:lnTo>
                      <a:pt x="16116" y="2112"/>
                    </a:lnTo>
                    <a:lnTo>
                      <a:pt x="16121" y="2143"/>
                    </a:lnTo>
                    <a:lnTo>
                      <a:pt x="16125" y="2173"/>
                    </a:lnTo>
                    <a:lnTo>
                      <a:pt x="16127" y="2205"/>
                    </a:lnTo>
                    <a:lnTo>
                      <a:pt x="16128" y="2236"/>
                    </a:lnTo>
                    <a:lnTo>
                      <a:pt x="16127" y="2266"/>
                    </a:lnTo>
                    <a:lnTo>
                      <a:pt x="16125" y="2297"/>
                    </a:lnTo>
                    <a:lnTo>
                      <a:pt x="16122" y="2328"/>
                    </a:lnTo>
                    <a:lnTo>
                      <a:pt x="16117" y="2359"/>
                    </a:lnTo>
                    <a:lnTo>
                      <a:pt x="16110" y="2389"/>
                    </a:lnTo>
                    <a:lnTo>
                      <a:pt x="16102" y="2419"/>
                    </a:lnTo>
                    <a:lnTo>
                      <a:pt x="16093" y="2449"/>
                    </a:lnTo>
                    <a:lnTo>
                      <a:pt x="16082" y="2478"/>
                    </a:lnTo>
                    <a:lnTo>
                      <a:pt x="16069" y="2507"/>
                    </a:lnTo>
                    <a:lnTo>
                      <a:pt x="16055" y="2535"/>
                    </a:lnTo>
                    <a:lnTo>
                      <a:pt x="16039" y="2564"/>
                    </a:lnTo>
                    <a:lnTo>
                      <a:pt x="16023" y="2591"/>
                    </a:lnTo>
                    <a:lnTo>
                      <a:pt x="16004" y="2617"/>
                    </a:lnTo>
                    <a:lnTo>
                      <a:pt x="15985" y="2642"/>
                    </a:lnTo>
                    <a:lnTo>
                      <a:pt x="15964" y="2667"/>
                    </a:lnTo>
                    <a:lnTo>
                      <a:pt x="15941" y="2692"/>
                    </a:lnTo>
                    <a:lnTo>
                      <a:pt x="7238" y="11415"/>
                    </a:lnTo>
                    <a:lnTo>
                      <a:pt x="7214" y="11439"/>
                    </a:lnTo>
                    <a:lnTo>
                      <a:pt x="7188" y="11462"/>
                    </a:lnTo>
                    <a:lnTo>
                      <a:pt x="7162" y="11485"/>
                    </a:lnTo>
                    <a:lnTo>
                      <a:pt x="7134" y="11507"/>
                    </a:lnTo>
                    <a:lnTo>
                      <a:pt x="7104" y="11529"/>
                    </a:lnTo>
                    <a:lnTo>
                      <a:pt x="7074" y="11550"/>
                    </a:lnTo>
                    <a:lnTo>
                      <a:pt x="7043" y="11572"/>
                    </a:lnTo>
                    <a:lnTo>
                      <a:pt x="7011" y="11593"/>
                    </a:lnTo>
                    <a:lnTo>
                      <a:pt x="6977" y="11613"/>
                    </a:lnTo>
                    <a:lnTo>
                      <a:pt x="6943" y="11632"/>
                    </a:lnTo>
                    <a:lnTo>
                      <a:pt x="6909" y="11651"/>
                    </a:lnTo>
                    <a:lnTo>
                      <a:pt x="6874" y="11670"/>
                    </a:lnTo>
                    <a:lnTo>
                      <a:pt x="6837" y="11688"/>
                    </a:lnTo>
                    <a:lnTo>
                      <a:pt x="6801" y="11706"/>
                    </a:lnTo>
                    <a:lnTo>
                      <a:pt x="6765" y="11722"/>
                    </a:lnTo>
                    <a:lnTo>
                      <a:pt x="6727" y="11738"/>
                    </a:lnTo>
                    <a:lnTo>
                      <a:pt x="6689" y="11753"/>
                    </a:lnTo>
                    <a:lnTo>
                      <a:pt x="6652" y="11767"/>
                    </a:lnTo>
                    <a:lnTo>
                      <a:pt x="6613" y="11781"/>
                    </a:lnTo>
                    <a:lnTo>
                      <a:pt x="6576" y="11793"/>
                    </a:lnTo>
                    <a:lnTo>
                      <a:pt x="6538" y="11805"/>
                    </a:lnTo>
                    <a:lnTo>
                      <a:pt x="6500" y="11817"/>
                    </a:lnTo>
                    <a:lnTo>
                      <a:pt x="6461" y="11827"/>
                    </a:lnTo>
                    <a:lnTo>
                      <a:pt x="6424" y="11836"/>
                    </a:lnTo>
                    <a:lnTo>
                      <a:pt x="6387" y="11844"/>
                    </a:lnTo>
                    <a:lnTo>
                      <a:pt x="6349" y="11852"/>
                    </a:lnTo>
                    <a:lnTo>
                      <a:pt x="6313" y="11858"/>
                    </a:lnTo>
                    <a:lnTo>
                      <a:pt x="6277" y="11863"/>
                    </a:lnTo>
                    <a:lnTo>
                      <a:pt x="6241" y="11867"/>
                    </a:lnTo>
                    <a:lnTo>
                      <a:pt x="6205" y="11870"/>
                    </a:lnTo>
                    <a:lnTo>
                      <a:pt x="6171" y="11871"/>
                    </a:lnTo>
                    <a:lnTo>
                      <a:pt x="6138" y="11872"/>
                    </a:lnTo>
                    <a:lnTo>
                      <a:pt x="5386" y="11872"/>
                    </a:lnTo>
                    <a:lnTo>
                      <a:pt x="5352" y="11871"/>
                    </a:lnTo>
                    <a:lnTo>
                      <a:pt x="5318" y="11870"/>
                    </a:lnTo>
                    <a:lnTo>
                      <a:pt x="5283" y="11867"/>
                    </a:lnTo>
                    <a:lnTo>
                      <a:pt x="5247" y="11863"/>
                    </a:lnTo>
                    <a:lnTo>
                      <a:pt x="5210" y="11858"/>
                    </a:lnTo>
                    <a:lnTo>
                      <a:pt x="5174" y="11851"/>
                    </a:lnTo>
                    <a:lnTo>
                      <a:pt x="5137" y="11844"/>
                    </a:lnTo>
                    <a:lnTo>
                      <a:pt x="5099" y="11836"/>
                    </a:lnTo>
                    <a:lnTo>
                      <a:pt x="5062" y="11827"/>
                    </a:lnTo>
                    <a:lnTo>
                      <a:pt x="5024" y="11817"/>
                    </a:lnTo>
                    <a:lnTo>
                      <a:pt x="4986" y="11805"/>
                    </a:lnTo>
                    <a:lnTo>
                      <a:pt x="4948" y="11793"/>
                    </a:lnTo>
                    <a:lnTo>
                      <a:pt x="4910" y="11780"/>
                    </a:lnTo>
                    <a:lnTo>
                      <a:pt x="4872" y="11767"/>
                    </a:lnTo>
                    <a:lnTo>
                      <a:pt x="4834" y="11753"/>
                    </a:lnTo>
                    <a:lnTo>
                      <a:pt x="4796" y="11738"/>
                    </a:lnTo>
                    <a:lnTo>
                      <a:pt x="4760" y="11722"/>
                    </a:lnTo>
                    <a:lnTo>
                      <a:pt x="4722" y="11705"/>
                    </a:lnTo>
                    <a:lnTo>
                      <a:pt x="4686" y="11688"/>
                    </a:lnTo>
                    <a:lnTo>
                      <a:pt x="4650" y="11669"/>
                    </a:lnTo>
                    <a:lnTo>
                      <a:pt x="4615" y="11651"/>
                    </a:lnTo>
                    <a:lnTo>
                      <a:pt x="4580" y="11632"/>
                    </a:lnTo>
                    <a:lnTo>
                      <a:pt x="4546" y="11612"/>
                    </a:lnTo>
                    <a:lnTo>
                      <a:pt x="4513" y="11592"/>
                    </a:lnTo>
                    <a:lnTo>
                      <a:pt x="4481" y="11572"/>
                    </a:lnTo>
                    <a:lnTo>
                      <a:pt x="4449" y="11550"/>
                    </a:lnTo>
                    <a:lnTo>
                      <a:pt x="4419" y="11528"/>
                    </a:lnTo>
                    <a:lnTo>
                      <a:pt x="4390" y="11506"/>
                    </a:lnTo>
                    <a:lnTo>
                      <a:pt x="4363" y="11484"/>
                    </a:lnTo>
                    <a:lnTo>
                      <a:pt x="4335" y="11462"/>
                    </a:lnTo>
                    <a:lnTo>
                      <a:pt x="4310" y="11439"/>
                    </a:lnTo>
                    <a:lnTo>
                      <a:pt x="4286" y="11414"/>
                    </a:lnTo>
                    <a:lnTo>
                      <a:pt x="187" y="7297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000">
                  <a:solidFill>
                    <a:srgbClr val="535761"/>
                  </a:solidFill>
                  <a:latin typeface="Montserrat" panose="00000500000000000000" pitchFamily="2" charset="-52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74" name="Rectangle 4">
              <a:extLst>
                <a:ext uri="{FF2B5EF4-FFF2-40B4-BE49-F238E27FC236}">
                  <a16:creationId xmlns:a16="http://schemas.microsoft.com/office/drawing/2014/main" id="{40C3796A-324E-4FAC-81E8-6FBDA796847E}"/>
                </a:ext>
              </a:extLst>
            </p:cNvPr>
            <p:cNvSpPr/>
            <p:nvPr/>
          </p:nvSpPr>
          <p:spPr>
            <a:xfrm>
              <a:off x="1831551" y="3574516"/>
              <a:ext cx="507574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Montserrat" panose="00000500000000000000" pitchFamily="2" charset="-52"/>
                </a:rPr>
                <a:t>Физиологические особенности </a:t>
              </a:r>
              <a:r>
                <a:rPr lang="ru-RU" dirty="0" err="1">
                  <a:latin typeface="Montserrat" panose="00000500000000000000" pitchFamily="2" charset="-52"/>
                </a:rPr>
                <a:t>Са</a:t>
              </a:r>
              <a:endParaRPr lang="ru-RU" dirty="0">
                <a:latin typeface="Montserrat" panose="00000500000000000000" pitchFamily="2" charset="-52"/>
              </a:endParaRPr>
            </a:p>
          </p:txBody>
        </p:sp>
      </p:grpSp>
      <p:grpSp>
        <p:nvGrpSpPr>
          <p:cNvPr id="78" name="Group 39">
            <a:extLst>
              <a:ext uri="{FF2B5EF4-FFF2-40B4-BE49-F238E27FC236}">
                <a16:creationId xmlns:a16="http://schemas.microsoft.com/office/drawing/2014/main" id="{55A5417A-EEFC-431B-9170-49D7212FA1E7}"/>
              </a:ext>
            </a:extLst>
          </p:cNvPr>
          <p:cNvGrpSpPr/>
          <p:nvPr/>
        </p:nvGrpSpPr>
        <p:grpSpPr>
          <a:xfrm>
            <a:off x="484938" y="3767861"/>
            <a:ext cx="5500144" cy="413418"/>
            <a:chOff x="1407149" y="3549662"/>
            <a:chExt cx="5500144" cy="413418"/>
          </a:xfrm>
        </p:grpSpPr>
        <p:grpSp>
          <p:nvGrpSpPr>
            <p:cNvPr id="79" name="Group 23">
              <a:extLst>
                <a:ext uri="{FF2B5EF4-FFF2-40B4-BE49-F238E27FC236}">
                  <a16:creationId xmlns:a16="http://schemas.microsoft.com/office/drawing/2014/main" id="{72AFE94C-FDBC-4026-938A-C045B0AF3834}"/>
                </a:ext>
              </a:extLst>
            </p:cNvPr>
            <p:cNvGrpSpPr/>
            <p:nvPr/>
          </p:nvGrpSpPr>
          <p:grpSpPr>
            <a:xfrm>
              <a:off x="1407149" y="3549662"/>
              <a:ext cx="413418" cy="413418"/>
              <a:chOff x="1407149" y="3549662"/>
              <a:chExt cx="413418" cy="413418"/>
            </a:xfrm>
          </p:grpSpPr>
          <p:sp>
            <p:nvSpPr>
              <p:cNvPr id="81" name="Oval 22">
                <a:extLst>
                  <a:ext uri="{FF2B5EF4-FFF2-40B4-BE49-F238E27FC236}">
                    <a16:creationId xmlns:a16="http://schemas.microsoft.com/office/drawing/2014/main" id="{68F5FA70-5741-421B-BCF3-4D955BB7A112}"/>
                  </a:ext>
                </a:extLst>
              </p:cNvPr>
              <p:cNvSpPr/>
              <p:nvPr/>
            </p:nvSpPr>
            <p:spPr>
              <a:xfrm>
                <a:off x="1407149" y="3549662"/>
                <a:ext cx="413418" cy="413418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Montserrat" panose="00000500000000000000" pitchFamily="2" charset="-52"/>
                </a:endParaRPr>
              </a:p>
            </p:txBody>
          </p:sp>
          <p:sp>
            <p:nvSpPr>
              <p:cNvPr id="82" name="Oval 5">
                <a:extLst>
                  <a:ext uri="{FF2B5EF4-FFF2-40B4-BE49-F238E27FC236}">
                    <a16:creationId xmlns:a16="http://schemas.microsoft.com/office/drawing/2014/main" id="{9CBAA1AB-5BE2-461F-8742-9BFE2F57C059}"/>
                  </a:ext>
                </a:extLst>
              </p:cNvPr>
              <p:cNvSpPr/>
              <p:nvPr/>
            </p:nvSpPr>
            <p:spPr>
              <a:xfrm>
                <a:off x="1452286" y="3594799"/>
                <a:ext cx="323144" cy="323144"/>
              </a:xfrm>
              <a:prstGeom prst="ellipse">
                <a:avLst/>
              </a:prstGeom>
              <a:solidFill>
                <a:srgbClr val="08A5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Montserrat" panose="00000500000000000000" pitchFamily="2" charset="-52"/>
                </a:endParaRPr>
              </a:p>
            </p:txBody>
          </p:sp>
          <p:sp>
            <p:nvSpPr>
              <p:cNvPr id="83" name="Freeform 229">
                <a:extLst>
                  <a:ext uri="{FF2B5EF4-FFF2-40B4-BE49-F238E27FC236}">
                    <a16:creationId xmlns:a16="http://schemas.microsoft.com/office/drawing/2014/main" id="{0CBD7E50-1987-40E5-8D31-6E76E552B2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3302" y="3714766"/>
                <a:ext cx="121113" cy="83211"/>
              </a:xfrm>
              <a:custGeom>
                <a:avLst/>
                <a:gdLst>
                  <a:gd name="T0" fmla="*/ 124 w 16128"/>
                  <a:gd name="T1" fmla="*/ 7223 h 11872"/>
                  <a:gd name="T2" fmla="*/ 59 w 16128"/>
                  <a:gd name="T3" fmla="*/ 7113 h 11872"/>
                  <a:gd name="T4" fmla="*/ 18 w 16128"/>
                  <a:gd name="T5" fmla="*/ 6994 h 11872"/>
                  <a:gd name="T6" fmla="*/ 1 w 16128"/>
                  <a:gd name="T7" fmla="*/ 6871 h 11872"/>
                  <a:gd name="T8" fmla="*/ 7 w 16128"/>
                  <a:gd name="T9" fmla="*/ 6747 h 11872"/>
                  <a:gd name="T10" fmla="*/ 36 w 16128"/>
                  <a:gd name="T11" fmla="*/ 6626 h 11872"/>
                  <a:gd name="T12" fmla="*/ 90 w 16128"/>
                  <a:gd name="T13" fmla="*/ 6512 h 11872"/>
                  <a:gd name="T14" fmla="*/ 165 w 16128"/>
                  <a:gd name="T15" fmla="*/ 6408 h 11872"/>
                  <a:gd name="T16" fmla="*/ 1850 w 16128"/>
                  <a:gd name="T17" fmla="*/ 4727 h 11872"/>
                  <a:gd name="T18" fmla="*/ 1957 w 16128"/>
                  <a:gd name="T19" fmla="*/ 4656 h 11872"/>
                  <a:gd name="T20" fmla="*/ 2073 w 16128"/>
                  <a:gd name="T21" fmla="*/ 4609 h 11872"/>
                  <a:gd name="T22" fmla="*/ 2195 w 16128"/>
                  <a:gd name="T23" fmla="*/ 4586 h 11872"/>
                  <a:gd name="T24" fmla="*/ 2319 w 16128"/>
                  <a:gd name="T25" fmla="*/ 4586 h 11872"/>
                  <a:gd name="T26" fmla="*/ 2441 w 16128"/>
                  <a:gd name="T27" fmla="*/ 4609 h 11872"/>
                  <a:gd name="T28" fmla="*/ 2558 w 16128"/>
                  <a:gd name="T29" fmla="*/ 4656 h 11872"/>
                  <a:gd name="T30" fmla="*/ 2665 w 16128"/>
                  <a:gd name="T31" fmla="*/ 4727 h 11872"/>
                  <a:gd name="T32" fmla="*/ 5357 w 16128"/>
                  <a:gd name="T33" fmla="*/ 7406 h 11872"/>
                  <a:gd name="T34" fmla="*/ 5460 w 16128"/>
                  <a:gd name="T35" fmla="*/ 7483 h 11872"/>
                  <a:gd name="T36" fmla="*/ 5575 w 16128"/>
                  <a:gd name="T37" fmla="*/ 7535 h 11872"/>
                  <a:gd name="T38" fmla="*/ 5696 w 16128"/>
                  <a:gd name="T39" fmla="*/ 7565 h 11872"/>
                  <a:gd name="T40" fmla="*/ 5819 w 16128"/>
                  <a:gd name="T41" fmla="*/ 7571 h 11872"/>
                  <a:gd name="T42" fmla="*/ 5942 w 16128"/>
                  <a:gd name="T43" fmla="*/ 7552 h 11872"/>
                  <a:gd name="T44" fmla="*/ 6060 w 16128"/>
                  <a:gd name="T45" fmla="*/ 7512 h 11872"/>
                  <a:gd name="T46" fmla="*/ 6170 w 16128"/>
                  <a:gd name="T47" fmla="*/ 7447 h 11872"/>
                  <a:gd name="T48" fmla="*/ 13421 w 16128"/>
                  <a:gd name="T49" fmla="*/ 190 h 11872"/>
                  <a:gd name="T50" fmla="*/ 13521 w 16128"/>
                  <a:gd name="T51" fmla="*/ 107 h 11872"/>
                  <a:gd name="T52" fmla="*/ 13634 w 16128"/>
                  <a:gd name="T53" fmla="*/ 47 h 11872"/>
                  <a:gd name="T54" fmla="*/ 13753 w 16128"/>
                  <a:gd name="T55" fmla="*/ 12 h 11872"/>
                  <a:gd name="T56" fmla="*/ 13877 w 16128"/>
                  <a:gd name="T57" fmla="*/ 0 h 11872"/>
                  <a:gd name="T58" fmla="*/ 14000 w 16128"/>
                  <a:gd name="T59" fmla="*/ 11 h 11872"/>
                  <a:gd name="T60" fmla="*/ 14120 w 16128"/>
                  <a:gd name="T61" fmla="*/ 46 h 11872"/>
                  <a:gd name="T62" fmla="*/ 14233 w 16128"/>
                  <a:gd name="T63" fmla="*/ 105 h 11872"/>
                  <a:gd name="T64" fmla="*/ 14334 w 16128"/>
                  <a:gd name="T65" fmla="*/ 186 h 11872"/>
                  <a:gd name="T66" fmla="*/ 16003 w 16128"/>
                  <a:gd name="T67" fmla="*/ 1855 h 11872"/>
                  <a:gd name="T68" fmla="*/ 16068 w 16128"/>
                  <a:gd name="T69" fmla="*/ 1964 h 11872"/>
                  <a:gd name="T70" fmla="*/ 16109 w 16128"/>
                  <a:gd name="T71" fmla="*/ 2082 h 11872"/>
                  <a:gd name="T72" fmla="*/ 16127 w 16128"/>
                  <a:gd name="T73" fmla="*/ 2205 h 11872"/>
                  <a:gd name="T74" fmla="*/ 16122 w 16128"/>
                  <a:gd name="T75" fmla="*/ 2328 h 11872"/>
                  <a:gd name="T76" fmla="*/ 16093 w 16128"/>
                  <a:gd name="T77" fmla="*/ 2449 h 11872"/>
                  <a:gd name="T78" fmla="*/ 16039 w 16128"/>
                  <a:gd name="T79" fmla="*/ 2564 h 11872"/>
                  <a:gd name="T80" fmla="*/ 15964 w 16128"/>
                  <a:gd name="T81" fmla="*/ 2667 h 11872"/>
                  <a:gd name="T82" fmla="*/ 7188 w 16128"/>
                  <a:gd name="T83" fmla="*/ 11462 h 11872"/>
                  <a:gd name="T84" fmla="*/ 7074 w 16128"/>
                  <a:gd name="T85" fmla="*/ 11550 h 11872"/>
                  <a:gd name="T86" fmla="*/ 6943 w 16128"/>
                  <a:gd name="T87" fmla="*/ 11632 h 11872"/>
                  <a:gd name="T88" fmla="*/ 6801 w 16128"/>
                  <a:gd name="T89" fmla="*/ 11706 h 11872"/>
                  <a:gd name="T90" fmla="*/ 6652 w 16128"/>
                  <a:gd name="T91" fmla="*/ 11767 h 11872"/>
                  <a:gd name="T92" fmla="*/ 6500 w 16128"/>
                  <a:gd name="T93" fmla="*/ 11817 h 11872"/>
                  <a:gd name="T94" fmla="*/ 6349 w 16128"/>
                  <a:gd name="T95" fmla="*/ 11852 h 11872"/>
                  <a:gd name="T96" fmla="*/ 6205 w 16128"/>
                  <a:gd name="T97" fmla="*/ 11870 h 11872"/>
                  <a:gd name="T98" fmla="*/ 5352 w 16128"/>
                  <a:gd name="T99" fmla="*/ 11871 h 11872"/>
                  <a:gd name="T100" fmla="*/ 5210 w 16128"/>
                  <a:gd name="T101" fmla="*/ 11858 h 11872"/>
                  <a:gd name="T102" fmla="*/ 5062 w 16128"/>
                  <a:gd name="T103" fmla="*/ 11827 h 11872"/>
                  <a:gd name="T104" fmla="*/ 4910 w 16128"/>
                  <a:gd name="T105" fmla="*/ 11780 h 11872"/>
                  <a:gd name="T106" fmla="*/ 4760 w 16128"/>
                  <a:gd name="T107" fmla="*/ 11722 h 11872"/>
                  <a:gd name="T108" fmla="*/ 4615 w 16128"/>
                  <a:gd name="T109" fmla="*/ 11651 h 11872"/>
                  <a:gd name="T110" fmla="*/ 4481 w 16128"/>
                  <a:gd name="T111" fmla="*/ 11572 h 11872"/>
                  <a:gd name="T112" fmla="*/ 4363 w 16128"/>
                  <a:gd name="T113" fmla="*/ 11484 h 11872"/>
                  <a:gd name="T114" fmla="*/ 187 w 16128"/>
                  <a:gd name="T115" fmla="*/ 7297 h 11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128" h="11872">
                    <a:moveTo>
                      <a:pt x="187" y="7297"/>
                    </a:moveTo>
                    <a:lnTo>
                      <a:pt x="164" y="7273"/>
                    </a:lnTo>
                    <a:lnTo>
                      <a:pt x="143" y="7248"/>
                    </a:lnTo>
                    <a:lnTo>
                      <a:pt x="124" y="7223"/>
                    </a:lnTo>
                    <a:lnTo>
                      <a:pt x="106" y="7196"/>
                    </a:lnTo>
                    <a:lnTo>
                      <a:pt x="89" y="7168"/>
                    </a:lnTo>
                    <a:lnTo>
                      <a:pt x="74" y="7141"/>
                    </a:lnTo>
                    <a:lnTo>
                      <a:pt x="59" y="7113"/>
                    </a:lnTo>
                    <a:lnTo>
                      <a:pt x="46" y="7084"/>
                    </a:lnTo>
                    <a:lnTo>
                      <a:pt x="35" y="7054"/>
                    </a:lnTo>
                    <a:lnTo>
                      <a:pt x="26" y="7024"/>
                    </a:lnTo>
                    <a:lnTo>
                      <a:pt x="18" y="6994"/>
                    </a:lnTo>
                    <a:lnTo>
                      <a:pt x="12" y="6964"/>
                    </a:lnTo>
                    <a:lnTo>
                      <a:pt x="6" y="6933"/>
                    </a:lnTo>
                    <a:lnTo>
                      <a:pt x="3" y="6902"/>
                    </a:lnTo>
                    <a:lnTo>
                      <a:pt x="1" y="6871"/>
                    </a:lnTo>
                    <a:lnTo>
                      <a:pt x="0" y="6841"/>
                    </a:lnTo>
                    <a:lnTo>
                      <a:pt x="1" y="6809"/>
                    </a:lnTo>
                    <a:lnTo>
                      <a:pt x="3" y="6778"/>
                    </a:lnTo>
                    <a:lnTo>
                      <a:pt x="7" y="6747"/>
                    </a:lnTo>
                    <a:lnTo>
                      <a:pt x="12" y="6717"/>
                    </a:lnTo>
                    <a:lnTo>
                      <a:pt x="18" y="6687"/>
                    </a:lnTo>
                    <a:lnTo>
                      <a:pt x="26" y="6656"/>
                    </a:lnTo>
                    <a:lnTo>
                      <a:pt x="36" y="6626"/>
                    </a:lnTo>
                    <a:lnTo>
                      <a:pt x="47" y="6597"/>
                    </a:lnTo>
                    <a:lnTo>
                      <a:pt x="59" y="6569"/>
                    </a:lnTo>
                    <a:lnTo>
                      <a:pt x="74" y="6539"/>
                    </a:lnTo>
                    <a:lnTo>
                      <a:pt x="90" y="6512"/>
                    </a:lnTo>
                    <a:lnTo>
                      <a:pt x="106" y="6485"/>
                    </a:lnTo>
                    <a:lnTo>
                      <a:pt x="125" y="6459"/>
                    </a:lnTo>
                    <a:lnTo>
                      <a:pt x="144" y="6432"/>
                    </a:lnTo>
                    <a:lnTo>
                      <a:pt x="165" y="6408"/>
                    </a:lnTo>
                    <a:lnTo>
                      <a:pt x="188" y="6384"/>
                    </a:lnTo>
                    <a:lnTo>
                      <a:pt x="1801" y="4771"/>
                    </a:lnTo>
                    <a:lnTo>
                      <a:pt x="1824" y="4748"/>
                    </a:lnTo>
                    <a:lnTo>
                      <a:pt x="1850" y="4727"/>
                    </a:lnTo>
                    <a:lnTo>
                      <a:pt x="1876" y="4707"/>
                    </a:lnTo>
                    <a:lnTo>
                      <a:pt x="1902" y="4689"/>
                    </a:lnTo>
                    <a:lnTo>
                      <a:pt x="1929" y="4671"/>
                    </a:lnTo>
                    <a:lnTo>
                      <a:pt x="1957" y="4656"/>
                    </a:lnTo>
                    <a:lnTo>
                      <a:pt x="1985" y="4642"/>
                    </a:lnTo>
                    <a:lnTo>
                      <a:pt x="2014" y="4630"/>
                    </a:lnTo>
                    <a:lnTo>
                      <a:pt x="2043" y="4619"/>
                    </a:lnTo>
                    <a:lnTo>
                      <a:pt x="2073" y="4609"/>
                    </a:lnTo>
                    <a:lnTo>
                      <a:pt x="2104" y="4601"/>
                    </a:lnTo>
                    <a:lnTo>
                      <a:pt x="2134" y="4595"/>
                    </a:lnTo>
                    <a:lnTo>
                      <a:pt x="2164" y="4590"/>
                    </a:lnTo>
                    <a:lnTo>
                      <a:pt x="2195" y="4586"/>
                    </a:lnTo>
                    <a:lnTo>
                      <a:pt x="2227" y="4584"/>
                    </a:lnTo>
                    <a:lnTo>
                      <a:pt x="2257" y="4583"/>
                    </a:lnTo>
                    <a:lnTo>
                      <a:pt x="2288" y="4584"/>
                    </a:lnTo>
                    <a:lnTo>
                      <a:pt x="2319" y="4586"/>
                    </a:lnTo>
                    <a:lnTo>
                      <a:pt x="2350" y="4590"/>
                    </a:lnTo>
                    <a:lnTo>
                      <a:pt x="2381" y="4595"/>
                    </a:lnTo>
                    <a:lnTo>
                      <a:pt x="2411" y="4601"/>
                    </a:lnTo>
                    <a:lnTo>
                      <a:pt x="2441" y="4609"/>
                    </a:lnTo>
                    <a:lnTo>
                      <a:pt x="2472" y="4619"/>
                    </a:lnTo>
                    <a:lnTo>
                      <a:pt x="2501" y="4630"/>
                    </a:lnTo>
                    <a:lnTo>
                      <a:pt x="2529" y="4642"/>
                    </a:lnTo>
                    <a:lnTo>
                      <a:pt x="2558" y="4656"/>
                    </a:lnTo>
                    <a:lnTo>
                      <a:pt x="2586" y="4671"/>
                    </a:lnTo>
                    <a:lnTo>
                      <a:pt x="2613" y="4689"/>
                    </a:lnTo>
                    <a:lnTo>
                      <a:pt x="2639" y="4707"/>
                    </a:lnTo>
                    <a:lnTo>
                      <a:pt x="2665" y="4727"/>
                    </a:lnTo>
                    <a:lnTo>
                      <a:pt x="2689" y="4748"/>
                    </a:lnTo>
                    <a:lnTo>
                      <a:pt x="2714" y="4770"/>
                    </a:lnTo>
                    <a:lnTo>
                      <a:pt x="5332" y="7384"/>
                    </a:lnTo>
                    <a:lnTo>
                      <a:pt x="5357" y="7406"/>
                    </a:lnTo>
                    <a:lnTo>
                      <a:pt x="5382" y="7427"/>
                    </a:lnTo>
                    <a:lnTo>
                      <a:pt x="5407" y="7448"/>
                    </a:lnTo>
                    <a:lnTo>
                      <a:pt x="5433" y="7466"/>
                    </a:lnTo>
                    <a:lnTo>
                      <a:pt x="5460" y="7483"/>
                    </a:lnTo>
                    <a:lnTo>
                      <a:pt x="5489" y="7498"/>
                    </a:lnTo>
                    <a:lnTo>
                      <a:pt x="5517" y="7512"/>
                    </a:lnTo>
                    <a:lnTo>
                      <a:pt x="5546" y="7524"/>
                    </a:lnTo>
                    <a:lnTo>
                      <a:pt x="5575" y="7535"/>
                    </a:lnTo>
                    <a:lnTo>
                      <a:pt x="5604" y="7545"/>
                    </a:lnTo>
                    <a:lnTo>
                      <a:pt x="5635" y="7553"/>
                    </a:lnTo>
                    <a:lnTo>
                      <a:pt x="5665" y="7559"/>
                    </a:lnTo>
                    <a:lnTo>
                      <a:pt x="5696" y="7565"/>
                    </a:lnTo>
                    <a:lnTo>
                      <a:pt x="5726" y="7569"/>
                    </a:lnTo>
                    <a:lnTo>
                      <a:pt x="5758" y="7571"/>
                    </a:lnTo>
                    <a:lnTo>
                      <a:pt x="5789" y="7572"/>
                    </a:lnTo>
                    <a:lnTo>
                      <a:pt x="5819" y="7571"/>
                    </a:lnTo>
                    <a:lnTo>
                      <a:pt x="5850" y="7569"/>
                    </a:lnTo>
                    <a:lnTo>
                      <a:pt x="5882" y="7565"/>
                    </a:lnTo>
                    <a:lnTo>
                      <a:pt x="5912" y="7559"/>
                    </a:lnTo>
                    <a:lnTo>
                      <a:pt x="5942" y="7552"/>
                    </a:lnTo>
                    <a:lnTo>
                      <a:pt x="5972" y="7544"/>
                    </a:lnTo>
                    <a:lnTo>
                      <a:pt x="6003" y="7535"/>
                    </a:lnTo>
                    <a:lnTo>
                      <a:pt x="6032" y="7524"/>
                    </a:lnTo>
                    <a:lnTo>
                      <a:pt x="6060" y="7512"/>
                    </a:lnTo>
                    <a:lnTo>
                      <a:pt x="6089" y="7498"/>
                    </a:lnTo>
                    <a:lnTo>
                      <a:pt x="6117" y="7482"/>
                    </a:lnTo>
                    <a:lnTo>
                      <a:pt x="6144" y="7465"/>
                    </a:lnTo>
                    <a:lnTo>
                      <a:pt x="6170" y="7447"/>
                    </a:lnTo>
                    <a:lnTo>
                      <a:pt x="6196" y="7426"/>
                    </a:lnTo>
                    <a:lnTo>
                      <a:pt x="6220" y="7405"/>
                    </a:lnTo>
                    <a:lnTo>
                      <a:pt x="6245" y="7383"/>
                    </a:lnTo>
                    <a:lnTo>
                      <a:pt x="13421" y="190"/>
                    </a:lnTo>
                    <a:lnTo>
                      <a:pt x="13445" y="166"/>
                    </a:lnTo>
                    <a:lnTo>
                      <a:pt x="13470" y="145"/>
                    </a:lnTo>
                    <a:lnTo>
                      <a:pt x="13495" y="125"/>
                    </a:lnTo>
                    <a:lnTo>
                      <a:pt x="13521" y="107"/>
                    </a:lnTo>
                    <a:lnTo>
                      <a:pt x="13549" y="90"/>
                    </a:lnTo>
                    <a:lnTo>
                      <a:pt x="13577" y="75"/>
                    </a:lnTo>
                    <a:lnTo>
                      <a:pt x="13605" y="60"/>
                    </a:lnTo>
                    <a:lnTo>
                      <a:pt x="13634" y="47"/>
                    </a:lnTo>
                    <a:lnTo>
                      <a:pt x="13663" y="36"/>
                    </a:lnTo>
                    <a:lnTo>
                      <a:pt x="13693" y="27"/>
                    </a:lnTo>
                    <a:lnTo>
                      <a:pt x="13723" y="19"/>
                    </a:lnTo>
                    <a:lnTo>
                      <a:pt x="13753" y="12"/>
                    </a:lnTo>
                    <a:lnTo>
                      <a:pt x="13784" y="7"/>
                    </a:lnTo>
                    <a:lnTo>
                      <a:pt x="13815" y="3"/>
                    </a:lnTo>
                    <a:lnTo>
                      <a:pt x="13846" y="1"/>
                    </a:lnTo>
                    <a:lnTo>
                      <a:pt x="13877" y="0"/>
                    </a:lnTo>
                    <a:lnTo>
                      <a:pt x="13908" y="1"/>
                    </a:lnTo>
                    <a:lnTo>
                      <a:pt x="13939" y="3"/>
                    </a:lnTo>
                    <a:lnTo>
                      <a:pt x="13970" y="6"/>
                    </a:lnTo>
                    <a:lnTo>
                      <a:pt x="14000" y="11"/>
                    </a:lnTo>
                    <a:lnTo>
                      <a:pt x="14031" y="18"/>
                    </a:lnTo>
                    <a:lnTo>
                      <a:pt x="14062" y="26"/>
                    </a:lnTo>
                    <a:lnTo>
                      <a:pt x="14091" y="35"/>
                    </a:lnTo>
                    <a:lnTo>
                      <a:pt x="14120" y="46"/>
                    </a:lnTo>
                    <a:lnTo>
                      <a:pt x="14149" y="58"/>
                    </a:lnTo>
                    <a:lnTo>
                      <a:pt x="14178" y="73"/>
                    </a:lnTo>
                    <a:lnTo>
                      <a:pt x="14206" y="88"/>
                    </a:lnTo>
                    <a:lnTo>
                      <a:pt x="14233" y="105"/>
                    </a:lnTo>
                    <a:lnTo>
                      <a:pt x="14259" y="123"/>
                    </a:lnTo>
                    <a:lnTo>
                      <a:pt x="14285" y="143"/>
                    </a:lnTo>
                    <a:lnTo>
                      <a:pt x="14310" y="164"/>
                    </a:lnTo>
                    <a:lnTo>
                      <a:pt x="14334" y="186"/>
                    </a:lnTo>
                    <a:lnTo>
                      <a:pt x="15938" y="1780"/>
                    </a:lnTo>
                    <a:lnTo>
                      <a:pt x="15962" y="1804"/>
                    </a:lnTo>
                    <a:lnTo>
                      <a:pt x="15983" y="1829"/>
                    </a:lnTo>
                    <a:lnTo>
                      <a:pt x="16003" y="1855"/>
                    </a:lnTo>
                    <a:lnTo>
                      <a:pt x="16021" y="1881"/>
                    </a:lnTo>
                    <a:lnTo>
                      <a:pt x="16038" y="1908"/>
                    </a:lnTo>
                    <a:lnTo>
                      <a:pt x="16053" y="1935"/>
                    </a:lnTo>
                    <a:lnTo>
                      <a:pt x="16068" y="1964"/>
                    </a:lnTo>
                    <a:lnTo>
                      <a:pt x="16081" y="1993"/>
                    </a:lnTo>
                    <a:lnTo>
                      <a:pt x="16092" y="2022"/>
                    </a:lnTo>
                    <a:lnTo>
                      <a:pt x="16101" y="2051"/>
                    </a:lnTo>
                    <a:lnTo>
                      <a:pt x="16109" y="2082"/>
                    </a:lnTo>
                    <a:lnTo>
                      <a:pt x="16116" y="2112"/>
                    </a:lnTo>
                    <a:lnTo>
                      <a:pt x="16121" y="2143"/>
                    </a:lnTo>
                    <a:lnTo>
                      <a:pt x="16125" y="2173"/>
                    </a:lnTo>
                    <a:lnTo>
                      <a:pt x="16127" y="2205"/>
                    </a:lnTo>
                    <a:lnTo>
                      <a:pt x="16128" y="2236"/>
                    </a:lnTo>
                    <a:lnTo>
                      <a:pt x="16127" y="2266"/>
                    </a:lnTo>
                    <a:lnTo>
                      <a:pt x="16125" y="2297"/>
                    </a:lnTo>
                    <a:lnTo>
                      <a:pt x="16122" y="2328"/>
                    </a:lnTo>
                    <a:lnTo>
                      <a:pt x="16117" y="2359"/>
                    </a:lnTo>
                    <a:lnTo>
                      <a:pt x="16110" y="2389"/>
                    </a:lnTo>
                    <a:lnTo>
                      <a:pt x="16102" y="2419"/>
                    </a:lnTo>
                    <a:lnTo>
                      <a:pt x="16093" y="2449"/>
                    </a:lnTo>
                    <a:lnTo>
                      <a:pt x="16082" y="2478"/>
                    </a:lnTo>
                    <a:lnTo>
                      <a:pt x="16069" y="2507"/>
                    </a:lnTo>
                    <a:lnTo>
                      <a:pt x="16055" y="2535"/>
                    </a:lnTo>
                    <a:lnTo>
                      <a:pt x="16039" y="2564"/>
                    </a:lnTo>
                    <a:lnTo>
                      <a:pt x="16023" y="2591"/>
                    </a:lnTo>
                    <a:lnTo>
                      <a:pt x="16004" y="2617"/>
                    </a:lnTo>
                    <a:lnTo>
                      <a:pt x="15985" y="2642"/>
                    </a:lnTo>
                    <a:lnTo>
                      <a:pt x="15964" y="2667"/>
                    </a:lnTo>
                    <a:lnTo>
                      <a:pt x="15941" y="2692"/>
                    </a:lnTo>
                    <a:lnTo>
                      <a:pt x="7238" y="11415"/>
                    </a:lnTo>
                    <a:lnTo>
                      <a:pt x="7214" y="11439"/>
                    </a:lnTo>
                    <a:lnTo>
                      <a:pt x="7188" y="11462"/>
                    </a:lnTo>
                    <a:lnTo>
                      <a:pt x="7162" y="11485"/>
                    </a:lnTo>
                    <a:lnTo>
                      <a:pt x="7134" y="11507"/>
                    </a:lnTo>
                    <a:lnTo>
                      <a:pt x="7104" y="11529"/>
                    </a:lnTo>
                    <a:lnTo>
                      <a:pt x="7074" y="11550"/>
                    </a:lnTo>
                    <a:lnTo>
                      <a:pt x="7043" y="11572"/>
                    </a:lnTo>
                    <a:lnTo>
                      <a:pt x="7011" y="11593"/>
                    </a:lnTo>
                    <a:lnTo>
                      <a:pt x="6977" y="11613"/>
                    </a:lnTo>
                    <a:lnTo>
                      <a:pt x="6943" y="11632"/>
                    </a:lnTo>
                    <a:lnTo>
                      <a:pt x="6909" y="11651"/>
                    </a:lnTo>
                    <a:lnTo>
                      <a:pt x="6874" y="11670"/>
                    </a:lnTo>
                    <a:lnTo>
                      <a:pt x="6837" y="11688"/>
                    </a:lnTo>
                    <a:lnTo>
                      <a:pt x="6801" y="11706"/>
                    </a:lnTo>
                    <a:lnTo>
                      <a:pt x="6765" y="11722"/>
                    </a:lnTo>
                    <a:lnTo>
                      <a:pt x="6727" y="11738"/>
                    </a:lnTo>
                    <a:lnTo>
                      <a:pt x="6689" y="11753"/>
                    </a:lnTo>
                    <a:lnTo>
                      <a:pt x="6652" y="11767"/>
                    </a:lnTo>
                    <a:lnTo>
                      <a:pt x="6613" y="11781"/>
                    </a:lnTo>
                    <a:lnTo>
                      <a:pt x="6576" y="11793"/>
                    </a:lnTo>
                    <a:lnTo>
                      <a:pt x="6538" y="11805"/>
                    </a:lnTo>
                    <a:lnTo>
                      <a:pt x="6500" y="11817"/>
                    </a:lnTo>
                    <a:lnTo>
                      <a:pt x="6461" y="11827"/>
                    </a:lnTo>
                    <a:lnTo>
                      <a:pt x="6424" y="11836"/>
                    </a:lnTo>
                    <a:lnTo>
                      <a:pt x="6387" y="11844"/>
                    </a:lnTo>
                    <a:lnTo>
                      <a:pt x="6349" y="11852"/>
                    </a:lnTo>
                    <a:lnTo>
                      <a:pt x="6313" y="11858"/>
                    </a:lnTo>
                    <a:lnTo>
                      <a:pt x="6277" y="11863"/>
                    </a:lnTo>
                    <a:lnTo>
                      <a:pt x="6241" y="11867"/>
                    </a:lnTo>
                    <a:lnTo>
                      <a:pt x="6205" y="11870"/>
                    </a:lnTo>
                    <a:lnTo>
                      <a:pt x="6171" y="11871"/>
                    </a:lnTo>
                    <a:lnTo>
                      <a:pt x="6138" y="11872"/>
                    </a:lnTo>
                    <a:lnTo>
                      <a:pt x="5386" y="11872"/>
                    </a:lnTo>
                    <a:lnTo>
                      <a:pt x="5352" y="11871"/>
                    </a:lnTo>
                    <a:lnTo>
                      <a:pt x="5318" y="11870"/>
                    </a:lnTo>
                    <a:lnTo>
                      <a:pt x="5283" y="11867"/>
                    </a:lnTo>
                    <a:lnTo>
                      <a:pt x="5247" y="11863"/>
                    </a:lnTo>
                    <a:lnTo>
                      <a:pt x="5210" y="11858"/>
                    </a:lnTo>
                    <a:lnTo>
                      <a:pt x="5174" y="11851"/>
                    </a:lnTo>
                    <a:lnTo>
                      <a:pt x="5137" y="11844"/>
                    </a:lnTo>
                    <a:lnTo>
                      <a:pt x="5099" y="11836"/>
                    </a:lnTo>
                    <a:lnTo>
                      <a:pt x="5062" y="11827"/>
                    </a:lnTo>
                    <a:lnTo>
                      <a:pt x="5024" y="11817"/>
                    </a:lnTo>
                    <a:lnTo>
                      <a:pt x="4986" y="11805"/>
                    </a:lnTo>
                    <a:lnTo>
                      <a:pt x="4948" y="11793"/>
                    </a:lnTo>
                    <a:lnTo>
                      <a:pt x="4910" y="11780"/>
                    </a:lnTo>
                    <a:lnTo>
                      <a:pt x="4872" y="11767"/>
                    </a:lnTo>
                    <a:lnTo>
                      <a:pt x="4834" y="11753"/>
                    </a:lnTo>
                    <a:lnTo>
                      <a:pt x="4796" y="11738"/>
                    </a:lnTo>
                    <a:lnTo>
                      <a:pt x="4760" y="11722"/>
                    </a:lnTo>
                    <a:lnTo>
                      <a:pt x="4722" y="11705"/>
                    </a:lnTo>
                    <a:lnTo>
                      <a:pt x="4686" y="11688"/>
                    </a:lnTo>
                    <a:lnTo>
                      <a:pt x="4650" y="11669"/>
                    </a:lnTo>
                    <a:lnTo>
                      <a:pt x="4615" y="11651"/>
                    </a:lnTo>
                    <a:lnTo>
                      <a:pt x="4580" y="11632"/>
                    </a:lnTo>
                    <a:lnTo>
                      <a:pt x="4546" y="11612"/>
                    </a:lnTo>
                    <a:lnTo>
                      <a:pt x="4513" y="11592"/>
                    </a:lnTo>
                    <a:lnTo>
                      <a:pt x="4481" y="11572"/>
                    </a:lnTo>
                    <a:lnTo>
                      <a:pt x="4449" y="11550"/>
                    </a:lnTo>
                    <a:lnTo>
                      <a:pt x="4419" y="11528"/>
                    </a:lnTo>
                    <a:lnTo>
                      <a:pt x="4390" y="11506"/>
                    </a:lnTo>
                    <a:lnTo>
                      <a:pt x="4363" y="11484"/>
                    </a:lnTo>
                    <a:lnTo>
                      <a:pt x="4335" y="11462"/>
                    </a:lnTo>
                    <a:lnTo>
                      <a:pt x="4310" y="11439"/>
                    </a:lnTo>
                    <a:lnTo>
                      <a:pt x="4286" y="11414"/>
                    </a:lnTo>
                    <a:lnTo>
                      <a:pt x="187" y="7297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000">
                  <a:solidFill>
                    <a:srgbClr val="535761"/>
                  </a:solidFill>
                  <a:latin typeface="Montserrat" panose="00000500000000000000" pitchFamily="2" charset="-52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80" name="Rectangle 4">
              <a:extLst>
                <a:ext uri="{FF2B5EF4-FFF2-40B4-BE49-F238E27FC236}">
                  <a16:creationId xmlns:a16="http://schemas.microsoft.com/office/drawing/2014/main" id="{BBB3D01F-6DBA-480C-8B4A-CE993DE9BDE7}"/>
                </a:ext>
              </a:extLst>
            </p:cNvPr>
            <p:cNvSpPr/>
            <p:nvPr/>
          </p:nvSpPr>
          <p:spPr>
            <a:xfrm>
              <a:off x="1831551" y="3574516"/>
              <a:ext cx="507574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Montserrat" panose="00000500000000000000" pitchFamily="2" charset="-52"/>
                </a:rPr>
                <a:t>Нормы потребности и источники</a:t>
              </a:r>
            </a:p>
          </p:txBody>
        </p:sp>
      </p:grpSp>
      <p:grpSp>
        <p:nvGrpSpPr>
          <p:cNvPr id="84" name="Group 39">
            <a:extLst>
              <a:ext uri="{FF2B5EF4-FFF2-40B4-BE49-F238E27FC236}">
                <a16:creationId xmlns:a16="http://schemas.microsoft.com/office/drawing/2014/main" id="{FCCADE91-9A23-4C8E-A8F0-76C4333CF70F}"/>
              </a:ext>
            </a:extLst>
          </p:cNvPr>
          <p:cNvGrpSpPr/>
          <p:nvPr/>
        </p:nvGrpSpPr>
        <p:grpSpPr>
          <a:xfrm>
            <a:off x="484938" y="4801859"/>
            <a:ext cx="5500144" cy="413418"/>
            <a:chOff x="1407149" y="3549662"/>
            <a:chExt cx="5500144" cy="413418"/>
          </a:xfrm>
        </p:grpSpPr>
        <p:grpSp>
          <p:nvGrpSpPr>
            <p:cNvPr id="85" name="Group 23">
              <a:extLst>
                <a:ext uri="{FF2B5EF4-FFF2-40B4-BE49-F238E27FC236}">
                  <a16:creationId xmlns:a16="http://schemas.microsoft.com/office/drawing/2014/main" id="{4914AA88-3BB3-4F17-9A79-DF66C17CC21F}"/>
                </a:ext>
              </a:extLst>
            </p:cNvPr>
            <p:cNvGrpSpPr/>
            <p:nvPr/>
          </p:nvGrpSpPr>
          <p:grpSpPr>
            <a:xfrm>
              <a:off x="1407149" y="3549662"/>
              <a:ext cx="413418" cy="413418"/>
              <a:chOff x="1407149" y="3549662"/>
              <a:chExt cx="413418" cy="413418"/>
            </a:xfrm>
          </p:grpSpPr>
          <p:sp>
            <p:nvSpPr>
              <p:cNvPr id="87" name="Oval 22">
                <a:extLst>
                  <a:ext uri="{FF2B5EF4-FFF2-40B4-BE49-F238E27FC236}">
                    <a16:creationId xmlns:a16="http://schemas.microsoft.com/office/drawing/2014/main" id="{8D07D89E-CD8B-4F3F-B9C9-1BC0B38AEA07}"/>
                  </a:ext>
                </a:extLst>
              </p:cNvPr>
              <p:cNvSpPr/>
              <p:nvPr/>
            </p:nvSpPr>
            <p:spPr>
              <a:xfrm>
                <a:off x="1407149" y="3549662"/>
                <a:ext cx="413418" cy="413418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Montserrat" panose="00000500000000000000" pitchFamily="2" charset="-52"/>
                </a:endParaRPr>
              </a:p>
            </p:txBody>
          </p:sp>
          <p:sp>
            <p:nvSpPr>
              <p:cNvPr id="88" name="Oval 5">
                <a:extLst>
                  <a:ext uri="{FF2B5EF4-FFF2-40B4-BE49-F238E27FC236}">
                    <a16:creationId xmlns:a16="http://schemas.microsoft.com/office/drawing/2014/main" id="{69A4EE3E-40B6-4BCE-A029-C36E6991F42F}"/>
                  </a:ext>
                </a:extLst>
              </p:cNvPr>
              <p:cNvSpPr/>
              <p:nvPr/>
            </p:nvSpPr>
            <p:spPr>
              <a:xfrm>
                <a:off x="1452286" y="3594799"/>
                <a:ext cx="323144" cy="323144"/>
              </a:xfrm>
              <a:prstGeom prst="ellipse">
                <a:avLst/>
              </a:prstGeom>
              <a:solidFill>
                <a:srgbClr val="08A5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Montserrat" panose="00000500000000000000" pitchFamily="2" charset="-52"/>
                </a:endParaRPr>
              </a:p>
            </p:txBody>
          </p:sp>
          <p:sp>
            <p:nvSpPr>
              <p:cNvPr id="89" name="Freeform 229">
                <a:extLst>
                  <a:ext uri="{FF2B5EF4-FFF2-40B4-BE49-F238E27FC236}">
                    <a16:creationId xmlns:a16="http://schemas.microsoft.com/office/drawing/2014/main" id="{B30E3C03-3B44-444C-B4B3-C05A6EFC4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3302" y="3714766"/>
                <a:ext cx="121113" cy="83211"/>
              </a:xfrm>
              <a:custGeom>
                <a:avLst/>
                <a:gdLst>
                  <a:gd name="T0" fmla="*/ 124 w 16128"/>
                  <a:gd name="T1" fmla="*/ 7223 h 11872"/>
                  <a:gd name="T2" fmla="*/ 59 w 16128"/>
                  <a:gd name="T3" fmla="*/ 7113 h 11872"/>
                  <a:gd name="T4" fmla="*/ 18 w 16128"/>
                  <a:gd name="T5" fmla="*/ 6994 h 11872"/>
                  <a:gd name="T6" fmla="*/ 1 w 16128"/>
                  <a:gd name="T7" fmla="*/ 6871 h 11872"/>
                  <a:gd name="T8" fmla="*/ 7 w 16128"/>
                  <a:gd name="T9" fmla="*/ 6747 h 11872"/>
                  <a:gd name="T10" fmla="*/ 36 w 16128"/>
                  <a:gd name="T11" fmla="*/ 6626 h 11872"/>
                  <a:gd name="T12" fmla="*/ 90 w 16128"/>
                  <a:gd name="T13" fmla="*/ 6512 h 11872"/>
                  <a:gd name="T14" fmla="*/ 165 w 16128"/>
                  <a:gd name="T15" fmla="*/ 6408 h 11872"/>
                  <a:gd name="T16" fmla="*/ 1850 w 16128"/>
                  <a:gd name="T17" fmla="*/ 4727 h 11872"/>
                  <a:gd name="T18" fmla="*/ 1957 w 16128"/>
                  <a:gd name="T19" fmla="*/ 4656 h 11872"/>
                  <a:gd name="T20" fmla="*/ 2073 w 16128"/>
                  <a:gd name="T21" fmla="*/ 4609 h 11872"/>
                  <a:gd name="T22" fmla="*/ 2195 w 16128"/>
                  <a:gd name="T23" fmla="*/ 4586 h 11872"/>
                  <a:gd name="T24" fmla="*/ 2319 w 16128"/>
                  <a:gd name="T25" fmla="*/ 4586 h 11872"/>
                  <a:gd name="T26" fmla="*/ 2441 w 16128"/>
                  <a:gd name="T27" fmla="*/ 4609 h 11872"/>
                  <a:gd name="T28" fmla="*/ 2558 w 16128"/>
                  <a:gd name="T29" fmla="*/ 4656 h 11872"/>
                  <a:gd name="T30" fmla="*/ 2665 w 16128"/>
                  <a:gd name="T31" fmla="*/ 4727 h 11872"/>
                  <a:gd name="T32" fmla="*/ 5357 w 16128"/>
                  <a:gd name="T33" fmla="*/ 7406 h 11872"/>
                  <a:gd name="T34" fmla="*/ 5460 w 16128"/>
                  <a:gd name="T35" fmla="*/ 7483 h 11872"/>
                  <a:gd name="T36" fmla="*/ 5575 w 16128"/>
                  <a:gd name="T37" fmla="*/ 7535 h 11872"/>
                  <a:gd name="T38" fmla="*/ 5696 w 16128"/>
                  <a:gd name="T39" fmla="*/ 7565 h 11872"/>
                  <a:gd name="T40" fmla="*/ 5819 w 16128"/>
                  <a:gd name="T41" fmla="*/ 7571 h 11872"/>
                  <a:gd name="T42" fmla="*/ 5942 w 16128"/>
                  <a:gd name="T43" fmla="*/ 7552 h 11872"/>
                  <a:gd name="T44" fmla="*/ 6060 w 16128"/>
                  <a:gd name="T45" fmla="*/ 7512 h 11872"/>
                  <a:gd name="T46" fmla="*/ 6170 w 16128"/>
                  <a:gd name="T47" fmla="*/ 7447 h 11872"/>
                  <a:gd name="T48" fmla="*/ 13421 w 16128"/>
                  <a:gd name="T49" fmla="*/ 190 h 11872"/>
                  <a:gd name="T50" fmla="*/ 13521 w 16128"/>
                  <a:gd name="T51" fmla="*/ 107 h 11872"/>
                  <a:gd name="T52" fmla="*/ 13634 w 16128"/>
                  <a:gd name="T53" fmla="*/ 47 h 11872"/>
                  <a:gd name="T54" fmla="*/ 13753 w 16128"/>
                  <a:gd name="T55" fmla="*/ 12 h 11872"/>
                  <a:gd name="T56" fmla="*/ 13877 w 16128"/>
                  <a:gd name="T57" fmla="*/ 0 h 11872"/>
                  <a:gd name="T58" fmla="*/ 14000 w 16128"/>
                  <a:gd name="T59" fmla="*/ 11 h 11872"/>
                  <a:gd name="T60" fmla="*/ 14120 w 16128"/>
                  <a:gd name="T61" fmla="*/ 46 h 11872"/>
                  <a:gd name="T62" fmla="*/ 14233 w 16128"/>
                  <a:gd name="T63" fmla="*/ 105 h 11872"/>
                  <a:gd name="T64" fmla="*/ 14334 w 16128"/>
                  <a:gd name="T65" fmla="*/ 186 h 11872"/>
                  <a:gd name="T66" fmla="*/ 16003 w 16128"/>
                  <a:gd name="T67" fmla="*/ 1855 h 11872"/>
                  <a:gd name="T68" fmla="*/ 16068 w 16128"/>
                  <a:gd name="T69" fmla="*/ 1964 h 11872"/>
                  <a:gd name="T70" fmla="*/ 16109 w 16128"/>
                  <a:gd name="T71" fmla="*/ 2082 h 11872"/>
                  <a:gd name="T72" fmla="*/ 16127 w 16128"/>
                  <a:gd name="T73" fmla="*/ 2205 h 11872"/>
                  <a:gd name="T74" fmla="*/ 16122 w 16128"/>
                  <a:gd name="T75" fmla="*/ 2328 h 11872"/>
                  <a:gd name="T76" fmla="*/ 16093 w 16128"/>
                  <a:gd name="T77" fmla="*/ 2449 h 11872"/>
                  <a:gd name="T78" fmla="*/ 16039 w 16128"/>
                  <a:gd name="T79" fmla="*/ 2564 h 11872"/>
                  <a:gd name="T80" fmla="*/ 15964 w 16128"/>
                  <a:gd name="T81" fmla="*/ 2667 h 11872"/>
                  <a:gd name="T82" fmla="*/ 7188 w 16128"/>
                  <a:gd name="T83" fmla="*/ 11462 h 11872"/>
                  <a:gd name="T84" fmla="*/ 7074 w 16128"/>
                  <a:gd name="T85" fmla="*/ 11550 h 11872"/>
                  <a:gd name="T86" fmla="*/ 6943 w 16128"/>
                  <a:gd name="T87" fmla="*/ 11632 h 11872"/>
                  <a:gd name="T88" fmla="*/ 6801 w 16128"/>
                  <a:gd name="T89" fmla="*/ 11706 h 11872"/>
                  <a:gd name="T90" fmla="*/ 6652 w 16128"/>
                  <a:gd name="T91" fmla="*/ 11767 h 11872"/>
                  <a:gd name="T92" fmla="*/ 6500 w 16128"/>
                  <a:gd name="T93" fmla="*/ 11817 h 11872"/>
                  <a:gd name="T94" fmla="*/ 6349 w 16128"/>
                  <a:gd name="T95" fmla="*/ 11852 h 11872"/>
                  <a:gd name="T96" fmla="*/ 6205 w 16128"/>
                  <a:gd name="T97" fmla="*/ 11870 h 11872"/>
                  <a:gd name="T98" fmla="*/ 5352 w 16128"/>
                  <a:gd name="T99" fmla="*/ 11871 h 11872"/>
                  <a:gd name="T100" fmla="*/ 5210 w 16128"/>
                  <a:gd name="T101" fmla="*/ 11858 h 11872"/>
                  <a:gd name="T102" fmla="*/ 5062 w 16128"/>
                  <a:gd name="T103" fmla="*/ 11827 h 11872"/>
                  <a:gd name="T104" fmla="*/ 4910 w 16128"/>
                  <a:gd name="T105" fmla="*/ 11780 h 11872"/>
                  <a:gd name="T106" fmla="*/ 4760 w 16128"/>
                  <a:gd name="T107" fmla="*/ 11722 h 11872"/>
                  <a:gd name="T108" fmla="*/ 4615 w 16128"/>
                  <a:gd name="T109" fmla="*/ 11651 h 11872"/>
                  <a:gd name="T110" fmla="*/ 4481 w 16128"/>
                  <a:gd name="T111" fmla="*/ 11572 h 11872"/>
                  <a:gd name="T112" fmla="*/ 4363 w 16128"/>
                  <a:gd name="T113" fmla="*/ 11484 h 11872"/>
                  <a:gd name="T114" fmla="*/ 187 w 16128"/>
                  <a:gd name="T115" fmla="*/ 7297 h 11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128" h="11872">
                    <a:moveTo>
                      <a:pt x="187" y="7297"/>
                    </a:moveTo>
                    <a:lnTo>
                      <a:pt x="164" y="7273"/>
                    </a:lnTo>
                    <a:lnTo>
                      <a:pt x="143" y="7248"/>
                    </a:lnTo>
                    <a:lnTo>
                      <a:pt x="124" y="7223"/>
                    </a:lnTo>
                    <a:lnTo>
                      <a:pt x="106" y="7196"/>
                    </a:lnTo>
                    <a:lnTo>
                      <a:pt x="89" y="7168"/>
                    </a:lnTo>
                    <a:lnTo>
                      <a:pt x="74" y="7141"/>
                    </a:lnTo>
                    <a:lnTo>
                      <a:pt x="59" y="7113"/>
                    </a:lnTo>
                    <a:lnTo>
                      <a:pt x="46" y="7084"/>
                    </a:lnTo>
                    <a:lnTo>
                      <a:pt x="35" y="7054"/>
                    </a:lnTo>
                    <a:lnTo>
                      <a:pt x="26" y="7024"/>
                    </a:lnTo>
                    <a:lnTo>
                      <a:pt x="18" y="6994"/>
                    </a:lnTo>
                    <a:lnTo>
                      <a:pt x="12" y="6964"/>
                    </a:lnTo>
                    <a:lnTo>
                      <a:pt x="6" y="6933"/>
                    </a:lnTo>
                    <a:lnTo>
                      <a:pt x="3" y="6902"/>
                    </a:lnTo>
                    <a:lnTo>
                      <a:pt x="1" y="6871"/>
                    </a:lnTo>
                    <a:lnTo>
                      <a:pt x="0" y="6841"/>
                    </a:lnTo>
                    <a:lnTo>
                      <a:pt x="1" y="6809"/>
                    </a:lnTo>
                    <a:lnTo>
                      <a:pt x="3" y="6778"/>
                    </a:lnTo>
                    <a:lnTo>
                      <a:pt x="7" y="6747"/>
                    </a:lnTo>
                    <a:lnTo>
                      <a:pt x="12" y="6717"/>
                    </a:lnTo>
                    <a:lnTo>
                      <a:pt x="18" y="6687"/>
                    </a:lnTo>
                    <a:lnTo>
                      <a:pt x="26" y="6656"/>
                    </a:lnTo>
                    <a:lnTo>
                      <a:pt x="36" y="6626"/>
                    </a:lnTo>
                    <a:lnTo>
                      <a:pt x="47" y="6597"/>
                    </a:lnTo>
                    <a:lnTo>
                      <a:pt x="59" y="6569"/>
                    </a:lnTo>
                    <a:lnTo>
                      <a:pt x="74" y="6539"/>
                    </a:lnTo>
                    <a:lnTo>
                      <a:pt x="90" y="6512"/>
                    </a:lnTo>
                    <a:lnTo>
                      <a:pt x="106" y="6485"/>
                    </a:lnTo>
                    <a:lnTo>
                      <a:pt x="125" y="6459"/>
                    </a:lnTo>
                    <a:lnTo>
                      <a:pt x="144" y="6432"/>
                    </a:lnTo>
                    <a:lnTo>
                      <a:pt x="165" y="6408"/>
                    </a:lnTo>
                    <a:lnTo>
                      <a:pt x="188" y="6384"/>
                    </a:lnTo>
                    <a:lnTo>
                      <a:pt x="1801" y="4771"/>
                    </a:lnTo>
                    <a:lnTo>
                      <a:pt x="1824" y="4748"/>
                    </a:lnTo>
                    <a:lnTo>
                      <a:pt x="1850" y="4727"/>
                    </a:lnTo>
                    <a:lnTo>
                      <a:pt x="1876" y="4707"/>
                    </a:lnTo>
                    <a:lnTo>
                      <a:pt x="1902" y="4689"/>
                    </a:lnTo>
                    <a:lnTo>
                      <a:pt x="1929" y="4671"/>
                    </a:lnTo>
                    <a:lnTo>
                      <a:pt x="1957" y="4656"/>
                    </a:lnTo>
                    <a:lnTo>
                      <a:pt x="1985" y="4642"/>
                    </a:lnTo>
                    <a:lnTo>
                      <a:pt x="2014" y="4630"/>
                    </a:lnTo>
                    <a:lnTo>
                      <a:pt x="2043" y="4619"/>
                    </a:lnTo>
                    <a:lnTo>
                      <a:pt x="2073" y="4609"/>
                    </a:lnTo>
                    <a:lnTo>
                      <a:pt x="2104" y="4601"/>
                    </a:lnTo>
                    <a:lnTo>
                      <a:pt x="2134" y="4595"/>
                    </a:lnTo>
                    <a:lnTo>
                      <a:pt x="2164" y="4590"/>
                    </a:lnTo>
                    <a:lnTo>
                      <a:pt x="2195" y="4586"/>
                    </a:lnTo>
                    <a:lnTo>
                      <a:pt x="2227" y="4584"/>
                    </a:lnTo>
                    <a:lnTo>
                      <a:pt x="2257" y="4583"/>
                    </a:lnTo>
                    <a:lnTo>
                      <a:pt x="2288" y="4584"/>
                    </a:lnTo>
                    <a:lnTo>
                      <a:pt x="2319" y="4586"/>
                    </a:lnTo>
                    <a:lnTo>
                      <a:pt x="2350" y="4590"/>
                    </a:lnTo>
                    <a:lnTo>
                      <a:pt x="2381" y="4595"/>
                    </a:lnTo>
                    <a:lnTo>
                      <a:pt x="2411" y="4601"/>
                    </a:lnTo>
                    <a:lnTo>
                      <a:pt x="2441" y="4609"/>
                    </a:lnTo>
                    <a:lnTo>
                      <a:pt x="2472" y="4619"/>
                    </a:lnTo>
                    <a:lnTo>
                      <a:pt x="2501" y="4630"/>
                    </a:lnTo>
                    <a:lnTo>
                      <a:pt x="2529" y="4642"/>
                    </a:lnTo>
                    <a:lnTo>
                      <a:pt x="2558" y="4656"/>
                    </a:lnTo>
                    <a:lnTo>
                      <a:pt x="2586" y="4671"/>
                    </a:lnTo>
                    <a:lnTo>
                      <a:pt x="2613" y="4689"/>
                    </a:lnTo>
                    <a:lnTo>
                      <a:pt x="2639" y="4707"/>
                    </a:lnTo>
                    <a:lnTo>
                      <a:pt x="2665" y="4727"/>
                    </a:lnTo>
                    <a:lnTo>
                      <a:pt x="2689" y="4748"/>
                    </a:lnTo>
                    <a:lnTo>
                      <a:pt x="2714" y="4770"/>
                    </a:lnTo>
                    <a:lnTo>
                      <a:pt x="5332" y="7384"/>
                    </a:lnTo>
                    <a:lnTo>
                      <a:pt x="5357" y="7406"/>
                    </a:lnTo>
                    <a:lnTo>
                      <a:pt x="5382" y="7427"/>
                    </a:lnTo>
                    <a:lnTo>
                      <a:pt x="5407" y="7448"/>
                    </a:lnTo>
                    <a:lnTo>
                      <a:pt x="5433" y="7466"/>
                    </a:lnTo>
                    <a:lnTo>
                      <a:pt x="5460" y="7483"/>
                    </a:lnTo>
                    <a:lnTo>
                      <a:pt x="5489" y="7498"/>
                    </a:lnTo>
                    <a:lnTo>
                      <a:pt x="5517" y="7512"/>
                    </a:lnTo>
                    <a:lnTo>
                      <a:pt x="5546" y="7524"/>
                    </a:lnTo>
                    <a:lnTo>
                      <a:pt x="5575" y="7535"/>
                    </a:lnTo>
                    <a:lnTo>
                      <a:pt x="5604" y="7545"/>
                    </a:lnTo>
                    <a:lnTo>
                      <a:pt x="5635" y="7553"/>
                    </a:lnTo>
                    <a:lnTo>
                      <a:pt x="5665" y="7559"/>
                    </a:lnTo>
                    <a:lnTo>
                      <a:pt x="5696" y="7565"/>
                    </a:lnTo>
                    <a:lnTo>
                      <a:pt x="5726" y="7569"/>
                    </a:lnTo>
                    <a:lnTo>
                      <a:pt x="5758" y="7571"/>
                    </a:lnTo>
                    <a:lnTo>
                      <a:pt x="5789" y="7572"/>
                    </a:lnTo>
                    <a:lnTo>
                      <a:pt x="5819" y="7571"/>
                    </a:lnTo>
                    <a:lnTo>
                      <a:pt x="5850" y="7569"/>
                    </a:lnTo>
                    <a:lnTo>
                      <a:pt x="5882" y="7565"/>
                    </a:lnTo>
                    <a:lnTo>
                      <a:pt x="5912" y="7559"/>
                    </a:lnTo>
                    <a:lnTo>
                      <a:pt x="5942" y="7552"/>
                    </a:lnTo>
                    <a:lnTo>
                      <a:pt x="5972" y="7544"/>
                    </a:lnTo>
                    <a:lnTo>
                      <a:pt x="6003" y="7535"/>
                    </a:lnTo>
                    <a:lnTo>
                      <a:pt x="6032" y="7524"/>
                    </a:lnTo>
                    <a:lnTo>
                      <a:pt x="6060" y="7512"/>
                    </a:lnTo>
                    <a:lnTo>
                      <a:pt x="6089" y="7498"/>
                    </a:lnTo>
                    <a:lnTo>
                      <a:pt x="6117" y="7482"/>
                    </a:lnTo>
                    <a:lnTo>
                      <a:pt x="6144" y="7465"/>
                    </a:lnTo>
                    <a:lnTo>
                      <a:pt x="6170" y="7447"/>
                    </a:lnTo>
                    <a:lnTo>
                      <a:pt x="6196" y="7426"/>
                    </a:lnTo>
                    <a:lnTo>
                      <a:pt x="6220" y="7405"/>
                    </a:lnTo>
                    <a:lnTo>
                      <a:pt x="6245" y="7383"/>
                    </a:lnTo>
                    <a:lnTo>
                      <a:pt x="13421" y="190"/>
                    </a:lnTo>
                    <a:lnTo>
                      <a:pt x="13445" y="166"/>
                    </a:lnTo>
                    <a:lnTo>
                      <a:pt x="13470" y="145"/>
                    </a:lnTo>
                    <a:lnTo>
                      <a:pt x="13495" y="125"/>
                    </a:lnTo>
                    <a:lnTo>
                      <a:pt x="13521" y="107"/>
                    </a:lnTo>
                    <a:lnTo>
                      <a:pt x="13549" y="90"/>
                    </a:lnTo>
                    <a:lnTo>
                      <a:pt x="13577" y="75"/>
                    </a:lnTo>
                    <a:lnTo>
                      <a:pt x="13605" y="60"/>
                    </a:lnTo>
                    <a:lnTo>
                      <a:pt x="13634" y="47"/>
                    </a:lnTo>
                    <a:lnTo>
                      <a:pt x="13663" y="36"/>
                    </a:lnTo>
                    <a:lnTo>
                      <a:pt x="13693" y="27"/>
                    </a:lnTo>
                    <a:lnTo>
                      <a:pt x="13723" y="19"/>
                    </a:lnTo>
                    <a:lnTo>
                      <a:pt x="13753" y="12"/>
                    </a:lnTo>
                    <a:lnTo>
                      <a:pt x="13784" y="7"/>
                    </a:lnTo>
                    <a:lnTo>
                      <a:pt x="13815" y="3"/>
                    </a:lnTo>
                    <a:lnTo>
                      <a:pt x="13846" y="1"/>
                    </a:lnTo>
                    <a:lnTo>
                      <a:pt x="13877" y="0"/>
                    </a:lnTo>
                    <a:lnTo>
                      <a:pt x="13908" y="1"/>
                    </a:lnTo>
                    <a:lnTo>
                      <a:pt x="13939" y="3"/>
                    </a:lnTo>
                    <a:lnTo>
                      <a:pt x="13970" y="6"/>
                    </a:lnTo>
                    <a:lnTo>
                      <a:pt x="14000" y="11"/>
                    </a:lnTo>
                    <a:lnTo>
                      <a:pt x="14031" y="18"/>
                    </a:lnTo>
                    <a:lnTo>
                      <a:pt x="14062" y="26"/>
                    </a:lnTo>
                    <a:lnTo>
                      <a:pt x="14091" y="35"/>
                    </a:lnTo>
                    <a:lnTo>
                      <a:pt x="14120" y="46"/>
                    </a:lnTo>
                    <a:lnTo>
                      <a:pt x="14149" y="58"/>
                    </a:lnTo>
                    <a:lnTo>
                      <a:pt x="14178" y="73"/>
                    </a:lnTo>
                    <a:lnTo>
                      <a:pt x="14206" y="88"/>
                    </a:lnTo>
                    <a:lnTo>
                      <a:pt x="14233" y="105"/>
                    </a:lnTo>
                    <a:lnTo>
                      <a:pt x="14259" y="123"/>
                    </a:lnTo>
                    <a:lnTo>
                      <a:pt x="14285" y="143"/>
                    </a:lnTo>
                    <a:lnTo>
                      <a:pt x="14310" y="164"/>
                    </a:lnTo>
                    <a:lnTo>
                      <a:pt x="14334" y="186"/>
                    </a:lnTo>
                    <a:lnTo>
                      <a:pt x="15938" y="1780"/>
                    </a:lnTo>
                    <a:lnTo>
                      <a:pt x="15962" y="1804"/>
                    </a:lnTo>
                    <a:lnTo>
                      <a:pt x="15983" y="1829"/>
                    </a:lnTo>
                    <a:lnTo>
                      <a:pt x="16003" y="1855"/>
                    </a:lnTo>
                    <a:lnTo>
                      <a:pt x="16021" y="1881"/>
                    </a:lnTo>
                    <a:lnTo>
                      <a:pt x="16038" y="1908"/>
                    </a:lnTo>
                    <a:lnTo>
                      <a:pt x="16053" y="1935"/>
                    </a:lnTo>
                    <a:lnTo>
                      <a:pt x="16068" y="1964"/>
                    </a:lnTo>
                    <a:lnTo>
                      <a:pt x="16081" y="1993"/>
                    </a:lnTo>
                    <a:lnTo>
                      <a:pt x="16092" y="2022"/>
                    </a:lnTo>
                    <a:lnTo>
                      <a:pt x="16101" y="2051"/>
                    </a:lnTo>
                    <a:lnTo>
                      <a:pt x="16109" y="2082"/>
                    </a:lnTo>
                    <a:lnTo>
                      <a:pt x="16116" y="2112"/>
                    </a:lnTo>
                    <a:lnTo>
                      <a:pt x="16121" y="2143"/>
                    </a:lnTo>
                    <a:lnTo>
                      <a:pt x="16125" y="2173"/>
                    </a:lnTo>
                    <a:lnTo>
                      <a:pt x="16127" y="2205"/>
                    </a:lnTo>
                    <a:lnTo>
                      <a:pt x="16128" y="2236"/>
                    </a:lnTo>
                    <a:lnTo>
                      <a:pt x="16127" y="2266"/>
                    </a:lnTo>
                    <a:lnTo>
                      <a:pt x="16125" y="2297"/>
                    </a:lnTo>
                    <a:lnTo>
                      <a:pt x="16122" y="2328"/>
                    </a:lnTo>
                    <a:lnTo>
                      <a:pt x="16117" y="2359"/>
                    </a:lnTo>
                    <a:lnTo>
                      <a:pt x="16110" y="2389"/>
                    </a:lnTo>
                    <a:lnTo>
                      <a:pt x="16102" y="2419"/>
                    </a:lnTo>
                    <a:lnTo>
                      <a:pt x="16093" y="2449"/>
                    </a:lnTo>
                    <a:lnTo>
                      <a:pt x="16082" y="2478"/>
                    </a:lnTo>
                    <a:lnTo>
                      <a:pt x="16069" y="2507"/>
                    </a:lnTo>
                    <a:lnTo>
                      <a:pt x="16055" y="2535"/>
                    </a:lnTo>
                    <a:lnTo>
                      <a:pt x="16039" y="2564"/>
                    </a:lnTo>
                    <a:lnTo>
                      <a:pt x="16023" y="2591"/>
                    </a:lnTo>
                    <a:lnTo>
                      <a:pt x="16004" y="2617"/>
                    </a:lnTo>
                    <a:lnTo>
                      <a:pt x="15985" y="2642"/>
                    </a:lnTo>
                    <a:lnTo>
                      <a:pt x="15964" y="2667"/>
                    </a:lnTo>
                    <a:lnTo>
                      <a:pt x="15941" y="2692"/>
                    </a:lnTo>
                    <a:lnTo>
                      <a:pt x="7238" y="11415"/>
                    </a:lnTo>
                    <a:lnTo>
                      <a:pt x="7214" y="11439"/>
                    </a:lnTo>
                    <a:lnTo>
                      <a:pt x="7188" y="11462"/>
                    </a:lnTo>
                    <a:lnTo>
                      <a:pt x="7162" y="11485"/>
                    </a:lnTo>
                    <a:lnTo>
                      <a:pt x="7134" y="11507"/>
                    </a:lnTo>
                    <a:lnTo>
                      <a:pt x="7104" y="11529"/>
                    </a:lnTo>
                    <a:lnTo>
                      <a:pt x="7074" y="11550"/>
                    </a:lnTo>
                    <a:lnTo>
                      <a:pt x="7043" y="11572"/>
                    </a:lnTo>
                    <a:lnTo>
                      <a:pt x="7011" y="11593"/>
                    </a:lnTo>
                    <a:lnTo>
                      <a:pt x="6977" y="11613"/>
                    </a:lnTo>
                    <a:lnTo>
                      <a:pt x="6943" y="11632"/>
                    </a:lnTo>
                    <a:lnTo>
                      <a:pt x="6909" y="11651"/>
                    </a:lnTo>
                    <a:lnTo>
                      <a:pt x="6874" y="11670"/>
                    </a:lnTo>
                    <a:lnTo>
                      <a:pt x="6837" y="11688"/>
                    </a:lnTo>
                    <a:lnTo>
                      <a:pt x="6801" y="11706"/>
                    </a:lnTo>
                    <a:lnTo>
                      <a:pt x="6765" y="11722"/>
                    </a:lnTo>
                    <a:lnTo>
                      <a:pt x="6727" y="11738"/>
                    </a:lnTo>
                    <a:lnTo>
                      <a:pt x="6689" y="11753"/>
                    </a:lnTo>
                    <a:lnTo>
                      <a:pt x="6652" y="11767"/>
                    </a:lnTo>
                    <a:lnTo>
                      <a:pt x="6613" y="11781"/>
                    </a:lnTo>
                    <a:lnTo>
                      <a:pt x="6576" y="11793"/>
                    </a:lnTo>
                    <a:lnTo>
                      <a:pt x="6538" y="11805"/>
                    </a:lnTo>
                    <a:lnTo>
                      <a:pt x="6500" y="11817"/>
                    </a:lnTo>
                    <a:lnTo>
                      <a:pt x="6461" y="11827"/>
                    </a:lnTo>
                    <a:lnTo>
                      <a:pt x="6424" y="11836"/>
                    </a:lnTo>
                    <a:lnTo>
                      <a:pt x="6387" y="11844"/>
                    </a:lnTo>
                    <a:lnTo>
                      <a:pt x="6349" y="11852"/>
                    </a:lnTo>
                    <a:lnTo>
                      <a:pt x="6313" y="11858"/>
                    </a:lnTo>
                    <a:lnTo>
                      <a:pt x="6277" y="11863"/>
                    </a:lnTo>
                    <a:lnTo>
                      <a:pt x="6241" y="11867"/>
                    </a:lnTo>
                    <a:lnTo>
                      <a:pt x="6205" y="11870"/>
                    </a:lnTo>
                    <a:lnTo>
                      <a:pt x="6171" y="11871"/>
                    </a:lnTo>
                    <a:lnTo>
                      <a:pt x="6138" y="11872"/>
                    </a:lnTo>
                    <a:lnTo>
                      <a:pt x="5386" y="11872"/>
                    </a:lnTo>
                    <a:lnTo>
                      <a:pt x="5352" y="11871"/>
                    </a:lnTo>
                    <a:lnTo>
                      <a:pt x="5318" y="11870"/>
                    </a:lnTo>
                    <a:lnTo>
                      <a:pt x="5283" y="11867"/>
                    </a:lnTo>
                    <a:lnTo>
                      <a:pt x="5247" y="11863"/>
                    </a:lnTo>
                    <a:lnTo>
                      <a:pt x="5210" y="11858"/>
                    </a:lnTo>
                    <a:lnTo>
                      <a:pt x="5174" y="11851"/>
                    </a:lnTo>
                    <a:lnTo>
                      <a:pt x="5137" y="11844"/>
                    </a:lnTo>
                    <a:lnTo>
                      <a:pt x="5099" y="11836"/>
                    </a:lnTo>
                    <a:lnTo>
                      <a:pt x="5062" y="11827"/>
                    </a:lnTo>
                    <a:lnTo>
                      <a:pt x="5024" y="11817"/>
                    </a:lnTo>
                    <a:lnTo>
                      <a:pt x="4986" y="11805"/>
                    </a:lnTo>
                    <a:lnTo>
                      <a:pt x="4948" y="11793"/>
                    </a:lnTo>
                    <a:lnTo>
                      <a:pt x="4910" y="11780"/>
                    </a:lnTo>
                    <a:lnTo>
                      <a:pt x="4872" y="11767"/>
                    </a:lnTo>
                    <a:lnTo>
                      <a:pt x="4834" y="11753"/>
                    </a:lnTo>
                    <a:lnTo>
                      <a:pt x="4796" y="11738"/>
                    </a:lnTo>
                    <a:lnTo>
                      <a:pt x="4760" y="11722"/>
                    </a:lnTo>
                    <a:lnTo>
                      <a:pt x="4722" y="11705"/>
                    </a:lnTo>
                    <a:lnTo>
                      <a:pt x="4686" y="11688"/>
                    </a:lnTo>
                    <a:lnTo>
                      <a:pt x="4650" y="11669"/>
                    </a:lnTo>
                    <a:lnTo>
                      <a:pt x="4615" y="11651"/>
                    </a:lnTo>
                    <a:lnTo>
                      <a:pt x="4580" y="11632"/>
                    </a:lnTo>
                    <a:lnTo>
                      <a:pt x="4546" y="11612"/>
                    </a:lnTo>
                    <a:lnTo>
                      <a:pt x="4513" y="11592"/>
                    </a:lnTo>
                    <a:lnTo>
                      <a:pt x="4481" y="11572"/>
                    </a:lnTo>
                    <a:lnTo>
                      <a:pt x="4449" y="11550"/>
                    </a:lnTo>
                    <a:lnTo>
                      <a:pt x="4419" y="11528"/>
                    </a:lnTo>
                    <a:lnTo>
                      <a:pt x="4390" y="11506"/>
                    </a:lnTo>
                    <a:lnTo>
                      <a:pt x="4363" y="11484"/>
                    </a:lnTo>
                    <a:lnTo>
                      <a:pt x="4335" y="11462"/>
                    </a:lnTo>
                    <a:lnTo>
                      <a:pt x="4310" y="11439"/>
                    </a:lnTo>
                    <a:lnTo>
                      <a:pt x="4286" y="11414"/>
                    </a:lnTo>
                    <a:lnTo>
                      <a:pt x="187" y="7297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000">
                  <a:solidFill>
                    <a:srgbClr val="535761"/>
                  </a:solidFill>
                  <a:latin typeface="Montserrat" panose="00000500000000000000" pitchFamily="2" charset="-52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86" name="Rectangle 4">
              <a:extLst>
                <a:ext uri="{FF2B5EF4-FFF2-40B4-BE49-F238E27FC236}">
                  <a16:creationId xmlns:a16="http://schemas.microsoft.com/office/drawing/2014/main" id="{74D4CA7D-9FBD-4027-81B1-06ABD72FCB5D}"/>
                </a:ext>
              </a:extLst>
            </p:cNvPr>
            <p:cNvSpPr/>
            <p:nvPr/>
          </p:nvSpPr>
          <p:spPr>
            <a:xfrm>
              <a:off x="1831551" y="3574516"/>
              <a:ext cx="507574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Montserrat" panose="00000500000000000000" pitchFamily="2" charset="-52"/>
                </a:rPr>
                <a:t>Бедный кальций/богатый кальций</a:t>
              </a:r>
            </a:p>
          </p:txBody>
        </p:sp>
      </p:grpSp>
      <p:grpSp>
        <p:nvGrpSpPr>
          <p:cNvPr id="163" name="Group 39">
            <a:extLst>
              <a:ext uri="{FF2B5EF4-FFF2-40B4-BE49-F238E27FC236}">
                <a16:creationId xmlns:a16="http://schemas.microsoft.com/office/drawing/2014/main" id="{ED1CAB63-608E-474B-8A30-07D1EF954BF8}"/>
              </a:ext>
            </a:extLst>
          </p:cNvPr>
          <p:cNvGrpSpPr/>
          <p:nvPr/>
        </p:nvGrpSpPr>
        <p:grpSpPr>
          <a:xfrm>
            <a:off x="6469425" y="1699867"/>
            <a:ext cx="5500144" cy="413418"/>
            <a:chOff x="1407149" y="3549662"/>
            <a:chExt cx="5500144" cy="413418"/>
          </a:xfrm>
        </p:grpSpPr>
        <p:grpSp>
          <p:nvGrpSpPr>
            <p:cNvPr id="164" name="Group 23">
              <a:extLst>
                <a:ext uri="{FF2B5EF4-FFF2-40B4-BE49-F238E27FC236}">
                  <a16:creationId xmlns:a16="http://schemas.microsoft.com/office/drawing/2014/main" id="{1223E472-294A-492D-8B17-A6BCF67CA421}"/>
                </a:ext>
              </a:extLst>
            </p:cNvPr>
            <p:cNvGrpSpPr/>
            <p:nvPr/>
          </p:nvGrpSpPr>
          <p:grpSpPr>
            <a:xfrm>
              <a:off x="1407149" y="3549662"/>
              <a:ext cx="413418" cy="413418"/>
              <a:chOff x="1407149" y="3549662"/>
              <a:chExt cx="413418" cy="413418"/>
            </a:xfrm>
          </p:grpSpPr>
          <p:sp>
            <p:nvSpPr>
              <p:cNvPr id="166" name="Oval 22">
                <a:extLst>
                  <a:ext uri="{FF2B5EF4-FFF2-40B4-BE49-F238E27FC236}">
                    <a16:creationId xmlns:a16="http://schemas.microsoft.com/office/drawing/2014/main" id="{72771F16-2772-4200-BB06-001A45D7C15A}"/>
                  </a:ext>
                </a:extLst>
              </p:cNvPr>
              <p:cNvSpPr/>
              <p:nvPr/>
            </p:nvSpPr>
            <p:spPr>
              <a:xfrm>
                <a:off x="1407149" y="3549662"/>
                <a:ext cx="413418" cy="413418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Montserrat" panose="00000500000000000000" pitchFamily="2" charset="-52"/>
                </a:endParaRPr>
              </a:p>
            </p:txBody>
          </p:sp>
          <p:sp>
            <p:nvSpPr>
              <p:cNvPr id="167" name="Oval 5">
                <a:extLst>
                  <a:ext uri="{FF2B5EF4-FFF2-40B4-BE49-F238E27FC236}">
                    <a16:creationId xmlns:a16="http://schemas.microsoft.com/office/drawing/2014/main" id="{2B02021C-1AF4-44C1-8CD5-34D556A6475E}"/>
                  </a:ext>
                </a:extLst>
              </p:cNvPr>
              <p:cNvSpPr/>
              <p:nvPr/>
            </p:nvSpPr>
            <p:spPr>
              <a:xfrm>
                <a:off x="1452286" y="3594799"/>
                <a:ext cx="323144" cy="323144"/>
              </a:xfrm>
              <a:prstGeom prst="ellipse">
                <a:avLst/>
              </a:prstGeom>
              <a:solidFill>
                <a:srgbClr val="08A5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Montserrat" panose="00000500000000000000" pitchFamily="2" charset="-52"/>
                </a:endParaRPr>
              </a:p>
            </p:txBody>
          </p:sp>
          <p:sp>
            <p:nvSpPr>
              <p:cNvPr id="168" name="Freeform 229">
                <a:extLst>
                  <a:ext uri="{FF2B5EF4-FFF2-40B4-BE49-F238E27FC236}">
                    <a16:creationId xmlns:a16="http://schemas.microsoft.com/office/drawing/2014/main" id="{8B647127-401E-4A42-9C9C-8DC405B8CD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3302" y="3714766"/>
                <a:ext cx="121113" cy="83211"/>
              </a:xfrm>
              <a:custGeom>
                <a:avLst/>
                <a:gdLst>
                  <a:gd name="T0" fmla="*/ 124 w 16128"/>
                  <a:gd name="T1" fmla="*/ 7223 h 11872"/>
                  <a:gd name="T2" fmla="*/ 59 w 16128"/>
                  <a:gd name="T3" fmla="*/ 7113 h 11872"/>
                  <a:gd name="T4" fmla="*/ 18 w 16128"/>
                  <a:gd name="T5" fmla="*/ 6994 h 11872"/>
                  <a:gd name="T6" fmla="*/ 1 w 16128"/>
                  <a:gd name="T7" fmla="*/ 6871 h 11872"/>
                  <a:gd name="T8" fmla="*/ 7 w 16128"/>
                  <a:gd name="T9" fmla="*/ 6747 h 11872"/>
                  <a:gd name="T10" fmla="*/ 36 w 16128"/>
                  <a:gd name="T11" fmla="*/ 6626 h 11872"/>
                  <a:gd name="T12" fmla="*/ 90 w 16128"/>
                  <a:gd name="T13" fmla="*/ 6512 h 11872"/>
                  <a:gd name="T14" fmla="*/ 165 w 16128"/>
                  <a:gd name="T15" fmla="*/ 6408 h 11872"/>
                  <a:gd name="T16" fmla="*/ 1850 w 16128"/>
                  <a:gd name="T17" fmla="*/ 4727 h 11872"/>
                  <a:gd name="T18" fmla="*/ 1957 w 16128"/>
                  <a:gd name="T19" fmla="*/ 4656 h 11872"/>
                  <a:gd name="T20" fmla="*/ 2073 w 16128"/>
                  <a:gd name="T21" fmla="*/ 4609 h 11872"/>
                  <a:gd name="T22" fmla="*/ 2195 w 16128"/>
                  <a:gd name="T23" fmla="*/ 4586 h 11872"/>
                  <a:gd name="T24" fmla="*/ 2319 w 16128"/>
                  <a:gd name="T25" fmla="*/ 4586 h 11872"/>
                  <a:gd name="T26" fmla="*/ 2441 w 16128"/>
                  <a:gd name="T27" fmla="*/ 4609 h 11872"/>
                  <a:gd name="T28" fmla="*/ 2558 w 16128"/>
                  <a:gd name="T29" fmla="*/ 4656 h 11872"/>
                  <a:gd name="T30" fmla="*/ 2665 w 16128"/>
                  <a:gd name="T31" fmla="*/ 4727 h 11872"/>
                  <a:gd name="T32" fmla="*/ 5357 w 16128"/>
                  <a:gd name="T33" fmla="*/ 7406 h 11872"/>
                  <a:gd name="T34" fmla="*/ 5460 w 16128"/>
                  <a:gd name="T35" fmla="*/ 7483 h 11872"/>
                  <a:gd name="T36" fmla="*/ 5575 w 16128"/>
                  <a:gd name="T37" fmla="*/ 7535 h 11872"/>
                  <a:gd name="T38" fmla="*/ 5696 w 16128"/>
                  <a:gd name="T39" fmla="*/ 7565 h 11872"/>
                  <a:gd name="T40" fmla="*/ 5819 w 16128"/>
                  <a:gd name="T41" fmla="*/ 7571 h 11872"/>
                  <a:gd name="T42" fmla="*/ 5942 w 16128"/>
                  <a:gd name="T43" fmla="*/ 7552 h 11872"/>
                  <a:gd name="T44" fmla="*/ 6060 w 16128"/>
                  <a:gd name="T45" fmla="*/ 7512 h 11872"/>
                  <a:gd name="T46" fmla="*/ 6170 w 16128"/>
                  <a:gd name="T47" fmla="*/ 7447 h 11872"/>
                  <a:gd name="T48" fmla="*/ 13421 w 16128"/>
                  <a:gd name="T49" fmla="*/ 190 h 11872"/>
                  <a:gd name="T50" fmla="*/ 13521 w 16128"/>
                  <a:gd name="T51" fmla="*/ 107 h 11872"/>
                  <a:gd name="T52" fmla="*/ 13634 w 16128"/>
                  <a:gd name="T53" fmla="*/ 47 h 11872"/>
                  <a:gd name="T54" fmla="*/ 13753 w 16128"/>
                  <a:gd name="T55" fmla="*/ 12 h 11872"/>
                  <a:gd name="T56" fmla="*/ 13877 w 16128"/>
                  <a:gd name="T57" fmla="*/ 0 h 11872"/>
                  <a:gd name="T58" fmla="*/ 14000 w 16128"/>
                  <a:gd name="T59" fmla="*/ 11 h 11872"/>
                  <a:gd name="T60" fmla="*/ 14120 w 16128"/>
                  <a:gd name="T61" fmla="*/ 46 h 11872"/>
                  <a:gd name="T62" fmla="*/ 14233 w 16128"/>
                  <a:gd name="T63" fmla="*/ 105 h 11872"/>
                  <a:gd name="T64" fmla="*/ 14334 w 16128"/>
                  <a:gd name="T65" fmla="*/ 186 h 11872"/>
                  <a:gd name="T66" fmla="*/ 16003 w 16128"/>
                  <a:gd name="T67" fmla="*/ 1855 h 11872"/>
                  <a:gd name="T68" fmla="*/ 16068 w 16128"/>
                  <a:gd name="T69" fmla="*/ 1964 h 11872"/>
                  <a:gd name="T70" fmla="*/ 16109 w 16128"/>
                  <a:gd name="T71" fmla="*/ 2082 h 11872"/>
                  <a:gd name="T72" fmla="*/ 16127 w 16128"/>
                  <a:gd name="T73" fmla="*/ 2205 h 11872"/>
                  <a:gd name="T74" fmla="*/ 16122 w 16128"/>
                  <a:gd name="T75" fmla="*/ 2328 h 11872"/>
                  <a:gd name="T76" fmla="*/ 16093 w 16128"/>
                  <a:gd name="T77" fmla="*/ 2449 h 11872"/>
                  <a:gd name="T78" fmla="*/ 16039 w 16128"/>
                  <a:gd name="T79" fmla="*/ 2564 h 11872"/>
                  <a:gd name="T80" fmla="*/ 15964 w 16128"/>
                  <a:gd name="T81" fmla="*/ 2667 h 11872"/>
                  <a:gd name="T82" fmla="*/ 7188 w 16128"/>
                  <a:gd name="T83" fmla="*/ 11462 h 11872"/>
                  <a:gd name="T84" fmla="*/ 7074 w 16128"/>
                  <a:gd name="T85" fmla="*/ 11550 h 11872"/>
                  <a:gd name="T86" fmla="*/ 6943 w 16128"/>
                  <a:gd name="T87" fmla="*/ 11632 h 11872"/>
                  <a:gd name="T88" fmla="*/ 6801 w 16128"/>
                  <a:gd name="T89" fmla="*/ 11706 h 11872"/>
                  <a:gd name="T90" fmla="*/ 6652 w 16128"/>
                  <a:gd name="T91" fmla="*/ 11767 h 11872"/>
                  <a:gd name="T92" fmla="*/ 6500 w 16128"/>
                  <a:gd name="T93" fmla="*/ 11817 h 11872"/>
                  <a:gd name="T94" fmla="*/ 6349 w 16128"/>
                  <a:gd name="T95" fmla="*/ 11852 h 11872"/>
                  <a:gd name="T96" fmla="*/ 6205 w 16128"/>
                  <a:gd name="T97" fmla="*/ 11870 h 11872"/>
                  <a:gd name="T98" fmla="*/ 5352 w 16128"/>
                  <a:gd name="T99" fmla="*/ 11871 h 11872"/>
                  <a:gd name="T100" fmla="*/ 5210 w 16128"/>
                  <a:gd name="T101" fmla="*/ 11858 h 11872"/>
                  <a:gd name="T102" fmla="*/ 5062 w 16128"/>
                  <a:gd name="T103" fmla="*/ 11827 h 11872"/>
                  <a:gd name="T104" fmla="*/ 4910 w 16128"/>
                  <a:gd name="T105" fmla="*/ 11780 h 11872"/>
                  <a:gd name="T106" fmla="*/ 4760 w 16128"/>
                  <a:gd name="T107" fmla="*/ 11722 h 11872"/>
                  <a:gd name="T108" fmla="*/ 4615 w 16128"/>
                  <a:gd name="T109" fmla="*/ 11651 h 11872"/>
                  <a:gd name="T110" fmla="*/ 4481 w 16128"/>
                  <a:gd name="T111" fmla="*/ 11572 h 11872"/>
                  <a:gd name="T112" fmla="*/ 4363 w 16128"/>
                  <a:gd name="T113" fmla="*/ 11484 h 11872"/>
                  <a:gd name="T114" fmla="*/ 187 w 16128"/>
                  <a:gd name="T115" fmla="*/ 7297 h 11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128" h="11872">
                    <a:moveTo>
                      <a:pt x="187" y="7297"/>
                    </a:moveTo>
                    <a:lnTo>
                      <a:pt x="164" y="7273"/>
                    </a:lnTo>
                    <a:lnTo>
                      <a:pt x="143" y="7248"/>
                    </a:lnTo>
                    <a:lnTo>
                      <a:pt x="124" y="7223"/>
                    </a:lnTo>
                    <a:lnTo>
                      <a:pt x="106" y="7196"/>
                    </a:lnTo>
                    <a:lnTo>
                      <a:pt x="89" y="7168"/>
                    </a:lnTo>
                    <a:lnTo>
                      <a:pt x="74" y="7141"/>
                    </a:lnTo>
                    <a:lnTo>
                      <a:pt x="59" y="7113"/>
                    </a:lnTo>
                    <a:lnTo>
                      <a:pt x="46" y="7084"/>
                    </a:lnTo>
                    <a:lnTo>
                      <a:pt x="35" y="7054"/>
                    </a:lnTo>
                    <a:lnTo>
                      <a:pt x="26" y="7024"/>
                    </a:lnTo>
                    <a:lnTo>
                      <a:pt x="18" y="6994"/>
                    </a:lnTo>
                    <a:lnTo>
                      <a:pt x="12" y="6964"/>
                    </a:lnTo>
                    <a:lnTo>
                      <a:pt x="6" y="6933"/>
                    </a:lnTo>
                    <a:lnTo>
                      <a:pt x="3" y="6902"/>
                    </a:lnTo>
                    <a:lnTo>
                      <a:pt x="1" y="6871"/>
                    </a:lnTo>
                    <a:lnTo>
                      <a:pt x="0" y="6841"/>
                    </a:lnTo>
                    <a:lnTo>
                      <a:pt x="1" y="6809"/>
                    </a:lnTo>
                    <a:lnTo>
                      <a:pt x="3" y="6778"/>
                    </a:lnTo>
                    <a:lnTo>
                      <a:pt x="7" y="6747"/>
                    </a:lnTo>
                    <a:lnTo>
                      <a:pt x="12" y="6717"/>
                    </a:lnTo>
                    <a:lnTo>
                      <a:pt x="18" y="6687"/>
                    </a:lnTo>
                    <a:lnTo>
                      <a:pt x="26" y="6656"/>
                    </a:lnTo>
                    <a:lnTo>
                      <a:pt x="36" y="6626"/>
                    </a:lnTo>
                    <a:lnTo>
                      <a:pt x="47" y="6597"/>
                    </a:lnTo>
                    <a:lnTo>
                      <a:pt x="59" y="6569"/>
                    </a:lnTo>
                    <a:lnTo>
                      <a:pt x="74" y="6539"/>
                    </a:lnTo>
                    <a:lnTo>
                      <a:pt x="90" y="6512"/>
                    </a:lnTo>
                    <a:lnTo>
                      <a:pt x="106" y="6485"/>
                    </a:lnTo>
                    <a:lnTo>
                      <a:pt x="125" y="6459"/>
                    </a:lnTo>
                    <a:lnTo>
                      <a:pt x="144" y="6432"/>
                    </a:lnTo>
                    <a:lnTo>
                      <a:pt x="165" y="6408"/>
                    </a:lnTo>
                    <a:lnTo>
                      <a:pt x="188" y="6384"/>
                    </a:lnTo>
                    <a:lnTo>
                      <a:pt x="1801" y="4771"/>
                    </a:lnTo>
                    <a:lnTo>
                      <a:pt x="1824" y="4748"/>
                    </a:lnTo>
                    <a:lnTo>
                      <a:pt x="1850" y="4727"/>
                    </a:lnTo>
                    <a:lnTo>
                      <a:pt x="1876" y="4707"/>
                    </a:lnTo>
                    <a:lnTo>
                      <a:pt x="1902" y="4689"/>
                    </a:lnTo>
                    <a:lnTo>
                      <a:pt x="1929" y="4671"/>
                    </a:lnTo>
                    <a:lnTo>
                      <a:pt x="1957" y="4656"/>
                    </a:lnTo>
                    <a:lnTo>
                      <a:pt x="1985" y="4642"/>
                    </a:lnTo>
                    <a:lnTo>
                      <a:pt x="2014" y="4630"/>
                    </a:lnTo>
                    <a:lnTo>
                      <a:pt x="2043" y="4619"/>
                    </a:lnTo>
                    <a:lnTo>
                      <a:pt x="2073" y="4609"/>
                    </a:lnTo>
                    <a:lnTo>
                      <a:pt x="2104" y="4601"/>
                    </a:lnTo>
                    <a:lnTo>
                      <a:pt x="2134" y="4595"/>
                    </a:lnTo>
                    <a:lnTo>
                      <a:pt x="2164" y="4590"/>
                    </a:lnTo>
                    <a:lnTo>
                      <a:pt x="2195" y="4586"/>
                    </a:lnTo>
                    <a:lnTo>
                      <a:pt x="2227" y="4584"/>
                    </a:lnTo>
                    <a:lnTo>
                      <a:pt x="2257" y="4583"/>
                    </a:lnTo>
                    <a:lnTo>
                      <a:pt x="2288" y="4584"/>
                    </a:lnTo>
                    <a:lnTo>
                      <a:pt x="2319" y="4586"/>
                    </a:lnTo>
                    <a:lnTo>
                      <a:pt x="2350" y="4590"/>
                    </a:lnTo>
                    <a:lnTo>
                      <a:pt x="2381" y="4595"/>
                    </a:lnTo>
                    <a:lnTo>
                      <a:pt x="2411" y="4601"/>
                    </a:lnTo>
                    <a:lnTo>
                      <a:pt x="2441" y="4609"/>
                    </a:lnTo>
                    <a:lnTo>
                      <a:pt x="2472" y="4619"/>
                    </a:lnTo>
                    <a:lnTo>
                      <a:pt x="2501" y="4630"/>
                    </a:lnTo>
                    <a:lnTo>
                      <a:pt x="2529" y="4642"/>
                    </a:lnTo>
                    <a:lnTo>
                      <a:pt x="2558" y="4656"/>
                    </a:lnTo>
                    <a:lnTo>
                      <a:pt x="2586" y="4671"/>
                    </a:lnTo>
                    <a:lnTo>
                      <a:pt x="2613" y="4689"/>
                    </a:lnTo>
                    <a:lnTo>
                      <a:pt x="2639" y="4707"/>
                    </a:lnTo>
                    <a:lnTo>
                      <a:pt x="2665" y="4727"/>
                    </a:lnTo>
                    <a:lnTo>
                      <a:pt x="2689" y="4748"/>
                    </a:lnTo>
                    <a:lnTo>
                      <a:pt x="2714" y="4770"/>
                    </a:lnTo>
                    <a:lnTo>
                      <a:pt x="5332" y="7384"/>
                    </a:lnTo>
                    <a:lnTo>
                      <a:pt x="5357" y="7406"/>
                    </a:lnTo>
                    <a:lnTo>
                      <a:pt x="5382" y="7427"/>
                    </a:lnTo>
                    <a:lnTo>
                      <a:pt x="5407" y="7448"/>
                    </a:lnTo>
                    <a:lnTo>
                      <a:pt x="5433" y="7466"/>
                    </a:lnTo>
                    <a:lnTo>
                      <a:pt x="5460" y="7483"/>
                    </a:lnTo>
                    <a:lnTo>
                      <a:pt x="5489" y="7498"/>
                    </a:lnTo>
                    <a:lnTo>
                      <a:pt x="5517" y="7512"/>
                    </a:lnTo>
                    <a:lnTo>
                      <a:pt x="5546" y="7524"/>
                    </a:lnTo>
                    <a:lnTo>
                      <a:pt x="5575" y="7535"/>
                    </a:lnTo>
                    <a:lnTo>
                      <a:pt x="5604" y="7545"/>
                    </a:lnTo>
                    <a:lnTo>
                      <a:pt x="5635" y="7553"/>
                    </a:lnTo>
                    <a:lnTo>
                      <a:pt x="5665" y="7559"/>
                    </a:lnTo>
                    <a:lnTo>
                      <a:pt x="5696" y="7565"/>
                    </a:lnTo>
                    <a:lnTo>
                      <a:pt x="5726" y="7569"/>
                    </a:lnTo>
                    <a:lnTo>
                      <a:pt x="5758" y="7571"/>
                    </a:lnTo>
                    <a:lnTo>
                      <a:pt x="5789" y="7572"/>
                    </a:lnTo>
                    <a:lnTo>
                      <a:pt x="5819" y="7571"/>
                    </a:lnTo>
                    <a:lnTo>
                      <a:pt x="5850" y="7569"/>
                    </a:lnTo>
                    <a:lnTo>
                      <a:pt x="5882" y="7565"/>
                    </a:lnTo>
                    <a:lnTo>
                      <a:pt x="5912" y="7559"/>
                    </a:lnTo>
                    <a:lnTo>
                      <a:pt x="5942" y="7552"/>
                    </a:lnTo>
                    <a:lnTo>
                      <a:pt x="5972" y="7544"/>
                    </a:lnTo>
                    <a:lnTo>
                      <a:pt x="6003" y="7535"/>
                    </a:lnTo>
                    <a:lnTo>
                      <a:pt x="6032" y="7524"/>
                    </a:lnTo>
                    <a:lnTo>
                      <a:pt x="6060" y="7512"/>
                    </a:lnTo>
                    <a:lnTo>
                      <a:pt x="6089" y="7498"/>
                    </a:lnTo>
                    <a:lnTo>
                      <a:pt x="6117" y="7482"/>
                    </a:lnTo>
                    <a:lnTo>
                      <a:pt x="6144" y="7465"/>
                    </a:lnTo>
                    <a:lnTo>
                      <a:pt x="6170" y="7447"/>
                    </a:lnTo>
                    <a:lnTo>
                      <a:pt x="6196" y="7426"/>
                    </a:lnTo>
                    <a:lnTo>
                      <a:pt x="6220" y="7405"/>
                    </a:lnTo>
                    <a:lnTo>
                      <a:pt x="6245" y="7383"/>
                    </a:lnTo>
                    <a:lnTo>
                      <a:pt x="13421" y="190"/>
                    </a:lnTo>
                    <a:lnTo>
                      <a:pt x="13445" y="166"/>
                    </a:lnTo>
                    <a:lnTo>
                      <a:pt x="13470" y="145"/>
                    </a:lnTo>
                    <a:lnTo>
                      <a:pt x="13495" y="125"/>
                    </a:lnTo>
                    <a:lnTo>
                      <a:pt x="13521" y="107"/>
                    </a:lnTo>
                    <a:lnTo>
                      <a:pt x="13549" y="90"/>
                    </a:lnTo>
                    <a:lnTo>
                      <a:pt x="13577" y="75"/>
                    </a:lnTo>
                    <a:lnTo>
                      <a:pt x="13605" y="60"/>
                    </a:lnTo>
                    <a:lnTo>
                      <a:pt x="13634" y="47"/>
                    </a:lnTo>
                    <a:lnTo>
                      <a:pt x="13663" y="36"/>
                    </a:lnTo>
                    <a:lnTo>
                      <a:pt x="13693" y="27"/>
                    </a:lnTo>
                    <a:lnTo>
                      <a:pt x="13723" y="19"/>
                    </a:lnTo>
                    <a:lnTo>
                      <a:pt x="13753" y="12"/>
                    </a:lnTo>
                    <a:lnTo>
                      <a:pt x="13784" y="7"/>
                    </a:lnTo>
                    <a:lnTo>
                      <a:pt x="13815" y="3"/>
                    </a:lnTo>
                    <a:lnTo>
                      <a:pt x="13846" y="1"/>
                    </a:lnTo>
                    <a:lnTo>
                      <a:pt x="13877" y="0"/>
                    </a:lnTo>
                    <a:lnTo>
                      <a:pt x="13908" y="1"/>
                    </a:lnTo>
                    <a:lnTo>
                      <a:pt x="13939" y="3"/>
                    </a:lnTo>
                    <a:lnTo>
                      <a:pt x="13970" y="6"/>
                    </a:lnTo>
                    <a:lnTo>
                      <a:pt x="14000" y="11"/>
                    </a:lnTo>
                    <a:lnTo>
                      <a:pt x="14031" y="18"/>
                    </a:lnTo>
                    <a:lnTo>
                      <a:pt x="14062" y="26"/>
                    </a:lnTo>
                    <a:lnTo>
                      <a:pt x="14091" y="35"/>
                    </a:lnTo>
                    <a:lnTo>
                      <a:pt x="14120" y="46"/>
                    </a:lnTo>
                    <a:lnTo>
                      <a:pt x="14149" y="58"/>
                    </a:lnTo>
                    <a:lnTo>
                      <a:pt x="14178" y="73"/>
                    </a:lnTo>
                    <a:lnTo>
                      <a:pt x="14206" y="88"/>
                    </a:lnTo>
                    <a:lnTo>
                      <a:pt x="14233" y="105"/>
                    </a:lnTo>
                    <a:lnTo>
                      <a:pt x="14259" y="123"/>
                    </a:lnTo>
                    <a:lnTo>
                      <a:pt x="14285" y="143"/>
                    </a:lnTo>
                    <a:lnTo>
                      <a:pt x="14310" y="164"/>
                    </a:lnTo>
                    <a:lnTo>
                      <a:pt x="14334" y="186"/>
                    </a:lnTo>
                    <a:lnTo>
                      <a:pt x="15938" y="1780"/>
                    </a:lnTo>
                    <a:lnTo>
                      <a:pt x="15962" y="1804"/>
                    </a:lnTo>
                    <a:lnTo>
                      <a:pt x="15983" y="1829"/>
                    </a:lnTo>
                    <a:lnTo>
                      <a:pt x="16003" y="1855"/>
                    </a:lnTo>
                    <a:lnTo>
                      <a:pt x="16021" y="1881"/>
                    </a:lnTo>
                    <a:lnTo>
                      <a:pt x="16038" y="1908"/>
                    </a:lnTo>
                    <a:lnTo>
                      <a:pt x="16053" y="1935"/>
                    </a:lnTo>
                    <a:lnTo>
                      <a:pt x="16068" y="1964"/>
                    </a:lnTo>
                    <a:lnTo>
                      <a:pt x="16081" y="1993"/>
                    </a:lnTo>
                    <a:lnTo>
                      <a:pt x="16092" y="2022"/>
                    </a:lnTo>
                    <a:lnTo>
                      <a:pt x="16101" y="2051"/>
                    </a:lnTo>
                    <a:lnTo>
                      <a:pt x="16109" y="2082"/>
                    </a:lnTo>
                    <a:lnTo>
                      <a:pt x="16116" y="2112"/>
                    </a:lnTo>
                    <a:lnTo>
                      <a:pt x="16121" y="2143"/>
                    </a:lnTo>
                    <a:lnTo>
                      <a:pt x="16125" y="2173"/>
                    </a:lnTo>
                    <a:lnTo>
                      <a:pt x="16127" y="2205"/>
                    </a:lnTo>
                    <a:lnTo>
                      <a:pt x="16128" y="2236"/>
                    </a:lnTo>
                    <a:lnTo>
                      <a:pt x="16127" y="2266"/>
                    </a:lnTo>
                    <a:lnTo>
                      <a:pt x="16125" y="2297"/>
                    </a:lnTo>
                    <a:lnTo>
                      <a:pt x="16122" y="2328"/>
                    </a:lnTo>
                    <a:lnTo>
                      <a:pt x="16117" y="2359"/>
                    </a:lnTo>
                    <a:lnTo>
                      <a:pt x="16110" y="2389"/>
                    </a:lnTo>
                    <a:lnTo>
                      <a:pt x="16102" y="2419"/>
                    </a:lnTo>
                    <a:lnTo>
                      <a:pt x="16093" y="2449"/>
                    </a:lnTo>
                    <a:lnTo>
                      <a:pt x="16082" y="2478"/>
                    </a:lnTo>
                    <a:lnTo>
                      <a:pt x="16069" y="2507"/>
                    </a:lnTo>
                    <a:lnTo>
                      <a:pt x="16055" y="2535"/>
                    </a:lnTo>
                    <a:lnTo>
                      <a:pt x="16039" y="2564"/>
                    </a:lnTo>
                    <a:lnTo>
                      <a:pt x="16023" y="2591"/>
                    </a:lnTo>
                    <a:lnTo>
                      <a:pt x="16004" y="2617"/>
                    </a:lnTo>
                    <a:lnTo>
                      <a:pt x="15985" y="2642"/>
                    </a:lnTo>
                    <a:lnTo>
                      <a:pt x="15964" y="2667"/>
                    </a:lnTo>
                    <a:lnTo>
                      <a:pt x="15941" y="2692"/>
                    </a:lnTo>
                    <a:lnTo>
                      <a:pt x="7238" y="11415"/>
                    </a:lnTo>
                    <a:lnTo>
                      <a:pt x="7214" y="11439"/>
                    </a:lnTo>
                    <a:lnTo>
                      <a:pt x="7188" y="11462"/>
                    </a:lnTo>
                    <a:lnTo>
                      <a:pt x="7162" y="11485"/>
                    </a:lnTo>
                    <a:lnTo>
                      <a:pt x="7134" y="11507"/>
                    </a:lnTo>
                    <a:lnTo>
                      <a:pt x="7104" y="11529"/>
                    </a:lnTo>
                    <a:lnTo>
                      <a:pt x="7074" y="11550"/>
                    </a:lnTo>
                    <a:lnTo>
                      <a:pt x="7043" y="11572"/>
                    </a:lnTo>
                    <a:lnTo>
                      <a:pt x="7011" y="11593"/>
                    </a:lnTo>
                    <a:lnTo>
                      <a:pt x="6977" y="11613"/>
                    </a:lnTo>
                    <a:lnTo>
                      <a:pt x="6943" y="11632"/>
                    </a:lnTo>
                    <a:lnTo>
                      <a:pt x="6909" y="11651"/>
                    </a:lnTo>
                    <a:lnTo>
                      <a:pt x="6874" y="11670"/>
                    </a:lnTo>
                    <a:lnTo>
                      <a:pt x="6837" y="11688"/>
                    </a:lnTo>
                    <a:lnTo>
                      <a:pt x="6801" y="11706"/>
                    </a:lnTo>
                    <a:lnTo>
                      <a:pt x="6765" y="11722"/>
                    </a:lnTo>
                    <a:lnTo>
                      <a:pt x="6727" y="11738"/>
                    </a:lnTo>
                    <a:lnTo>
                      <a:pt x="6689" y="11753"/>
                    </a:lnTo>
                    <a:lnTo>
                      <a:pt x="6652" y="11767"/>
                    </a:lnTo>
                    <a:lnTo>
                      <a:pt x="6613" y="11781"/>
                    </a:lnTo>
                    <a:lnTo>
                      <a:pt x="6576" y="11793"/>
                    </a:lnTo>
                    <a:lnTo>
                      <a:pt x="6538" y="11805"/>
                    </a:lnTo>
                    <a:lnTo>
                      <a:pt x="6500" y="11817"/>
                    </a:lnTo>
                    <a:lnTo>
                      <a:pt x="6461" y="11827"/>
                    </a:lnTo>
                    <a:lnTo>
                      <a:pt x="6424" y="11836"/>
                    </a:lnTo>
                    <a:lnTo>
                      <a:pt x="6387" y="11844"/>
                    </a:lnTo>
                    <a:lnTo>
                      <a:pt x="6349" y="11852"/>
                    </a:lnTo>
                    <a:lnTo>
                      <a:pt x="6313" y="11858"/>
                    </a:lnTo>
                    <a:lnTo>
                      <a:pt x="6277" y="11863"/>
                    </a:lnTo>
                    <a:lnTo>
                      <a:pt x="6241" y="11867"/>
                    </a:lnTo>
                    <a:lnTo>
                      <a:pt x="6205" y="11870"/>
                    </a:lnTo>
                    <a:lnTo>
                      <a:pt x="6171" y="11871"/>
                    </a:lnTo>
                    <a:lnTo>
                      <a:pt x="6138" y="11872"/>
                    </a:lnTo>
                    <a:lnTo>
                      <a:pt x="5386" y="11872"/>
                    </a:lnTo>
                    <a:lnTo>
                      <a:pt x="5352" y="11871"/>
                    </a:lnTo>
                    <a:lnTo>
                      <a:pt x="5318" y="11870"/>
                    </a:lnTo>
                    <a:lnTo>
                      <a:pt x="5283" y="11867"/>
                    </a:lnTo>
                    <a:lnTo>
                      <a:pt x="5247" y="11863"/>
                    </a:lnTo>
                    <a:lnTo>
                      <a:pt x="5210" y="11858"/>
                    </a:lnTo>
                    <a:lnTo>
                      <a:pt x="5174" y="11851"/>
                    </a:lnTo>
                    <a:lnTo>
                      <a:pt x="5137" y="11844"/>
                    </a:lnTo>
                    <a:lnTo>
                      <a:pt x="5099" y="11836"/>
                    </a:lnTo>
                    <a:lnTo>
                      <a:pt x="5062" y="11827"/>
                    </a:lnTo>
                    <a:lnTo>
                      <a:pt x="5024" y="11817"/>
                    </a:lnTo>
                    <a:lnTo>
                      <a:pt x="4986" y="11805"/>
                    </a:lnTo>
                    <a:lnTo>
                      <a:pt x="4948" y="11793"/>
                    </a:lnTo>
                    <a:lnTo>
                      <a:pt x="4910" y="11780"/>
                    </a:lnTo>
                    <a:lnTo>
                      <a:pt x="4872" y="11767"/>
                    </a:lnTo>
                    <a:lnTo>
                      <a:pt x="4834" y="11753"/>
                    </a:lnTo>
                    <a:lnTo>
                      <a:pt x="4796" y="11738"/>
                    </a:lnTo>
                    <a:lnTo>
                      <a:pt x="4760" y="11722"/>
                    </a:lnTo>
                    <a:lnTo>
                      <a:pt x="4722" y="11705"/>
                    </a:lnTo>
                    <a:lnTo>
                      <a:pt x="4686" y="11688"/>
                    </a:lnTo>
                    <a:lnTo>
                      <a:pt x="4650" y="11669"/>
                    </a:lnTo>
                    <a:lnTo>
                      <a:pt x="4615" y="11651"/>
                    </a:lnTo>
                    <a:lnTo>
                      <a:pt x="4580" y="11632"/>
                    </a:lnTo>
                    <a:lnTo>
                      <a:pt x="4546" y="11612"/>
                    </a:lnTo>
                    <a:lnTo>
                      <a:pt x="4513" y="11592"/>
                    </a:lnTo>
                    <a:lnTo>
                      <a:pt x="4481" y="11572"/>
                    </a:lnTo>
                    <a:lnTo>
                      <a:pt x="4449" y="11550"/>
                    </a:lnTo>
                    <a:lnTo>
                      <a:pt x="4419" y="11528"/>
                    </a:lnTo>
                    <a:lnTo>
                      <a:pt x="4390" y="11506"/>
                    </a:lnTo>
                    <a:lnTo>
                      <a:pt x="4363" y="11484"/>
                    </a:lnTo>
                    <a:lnTo>
                      <a:pt x="4335" y="11462"/>
                    </a:lnTo>
                    <a:lnTo>
                      <a:pt x="4310" y="11439"/>
                    </a:lnTo>
                    <a:lnTo>
                      <a:pt x="4286" y="11414"/>
                    </a:lnTo>
                    <a:lnTo>
                      <a:pt x="187" y="7297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000">
                  <a:solidFill>
                    <a:srgbClr val="535761"/>
                  </a:solidFill>
                  <a:latin typeface="Montserrat" panose="00000500000000000000" pitchFamily="2" charset="-52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65" name="Rectangle 4">
              <a:extLst>
                <a:ext uri="{FF2B5EF4-FFF2-40B4-BE49-F238E27FC236}">
                  <a16:creationId xmlns:a16="http://schemas.microsoft.com/office/drawing/2014/main" id="{ACD96284-9986-4236-8E54-9943FF1A58BC}"/>
                </a:ext>
              </a:extLst>
            </p:cNvPr>
            <p:cNvSpPr/>
            <p:nvPr/>
          </p:nvSpPr>
          <p:spPr>
            <a:xfrm>
              <a:off x="1831551" y="3574516"/>
              <a:ext cx="507574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Montserrat" panose="00000500000000000000" pitchFamily="2" charset="-52"/>
                </a:rPr>
                <a:t>Статистика</a:t>
              </a:r>
            </a:p>
          </p:txBody>
        </p:sp>
      </p:grpSp>
      <p:grpSp>
        <p:nvGrpSpPr>
          <p:cNvPr id="169" name="Group 39">
            <a:extLst>
              <a:ext uri="{FF2B5EF4-FFF2-40B4-BE49-F238E27FC236}">
                <a16:creationId xmlns:a16="http://schemas.microsoft.com/office/drawing/2014/main" id="{70C3310B-B1EC-4B1F-BABE-7418A873A4B5}"/>
              </a:ext>
            </a:extLst>
          </p:cNvPr>
          <p:cNvGrpSpPr/>
          <p:nvPr/>
        </p:nvGrpSpPr>
        <p:grpSpPr>
          <a:xfrm>
            <a:off x="6469425" y="2733864"/>
            <a:ext cx="5500144" cy="413418"/>
            <a:chOff x="1407149" y="3549662"/>
            <a:chExt cx="5500144" cy="413418"/>
          </a:xfrm>
        </p:grpSpPr>
        <p:grpSp>
          <p:nvGrpSpPr>
            <p:cNvPr id="170" name="Group 23">
              <a:extLst>
                <a:ext uri="{FF2B5EF4-FFF2-40B4-BE49-F238E27FC236}">
                  <a16:creationId xmlns:a16="http://schemas.microsoft.com/office/drawing/2014/main" id="{30557402-9D44-47EE-9A0F-AEA871DD9477}"/>
                </a:ext>
              </a:extLst>
            </p:cNvPr>
            <p:cNvGrpSpPr/>
            <p:nvPr/>
          </p:nvGrpSpPr>
          <p:grpSpPr>
            <a:xfrm>
              <a:off x="1407149" y="3549662"/>
              <a:ext cx="413418" cy="413418"/>
              <a:chOff x="1407149" y="3549662"/>
              <a:chExt cx="413418" cy="413418"/>
            </a:xfrm>
          </p:grpSpPr>
          <p:sp>
            <p:nvSpPr>
              <p:cNvPr id="172" name="Oval 22">
                <a:extLst>
                  <a:ext uri="{FF2B5EF4-FFF2-40B4-BE49-F238E27FC236}">
                    <a16:creationId xmlns:a16="http://schemas.microsoft.com/office/drawing/2014/main" id="{73D4B7FB-40E1-4885-BDA5-C4CF753ADEF0}"/>
                  </a:ext>
                </a:extLst>
              </p:cNvPr>
              <p:cNvSpPr/>
              <p:nvPr/>
            </p:nvSpPr>
            <p:spPr>
              <a:xfrm>
                <a:off x="1407149" y="3549662"/>
                <a:ext cx="413418" cy="413418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Montserrat" panose="00000500000000000000" pitchFamily="2" charset="-52"/>
                </a:endParaRPr>
              </a:p>
            </p:txBody>
          </p:sp>
          <p:sp>
            <p:nvSpPr>
              <p:cNvPr id="173" name="Oval 5">
                <a:extLst>
                  <a:ext uri="{FF2B5EF4-FFF2-40B4-BE49-F238E27FC236}">
                    <a16:creationId xmlns:a16="http://schemas.microsoft.com/office/drawing/2014/main" id="{386B0A4F-01AB-4151-824E-C86B7C0B1FDB}"/>
                  </a:ext>
                </a:extLst>
              </p:cNvPr>
              <p:cNvSpPr/>
              <p:nvPr/>
            </p:nvSpPr>
            <p:spPr>
              <a:xfrm>
                <a:off x="1452286" y="3594799"/>
                <a:ext cx="323144" cy="323144"/>
              </a:xfrm>
              <a:prstGeom prst="ellipse">
                <a:avLst/>
              </a:prstGeom>
              <a:solidFill>
                <a:srgbClr val="08A5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Montserrat" panose="00000500000000000000" pitchFamily="2" charset="-52"/>
                </a:endParaRPr>
              </a:p>
            </p:txBody>
          </p:sp>
          <p:sp>
            <p:nvSpPr>
              <p:cNvPr id="174" name="Freeform 229">
                <a:extLst>
                  <a:ext uri="{FF2B5EF4-FFF2-40B4-BE49-F238E27FC236}">
                    <a16:creationId xmlns:a16="http://schemas.microsoft.com/office/drawing/2014/main" id="{4C12B2D0-A56A-421A-9180-DFCAFDF866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3302" y="3714766"/>
                <a:ext cx="121113" cy="83211"/>
              </a:xfrm>
              <a:custGeom>
                <a:avLst/>
                <a:gdLst>
                  <a:gd name="T0" fmla="*/ 124 w 16128"/>
                  <a:gd name="T1" fmla="*/ 7223 h 11872"/>
                  <a:gd name="T2" fmla="*/ 59 w 16128"/>
                  <a:gd name="T3" fmla="*/ 7113 h 11872"/>
                  <a:gd name="T4" fmla="*/ 18 w 16128"/>
                  <a:gd name="T5" fmla="*/ 6994 h 11872"/>
                  <a:gd name="T6" fmla="*/ 1 w 16128"/>
                  <a:gd name="T7" fmla="*/ 6871 h 11872"/>
                  <a:gd name="T8" fmla="*/ 7 w 16128"/>
                  <a:gd name="T9" fmla="*/ 6747 h 11872"/>
                  <a:gd name="T10" fmla="*/ 36 w 16128"/>
                  <a:gd name="T11" fmla="*/ 6626 h 11872"/>
                  <a:gd name="T12" fmla="*/ 90 w 16128"/>
                  <a:gd name="T13" fmla="*/ 6512 h 11872"/>
                  <a:gd name="T14" fmla="*/ 165 w 16128"/>
                  <a:gd name="T15" fmla="*/ 6408 h 11872"/>
                  <a:gd name="T16" fmla="*/ 1850 w 16128"/>
                  <a:gd name="T17" fmla="*/ 4727 h 11872"/>
                  <a:gd name="T18" fmla="*/ 1957 w 16128"/>
                  <a:gd name="T19" fmla="*/ 4656 h 11872"/>
                  <a:gd name="T20" fmla="*/ 2073 w 16128"/>
                  <a:gd name="T21" fmla="*/ 4609 h 11872"/>
                  <a:gd name="T22" fmla="*/ 2195 w 16128"/>
                  <a:gd name="T23" fmla="*/ 4586 h 11872"/>
                  <a:gd name="T24" fmla="*/ 2319 w 16128"/>
                  <a:gd name="T25" fmla="*/ 4586 h 11872"/>
                  <a:gd name="T26" fmla="*/ 2441 w 16128"/>
                  <a:gd name="T27" fmla="*/ 4609 h 11872"/>
                  <a:gd name="T28" fmla="*/ 2558 w 16128"/>
                  <a:gd name="T29" fmla="*/ 4656 h 11872"/>
                  <a:gd name="T30" fmla="*/ 2665 w 16128"/>
                  <a:gd name="T31" fmla="*/ 4727 h 11872"/>
                  <a:gd name="T32" fmla="*/ 5357 w 16128"/>
                  <a:gd name="T33" fmla="*/ 7406 h 11872"/>
                  <a:gd name="T34" fmla="*/ 5460 w 16128"/>
                  <a:gd name="T35" fmla="*/ 7483 h 11872"/>
                  <a:gd name="T36" fmla="*/ 5575 w 16128"/>
                  <a:gd name="T37" fmla="*/ 7535 h 11872"/>
                  <a:gd name="T38" fmla="*/ 5696 w 16128"/>
                  <a:gd name="T39" fmla="*/ 7565 h 11872"/>
                  <a:gd name="T40" fmla="*/ 5819 w 16128"/>
                  <a:gd name="T41" fmla="*/ 7571 h 11872"/>
                  <a:gd name="T42" fmla="*/ 5942 w 16128"/>
                  <a:gd name="T43" fmla="*/ 7552 h 11872"/>
                  <a:gd name="T44" fmla="*/ 6060 w 16128"/>
                  <a:gd name="T45" fmla="*/ 7512 h 11872"/>
                  <a:gd name="T46" fmla="*/ 6170 w 16128"/>
                  <a:gd name="T47" fmla="*/ 7447 h 11872"/>
                  <a:gd name="T48" fmla="*/ 13421 w 16128"/>
                  <a:gd name="T49" fmla="*/ 190 h 11872"/>
                  <a:gd name="T50" fmla="*/ 13521 w 16128"/>
                  <a:gd name="T51" fmla="*/ 107 h 11872"/>
                  <a:gd name="T52" fmla="*/ 13634 w 16128"/>
                  <a:gd name="T53" fmla="*/ 47 h 11872"/>
                  <a:gd name="T54" fmla="*/ 13753 w 16128"/>
                  <a:gd name="T55" fmla="*/ 12 h 11872"/>
                  <a:gd name="T56" fmla="*/ 13877 w 16128"/>
                  <a:gd name="T57" fmla="*/ 0 h 11872"/>
                  <a:gd name="T58" fmla="*/ 14000 w 16128"/>
                  <a:gd name="T59" fmla="*/ 11 h 11872"/>
                  <a:gd name="T60" fmla="*/ 14120 w 16128"/>
                  <a:gd name="T61" fmla="*/ 46 h 11872"/>
                  <a:gd name="T62" fmla="*/ 14233 w 16128"/>
                  <a:gd name="T63" fmla="*/ 105 h 11872"/>
                  <a:gd name="T64" fmla="*/ 14334 w 16128"/>
                  <a:gd name="T65" fmla="*/ 186 h 11872"/>
                  <a:gd name="T66" fmla="*/ 16003 w 16128"/>
                  <a:gd name="T67" fmla="*/ 1855 h 11872"/>
                  <a:gd name="T68" fmla="*/ 16068 w 16128"/>
                  <a:gd name="T69" fmla="*/ 1964 h 11872"/>
                  <a:gd name="T70" fmla="*/ 16109 w 16128"/>
                  <a:gd name="T71" fmla="*/ 2082 h 11872"/>
                  <a:gd name="T72" fmla="*/ 16127 w 16128"/>
                  <a:gd name="T73" fmla="*/ 2205 h 11872"/>
                  <a:gd name="T74" fmla="*/ 16122 w 16128"/>
                  <a:gd name="T75" fmla="*/ 2328 h 11872"/>
                  <a:gd name="T76" fmla="*/ 16093 w 16128"/>
                  <a:gd name="T77" fmla="*/ 2449 h 11872"/>
                  <a:gd name="T78" fmla="*/ 16039 w 16128"/>
                  <a:gd name="T79" fmla="*/ 2564 h 11872"/>
                  <a:gd name="T80" fmla="*/ 15964 w 16128"/>
                  <a:gd name="T81" fmla="*/ 2667 h 11872"/>
                  <a:gd name="T82" fmla="*/ 7188 w 16128"/>
                  <a:gd name="T83" fmla="*/ 11462 h 11872"/>
                  <a:gd name="T84" fmla="*/ 7074 w 16128"/>
                  <a:gd name="T85" fmla="*/ 11550 h 11872"/>
                  <a:gd name="T86" fmla="*/ 6943 w 16128"/>
                  <a:gd name="T87" fmla="*/ 11632 h 11872"/>
                  <a:gd name="T88" fmla="*/ 6801 w 16128"/>
                  <a:gd name="T89" fmla="*/ 11706 h 11872"/>
                  <a:gd name="T90" fmla="*/ 6652 w 16128"/>
                  <a:gd name="T91" fmla="*/ 11767 h 11872"/>
                  <a:gd name="T92" fmla="*/ 6500 w 16128"/>
                  <a:gd name="T93" fmla="*/ 11817 h 11872"/>
                  <a:gd name="T94" fmla="*/ 6349 w 16128"/>
                  <a:gd name="T95" fmla="*/ 11852 h 11872"/>
                  <a:gd name="T96" fmla="*/ 6205 w 16128"/>
                  <a:gd name="T97" fmla="*/ 11870 h 11872"/>
                  <a:gd name="T98" fmla="*/ 5352 w 16128"/>
                  <a:gd name="T99" fmla="*/ 11871 h 11872"/>
                  <a:gd name="T100" fmla="*/ 5210 w 16128"/>
                  <a:gd name="T101" fmla="*/ 11858 h 11872"/>
                  <a:gd name="T102" fmla="*/ 5062 w 16128"/>
                  <a:gd name="T103" fmla="*/ 11827 h 11872"/>
                  <a:gd name="T104" fmla="*/ 4910 w 16128"/>
                  <a:gd name="T105" fmla="*/ 11780 h 11872"/>
                  <a:gd name="T106" fmla="*/ 4760 w 16128"/>
                  <a:gd name="T107" fmla="*/ 11722 h 11872"/>
                  <a:gd name="T108" fmla="*/ 4615 w 16128"/>
                  <a:gd name="T109" fmla="*/ 11651 h 11872"/>
                  <a:gd name="T110" fmla="*/ 4481 w 16128"/>
                  <a:gd name="T111" fmla="*/ 11572 h 11872"/>
                  <a:gd name="T112" fmla="*/ 4363 w 16128"/>
                  <a:gd name="T113" fmla="*/ 11484 h 11872"/>
                  <a:gd name="T114" fmla="*/ 187 w 16128"/>
                  <a:gd name="T115" fmla="*/ 7297 h 11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128" h="11872">
                    <a:moveTo>
                      <a:pt x="187" y="7297"/>
                    </a:moveTo>
                    <a:lnTo>
                      <a:pt x="164" y="7273"/>
                    </a:lnTo>
                    <a:lnTo>
                      <a:pt x="143" y="7248"/>
                    </a:lnTo>
                    <a:lnTo>
                      <a:pt x="124" y="7223"/>
                    </a:lnTo>
                    <a:lnTo>
                      <a:pt x="106" y="7196"/>
                    </a:lnTo>
                    <a:lnTo>
                      <a:pt x="89" y="7168"/>
                    </a:lnTo>
                    <a:lnTo>
                      <a:pt x="74" y="7141"/>
                    </a:lnTo>
                    <a:lnTo>
                      <a:pt x="59" y="7113"/>
                    </a:lnTo>
                    <a:lnTo>
                      <a:pt x="46" y="7084"/>
                    </a:lnTo>
                    <a:lnTo>
                      <a:pt x="35" y="7054"/>
                    </a:lnTo>
                    <a:lnTo>
                      <a:pt x="26" y="7024"/>
                    </a:lnTo>
                    <a:lnTo>
                      <a:pt x="18" y="6994"/>
                    </a:lnTo>
                    <a:lnTo>
                      <a:pt x="12" y="6964"/>
                    </a:lnTo>
                    <a:lnTo>
                      <a:pt x="6" y="6933"/>
                    </a:lnTo>
                    <a:lnTo>
                      <a:pt x="3" y="6902"/>
                    </a:lnTo>
                    <a:lnTo>
                      <a:pt x="1" y="6871"/>
                    </a:lnTo>
                    <a:lnTo>
                      <a:pt x="0" y="6841"/>
                    </a:lnTo>
                    <a:lnTo>
                      <a:pt x="1" y="6809"/>
                    </a:lnTo>
                    <a:lnTo>
                      <a:pt x="3" y="6778"/>
                    </a:lnTo>
                    <a:lnTo>
                      <a:pt x="7" y="6747"/>
                    </a:lnTo>
                    <a:lnTo>
                      <a:pt x="12" y="6717"/>
                    </a:lnTo>
                    <a:lnTo>
                      <a:pt x="18" y="6687"/>
                    </a:lnTo>
                    <a:lnTo>
                      <a:pt x="26" y="6656"/>
                    </a:lnTo>
                    <a:lnTo>
                      <a:pt x="36" y="6626"/>
                    </a:lnTo>
                    <a:lnTo>
                      <a:pt x="47" y="6597"/>
                    </a:lnTo>
                    <a:lnTo>
                      <a:pt x="59" y="6569"/>
                    </a:lnTo>
                    <a:lnTo>
                      <a:pt x="74" y="6539"/>
                    </a:lnTo>
                    <a:lnTo>
                      <a:pt x="90" y="6512"/>
                    </a:lnTo>
                    <a:lnTo>
                      <a:pt x="106" y="6485"/>
                    </a:lnTo>
                    <a:lnTo>
                      <a:pt x="125" y="6459"/>
                    </a:lnTo>
                    <a:lnTo>
                      <a:pt x="144" y="6432"/>
                    </a:lnTo>
                    <a:lnTo>
                      <a:pt x="165" y="6408"/>
                    </a:lnTo>
                    <a:lnTo>
                      <a:pt x="188" y="6384"/>
                    </a:lnTo>
                    <a:lnTo>
                      <a:pt x="1801" y="4771"/>
                    </a:lnTo>
                    <a:lnTo>
                      <a:pt x="1824" y="4748"/>
                    </a:lnTo>
                    <a:lnTo>
                      <a:pt x="1850" y="4727"/>
                    </a:lnTo>
                    <a:lnTo>
                      <a:pt x="1876" y="4707"/>
                    </a:lnTo>
                    <a:lnTo>
                      <a:pt x="1902" y="4689"/>
                    </a:lnTo>
                    <a:lnTo>
                      <a:pt x="1929" y="4671"/>
                    </a:lnTo>
                    <a:lnTo>
                      <a:pt x="1957" y="4656"/>
                    </a:lnTo>
                    <a:lnTo>
                      <a:pt x="1985" y="4642"/>
                    </a:lnTo>
                    <a:lnTo>
                      <a:pt x="2014" y="4630"/>
                    </a:lnTo>
                    <a:lnTo>
                      <a:pt x="2043" y="4619"/>
                    </a:lnTo>
                    <a:lnTo>
                      <a:pt x="2073" y="4609"/>
                    </a:lnTo>
                    <a:lnTo>
                      <a:pt x="2104" y="4601"/>
                    </a:lnTo>
                    <a:lnTo>
                      <a:pt x="2134" y="4595"/>
                    </a:lnTo>
                    <a:lnTo>
                      <a:pt x="2164" y="4590"/>
                    </a:lnTo>
                    <a:lnTo>
                      <a:pt x="2195" y="4586"/>
                    </a:lnTo>
                    <a:lnTo>
                      <a:pt x="2227" y="4584"/>
                    </a:lnTo>
                    <a:lnTo>
                      <a:pt x="2257" y="4583"/>
                    </a:lnTo>
                    <a:lnTo>
                      <a:pt x="2288" y="4584"/>
                    </a:lnTo>
                    <a:lnTo>
                      <a:pt x="2319" y="4586"/>
                    </a:lnTo>
                    <a:lnTo>
                      <a:pt x="2350" y="4590"/>
                    </a:lnTo>
                    <a:lnTo>
                      <a:pt x="2381" y="4595"/>
                    </a:lnTo>
                    <a:lnTo>
                      <a:pt x="2411" y="4601"/>
                    </a:lnTo>
                    <a:lnTo>
                      <a:pt x="2441" y="4609"/>
                    </a:lnTo>
                    <a:lnTo>
                      <a:pt x="2472" y="4619"/>
                    </a:lnTo>
                    <a:lnTo>
                      <a:pt x="2501" y="4630"/>
                    </a:lnTo>
                    <a:lnTo>
                      <a:pt x="2529" y="4642"/>
                    </a:lnTo>
                    <a:lnTo>
                      <a:pt x="2558" y="4656"/>
                    </a:lnTo>
                    <a:lnTo>
                      <a:pt x="2586" y="4671"/>
                    </a:lnTo>
                    <a:lnTo>
                      <a:pt x="2613" y="4689"/>
                    </a:lnTo>
                    <a:lnTo>
                      <a:pt x="2639" y="4707"/>
                    </a:lnTo>
                    <a:lnTo>
                      <a:pt x="2665" y="4727"/>
                    </a:lnTo>
                    <a:lnTo>
                      <a:pt x="2689" y="4748"/>
                    </a:lnTo>
                    <a:lnTo>
                      <a:pt x="2714" y="4770"/>
                    </a:lnTo>
                    <a:lnTo>
                      <a:pt x="5332" y="7384"/>
                    </a:lnTo>
                    <a:lnTo>
                      <a:pt x="5357" y="7406"/>
                    </a:lnTo>
                    <a:lnTo>
                      <a:pt x="5382" y="7427"/>
                    </a:lnTo>
                    <a:lnTo>
                      <a:pt x="5407" y="7448"/>
                    </a:lnTo>
                    <a:lnTo>
                      <a:pt x="5433" y="7466"/>
                    </a:lnTo>
                    <a:lnTo>
                      <a:pt x="5460" y="7483"/>
                    </a:lnTo>
                    <a:lnTo>
                      <a:pt x="5489" y="7498"/>
                    </a:lnTo>
                    <a:lnTo>
                      <a:pt x="5517" y="7512"/>
                    </a:lnTo>
                    <a:lnTo>
                      <a:pt x="5546" y="7524"/>
                    </a:lnTo>
                    <a:lnTo>
                      <a:pt x="5575" y="7535"/>
                    </a:lnTo>
                    <a:lnTo>
                      <a:pt x="5604" y="7545"/>
                    </a:lnTo>
                    <a:lnTo>
                      <a:pt x="5635" y="7553"/>
                    </a:lnTo>
                    <a:lnTo>
                      <a:pt x="5665" y="7559"/>
                    </a:lnTo>
                    <a:lnTo>
                      <a:pt x="5696" y="7565"/>
                    </a:lnTo>
                    <a:lnTo>
                      <a:pt x="5726" y="7569"/>
                    </a:lnTo>
                    <a:lnTo>
                      <a:pt x="5758" y="7571"/>
                    </a:lnTo>
                    <a:lnTo>
                      <a:pt x="5789" y="7572"/>
                    </a:lnTo>
                    <a:lnTo>
                      <a:pt x="5819" y="7571"/>
                    </a:lnTo>
                    <a:lnTo>
                      <a:pt x="5850" y="7569"/>
                    </a:lnTo>
                    <a:lnTo>
                      <a:pt x="5882" y="7565"/>
                    </a:lnTo>
                    <a:lnTo>
                      <a:pt x="5912" y="7559"/>
                    </a:lnTo>
                    <a:lnTo>
                      <a:pt x="5942" y="7552"/>
                    </a:lnTo>
                    <a:lnTo>
                      <a:pt x="5972" y="7544"/>
                    </a:lnTo>
                    <a:lnTo>
                      <a:pt x="6003" y="7535"/>
                    </a:lnTo>
                    <a:lnTo>
                      <a:pt x="6032" y="7524"/>
                    </a:lnTo>
                    <a:lnTo>
                      <a:pt x="6060" y="7512"/>
                    </a:lnTo>
                    <a:lnTo>
                      <a:pt x="6089" y="7498"/>
                    </a:lnTo>
                    <a:lnTo>
                      <a:pt x="6117" y="7482"/>
                    </a:lnTo>
                    <a:lnTo>
                      <a:pt x="6144" y="7465"/>
                    </a:lnTo>
                    <a:lnTo>
                      <a:pt x="6170" y="7447"/>
                    </a:lnTo>
                    <a:lnTo>
                      <a:pt x="6196" y="7426"/>
                    </a:lnTo>
                    <a:lnTo>
                      <a:pt x="6220" y="7405"/>
                    </a:lnTo>
                    <a:lnTo>
                      <a:pt x="6245" y="7383"/>
                    </a:lnTo>
                    <a:lnTo>
                      <a:pt x="13421" y="190"/>
                    </a:lnTo>
                    <a:lnTo>
                      <a:pt x="13445" y="166"/>
                    </a:lnTo>
                    <a:lnTo>
                      <a:pt x="13470" y="145"/>
                    </a:lnTo>
                    <a:lnTo>
                      <a:pt x="13495" y="125"/>
                    </a:lnTo>
                    <a:lnTo>
                      <a:pt x="13521" y="107"/>
                    </a:lnTo>
                    <a:lnTo>
                      <a:pt x="13549" y="90"/>
                    </a:lnTo>
                    <a:lnTo>
                      <a:pt x="13577" y="75"/>
                    </a:lnTo>
                    <a:lnTo>
                      <a:pt x="13605" y="60"/>
                    </a:lnTo>
                    <a:lnTo>
                      <a:pt x="13634" y="47"/>
                    </a:lnTo>
                    <a:lnTo>
                      <a:pt x="13663" y="36"/>
                    </a:lnTo>
                    <a:lnTo>
                      <a:pt x="13693" y="27"/>
                    </a:lnTo>
                    <a:lnTo>
                      <a:pt x="13723" y="19"/>
                    </a:lnTo>
                    <a:lnTo>
                      <a:pt x="13753" y="12"/>
                    </a:lnTo>
                    <a:lnTo>
                      <a:pt x="13784" y="7"/>
                    </a:lnTo>
                    <a:lnTo>
                      <a:pt x="13815" y="3"/>
                    </a:lnTo>
                    <a:lnTo>
                      <a:pt x="13846" y="1"/>
                    </a:lnTo>
                    <a:lnTo>
                      <a:pt x="13877" y="0"/>
                    </a:lnTo>
                    <a:lnTo>
                      <a:pt x="13908" y="1"/>
                    </a:lnTo>
                    <a:lnTo>
                      <a:pt x="13939" y="3"/>
                    </a:lnTo>
                    <a:lnTo>
                      <a:pt x="13970" y="6"/>
                    </a:lnTo>
                    <a:lnTo>
                      <a:pt x="14000" y="11"/>
                    </a:lnTo>
                    <a:lnTo>
                      <a:pt x="14031" y="18"/>
                    </a:lnTo>
                    <a:lnTo>
                      <a:pt x="14062" y="26"/>
                    </a:lnTo>
                    <a:lnTo>
                      <a:pt x="14091" y="35"/>
                    </a:lnTo>
                    <a:lnTo>
                      <a:pt x="14120" y="46"/>
                    </a:lnTo>
                    <a:lnTo>
                      <a:pt x="14149" y="58"/>
                    </a:lnTo>
                    <a:lnTo>
                      <a:pt x="14178" y="73"/>
                    </a:lnTo>
                    <a:lnTo>
                      <a:pt x="14206" y="88"/>
                    </a:lnTo>
                    <a:lnTo>
                      <a:pt x="14233" y="105"/>
                    </a:lnTo>
                    <a:lnTo>
                      <a:pt x="14259" y="123"/>
                    </a:lnTo>
                    <a:lnTo>
                      <a:pt x="14285" y="143"/>
                    </a:lnTo>
                    <a:lnTo>
                      <a:pt x="14310" y="164"/>
                    </a:lnTo>
                    <a:lnTo>
                      <a:pt x="14334" y="186"/>
                    </a:lnTo>
                    <a:lnTo>
                      <a:pt x="15938" y="1780"/>
                    </a:lnTo>
                    <a:lnTo>
                      <a:pt x="15962" y="1804"/>
                    </a:lnTo>
                    <a:lnTo>
                      <a:pt x="15983" y="1829"/>
                    </a:lnTo>
                    <a:lnTo>
                      <a:pt x="16003" y="1855"/>
                    </a:lnTo>
                    <a:lnTo>
                      <a:pt x="16021" y="1881"/>
                    </a:lnTo>
                    <a:lnTo>
                      <a:pt x="16038" y="1908"/>
                    </a:lnTo>
                    <a:lnTo>
                      <a:pt x="16053" y="1935"/>
                    </a:lnTo>
                    <a:lnTo>
                      <a:pt x="16068" y="1964"/>
                    </a:lnTo>
                    <a:lnTo>
                      <a:pt x="16081" y="1993"/>
                    </a:lnTo>
                    <a:lnTo>
                      <a:pt x="16092" y="2022"/>
                    </a:lnTo>
                    <a:lnTo>
                      <a:pt x="16101" y="2051"/>
                    </a:lnTo>
                    <a:lnTo>
                      <a:pt x="16109" y="2082"/>
                    </a:lnTo>
                    <a:lnTo>
                      <a:pt x="16116" y="2112"/>
                    </a:lnTo>
                    <a:lnTo>
                      <a:pt x="16121" y="2143"/>
                    </a:lnTo>
                    <a:lnTo>
                      <a:pt x="16125" y="2173"/>
                    </a:lnTo>
                    <a:lnTo>
                      <a:pt x="16127" y="2205"/>
                    </a:lnTo>
                    <a:lnTo>
                      <a:pt x="16128" y="2236"/>
                    </a:lnTo>
                    <a:lnTo>
                      <a:pt x="16127" y="2266"/>
                    </a:lnTo>
                    <a:lnTo>
                      <a:pt x="16125" y="2297"/>
                    </a:lnTo>
                    <a:lnTo>
                      <a:pt x="16122" y="2328"/>
                    </a:lnTo>
                    <a:lnTo>
                      <a:pt x="16117" y="2359"/>
                    </a:lnTo>
                    <a:lnTo>
                      <a:pt x="16110" y="2389"/>
                    </a:lnTo>
                    <a:lnTo>
                      <a:pt x="16102" y="2419"/>
                    </a:lnTo>
                    <a:lnTo>
                      <a:pt x="16093" y="2449"/>
                    </a:lnTo>
                    <a:lnTo>
                      <a:pt x="16082" y="2478"/>
                    </a:lnTo>
                    <a:lnTo>
                      <a:pt x="16069" y="2507"/>
                    </a:lnTo>
                    <a:lnTo>
                      <a:pt x="16055" y="2535"/>
                    </a:lnTo>
                    <a:lnTo>
                      <a:pt x="16039" y="2564"/>
                    </a:lnTo>
                    <a:lnTo>
                      <a:pt x="16023" y="2591"/>
                    </a:lnTo>
                    <a:lnTo>
                      <a:pt x="16004" y="2617"/>
                    </a:lnTo>
                    <a:lnTo>
                      <a:pt x="15985" y="2642"/>
                    </a:lnTo>
                    <a:lnTo>
                      <a:pt x="15964" y="2667"/>
                    </a:lnTo>
                    <a:lnTo>
                      <a:pt x="15941" y="2692"/>
                    </a:lnTo>
                    <a:lnTo>
                      <a:pt x="7238" y="11415"/>
                    </a:lnTo>
                    <a:lnTo>
                      <a:pt x="7214" y="11439"/>
                    </a:lnTo>
                    <a:lnTo>
                      <a:pt x="7188" y="11462"/>
                    </a:lnTo>
                    <a:lnTo>
                      <a:pt x="7162" y="11485"/>
                    </a:lnTo>
                    <a:lnTo>
                      <a:pt x="7134" y="11507"/>
                    </a:lnTo>
                    <a:lnTo>
                      <a:pt x="7104" y="11529"/>
                    </a:lnTo>
                    <a:lnTo>
                      <a:pt x="7074" y="11550"/>
                    </a:lnTo>
                    <a:lnTo>
                      <a:pt x="7043" y="11572"/>
                    </a:lnTo>
                    <a:lnTo>
                      <a:pt x="7011" y="11593"/>
                    </a:lnTo>
                    <a:lnTo>
                      <a:pt x="6977" y="11613"/>
                    </a:lnTo>
                    <a:lnTo>
                      <a:pt x="6943" y="11632"/>
                    </a:lnTo>
                    <a:lnTo>
                      <a:pt x="6909" y="11651"/>
                    </a:lnTo>
                    <a:lnTo>
                      <a:pt x="6874" y="11670"/>
                    </a:lnTo>
                    <a:lnTo>
                      <a:pt x="6837" y="11688"/>
                    </a:lnTo>
                    <a:lnTo>
                      <a:pt x="6801" y="11706"/>
                    </a:lnTo>
                    <a:lnTo>
                      <a:pt x="6765" y="11722"/>
                    </a:lnTo>
                    <a:lnTo>
                      <a:pt x="6727" y="11738"/>
                    </a:lnTo>
                    <a:lnTo>
                      <a:pt x="6689" y="11753"/>
                    </a:lnTo>
                    <a:lnTo>
                      <a:pt x="6652" y="11767"/>
                    </a:lnTo>
                    <a:lnTo>
                      <a:pt x="6613" y="11781"/>
                    </a:lnTo>
                    <a:lnTo>
                      <a:pt x="6576" y="11793"/>
                    </a:lnTo>
                    <a:lnTo>
                      <a:pt x="6538" y="11805"/>
                    </a:lnTo>
                    <a:lnTo>
                      <a:pt x="6500" y="11817"/>
                    </a:lnTo>
                    <a:lnTo>
                      <a:pt x="6461" y="11827"/>
                    </a:lnTo>
                    <a:lnTo>
                      <a:pt x="6424" y="11836"/>
                    </a:lnTo>
                    <a:lnTo>
                      <a:pt x="6387" y="11844"/>
                    </a:lnTo>
                    <a:lnTo>
                      <a:pt x="6349" y="11852"/>
                    </a:lnTo>
                    <a:lnTo>
                      <a:pt x="6313" y="11858"/>
                    </a:lnTo>
                    <a:lnTo>
                      <a:pt x="6277" y="11863"/>
                    </a:lnTo>
                    <a:lnTo>
                      <a:pt x="6241" y="11867"/>
                    </a:lnTo>
                    <a:lnTo>
                      <a:pt x="6205" y="11870"/>
                    </a:lnTo>
                    <a:lnTo>
                      <a:pt x="6171" y="11871"/>
                    </a:lnTo>
                    <a:lnTo>
                      <a:pt x="6138" y="11872"/>
                    </a:lnTo>
                    <a:lnTo>
                      <a:pt x="5386" y="11872"/>
                    </a:lnTo>
                    <a:lnTo>
                      <a:pt x="5352" y="11871"/>
                    </a:lnTo>
                    <a:lnTo>
                      <a:pt x="5318" y="11870"/>
                    </a:lnTo>
                    <a:lnTo>
                      <a:pt x="5283" y="11867"/>
                    </a:lnTo>
                    <a:lnTo>
                      <a:pt x="5247" y="11863"/>
                    </a:lnTo>
                    <a:lnTo>
                      <a:pt x="5210" y="11858"/>
                    </a:lnTo>
                    <a:lnTo>
                      <a:pt x="5174" y="11851"/>
                    </a:lnTo>
                    <a:lnTo>
                      <a:pt x="5137" y="11844"/>
                    </a:lnTo>
                    <a:lnTo>
                      <a:pt x="5099" y="11836"/>
                    </a:lnTo>
                    <a:lnTo>
                      <a:pt x="5062" y="11827"/>
                    </a:lnTo>
                    <a:lnTo>
                      <a:pt x="5024" y="11817"/>
                    </a:lnTo>
                    <a:lnTo>
                      <a:pt x="4986" y="11805"/>
                    </a:lnTo>
                    <a:lnTo>
                      <a:pt x="4948" y="11793"/>
                    </a:lnTo>
                    <a:lnTo>
                      <a:pt x="4910" y="11780"/>
                    </a:lnTo>
                    <a:lnTo>
                      <a:pt x="4872" y="11767"/>
                    </a:lnTo>
                    <a:lnTo>
                      <a:pt x="4834" y="11753"/>
                    </a:lnTo>
                    <a:lnTo>
                      <a:pt x="4796" y="11738"/>
                    </a:lnTo>
                    <a:lnTo>
                      <a:pt x="4760" y="11722"/>
                    </a:lnTo>
                    <a:lnTo>
                      <a:pt x="4722" y="11705"/>
                    </a:lnTo>
                    <a:lnTo>
                      <a:pt x="4686" y="11688"/>
                    </a:lnTo>
                    <a:lnTo>
                      <a:pt x="4650" y="11669"/>
                    </a:lnTo>
                    <a:lnTo>
                      <a:pt x="4615" y="11651"/>
                    </a:lnTo>
                    <a:lnTo>
                      <a:pt x="4580" y="11632"/>
                    </a:lnTo>
                    <a:lnTo>
                      <a:pt x="4546" y="11612"/>
                    </a:lnTo>
                    <a:lnTo>
                      <a:pt x="4513" y="11592"/>
                    </a:lnTo>
                    <a:lnTo>
                      <a:pt x="4481" y="11572"/>
                    </a:lnTo>
                    <a:lnTo>
                      <a:pt x="4449" y="11550"/>
                    </a:lnTo>
                    <a:lnTo>
                      <a:pt x="4419" y="11528"/>
                    </a:lnTo>
                    <a:lnTo>
                      <a:pt x="4390" y="11506"/>
                    </a:lnTo>
                    <a:lnTo>
                      <a:pt x="4363" y="11484"/>
                    </a:lnTo>
                    <a:lnTo>
                      <a:pt x="4335" y="11462"/>
                    </a:lnTo>
                    <a:lnTo>
                      <a:pt x="4310" y="11439"/>
                    </a:lnTo>
                    <a:lnTo>
                      <a:pt x="4286" y="11414"/>
                    </a:lnTo>
                    <a:lnTo>
                      <a:pt x="187" y="7297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000">
                  <a:solidFill>
                    <a:srgbClr val="535761"/>
                  </a:solidFill>
                  <a:latin typeface="Montserrat" panose="00000500000000000000" pitchFamily="2" charset="-52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71" name="Rectangle 4">
              <a:extLst>
                <a:ext uri="{FF2B5EF4-FFF2-40B4-BE49-F238E27FC236}">
                  <a16:creationId xmlns:a16="http://schemas.microsoft.com/office/drawing/2014/main" id="{3E442734-C9AF-4E2A-A126-A5B4751EBC58}"/>
                </a:ext>
              </a:extLst>
            </p:cNvPr>
            <p:cNvSpPr/>
            <p:nvPr/>
          </p:nvSpPr>
          <p:spPr>
            <a:xfrm>
              <a:off x="1831551" y="3574516"/>
              <a:ext cx="507574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Montserrat" panose="00000500000000000000" pitchFamily="2" charset="-52"/>
                </a:rPr>
                <a:t>Примеры из практики</a:t>
              </a:r>
            </a:p>
          </p:txBody>
        </p:sp>
      </p:grpSp>
      <p:grpSp>
        <p:nvGrpSpPr>
          <p:cNvPr id="175" name="Group 39">
            <a:extLst>
              <a:ext uri="{FF2B5EF4-FFF2-40B4-BE49-F238E27FC236}">
                <a16:creationId xmlns:a16="http://schemas.microsoft.com/office/drawing/2014/main" id="{2B3CFA01-C2C4-4A99-827F-FFF3FA932CA3}"/>
              </a:ext>
            </a:extLst>
          </p:cNvPr>
          <p:cNvGrpSpPr/>
          <p:nvPr/>
        </p:nvGrpSpPr>
        <p:grpSpPr>
          <a:xfrm>
            <a:off x="6469425" y="3767861"/>
            <a:ext cx="5500144" cy="413418"/>
            <a:chOff x="1407149" y="3549662"/>
            <a:chExt cx="5500144" cy="413418"/>
          </a:xfrm>
        </p:grpSpPr>
        <p:grpSp>
          <p:nvGrpSpPr>
            <p:cNvPr id="176" name="Group 23">
              <a:extLst>
                <a:ext uri="{FF2B5EF4-FFF2-40B4-BE49-F238E27FC236}">
                  <a16:creationId xmlns:a16="http://schemas.microsoft.com/office/drawing/2014/main" id="{29F5F792-EB2C-4155-8EC8-1C4A2252EEFC}"/>
                </a:ext>
              </a:extLst>
            </p:cNvPr>
            <p:cNvGrpSpPr/>
            <p:nvPr/>
          </p:nvGrpSpPr>
          <p:grpSpPr>
            <a:xfrm>
              <a:off x="1407149" y="3549662"/>
              <a:ext cx="413418" cy="413418"/>
              <a:chOff x="1407149" y="3549662"/>
              <a:chExt cx="413418" cy="413418"/>
            </a:xfrm>
          </p:grpSpPr>
          <p:sp>
            <p:nvSpPr>
              <p:cNvPr id="178" name="Oval 22">
                <a:extLst>
                  <a:ext uri="{FF2B5EF4-FFF2-40B4-BE49-F238E27FC236}">
                    <a16:creationId xmlns:a16="http://schemas.microsoft.com/office/drawing/2014/main" id="{C367829F-75AA-4824-ABD7-B95DF573CBF3}"/>
                  </a:ext>
                </a:extLst>
              </p:cNvPr>
              <p:cNvSpPr/>
              <p:nvPr/>
            </p:nvSpPr>
            <p:spPr>
              <a:xfrm>
                <a:off x="1407149" y="3549662"/>
                <a:ext cx="413418" cy="413418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Montserrat" panose="00000500000000000000" pitchFamily="2" charset="-52"/>
                </a:endParaRPr>
              </a:p>
            </p:txBody>
          </p:sp>
          <p:sp>
            <p:nvSpPr>
              <p:cNvPr id="179" name="Oval 5">
                <a:extLst>
                  <a:ext uri="{FF2B5EF4-FFF2-40B4-BE49-F238E27FC236}">
                    <a16:creationId xmlns:a16="http://schemas.microsoft.com/office/drawing/2014/main" id="{94504B83-1EB3-40FD-9E47-D5B284EACAB3}"/>
                  </a:ext>
                </a:extLst>
              </p:cNvPr>
              <p:cNvSpPr/>
              <p:nvPr/>
            </p:nvSpPr>
            <p:spPr>
              <a:xfrm>
                <a:off x="1452286" y="3594799"/>
                <a:ext cx="323144" cy="323144"/>
              </a:xfrm>
              <a:prstGeom prst="ellipse">
                <a:avLst/>
              </a:prstGeom>
              <a:solidFill>
                <a:srgbClr val="08A5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Montserrat" panose="00000500000000000000" pitchFamily="2" charset="-52"/>
                </a:endParaRPr>
              </a:p>
            </p:txBody>
          </p:sp>
          <p:sp>
            <p:nvSpPr>
              <p:cNvPr id="180" name="Freeform 229">
                <a:extLst>
                  <a:ext uri="{FF2B5EF4-FFF2-40B4-BE49-F238E27FC236}">
                    <a16:creationId xmlns:a16="http://schemas.microsoft.com/office/drawing/2014/main" id="{2197785D-9A9F-4B60-9CEC-49177D025E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3302" y="3714766"/>
                <a:ext cx="121113" cy="83211"/>
              </a:xfrm>
              <a:custGeom>
                <a:avLst/>
                <a:gdLst>
                  <a:gd name="T0" fmla="*/ 124 w 16128"/>
                  <a:gd name="T1" fmla="*/ 7223 h 11872"/>
                  <a:gd name="T2" fmla="*/ 59 w 16128"/>
                  <a:gd name="T3" fmla="*/ 7113 h 11872"/>
                  <a:gd name="T4" fmla="*/ 18 w 16128"/>
                  <a:gd name="T5" fmla="*/ 6994 h 11872"/>
                  <a:gd name="T6" fmla="*/ 1 w 16128"/>
                  <a:gd name="T7" fmla="*/ 6871 h 11872"/>
                  <a:gd name="T8" fmla="*/ 7 w 16128"/>
                  <a:gd name="T9" fmla="*/ 6747 h 11872"/>
                  <a:gd name="T10" fmla="*/ 36 w 16128"/>
                  <a:gd name="T11" fmla="*/ 6626 h 11872"/>
                  <a:gd name="T12" fmla="*/ 90 w 16128"/>
                  <a:gd name="T13" fmla="*/ 6512 h 11872"/>
                  <a:gd name="T14" fmla="*/ 165 w 16128"/>
                  <a:gd name="T15" fmla="*/ 6408 h 11872"/>
                  <a:gd name="T16" fmla="*/ 1850 w 16128"/>
                  <a:gd name="T17" fmla="*/ 4727 h 11872"/>
                  <a:gd name="T18" fmla="*/ 1957 w 16128"/>
                  <a:gd name="T19" fmla="*/ 4656 h 11872"/>
                  <a:gd name="T20" fmla="*/ 2073 w 16128"/>
                  <a:gd name="T21" fmla="*/ 4609 h 11872"/>
                  <a:gd name="T22" fmla="*/ 2195 w 16128"/>
                  <a:gd name="T23" fmla="*/ 4586 h 11872"/>
                  <a:gd name="T24" fmla="*/ 2319 w 16128"/>
                  <a:gd name="T25" fmla="*/ 4586 h 11872"/>
                  <a:gd name="T26" fmla="*/ 2441 w 16128"/>
                  <a:gd name="T27" fmla="*/ 4609 h 11872"/>
                  <a:gd name="T28" fmla="*/ 2558 w 16128"/>
                  <a:gd name="T29" fmla="*/ 4656 h 11872"/>
                  <a:gd name="T30" fmla="*/ 2665 w 16128"/>
                  <a:gd name="T31" fmla="*/ 4727 h 11872"/>
                  <a:gd name="T32" fmla="*/ 5357 w 16128"/>
                  <a:gd name="T33" fmla="*/ 7406 h 11872"/>
                  <a:gd name="T34" fmla="*/ 5460 w 16128"/>
                  <a:gd name="T35" fmla="*/ 7483 h 11872"/>
                  <a:gd name="T36" fmla="*/ 5575 w 16128"/>
                  <a:gd name="T37" fmla="*/ 7535 h 11872"/>
                  <a:gd name="T38" fmla="*/ 5696 w 16128"/>
                  <a:gd name="T39" fmla="*/ 7565 h 11872"/>
                  <a:gd name="T40" fmla="*/ 5819 w 16128"/>
                  <a:gd name="T41" fmla="*/ 7571 h 11872"/>
                  <a:gd name="T42" fmla="*/ 5942 w 16128"/>
                  <a:gd name="T43" fmla="*/ 7552 h 11872"/>
                  <a:gd name="T44" fmla="*/ 6060 w 16128"/>
                  <a:gd name="T45" fmla="*/ 7512 h 11872"/>
                  <a:gd name="T46" fmla="*/ 6170 w 16128"/>
                  <a:gd name="T47" fmla="*/ 7447 h 11872"/>
                  <a:gd name="T48" fmla="*/ 13421 w 16128"/>
                  <a:gd name="T49" fmla="*/ 190 h 11872"/>
                  <a:gd name="T50" fmla="*/ 13521 w 16128"/>
                  <a:gd name="T51" fmla="*/ 107 h 11872"/>
                  <a:gd name="T52" fmla="*/ 13634 w 16128"/>
                  <a:gd name="T53" fmla="*/ 47 h 11872"/>
                  <a:gd name="T54" fmla="*/ 13753 w 16128"/>
                  <a:gd name="T55" fmla="*/ 12 h 11872"/>
                  <a:gd name="T56" fmla="*/ 13877 w 16128"/>
                  <a:gd name="T57" fmla="*/ 0 h 11872"/>
                  <a:gd name="T58" fmla="*/ 14000 w 16128"/>
                  <a:gd name="T59" fmla="*/ 11 h 11872"/>
                  <a:gd name="T60" fmla="*/ 14120 w 16128"/>
                  <a:gd name="T61" fmla="*/ 46 h 11872"/>
                  <a:gd name="T62" fmla="*/ 14233 w 16128"/>
                  <a:gd name="T63" fmla="*/ 105 h 11872"/>
                  <a:gd name="T64" fmla="*/ 14334 w 16128"/>
                  <a:gd name="T65" fmla="*/ 186 h 11872"/>
                  <a:gd name="T66" fmla="*/ 16003 w 16128"/>
                  <a:gd name="T67" fmla="*/ 1855 h 11872"/>
                  <a:gd name="T68" fmla="*/ 16068 w 16128"/>
                  <a:gd name="T69" fmla="*/ 1964 h 11872"/>
                  <a:gd name="T70" fmla="*/ 16109 w 16128"/>
                  <a:gd name="T71" fmla="*/ 2082 h 11872"/>
                  <a:gd name="T72" fmla="*/ 16127 w 16128"/>
                  <a:gd name="T73" fmla="*/ 2205 h 11872"/>
                  <a:gd name="T74" fmla="*/ 16122 w 16128"/>
                  <a:gd name="T75" fmla="*/ 2328 h 11872"/>
                  <a:gd name="T76" fmla="*/ 16093 w 16128"/>
                  <a:gd name="T77" fmla="*/ 2449 h 11872"/>
                  <a:gd name="T78" fmla="*/ 16039 w 16128"/>
                  <a:gd name="T79" fmla="*/ 2564 h 11872"/>
                  <a:gd name="T80" fmla="*/ 15964 w 16128"/>
                  <a:gd name="T81" fmla="*/ 2667 h 11872"/>
                  <a:gd name="T82" fmla="*/ 7188 w 16128"/>
                  <a:gd name="T83" fmla="*/ 11462 h 11872"/>
                  <a:gd name="T84" fmla="*/ 7074 w 16128"/>
                  <a:gd name="T85" fmla="*/ 11550 h 11872"/>
                  <a:gd name="T86" fmla="*/ 6943 w 16128"/>
                  <a:gd name="T87" fmla="*/ 11632 h 11872"/>
                  <a:gd name="T88" fmla="*/ 6801 w 16128"/>
                  <a:gd name="T89" fmla="*/ 11706 h 11872"/>
                  <a:gd name="T90" fmla="*/ 6652 w 16128"/>
                  <a:gd name="T91" fmla="*/ 11767 h 11872"/>
                  <a:gd name="T92" fmla="*/ 6500 w 16128"/>
                  <a:gd name="T93" fmla="*/ 11817 h 11872"/>
                  <a:gd name="T94" fmla="*/ 6349 w 16128"/>
                  <a:gd name="T95" fmla="*/ 11852 h 11872"/>
                  <a:gd name="T96" fmla="*/ 6205 w 16128"/>
                  <a:gd name="T97" fmla="*/ 11870 h 11872"/>
                  <a:gd name="T98" fmla="*/ 5352 w 16128"/>
                  <a:gd name="T99" fmla="*/ 11871 h 11872"/>
                  <a:gd name="T100" fmla="*/ 5210 w 16128"/>
                  <a:gd name="T101" fmla="*/ 11858 h 11872"/>
                  <a:gd name="T102" fmla="*/ 5062 w 16128"/>
                  <a:gd name="T103" fmla="*/ 11827 h 11872"/>
                  <a:gd name="T104" fmla="*/ 4910 w 16128"/>
                  <a:gd name="T105" fmla="*/ 11780 h 11872"/>
                  <a:gd name="T106" fmla="*/ 4760 w 16128"/>
                  <a:gd name="T107" fmla="*/ 11722 h 11872"/>
                  <a:gd name="T108" fmla="*/ 4615 w 16128"/>
                  <a:gd name="T109" fmla="*/ 11651 h 11872"/>
                  <a:gd name="T110" fmla="*/ 4481 w 16128"/>
                  <a:gd name="T111" fmla="*/ 11572 h 11872"/>
                  <a:gd name="T112" fmla="*/ 4363 w 16128"/>
                  <a:gd name="T113" fmla="*/ 11484 h 11872"/>
                  <a:gd name="T114" fmla="*/ 187 w 16128"/>
                  <a:gd name="T115" fmla="*/ 7297 h 11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128" h="11872">
                    <a:moveTo>
                      <a:pt x="187" y="7297"/>
                    </a:moveTo>
                    <a:lnTo>
                      <a:pt x="164" y="7273"/>
                    </a:lnTo>
                    <a:lnTo>
                      <a:pt x="143" y="7248"/>
                    </a:lnTo>
                    <a:lnTo>
                      <a:pt x="124" y="7223"/>
                    </a:lnTo>
                    <a:lnTo>
                      <a:pt x="106" y="7196"/>
                    </a:lnTo>
                    <a:lnTo>
                      <a:pt x="89" y="7168"/>
                    </a:lnTo>
                    <a:lnTo>
                      <a:pt x="74" y="7141"/>
                    </a:lnTo>
                    <a:lnTo>
                      <a:pt x="59" y="7113"/>
                    </a:lnTo>
                    <a:lnTo>
                      <a:pt x="46" y="7084"/>
                    </a:lnTo>
                    <a:lnTo>
                      <a:pt x="35" y="7054"/>
                    </a:lnTo>
                    <a:lnTo>
                      <a:pt x="26" y="7024"/>
                    </a:lnTo>
                    <a:lnTo>
                      <a:pt x="18" y="6994"/>
                    </a:lnTo>
                    <a:lnTo>
                      <a:pt x="12" y="6964"/>
                    </a:lnTo>
                    <a:lnTo>
                      <a:pt x="6" y="6933"/>
                    </a:lnTo>
                    <a:lnTo>
                      <a:pt x="3" y="6902"/>
                    </a:lnTo>
                    <a:lnTo>
                      <a:pt x="1" y="6871"/>
                    </a:lnTo>
                    <a:lnTo>
                      <a:pt x="0" y="6841"/>
                    </a:lnTo>
                    <a:lnTo>
                      <a:pt x="1" y="6809"/>
                    </a:lnTo>
                    <a:lnTo>
                      <a:pt x="3" y="6778"/>
                    </a:lnTo>
                    <a:lnTo>
                      <a:pt x="7" y="6747"/>
                    </a:lnTo>
                    <a:lnTo>
                      <a:pt x="12" y="6717"/>
                    </a:lnTo>
                    <a:lnTo>
                      <a:pt x="18" y="6687"/>
                    </a:lnTo>
                    <a:lnTo>
                      <a:pt x="26" y="6656"/>
                    </a:lnTo>
                    <a:lnTo>
                      <a:pt x="36" y="6626"/>
                    </a:lnTo>
                    <a:lnTo>
                      <a:pt x="47" y="6597"/>
                    </a:lnTo>
                    <a:lnTo>
                      <a:pt x="59" y="6569"/>
                    </a:lnTo>
                    <a:lnTo>
                      <a:pt x="74" y="6539"/>
                    </a:lnTo>
                    <a:lnTo>
                      <a:pt x="90" y="6512"/>
                    </a:lnTo>
                    <a:lnTo>
                      <a:pt x="106" y="6485"/>
                    </a:lnTo>
                    <a:lnTo>
                      <a:pt x="125" y="6459"/>
                    </a:lnTo>
                    <a:lnTo>
                      <a:pt x="144" y="6432"/>
                    </a:lnTo>
                    <a:lnTo>
                      <a:pt x="165" y="6408"/>
                    </a:lnTo>
                    <a:lnTo>
                      <a:pt x="188" y="6384"/>
                    </a:lnTo>
                    <a:lnTo>
                      <a:pt x="1801" y="4771"/>
                    </a:lnTo>
                    <a:lnTo>
                      <a:pt x="1824" y="4748"/>
                    </a:lnTo>
                    <a:lnTo>
                      <a:pt x="1850" y="4727"/>
                    </a:lnTo>
                    <a:lnTo>
                      <a:pt x="1876" y="4707"/>
                    </a:lnTo>
                    <a:lnTo>
                      <a:pt x="1902" y="4689"/>
                    </a:lnTo>
                    <a:lnTo>
                      <a:pt x="1929" y="4671"/>
                    </a:lnTo>
                    <a:lnTo>
                      <a:pt x="1957" y="4656"/>
                    </a:lnTo>
                    <a:lnTo>
                      <a:pt x="1985" y="4642"/>
                    </a:lnTo>
                    <a:lnTo>
                      <a:pt x="2014" y="4630"/>
                    </a:lnTo>
                    <a:lnTo>
                      <a:pt x="2043" y="4619"/>
                    </a:lnTo>
                    <a:lnTo>
                      <a:pt x="2073" y="4609"/>
                    </a:lnTo>
                    <a:lnTo>
                      <a:pt x="2104" y="4601"/>
                    </a:lnTo>
                    <a:lnTo>
                      <a:pt x="2134" y="4595"/>
                    </a:lnTo>
                    <a:lnTo>
                      <a:pt x="2164" y="4590"/>
                    </a:lnTo>
                    <a:lnTo>
                      <a:pt x="2195" y="4586"/>
                    </a:lnTo>
                    <a:lnTo>
                      <a:pt x="2227" y="4584"/>
                    </a:lnTo>
                    <a:lnTo>
                      <a:pt x="2257" y="4583"/>
                    </a:lnTo>
                    <a:lnTo>
                      <a:pt x="2288" y="4584"/>
                    </a:lnTo>
                    <a:lnTo>
                      <a:pt x="2319" y="4586"/>
                    </a:lnTo>
                    <a:lnTo>
                      <a:pt x="2350" y="4590"/>
                    </a:lnTo>
                    <a:lnTo>
                      <a:pt x="2381" y="4595"/>
                    </a:lnTo>
                    <a:lnTo>
                      <a:pt x="2411" y="4601"/>
                    </a:lnTo>
                    <a:lnTo>
                      <a:pt x="2441" y="4609"/>
                    </a:lnTo>
                    <a:lnTo>
                      <a:pt x="2472" y="4619"/>
                    </a:lnTo>
                    <a:lnTo>
                      <a:pt x="2501" y="4630"/>
                    </a:lnTo>
                    <a:lnTo>
                      <a:pt x="2529" y="4642"/>
                    </a:lnTo>
                    <a:lnTo>
                      <a:pt x="2558" y="4656"/>
                    </a:lnTo>
                    <a:lnTo>
                      <a:pt x="2586" y="4671"/>
                    </a:lnTo>
                    <a:lnTo>
                      <a:pt x="2613" y="4689"/>
                    </a:lnTo>
                    <a:lnTo>
                      <a:pt x="2639" y="4707"/>
                    </a:lnTo>
                    <a:lnTo>
                      <a:pt x="2665" y="4727"/>
                    </a:lnTo>
                    <a:lnTo>
                      <a:pt x="2689" y="4748"/>
                    </a:lnTo>
                    <a:lnTo>
                      <a:pt x="2714" y="4770"/>
                    </a:lnTo>
                    <a:lnTo>
                      <a:pt x="5332" y="7384"/>
                    </a:lnTo>
                    <a:lnTo>
                      <a:pt x="5357" y="7406"/>
                    </a:lnTo>
                    <a:lnTo>
                      <a:pt x="5382" y="7427"/>
                    </a:lnTo>
                    <a:lnTo>
                      <a:pt x="5407" y="7448"/>
                    </a:lnTo>
                    <a:lnTo>
                      <a:pt x="5433" y="7466"/>
                    </a:lnTo>
                    <a:lnTo>
                      <a:pt x="5460" y="7483"/>
                    </a:lnTo>
                    <a:lnTo>
                      <a:pt x="5489" y="7498"/>
                    </a:lnTo>
                    <a:lnTo>
                      <a:pt x="5517" y="7512"/>
                    </a:lnTo>
                    <a:lnTo>
                      <a:pt x="5546" y="7524"/>
                    </a:lnTo>
                    <a:lnTo>
                      <a:pt x="5575" y="7535"/>
                    </a:lnTo>
                    <a:lnTo>
                      <a:pt x="5604" y="7545"/>
                    </a:lnTo>
                    <a:lnTo>
                      <a:pt x="5635" y="7553"/>
                    </a:lnTo>
                    <a:lnTo>
                      <a:pt x="5665" y="7559"/>
                    </a:lnTo>
                    <a:lnTo>
                      <a:pt x="5696" y="7565"/>
                    </a:lnTo>
                    <a:lnTo>
                      <a:pt x="5726" y="7569"/>
                    </a:lnTo>
                    <a:lnTo>
                      <a:pt x="5758" y="7571"/>
                    </a:lnTo>
                    <a:lnTo>
                      <a:pt x="5789" y="7572"/>
                    </a:lnTo>
                    <a:lnTo>
                      <a:pt x="5819" y="7571"/>
                    </a:lnTo>
                    <a:lnTo>
                      <a:pt x="5850" y="7569"/>
                    </a:lnTo>
                    <a:lnTo>
                      <a:pt x="5882" y="7565"/>
                    </a:lnTo>
                    <a:lnTo>
                      <a:pt x="5912" y="7559"/>
                    </a:lnTo>
                    <a:lnTo>
                      <a:pt x="5942" y="7552"/>
                    </a:lnTo>
                    <a:lnTo>
                      <a:pt x="5972" y="7544"/>
                    </a:lnTo>
                    <a:lnTo>
                      <a:pt x="6003" y="7535"/>
                    </a:lnTo>
                    <a:lnTo>
                      <a:pt x="6032" y="7524"/>
                    </a:lnTo>
                    <a:lnTo>
                      <a:pt x="6060" y="7512"/>
                    </a:lnTo>
                    <a:lnTo>
                      <a:pt x="6089" y="7498"/>
                    </a:lnTo>
                    <a:lnTo>
                      <a:pt x="6117" y="7482"/>
                    </a:lnTo>
                    <a:lnTo>
                      <a:pt x="6144" y="7465"/>
                    </a:lnTo>
                    <a:lnTo>
                      <a:pt x="6170" y="7447"/>
                    </a:lnTo>
                    <a:lnTo>
                      <a:pt x="6196" y="7426"/>
                    </a:lnTo>
                    <a:lnTo>
                      <a:pt x="6220" y="7405"/>
                    </a:lnTo>
                    <a:lnTo>
                      <a:pt x="6245" y="7383"/>
                    </a:lnTo>
                    <a:lnTo>
                      <a:pt x="13421" y="190"/>
                    </a:lnTo>
                    <a:lnTo>
                      <a:pt x="13445" y="166"/>
                    </a:lnTo>
                    <a:lnTo>
                      <a:pt x="13470" y="145"/>
                    </a:lnTo>
                    <a:lnTo>
                      <a:pt x="13495" y="125"/>
                    </a:lnTo>
                    <a:lnTo>
                      <a:pt x="13521" y="107"/>
                    </a:lnTo>
                    <a:lnTo>
                      <a:pt x="13549" y="90"/>
                    </a:lnTo>
                    <a:lnTo>
                      <a:pt x="13577" y="75"/>
                    </a:lnTo>
                    <a:lnTo>
                      <a:pt x="13605" y="60"/>
                    </a:lnTo>
                    <a:lnTo>
                      <a:pt x="13634" y="47"/>
                    </a:lnTo>
                    <a:lnTo>
                      <a:pt x="13663" y="36"/>
                    </a:lnTo>
                    <a:lnTo>
                      <a:pt x="13693" y="27"/>
                    </a:lnTo>
                    <a:lnTo>
                      <a:pt x="13723" y="19"/>
                    </a:lnTo>
                    <a:lnTo>
                      <a:pt x="13753" y="12"/>
                    </a:lnTo>
                    <a:lnTo>
                      <a:pt x="13784" y="7"/>
                    </a:lnTo>
                    <a:lnTo>
                      <a:pt x="13815" y="3"/>
                    </a:lnTo>
                    <a:lnTo>
                      <a:pt x="13846" y="1"/>
                    </a:lnTo>
                    <a:lnTo>
                      <a:pt x="13877" y="0"/>
                    </a:lnTo>
                    <a:lnTo>
                      <a:pt x="13908" y="1"/>
                    </a:lnTo>
                    <a:lnTo>
                      <a:pt x="13939" y="3"/>
                    </a:lnTo>
                    <a:lnTo>
                      <a:pt x="13970" y="6"/>
                    </a:lnTo>
                    <a:lnTo>
                      <a:pt x="14000" y="11"/>
                    </a:lnTo>
                    <a:lnTo>
                      <a:pt x="14031" y="18"/>
                    </a:lnTo>
                    <a:lnTo>
                      <a:pt x="14062" y="26"/>
                    </a:lnTo>
                    <a:lnTo>
                      <a:pt x="14091" y="35"/>
                    </a:lnTo>
                    <a:lnTo>
                      <a:pt x="14120" y="46"/>
                    </a:lnTo>
                    <a:lnTo>
                      <a:pt x="14149" y="58"/>
                    </a:lnTo>
                    <a:lnTo>
                      <a:pt x="14178" y="73"/>
                    </a:lnTo>
                    <a:lnTo>
                      <a:pt x="14206" y="88"/>
                    </a:lnTo>
                    <a:lnTo>
                      <a:pt x="14233" y="105"/>
                    </a:lnTo>
                    <a:lnTo>
                      <a:pt x="14259" y="123"/>
                    </a:lnTo>
                    <a:lnTo>
                      <a:pt x="14285" y="143"/>
                    </a:lnTo>
                    <a:lnTo>
                      <a:pt x="14310" y="164"/>
                    </a:lnTo>
                    <a:lnTo>
                      <a:pt x="14334" y="186"/>
                    </a:lnTo>
                    <a:lnTo>
                      <a:pt x="15938" y="1780"/>
                    </a:lnTo>
                    <a:lnTo>
                      <a:pt x="15962" y="1804"/>
                    </a:lnTo>
                    <a:lnTo>
                      <a:pt x="15983" y="1829"/>
                    </a:lnTo>
                    <a:lnTo>
                      <a:pt x="16003" y="1855"/>
                    </a:lnTo>
                    <a:lnTo>
                      <a:pt x="16021" y="1881"/>
                    </a:lnTo>
                    <a:lnTo>
                      <a:pt x="16038" y="1908"/>
                    </a:lnTo>
                    <a:lnTo>
                      <a:pt x="16053" y="1935"/>
                    </a:lnTo>
                    <a:lnTo>
                      <a:pt x="16068" y="1964"/>
                    </a:lnTo>
                    <a:lnTo>
                      <a:pt x="16081" y="1993"/>
                    </a:lnTo>
                    <a:lnTo>
                      <a:pt x="16092" y="2022"/>
                    </a:lnTo>
                    <a:lnTo>
                      <a:pt x="16101" y="2051"/>
                    </a:lnTo>
                    <a:lnTo>
                      <a:pt x="16109" y="2082"/>
                    </a:lnTo>
                    <a:lnTo>
                      <a:pt x="16116" y="2112"/>
                    </a:lnTo>
                    <a:lnTo>
                      <a:pt x="16121" y="2143"/>
                    </a:lnTo>
                    <a:lnTo>
                      <a:pt x="16125" y="2173"/>
                    </a:lnTo>
                    <a:lnTo>
                      <a:pt x="16127" y="2205"/>
                    </a:lnTo>
                    <a:lnTo>
                      <a:pt x="16128" y="2236"/>
                    </a:lnTo>
                    <a:lnTo>
                      <a:pt x="16127" y="2266"/>
                    </a:lnTo>
                    <a:lnTo>
                      <a:pt x="16125" y="2297"/>
                    </a:lnTo>
                    <a:lnTo>
                      <a:pt x="16122" y="2328"/>
                    </a:lnTo>
                    <a:lnTo>
                      <a:pt x="16117" y="2359"/>
                    </a:lnTo>
                    <a:lnTo>
                      <a:pt x="16110" y="2389"/>
                    </a:lnTo>
                    <a:lnTo>
                      <a:pt x="16102" y="2419"/>
                    </a:lnTo>
                    <a:lnTo>
                      <a:pt x="16093" y="2449"/>
                    </a:lnTo>
                    <a:lnTo>
                      <a:pt x="16082" y="2478"/>
                    </a:lnTo>
                    <a:lnTo>
                      <a:pt x="16069" y="2507"/>
                    </a:lnTo>
                    <a:lnTo>
                      <a:pt x="16055" y="2535"/>
                    </a:lnTo>
                    <a:lnTo>
                      <a:pt x="16039" y="2564"/>
                    </a:lnTo>
                    <a:lnTo>
                      <a:pt x="16023" y="2591"/>
                    </a:lnTo>
                    <a:lnTo>
                      <a:pt x="16004" y="2617"/>
                    </a:lnTo>
                    <a:lnTo>
                      <a:pt x="15985" y="2642"/>
                    </a:lnTo>
                    <a:lnTo>
                      <a:pt x="15964" y="2667"/>
                    </a:lnTo>
                    <a:lnTo>
                      <a:pt x="15941" y="2692"/>
                    </a:lnTo>
                    <a:lnTo>
                      <a:pt x="7238" y="11415"/>
                    </a:lnTo>
                    <a:lnTo>
                      <a:pt x="7214" y="11439"/>
                    </a:lnTo>
                    <a:lnTo>
                      <a:pt x="7188" y="11462"/>
                    </a:lnTo>
                    <a:lnTo>
                      <a:pt x="7162" y="11485"/>
                    </a:lnTo>
                    <a:lnTo>
                      <a:pt x="7134" y="11507"/>
                    </a:lnTo>
                    <a:lnTo>
                      <a:pt x="7104" y="11529"/>
                    </a:lnTo>
                    <a:lnTo>
                      <a:pt x="7074" y="11550"/>
                    </a:lnTo>
                    <a:lnTo>
                      <a:pt x="7043" y="11572"/>
                    </a:lnTo>
                    <a:lnTo>
                      <a:pt x="7011" y="11593"/>
                    </a:lnTo>
                    <a:lnTo>
                      <a:pt x="6977" y="11613"/>
                    </a:lnTo>
                    <a:lnTo>
                      <a:pt x="6943" y="11632"/>
                    </a:lnTo>
                    <a:lnTo>
                      <a:pt x="6909" y="11651"/>
                    </a:lnTo>
                    <a:lnTo>
                      <a:pt x="6874" y="11670"/>
                    </a:lnTo>
                    <a:lnTo>
                      <a:pt x="6837" y="11688"/>
                    </a:lnTo>
                    <a:lnTo>
                      <a:pt x="6801" y="11706"/>
                    </a:lnTo>
                    <a:lnTo>
                      <a:pt x="6765" y="11722"/>
                    </a:lnTo>
                    <a:lnTo>
                      <a:pt x="6727" y="11738"/>
                    </a:lnTo>
                    <a:lnTo>
                      <a:pt x="6689" y="11753"/>
                    </a:lnTo>
                    <a:lnTo>
                      <a:pt x="6652" y="11767"/>
                    </a:lnTo>
                    <a:lnTo>
                      <a:pt x="6613" y="11781"/>
                    </a:lnTo>
                    <a:lnTo>
                      <a:pt x="6576" y="11793"/>
                    </a:lnTo>
                    <a:lnTo>
                      <a:pt x="6538" y="11805"/>
                    </a:lnTo>
                    <a:lnTo>
                      <a:pt x="6500" y="11817"/>
                    </a:lnTo>
                    <a:lnTo>
                      <a:pt x="6461" y="11827"/>
                    </a:lnTo>
                    <a:lnTo>
                      <a:pt x="6424" y="11836"/>
                    </a:lnTo>
                    <a:lnTo>
                      <a:pt x="6387" y="11844"/>
                    </a:lnTo>
                    <a:lnTo>
                      <a:pt x="6349" y="11852"/>
                    </a:lnTo>
                    <a:lnTo>
                      <a:pt x="6313" y="11858"/>
                    </a:lnTo>
                    <a:lnTo>
                      <a:pt x="6277" y="11863"/>
                    </a:lnTo>
                    <a:lnTo>
                      <a:pt x="6241" y="11867"/>
                    </a:lnTo>
                    <a:lnTo>
                      <a:pt x="6205" y="11870"/>
                    </a:lnTo>
                    <a:lnTo>
                      <a:pt x="6171" y="11871"/>
                    </a:lnTo>
                    <a:lnTo>
                      <a:pt x="6138" y="11872"/>
                    </a:lnTo>
                    <a:lnTo>
                      <a:pt x="5386" y="11872"/>
                    </a:lnTo>
                    <a:lnTo>
                      <a:pt x="5352" y="11871"/>
                    </a:lnTo>
                    <a:lnTo>
                      <a:pt x="5318" y="11870"/>
                    </a:lnTo>
                    <a:lnTo>
                      <a:pt x="5283" y="11867"/>
                    </a:lnTo>
                    <a:lnTo>
                      <a:pt x="5247" y="11863"/>
                    </a:lnTo>
                    <a:lnTo>
                      <a:pt x="5210" y="11858"/>
                    </a:lnTo>
                    <a:lnTo>
                      <a:pt x="5174" y="11851"/>
                    </a:lnTo>
                    <a:lnTo>
                      <a:pt x="5137" y="11844"/>
                    </a:lnTo>
                    <a:lnTo>
                      <a:pt x="5099" y="11836"/>
                    </a:lnTo>
                    <a:lnTo>
                      <a:pt x="5062" y="11827"/>
                    </a:lnTo>
                    <a:lnTo>
                      <a:pt x="5024" y="11817"/>
                    </a:lnTo>
                    <a:lnTo>
                      <a:pt x="4986" y="11805"/>
                    </a:lnTo>
                    <a:lnTo>
                      <a:pt x="4948" y="11793"/>
                    </a:lnTo>
                    <a:lnTo>
                      <a:pt x="4910" y="11780"/>
                    </a:lnTo>
                    <a:lnTo>
                      <a:pt x="4872" y="11767"/>
                    </a:lnTo>
                    <a:lnTo>
                      <a:pt x="4834" y="11753"/>
                    </a:lnTo>
                    <a:lnTo>
                      <a:pt x="4796" y="11738"/>
                    </a:lnTo>
                    <a:lnTo>
                      <a:pt x="4760" y="11722"/>
                    </a:lnTo>
                    <a:lnTo>
                      <a:pt x="4722" y="11705"/>
                    </a:lnTo>
                    <a:lnTo>
                      <a:pt x="4686" y="11688"/>
                    </a:lnTo>
                    <a:lnTo>
                      <a:pt x="4650" y="11669"/>
                    </a:lnTo>
                    <a:lnTo>
                      <a:pt x="4615" y="11651"/>
                    </a:lnTo>
                    <a:lnTo>
                      <a:pt x="4580" y="11632"/>
                    </a:lnTo>
                    <a:lnTo>
                      <a:pt x="4546" y="11612"/>
                    </a:lnTo>
                    <a:lnTo>
                      <a:pt x="4513" y="11592"/>
                    </a:lnTo>
                    <a:lnTo>
                      <a:pt x="4481" y="11572"/>
                    </a:lnTo>
                    <a:lnTo>
                      <a:pt x="4449" y="11550"/>
                    </a:lnTo>
                    <a:lnTo>
                      <a:pt x="4419" y="11528"/>
                    </a:lnTo>
                    <a:lnTo>
                      <a:pt x="4390" y="11506"/>
                    </a:lnTo>
                    <a:lnTo>
                      <a:pt x="4363" y="11484"/>
                    </a:lnTo>
                    <a:lnTo>
                      <a:pt x="4335" y="11462"/>
                    </a:lnTo>
                    <a:lnTo>
                      <a:pt x="4310" y="11439"/>
                    </a:lnTo>
                    <a:lnTo>
                      <a:pt x="4286" y="11414"/>
                    </a:lnTo>
                    <a:lnTo>
                      <a:pt x="187" y="7297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000">
                  <a:solidFill>
                    <a:srgbClr val="535761"/>
                  </a:solidFill>
                  <a:latin typeface="Montserrat" panose="00000500000000000000" pitchFamily="2" charset="-52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77" name="Rectangle 4">
              <a:extLst>
                <a:ext uri="{FF2B5EF4-FFF2-40B4-BE49-F238E27FC236}">
                  <a16:creationId xmlns:a16="http://schemas.microsoft.com/office/drawing/2014/main" id="{3CB6C02F-623D-4507-8C3A-118A717F15FE}"/>
                </a:ext>
              </a:extLst>
            </p:cNvPr>
            <p:cNvSpPr/>
            <p:nvPr/>
          </p:nvSpPr>
          <p:spPr>
            <a:xfrm>
              <a:off x="1831551" y="3574516"/>
              <a:ext cx="507574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Montserrat" panose="00000500000000000000" pitchFamily="2" charset="-52"/>
                </a:rPr>
                <a:t>Полезные советы</a:t>
              </a:r>
            </a:p>
          </p:txBody>
        </p:sp>
      </p:grpSp>
      <p:grpSp>
        <p:nvGrpSpPr>
          <p:cNvPr id="181" name="Group 39">
            <a:extLst>
              <a:ext uri="{FF2B5EF4-FFF2-40B4-BE49-F238E27FC236}">
                <a16:creationId xmlns:a16="http://schemas.microsoft.com/office/drawing/2014/main" id="{24A0D085-52BC-4F5B-9B09-E605F1FDAB4A}"/>
              </a:ext>
            </a:extLst>
          </p:cNvPr>
          <p:cNvGrpSpPr/>
          <p:nvPr/>
        </p:nvGrpSpPr>
        <p:grpSpPr>
          <a:xfrm>
            <a:off x="6469425" y="4801859"/>
            <a:ext cx="5500144" cy="413418"/>
            <a:chOff x="1407149" y="3549662"/>
            <a:chExt cx="5500144" cy="413418"/>
          </a:xfrm>
        </p:grpSpPr>
        <p:grpSp>
          <p:nvGrpSpPr>
            <p:cNvPr id="182" name="Group 23">
              <a:extLst>
                <a:ext uri="{FF2B5EF4-FFF2-40B4-BE49-F238E27FC236}">
                  <a16:creationId xmlns:a16="http://schemas.microsoft.com/office/drawing/2014/main" id="{51AF9E55-8249-41B3-AC76-5F4909EA024C}"/>
                </a:ext>
              </a:extLst>
            </p:cNvPr>
            <p:cNvGrpSpPr/>
            <p:nvPr/>
          </p:nvGrpSpPr>
          <p:grpSpPr>
            <a:xfrm>
              <a:off x="1407149" y="3549662"/>
              <a:ext cx="413418" cy="413418"/>
              <a:chOff x="1407149" y="3549662"/>
              <a:chExt cx="413418" cy="413418"/>
            </a:xfrm>
          </p:grpSpPr>
          <p:sp>
            <p:nvSpPr>
              <p:cNvPr id="184" name="Oval 22">
                <a:extLst>
                  <a:ext uri="{FF2B5EF4-FFF2-40B4-BE49-F238E27FC236}">
                    <a16:creationId xmlns:a16="http://schemas.microsoft.com/office/drawing/2014/main" id="{15439202-5575-4B91-8E15-43998540B231}"/>
                  </a:ext>
                </a:extLst>
              </p:cNvPr>
              <p:cNvSpPr/>
              <p:nvPr/>
            </p:nvSpPr>
            <p:spPr>
              <a:xfrm>
                <a:off x="1407149" y="3549662"/>
                <a:ext cx="413418" cy="413418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Montserrat" panose="00000500000000000000" pitchFamily="2" charset="-52"/>
                </a:endParaRPr>
              </a:p>
            </p:txBody>
          </p:sp>
          <p:sp>
            <p:nvSpPr>
              <p:cNvPr id="185" name="Oval 5">
                <a:extLst>
                  <a:ext uri="{FF2B5EF4-FFF2-40B4-BE49-F238E27FC236}">
                    <a16:creationId xmlns:a16="http://schemas.microsoft.com/office/drawing/2014/main" id="{5913BD0F-4567-49B3-A405-16240A11D205}"/>
                  </a:ext>
                </a:extLst>
              </p:cNvPr>
              <p:cNvSpPr/>
              <p:nvPr/>
            </p:nvSpPr>
            <p:spPr>
              <a:xfrm>
                <a:off x="1452286" y="3594799"/>
                <a:ext cx="323144" cy="323144"/>
              </a:xfrm>
              <a:prstGeom prst="ellipse">
                <a:avLst/>
              </a:prstGeom>
              <a:solidFill>
                <a:srgbClr val="08A5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Montserrat" panose="00000500000000000000" pitchFamily="2" charset="-52"/>
                </a:endParaRPr>
              </a:p>
            </p:txBody>
          </p:sp>
          <p:sp>
            <p:nvSpPr>
              <p:cNvPr id="186" name="Freeform 229">
                <a:extLst>
                  <a:ext uri="{FF2B5EF4-FFF2-40B4-BE49-F238E27FC236}">
                    <a16:creationId xmlns:a16="http://schemas.microsoft.com/office/drawing/2014/main" id="{CD675A4F-802C-470C-AB87-16E793BCEF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3302" y="3714766"/>
                <a:ext cx="121113" cy="83211"/>
              </a:xfrm>
              <a:custGeom>
                <a:avLst/>
                <a:gdLst>
                  <a:gd name="T0" fmla="*/ 124 w 16128"/>
                  <a:gd name="T1" fmla="*/ 7223 h 11872"/>
                  <a:gd name="T2" fmla="*/ 59 w 16128"/>
                  <a:gd name="T3" fmla="*/ 7113 h 11872"/>
                  <a:gd name="T4" fmla="*/ 18 w 16128"/>
                  <a:gd name="T5" fmla="*/ 6994 h 11872"/>
                  <a:gd name="T6" fmla="*/ 1 w 16128"/>
                  <a:gd name="T7" fmla="*/ 6871 h 11872"/>
                  <a:gd name="T8" fmla="*/ 7 w 16128"/>
                  <a:gd name="T9" fmla="*/ 6747 h 11872"/>
                  <a:gd name="T10" fmla="*/ 36 w 16128"/>
                  <a:gd name="T11" fmla="*/ 6626 h 11872"/>
                  <a:gd name="T12" fmla="*/ 90 w 16128"/>
                  <a:gd name="T13" fmla="*/ 6512 h 11872"/>
                  <a:gd name="T14" fmla="*/ 165 w 16128"/>
                  <a:gd name="T15" fmla="*/ 6408 h 11872"/>
                  <a:gd name="T16" fmla="*/ 1850 w 16128"/>
                  <a:gd name="T17" fmla="*/ 4727 h 11872"/>
                  <a:gd name="T18" fmla="*/ 1957 w 16128"/>
                  <a:gd name="T19" fmla="*/ 4656 h 11872"/>
                  <a:gd name="T20" fmla="*/ 2073 w 16128"/>
                  <a:gd name="T21" fmla="*/ 4609 h 11872"/>
                  <a:gd name="T22" fmla="*/ 2195 w 16128"/>
                  <a:gd name="T23" fmla="*/ 4586 h 11872"/>
                  <a:gd name="T24" fmla="*/ 2319 w 16128"/>
                  <a:gd name="T25" fmla="*/ 4586 h 11872"/>
                  <a:gd name="T26" fmla="*/ 2441 w 16128"/>
                  <a:gd name="T27" fmla="*/ 4609 h 11872"/>
                  <a:gd name="T28" fmla="*/ 2558 w 16128"/>
                  <a:gd name="T29" fmla="*/ 4656 h 11872"/>
                  <a:gd name="T30" fmla="*/ 2665 w 16128"/>
                  <a:gd name="T31" fmla="*/ 4727 h 11872"/>
                  <a:gd name="T32" fmla="*/ 5357 w 16128"/>
                  <a:gd name="T33" fmla="*/ 7406 h 11872"/>
                  <a:gd name="T34" fmla="*/ 5460 w 16128"/>
                  <a:gd name="T35" fmla="*/ 7483 h 11872"/>
                  <a:gd name="T36" fmla="*/ 5575 w 16128"/>
                  <a:gd name="T37" fmla="*/ 7535 h 11872"/>
                  <a:gd name="T38" fmla="*/ 5696 w 16128"/>
                  <a:gd name="T39" fmla="*/ 7565 h 11872"/>
                  <a:gd name="T40" fmla="*/ 5819 w 16128"/>
                  <a:gd name="T41" fmla="*/ 7571 h 11872"/>
                  <a:gd name="T42" fmla="*/ 5942 w 16128"/>
                  <a:gd name="T43" fmla="*/ 7552 h 11872"/>
                  <a:gd name="T44" fmla="*/ 6060 w 16128"/>
                  <a:gd name="T45" fmla="*/ 7512 h 11872"/>
                  <a:gd name="T46" fmla="*/ 6170 w 16128"/>
                  <a:gd name="T47" fmla="*/ 7447 h 11872"/>
                  <a:gd name="T48" fmla="*/ 13421 w 16128"/>
                  <a:gd name="T49" fmla="*/ 190 h 11872"/>
                  <a:gd name="T50" fmla="*/ 13521 w 16128"/>
                  <a:gd name="T51" fmla="*/ 107 h 11872"/>
                  <a:gd name="T52" fmla="*/ 13634 w 16128"/>
                  <a:gd name="T53" fmla="*/ 47 h 11872"/>
                  <a:gd name="T54" fmla="*/ 13753 w 16128"/>
                  <a:gd name="T55" fmla="*/ 12 h 11872"/>
                  <a:gd name="T56" fmla="*/ 13877 w 16128"/>
                  <a:gd name="T57" fmla="*/ 0 h 11872"/>
                  <a:gd name="T58" fmla="*/ 14000 w 16128"/>
                  <a:gd name="T59" fmla="*/ 11 h 11872"/>
                  <a:gd name="T60" fmla="*/ 14120 w 16128"/>
                  <a:gd name="T61" fmla="*/ 46 h 11872"/>
                  <a:gd name="T62" fmla="*/ 14233 w 16128"/>
                  <a:gd name="T63" fmla="*/ 105 h 11872"/>
                  <a:gd name="T64" fmla="*/ 14334 w 16128"/>
                  <a:gd name="T65" fmla="*/ 186 h 11872"/>
                  <a:gd name="T66" fmla="*/ 16003 w 16128"/>
                  <a:gd name="T67" fmla="*/ 1855 h 11872"/>
                  <a:gd name="T68" fmla="*/ 16068 w 16128"/>
                  <a:gd name="T69" fmla="*/ 1964 h 11872"/>
                  <a:gd name="T70" fmla="*/ 16109 w 16128"/>
                  <a:gd name="T71" fmla="*/ 2082 h 11872"/>
                  <a:gd name="T72" fmla="*/ 16127 w 16128"/>
                  <a:gd name="T73" fmla="*/ 2205 h 11872"/>
                  <a:gd name="T74" fmla="*/ 16122 w 16128"/>
                  <a:gd name="T75" fmla="*/ 2328 h 11872"/>
                  <a:gd name="T76" fmla="*/ 16093 w 16128"/>
                  <a:gd name="T77" fmla="*/ 2449 h 11872"/>
                  <a:gd name="T78" fmla="*/ 16039 w 16128"/>
                  <a:gd name="T79" fmla="*/ 2564 h 11872"/>
                  <a:gd name="T80" fmla="*/ 15964 w 16128"/>
                  <a:gd name="T81" fmla="*/ 2667 h 11872"/>
                  <a:gd name="T82" fmla="*/ 7188 w 16128"/>
                  <a:gd name="T83" fmla="*/ 11462 h 11872"/>
                  <a:gd name="T84" fmla="*/ 7074 w 16128"/>
                  <a:gd name="T85" fmla="*/ 11550 h 11872"/>
                  <a:gd name="T86" fmla="*/ 6943 w 16128"/>
                  <a:gd name="T87" fmla="*/ 11632 h 11872"/>
                  <a:gd name="T88" fmla="*/ 6801 w 16128"/>
                  <a:gd name="T89" fmla="*/ 11706 h 11872"/>
                  <a:gd name="T90" fmla="*/ 6652 w 16128"/>
                  <a:gd name="T91" fmla="*/ 11767 h 11872"/>
                  <a:gd name="T92" fmla="*/ 6500 w 16128"/>
                  <a:gd name="T93" fmla="*/ 11817 h 11872"/>
                  <a:gd name="T94" fmla="*/ 6349 w 16128"/>
                  <a:gd name="T95" fmla="*/ 11852 h 11872"/>
                  <a:gd name="T96" fmla="*/ 6205 w 16128"/>
                  <a:gd name="T97" fmla="*/ 11870 h 11872"/>
                  <a:gd name="T98" fmla="*/ 5352 w 16128"/>
                  <a:gd name="T99" fmla="*/ 11871 h 11872"/>
                  <a:gd name="T100" fmla="*/ 5210 w 16128"/>
                  <a:gd name="T101" fmla="*/ 11858 h 11872"/>
                  <a:gd name="T102" fmla="*/ 5062 w 16128"/>
                  <a:gd name="T103" fmla="*/ 11827 h 11872"/>
                  <a:gd name="T104" fmla="*/ 4910 w 16128"/>
                  <a:gd name="T105" fmla="*/ 11780 h 11872"/>
                  <a:gd name="T106" fmla="*/ 4760 w 16128"/>
                  <a:gd name="T107" fmla="*/ 11722 h 11872"/>
                  <a:gd name="T108" fmla="*/ 4615 w 16128"/>
                  <a:gd name="T109" fmla="*/ 11651 h 11872"/>
                  <a:gd name="T110" fmla="*/ 4481 w 16128"/>
                  <a:gd name="T111" fmla="*/ 11572 h 11872"/>
                  <a:gd name="T112" fmla="*/ 4363 w 16128"/>
                  <a:gd name="T113" fmla="*/ 11484 h 11872"/>
                  <a:gd name="T114" fmla="*/ 187 w 16128"/>
                  <a:gd name="T115" fmla="*/ 7297 h 11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128" h="11872">
                    <a:moveTo>
                      <a:pt x="187" y="7297"/>
                    </a:moveTo>
                    <a:lnTo>
                      <a:pt x="164" y="7273"/>
                    </a:lnTo>
                    <a:lnTo>
                      <a:pt x="143" y="7248"/>
                    </a:lnTo>
                    <a:lnTo>
                      <a:pt x="124" y="7223"/>
                    </a:lnTo>
                    <a:lnTo>
                      <a:pt x="106" y="7196"/>
                    </a:lnTo>
                    <a:lnTo>
                      <a:pt x="89" y="7168"/>
                    </a:lnTo>
                    <a:lnTo>
                      <a:pt x="74" y="7141"/>
                    </a:lnTo>
                    <a:lnTo>
                      <a:pt x="59" y="7113"/>
                    </a:lnTo>
                    <a:lnTo>
                      <a:pt x="46" y="7084"/>
                    </a:lnTo>
                    <a:lnTo>
                      <a:pt x="35" y="7054"/>
                    </a:lnTo>
                    <a:lnTo>
                      <a:pt x="26" y="7024"/>
                    </a:lnTo>
                    <a:lnTo>
                      <a:pt x="18" y="6994"/>
                    </a:lnTo>
                    <a:lnTo>
                      <a:pt x="12" y="6964"/>
                    </a:lnTo>
                    <a:lnTo>
                      <a:pt x="6" y="6933"/>
                    </a:lnTo>
                    <a:lnTo>
                      <a:pt x="3" y="6902"/>
                    </a:lnTo>
                    <a:lnTo>
                      <a:pt x="1" y="6871"/>
                    </a:lnTo>
                    <a:lnTo>
                      <a:pt x="0" y="6841"/>
                    </a:lnTo>
                    <a:lnTo>
                      <a:pt x="1" y="6809"/>
                    </a:lnTo>
                    <a:lnTo>
                      <a:pt x="3" y="6778"/>
                    </a:lnTo>
                    <a:lnTo>
                      <a:pt x="7" y="6747"/>
                    </a:lnTo>
                    <a:lnTo>
                      <a:pt x="12" y="6717"/>
                    </a:lnTo>
                    <a:lnTo>
                      <a:pt x="18" y="6687"/>
                    </a:lnTo>
                    <a:lnTo>
                      <a:pt x="26" y="6656"/>
                    </a:lnTo>
                    <a:lnTo>
                      <a:pt x="36" y="6626"/>
                    </a:lnTo>
                    <a:lnTo>
                      <a:pt x="47" y="6597"/>
                    </a:lnTo>
                    <a:lnTo>
                      <a:pt x="59" y="6569"/>
                    </a:lnTo>
                    <a:lnTo>
                      <a:pt x="74" y="6539"/>
                    </a:lnTo>
                    <a:lnTo>
                      <a:pt x="90" y="6512"/>
                    </a:lnTo>
                    <a:lnTo>
                      <a:pt x="106" y="6485"/>
                    </a:lnTo>
                    <a:lnTo>
                      <a:pt x="125" y="6459"/>
                    </a:lnTo>
                    <a:lnTo>
                      <a:pt x="144" y="6432"/>
                    </a:lnTo>
                    <a:lnTo>
                      <a:pt x="165" y="6408"/>
                    </a:lnTo>
                    <a:lnTo>
                      <a:pt x="188" y="6384"/>
                    </a:lnTo>
                    <a:lnTo>
                      <a:pt x="1801" y="4771"/>
                    </a:lnTo>
                    <a:lnTo>
                      <a:pt x="1824" y="4748"/>
                    </a:lnTo>
                    <a:lnTo>
                      <a:pt x="1850" y="4727"/>
                    </a:lnTo>
                    <a:lnTo>
                      <a:pt x="1876" y="4707"/>
                    </a:lnTo>
                    <a:lnTo>
                      <a:pt x="1902" y="4689"/>
                    </a:lnTo>
                    <a:lnTo>
                      <a:pt x="1929" y="4671"/>
                    </a:lnTo>
                    <a:lnTo>
                      <a:pt x="1957" y="4656"/>
                    </a:lnTo>
                    <a:lnTo>
                      <a:pt x="1985" y="4642"/>
                    </a:lnTo>
                    <a:lnTo>
                      <a:pt x="2014" y="4630"/>
                    </a:lnTo>
                    <a:lnTo>
                      <a:pt x="2043" y="4619"/>
                    </a:lnTo>
                    <a:lnTo>
                      <a:pt x="2073" y="4609"/>
                    </a:lnTo>
                    <a:lnTo>
                      <a:pt x="2104" y="4601"/>
                    </a:lnTo>
                    <a:lnTo>
                      <a:pt x="2134" y="4595"/>
                    </a:lnTo>
                    <a:lnTo>
                      <a:pt x="2164" y="4590"/>
                    </a:lnTo>
                    <a:lnTo>
                      <a:pt x="2195" y="4586"/>
                    </a:lnTo>
                    <a:lnTo>
                      <a:pt x="2227" y="4584"/>
                    </a:lnTo>
                    <a:lnTo>
                      <a:pt x="2257" y="4583"/>
                    </a:lnTo>
                    <a:lnTo>
                      <a:pt x="2288" y="4584"/>
                    </a:lnTo>
                    <a:lnTo>
                      <a:pt x="2319" y="4586"/>
                    </a:lnTo>
                    <a:lnTo>
                      <a:pt x="2350" y="4590"/>
                    </a:lnTo>
                    <a:lnTo>
                      <a:pt x="2381" y="4595"/>
                    </a:lnTo>
                    <a:lnTo>
                      <a:pt x="2411" y="4601"/>
                    </a:lnTo>
                    <a:lnTo>
                      <a:pt x="2441" y="4609"/>
                    </a:lnTo>
                    <a:lnTo>
                      <a:pt x="2472" y="4619"/>
                    </a:lnTo>
                    <a:lnTo>
                      <a:pt x="2501" y="4630"/>
                    </a:lnTo>
                    <a:lnTo>
                      <a:pt x="2529" y="4642"/>
                    </a:lnTo>
                    <a:lnTo>
                      <a:pt x="2558" y="4656"/>
                    </a:lnTo>
                    <a:lnTo>
                      <a:pt x="2586" y="4671"/>
                    </a:lnTo>
                    <a:lnTo>
                      <a:pt x="2613" y="4689"/>
                    </a:lnTo>
                    <a:lnTo>
                      <a:pt x="2639" y="4707"/>
                    </a:lnTo>
                    <a:lnTo>
                      <a:pt x="2665" y="4727"/>
                    </a:lnTo>
                    <a:lnTo>
                      <a:pt x="2689" y="4748"/>
                    </a:lnTo>
                    <a:lnTo>
                      <a:pt x="2714" y="4770"/>
                    </a:lnTo>
                    <a:lnTo>
                      <a:pt x="5332" y="7384"/>
                    </a:lnTo>
                    <a:lnTo>
                      <a:pt x="5357" y="7406"/>
                    </a:lnTo>
                    <a:lnTo>
                      <a:pt x="5382" y="7427"/>
                    </a:lnTo>
                    <a:lnTo>
                      <a:pt x="5407" y="7448"/>
                    </a:lnTo>
                    <a:lnTo>
                      <a:pt x="5433" y="7466"/>
                    </a:lnTo>
                    <a:lnTo>
                      <a:pt x="5460" y="7483"/>
                    </a:lnTo>
                    <a:lnTo>
                      <a:pt x="5489" y="7498"/>
                    </a:lnTo>
                    <a:lnTo>
                      <a:pt x="5517" y="7512"/>
                    </a:lnTo>
                    <a:lnTo>
                      <a:pt x="5546" y="7524"/>
                    </a:lnTo>
                    <a:lnTo>
                      <a:pt x="5575" y="7535"/>
                    </a:lnTo>
                    <a:lnTo>
                      <a:pt x="5604" y="7545"/>
                    </a:lnTo>
                    <a:lnTo>
                      <a:pt x="5635" y="7553"/>
                    </a:lnTo>
                    <a:lnTo>
                      <a:pt x="5665" y="7559"/>
                    </a:lnTo>
                    <a:lnTo>
                      <a:pt x="5696" y="7565"/>
                    </a:lnTo>
                    <a:lnTo>
                      <a:pt x="5726" y="7569"/>
                    </a:lnTo>
                    <a:lnTo>
                      <a:pt x="5758" y="7571"/>
                    </a:lnTo>
                    <a:lnTo>
                      <a:pt x="5789" y="7572"/>
                    </a:lnTo>
                    <a:lnTo>
                      <a:pt x="5819" y="7571"/>
                    </a:lnTo>
                    <a:lnTo>
                      <a:pt x="5850" y="7569"/>
                    </a:lnTo>
                    <a:lnTo>
                      <a:pt x="5882" y="7565"/>
                    </a:lnTo>
                    <a:lnTo>
                      <a:pt x="5912" y="7559"/>
                    </a:lnTo>
                    <a:lnTo>
                      <a:pt x="5942" y="7552"/>
                    </a:lnTo>
                    <a:lnTo>
                      <a:pt x="5972" y="7544"/>
                    </a:lnTo>
                    <a:lnTo>
                      <a:pt x="6003" y="7535"/>
                    </a:lnTo>
                    <a:lnTo>
                      <a:pt x="6032" y="7524"/>
                    </a:lnTo>
                    <a:lnTo>
                      <a:pt x="6060" y="7512"/>
                    </a:lnTo>
                    <a:lnTo>
                      <a:pt x="6089" y="7498"/>
                    </a:lnTo>
                    <a:lnTo>
                      <a:pt x="6117" y="7482"/>
                    </a:lnTo>
                    <a:lnTo>
                      <a:pt x="6144" y="7465"/>
                    </a:lnTo>
                    <a:lnTo>
                      <a:pt x="6170" y="7447"/>
                    </a:lnTo>
                    <a:lnTo>
                      <a:pt x="6196" y="7426"/>
                    </a:lnTo>
                    <a:lnTo>
                      <a:pt x="6220" y="7405"/>
                    </a:lnTo>
                    <a:lnTo>
                      <a:pt x="6245" y="7383"/>
                    </a:lnTo>
                    <a:lnTo>
                      <a:pt x="13421" y="190"/>
                    </a:lnTo>
                    <a:lnTo>
                      <a:pt x="13445" y="166"/>
                    </a:lnTo>
                    <a:lnTo>
                      <a:pt x="13470" y="145"/>
                    </a:lnTo>
                    <a:lnTo>
                      <a:pt x="13495" y="125"/>
                    </a:lnTo>
                    <a:lnTo>
                      <a:pt x="13521" y="107"/>
                    </a:lnTo>
                    <a:lnTo>
                      <a:pt x="13549" y="90"/>
                    </a:lnTo>
                    <a:lnTo>
                      <a:pt x="13577" y="75"/>
                    </a:lnTo>
                    <a:lnTo>
                      <a:pt x="13605" y="60"/>
                    </a:lnTo>
                    <a:lnTo>
                      <a:pt x="13634" y="47"/>
                    </a:lnTo>
                    <a:lnTo>
                      <a:pt x="13663" y="36"/>
                    </a:lnTo>
                    <a:lnTo>
                      <a:pt x="13693" y="27"/>
                    </a:lnTo>
                    <a:lnTo>
                      <a:pt x="13723" y="19"/>
                    </a:lnTo>
                    <a:lnTo>
                      <a:pt x="13753" y="12"/>
                    </a:lnTo>
                    <a:lnTo>
                      <a:pt x="13784" y="7"/>
                    </a:lnTo>
                    <a:lnTo>
                      <a:pt x="13815" y="3"/>
                    </a:lnTo>
                    <a:lnTo>
                      <a:pt x="13846" y="1"/>
                    </a:lnTo>
                    <a:lnTo>
                      <a:pt x="13877" y="0"/>
                    </a:lnTo>
                    <a:lnTo>
                      <a:pt x="13908" y="1"/>
                    </a:lnTo>
                    <a:lnTo>
                      <a:pt x="13939" y="3"/>
                    </a:lnTo>
                    <a:lnTo>
                      <a:pt x="13970" y="6"/>
                    </a:lnTo>
                    <a:lnTo>
                      <a:pt x="14000" y="11"/>
                    </a:lnTo>
                    <a:lnTo>
                      <a:pt x="14031" y="18"/>
                    </a:lnTo>
                    <a:lnTo>
                      <a:pt x="14062" y="26"/>
                    </a:lnTo>
                    <a:lnTo>
                      <a:pt x="14091" y="35"/>
                    </a:lnTo>
                    <a:lnTo>
                      <a:pt x="14120" y="46"/>
                    </a:lnTo>
                    <a:lnTo>
                      <a:pt x="14149" y="58"/>
                    </a:lnTo>
                    <a:lnTo>
                      <a:pt x="14178" y="73"/>
                    </a:lnTo>
                    <a:lnTo>
                      <a:pt x="14206" y="88"/>
                    </a:lnTo>
                    <a:lnTo>
                      <a:pt x="14233" y="105"/>
                    </a:lnTo>
                    <a:lnTo>
                      <a:pt x="14259" y="123"/>
                    </a:lnTo>
                    <a:lnTo>
                      <a:pt x="14285" y="143"/>
                    </a:lnTo>
                    <a:lnTo>
                      <a:pt x="14310" y="164"/>
                    </a:lnTo>
                    <a:lnTo>
                      <a:pt x="14334" y="186"/>
                    </a:lnTo>
                    <a:lnTo>
                      <a:pt x="15938" y="1780"/>
                    </a:lnTo>
                    <a:lnTo>
                      <a:pt x="15962" y="1804"/>
                    </a:lnTo>
                    <a:lnTo>
                      <a:pt x="15983" y="1829"/>
                    </a:lnTo>
                    <a:lnTo>
                      <a:pt x="16003" y="1855"/>
                    </a:lnTo>
                    <a:lnTo>
                      <a:pt x="16021" y="1881"/>
                    </a:lnTo>
                    <a:lnTo>
                      <a:pt x="16038" y="1908"/>
                    </a:lnTo>
                    <a:lnTo>
                      <a:pt x="16053" y="1935"/>
                    </a:lnTo>
                    <a:lnTo>
                      <a:pt x="16068" y="1964"/>
                    </a:lnTo>
                    <a:lnTo>
                      <a:pt x="16081" y="1993"/>
                    </a:lnTo>
                    <a:lnTo>
                      <a:pt x="16092" y="2022"/>
                    </a:lnTo>
                    <a:lnTo>
                      <a:pt x="16101" y="2051"/>
                    </a:lnTo>
                    <a:lnTo>
                      <a:pt x="16109" y="2082"/>
                    </a:lnTo>
                    <a:lnTo>
                      <a:pt x="16116" y="2112"/>
                    </a:lnTo>
                    <a:lnTo>
                      <a:pt x="16121" y="2143"/>
                    </a:lnTo>
                    <a:lnTo>
                      <a:pt x="16125" y="2173"/>
                    </a:lnTo>
                    <a:lnTo>
                      <a:pt x="16127" y="2205"/>
                    </a:lnTo>
                    <a:lnTo>
                      <a:pt x="16128" y="2236"/>
                    </a:lnTo>
                    <a:lnTo>
                      <a:pt x="16127" y="2266"/>
                    </a:lnTo>
                    <a:lnTo>
                      <a:pt x="16125" y="2297"/>
                    </a:lnTo>
                    <a:lnTo>
                      <a:pt x="16122" y="2328"/>
                    </a:lnTo>
                    <a:lnTo>
                      <a:pt x="16117" y="2359"/>
                    </a:lnTo>
                    <a:lnTo>
                      <a:pt x="16110" y="2389"/>
                    </a:lnTo>
                    <a:lnTo>
                      <a:pt x="16102" y="2419"/>
                    </a:lnTo>
                    <a:lnTo>
                      <a:pt x="16093" y="2449"/>
                    </a:lnTo>
                    <a:lnTo>
                      <a:pt x="16082" y="2478"/>
                    </a:lnTo>
                    <a:lnTo>
                      <a:pt x="16069" y="2507"/>
                    </a:lnTo>
                    <a:lnTo>
                      <a:pt x="16055" y="2535"/>
                    </a:lnTo>
                    <a:lnTo>
                      <a:pt x="16039" y="2564"/>
                    </a:lnTo>
                    <a:lnTo>
                      <a:pt x="16023" y="2591"/>
                    </a:lnTo>
                    <a:lnTo>
                      <a:pt x="16004" y="2617"/>
                    </a:lnTo>
                    <a:lnTo>
                      <a:pt x="15985" y="2642"/>
                    </a:lnTo>
                    <a:lnTo>
                      <a:pt x="15964" y="2667"/>
                    </a:lnTo>
                    <a:lnTo>
                      <a:pt x="15941" y="2692"/>
                    </a:lnTo>
                    <a:lnTo>
                      <a:pt x="7238" y="11415"/>
                    </a:lnTo>
                    <a:lnTo>
                      <a:pt x="7214" y="11439"/>
                    </a:lnTo>
                    <a:lnTo>
                      <a:pt x="7188" y="11462"/>
                    </a:lnTo>
                    <a:lnTo>
                      <a:pt x="7162" y="11485"/>
                    </a:lnTo>
                    <a:lnTo>
                      <a:pt x="7134" y="11507"/>
                    </a:lnTo>
                    <a:lnTo>
                      <a:pt x="7104" y="11529"/>
                    </a:lnTo>
                    <a:lnTo>
                      <a:pt x="7074" y="11550"/>
                    </a:lnTo>
                    <a:lnTo>
                      <a:pt x="7043" y="11572"/>
                    </a:lnTo>
                    <a:lnTo>
                      <a:pt x="7011" y="11593"/>
                    </a:lnTo>
                    <a:lnTo>
                      <a:pt x="6977" y="11613"/>
                    </a:lnTo>
                    <a:lnTo>
                      <a:pt x="6943" y="11632"/>
                    </a:lnTo>
                    <a:lnTo>
                      <a:pt x="6909" y="11651"/>
                    </a:lnTo>
                    <a:lnTo>
                      <a:pt x="6874" y="11670"/>
                    </a:lnTo>
                    <a:lnTo>
                      <a:pt x="6837" y="11688"/>
                    </a:lnTo>
                    <a:lnTo>
                      <a:pt x="6801" y="11706"/>
                    </a:lnTo>
                    <a:lnTo>
                      <a:pt x="6765" y="11722"/>
                    </a:lnTo>
                    <a:lnTo>
                      <a:pt x="6727" y="11738"/>
                    </a:lnTo>
                    <a:lnTo>
                      <a:pt x="6689" y="11753"/>
                    </a:lnTo>
                    <a:lnTo>
                      <a:pt x="6652" y="11767"/>
                    </a:lnTo>
                    <a:lnTo>
                      <a:pt x="6613" y="11781"/>
                    </a:lnTo>
                    <a:lnTo>
                      <a:pt x="6576" y="11793"/>
                    </a:lnTo>
                    <a:lnTo>
                      <a:pt x="6538" y="11805"/>
                    </a:lnTo>
                    <a:lnTo>
                      <a:pt x="6500" y="11817"/>
                    </a:lnTo>
                    <a:lnTo>
                      <a:pt x="6461" y="11827"/>
                    </a:lnTo>
                    <a:lnTo>
                      <a:pt x="6424" y="11836"/>
                    </a:lnTo>
                    <a:lnTo>
                      <a:pt x="6387" y="11844"/>
                    </a:lnTo>
                    <a:lnTo>
                      <a:pt x="6349" y="11852"/>
                    </a:lnTo>
                    <a:lnTo>
                      <a:pt x="6313" y="11858"/>
                    </a:lnTo>
                    <a:lnTo>
                      <a:pt x="6277" y="11863"/>
                    </a:lnTo>
                    <a:lnTo>
                      <a:pt x="6241" y="11867"/>
                    </a:lnTo>
                    <a:lnTo>
                      <a:pt x="6205" y="11870"/>
                    </a:lnTo>
                    <a:lnTo>
                      <a:pt x="6171" y="11871"/>
                    </a:lnTo>
                    <a:lnTo>
                      <a:pt x="6138" y="11872"/>
                    </a:lnTo>
                    <a:lnTo>
                      <a:pt x="5386" y="11872"/>
                    </a:lnTo>
                    <a:lnTo>
                      <a:pt x="5352" y="11871"/>
                    </a:lnTo>
                    <a:lnTo>
                      <a:pt x="5318" y="11870"/>
                    </a:lnTo>
                    <a:lnTo>
                      <a:pt x="5283" y="11867"/>
                    </a:lnTo>
                    <a:lnTo>
                      <a:pt x="5247" y="11863"/>
                    </a:lnTo>
                    <a:lnTo>
                      <a:pt x="5210" y="11858"/>
                    </a:lnTo>
                    <a:lnTo>
                      <a:pt x="5174" y="11851"/>
                    </a:lnTo>
                    <a:lnTo>
                      <a:pt x="5137" y="11844"/>
                    </a:lnTo>
                    <a:lnTo>
                      <a:pt x="5099" y="11836"/>
                    </a:lnTo>
                    <a:lnTo>
                      <a:pt x="5062" y="11827"/>
                    </a:lnTo>
                    <a:lnTo>
                      <a:pt x="5024" y="11817"/>
                    </a:lnTo>
                    <a:lnTo>
                      <a:pt x="4986" y="11805"/>
                    </a:lnTo>
                    <a:lnTo>
                      <a:pt x="4948" y="11793"/>
                    </a:lnTo>
                    <a:lnTo>
                      <a:pt x="4910" y="11780"/>
                    </a:lnTo>
                    <a:lnTo>
                      <a:pt x="4872" y="11767"/>
                    </a:lnTo>
                    <a:lnTo>
                      <a:pt x="4834" y="11753"/>
                    </a:lnTo>
                    <a:lnTo>
                      <a:pt x="4796" y="11738"/>
                    </a:lnTo>
                    <a:lnTo>
                      <a:pt x="4760" y="11722"/>
                    </a:lnTo>
                    <a:lnTo>
                      <a:pt x="4722" y="11705"/>
                    </a:lnTo>
                    <a:lnTo>
                      <a:pt x="4686" y="11688"/>
                    </a:lnTo>
                    <a:lnTo>
                      <a:pt x="4650" y="11669"/>
                    </a:lnTo>
                    <a:lnTo>
                      <a:pt x="4615" y="11651"/>
                    </a:lnTo>
                    <a:lnTo>
                      <a:pt x="4580" y="11632"/>
                    </a:lnTo>
                    <a:lnTo>
                      <a:pt x="4546" y="11612"/>
                    </a:lnTo>
                    <a:lnTo>
                      <a:pt x="4513" y="11592"/>
                    </a:lnTo>
                    <a:lnTo>
                      <a:pt x="4481" y="11572"/>
                    </a:lnTo>
                    <a:lnTo>
                      <a:pt x="4449" y="11550"/>
                    </a:lnTo>
                    <a:lnTo>
                      <a:pt x="4419" y="11528"/>
                    </a:lnTo>
                    <a:lnTo>
                      <a:pt x="4390" y="11506"/>
                    </a:lnTo>
                    <a:lnTo>
                      <a:pt x="4363" y="11484"/>
                    </a:lnTo>
                    <a:lnTo>
                      <a:pt x="4335" y="11462"/>
                    </a:lnTo>
                    <a:lnTo>
                      <a:pt x="4310" y="11439"/>
                    </a:lnTo>
                    <a:lnTo>
                      <a:pt x="4286" y="11414"/>
                    </a:lnTo>
                    <a:lnTo>
                      <a:pt x="187" y="7297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000">
                  <a:solidFill>
                    <a:srgbClr val="535761"/>
                  </a:solidFill>
                  <a:latin typeface="Montserrat" panose="00000500000000000000" pitchFamily="2" charset="-52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83" name="Rectangle 4">
              <a:extLst>
                <a:ext uri="{FF2B5EF4-FFF2-40B4-BE49-F238E27FC236}">
                  <a16:creationId xmlns:a16="http://schemas.microsoft.com/office/drawing/2014/main" id="{E4083FD5-6FA7-426C-8ACC-51AD32A405A1}"/>
                </a:ext>
              </a:extLst>
            </p:cNvPr>
            <p:cNvSpPr/>
            <p:nvPr/>
          </p:nvSpPr>
          <p:spPr>
            <a:xfrm>
              <a:off x="1831551" y="3574516"/>
              <a:ext cx="507574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Montserrat" panose="00000500000000000000" pitchFamily="2" charset="-52"/>
                </a:rPr>
                <a:t>Литература и благодарность</a:t>
              </a:r>
            </a:p>
          </p:txBody>
        </p:sp>
      </p:grpSp>
      <p:sp>
        <p:nvSpPr>
          <p:cNvPr id="90" name="Номер слайда 5">
            <a:extLst>
              <a:ext uri="{FF2B5EF4-FFF2-40B4-BE49-F238E27FC236}">
                <a16:creationId xmlns:a16="http://schemas.microsoft.com/office/drawing/2014/main" id="{7368246C-F225-4C76-A6DA-D04F227B5C35}"/>
              </a:ext>
            </a:extLst>
          </p:cNvPr>
          <p:cNvSpPr txBox="1">
            <a:spLocks/>
          </p:cNvSpPr>
          <p:nvPr/>
        </p:nvSpPr>
        <p:spPr>
          <a:xfrm>
            <a:off x="9157231" y="655479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DE2ABCC-AA8B-48FD-ADCD-95E89A7FB9DD}" type="slidenum">
              <a:rPr lang="ru-RU" sz="1200" smtClean="0"/>
              <a:pPr algn="r"/>
              <a:t>2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716504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86">
            <a:extLst>
              <a:ext uri="{FF2B5EF4-FFF2-40B4-BE49-F238E27FC236}">
                <a16:creationId xmlns:a16="http://schemas.microsoft.com/office/drawing/2014/main" id="{63D623C1-FC1A-4A32-BEA1-CBA8AD27FDCE}"/>
              </a:ext>
            </a:extLst>
          </p:cNvPr>
          <p:cNvGrpSpPr/>
          <p:nvPr/>
        </p:nvGrpSpPr>
        <p:grpSpPr>
          <a:xfrm rot="792573">
            <a:off x="-707736" y="-602672"/>
            <a:ext cx="2592986" cy="2124850"/>
            <a:chOff x="9381302" y="4525192"/>
            <a:chExt cx="2592986" cy="2124850"/>
          </a:xfrm>
          <a:gradFill>
            <a:gsLst>
              <a:gs pos="100000">
                <a:schemeClr val="bg1"/>
              </a:gs>
              <a:gs pos="0">
                <a:srgbClr val="96DCF7"/>
              </a:gs>
            </a:gsLst>
            <a:lin ang="2700000" scaled="1"/>
          </a:gradFill>
        </p:grpSpPr>
        <p:grpSp>
          <p:nvGrpSpPr>
            <p:cNvPr id="35" name="Group 87">
              <a:extLst>
                <a:ext uri="{FF2B5EF4-FFF2-40B4-BE49-F238E27FC236}">
                  <a16:creationId xmlns:a16="http://schemas.microsoft.com/office/drawing/2014/main" id="{F845199E-BF6B-4658-8A9E-D188CE3965DE}"/>
                </a:ext>
              </a:extLst>
            </p:cNvPr>
            <p:cNvGrpSpPr/>
            <p:nvPr/>
          </p:nvGrpSpPr>
          <p:grpSpPr>
            <a:xfrm rot="19695130" flipH="1">
              <a:off x="10688647" y="5407027"/>
              <a:ext cx="1285641" cy="1243015"/>
              <a:chOff x="2818811" y="574769"/>
              <a:chExt cx="6148534" cy="5944686"/>
            </a:xfrm>
            <a:grpFill/>
          </p:grpSpPr>
          <p:sp>
            <p:nvSpPr>
              <p:cNvPr id="49" name="Freeform 6">
                <a:extLst>
                  <a:ext uri="{FF2B5EF4-FFF2-40B4-BE49-F238E27FC236}">
                    <a16:creationId xmlns:a16="http://schemas.microsoft.com/office/drawing/2014/main" id="{A4877F99-5CFF-4645-B987-F4AAF20609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0" name="Oval 101">
                <a:extLst>
                  <a:ext uri="{FF2B5EF4-FFF2-40B4-BE49-F238E27FC236}">
                    <a16:creationId xmlns:a16="http://schemas.microsoft.com/office/drawing/2014/main" id="{3DAA87FE-72F5-46C5-AA3F-6FD96F0282A5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52" name="Oval 102">
                <a:extLst>
                  <a:ext uri="{FF2B5EF4-FFF2-40B4-BE49-F238E27FC236}">
                    <a16:creationId xmlns:a16="http://schemas.microsoft.com/office/drawing/2014/main" id="{C7E4232B-3BC9-456E-B5BF-DB2969D15A20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53" name="Oval 103">
                <a:extLst>
                  <a:ext uri="{FF2B5EF4-FFF2-40B4-BE49-F238E27FC236}">
                    <a16:creationId xmlns:a16="http://schemas.microsoft.com/office/drawing/2014/main" id="{5F9666EC-11BC-419C-B9B1-659CEEAEA881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55" name="Oval 104">
                <a:extLst>
                  <a:ext uri="{FF2B5EF4-FFF2-40B4-BE49-F238E27FC236}">
                    <a16:creationId xmlns:a16="http://schemas.microsoft.com/office/drawing/2014/main" id="{DD8D57A8-43E3-4870-88BE-A559E8FFCD21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36" name="Group 88">
              <a:extLst>
                <a:ext uri="{FF2B5EF4-FFF2-40B4-BE49-F238E27FC236}">
                  <a16:creationId xmlns:a16="http://schemas.microsoft.com/office/drawing/2014/main" id="{4330B6BE-8D48-4EE4-8956-F0924948ADC0}"/>
                </a:ext>
              </a:extLst>
            </p:cNvPr>
            <p:cNvGrpSpPr/>
            <p:nvPr/>
          </p:nvGrpSpPr>
          <p:grpSpPr>
            <a:xfrm rot="611320" flipH="1">
              <a:off x="10228067" y="4525192"/>
              <a:ext cx="800235" cy="773703"/>
              <a:chOff x="2818811" y="574769"/>
              <a:chExt cx="6148534" cy="5944686"/>
            </a:xfrm>
            <a:grpFill/>
          </p:grpSpPr>
          <p:sp>
            <p:nvSpPr>
              <p:cNvPr id="43" name="Freeform 6">
                <a:extLst>
                  <a:ext uri="{FF2B5EF4-FFF2-40B4-BE49-F238E27FC236}">
                    <a16:creationId xmlns:a16="http://schemas.microsoft.com/office/drawing/2014/main" id="{87B8657D-62E8-4E70-8C00-3C152E682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5" name="Oval 96">
                <a:extLst>
                  <a:ext uri="{FF2B5EF4-FFF2-40B4-BE49-F238E27FC236}">
                    <a16:creationId xmlns:a16="http://schemas.microsoft.com/office/drawing/2014/main" id="{6B5ADEB3-36A8-49C9-8751-759BFEB9DEB7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46" name="Oval 97">
                <a:extLst>
                  <a:ext uri="{FF2B5EF4-FFF2-40B4-BE49-F238E27FC236}">
                    <a16:creationId xmlns:a16="http://schemas.microsoft.com/office/drawing/2014/main" id="{C052D8BA-AD3D-4335-8366-4BEE5ABFBD9C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47" name="Oval 98">
                <a:extLst>
                  <a:ext uri="{FF2B5EF4-FFF2-40B4-BE49-F238E27FC236}">
                    <a16:creationId xmlns:a16="http://schemas.microsoft.com/office/drawing/2014/main" id="{B1FDF1BF-22AE-4EF9-ABD5-F9E2BD7AF719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48" name="Oval 99">
                <a:extLst>
                  <a:ext uri="{FF2B5EF4-FFF2-40B4-BE49-F238E27FC236}">
                    <a16:creationId xmlns:a16="http://schemas.microsoft.com/office/drawing/2014/main" id="{67A2A00E-0D4D-4003-9029-77176970DC64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37" name="Group 89">
              <a:extLst>
                <a:ext uri="{FF2B5EF4-FFF2-40B4-BE49-F238E27FC236}">
                  <a16:creationId xmlns:a16="http://schemas.microsoft.com/office/drawing/2014/main" id="{087004BF-0F93-43E8-9CE5-D62FC64B5774}"/>
                </a:ext>
              </a:extLst>
            </p:cNvPr>
            <p:cNvGrpSpPr/>
            <p:nvPr/>
          </p:nvGrpSpPr>
          <p:grpSpPr>
            <a:xfrm rot="17868111" flipH="1">
              <a:off x="9372166" y="5402833"/>
              <a:ext cx="551126" cy="532854"/>
              <a:chOff x="2818811" y="574769"/>
              <a:chExt cx="6148534" cy="5944686"/>
            </a:xfrm>
            <a:grpFill/>
          </p:grpSpPr>
          <p:sp>
            <p:nvSpPr>
              <p:cNvPr id="38" name="Freeform 6">
                <a:extLst>
                  <a:ext uri="{FF2B5EF4-FFF2-40B4-BE49-F238E27FC236}">
                    <a16:creationId xmlns:a16="http://schemas.microsoft.com/office/drawing/2014/main" id="{4A9EA512-0BFD-421E-A8FF-5874D69C4A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" name="Oval 91">
                <a:extLst>
                  <a:ext uri="{FF2B5EF4-FFF2-40B4-BE49-F238E27FC236}">
                    <a16:creationId xmlns:a16="http://schemas.microsoft.com/office/drawing/2014/main" id="{A4EA04E4-C2D7-47FC-8A23-85B6FBC6DFE9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40" name="Oval 92">
                <a:extLst>
                  <a:ext uri="{FF2B5EF4-FFF2-40B4-BE49-F238E27FC236}">
                    <a16:creationId xmlns:a16="http://schemas.microsoft.com/office/drawing/2014/main" id="{42E1BAA5-D637-4F4A-BD7F-C6CBA8281B10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41" name="Oval 93">
                <a:extLst>
                  <a:ext uri="{FF2B5EF4-FFF2-40B4-BE49-F238E27FC236}">
                    <a16:creationId xmlns:a16="http://schemas.microsoft.com/office/drawing/2014/main" id="{90317947-4EAA-46AC-A72F-A2D5D4015B3F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42" name="Oval 94">
                <a:extLst>
                  <a:ext uri="{FF2B5EF4-FFF2-40B4-BE49-F238E27FC236}">
                    <a16:creationId xmlns:a16="http://schemas.microsoft.com/office/drawing/2014/main" id="{68596E84-D4E3-476E-B88A-1FAD50C8675A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</p:grpSp>
      <p:sp>
        <p:nvSpPr>
          <p:cNvPr id="51" name="Freeform: Shape 2">
            <a:extLst>
              <a:ext uri="{FF2B5EF4-FFF2-40B4-BE49-F238E27FC236}">
                <a16:creationId xmlns:a16="http://schemas.microsoft.com/office/drawing/2014/main" id="{E5EB0C1B-75D7-4928-A625-0730CE763E91}"/>
              </a:ext>
            </a:extLst>
          </p:cNvPr>
          <p:cNvSpPr/>
          <p:nvPr/>
        </p:nvSpPr>
        <p:spPr>
          <a:xfrm rot="16200000">
            <a:off x="5761658" y="437533"/>
            <a:ext cx="6855069" cy="5985864"/>
          </a:xfrm>
          <a:custGeom>
            <a:avLst/>
            <a:gdLst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471931 w 8471931"/>
              <a:gd name="connsiteY0" fmla="*/ 86538 h 5909118"/>
              <a:gd name="connsiteX1" fmla="*/ 8471931 w 8471931"/>
              <a:gd name="connsiteY1" fmla="*/ 5909118 h 5909118"/>
              <a:gd name="connsiteX2" fmla="*/ 160209 w 8471931"/>
              <a:gd name="connsiteY2" fmla="*/ 5909118 h 5909118"/>
              <a:gd name="connsiteX3" fmla="*/ 3221127 w 8471931"/>
              <a:gd name="connsiteY3" fmla="*/ 2584789 h 5909118"/>
              <a:gd name="connsiteX4" fmla="*/ 8471931 w 8471931"/>
              <a:gd name="connsiteY4" fmla="*/ 86538 h 5909118"/>
              <a:gd name="connsiteX0" fmla="*/ 8471931 w 8471931"/>
              <a:gd name="connsiteY0" fmla="*/ 67102 h 5889682"/>
              <a:gd name="connsiteX1" fmla="*/ 8471931 w 8471931"/>
              <a:gd name="connsiteY1" fmla="*/ 5889682 h 5889682"/>
              <a:gd name="connsiteX2" fmla="*/ 160209 w 8471931"/>
              <a:gd name="connsiteY2" fmla="*/ 5889682 h 5889682"/>
              <a:gd name="connsiteX3" fmla="*/ 3221127 w 8471931"/>
              <a:gd name="connsiteY3" fmla="*/ 2565353 h 5889682"/>
              <a:gd name="connsiteX4" fmla="*/ 8471931 w 8471931"/>
              <a:gd name="connsiteY4" fmla="*/ 67102 h 5889682"/>
              <a:gd name="connsiteX0" fmla="*/ 8682021 w 8682021"/>
              <a:gd name="connsiteY0" fmla="*/ 67102 h 5889682"/>
              <a:gd name="connsiteX1" fmla="*/ 8682021 w 8682021"/>
              <a:gd name="connsiteY1" fmla="*/ 5889682 h 5889682"/>
              <a:gd name="connsiteX2" fmla="*/ 370299 w 8682021"/>
              <a:gd name="connsiteY2" fmla="*/ 5889682 h 5889682"/>
              <a:gd name="connsiteX3" fmla="*/ 3431217 w 8682021"/>
              <a:gd name="connsiteY3" fmla="*/ 2565353 h 5889682"/>
              <a:gd name="connsiteX4" fmla="*/ 8682021 w 8682021"/>
              <a:gd name="connsiteY4" fmla="*/ 67102 h 5889682"/>
              <a:gd name="connsiteX0" fmla="*/ 8682021 w 8682021"/>
              <a:gd name="connsiteY0" fmla="*/ 0 h 5822580"/>
              <a:gd name="connsiteX1" fmla="*/ 8682021 w 8682021"/>
              <a:gd name="connsiteY1" fmla="*/ 5822580 h 5822580"/>
              <a:gd name="connsiteX2" fmla="*/ 370299 w 8682021"/>
              <a:gd name="connsiteY2" fmla="*/ 5822580 h 5822580"/>
              <a:gd name="connsiteX3" fmla="*/ 3431217 w 8682021"/>
              <a:gd name="connsiteY3" fmla="*/ 2498251 h 5822580"/>
              <a:gd name="connsiteX4" fmla="*/ 8682021 w 8682021"/>
              <a:gd name="connsiteY4" fmla="*/ 0 h 5822580"/>
              <a:gd name="connsiteX0" fmla="*/ 8722251 w 8722251"/>
              <a:gd name="connsiteY0" fmla="*/ 0 h 5822580"/>
              <a:gd name="connsiteX1" fmla="*/ 8722251 w 8722251"/>
              <a:gd name="connsiteY1" fmla="*/ 5822580 h 5822580"/>
              <a:gd name="connsiteX2" fmla="*/ 410529 w 8722251"/>
              <a:gd name="connsiteY2" fmla="*/ 5822580 h 5822580"/>
              <a:gd name="connsiteX3" fmla="*/ 3471447 w 8722251"/>
              <a:gd name="connsiteY3" fmla="*/ 2498251 h 5822580"/>
              <a:gd name="connsiteX4" fmla="*/ 8722251 w 8722251"/>
              <a:gd name="connsiteY4" fmla="*/ 0 h 5822580"/>
              <a:gd name="connsiteX0" fmla="*/ 8316984 w 8316984"/>
              <a:gd name="connsiteY0" fmla="*/ 0 h 5822580"/>
              <a:gd name="connsiteX1" fmla="*/ 8316984 w 8316984"/>
              <a:gd name="connsiteY1" fmla="*/ 5822580 h 5822580"/>
              <a:gd name="connsiteX2" fmla="*/ 5262 w 8316984"/>
              <a:gd name="connsiteY2" fmla="*/ 5822580 h 5822580"/>
              <a:gd name="connsiteX3" fmla="*/ 3066180 w 8316984"/>
              <a:gd name="connsiteY3" fmla="*/ 2498251 h 5822580"/>
              <a:gd name="connsiteX4" fmla="*/ 8316984 w 8316984"/>
              <a:gd name="connsiteY4" fmla="*/ 0 h 5822580"/>
              <a:gd name="connsiteX0" fmla="*/ 8342634 w 8342634"/>
              <a:gd name="connsiteY0" fmla="*/ 0 h 5822580"/>
              <a:gd name="connsiteX1" fmla="*/ 8342634 w 8342634"/>
              <a:gd name="connsiteY1" fmla="*/ 5822580 h 5822580"/>
              <a:gd name="connsiteX2" fmla="*/ 30912 w 8342634"/>
              <a:gd name="connsiteY2" fmla="*/ 5822580 h 5822580"/>
              <a:gd name="connsiteX3" fmla="*/ 3091830 w 8342634"/>
              <a:gd name="connsiteY3" fmla="*/ 2498251 h 5822580"/>
              <a:gd name="connsiteX4" fmla="*/ 8342634 w 8342634"/>
              <a:gd name="connsiteY4" fmla="*/ 0 h 5822580"/>
              <a:gd name="connsiteX0" fmla="*/ 8311723 w 8311723"/>
              <a:gd name="connsiteY0" fmla="*/ 0 h 5822580"/>
              <a:gd name="connsiteX1" fmla="*/ 8311723 w 8311723"/>
              <a:gd name="connsiteY1" fmla="*/ 5822580 h 5822580"/>
              <a:gd name="connsiteX2" fmla="*/ 1 w 8311723"/>
              <a:gd name="connsiteY2" fmla="*/ 5822580 h 5822580"/>
              <a:gd name="connsiteX3" fmla="*/ 3060919 w 8311723"/>
              <a:gd name="connsiteY3" fmla="*/ 2498251 h 5822580"/>
              <a:gd name="connsiteX4" fmla="*/ 8311723 w 8311723"/>
              <a:gd name="connsiteY4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3060918 w 8311722"/>
              <a:gd name="connsiteY3" fmla="*/ 2498251 h 5822580"/>
              <a:gd name="connsiteX4" fmla="*/ 8311722 w 8311722"/>
              <a:gd name="connsiteY4" fmla="*/ 0 h 582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11722" h="5822580">
                <a:moveTo>
                  <a:pt x="8311722" y="0"/>
                </a:moveTo>
                <a:lnTo>
                  <a:pt x="8311722" y="5822580"/>
                </a:lnTo>
                <a:lnTo>
                  <a:pt x="0" y="5822580"/>
                </a:lnTo>
                <a:cubicBezTo>
                  <a:pt x="2611" y="5082248"/>
                  <a:pt x="-32840" y="2852532"/>
                  <a:pt x="3060918" y="2498251"/>
                </a:cubicBezTo>
                <a:cubicBezTo>
                  <a:pt x="6154676" y="2143970"/>
                  <a:pt x="5004498" y="255534"/>
                  <a:pt x="8311722" y="0"/>
                </a:cubicBezTo>
                <a:close/>
              </a:path>
            </a:pathLst>
          </a:custGeom>
          <a:gradFill>
            <a:gsLst>
              <a:gs pos="0">
                <a:srgbClr val="96DCF7">
                  <a:alpha val="0"/>
                </a:srgbClr>
              </a:gs>
              <a:gs pos="99000">
                <a:srgbClr val="08A5E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700B5F68-918C-49E5-B948-312713E535DD}"/>
              </a:ext>
            </a:extLst>
          </p:cNvPr>
          <p:cNvSpPr/>
          <p:nvPr/>
        </p:nvSpPr>
        <p:spPr>
          <a:xfrm>
            <a:off x="404716" y="406930"/>
            <a:ext cx="115734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Montserrat ExtraBold" panose="00000900000000000000" pitchFamily="2" charset="-52"/>
              </a:rPr>
              <a:t>Вторичный </a:t>
            </a:r>
            <a:r>
              <a:rPr lang="ru-RU" sz="2800" dirty="0" err="1">
                <a:latin typeface="Montserrat ExtraBold" panose="00000900000000000000" pitchFamily="2" charset="-52"/>
              </a:rPr>
              <a:t>гиперпаратиреоз</a:t>
            </a:r>
            <a:endParaRPr lang="ru-RU" sz="2800" dirty="0">
              <a:latin typeface="Montserrat ExtraBold" panose="00000900000000000000" pitchFamily="2" charset="-52"/>
            </a:endParaRPr>
          </a:p>
        </p:txBody>
      </p:sp>
      <p:grpSp>
        <p:nvGrpSpPr>
          <p:cNvPr id="59" name="Group 61">
            <a:extLst>
              <a:ext uri="{FF2B5EF4-FFF2-40B4-BE49-F238E27FC236}">
                <a16:creationId xmlns:a16="http://schemas.microsoft.com/office/drawing/2014/main" id="{C612CC75-D0C0-49EB-A06C-3CB5C0385EFD}"/>
              </a:ext>
            </a:extLst>
          </p:cNvPr>
          <p:cNvGrpSpPr/>
          <p:nvPr/>
        </p:nvGrpSpPr>
        <p:grpSpPr>
          <a:xfrm>
            <a:off x="3970205" y="1391640"/>
            <a:ext cx="2413721" cy="5059430"/>
            <a:chOff x="4165401" y="1509812"/>
            <a:chExt cx="2172024" cy="5059430"/>
          </a:xfrm>
        </p:grpSpPr>
        <p:sp>
          <p:nvSpPr>
            <p:cNvPr id="60" name="Rectangle: Rounded Corners 2">
              <a:extLst>
                <a:ext uri="{FF2B5EF4-FFF2-40B4-BE49-F238E27FC236}">
                  <a16:creationId xmlns:a16="http://schemas.microsoft.com/office/drawing/2014/main" id="{2E196011-C5C8-4F3A-965E-435B040D483E}"/>
                </a:ext>
              </a:extLst>
            </p:cNvPr>
            <p:cNvSpPr/>
            <p:nvPr/>
          </p:nvSpPr>
          <p:spPr>
            <a:xfrm>
              <a:off x="4165402" y="1509812"/>
              <a:ext cx="2172023" cy="5059430"/>
            </a:xfrm>
            <a:prstGeom prst="roundRect">
              <a:avLst>
                <a:gd name="adj" fmla="val 5156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sx="90000" sy="90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" panose="00000500000000000000" pitchFamily="2" charset="-52"/>
              </a:endParaRPr>
            </a:p>
          </p:txBody>
        </p:sp>
        <p:sp>
          <p:nvSpPr>
            <p:cNvPr id="61" name="Freeform: Shape 4">
              <a:extLst>
                <a:ext uri="{FF2B5EF4-FFF2-40B4-BE49-F238E27FC236}">
                  <a16:creationId xmlns:a16="http://schemas.microsoft.com/office/drawing/2014/main" id="{BC7A12DB-4977-4848-9DD8-EB180EF74866}"/>
                </a:ext>
              </a:extLst>
            </p:cNvPr>
            <p:cNvSpPr/>
            <p:nvPr/>
          </p:nvSpPr>
          <p:spPr>
            <a:xfrm>
              <a:off x="4165401" y="1509812"/>
              <a:ext cx="2172023" cy="1142787"/>
            </a:xfrm>
            <a:custGeom>
              <a:avLst/>
              <a:gdLst>
                <a:gd name="connsiteX0" fmla="*/ 111990 w 2172023"/>
                <a:gd name="connsiteY0" fmla="*/ 0 h 1142787"/>
                <a:gd name="connsiteX1" fmla="*/ 2060033 w 2172023"/>
                <a:gd name="connsiteY1" fmla="*/ 0 h 1142787"/>
                <a:gd name="connsiteX2" fmla="*/ 2172023 w 2172023"/>
                <a:gd name="connsiteY2" fmla="*/ 111990 h 1142787"/>
                <a:gd name="connsiteX3" fmla="*/ 2172023 w 2172023"/>
                <a:gd name="connsiteY3" fmla="*/ 1142787 h 1142787"/>
                <a:gd name="connsiteX4" fmla="*/ 0 w 2172023"/>
                <a:gd name="connsiteY4" fmla="*/ 1142787 h 1142787"/>
                <a:gd name="connsiteX5" fmla="*/ 0 w 2172023"/>
                <a:gd name="connsiteY5" fmla="*/ 111990 h 1142787"/>
                <a:gd name="connsiteX6" fmla="*/ 111990 w 2172023"/>
                <a:gd name="connsiteY6" fmla="*/ 0 h 1142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2023" h="1142787">
                  <a:moveTo>
                    <a:pt x="111990" y="0"/>
                  </a:moveTo>
                  <a:lnTo>
                    <a:pt x="2060033" y="0"/>
                  </a:lnTo>
                  <a:cubicBezTo>
                    <a:pt x="2121883" y="0"/>
                    <a:pt x="2172023" y="50140"/>
                    <a:pt x="2172023" y="111990"/>
                  </a:cubicBezTo>
                  <a:lnTo>
                    <a:pt x="2172023" y="1142787"/>
                  </a:lnTo>
                  <a:lnTo>
                    <a:pt x="0" y="1142787"/>
                  </a:lnTo>
                  <a:lnTo>
                    <a:pt x="0" y="111990"/>
                  </a:lnTo>
                  <a:cubicBezTo>
                    <a:pt x="0" y="50140"/>
                    <a:pt x="50140" y="0"/>
                    <a:pt x="111990" y="0"/>
                  </a:cubicBezTo>
                  <a:close/>
                </a:path>
              </a:pathLst>
            </a:custGeom>
            <a:solidFill>
              <a:srgbClr val="45C6F9"/>
            </a:solidFill>
            <a:ln>
              <a:solidFill>
                <a:srgbClr val="45C6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" panose="00000500000000000000" pitchFamily="2" charset="-52"/>
              </a:endParaRPr>
            </a:p>
          </p:txBody>
        </p:sp>
      </p:grp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AB00FEB-7936-4E88-B75B-D75066A26D34}"/>
              </a:ext>
            </a:extLst>
          </p:cNvPr>
          <p:cNvSpPr/>
          <p:nvPr/>
        </p:nvSpPr>
        <p:spPr>
          <a:xfrm>
            <a:off x="4018332" y="2627884"/>
            <a:ext cx="236559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latin typeface="Montserrat" panose="00000500000000000000" pitchFamily="2" charset="-52"/>
              </a:rPr>
              <a:t>• </a:t>
            </a:r>
            <a:r>
              <a:rPr lang="ru-RU" sz="1300" dirty="0">
                <a:latin typeface="Montserrat" panose="00000500000000000000" pitchFamily="2" charset="-52"/>
              </a:rPr>
              <a:t>Стимуляция секреции кальцитонина</a:t>
            </a:r>
          </a:p>
          <a:p>
            <a:endParaRPr lang="ru-RU" sz="1300" dirty="0">
              <a:latin typeface="Montserrat" panose="00000500000000000000" pitchFamily="2" charset="-52"/>
            </a:endParaRPr>
          </a:p>
          <a:p>
            <a:r>
              <a:rPr lang="en-US" sz="1300" dirty="0">
                <a:latin typeface="Montserrat" panose="00000500000000000000" pitchFamily="2" charset="-52"/>
              </a:rPr>
              <a:t>• </a:t>
            </a:r>
            <a:r>
              <a:rPr lang="ru-RU" sz="1300" dirty="0">
                <a:latin typeface="Montserrat" panose="00000500000000000000" pitchFamily="2" charset="-52"/>
              </a:rPr>
              <a:t>Почки продуцируют 24,25-дигидроксихоле</a:t>
            </a:r>
            <a:r>
              <a:rPr lang="en-US" sz="1300" dirty="0">
                <a:latin typeface="Montserrat" panose="00000500000000000000" pitchFamily="2" charset="-52"/>
              </a:rPr>
              <a:t>-</a:t>
            </a:r>
            <a:r>
              <a:rPr lang="ru-RU" sz="1300" dirty="0">
                <a:latin typeface="Montserrat" panose="00000500000000000000" pitchFamily="2" charset="-52"/>
              </a:rPr>
              <a:t>кальциферол ― меньшая биологическая активность</a:t>
            </a:r>
          </a:p>
          <a:p>
            <a:endParaRPr lang="en-US" sz="1300" dirty="0">
              <a:latin typeface="Montserrat" panose="00000500000000000000" pitchFamily="2" charset="-52"/>
            </a:endParaRPr>
          </a:p>
          <a:p>
            <a:r>
              <a:rPr lang="en-US" sz="1300" dirty="0">
                <a:latin typeface="Montserrat" panose="00000500000000000000" pitchFamily="2" charset="-52"/>
              </a:rPr>
              <a:t>• </a:t>
            </a:r>
            <a:r>
              <a:rPr lang="ru-RU" sz="1300" dirty="0">
                <a:latin typeface="Montserrat" panose="00000500000000000000" pitchFamily="2" charset="-52"/>
              </a:rPr>
              <a:t>Нет стимуляции резорбции в кишечнике и костях </a:t>
            </a:r>
          </a:p>
          <a:p>
            <a:endParaRPr lang="ru-RU" sz="1300" dirty="0">
              <a:latin typeface="Montserrat" panose="00000500000000000000" pitchFamily="2" charset="-52"/>
            </a:endParaRPr>
          </a:p>
          <a:p>
            <a:r>
              <a:rPr lang="en-US" sz="1300" dirty="0">
                <a:latin typeface="Montserrat" panose="00000500000000000000" pitchFamily="2" charset="-52"/>
              </a:rPr>
              <a:t>• </a:t>
            </a:r>
            <a:r>
              <a:rPr lang="ru-RU" sz="1300" dirty="0">
                <a:latin typeface="Montserrat" panose="00000500000000000000" pitchFamily="2" charset="-52"/>
              </a:rPr>
              <a:t>Повышенное </a:t>
            </a:r>
            <a:r>
              <a:rPr lang="ru-RU" sz="1300" dirty="0" err="1">
                <a:latin typeface="Montserrat" panose="00000500000000000000" pitchFamily="2" charset="-52"/>
              </a:rPr>
              <a:t>реналь-ное</a:t>
            </a:r>
            <a:r>
              <a:rPr lang="ru-RU" sz="1300" dirty="0">
                <a:latin typeface="Montserrat" panose="00000500000000000000" pitchFamily="2" charset="-52"/>
              </a:rPr>
              <a:t> выведение кальция</a:t>
            </a:r>
          </a:p>
          <a:p>
            <a:endParaRPr lang="ru-RU" sz="1300" dirty="0">
              <a:latin typeface="Montserrat" panose="00000500000000000000" pitchFamily="2" charset="-52"/>
            </a:endParaRPr>
          </a:p>
          <a:p>
            <a:r>
              <a:rPr lang="ru-RU" sz="1300" dirty="0">
                <a:latin typeface="Montserrat" panose="00000500000000000000" pitchFamily="2" charset="-52"/>
              </a:rPr>
              <a:t>•</a:t>
            </a:r>
            <a:r>
              <a:rPr lang="ru-RU" sz="1300" dirty="0" err="1">
                <a:latin typeface="Montserrat" panose="00000500000000000000" pitchFamily="2" charset="-52"/>
              </a:rPr>
              <a:t>Кальцитонин</a:t>
            </a:r>
            <a:r>
              <a:rPr lang="ru-RU" sz="1300" dirty="0">
                <a:latin typeface="Montserrat" panose="00000500000000000000" pitchFamily="2" charset="-52"/>
              </a:rPr>
              <a:t> снижает активность остеокластов 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4D0BD067-0F28-4ADE-9338-A5FBF2E6AF8E}"/>
              </a:ext>
            </a:extLst>
          </p:cNvPr>
          <p:cNvSpPr txBox="1"/>
          <p:nvPr/>
        </p:nvSpPr>
        <p:spPr>
          <a:xfrm>
            <a:off x="6896106" y="1420514"/>
            <a:ext cx="24137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Montserrat SemiBold" panose="00000700000000000000" pitchFamily="2" charset="-52"/>
              </a:rPr>
              <a:t>Низкая концентрация ионизированного </a:t>
            </a:r>
            <a:r>
              <a:rPr lang="en-US" sz="1600" dirty="0">
                <a:solidFill>
                  <a:schemeClr val="bg1"/>
                </a:solidFill>
                <a:latin typeface="Montserrat SemiBold" panose="00000700000000000000" pitchFamily="2" charset="-52"/>
              </a:rPr>
              <a:t>Ca</a:t>
            </a:r>
            <a:endParaRPr lang="ru-RU" sz="1600" dirty="0">
              <a:solidFill>
                <a:schemeClr val="bg1"/>
              </a:solidFill>
              <a:latin typeface="Montserrat SemiBold" panose="00000700000000000000" pitchFamily="2" charset="-52"/>
            </a:endParaRPr>
          </a:p>
        </p:txBody>
      </p:sp>
      <p:grpSp>
        <p:nvGrpSpPr>
          <p:cNvPr id="122" name="Group 61">
            <a:extLst>
              <a:ext uri="{FF2B5EF4-FFF2-40B4-BE49-F238E27FC236}">
                <a16:creationId xmlns:a16="http://schemas.microsoft.com/office/drawing/2014/main" id="{4CFF4552-C3C9-4B17-AEDC-95AC373A1435}"/>
              </a:ext>
            </a:extLst>
          </p:cNvPr>
          <p:cNvGrpSpPr/>
          <p:nvPr/>
        </p:nvGrpSpPr>
        <p:grpSpPr>
          <a:xfrm>
            <a:off x="6622417" y="1387415"/>
            <a:ext cx="2413721" cy="5059430"/>
            <a:chOff x="4165401" y="1509812"/>
            <a:chExt cx="2172024" cy="5059430"/>
          </a:xfrm>
        </p:grpSpPr>
        <p:sp>
          <p:nvSpPr>
            <p:cNvPr id="123" name="Rectangle: Rounded Corners 2">
              <a:extLst>
                <a:ext uri="{FF2B5EF4-FFF2-40B4-BE49-F238E27FC236}">
                  <a16:creationId xmlns:a16="http://schemas.microsoft.com/office/drawing/2014/main" id="{CECCA24D-FE10-40EF-B022-434B36F68498}"/>
                </a:ext>
              </a:extLst>
            </p:cNvPr>
            <p:cNvSpPr/>
            <p:nvPr/>
          </p:nvSpPr>
          <p:spPr>
            <a:xfrm>
              <a:off x="4165402" y="1509812"/>
              <a:ext cx="2172023" cy="5059430"/>
            </a:xfrm>
            <a:prstGeom prst="roundRect">
              <a:avLst>
                <a:gd name="adj" fmla="val 5156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sx="90000" sy="90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aleway" panose="020B0503030101060003" pitchFamily="34" charset="0"/>
              </a:endParaRPr>
            </a:p>
          </p:txBody>
        </p:sp>
        <p:sp>
          <p:nvSpPr>
            <p:cNvPr id="124" name="Freeform: Shape 4">
              <a:extLst>
                <a:ext uri="{FF2B5EF4-FFF2-40B4-BE49-F238E27FC236}">
                  <a16:creationId xmlns:a16="http://schemas.microsoft.com/office/drawing/2014/main" id="{65C41990-BCFB-4106-835F-990821DFD12C}"/>
                </a:ext>
              </a:extLst>
            </p:cNvPr>
            <p:cNvSpPr/>
            <p:nvPr/>
          </p:nvSpPr>
          <p:spPr>
            <a:xfrm>
              <a:off x="4165401" y="1509812"/>
              <a:ext cx="2172023" cy="1142787"/>
            </a:xfrm>
            <a:custGeom>
              <a:avLst/>
              <a:gdLst>
                <a:gd name="connsiteX0" fmla="*/ 111990 w 2172023"/>
                <a:gd name="connsiteY0" fmla="*/ 0 h 1142787"/>
                <a:gd name="connsiteX1" fmla="*/ 2060033 w 2172023"/>
                <a:gd name="connsiteY1" fmla="*/ 0 h 1142787"/>
                <a:gd name="connsiteX2" fmla="*/ 2172023 w 2172023"/>
                <a:gd name="connsiteY2" fmla="*/ 111990 h 1142787"/>
                <a:gd name="connsiteX3" fmla="*/ 2172023 w 2172023"/>
                <a:gd name="connsiteY3" fmla="*/ 1142787 h 1142787"/>
                <a:gd name="connsiteX4" fmla="*/ 0 w 2172023"/>
                <a:gd name="connsiteY4" fmla="*/ 1142787 h 1142787"/>
                <a:gd name="connsiteX5" fmla="*/ 0 w 2172023"/>
                <a:gd name="connsiteY5" fmla="*/ 111990 h 1142787"/>
                <a:gd name="connsiteX6" fmla="*/ 111990 w 2172023"/>
                <a:gd name="connsiteY6" fmla="*/ 0 h 1142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2023" h="1142787">
                  <a:moveTo>
                    <a:pt x="111990" y="0"/>
                  </a:moveTo>
                  <a:lnTo>
                    <a:pt x="2060033" y="0"/>
                  </a:lnTo>
                  <a:cubicBezTo>
                    <a:pt x="2121883" y="0"/>
                    <a:pt x="2172023" y="50140"/>
                    <a:pt x="2172023" y="111990"/>
                  </a:cubicBezTo>
                  <a:lnTo>
                    <a:pt x="2172023" y="1142787"/>
                  </a:lnTo>
                  <a:lnTo>
                    <a:pt x="0" y="1142787"/>
                  </a:lnTo>
                  <a:lnTo>
                    <a:pt x="0" y="111990"/>
                  </a:lnTo>
                  <a:cubicBezTo>
                    <a:pt x="0" y="50140"/>
                    <a:pt x="50140" y="0"/>
                    <a:pt x="111990" y="0"/>
                  </a:cubicBezTo>
                  <a:close/>
                </a:path>
              </a:pathLst>
            </a:custGeom>
            <a:solidFill>
              <a:srgbClr val="45C6F9"/>
            </a:solidFill>
            <a:ln>
              <a:solidFill>
                <a:srgbClr val="45C6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aleway" panose="020B0503030101060003" pitchFamily="34" charset="0"/>
              </a:endParaRPr>
            </a:p>
          </p:txBody>
        </p:sp>
      </p:grpSp>
      <p:grpSp>
        <p:nvGrpSpPr>
          <p:cNvPr id="125" name="Group 61">
            <a:extLst>
              <a:ext uri="{FF2B5EF4-FFF2-40B4-BE49-F238E27FC236}">
                <a16:creationId xmlns:a16="http://schemas.microsoft.com/office/drawing/2014/main" id="{F3898D84-BA47-457E-A84B-7F29C0698F51}"/>
              </a:ext>
            </a:extLst>
          </p:cNvPr>
          <p:cNvGrpSpPr/>
          <p:nvPr/>
        </p:nvGrpSpPr>
        <p:grpSpPr>
          <a:xfrm>
            <a:off x="9274630" y="1393758"/>
            <a:ext cx="2413721" cy="5059430"/>
            <a:chOff x="4165401" y="1509812"/>
            <a:chExt cx="2172024" cy="5059430"/>
          </a:xfrm>
        </p:grpSpPr>
        <p:sp>
          <p:nvSpPr>
            <p:cNvPr id="126" name="Rectangle: Rounded Corners 2">
              <a:extLst>
                <a:ext uri="{FF2B5EF4-FFF2-40B4-BE49-F238E27FC236}">
                  <a16:creationId xmlns:a16="http://schemas.microsoft.com/office/drawing/2014/main" id="{663FFB8C-7A16-4229-80CF-AF31DA1F131D}"/>
                </a:ext>
              </a:extLst>
            </p:cNvPr>
            <p:cNvSpPr/>
            <p:nvPr/>
          </p:nvSpPr>
          <p:spPr>
            <a:xfrm>
              <a:off x="4165402" y="1509812"/>
              <a:ext cx="2172023" cy="5059430"/>
            </a:xfrm>
            <a:prstGeom prst="roundRect">
              <a:avLst>
                <a:gd name="adj" fmla="val 5156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sx="90000" sy="90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aleway" panose="020B0503030101060003" pitchFamily="34" charset="0"/>
              </a:endParaRPr>
            </a:p>
          </p:txBody>
        </p:sp>
        <p:sp>
          <p:nvSpPr>
            <p:cNvPr id="127" name="Freeform: Shape 4">
              <a:extLst>
                <a:ext uri="{FF2B5EF4-FFF2-40B4-BE49-F238E27FC236}">
                  <a16:creationId xmlns:a16="http://schemas.microsoft.com/office/drawing/2014/main" id="{28FBC08C-9B51-4881-B06F-A158E2B6C70F}"/>
                </a:ext>
              </a:extLst>
            </p:cNvPr>
            <p:cNvSpPr/>
            <p:nvPr/>
          </p:nvSpPr>
          <p:spPr>
            <a:xfrm>
              <a:off x="4165401" y="1509812"/>
              <a:ext cx="2172023" cy="1142787"/>
            </a:xfrm>
            <a:custGeom>
              <a:avLst/>
              <a:gdLst>
                <a:gd name="connsiteX0" fmla="*/ 111990 w 2172023"/>
                <a:gd name="connsiteY0" fmla="*/ 0 h 1142787"/>
                <a:gd name="connsiteX1" fmla="*/ 2060033 w 2172023"/>
                <a:gd name="connsiteY1" fmla="*/ 0 h 1142787"/>
                <a:gd name="connsiteX2" fmla="*/ 2172023 w 2172023"/>
                <a:gd name="connsiteY2" fmla="*/ 111990 h 1142787"/>
                <a:gd name="connsiteX3" fmla="*/ 2172023 w 2172023"/>
                <a:gd name="connsiteY3" fmla="*/ 1142787 h 1142787"/>
                <a:gd name="connsiteX4" fmla="*/ 0 w 2172023"/>
                <a:gd name="connsiteY4" fmla="*/ 1142787 h 1142787"/>
                <a:gd name="connsiteX5" fmla="*/ 0 w 2172023"/>
                <a:gd name="connsiteY5" fmla="*/ 111990 h 1142787"/>
                <a:gd name="connsiteX6" fmla="*/ 111990 w 2172023"/>
                <a:gd name="connsiteY6" fmla="*/ 0 h 1142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2023" h="1142787">
                  <a:moveTo>
                    <a:pt x="111990" y="0"/>
                  </a:moveTo>
                  <a:lnTo>
                    <a:pt x="2060033" y="0"/>
                  </a:lnTo>
                  <a:cubicBezTo>
                    <a:pt x="2121883" y="0"/>
                    <a:pt x="2172023" y="50140"/>
                    <a:pt x="2172023" y="111990"/>
                  </a:cubicBezTo>
                  <a:lnTo>
                    <a:pt x="2172023" y="1142787"/>
                  </a:lnTo>
                  <a:lnTo>
                    <a:pt x="0" y="1142787"/>
                  </a:lnTo>
                  <a:lnTo>
                    <a:pt x="0" y="111990"/>
                  </a:lnTo>
                  <a:cubicBezTo>
                    <a:pt x="0" y="50140"/>
                    <a:pt x="50140" y="0"/>
                    <a:pt x="111990" y="0"/>
                  </a:cubicBezTo>
                  <a:close/>
                </a:path>
              </a:pathLst>
            </a:custGeom>
            <a:solidFill>
              <a:srgbClr val="45C6F9"/>
            </a:solidFill>
            <a:ln>
              <a:solidFill>
                <a:srgbClr val="45C6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aleway" panose="020B0503030101060003" pitchFamily="34" charset="0"/>
              </a:endParaRPr>
            </a:p>
          </p:txBody>
        </p:sp>
      </p:grpSp>
      <p:sp>
        <p:nvSpPr>
          <p:cNvPr id="128" name="TextBox 127">
            <a:extLst>
              <a:ext uri="{FF2B5EF4-FFF2-40B4-BE49-F238E27FC236}">
                <a16:creationId xmlns:a16="http://schemas.microsoft.com/office/drawing/2014/main" id="{FAF49D14-836B-4D8D-AA06-D8012B8494E2}"/>
              </a:ext>
            </a:extLst>
          </p:cNvPr>
          <p:cNvSpPr txBox="1"/>
          <p:nvPr/>
        </p:nvSpPr>
        <p:spPr>
          <a:xfrm>
            <a:off x="4085119" y="1739299"/>
            <a:ext cx="2418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Montserrat SemiBold" panose="00000700000000000000" pitchFamily="2" charset="-52"/>
              </a:rPr>
              <a:t>Гиперкальциемия 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DF2521DC-C6A8-4467-B23F-0DF1EC1F29F9}"/>
              </a:ext>
            </a:extLst>
          </p:cNvPr>
          <p:cNvSpPr txBox="1"/>
          <p:nvPr/>
        </p:nvSpPr>
        <p:spPr>
          <a:xfrm>
            <a:off x="9282331" y="1739299"/>
            <a:ext cx="2418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Montserrat SemiBold" panose="00000700000000000000" pitchFamily="2" charset="-52"/>
              </a:rPr>
              <a:t>Гиперкальциемия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F8D84C-8BB1-4E73-B304-5889F686C6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21326" y="2621597"/>
            <a:ext cx="1889007" cy="1889007"/>
          </a:xfrm>
          <a:prstGeom prst="rect">
            <a:avLst/>
          </a:prstGeom>
        </p:spPr>
      </p:pic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65944646-D253-4D96-9DF4-DE88DF9951D5}"/>
              </a:ext>
            </a:extLst>
          </p:cNvPr>
          <p:cNvSpPr/>
          <p:nvPr/>
        </p:nvSpPr>
        <p:spPr>
          <a:xfrm>
            <a:off x="6641676" y="2621597"/>
            <a:ext cx="2365593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latin typeface="Montserrat" panose="00000500000000000000" pitchFamily="2" charset="-52"/>
              </a:rPr>
              <a:t>• </a:t>
            </a:r>
            <a:r>
              <a:rPr lang="ru-RU" sz="1300" dirty="0">
                <a:latin typeface="Montserrat" panose="00000500000000000000" pitchFamily="2" charset="-52"/>
              </a:rPr>
              <a:t>Гиперкальциемия возникает, когда </a:t>
            </a:r>
            <a:r>
              <a:rPr lang="en-US" sz="1300" dirty="0">
                <a:latin typeface="Montserrat" panose="00000500000000000000" pitchFamily="2" charset="-52"/>
              </a:rPr>
              <a:t>Ca</a:t>
            </a:r>
            <a:r>
              <a:rPr lang="ru-RU" sz="1300" dirty="0">
                <a:latin typeface="Montserrat" panose="00000500000000000000" pitchFamily="2" charset="-52"/>
              </a:rPr>
              <a:t> попадает в сосудистое пространство быстрее, чем он может быть выведено или секвестрирован</a:t>
            </a:r>
            <a:endParaRPr lang="en-US" sz="1300" dirty="0">
              <a:latin typeface="Montserrat" panose="00000500000000000000" pitchFamily="2" charset="-52"/>
            </a:endParaRPr>
          </a:p>
          <a:p>
            <a:endParaRPr lang="en-US" sz="1300" dirty="0">
              <a:latin typeface="Montserrat" panose="00000500000000000000" pitchFamily="2" charset="-52"/>
            </a:endParaRPr>
          </a:p>
          <a:p>
            <a:r>
              <a:rPr lang="en-US" sz="1300" dirty="0">
                <a:latin typeface="Montserrat" panose="00000500000000000000" pitchFamily="2" charset="-52"/>
              </a:rPr>
              <a:t>• </a:t>
            </a:r>
            <a:r>
              <a:rPr lang="ru-RU" sz="1300" dirty="0">
                <a:latin typeface="Montserrat" panose="00000500000000000000" pitchFamily="2" charset="-52"/>
              </a:rPr>
              <a:t>Гиперкальциемия определяется как общая концентрация кальция </a:t>
            </a:r>
          </a:p>
          <a:p>
            <a:r>
              <a:rPr lang="ru-RU" sz="1300" dirty="0">
                <a:latin typeface="Montserrat" panose="00000500000000000000" pitchFamily="2" charset="-52"/>
              </a:rPr>
              <a:t>в сыворотке крови, превышающая </a:t>
            </a:r>
          </a:p>
          <a:p>
            <a:endParaRPr lang="ru-RU" sz="1300" b="1" dirty="0">
              <a:latin typeface="Montserrat" panose="00000500000000000000" pitchFamily="2" charset="-52"/>
            </a:endParaRPr>
          </a:p>
          <a:p>
            <a:r>
              <a:rPr lang="ru-RU" sz="1300" b="1" dirty="0">
                <a:latin typeface="Montserrat" panose="00000500000000000000" pitchFamily="2" charset="-52"/>
              </a:rPr>
              <a:t>3,0 ммоль/л для собак </a:t>
            </a:r>
          </a:p>
          <a:p>
            <a:r>
              <a:rPr lang="ru-RU" sz="1300" dirty="0">
                <a:latin typeface="Montserrat" panose="00000500000000000000" pitchFamily="2" charset="-52"/>
              </a:rPr>
              <a:t>и выше </a:t>
            </a:r>
            <a:r>
              <a:rPr lang="ru-RU" sz="1300" b="1" dirty="0">
                <a:latin typeface="Montserrat" panose="00000500000000000000" pitchFamily="2" charset="-52"/>
              </a:rPr>
              <a:t>2,75 </a:t>
            </a:r>
            <a:r>
              <a:rPr lang="ru-RU" sz="1300" b="1" dirty="0" err="1">
                <a:latin typeface="Montserrat" panose="00000500000000000000" pitchFamily="2" charset="-52"/>
              </a:rPr>
              <a:t>ммоль</a:t>
            </a:r>
            <a:r>
              <a:rPr lang="ru-RU" sz="1300" b="1" dirty="0">
                <a:latin typeface="Montserrat" panose="00000500000000000000" pitchFamily="2" charset="-52"/>
              </a:rPr>
              <a:t>/л </a:t>
            </a:r>
          </a:p>
          <a:p>
            <a:r>
              <a:rPr lang="ru-RU" sz="1300" b="1" dirty="0">
                <a:latin typeface="Montserrat" panose="00000500000000000000" pitchFamily="2" charset="-52"/>
              </a:rPr>
              <a:t>для кошек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3D8F0924-A93A-4D37-AFFB-6AFE41389C77}"/>
              </a:ext>
            </a:extLst>
          </p:cNvPr>
          <p:cNvSpPr/>
          <p:nvPr/>
        </p:nvSpPr>
        <p:spPr>
          <a:xfrm>
            <a:off x="9327089" y="2628672"/>
            <a:ext cx="2365593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latin typeface="Montserrat" panose="00000500000000000000" pitchFamily="2" charset="-52"/>
              </a:rPr>
              <a:t>• Концентрация ионизированного кальция в сыворотке крови, превышающая или равная</a:t>
            </a:r>
            <a:r>
              <a:rPr lang="ru-RU" sz="1300" b="1" dirty="0">
                <a:latin typeface="Montserrat" panose="00000500000000000000" pitchFamily="2" charset="-52"/>
              </a:rPr>
              <a:t> 1,5 </a:t>
            </a:r>
            <a:r>
              <a:rPr lang="ru-RU" sz="1300" b="1" dirty="0" err="1">
                <a:latin typeface="Montserrat" panose="00000500000000000000" pitchFamily="2" charset="-52"/>
              </a:rPr>
              <a:t>ммоль</a:t>
            </a:r>
            <a:r>
              <a:rPr lang="ru-RU" sz="1300" b="1" dirty="0">
                <a:latin typeface="Montserrat" panose="00000500000000000000" pitchFamily="2" charset="-52"/>
              </a:rPr>
              <a:t>/л </a:t>
            </a:r>
          </a:p>
          <a:p>
            <a:r>
              <a:rPr lang="ru-RU" sz="1300" b="1" dirty="0">
                <a:latin typeface="Montserrat" panose="00000500000000000000" pitchFamily="2" charset="-52"/>
              </a:rPr>
              <a:t>у собак</a:t>
            </a:r>
            <a:r>
              <a:rPr lang="ru-RU" sz="1300" dirty="0">
                <a:latin typeface="Montserrat" panose="00000500000000000000" pitchFamily="2" charset="-52"/>
              </a:rPr>
              <a:t> и превышающая или равная </a:t>
            </a:r>
            <a:r>
              <a:rPr lang="ru-RU" sz="1300" b="1" dirty="0">
                <a:latin typeface="Montserrat" panose="00000500000000000000" pitchFamily="2" charset="-52"/>
              </a:rPr>
              <a:t>1,4 </a:t>
            </a:r>
            <a:r>
              <a:rPr lang="ru-RU" sz="1300" b="1" dirty="0" err="1">
                <a:latin typeface="Montserrat" panose="00000500000000000000" pitchFamily="2" charset="-52"/>
              </a:rPr>
              <a:t>ммоль</a:t>
            </a:r>
            <a:r>
              <a:rPr lang="ru-RU" sz="1300" b="1" dirty="0">
                <a:latin typeface="Montserrat" panose="00000500000000000000" pitchFamily="2" charset="-52"/>
              </a:rPr>
              <a:t>/л </a:t>
            </a:r>
          </a:p>
          <a:p>
            <a:r>
              <a:rPr lang="ru-RU" sz="1300" b="1" dirty="0">
                <a:latin typeface="Montserrat" panose="00000500000000000000" pitchFamily="2" charset="-52"/>
              </a:rPr>
              <a:t>у кошек</a:t>
            </a:r>
            <a:r>
              <a:rPr lang="ru-RU" sz="1300" dirty="0">
                <a:latin typeface="Montserrat" panose="00000500000000000000" pitchFamily="2" charset="-52"/>
              </a:rPr>
              <a:t>, считаются ненормальными</a:t>
            </a:r>
          </a:p>
          <a:p>
            <a:endParaRPr lang="ru-RU" sz="1300" dirty="0">
              <a:latin typeface="Montserrat" panose="00000500000000000000" pitchFamily="2" charset="-52"/>
            </a:endParaRPr>
          </a:p>
          <a:p>
            <a:endParaRPr lang="ru-RU" sz="1300" dirty="0">
              <a:latin typeface="Montserrat" panose="00000500000000000000" pitchFamily="2" charset="-52"/>
            </a:endParaRPr>
          </a:p>
        </p:txBody>
      </p:sp>
      <p:sp>
        <p:nvSpPr>
          <p:cNvPr id="57" name="Номер слайда 5">
            <a:extLst>
              <a:ext uri="{FF2B5EF4-FFF2-40B4-BE49-F238E27FC236}">
                <a16:creationId xmlns:a16="http://schemas.microsoft.com/office/drawing/2014/main" id="{E55D945C-281E-47A6-87F5-F28EB0883305}"/>
              </a:ext>
            </a:extLst>
          </p:cNvPr>
          <p:cNvSpPr txBox="1">
            <a:spLocks/>
          </p:cNvSpPr>
          <p:nvPr/>
        </p:nvSpPr>
        <p:spPr>
          <a:xfrm>
            <a:off x="11607882" y="6530730"/>
            <a:ext cx="426159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DE2ABCC-AA8B-48FD-ADCD-95E89A7FB9DD}" type="slidenum">
              <a:rPr lang="ru-RU" sz="1200" smtClean="0"/>
              <a:pPr/>
              <a:t>20</a:t>
            </a:fld>
            <a:endParaRPr lang="ru-RU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352954-2E4D-01F0-9B24-6344458AFC27}"/>
              </a:ext>
            </a:extLst>
          </p:cNvPr>
          <p:cNvSpPr txBox="1"/>
          <p:nvPr/>
        </p:nvSpPr>
        <p:spPr>
          <a:xfrm>
            <a:off x="6687980" y="1415725"/>
            <a:ext cx="25167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Montserrat SemiBold" panose="00000700000000000000" pitchFamily="2" charset="-52"/>
              </a:rPr>
              <a:t>Высокая концентрация ионизированного </a:t>
            </a:r>
            <a:r>
              <a:rPr lang="en-US" sz="1800" dirty="0">
                <a:solidFill>
                  <a:schemeClr val="bg1"/>
                </a:solidFill>
                <a:latin typeface="Montserrat SemiBold" panose="00000700000000000000" pitchFamily="2" charset="-52"/>
              </a:rPr>
              <a:t>Ca</a:t>
            </a:r>
            <a:endParaRPr lang="ru-RU" sz="1800" dirty="0">
              <a:solidFill>
                <a:schemeClr val="bg1"/>
              </a:solidFill>
              <a:latin typeface="Montserrat SemiBold" panose="000007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632704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D6E9B4-09A2-E538-DA84-9D08421F0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509" y="190161"/>
            <a:ext cx="2515267" cy="3353690"/>
          </a:xfrm>
          <a:prstGeom prst="rect">
            <a:avLst/>
          </a:prstGeom>
        </p:spPr>
      </p:pic>
      <p:sp>
        <p:nvSpPr>
          <p:cNvPr id="6" name="Freeform: Shape 2">
            <a:extLst>
              <a:ext uri="{FF2B5EF4-FFF2-40B4-BE49-F238E27FC236}">
                <a16:creationId xmlns:a16="http://schemas.microsoft.com/office/drawing/2014/main" id="{6D245754-B9CC-B66F-C087-BC45DCC90AB7}"/>
              </a:ext>
            </a:extLst>
          </p:cNvPr>
          <p:cNvSpPr/>
          <p:nvPr/>
        </p:nvSpPr>
        <p:spPr>
          <a:xfrm rot="16200000" flipV="1">
            <a:off x="-969708" y="969708"/>
            <a:ext cx="3429000" cy="1489583"/>
          </a:xfrm>
          <a:custGeom>
            <a:avLst/>
            <a:gdLst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471931 w 8471931"/>
              <a:gd name="connsiteY0" fmla="*/ 86538 h 5909118"/>
              <a:gd name="connsiteX1" fmla="*/ 8471931 w 8471931"/>
              <a:gd name="connsiteY1" fmla="*/ 5909118 h 5909118"/>
              <a:gd name="connsiteX2" fmla="*/ 160209 w 8471931"/>
              <a:gd name="connsiteY2" fmla="*/ 5909118 h 5909118"/>
              <a:gd name="connsiteX3" fmla="*/ 3221127 w 8471931"/>
              <a:gd name="connsiteY3" fmla="*/ 2584789 h 5909118"/>
              <a:gd name="connsiteX4" fmla="*/ 8471931 w 8471931"/>
              <a:gd name="connsiteY4" fmla="*/ 86538 h 5909118"/>
              <a:gd name="connsiteX0" fmla="*/ 8471931 w 8471931"/>
              <a:gd name="connsiteY0" fmla="*/ 67102 h 5889682"/>
              <a:gd name="connsiteX1" fmla="*/ 8471931 w 8471931"/>
              <a:gd name="connsiteY1" fmla="*/ 5889682 h 5889682"/>
              <a:gd name="connsiteX2" fmla="*/ 160209 w 8471931"/>
              <a:gd name="connsiteY2" fmla="*/ 5889682 h 5889682"/>
              <a:gd name="connsiteX3" fmla="*/ 3221127 w 8471931"/>
              <a:gd name="connsiteY3" fmla="*/ 2565353 h 5889682"/>
              <a:gd name="connsiteX4" fmla="*/ 8471931 w 8471931"/>
              <a:gd name="connsiteY4" fmla="*/ 67102 h 5889682"/>
              <a:gd name="connsiteX0" fmla="*/ 8682021 w 8682021"/>
              <a:gd name="connsiteY0" fmla="*/ 67102 h 5889682"/>
              <a:gd name="connsiteX1" fmla="*/ 8682021 w 8682021"/>
              <a:gd name="connsiteY1" fmla="*/ 5889682 h 5889682"/>
              <a:gd name="connsiteX2" fmla="*/ 370299 w 8682021"/>
              <a:gd name="connsiteY2" fmla="*/ 5889682 h 5889682"/>
              <a:gd name="connsiteX3" fmla="*/ 3431217 w 8682021"/>
              <a:gd name="connsiteY3" fmla="*/ 2565353 h 5889682"/>
              <a:gd name="connsiteX4" fmla="*/ 8682021 w 8682021"/>
              <a:gd name="connsiteY4" fmla="*/ 67102 h 5889682"/>
              <a:gd name="connsiteX0" fmla="*/ 8682021 w 8682021"/>
              <a:gd name="connsiteY0" fmla="*/ 0 h 5822580"/>
              <a:gd name="connsiteX1" fmla="*/ 8682021 w 8682021"/>
              <a:gd name="connsiteY1" fmla="*/ 5822580 h 5822580"/>
              <a:gd name="connsiteX2" fmla="*/ 370299 w 8682021"/>
              <a:gd name="connsiteY2" fmla="*/ 5822580 h 5822580"/>
              <a:gd name="connsiteX3" fmla="*/ 3431217 w 8682021"/>
              <a:gd name="connsiteY3" fmla="*/ 2498251 h 5822580"/>
              <a:gd name="connsiteX4" fmla="*/ 8682021 w 8682021"/>
              <a:gd name="connsiteY4" fmla="*/ 0 h 5822580"/>
              <a:gd name="connsiteX0" fmla="*/ 8722251 w 8722251"/>
              <a:gd name="connsiteY0" fmla="*/ 0 h 5822580"/>
              <a:gd name="connsiteX1" fmla="*/ 8722251 w 8722251"/>
              <a:gd name="connsiteY1" fmla="*/ 5822580 h 5822580"/>
              <a:gd name="connsiteX2" fmla="*/ 410529 w 8722251"/>
              <a:gd name="connsiteY2" fmla="*/ 5822580 h 5822580"/>
              <a:gd name="connsiteX3" fmla="*/ 3471447 w 8722251"/>
              <a:gd name="connsiteY3" fmla="*/ 2498251 h 5822580"/>
              <a:gd name="connsiteX4" fmla="*/ 8722251 w 8722251"/>
              <a:gd name="connsiteY4" fmla="*/ 0 h 5822580"/>
              <a:gd name="connsiteX0" fmla="*/ 8316984 w 8316984"/>
              <a:gd name="connsiteY0" fmla="*/ 0 h 5822580"/>
              <a:gd name="connsiteX1" fmla="*/ 8316984 w 8316984"/>
              <a:gd name="connsiteY1" fmla="*/ 5822580 h 5822580"/>
              <a:gd name="connsiteX2" fmla="*/ 5262 w 8316984"/>
              <a:gd name="connsiteY2" fmla="*/ 5822580 h 5822580"/>
              <a:gd name="connsiteX3" fmla="*/ 3066180 w 8316984"/>
              <a:gd name="connsiteY3" fmla="*/ 2498251 h 5822580"/>
              <a:gd name="connsiteX4" fmla="*/ 8316984 w 8316984"/>
              <a:gd name="connsiteY4" fmla="*/ 0 h 5822580"/>
              <a:gd name="connsiteX0" fmla="*/ 8342634 w 8342634"/>
              <a:gd name="connsiteY0" fmla="*/ 0 h 5822580"/>
              <a:gd name="connsiteX1" fmla="*/ 8342634 w 8342634"/>
              <a:gd name="connsiteY1" fmla="*/ 5822580 h 5822580"/>
              <a:gd name="connsiteX2" fmla="*/ 30912 w 8342634"/>
              <a:gd name="connsiteY2" fmla="*/ 5822580 h 5822580"/>
              <a:gd name="connsiteX3" fmla="*/ 3091830 w 8342634"/>
              <a:gd name="connsiteY3" fmla="*/ 2498251 h 5822580"/>
              <a:gd name="connsiteX4" fmla="*/ 8342634 w 8342634"/>
              <a:gd name="connsiteY4" fmla="*/ 0 h 5822580"/>
              <a:gd name="connsiteX0" fmla="*/ 8311723 w 8311723"/>
              <a:gd name="connsiteY0" fmla="*/ 0 h 5822580"/>
              <a:gd name="connsiteX1" fmla="*/ 8311723 w 8311723"/>
              <a:gd name="connsiteY1" fmla="*/ 5822580 h 5822580"/>
              <a:gd name="connsiteX2" fmla="*/ 1 w 8311723"/>
              <a:gd name="connsiteY2" fmla="*/ 5822580 h 5822580"/>
              <a:gd name="connsiteX3" fmla="*/ 3060919 w 8311723"/>
              <a:gd name="connsiteY3" fmla="*/ 2498251 h 5822580"/>
              <a:gd name="connsiteX4" fmla="*/ 8311723 w 8311723"/>
              <a:gd name="connsiteY4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3060918 w 8311722"/>
              <a:gd name="connsiteY3" fmla="*/ 2498251 h 5822580"/>
              <a:gd name="connsiteX4" fmla="*/ 8311722 w 8311722"/>
              <a:gd name="connsiteY4" fmla="*/ 0 h 582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11722" h="5822580">
                <a:moveTo>
                  <a:pt x="8311722" y="0"/>
                </a:moveTo>
                <a:lnTo>
                  <a:pt x="8311722" y="5822580"/>
                </a:lnTo>
                <a:lnTo>
                  <a:pt x="0" y="5822580"/>
                </a:lnTo>
                <a:cubicBezTo>
                  <a:pt x="2611" y="5082248"/>
                  <a:pt x="-32840" y="2852532"/>
                  <a:pt x="3060918" y="2498251"/>
                </a:cubicBezTo>
                <a:cubicBezTo>
                  <a:pt x="6154676" y="2143970"/>
                  <a:pt x="5004498" y="255534"/>
                  <a:pt x="8311722" y="0"/>
                </a:cubicBezTo>
                <a:close/>
              </a:path>
            </a:pathLst>
          </a:custGeom>
          <a:gradFill>
            <a:gsLst>
              <a:gs pos="0">
                <a:srgbClr val="96DCF7">
                  <a:alpha val="0"/>
                </a:srgbClr>
              </a:gs>
              <a:gs pos="99000">
                <a:srgbClr val="08A5E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1353CA5-95B8-2E00-9F9C-A743843872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49" t="1253" r="10615" b="2371"/>
          <a:stretch/>
        </p:blipFill>
        <p:spPr>
          <a:xfrm>
            <a:off x="9254580" y="221296"/>
            <a:ext cx="2750799" cy="332255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DBCCF95-E152-C8B9-AB05-B06A81673041}"/>
              </a:ext>
            </a:extLst>
          </p:cNvPr>
          <p:cNvSpPr txBox="1"/>
          <p:nvPr/>
        </p:nvSpPr>
        <p:spPr>
          <a:xfrm>
            <a:off x="6093542" y="3636793"/>
            <a:ext cx="60984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cs typeface="Mongolian Baiti" panose="03000500000000000000" pitchFamily="66" charset="0"/>
              </a:rPr>
              <a:t>Рентгенологическое исследование выявило снижение плотности костной ткани и толщины кортикальных слоев костей. Был поставлен диагноз алиментарного или вторичного гиперпаратиреоза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3C9001B-F451-E3D3-2A11-5364EE4CAD60}"/>
              </a:ext>
            </a:extLst>
          </p:cNvPr>
          <p:cNvSpPr txBox="1"/>
          <p:nvPr/>
        </p:nvSpPr>
        <p:spPr>
          <a:xfrm>
            <a:off x="186621" y="865485"/>
            <a:ext cx="609845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Из анамнеза питомца</a:t>
            </a:r>
            <a:r>
              <a:rPr lang="ru-RU" dirty="0"/>
              <a:t>: на момент обращения состояние питомца стабильно, но болезненно. У щенка </a:t>
            </a:r>
            <a:r>
              <a:rPr lang="ru-RU" dirty="0" err="1"/>
              <a:t>отстование</a:t>
            </a:r>
            <a:r>
              <a:rPr lang="ru-RU" dirty="0"/>
              <a:t> в росте, болят задние лапы, не ходит.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Из диетологического анамнеза питомца</a:t>
            </a:r>
            <a:r>
              <a:rPr lang="ru-RU" dirty="0"/>
              <a:t>: Натуральный рацион, составленный владельцем самостоятельно.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D758D4-91ED-FCFC-2BF2-8B7118473676}"/>
              </a:ext>
            </a:extLst>
          </p:cNvPr>
          <p:cNvSpPr txBox="1"/>
          <p:nvPr/>
        </p:nvSpPr>
        <p:spPr>
          <a:xfrm>
            <a:off x="154119" y="325339"/>
            <a:ext cx="6284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Ричи, кобель, 4,5 месяца, Доберман, Актуальный вес 14 кг </a:t>
            </a:r>
            <a:endParaRPr lang="ru-RU" b="1" dirty="0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71A84F0-599D-18D2-6BEB-D00AD0F1A7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" b="23695"/>
          <a:stretch/>
        </p:blipFill>
        <p:spPr>
          <a:xfrm>
            <a:off x="926909" y="2548659"/>
            <a:ext cx="4913739" cy="383431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8226596-A57A-2116-5F97-A260FD7C66FA}"/>
              </a:ext>
            </a:extLst>
          </p:cNvPr>
          <p:cNvSpPr txBox="1"/>
          <p:nvPr/>
        </p:nvSpPr>
        <p:spPr>
          <a:xfrm>
            <a:off x="201886" y="6520096"/>
            <a:ext cx="7639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Monotype Corsiva" panose="03010101010201010101" pitchFamily="66" charset="0"/>
              </a:rPr>
              <a:t>*</a:t>
            </a:r>
            <a:r>
              <a:rPr lang="ru-RU" sz="1200" dirty="0">
                <a:latin typeface="Monotype Corsiva" panose="03010101010201010101" pitchFamily="66" charset="0"/>
              </a:rPr>
              <a:t>Кейс предоставлен коллегой ветеринарным врачом-диетологом Левченко П.</a:t>
            </a:r>
            <a:endParaRPr lang="ru-RU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2329C9-30EE-9B8D-DD11-5B205D9C8F08}"/>
              </a:ext>
            </a:extLst>
          </p:cNvPr>
          <p:cNvSpPr txBox="1"/>
          <p:nvPr/>
        </p:nvSpPr>
        <p:spPr>
          <a:xfrm>
            <a:off x="11678337" y="6533880"/>
            <a:ext cx="6235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EDE2ABCC-AA8B-48FD-ADCD-95E89A7FB9D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091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2">
            <a:extLst>
              <a:ext uri="{FF2B5EF4-FFF2-40B4-BE49-F238E27FC236}">
                <a16:creationId xmlns:a16="http://schemas.microsoft.com/office/drawing/2014/main" id="{6D245754-B9CC-B66F-C087-BC45DCC90AB7}"/>
              </a:ext>
            </a:extLst>
          </p:cNvPr>
          <p:cNvSpPr/>
          <p:nvPr/>
        </p:nvSpPr>
        <p:spPr>
          <a:xfrm rot="16200000" flipV="1">
            <a:off x="-969708" y="969708"/>
            <a:ext cx="3429000" cy="1489583"/>
          </a:xfrm>
          <a:custGeom>
            <a:avLst/>
            <a:gdLst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471931 w 8471931"/>
              <a:gd name="connsiteY0" fmla="*/ 86538 h 5909118"/>
              <a:gd name="connsiteX1" fmla="*/ 8471931 w 8471931"/>
              <a:gd name="connsiteY1" fmla="*/ 5909118 h 5909118"/>
              <a:gd name="connsiteX2" fmla="*/ 160209 w 8471931"/>
              <a:gd name="connsiteY2" fmla="*/ 5909118 h 5909118"/>
              <a:gd name="connsiteX3" fmla="*/ 3221127 w 8471931"/>
              <a:gd name="connsiteY3" fmla="*/ 2584789 h 5909118"/>
              <a:gd name="connsiteX4" fmla="*/ 8471931 w 8471931"/>
              <a:gd name="connsiteY4" fmla="*/ 86538 h 5909118"/>
              <a:gd name="connsiteX0" fmla="*/ 8471931 w 8471931"/>
              <a:gd name="connsiteY0" fmla="*/ 67102 h 5889682"/>
              <a:gd name="connsiteX1" fmla="*/ 8471931 w 8471931"/>
              <a:gd name="connsiteY1" fmla="*/ 5889682 h 5889682"/>
              <a:gd name="connsiteX2" fmla="*/ 160209 w 8471931"/>
              <a:gd name="connsiteY2" fmla="*/ 5889682 h 5889682"/>
              <a:gd name="connsiteX3" fmla="*/ 3221127 w 8471931"/>
              <a:gd name="connsiteY3" fmla="*/ 2565353 h 5889682"/>
              <a:gd name="connsiteX4" fmla="*/ 8471931 w 8471931"/>
              <a:gd name="connsiteY4" fmla="*/ 67102 h 5889682"/>
              <a:gd name="connsiteX0" fmla="*/ 8682021 w 8682021"/>
              <a:gd name="connsiteY0" fmla="*/ 67102 h 5889682"/>
              <a:gd name="connsiteX1" fmla="*/ 8682021 w 8682021"/>
              <a:gd name="connsiteY1" fmla="*/ 5889682 h 5889682"/>
              <a:gd name="connsiteX2" fmla="*/ 370299 w 8682021"/>
              <a:gd name="connsiteY2" fmla="*/ 5889682 h 5889682"/>
              <a:gd name="connsiteX3" fmla="*/ 3431217 w 8682021"/>
              <a:gd name="connsiteY3" fmla="*/ 2565353 h 5889682"/>
              <a:gd name="connsiteX4" fmla="*/ 8682021 w 8682021"/>
              <a:gd name="connsiteY4" fmla="*/ 67102 h 5889682"/>
              <a:gd name="connsiteX0" fmla="*/ 8682021 w 8682021"/>
              <a:gd name="connsiteY0" fmla="*/ 0 h 5822580"/>
              <a:gd name="connsiteX1" fmla="*/ 8682021 w 8682021"/>
              <a:gd name="connsiteY1" fmla="*/ 5822580 h 5822580"/>
              <a:gd name="connsiteX2" fmla="*/ 370299 w 8682021"/>
              <a:gd name="connsiteY2" fmla="*/ 5822580 h 5822580"/>
              <a:gd name="connsiteX3" fmla="*/ 3431217 w 8682021"/>
              <a:gd name="connsiteY3" fmla="*/ 2498251 h 5822580"/>
              <a:gd name="connsiteX4" fmla="*/ 8682021 w 8682021"/>
              <a:gd name="connsiteY4" fmla="*/ 0 h 5822580"/>
              <a:gd name="connsiteX0" fmla="*/ 8722251 w 8722251"/>
              <a:gd name="connsiteY0" fmla="*/ 0 h 5822580"/>
              <a:gd name="connsiteX1" fmla="*/ 8722251 w 8722251"/>
              <a:gd name="connsiteY1" fmla="*/ 5822580 h 5822580"/>
              <a:gd name="connsiteX2" fmla="*/ 410529 w 8722251"/>
              <a:gd name="connsiteY2" fmla="*/ 5822580 h 5822580"/>
              <a:gd name="connsiteX3" fmla="*/ 3471447 w 8722251"/>
              <a:gd name="connsiteY3" fmla="*/ 2498251 h 5822580"/>
              <a:gd name="connsiteX4" fmla="*/ 8722251 w 8722251"/>
              <a:gd name="connsiteY4" fmla="*/ 0 h 5822580"/>
              <a:gd name="connsiteX0" fmla="*/ 8316984 w 8316984"/>
              <a:gd name="connsiteY0" fmla="*/ 0 h 5822580"/>
              <a:gd name="connsiteX1" fmla="*/ 8316984 w 8316984"/>
              <a:gd name="connsiteY1" fmla="*/ 5822580 h 5822580"/>
              <a:gd name="connsiteX2" fmla="*/ 5262 w 8316984"/>
              <a:gd name="connsiteY2" fmla="*/ 5822580 h 5822580"/>
              <a:gd name="connsiteX3" fmla="*/ 3066180 w 8316984"/>
              <a:gd name="connsiteY3" fmla="*/ 2498251 h 5822580"/>
              <a:gd name="connsiteX4" fmla="*/ 8316984 w 8316984"/>
              <a:gd name="connsiteY4" fmla="*/ 0 h 5822580"/>
              <a:gd name="connsiteX0" fmla="*/ 8342634 w 8342634"/>
              <a:gd name="connsiteY0" fmla="*/ 0 h 5822580"/>
              <a:gd name="connsiteX1" fmla="*/ 8342634 w 8342634"/>
              <a:gd name="connsiteY1" fmla="*/ 5822580 h 5822580"/>
              <a:gd name="connsiteX2" fmla="*/ 30912 w 8342634"/>
              <a:gd name="connsiteY2" fmla="*/ 5822580 h 5822580"/>
              <a:gd name="connsiteX3" fmla="*/ 3091830 w 8342634"/>
              <a:gd name="connsiteY3" fmla="*/ 2498251 h 5822580"/>
              <a:gd name="connsiteX4" fmla="*/ 8342634 w 8342634"/>
              <a:gd name="connsiteY4" fmla="*/ 0 h 5822580"/>
              <a:gd name="connsiteX0" fmla="*/ 8311723 w 8311723"/>
              <a:gd name="connsiteY0" fmla="*/ 0 h 5822580"/>
              <a:gd name="connsiteX1" fmla="*/ 8311723 w 8311723"/>
              <a:gd name="connsiteY1" fmla="*/ 5822580 h 5822580"/>
              <a:gd name="connsiteX2" fmla="*/ 1 w 8311723"/>
              <a:gd name="connsiteY2" fmla="*/ 5822580 h 5822580"/>
              <a:gd name="connsiteX3" fmla="*/ 3060919 w 8311723"/>
              <a:gd name="connsiteY3" fmla="*/ 2498251 h 5822580"/>
              <a:gd name="connsiteX4" fmla="*/ 8311723 w 8311723"/>
              <a:gd name="connsiteY4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3060918 w 8311722"/>
              <a:gd name="connsiteY3" fmla="*/ 2498251 h 5822580"/>
              <a:gd name="connsiteX4" fmla="*/ 8311722 w 8311722"/>
              <a:gd name="connsiteY4" fmla="*/ 0 h 582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11722" h="5822580">
                <a:moveTo>
                  <a:pt x="8311722" y="0"/>
                </a:moveTo>
                <a:lnTo>
                  <a:pt x="8311722" y="5822580"/>
                </a:lnTo>
                <a:lnTo>
                  <a:pt x="0" y="5822580"/>
                </a:lnTo>
                <a:cubicBezTo>
                  <a:pt x="2611" y="5082248"/>
                  <a:pt x="-32840" y="2852532"/>
                  <a:pt x="3060918" y="2498251"/>
                </a:cubicBezTo>
                <a:cubicBezTo>
                  <a:pt x="6154676" y="2143970"/>
                  <a:pt x="5004498" y="255534"/>
                  <a:pt x="8311722" y="0"/>
                </a:cubicBezTo>
                <a:close/>
              </a:path>
            </a:pathLst>
          </a:custGeom>
          <a:gradFill>
            <a:gsLst>
              <a:gs pos="0">
                <a:srgbClr val="96DCF7">
                  <a:alpha val="0"/>
                </a:srgbClr>
              </a:gs>
              <a:gs pos="99000">
                <a:srgbClr val="08A5E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D758D4-91ED-FCFC-2BF2-8B7118473676}"/>
              </a:ext>
            </a:extLst>
          </p:cNvPr>
          <p:cNvSpPr txBox="1"/>
          <p:nvPr/>
        </p:nvSpPr>
        <p:spPr>
          <a:xfrm>
            <a:off x="795495" y="163314"/>
            <a:ext cx="6284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Рацион ДО		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	</a:t>
            </a:r>
            <a:r>
              <a:rPr lang="ru-RU" sz="1800" b="1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Рацион ПОСЛЕ</a:t>
            </a:r>
            <a:endParaRPr lang="ru-RU" b="1" dirty="0"/>
          </a:p>
        </p:txBody>
      </p:sp>
      <p:sp>
        <p:nvSpPr>
          <p:cNvPr id="2" name="Freeform: Shape 2">
            <a:extLst>
              <a:ext uri="{FF2B5EF4-FFF2-40B4-BE49-F238E27FC236}">
                <a16:creationId xmlns:a16="http://schemas.microsoft.com/office/drawing/2014/main" id="{5BBF27AA-17C4-4464-AE6A-8D05F38236EF}"/>
              </a:ext>
            </a:extLst>
          </p:cNvPr>
          <p:cNvSpPr/>
          <p:nvPr/>
        </p:nvSpPr>
        <p:spPr>
          <a:xfrm rot="10800000" flipV="1">
            <a:off x="2412" y="5368417"/>
            <a:ext cx="3429000" cy="1489583"/>
          </a:xfrm>
          <a:custGeom>
            <a:avLst/>
            <a:gdLst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471931 w 8471931"/>
              <a:gd name="connsiteY0" fmla="*/ 86538 h 5909118"/>
              <a:gd name="connsiteX1" fmla="*/ 8471931 w 8471931"/>
              <a:gd name="connsiteY1" fmla="*/ 5909118 h 5909118"/>
              <a:gd name="connsiteX2" fmla="*/ 160209 w 8471931"/>
              <a:gd name="connsiteY2" fmla="*/ 5909118 h 5909118"/>
              <a:gd name="connsiteX3" fmla="*/ 3221127 w 8471931"/>
              <a:gd name="connsiteY3" fmla="*/ 2584789 h 5909118"/>
              <a:gd name="connsiteX4" fmla="*/ 8471931 w 8471931"/>
              <a:gd name="connsiteY4" fmla="*/ 86538 h 5909118"/>
              <a:gd name="connsiteX0" fmla="*/ 8471931 w 8471931"/>
              <a:gd name="connsiteY0" fmla="*/ 67102 h 5889682"/>
              <a:gd name="connsiteX1" fmla="*/ 8471931 w 8471931"/>
              <a:gd name="connsiteY1" fmla="*/ 5889682 h 5889682"/>
              <a:gd name="connsiteX2" fmla="*/ 160209 w 8471931"/>
              <a:gd name="connsiteY2" fmla="*/ 5889682 h 5889682"/>
              <a:gd name="connsiteX3" fmla="*/ 3221127 w 8471931"/>
              <a:gd name="connsiteY3" fmla="*/ 2565353 h 5889682"/>
              <a:gd name="connsiteX4" fmla="*/ 8471931 w 8471931"/>
              <a:gd name="connsiteY4" fmla="*/ 67102 h 5889682"/>
              <a:gd name="connsiteX0" fmla="*/ 8682021 w 8682021"/>
              <a:gd name="connsiteY0" fmla="*/ 67102 h 5889682"/>
              <a:gd name="connsiteX1" fmla="*/ 8682021 w 8682021"/>
              <a:gd name="connsiteY1" fmla="*/ 5889682 h 5889682"/>
              <a:gd name="connsiteX2" fmla="*/ 370299 w 8682021"/>
              <a:gd name="connsiteY2" fmla="*/ 5889682 h 5889682"/>
              <a:gd name="connsiteX3" fmla="*/ 3431217 w 8682021"/>
              <a:gd name="connsiteY3" fmla="*/ 2565353 h 5889682"/>
              <a:gd name="connsiteX4" fmla="*/ 8682021 w 8682021"/>
              <a:gd name="connsiteY4" fmla="*/ 67102 h 5889682"/>
              <a:gd name="connsiteX0" fmla="*/ 8682021 w 8682021"/>
              <a:gd name="connsiteY0" fmla="*/ 0 h 5822580"/>
              <a:gd name="connsiteX1" fmla="*/ 8682021 w 8682021"/>
              <a:gd name="connsiteY1" fmla="*/ 5822580 h 5822580"/>
              <a:gd name="connsiteX2" fmla="*/ 370299 w 8682021"/>
              <a:gd name="connsiteY2" fmla="*/ 5822580 h 5822580"/>
              <a:gd name="connsiteX3" fmla="*/ 3431217 w 8682021"/>
              <a:gd name="connsiteY3" fmla="*/ 2498251 h 5822580"/>
              <a:gd name="connsiteX4" fmla="*/ 8682021 w 8682021"/>
              <a:gd name="connsiteY4" fmla="*/ 0 h 5822580"/>
              <a:gd name="connsiteX0" fmla="*/ 8722251 w 8722251"/>
              <a:gd name="connsiteY0" fmla="*/ 0 h 5822580"/>
              <a:gd name="connsiteX1" fmla="*/ 8722251 w 8722251"/>
              <a:gd name="connsiteY1" fmla="*/ 5822580 h 5822580"/>
              <a:gd name="connsiteX2" fmla="*/ 410529 w 8722251"/>
              <a:gd name="connsiteY2" fmla="*/ 5822580 h 5822580"/>
              <a:gd name="connsiteX3" fmla="*/ 3471447 w 8722251"/>
              <a:gd name="connsiteY3" fmla="*/ 2498251 h 5822580"/>
              <a:gd name="connsiteX4" fmla="*/ 8722251 w 8722251"/>
              <a:gd name="connsiteY4" fmla="*/ 0 h 5822580"/>
              <a:gd name="connsiteX0" fmla="*/ 8316984 w 8316984"/>
              <a:gd name="connsiteY0" fmla="*/ 0 h 5822580"/>
              <a:gd name="connsiteX1" fmla="*/ 8316984 w 8316984"/>
              <a:gd name="connsiteY1" fmla="*/ 5822580 h 5822580"/>
              <a:gd name="connsiteX2" fmla="*/ 5262 w 8316984"/>
              <a:gd name="connsiteY2" fmla="*/ 5822580 h 5822580"/>
              <a:gd name="connsiteX3" fmla="*/ 3066180 w 8316984"/>
              <a:gd name="connsiteY3" fmla="*/ 2498251 h 5822580"/>
              <a:gd name="connsiteX4" fmla="*/ 8316984 w 8316984"/>
              <a:gd name="connsiteY4" fmla="*/ 0 h 5822580"/>
              <a:gd name="connsiteX0" fmla="*/ 8342634 w 8342634"/>
              <a:gd name="connsiteY0" fmla="*/ 0 h 5822580"/>
              <a:gd name="connsiteX1" fmla="*/ 8342634 w 8342634"/>
              <a:gd name="connsiteY1" fmla="*/ 5822580 h 5822580"/>
              <a:gd name="connsiteX2" fmla="*/ 30912 w 8342634"/>
              <a:gd name="connsiteY2" fmla="*/ 5822580 h 5822580"/>
              <a:gd name="connsiteX3" fmla="*/ 3091830 w 8342634"/>
              <a:gd name="connsiteY3" fmla="*/ 2498251 h 5822580"/>
              <a:gd name="connsiteX4" fmla="*/ 8342634 w 8342634"/>
              <a:gd name="connsiteY4" fmla="*/ 0 h 5822580"/>
              <a:gd name="connsiteX0" fmla="*/ 8311723 w 8311723"/>
              <a:gd name="connsiteY0" fmla="*/ 0 h 5822580"/>
              <a:gd name="connsiteX1" fmla="*/ 8311723 w 8311723"/>
              <a:gd name="connsiteY1" fmla="*/ 5822580 h 5822580"/>
              <a:gd name="connsiteX2" fmla="*/ 1 w 8311723"/>
              <a:gd name="connsiteY2" fmla="*/ 5822580 h 5822580"/>
              <a:gd name="connsiteX3" fmla="*/ 3060919 w 8311723"/>
              <a:gd name="connsiteY3" fmla="*/ 2498251 h 5822580"/>
              <a:gd name="connsiteX4" fmla="*/ 8311723 w 8311723"/>
              <a:gd name="connsiteY4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3060918 w 8311722"/>
              <a:gd name="connsiteY3" fmla="*/ 2498251 h 5822580"/>
              <a:gd name="connsiteX4" fmla="*/ 8311722 w 8311722"/>
              <a:gd name="connsiteY4" fmla="*/ 0 h 582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11722" h="5822580">
                <a:moveTo>
                  <a:pt x="8311722" y="0"/>
                </a:moveTo>
                <a:lnTo>
                  <a:pt x="8311722" y="5822580"/>
                </a:lnTo>
                <a:lnTo>
                  <a:pt x="0" y="5822580"/>
                </a:lnTo>
                <a:cubicBezTo>
                  <a:pt x="2611" y="5082248"/>
                  <a:pt x="-32840" y="2852532"/>
                  <a:pt x="3060918" y="2498251"/>
                </a:cubicBezTo>
                <a:cubicBezTo>
                  <a:pt x="6154676" y="2143970"/>
                  <a:pt x="5004498" y="255534"/>
                  <a:pt x="8311722" y="0"/>
                </a:cubicBezTo>
                <a:close/>
              </a:path>
            </a:pathLst>
          </a:custGeom>
          <a:gradFill>
            <a:gsLst>
              <a:gs pos="0">
                <a:srgbClr val="96DCF7">
                  <a:alpha val="0"/>
                </a:srgbClr>
              </a:gs>
              <a:gs pos="99000">
                <a:srgbClr val="08A5E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9" name="Таблица 28">
            <a:extLst>
              <a:ext uri="{FF2B5EF4-FFF2-40B4-BE49-F238E27FC236}">
                <a16:creationId xmlns:a16="http://schemas.microsoft.com/office/drawing/2014/main" id="{C5C3A146-F2E5-FD3F-510E-9894D55AC5E1}"/>
              </a:ext>
            </a:extLst>
          </p:cNvPr>
          <p:cNvGraphicFramePr>
            <a:graphicFrameLocks noGrp="1"/>
          </p:cNvGraphicFramePr>
          <p:nvPr/>
        </p:nvGraphicFramePr>
        <p:xfrm>
          <a:off x="317082" y="695960"/>
          <a:ext cx="2876550" cy="2733040"/>
        </p:xfrm>
        <a:graphic>
          <a:graphicData uri="http://schemas.openxmlformats.org/drawingml/2006/table">
            <a:tbl>
              <a:tblPr firstRow="1" firstCol="1" bandRow="1"/>
              <a:tblGrid>
                <a:gridCol w="1526838">
                  <a:extLst>
                    <a:ext uri="{9D8B030D-6E8A-4147-A177-3AD203B41FA5}">
                      <a16:colId xmlns:a16="http://schemas.microsoft.com/office/drawing/2014/main" val="4039707092"/>
                    </a:ext>
                  </a:extLst>
                </a:gridCol>
                <a:gridCol w="1349712">
                  <a:extLst>
                    <a:ext uri="{9D8B030D-6E8A-4147-A177-3AD203B41FA5}">
                      <a16:colId xmlns:a16="http://schemas.microsoft.com/office/drawing/2014/main" val="609201884"/>
                    </a:ext>
                  </a:extLst>
                </a:gridCol>
              </a:tblGrid>
              <a:tr h="323082"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Показатели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DE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Текущий рацион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1052807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Сырой протеин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D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42%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191312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Сырой жир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D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993430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Углеводы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D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36%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2594401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Сырая клетчатка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D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876117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Сырая зола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D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825268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Энергия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D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1076 ккал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7714440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Са/Р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D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0,3 :1 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053039"/>
                  </a:ext>
                </a:extLst>
              </a:tr>
            </a:tbl>
          </a:graphicData>
        </a:graphic>
      </p:graphicFrame>
      <p:graphicFrame>
        <p:nvGraphicFramePr>
          <p:cNvPr id="31" name="Таблица 30">
            <a:extLst>
              <a:ext uri="{FF2B5EF4-FFF2-40B4-BE49-F238E27FC236}">
                <a16:creationId xmlns:a16="http://schemas.microsoft.com/office/drawing/2014/main" id="{2C700A55-D182-22FD-0674-89B2287CFD73}"/>
              </a:ext>
            </a:extLst>
          </p:cNvPr>
          <p:cNvGraphicFramePr>
            <a:graphicFrameLocks noGrp="1"/>
          </p:cNvGraphicFramePr>
          <p:nvPr/>
        </p:nvGraphicFramePr>
        <p:xfrm>
          <a:off x="3937819" y="698329"/>
          <a:ext cx="2876550" cy="2733040"/>
        </p:xfrm>
        <a:graphic>
          <a:graphicData uri="http://schemas.openxmlformats.org/drawingml/2006/table">
            <a:tbl>
              <a:tblPr firstRow="1" firstCol="1" bandRow="1"/>
              <a:tblGrid>
                <a:gridCol w="1526838">
                  <a:extLst>
                    <a:ext uri="{9D8B030D-6E8A-4147-A177-3AD203B41FA5}">
                      <a16:colId xmlns:a16="http://schemas.microsoft.com/office/drawing/2014/main" val="4039707092"/>
                    </a:ext>
                  </a:extLst>
                </a:gridCol>
                <a:gridCol w="1349712">
                  <a:extLst>
                    <a:ext uri="{9D8B030D-6E8A-4147-A177-3AD203B41FA5}">
                      <a16:colId xmlns:a16="http://schemas.microsoft.com/office/drawing/2014/main" val="609201884"/>
                    </a:ext>
                  </a:extLst>
                </a:gridCol>
              </a:tblGrid>
              <a:tr h="42418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Показатели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DE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Текущий рацион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1052807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Сырой протеин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D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45%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191312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Сырой жир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D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993430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Углеводы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D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35%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2594401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Сырая клетчатка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D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876117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Сырая зола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D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825268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Энергия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D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798 ккал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7714440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Са/Р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D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1,1 :1 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053039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6539D72B-D025-A64C-6717-96E1261EBB0D}"/>
              </a:ext>
            </a:extLst>
          </p:cNvPr>
          <p:cNvSpPr txBox="1"/>
          <p:nvPr/>
        </p:nvSpPr>
        <p:spPr>
          <a:xfrm>
            <a:off x="3937818" y="3597052"/>
            <a:ext cx="32987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Используемые продукты и добавки</a:t>
            </a:r>
            <a:r>
              <a:rPr lang="ru-RU" sz="1400" dirty="0"/>
              <a:t>: Говяжья </a:t>
            </a:r>
            <a:r>
              <a:rPr lang="ru-RU" sz="1400" dirty="0" err="1"/>
              <a:t>обрезь</a:t>
            </a:r>
            <a:r>
              <a:rPr lang="ru-RU" sz="1400" dirty="0"/>
              <a:t>, рис, рыбий жир, льняное и подсолнечное масло, морковь, </a:t>
            </a:r>
            <a:r>
              <a:rPr lang="ru-RU" sz="1400" dirty="0" err="1"/>
              <a:t>Кандивит</a:t>
            </a:r>
            <a:r>
              <a:rPr lang="ru-RU" sz="1400" dirty="0"/>
              <a:t> АК (10 </a:t>
            </a:r>
            <a:r>
              <a:rPr lang="ru-RU" sz="1400" dirty="0" err="1"/>
              <a:t>табл</a:t>
            </a:r>
            <a:r>
              <a:rPr lang="ru-RU" sz="1400" dirty="0"/>
              <a:t>), </a:t>
            </a:r>
            <a:r>
              <a:rPr lang="ru-RU" sz="1400" dirty="0" err="1"/>
              <a:t>Кандивит</a:t>
            </a:r>
            <a:r>
              <a:rPr lang="ru-RU" sz="1400" dirty="0"/>
              <a:t> </a:t>
            </a:r>
            <a:r>
              <a:rPr lang="ru-RU" sz="1400" dirty="0" err="1"/>
              <a:t>Хондро</a:t>
            </a:r>
            <a:r>
              <a:rPr lang="ru-RU" sz="1400" dirty="0"/>
              <a:t> (2 </a:t>
            </a:r>
            <a:r>
              <a:rPr lang="ru-RU" sz="1400" dirty="0" err="1"/>
              <a:t>табл</a:t>
            </a:r>
            <a:r>
              <a:rPr lang="ru-RU" sz="1400" dirty="0"/>
              <a:t>), </a:t>
            </a:r>
            <a:r>
              <a:rPr lang="ru-RU" sz="1400" dirty="0" err="1"/>
              <a:t>трикальция</a:t>
            </a:r>
            <a:r>
              <a:rPr lang="ru-RU" sz="1400" dirty="0"/>
              <a:t> </a:t>
            </a:r>
            <a:r>
              <a:rPr lang="ru-RU" sz="1400" dirty="0" err="1"/>
              <a:t>фосфот</a:t>
            </a:r>
            <a:r>
              <a:rPr lang="ru-RU" sz="1400" dirty="0"/>
              <a:t> (7 </a:t>
            </a:r>
            <a:r>
              <a:rPr lang="ru-RU" sz="1400" dirty="0" err="1"/>
              <a:t>гр</a:t>
            </a:r>
            <a:r>
              <a:rPr lang="ru-RU" sz="1400" dirty="0"/>
              <a:t>), соль, ламинария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EA7F1BA-4206-F1E6-2555-FB215139D588}"/>
              </a:ext>
            </a:extLst>
          </p:cNvPr>
          <p:cNvSpPr txBox="1"/>
          <p:nvPr/>
        </p:nvSpPr>
        <p:spPr>
          <a:xfrm>
            <a:off x="262395" y="3592314"/>
            <a:ext cx="329872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Используемые продукты и добавки</a:t>
            </a:r>
            <a:r>
              <a:rPr lang="ru-RU" sz="1400" dirty="0"/>
              <a:t>: сметана, творог, кефир, говядина (второй сорт), гречка, овсянка. Бульон, яйцо, сыр, кабачок, огурец, морковь, капуста, добавка 8в1 </a:t>
            </a:r>
            <a:r>
              <a:rPr lang="en-US" sz="1400" dirty="0"/>
              <a:t>Excel - 2 </a:t>
            </a:r>
            <a:r>
              <a:rPr lang="ru-RU" sz="1400" dirty="0" err="1"/>
              <a:t>табл</a:t>
            </a:r>
            <a:r>
              <a:rPr lang="ru-RU" sz="1400" dirty="0"/>
              <a:t>/сутки,</a:t>
            </a:r>
          </a:p>
          <a:p>
            <a:r>
              <a:rPr lang="en-US" sz="1400" dirty="0" err="1"/>
              <a:t>Polidex</a:t>
            </a:r>
            <a:r>
              <a:rPr lang="en-US" sz="1400" dirty="0"/>
              <a:t> </a:t>
            </a:r>
            <a:r>
              <a:rPr lang="ru-RU" sz="1400" dirty="0" err="1"/>
              <a:t>глюкогекстрон</a:t>
            </a:r>
            <a:r>
              <a:rPr lang="ru-RU" sz="1400" dirty="0"/>
              <a:t> - 2,5 </a:t>
            </a:r>
            <a:r>
              <a:rPr lang="ru-RU" sz="1400" dirty="0" err="1"/>
              <a:t>табл</a:t>
            </a:r>
            <a:r>
              <a:rPr lang="ru-RU" sz="1400" dirty="0"/>
              <a:t>/сутки</a:t>
            </a:r>
          </a:p>
          <a:p>
            <a:r>
              <a:rPr lang="ru-RU" sz="1400" dirty="0"/>
              <a:t>Жилистая кость - лакомство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93F1EEE-2DA6-F148-386C-60A2D0EE24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10" r="68876"/>
          <a:stretch/>
        </p:blipFill>
        <p:spPr>
          <a:xfrm>
            <a:off x="9455835" y="695960"/>
            <a:ext cx="2419083" cy="21967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E21C8DA-9B70-EC57-17AF-48DBC99960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86" t="6087" r="22517" b="6812"/>
          <a:stretch/>
        </p:blipFill>
        <p:spPr>
          <a:xfrm>
            <a:off x="9262604" y="2855446"/>
            <a:ext cx="1476155" cy="243533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3EEF0A2-EAF3-5AC2-1C80-5F5BF3FB4D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792" t="2381" r="27071" b="6956"/>
          <a:stretch/>
        </p:blipFill>
        <p:spPr>
          <a:xfrm>
            <a:off x="10775846" y="3617374"/>
            <a:ext cx="1328724" cy="2729346"/>
          </a:xfrm>
          <a:prstGeom prst="rect">
            <a:avLst/>
          </a:prstGeom>
        </p:spPr>
      </p:pic>
      <p:grpSp>
        <p:nvGrpSpPr>
          <p:cNvPr id="45" name="Group 86">
            <a:extLst>
              <a:ext uri="{FF2B5EF4-FFF2-40B4-BE49-F238E27FC236}">
                <a16:creationId xmlns:a16="http://schemas.microsoft.com/office/drawing/2014/main" id="{128D4DA9-1458-51BD-D06A-44DB0BFDF3DD}"/>
              </a:ext>
            </a:extLst>
          </p:cNvPr>
          <p:cNvGrpSpPr/>
          <p:nvPr/>
        </p:nvGrpSpPr>
        <p:grpSpPr>
          <a:xfrm rot="1213584">
            <a:off x="7101732" y="4528429"/>
            <a:ext cx="2592986" cy="2124850"/>
            <a:chOff x="9381302" y="4525192"/>
            <a:chExt cx="2592986" cy="2124850"/>
          </a:xfrm>
          <a:gradFill>
            <a:gsLst>
              <a:gs pos="100000">
                <a:schemeClr val="bg1"/>
              </a:gs>
              <a:gs pos="0">
                <a:srgbClr val="96DCF7"/>
              </a:gs>
            </a:gsLst>
            <a:lin ang="2700000" scaled="1"/>
          </a:gradFill>
        </p:grpSpPr>
        <p:grpSp>
          <p:nvGrpSpPr>
            <p:cNvPr id="46" name="Group 87">
              <a:extLst>
                <a:ext uri="{FF2B5EF4-FFF2-40B4-BE49-F238E27FC236}">
                  <a16:creationId xmlns:a16="http://schemas.microsoft.com/office/drawing/2014/main" id="{3FF141D6-83C0-BA59-9EF6-E292B8E51A74}"/>
                </a:ext>
              </a:extLst>
            </p:cNvPr>
            <p:cNvGrpSpPr/>
            <p:nvPr/>
          </p:nvGrpSpPr>
          <p:grpSpPr>
            <a:xfrm rot="19695130" flipH="1">
              <a:off x="10688647" y="5407027"/>
              <a:ext cx="1285641" cy="1243015"/>
              <a:chOff x="2818811" y="574769"/>
              <a:chExt cx="6148534" cy="5944686"/>
            </a:xfrm>
            <a:grpFill/>
          </p:grpSpPr>
          <p:sp>
            <p:nvSpPr>
              <p:cNvPr id="59" name="Freeform 6">
                <a:extLst>
                  <a:ext uri="{FF2B5EF4-FFF2-40B4-BE49-F238E27FC236}">
                    <a16:creationId xmlns:a16="http://schemas.microsoft.com/office/drawing/2014/main" id="{FAC1F7DA-9613-1311-8CE7-5A5D62C44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0" name="Oval 101">
                <a:extLst>
                  <a:ext uri="{FF2B5EF4-FFF2-40B4-BE49-F238E27FC236}">
                    <a16:creationId xmlns:a16="http://schemas.microsoft.com/office/drawing/2014/main" id="{04985108-8394-C98B-ABD4-FBE6EE8427F6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61" name="Oval 102">
                <a:extLst>
                  <a:ext uri="{FF2B5EF4-FFF2-40B4-BE49-F238E27FC236}">
                    <a16:creationId xmlns:a16="http://schemas.microsoft.com/office/drawing/2014/main" id="{3B3C79BA-502A-16ED-08B4-999B3F75B669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62" name="Oval 103">
                <a:extLst>
                  <a:ext uri="{FF2B5EF4-FFF2-40B4-BE49-F238E27FC236}">
                    <a16:creationId xmlns:a16="http://schemas.microsoft.com/office/drawing/2014/main" id="{B450C004-7133-7557-299B-5C11323B7BB5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63" name="Oval 104">
                <a:extLst>
                  <a:ext uri="{FF2B5EF4-FFF2-40B4-BE49-F238E27FC236}">
                    <a16:creationId xmlns:a16="http://schemas.microsoft.com/office/drawing/2014/main" id="{5C111D3C-387A-ED18-87FB-06E5319FC22B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47" name="Group 88">
              <a:extLst>
                <a:ext uri="{FF2B5EF4-FFF2-40B4-BE49-F238E27FC236}">
                  <a16:creationId xmlns:a16="http://schemas.microsoft.com/office/drawing/2014/main" id="{783BDAED-89D4-8433-2385-70F1B21356CB}"/>
                </a:ext>
              </a:extLst>
            </p:cNvPr>
            <p:cNvGrpSpPr/>
            <p:nvPr/>
          </p:nvGrpSpPr>
          <p:grpSpPr>
            <a:xfrm rot="611320" flipH="1">
              <a:off x="10228067" y="4525192"/>
              <a:ext cx="800235" cy="773703"/>
              <a:chOff x="2818811" y="574769"/>
              <a:chExt cx="6148534" cy="5944686"/>
            </a:xfrm>
            <a:grpFill/>
          </p:grpSpPr>
          <p:sp>
            <p:nvSpPr>
              <p:cNvPr id="54" name="Freeform 6">
                <a:extLst>
                  <a:ext uri="{FF2B5EF4-FFF2-40B4-BE49-F238E27FC236}">
                    <a16:creationId xmlns:a16="http://schemas.microsoft.com/office/drawing/2014/main" id="{06F373E3-D8F3-B450-E78F-481402FEF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5" name="Oval 96">
                <a:extLst>
                  <a:ext uri="{FF2B5EF4-FFF2-40B4-BE49-F238E27FC236}">
                    <a16:creationId xmlns:a16="http://schemas.microsoft.com/office/drawing/2014/main" id="{D7D59995-D4FA-B2AC-D1C2-E49F2EEBC572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56" name="Oval 97">
                <a:extLst>
                  <a:ext uri="{FF2B5EF4-FFF2-40B4-BE49-F238E27FC236}">
                    <a16:creationId xmlns:a16="http://schemas.microsoft.com/office/drawing/2014/main" id="{5FB36428-7E48-EB94-51F9-046679F7819F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57" name="Oval 98">
                <a:extLst>
                  <a:ext uri="{FF2B5EF4-FFF2-40B4-BE49-F238E27FC236}">
                    <a16:creationId xmlns:a16="http://schemas.microsoft.com/office/drawing/2014/main" id="{BF123F35-AB8C-BF40-D0E3-A91EF4CE56EE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58" name="Oval 99">
                <a:extLst>
                  <a:ext uri="{FF2B5EF4-FFF2-40B4-BE49-F238E27FC236}">
                    <a16:creationId xmlns:a16="http://schemas.microsoft.com/office/drawing/2014/main" id="{2A762030-9695-73B9-5522-3B68D0FD453D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48" name="Group 89">
              <a:extLst>
                <a:ext uri="{FF2B5EF4-FFF2-40B4-BE49-F238E27FC236}">
                  <a16:creationId xmlns:a16="http://schemas.microsoft.com/office/drawing/2014/main" id="{0FBD148E-FFBB-F508-F076-06FD9BD45253}"/>
                </a:ext>
              </a:extLst>
            </p:cNvPr>
            <p:cNvGrpSpPr/>
            <p:nvPr/>
          </p:nvGrpSpPr>
          <p:grpSpPr>
            <a:xfrm rot="17868111" flipH="1">
              <a:off x="9372166" y="5402833"/>
              <a:ext cx="551126" cy="532854"/>
              <a:chOff x="2818811" y="574769"/>
              <a:chExt cx="6148534" cy="5944686"/>
            </a:xfrm>
            <a:grpFill/>
          </p:grpSpPr>
          <p:sp>
            <p:nvSpPr>
              <p:cNvPr id="49" name="Freeform 6">
                <a:extLst>
                  <a:ext uri="{FF2B5EF4-FFF2-40B4-BE49-F238E27FC236}">
                    <a16:creationId xmlns:a16="http://schemas.microsoft.com/office/drawing/2014/main" id="{F111CB63-DFCF-EBE4-BF7F-0051DBAFB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0" name="Oval 91">
                <a:extLst>
                  <a:ext uri="{FF2B5EF4-FFF2-40B4-BE49-F238E27FC236}">
                    <a16:creationId xmlns:a16="http://schemas.microsoft.com/office/drawing/2014/main" id="{6C9FDCC6-92CE-2510-65A6-24EDB8BA8A7F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51" name="Oval 92">
                <a:extLst>
                  <a:ext uri="{FF2B5EF4-FFF2-40B4-BE49-F238E27FC236}">
                    <a16:creationId xmlns:a16="http://schemas.microsoft.com/office/drawing/2014/main" id="{D6CF5FCA-AA86-C214-2F97-2AB90B58989E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52" name="Oval 93">
                <a:extLst>
                  <a:ext uri="{FF2B5EF4-FFF2-40B4-BE49-F238E27FC236}">
                    <a16:creationId xmlns:a16="http://schemas.microsoft.com/office/drawing/2014/main" id="{A421EB7A-79BB-69F6-6AE7-787D924D8EC9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53" name="Oval 94">
                <a:extLst>
                  <a:ext uri="{FF2B5EF4-FFF2-40B4-BE49-F238E27FC236}">
                    <a16:creationId xmlns:a16="http://schemas.microsoft.com/office/drawing/2014/main" id="{E1B1D6E9-3D1C-2779-6898-F6CCFFA05ABB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</p:grp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D237BCEB-528F-B03B-BA64-8100A80141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870" y="682061"/>
            <a:ext cx="2095500" cy="2730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99AD6E-2891-EF40-85B1-55F1750ED2E6}"/>
              </a:ext>
            </a:extLst>
          </p:cNvPr>
          <p:cNvSpPr txBox="1"/>
          <p:nvPr/>
        </p:nvSpPr>
        <p:spPr>
          <a:xfrm>
            <a:off x="11678337" y="6533880"/>
            <a:ext cx="6235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2ABCC-AA8B-48FD-ADCD-95E89A7FB9D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786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4">
            <a:extLst>
              <a:ext uri="{FF2B5EF4-FFF2-40B4-BE49-F238E27FC236}">
                <a16:creationId xmlns:a16="http://schemas.microsoft.com/office/drawing/2014/main" id="{03153F36-0FF8-4056-8A16-13571495DC11}"/>
              </a:ext>
            </a:extLst>
          </p:cNvPr>
          <p:cNvSpPr/>
          <p:nvPr/>
        </p:nvSpPr>
        <p:spPr>
          <a:xfrm>
            <a:off x="0" y="3331518"/>
            <a:ext cx="12192000" cy="3561347"/>
          </a:xfrm>
          <a:custGeom>
            <a:avLst/>
            <a:gdLst>
              <a:gd name="connsiteX0" fmla="*/ 0 w 12192000"/>
              <a:gd name="connsiteY0" fmla="*/ 0 h 2374490"/>
              <a:gd name="connsiteX1" fmla="*/ 12192000 w 12192000"/>
              <a:gd name="connsiteY1" fmla="*/ 0 h 2374490"/>
              <a:gd name="connsiteX2" fmla="*/ 12192000 w 12192000"/>
              <a:gd name="connsiteY2" fmla="*/ 2374490 h 2374490"/>
              <a:gd name="connsiteX3" fmla="*/ 0 w 12192000"/>
              <a:gd name="connsiteY3" fmla="*/ 2374490 h 2374490"/>
              <a:gd name="connsiteX4" fmla="*/ 0 w 12192000"/>
              <a:gd name="connsiteY4" fmla="*/ 0 h 2374490"/>
              <a:gd name="connsiteX0" fmla="*/ 0 w 12192000"/>
              <a:gd name="connsiteY0" fmla="*/ 0 h 2374490"/>
              <a:gd name="connsiteX1" fmla="*/ 12192000 w 12192000"/>
              <a:gd name="connsiteY1" fmla="*/ 0 h 2374490"/>
              <a:gd name="connsiteX2" fmla="*/ 12192000 w 12192000"/>
              <a:gd name="connsiteY2" fmla="*/ 2374490 h 2374490"/>
              <a:gd name="connsiteX3" fmla="*/ 0 w 12192000"/>
              <a:gd name="connsiteY3" fmla="*/ 2374490 h 2374490"/>
              <a:gd name="connsiteX4" fmla="*/ 0 w 12192000"/>
              <a:gd name="connsiteY4" fmla="*/ 0 h 2374490"/>
              <a:gd name="connsiteX0" fmla="*/ 0 w 12192000"/>
              <a:gd name="connsiteY0" fmla="*/ 81176 h 2455666"/>
              <a:gd name="connsiteX1" fmla="*/ 12192000 w 12192000"/>
              <a:gd name="connsiteY1" fmla="*/ 81176 h 2455666"/>
              <a:gd name="connsiteX2" fmla="*/ 12192000 w 12192000"/>
              <a:gd name="connsiteY2" fmla="*/ 2455666 h 2455666"/>
              <a:gd name="connsiteX3" fmla="*/ 0 w 12192000"/>
              <a:gd name="connsiteY3" fmla="*/ 2455666 h 2455666"/>
              <a:gd name="connsiteX4" fmla="*/ 0 w 12192000"/>
              <a:gd name="connsiteY4" fmla="*/ 81176 h 2455666"/>
              <a:gd name="connsiteX0" fmla="*/ 0 w 12192000"/>
              <a:gd name="connsiteY0" fmla="*/ 65090 h 2439580"/>
              <a:gd name="connsiteX1" fmla="*/ 12192000 w 12192000"/>
              <a:gd name="connsiteY1" fmla="*/ 65090 h 2439580"/>
              <a:gd name="connsiteX2" fmla="*/ 12192000 w 12192000"/>
              <a:gd name="connsiteY2" fmla="*/ 2439580 h 2439580"/>
              <a:gd name="connsiteX3" fmla="*/ 0 w 12192000"/>
              <a:gd name="connsiteY3" fmla="*/ 2439580 h 2439580"/>
              <a:gd name="connsiteX4" fmla="*/ 0 w 12192000"/>
              <a:gd name="connsiteY4" fmla="*/ 65090 h 243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2439580">
                <a:moveTo>
                  <a:pt x="0" y="65090"/>
                </a:moveTo>
                <a:cubicBezTo>
                  <a:pt x="4506451" y="2498574"/>
                  <a:pt x="8186993" y="-465852"/>
                  <a:pt x="12192000" y="65090"/>
                </a:cubicBezTo>
                <a:lnTo>
                  <a:pt x="12192000" y="2439580"/>
                </a:lnTo>
                <a:lnTo>
                  <a:pt x="0" y="2439580"/>
                </a:lnTo>
                <a:lnTo>
                  <a:pt x="0" y="65090"/>
                </a:lnTo>
                <a:close/>
              </a:path>
            </a:pathLst>
          </a:custGeom>
          <a:gradFill>
            <a:gsLst>
              <a:gs pos="99000">
                <a:srgbClr val="96DCF7"/>
              </a:gs>
              <a:gs pos="0">
                <a:srgbClr val="08A5E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7" name="Group 69">
            <a:extLst>
              <a:ext uri="{FF2B5EF4-FFF2-40B4-BE49-F238E27FC236}">
                <a16:creationId xmlns:a16="http://schemas.microsoft.com/office/drawing/2014/main" id="{16EC7692-1352-4829-81DB-62BF4C22A4AB}"/>
              </a:ext>
            </a:extLst>
          </p:cNvPr>
          <p:cNvGrpSpPr/>
          <p:nvPr/>
        </p:nvGrpSpPr>
        <p:grpSpPr>
          <a:xfrm rot="19695130" flipH="1">
            <a:off x="10863237" y="4632880"/>
            <a:ext cx="1285641" cy="1243015"/>
            <a:chOff x="2818811" y="574769"/>
            <a:chExt cx="6148534" cy="5944686"/>
          </a:xfrm>
          <a:solidFill>
            <a:schemeClr val="bg1">
              <a:alpha val="14000"/>
            </a:schemeClr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479BEC92-23F8-4A83-A7BA-256408761F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9318" y="3524251"/>
              <a:ext cx="4058512" cy="2995204"/>
            </a:xfrm>
            <a:custGeom>
              <a:avLst/>
              <a:gdLst>
                <a:gd name="T0" fmla="*/ 2785 w 4872"/>
                <a:gd name="T1" fmla="*/ 24 h 3602"/>
                <a:gd name="T2" fmla="*/ 2465 w 4872"/>
                <a:gd name="T3" fmla="*/ 0 h 3602"/>
                <a:gd name="T4" fmla="*/ 2153 w 4872"/>
                <a:gd name="T5" fmla="*/ 12 h 3602"/>
                <a:gd name="T6" fmla="*/ 1852 w 4872"/>
                <a:gd name="T7" fmla="*/ 64 h 3602"/>
                <a:gd name="T8" fmla="*/ 1562 w 4872"/>
                <a:gd name="T9" fmla="*/ 156 h 3602"/>
                <a:gd name="T10" fmla="*/ 1284 w 4872"/>
                <a:gd name="T11" fmla="*/ 293 h 3602"/>
                <a:gd name="T12" fmla="*/ 1021 w 4872"/>
                <a:gd name="T13" fmla="*/ 474 h 3602"/>
                <a:gd name="T14" fmla="*/ 774 w 4872"/>
                <a:gd name="T15" fmla="*/ 706 h 3602"/>
                <a:gd name="T16" fmla="*/ 543 w 4872"/>
                <a:gd name="T17" fmla="*/ 986 h 3602"/>
                <a:gd name="T18" fmla="*/ 331 w 4872"/>
                <a:gd name="T19" fmla="*/ 1320 h 3602"/>
                <a:gd name="T20" fmla="*/ 140 w 4872"/>
                <a:gd name="T21" fmla="*/ 1709 h 3602"/>
                <a:gd name="T22" fmla="*/ 79 w 4872"/>
                <a:gd name="T23" fmla="*/ 1868 h 3602"/>
                <a:gd name="T24" fmla="*/ 34 w 4872"/>
                <a:gd name="T25" fmla="*/ 2026 h 3602"/>
                <a:gd name="T26" fmla="*/ 7 w 4872"/>
                <a:gd name="T27" fmla="*/ 2182 h 3602"/>
                <a:gd name="T28" fmla="*/ 0 w 4872"/>
                <a:gd name="T29" fmla="*/ 2336 h 3602"/>
                <a:gd name="T30" fmla="*/ 16 w 4872"/>
                <a:gd name="T31" fmla="*/ 2486 h 3602"/>
                <a:gd name="T32" fmla="*/ 57 w 4872"/>
                <a:gd name="T33" fmla="*/ 2630 h 3602"/>
                <a:gd name="T34" fmla="*/ 124 w 4872"/>
                <a:gd name="T35" fmla="*/ 2768 h 3602"/>
                <a:gd name="T36" fmla="*/ 220 w 4872"/>
                <a:gd name="T37" fmla="*/ 2898 h 3602"/>
                <a:gd name="T38" fmla="*/ 349 w 4872"/>
                <a:gd name="T39" fmla="*/ 3016 h 3602"/>
                <a:gd name="T40" fmla="*/ 509 w 4872"/>
                <a:gd name="T41" fmla="*/ 3125 h 3602"/>
                <a:gd name="T42" fmla="*/ 692 w 4872"/>
                <a:gd name="T43" fmla="*/ 3215 h 3602"/>
                <a:gd name="T44" fmla="*/ 854 w 4872"/>
                <a:gd name="T45" fmla="*/ 3266 h 3602"/>
                <a:gd name="T46" fmla="*/ 1008 w 4872"/>
                <a:gd name="T47" fmla="*/ 3287 h 3602"/>
                <a:gd name="T48" fmla="*/ 1155 w 4872"/>
                <a:gd name="T49" fmla="*/ 3285 h 3602"/>
                <a:gd name="T50" fmla="*/ 1298 w 4872"/>
                <a:gd name="T51" fmla="*/ 3264 h 3602"/>
                <a:gd name="T52" fmla="*/ 1436 w 4872"/>
                <a:gd name="T53" fmla="*/ 3229 h 3602"/>
                <a:gd name="T54" fmla="*/ 1712 w 4872"/>
                <a:gd name="T55" fmla="*/ 3143 h 3602"/>
                <a:gd name="T56" fmla="*/ 1901 w 4872"/>
                <a:gd name="T57" fmla="*/ 3089 h 3602"/>
                <a:gd name="T58" fmla="*/ 2048 w 4872"/>
                <a:gd name="T59" fmla="*/ 3061 h 3602"/>
                <a:gd name="T60" fmla="*/ 2202 w 4872"/>
                <a:gd name="T61" fmla="*/ 3047 h 3602"/>
                <a:gd name="T62" fmla="*/ 2398 w 4872"/>
                <a:gd name="T63" fmla="*/ 3079 h 3602"/>
                <a:gd name="T64" fmla="*/ 2664 w 4872"/>
                <a:gd name="T65" fmla="*/ 3168 h 3602"/>
                <a:gd name="T66" fmla="*/ 2978 w 4872"/>
                <a:gd name="T67" fmla="*/ 3288 h 3602"/>
                <a:gd name="T68" fmla="*/ 3322 w 4872"/>
                <a:gd name="T69" fmla="*/ 3416 h 3602"/>
                <a:gd name="T70" fmla="*/ 3673 w 4872"/>
                <a:gd name="T71" fmla="*/ 3525 h 3602"/>
                <a:gd name="T72" fmla="*/ 4015 w 4872"/>
                <a:gd name="T73" fmla="*/ 3593 h 3602"/>
                <a:gd name="T74" fmla="*/ 4324 w 4872"/>
                <a:gd name="T75" fmla="*/ 3594 h 3602"/>
                <a:gd name="T76" fmla="*/ 4582 w 4872"/>
                <a:gd name="T77" fmla="*/ 3504 h 3602"/>
                <a:gd name="T78" fmla="*/ 4768 w 4872"/>
                <a:gd name="T79" fmla="*/ 3297 h 3602"/>
                <a:gd name="T80" fmla="*/ 4864 w 4872"/>
                <a:gd name="T81" fmla="*/ 2950 h 3602"/>
                <a:gd name="T82" fmla="*/ 4861 w 4872"/>
                <a:gd name="T83" fmla="*/ 2559 h 3602"/>
                <a:gd name="T84" fmla="*/ 4817 w 4872"/>
                <a:gd name="T85" fmla="*/ 2322 h 3602"/>
                <a:gd name="T86" fmla="*/ 4741 w 4872"/>
                <a:gd name="T87" fmla="*/ 2051 h 3602"/>
                <a:gd name="T88" fmla="*/ 4630 w 4872"/>
                <a:gd name="T89" fmla="*/ 1759 h 3602"/>
                <a:gd name="T90" fmla="*/ 4491 w 4872"/>
                <a:gd name="T91" fmla="*/ 1457 h 3602"/>
                <a:gd name="T92" fmla="*/ 4322 w 4872"/>
                <a:gd name="T93" fmla="*/ 1156 h 3602"/>
                <a:gd name="T94" fmla="*/ 4125 w 4872"/>
                <a:gd name="T95" fmla="*/ 869 h 3602"/>
                <a:gd name="T96" fmla="*/ 3904 w 4872"/>
                <a:gd name="T97" fmla="*/ 606 h 3602"/>
                <a:gd name="T98" fmla="*/ 3658 w 4872"/>
                <a:gd name="T99" fmla="*/ 380 h 3602"/>
                <a:gd name="T100" fmla="*/ 3390 w 4872"/>
                <a:gd name="T101" fmla="*/ 202 h 3602"/>
                <a:gd name="T102" fmla="*/ 3102 w 4872"/>
                <a:gd name="T103" fmla="*/ 84 h 3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872" h="3602">
                  <a:moveTo>
                    <a:pt x="3002" y="60"/>
                  </a:moveTo>
                  <a:lnTo>
                    <a:pt x="2893" y="40"/>
                  </a:lnTo>
                  <a:lnTo>
                    <a:pt x="2785" y="24"/>
                  </a:lnTo>
                  <a:lnTo>
                    <a:pt x="2677" y="13"/>
                  </a:lnTo>
                  <a:lnTo>
                    <a:pt x="2571" y="4"/>
                  </a:lnTo>
                  <a:lnTo>
                    <a:pt x="2465" y="0"/>
                  </a:lnTo>
                  <a:lnTo>
                    <a:pt x="2360" y="0"/>
                  </a:lnTo>
                  <a:lnTo>
                    <a:pt x="2256" y="4"/>
                  </a:lnTo>
                  <a:lnTo>
                    <a:pt x="2153" y="12"/>
                  </a:lnTo>
                  <a:lnTo>
                    <a:pt x="2052" y="25"/>
                  </a:lnTo>
                  <a:lnTo>
                    <a:pt x="1951" y="42"/>
                  </a:lnTo>
                  <a:lnTo>
                    <a:pt x="1852" y="64"/>
                  </a:lnTo>
                  <a:lnTo>
                    <a:pt x="1753" y="90"/>
                  </a:lnTo>
                  <a:lnTo>
                    <a:pt x="1656" y="120"/>
                  </a:lnTo>
                  <a:lnTo>
                    <a:pt x="1562" y="156"/>
                  </a:lnTo>
                  <a:lnTo>
                    <a:pt x="1468" y="197"/>
                  </a:lnTo>
                  <a:lnTo>
                    <a:pt x="1375" y="242"/>
                  </a:lnTo>
                  <a:lnTo>
                    <a:pt x="1284" y="293"/>
                  </a:lnTo>
                  <a:lnTo>
                    <a:pt x="1195" y="348"/>
                  </a:lnTo>
                  <a:lnTo>
                    <a:pt x="1107" y="408"/>
                  </a:lnTo>
                  <a:lnTo>
                    <a:pt x="1021" y="474"/>
                  </a:lnTo>
                  <a:lnTo>
                    <a:pt x="937" y="546"/>
                  </a:lnTo>
                  <a:lnTo>
                    <a:pt x="854" y="622"/>
                  </a:lnTo>
                  <a:lnTo>
                    <a:pt x="774" y="706"/>
                  </a:lnTo>
                  <a:lnTo>
                    <a:pt x="695" y="793"/>
                  </a:lnTo>
                  <a:lnTo>
                    <a:pt x="618" y="887"/>
                  </a:lnTo>
                  <a:lnTo>
                    <a:pt x="543" y="986"/>
                  </a:lnTo>
                  <a:lnTo>
                    <a:pt x="471" y="1092"/>
                  </a:lnTo>
                  <a:lnTo>
                    <a:pt x="400" y="1203"/>
                  </a:lnTo>
                  <a:lnTo>
                    <a:pt x="331" y="1320"/>
                  </a:lnTo>
                  <a:lnTo>
                    <a:pt x="265" y="1444"/>
                  </a:lnTo>
                  <a:lnTo>
                    <a:pt x="201" y="1573"/>
                  </a:lnTo>
                  <a:lnTo>
                    <a:pt x="140" y="1709"/>
                  </a:lnTo>
                  <a:lnTo>
                    <a:pt x="117" y="1762"/>
                  </a:lnTo>
                  <a:lnTo>
                    <a:pt x="97" y="1815"/>
                  </a:lnTo>
                  <a:lnTo>
                    <a:pt x="79" y="1868"/>
                  </a:lnTo>
                  <a:lnTo>
                    <a:pt x="61" y="1920"/>
                  </a:lnTo>
                  <a:lnTo>
                    <a:pt x="47" y="1973"/>
                  </a:lnTo>
                  <a:lnTo>
                    <a:pt x="34" y="2026"/>
                  </a:lnTo>
                  <a:lnTo>
                    <a:pt x="22" y="2077"/>
                  </a:lnTo>
                  <a:lnTo>
                    <a:pt x="13" y="2130"/>
                  </a:lnTo>
                  <a:lnTo>
                    <a:pt x="7" y="2182"/>
                  </a:lnTo>
                  <a:lnTo>
                    <a:pt x="2" y="2234"/>
                  </a:lnTo>
                  <a:lnTo>
                    <a:pt x="0" y="2285"/>
                  </a:lnTo>
                  <a:lnTo>
                    <a:pt x="0" y="2336"/>
                  </a:lnTo>
                  <a:lnTo>
                    <a:pt x="3" y="2387"/>
                  </a:lnTo>
                  <a:lnTo>
                    <a:pt x="8" y="2436"/>
                  </a:lnTo>
                  <a:lnTo>
                    <a:pt x="16" y="2486"/>
                  </a:lnTo>
                  <a:lnTo>
                    <a:pt x="27" y="2535"/>
                  </a:lnTo>
                  <a:lnTo>
                    <a:pt x="41" y="2582"/>
                  </a:lnTo>
                  <a:lnTo>
                    <a:pt x="57" y="2630"/>
                  </a:lnTo>
                  <a:lnTo>
                    <a:pt x="76" y="2677"/>
                  </a:lnTo>
                  <a:lnTo>
                    <a:pt x="99" y="2723"/>
                  </a:lnTo>
                  <a:lnTo>
                    <a:pt x="124" y="2768"/>
                  </a:lnTo>
                  <a:lnTo>
                    <a:pt x="153" y="2812"/>
                  </a:lnTo>
                  <a:lnTo>
                    <a:pt x="186" y="2855"/>
                  </a:lnTo>
                  <a:lnTo>
                    <a:pt x="220" y="2898"/>
                  </a:lnTo>
                  <a:lnTo>
                    <a:pt x="260" y="2938"/>
                  </a:lnTo>
                  <a:lnTo>
                    <a:pt x="302" y="2978"/>
                  </a:lnTo>
                  <a:lnTo>
                    <a:pt x="349" y="3016"/>
                  </a:lnTo>
                  <a:lnTo>
                    <a:pt x="398" y="3054"/>
                  </a:lnTo>
                  <a:lnTo>
                    <a:pt x="452" y="3090"/>
                  </a:lnTo>
                  <a:lnTo>
                    <a:pt x="509" y="3125"/>
                  </a:lnTo>
                  <a:lnTo>
                    <a:pt x="570" y="3158"/>
                  </a:lnTo>
                  <a:lnTo>
                    <a:pt x="636" y="3191"/>
                  </a:lnTo>
                  <a:lnTo>
                    <a:pt x="692" y="3215"/>
                  </a:lnTo>
                  <a:lnTo>
                    <a:pt x="747" y="3235"/>
                  </a:lnTo>
                  <a:lnTo>
                    <a:pt x="801" y="3253"/>
                  </a:lnTo>
                  <a:lnTo>
                    <a:pt x="854" y="3266"/>
                  </a:lnTo>
                  <a:lnTo>
                    <a:pt x="906" y="3276"/>
                  </a:lnTo>
                  <a:lnTo>
                    <a:pt x="957" y="3283"/>
                  </a:lnTo>
                  <a:lnTo>
                    <a:pt x="1008" y="3287"/>
                  </a:lnTo>
                  <a:lnTo>
                    <a:pt x="1058" y="3289"/>
                  </a:lnTo>
                  <a:lnTo>
                    <a:pt x="1107" y="3288"/>
                  </a:lnTo>
                  <a:lnTo>
                    <a:pt x="1155" y="3285"/>
                  </a:lnTo>
                  <a:lnTo>
                    <a:pt x="1203" y="3280"/>
                  </a:lnTo>
                  <a:lnTo>
                    <a:pt x="1251" y="3273"/>
                  </a:lnTo>
                  <a:lnTo>
                    <a:pt x="1298" y="3264"/>
                  </a:lnTo>
                  <a:lnTo>
                    <a:pt x="1343" y="3254"/>
                  </a:lnTo>
                  <a:lnTo>
                    <a:pt x="1390" y="3242"/>
                  </a:lnTo>
                  <a:lnTo>
                    <a:pt x="1436" y="3229"/>
                  </a:lnTo>
                  <a:lnTo>
                    <a:pt x="1528" y="3202"/>
                  </a:lnTo>
                  <a:lnTo>
                    <a:pt x="1620" y="3172"/>
                  </a:lnTo>
                  <a:lnTo>
                    <a:pt x="1712" y="3143"/>
                  </a:lnTo>
                  <a:lnTo>
                    <a:pt x="1806" y="3115"/>
                  </a:lnTo>
                  <a:lnTo>
                    <a:pt x="1853" y="3101"/>
                  </a:lnTo>
                  <a:lnTo>
                    <a:pt x="1901" y="3089"/>
                  </a:lnTo>
                  <a:lnTo>
                    <a:pt x="1949" y="3078"/>
                  </a:lnTo>
                  <a:lnTo>
                    <a:pt x="1998" y="3069"/>
                  </a:lnTo>
                  <a:lnTo>
                    <a:pt x="2048" y="3061"/>
                  </a:lnTo>
                  <a:lnTo>
                    <a:pt x="2098" y="3054"/>
                  </a:lnTo>
                  <a:lnTo>
                    <a:pt x="2150" y="3050"/>
                  </a:lnTo>
                  <a:lnTo>
                    <a:pt x="2202" y="3047"/>
                  </a:lnTo>
                  <a:lnTo>
                    <a:pt x="2258" y="3050"/>
                  </a:lnTo>
                  <a:lnTo>
                    <a:pt x="2324" y="3061"/>
                  </a:lnTo>
                  <a:lnTo>
                    <a:pt x="2398" y="3079"/>
                  </a:lnTo>
                  <a:lnTo>
                    <a:pt x="2480" y="3104"/>
                  </a:lnTo>
                  <a:lnTo>
                    <a:pt x="2569" y="3134"/>
                  </a:lnTo>
                  <a:lnTo>
                    <a:pt x="2664" y="3168"/>
                  </a:lnTo>
                  <a:lnTo>
                    <a:pt x="2764" y="3206"/>
                  </a:lnTo>
                  <a:lnTo>
                    <a:pt x="2869" y="3246"/>
                  </a:lnTo>
                  <a:lnTo>
                    <a:pt x="2978" y="3288"/>
                  </a:lnTo>
                  <a:lnTo>
                    <a:pt x="3090" y="3332"/>
                  </a:lnTo>
                  <a:lnTo>
                    <a:pt x="3206" y="3374"/>
                  </a:lnTo>
                  <a:lnTo>
                    <a:pt x="3322" y="3416"/>
                  </a:lnTo>
                  <a:lnTo>
                    <a:pt x="3439" y="3455"/>
                  </a:lnTo>
                  <a:lnTo>
                    <a:pt x="3556" y="3493"/>
                  </a:lnTo>
                  <a:lnTo>
                    <a:pt x="3673" y="3525"/>
                  </a:lnTo>
                  <a:lnTo>
                    <a:pt x="3790" y="3554"/>
                  </a:lnTo>
                  <a:lnTo>
                    <a:pt x="3904" y="3577"/>
                  </a:lnTo>
                  <a:lnTo>
                    <a:pt x="4015" y="3593"/>
                  </a:lnTo>
                  <a:lnTo>
                    <a:pt x="4122" y="3602"/>
                  </a:lnTo>
                  <a:lnTo>
                    <a:pt x="4226" y="3602"/>
                  </a:lnTo>
                  <a:lnTo>
                    <a:pt x="4324" y="3594"/>
                  </a:lnTo>
                  <a:lnTo>
                    <a:pt x="4416" y="3575"/>
                  </a:lnTo>
                  <a:lnTo>
                    <a:pt x="4503" y="3546"/>
                  </a:lnTo>
                  <a:lnTo>
                    <a:pt x="4582" y="3504"/>
                  </a:lnTo>
                  <a:lnTo>
                    <a:pt x="4653" y="3449"/>
                  </a:lnTo>
                  <a:lnTo>
                    <a:pt x="4715" y="3380"/>
                  </a:lnTo>
                  <a:lnTo>
                    <a:pt x="4768" y="3297"/>
                  </a:lnTo>
                  <a:lnTo>
                    <a:pt x="4812" y="3199"/>
                  </a:lnTo>
                  <a:lnTo>
                    <a:pt x="4844" y="3083"/>
                  </a:lnTo>
                  <a:lnTo>
                    <a:pt x="4864" y="2950"/>
                  </a:lnTo>
                  <a:lnTo>
                    <a:pt x="4872" y="2799"/>
                  </a:lnTo>
                  <a:lnTo>
                    <a:pt x="4867" y="2629"/>
                  </a:lnTo>
                  <a:lnTo>
                    <a:pt x="4861" y="2559"/>
                  </a:lnTo>
                  <a:lnTo>
                    <a:pt x="4850" y="2484"/>
                  </a:lnTo>
                  <a:lnTo>
                    <a:pt x="4835" y="2405"/>
                  </a:lnTo>
                  <a:lnTo>
                    <a:pt x="4817" y="2322"/>
                  </a:lnTo>
                  <a:lnTo>
                    <a:pt x="4796" y="2235"/>
                  </a:lnTo>
                  <a:lnTo>
                    <a:pt x="4770" y="2144"/>
                  </a:lnTo>
                  <a:lnTo>
                    <a:pt x="4741" y="2051"/>
                  </a:lnTo>
                  <a:lnTo>
                    <a:pt x="4707" y="1956"/>
                  </a:lnTo>
                  <a:lnTo>
                    <a:pt x="4671" y="1858"/>
                  </a:lnTo>
                  <a:lnTo>
                    <a:pt x="4630" y="1759"/>
                  </a:lnTo>
                  <a:lnTo>
                    <a:pt x="4588" y="1659"/>
                  </a:lnTo>
                  <a:lnTo>
                    <a:pt x="4541" y="1558"/>
                  </a:lnTo>
                  <a:lnTo>
                    <a:pt x="4491" y="1457"/>
                  </a:lnTo>
                  <a:lnTo>
                    <a:pt x="4438" y="1355"/>
                  </a:lnTo>
                  <a:lnTo>
                    <a:pt x="4381" y="1255"/>
                  </a:lnTo>
                  <a:lnTo>
                    <a:pt x="4322" y="1156"/>
                  </a:lnTo>
                  <a:lnTo>
                    <a:pt x="4259" y="1058"/>
                  </a:lnTo>
                  <a:lnTo>
                    <a:pt x="4193" y="962"/>
                  </a:lnTo>
                  <a:lnTo>
                    <a:pt x="4125" y="869"/>
                  </a:lnTo>
                  <a:lnTo>
                    <a:pt x="4054" y="778"/>
                  </a:lnTo>
                  <a:lnTo>
                    <a:pt x="3980" y="690"/>
                  </a:lnTo>
                  <a:lnTo>
                    <a:pt x="3904" y="606"/>
                  </a:lnTo>
                  <a:lnTo>
                    <a:pt x="3824" y="526"/>
                  </a:lnTo>
                  <a:lnTo>
                    <a:pt x="3742" y="450"/>
                  </a:lnTo>
                  <a:lnTo>
                    <a:pt x="3658" y="380"/>
                  </a:lnTo>
                  <a:lnTo>
                    <a:pt x="3570" y="314"/>
                  </a:lnTo>
                  <a:lnTo>
                    <a:pt x="3482" y="255"/>
                  </a:lnTo>
                  <a:lnTo>
                    <a:pt x="3390" y="202"/>
                  </a:lnTo>
                  <a:lnTo>
                    <a:pt x="3296" y="155"/>
                  </a:lnTo>
                  <a:lnTo>
                    <a:pt x="3200" y="116"/>
                  </a:lnTo>
                  <a:lnTo>
                    <a:pt x="3102" y="84"/>
                  </a:lnTo>
                  <a:lnTo>
                    <a:pt x="3002" y="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19" name="Oval 71">
              <a:extLst>
                <a:ext uri="{FF2B5EF4-FFF2-40B4-BE49-F238E27FC236}">
                  <a16:creationId xmlns:a16="http://schemas.microsoft.com/office/drawing/2014/main" id="{706D1BA6-C30D-4368-84B8-5FAA32C5ACAA}"/>
                </a:ext>
              </a:extLst>
            </p:cNvPr>
            <p:cNvSpPr/>
            <p:nvPr/>
          </p:nvSpPr>
          <p:spPr>
            <a:xfrm>
              <a:off x="4445902" y="574769"/>
              <a:ext cx="1539702" cy="20392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Oval 72">
              <a:extLst>
                <a:ext uri="{FF2B5EF4-FFF2-40B4-BE49-F238E27FC236}">
                  <a16:creationId xmlns:a16="http://schemas.microsoft.com/office/drawing/2014/main" id="{D9ECF37E-4EBF-438A-9891-B260DEC752FE}"/>
                </a:ext>
              </a:extLst>
            </p:cNvPr>
            <p:cNvSpPr/>
            <p:nvPr/>
          </p:nvSpPr>
          <p:spPr>
            <a:xfrm rot="1805074">
              <a:off x="6340379" y="904463"/>
              <a:ext cx="1539702" cy="20392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1" name="Oval 73">
              <a:extLst>
                <a:ext uri="{FF2B5EF4-FFF2-40B4-BE49-F238E27FC236}">
                  <a16:creationId xmlns:a16="http://schemas.microsoft.com/office/drawing/2014/main" id="{95DDC5EB-F9DE-42F5-B0C1-547093CA4BF9}"/>
                </a:ext>
              </a:extLst>
            </p:cNvPr>
            <p:cNvSpPr/>
            <p:nvPr/>
          </p:nvSpPr>
          <p:spPr>
            <a:xfrm rot="2481838">
              <a:off x="7466332" y="2428587"/>
              <a:ext cx="1501013" cy="1988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2" name="Oval 74">
              <a:extLst>
                <a:ext uri="{FF2B5EF4-FFF2-40B4-BE49-F238E27FC236}">
                  <a16:creationId xmlns:a16="http://schemas.microsoft.com/office/drawing/2014/main" id="{82AC4F9D-0B30-4A1D-9896-A16190DB7101}"/>
                </a:ext>
              </a:extLst>
            </p:cNvPr>
            <p:cNvSpPr/>
            <p:nvPr/>
          </p:nvSpPr>
          <p:spPr>
            <a:xfrm rot="20216444">
              <a:off x="2818811" y="1911299"/>
              <a:ext cx="1501013" cy="1988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3" name="Group 75">
            <a:extLst>
              <a:ext uri="{FF2B5EF4-FFF2-40B4-BE49-F238E27FC236}">
                <a16:creationId xmlns:a16="http://schemas.microsoft.com/office/drawing/2014/main" id="{469B08B4-3AD2-4BB2-B2D2-AEB5C1519AE5}"/>
              </a:ext>
            </a:extLst>
          </p:cNvPr>
          <p:cNvGrpSpPr/>
          <p:nvPr/>
        </p:nvGrpSpPr>
        <p:grpSpPr>
          <a:xfrm rot="17868111" flipH="1">
            <a:off x="9978424" y="4773385"/>
            <a:ext cx="551126" cy="532854"/>
            <a:chOff x="2818811" y="574769"/>
            <a:chExt cx="6148534" cy="5944686"/>
          </a:xfrm>
          <a:solidFill>
            <a:schemeClr val="bg1">
              <a:alpha val="8000"/>
            </a:schemeClr>
          </a:solidFill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8B760A66-B50D-48C1-836C-30905762F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9318" y="3524251"/>
              <a:ext cx="4058512" cy="2995204"/>
            </a:xfrm>
            <a:custGeom>
              <a:avLst/>
              <a:gdLst>
                <a:gd name="T0" fmla="*/ 2785 w 4872"/>
                <a:gd name="T1" fmla="*/ 24 h 3602"/>
                <a:gd name="T2" fmla="*/ 2465 w 4872"/>
                <a:gd name="T3" fmla="*/ 0 h 3602"/>
                <a:gd name="T4" fmla="*/ 2153 w 4872"/>
                <a:gd name="T5" fmla="*/ 12 h 3602"/>
                <a:gd name="T6" fmla="*/ 1852 w 4872"/>
                <a:gd name="T7" fmla="*/ 64 h 3602"/>
                <a:gd name="T8" fmla="*/ 1562 w 4872"/>
                <a:gd name="T9" fmla="*/ 156 h 3602"/>
                <a:gd name="T10" fmla="*/ 1284 w 4872"/>
                <a:gd name="T11" fmla="*/ 293 h 3602"/>
                <a:gd name="T12" fmla="*/ 1021 w 4872"/>
                <a:gd name="T13" fmla="*/ 474 h 3602"/>
                <a:gd name="T14" fmla="*/ 774 w 4872"/>
                <a:gd name="T15" fmla="*/ 706 h 3602"/>
                <a:gd name="T16" fmla="*/ 543 w 4872"/>
                <a:gd name="T17" fmla="*/ 986 h 3602"/>
                <a:gd name="T18" fmla="*/ 331 w 4872"/>
                <a:gd name="T19" fmla="*/ 1320 h 3602"/>
                <a:gd name="T20" fmla="*/ 140 w 4872"/>
                <a:gd name="T21" fmla="*/ 1709 h 3602"/>
                <a:gd name="T22" fmla="*/ 79 w 4872"/>
                <a:gd name="T23" fmla="*/ 1868 h 3602"/>
                <a:gd name="T24" fmla="*/ 34 w 4872"/>
                <a:gd name="T25" fmla="*/ 2026 h 3602"/>
                <a:gd name="T26" fmla="*/ 7 w 4872"/>
                <a:gd name="T27" fmla="*/ 2182 h 3602"/>
                <a:gd name="T28" fmla="*/ 0 w 4872"/>
                <a:gd name="T29" fmla="*/ 2336 h 3602"/>
                <a:gd name="T30" fmla="*/ 16 w 4872"/>
                <a:gd name="T31" fmla="*/ 2486 h 3602"/>
                <a:gd name="T32" fmla="*/ 57 w 4872"/>
                <a:gd name="T33" fmla="*/ 2630 h 3602"/>
                <a:gd name="T34" fmla="*/ 124 w 4872"/>
                <a:gd name="T35" fmla="*/ 2768 h 3602"/>
                <a:gd name="T36" fmla="*/ 220 w 4872"/>
                <a:gd name="T37" fmla="*/ 2898 h 3602"/>
                <a:gd name="T38" fmla="*/ 349 w 4872"/>
                <a:gd name="T39" fmla="*/ 3016 h 3602"/>
                <a:gd name="T40" fmla="*/ 509 w 4872"/>
                <a:gd name="T41" fmla="*/ 3125 h 3602"/>
                <a:gd name="T42" fmla="*/ 692 w 4872"/>
                <a:gd name="T43" fmla="*/ 3215 h 3602"/>
                <a:gd name="T44" fmla="*/ 854 w 4872"/>
                <a:gd name="T45" fmla="*/ 3266 h 3602"/>
                <a:gd name="T46" fmla="*/ 1008 w 4872"/>
                <a:gd name="T47" fmla="*/ 3287 h 3602"/>
                <a:gd name="T48" fmla="*/ 1155 w 4872"/>
                <a:gd name="T49" fmla="*/ 3285 h 3602"/>
                <a:gd name="T50" fmla="*/ 1298 w 4872"/>
                <a:gd name="T51" fmla="*/ 3264 h 3602"/>
                <a:gd name="T52" fmla="*/ 1436 w 4872"/>
                <a:gd name="T53" fmla="*/ 3229 h 3602"/>
                <a:gd name="T54" fmla="*/ 1712 w 4872"/>
                <a:gd name="T55" fmla="*/ 3143 h 3602"/>
                <a:gd name="T56" fmla="*/ 1901 w 4872"/>
                <a:gd name="T57" fmla="*/ 3089 h 3602"/>
                <a:gd name="T58" fmla="*/ 2048 w 4872"/>
                <a:gd name="T59" fmla="*/ 3061 h 3602"/>
                <a:gd name="T60" fmla="*/ 2202 w 4872"/>
                <a:gd name="T61" fmla="*/ 3047 h 3602"/>
                <a:gd name="T62" fmla="*/ 2398 w 4872"/>
                <a:gd name="T63" fmla="*/ 3079 h 3602"/>
                <a:gd name="T64" fmla="*/ 2664 w 4872"/>
                <a:gd name="T65" fmla="*/ 3168 h 3602"/>
                <a:gd name="T66" fmla="*/ 2978 w 4872"/>
                <a:gd name="T67" fmla="*/ 3288 h 3602"/>
                <a:gd name="T68" fmla="*/ 3322 w 4872"/>
                <a:gd name="T69" fmla="*/ 3416 h 3602"/>
                <a:gd name="T70" fmla="*/ 3673 w 4872"/>
                <a:gd name="T71" fmla="*/ 3525 h 3602"/>
                <a:gd name="T72" fmla="*/ 4015 w 4872"/>
                <a:gd name="T73" fmla="*/ 3593 h 3602"/>
                <a:gd name="T74" fmla="*/ 4324 w 4872"/>
                <a:gd name="T75" fmla="*/ 3594 h 3602"/>
                <a:gd name="T76" fmla="*/ 4582 w 4872"/>
                <a:gd name="T77" fmla="*/ 3504 h 3602"/>
                <a:gd name="T78" fmla="*/ 4768 w 4872"/>
                <a:gd name="T79" fmla="*/ 3297 h 3602"/>
                <a:gd name="T80" fmla="*/ 4864 w 4872"/>
                <a:gd name="T81" fmla="*/ 2950 h 3602"/>
                <a:gd name="T82" fmla="*/ 4861 w 4872"/>
                <a:gd name="T83" fmla="*/ 2559 h 3602"/>
                <a:gd name="T84" fmla="*/ 4817 w 4872"/>
                <a:gd name="T85" fmla="*/ 2322 h 3602"/>
                <a:gd name="T86" fmla="*/ 4741 w 4872"/>
                <a:gd name="T87" fmla="*/ 2051 h 3602"/>
                <a:gd name="T88" fmla="*/ 4630 w 4872"/>
                <a:gd name="T89" fmla="*/ 1759 h 3602"/>
                <a:gd name="T90" fmla="*/ 4491 w 4872"/>
                <a:gd name="T91" fmla="*/ 1457 h 3602"/>
                <a:gd name="T92" fmla="*/ 4322 w 4872"/>
                <a:gd name="T93" fmla="*/ 1156 h 3602"/>
                <a:gd name="T94" fmla="*/ 4125 w 4872"/>
                <a:gd name="T95" fmla="*/ 869 h 3602"/>
                <a:gd name="T96" fmla="*/ 3904 w 4872"/>
                <a:gd name="T97" fmla="*/ 606 h 3602"/>
                <a:gd name="T98" fmla="*/ 3658 w 4872"/>
                <a:gd name="T99" fmla="*/ 380 h 3602"/>
                <a:gd name="T100" fmla="*/ 3390 w 4872"/>
                <a:gd name="T101" fmla="*/ 202 h 3602"/>
                <a:gd name="T102" fmla="*/ 3102 w 4872"/>
                <a:gd name="T103" fmla="*/ 84 h 3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872" h="3602">
                  <a:moveTo>
                    <a:pt x="3002" y="60"/>
                  </a:moveTo>
                  <a:lnTo>
                    <a:pt x="2893" y="40"/>
                  </a:lnTo>
                  <a:lnTo>
                    <a:pt x="2785" y="24"/>
                  </a:lnTo>
                  <a:lnTo>
                    <a:pt x="2677" y="13"/>
                  </a:lnTo>
                  <a:lnTo>
                    <a:pt x="2571" y="4"/>
                  </a:lnTo>
                  <a:lnTo>
                    <a:pt x="2465" y="0"/>
                  </a:lnTo>
                  <a:lnTo>
                    <a:pt x="2360" y="0"/>
                  </a:lnTo>
                  <a:lnTo>
                    <a:pt x="2256" y="4"/>
                  </a:lnTo>
                  <a:lnTo>
                    <a:pt x="2153" y="12"/>
                  </a:lnTo>
                  <a:lnTo>
                    <a:pt x="2052" y="25"/>
                  </a:lnTo>
                  <a:lnTo>
                    <a:pt x="1951" y="42"/>
                  </a:lnTo>
                  <a:lnTo>
                    <a:pt x="1852" y="64"/>
                  </a:lnTo>
                  <a:lnTo>
                    <a:pt x="1753" y="90"/>
                  </a:lnTo>
                  <a:lnTo>
                    <a:pt x="1656" y="120"/>
                  </a:lnTo>
                  <a:lnTo>
                    <a:pt x="1562" y="156"/>
                  </a:lnTo>
                  <a:lnTo>
                    <a:pt x="1468" y="197"/>
                  </a:lnTo>
                  <a:lnTo>
                    <a:pt x="1375" y="242"/>
                  </a:lnTo>
                  <a:lnTo>
                    <a:pt x="1284" y="293"/>
                  </a:lnTo>
                  <a:lnTo>
                    <a:pt x="1195" y="348"/>
                  </a:lnTo>
                  <a:lnTo>
                    <a:pt x="1107" y="408"/>
                  </a:lnTo>
                  <a:lnTo>
                    <a:pt x="1021" y="474"/>
                  </a:lnTo>
                  <a:lnTo>
                    <a:pt x="937" y="546"/>
                  </a:lnTo>
                  <a:lnTo>
                    <a:pt x="854" y="622"/>
                  </a:lnTo>
                  <a:lnTo>
                    <a:pt x="774" y="706"/>
                  </a:lnTo>
                  <a:lnTo>
                    <a:pt x="695" y="793"/>
                  </a:lnTo>
                  <a:lnTo>
                    <a:pt x="618" y="887"/>
                  </a:lnTo>
                  <a:lnTo>
                    <a:pt x="543" y="986"/>
                  </a:lnTo>
                  <a:lnTo>
                    <a:pt x="471" y="1092"/>
                  </a:lnTo>
                  <a:lnTo>
                    <a:pt x="400" y="1203"/>
                  </a:lnTo>
                  <a:lnTo>
                    <a:pt x="331" y="1320"/>
                  </a:lnTo>
                  <a:lnTo>
                    <a:pt x="265" y="1444"/>
                  </a:lnTo>
                  <a:lnTo>
                    <a:pt x="201" y="1573"/>
                  </a:lnTo>
                  <a:lnTo>
                    <a:pt x="140" y="1709"/>
                  </a:lnTo>
                  <a:lnTo>
                    <a:pt x="117" y="1762"/>
                  </a:lnTo>
                  <a:lnTo>
                    <a:pt x="97" y="1815"/>
                  </a:lnTo>
                  <a:lnTo>
                    <a:pt x="79" y="1868"/>
                  </a:lnTo>
                  <a:lnTo>
                    <a:pt x="61" y="1920"/>
                  </a:lnTo>
                  <a:lnTo>
                    <a:pt x="47" y="1973"/>
                  </a:lnTo>
                  <a:lnTo>
                    <a:pt x="34" y="2026"/>
                  </a:lnTo>
                  <a:lnTo>
                    <a:pt x="22" y="2077"/>
                  </a:lnTo>
                  <a:lnTo>
                    <a:pt x="13" y="2130"/>
                  </a:lnTo>
                  <a:lnTo>
                    <a:pt x="7" y="2182"/>
                  </a:lnTo>
                  <a:lnTo>
                    <a:pt x="2" y="2234"/>
                  </a:lnTo>
                  <a:lnTo>
                    <a:pt x="0" y="2285"/>
                  </a:lnTo>
                  <a:lnTo>
                    <a:pt x="0" y="2336"/>
                  </a:lnTo>
                  <a:lnTo>
                    <a:pt x="3" y="2387"/>
                  </a:lnTo>
                  <a:lnTo>
                    <a:pt x="8" y="2436"/>
                  </a:lnTo>
                  <a:lnTo>
                    <a:pt x="16" y="2486"/>
                  </a:lnTo>
                  <a:lnTo>
                    <a:pt x="27" y="2535"/>
                  </a:lnTo>
                  <a:lnTo>
                    <a:pt x="41" y="2582"/>
                  </a:lnTo>
                  <a:lnTo>
                    <a:pt x="57" y="2630"/>
                  </a:lnTo>
                  <a:lnTo>
                    <a:pt x="76" y="2677"/>
                  </a:lnTo>
                  <a:lnTo>
                    <a:pt x="99" y="2723"/>
                  </a:lnTo>
                  <a:lnTo>
                    <a:pt x="124" y="2768"/>
                  </a:lnTo>
                  <a:lnTo>
                    <a:pt x="153" y="2812"/>
                  </a:lnTo>
                  <a:lnTo>
                    <a:pt x="186" y="2855"/>
                  </a:lnTo>
                  <a:lnTo>
                    <a:pt x="220" y="2898"/>
                  </a:lnTo>
                  <a:lnTo>
                    <a:pt x="260" y="2938"/>
                  </a:lnTo>
                  <a:lnTo>
                    <a:pt x="302" y="2978"/>
                  </a:lnTo>
                  <a:lnTo>
                    <a:pt x="349" y="3016"/>
                  </a:lnTo>
                  <a:lnTo>
                    <a:pt x="398" y="3054"/>
                  </a:lnTo>
                  <a:lnTo>
                    <a:pt x="452" y="3090"/>
                  </a:lnTo>
                  <a:lnTo>
                    <a:pt x="509" y="3125"/>
                  </a:lnTo>
                  <a:lnTo>
                    <a:pt x="570" y="3158"/>
                  </a:lnTo>
                  <a:lnTo>
                    <a:pt x="636" y="3191"/>
                  </a:lnTo>
                  <a:lnTo>
                    <a:pt x="692" y="3215"/>
                  </a:lnTo>
                  <a:lnTo>
                    <a:pt x="747" y="3235"/>
                  </a:lnTo>
                  <a:lnTo>
                    <a:pt x="801" y="3253"/>
                  </a:lnTo>
                  <a:lnTo>
                    <a:pt x="854" y="3266"/>
                  </a:lnTo>
                  <a:lnTo>
                    <a:pt x="906" y="3276"/>
                  </a:lnTo>
                  <a:lnTo>
                    <a:pt x="957" y="3283"/>
                  </a:lnTo>
                  <a:lnTo>
                    <a:pt x="1008" y="3287"/>
                  </a:lnTo>
                  <a:lnTo>
                    <a:pt x="1058" y="3289"/>
                  </a:lnTo>
                  <a:lnTo>
                    <a:pt x="1107" y="3288"/>
                  </a:lnTo>
                  <a:lnTo>
                    <a:pt x="1155" y="3285"/>
                  </a:lnTo>
                  <a:lnTo>
                    <a:pt x="1203" y="3280"/>
                  </a:lnTo>
                  <a:lnTo>
                    <a:pt x="1251" y="3273"/>
                  </a:lnTo>
                  <a:lnTo>
                    <a:pt x="1298" y="3264"/>
                  </a:lnTo>
                  <a:lnTo>
                    <a:pt x="1343" y="3254"/>
                  </a:lnTo>
                  <a:lnTo>
                    <a:pt x="1390" y="3242"/>
                  </a:lnTo>
                  <a:lnTo>
                    <a:pt x="1436" y="3229"/>
                  </a:lnTo>
                  <a:lnTo>
                    <a:pt x="1528" y="3202"/>
                  </a:lnTo>
                  <a:lnTo>
                    <a:pt x="1620" y="3172"/>
                  </a:lnTo>
                  <a:lnTo>
                    <a:pt x="1712" y="3143"/>
                  </a:lnTo>
                  <a:lnTo>
                    <a:pt x="1806" y="3115"/>
                  </a:lnTo>
                  <a:lnTo>
                    <a:pt x="1853" y="3101"/>
                  </a:lnTo>
                  <a:lnTo>
                    <a:pt x="1901" y="3089"/>
                  </a:lnTo>
                  <a:lnTo>
                    <a:pt x="1949" y="3078"/>
                  </a:lnTo>
                  <a:lnTo>
                    <a:pt x="1998" y="3069"/>
                  </a:lnTo>
                  <a:lnTo>
                    <a:pt x="2048" y="3061"/>
                  </a:lnTo>
                  <a:lnTo>
                    <a:pt x="2098" y="3054"/>
                  </a:lnTo>
                  <a:lnTo>
                    <a:pt x="2150" y="3050"/>
                  </a:lnTo>
                  <a:lnTo>
                    <a:pt x="2202" y="3047"/>
                  </a:lnTo>
                  <a:lnTo>
                    <a:pt x="2258" y="3050"/>
                  </a:lnTo>
                  <a:lnTo>
                    <a:pt x="2324" y="3061"/>
                  </a:lnTo>
                  <a:lnTo>
                    <a:pt x="2398" y="3079"/>
                  </a:lnTo>
                  <a:lnTo>
                    <a:pt x="2480" y="3104"/>
                  </a:lnTo>
                  <a:lnTo>
                    <a:pt x="2569" y="3134"/>
                  </a:lnTo>
                  <a:lnTo>
                    <a:pt x="2664" y="3168"/>
                  </a:lnTo>
                  <a:lnTo>
                    <a:pt x="2764" y="3206"/>
                  </a:lnTo>
                  <a:lnTo>
                    <a:pt x="2869" y="3246"/>
                  </a:lnTo>
                  <a:lnTo>
                    <a:pt x="2978" y="3288"/>
                  </a:lnTo>
                  <a:lnTo>
                    <a:pt x="3090" y="3332"/>
                  </a:lnTo>
                  <a:lnTo>
                    <a:pt x="3206" y="3374"/>
                  </a:lnTo>
                  <a:lnTo>
                    <a:pt x="3322" y="3416"/>
                  </a:lnTo>
                  <a:lnTo>
                    <a:pt x="3439" y="3455"/>
                  </a:lnTo>
                  <a:lnTo>
                    <a:pt x="3556" y="3493"/>
                  </a:lnTo>
                  <a:lnTo>
                    <a:pt x="3673" y="3525"/>
                  </a:lnTo>
                  <a:lnTo>
                    <a:pt x="3790" y="3554"/>
                  </a:lnTo>
                  <a:lnTo>
                    <a:pt x="3904" y="3577"/>
                  </a:lnTo>
                  <a:lnTo>
                    <a:pt x="4015" y="3593"/>
                  </a:lnTo>
                  <a:lnTo>
                    <a:pt x="4122" y="3602"/>
                  </a:lnTo>
                  <a:lnTo>
                    <a:pt x="4226" y="3602"/>
                  </a:lnTo>
                  <a:lnTo>
                    <a:pt x="4324" y="3594"/>
                  </a:lnTo>
                  <a:lnTo>
                    <a:pt x="4416" y="3575"/>
                  </a:lnTo>
                  <a:lnTo>
                    <a:pt x="4503" y="3546"/>
                  </a:lnTo>
                  <a:lnTo>
                    <a:pt x="4582" y="3504"/>
                  </a:lnTo>
                  <a:lnTo>
                    <a:pt x="4653" y="3449"/>
                  </a:lnTo>
                  <a:lnTo>
                    <a:pt x="4715" y="3380"/>
                  </a:lnTo>
                  <a:lnTo>
                    <a:pt x="4768" y="3297"/>
                  </a:lnTo>
                  <a:lnTo>
                    <a:pt x="4812" y="3199"/>
                  </a:lnTo>
                  <a:lnTo>
                    <a:pt x="4844" y="3083"/>
                  </a:lnTo>
                  <a:lnTo>
                    <a:pt x="4864" y="2950"/>
                  </a:lnTo>
                  <a:lnTo>
                    <a:pt x="4872" y="2799"/>
                  </a:lnTo>
                  <a:lnTo>
                    <a:pt x="4867" y="2629"/>
                  </a:lnTo>
                  <a:lnTo>
                    <a:pt x="4861" y="2559"/>
                  </a:lnTo>
                  <a:lnTo>
                    <a:pt x="4850" y="2484"/>
                  </a:lnTo>
                  <a:lnTo>
                    <a:pt x="4835" y="2405"/>
                  </a:lnTo>
                  <a:lnTo>
                    <a:pt x="4817" y="2322"/>
                  </a:lnTo>
                  <a:lnTo>
                    <a:pt x="4796" y="2235"/>
                  </a:lnTo>
                  <a:lnTo>
                    <a:pt x="4770" y="2144"/>
                  </a:lnTo>
                  <a:lnTo>
                    <a:pt x="4741" y="2051"/>
                  </a:lnTo>
                  <a:lnTo>
                    <a:pt x="4707" y="1956"/>
                  </a:lnTo>
                  <a:lnTo>
                    <a:pt x="4671" y="1858"/>
                  </a:lnTo>
                  <a:lnTo>
                    <a:pt x="4630" y="1759"/>
                  </a:lnTo>
                  <a:lnTo>
                    <a:pt x="4588" y="1659"/>
                  </a:lnTo>
                  <a:lnTo>
                    <a:pt x="4541" y="1558"/>
                  </a:lnTo>
                  <a:lnTo>
                    <a:pt x="4491" y="1457"/>
                  </a:lnTo>
                  <a:lnTo>
                    <a:pt x="4438" y="1355"/>
                  </a:lnTo>
                  <a:lnTo>
                    <a:pt x="4381" y="1255"/>
                  </a:lnTo>
                  <a:lnTo>
                    <a:pt x="4322" y="1156"/>
                  </a:lnTo>
                  <a:lnTo>
                    <a:pt x="4259" y="1058"/>
                  </a:lnTo>
                  <a:lnTo>
                    <a:pt x="4193" y="962"/>
                  </a:lnTo>
                  <a:lnTo>
                    <a:pt x="4125" y="869"/>
                  </a:lnTo>
                  <a:lnTo>
                    <a:pt x="4054" y="778"/>
                  </a:lnTo>
                  <a:lnTo>
                    <a:pt x="3980" y="690"/>
                  </a:lnTo>
                  <a:lnTo>
                    <a:pt x="3904" y="606"/>
                  </a:lnTo>
                  <a:lnTo>
                    <a:pt x="3824" y="526"/>
                  </a:lnTo>
                  <a:lnTo>
                    <a:pt x="3742" y="450"/>
                  </a:lnTo>
                  <a:lnTo>
                    <a:pt x="3658" y="380"/>
                  </a:lnTo>
                  <a:lnTo>
                    <a:pt x="3570" y="314"/>
                  </a:lnTo>
                  <a:lnTo>
                    <a:pt x="3482" y="255"/>
                  </a:lnTo>
                  <a:lnTo>
                    <a:pt x="3390" y="202"/>
                  </a:lnTo>
                  <a:lnTo>
                    <a:pt x="3296" y="155"/>
                  </a:lnTo>
                  <a:lnTo>
                    <a:pt x="3200" y="116"/>
                  </a:lnTo>
                  <a:lnTo>
                    <a:pt x="3102" y="84"/>
                  </a:lnTo>
                  <a:lnTo>
                    <a:pt x="3002" y="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Oval 77">
              <a:extLst>
                <a:ext uri="{FF2B5EF4-FFF2-40B4-BE49-F238E27FC236}">
                  <a16:creationId xmlns:a16="http://schemas.microsoft.com/office/drawing/2014/main" id="{C0A87F55-B2D9-49FD-8F06-BFA0E6FD99C6}"/>
                </a:ext>
              </a:extLst>
            </p:cNvPr>
            <p:cNvSpPr/>
            <p:nvPr/>
          </p:nvSpPr>
          <p:spPr>
            <a:xfrm>
              <a:off x="4445902" y="574769"/>
              <a:ext cx="1539702" cy="20392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Oval 78">
              <a:extLst>
                <a:ext uri="{FF2B5EF4-FFF2-40B4-BE49-F238E27FC236}">
                  <a16:creationId xmlns:a16="http://schemas.microsoft.com/office/drawing/2014/main" id="{10CC2239-0BF2-4A61-BDA6-D8BD74E5A504}"/>
                </a:ext>
              </a:extLst>
            </p:cNvPr>
            <p:cNvSpPr/>
            <p:nvPr/>
          </p:nvSpPr>
          <p:spPr>
            <a:xfrm rot="1805074">
              <a:off x="6340379" y="904463"/>
              <a:ext cx="1539702" cy="20392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7" name="Oval 79">
              <a:extLst>
                <a:ext uri="{FF2B5EF4-FFF2-40B4-BE49-F238E27FC236}">
                  <a16:creationId xmlns:a16="http://schemas.microsoft.com/office/drawing/2014/main" id="{727E9B8B-E271-42A7-8536-1548DC6CFC4D}"/>
                </a:ext>
              </a:extLst>
            </p:cNvPr>
            <p:cNvSpPr/>
            <p:nvPr/>
          </p:nvSpPr>
          <p:spPr>
            <a:xfrm rot="2481838">
              <a:off x="7466332" y="2428587"/>
              <a:ext cx="1501013" cy="1988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0B7C5688-AFB1-43F2-9FC6-1251A2547996}"/>
                </a:ext>
              </a:extLst>
            </p:cNvPr>
            <p:cNvSpPr/>
            <p:nvPr/>
          </p:nvSpPr>
          <p:spPr>
            <a:xfrm rot="20216444">
              <a:off x="2818811" y="1911299"/>
              <a:ext cx="1501013" cy="1988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7D03E64-35A2-40C2-8534-865D85624396}"/>
              </a:ext>
            </a:extLst>
          </p:cNvPr>
          <p:cNvSpPr/>
          <p:nvPr/>
        </p:nvSpPr>
        <p:spPr>
          <a:xfrm>
            <a:off x="404716" y="406930"/>
            <a:ext cx="115734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Montserrat ExtraBold" panose="00000900000000000000" pitchFamily="2" charset="-52"/>
              </a:rPr>
              <a:t>Алиментарный вторичный </a:t>
            </a:r>
            <a:r>
              <a:rPr lang="ru-RU" sz="2800" dirty="0" err="1">
                <a:latin typeface="Montserrat ExtraBold" panose="00000900000000000000" pitchFamily="2" charset="-52"/>
              </a:rPr>
              <a:t>гипопаратериоз</a:t>
            </a:r>
            <a:endParaRPr lang="ru-RU" sz="2800" dirty="0">
              <a:latin typeface="Montserrat ExtraBold" panose="00000900000000000000" pitchFamily="2" charset="-52"/>
            </a:endParaRPr>
          </a:p>
        </p:txBody>
      </p:sp>
      <p:pic>
        <p:nvPicPr>
          <p:cNvPr id="13" name="Лаборадор ДО">
            <a:hlinkClick r:id="" action="ppaction://media"/>
            <a:extLst>
              <a:ext uri="{FF2B5EF4-FFF2-40B4-BE49-F238E27FC236}">
                <a16:creationId xmlns:a16="http://schemas.microsoft.com/office/drawing/2014/main" id="{A4D180A7-0E70-4F49-A024-417CB9E38A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1281" y="1233083"/>
            <a:ext cx="3216775" cy="52739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</p:pic>
      <p:pic>
        <p:nvPicPr>
          <p:cNvPr id="15" name="Лабрадор  ПОСЛЕ">
            <a:hlinkClick r:id="" action="ppaction://media"/>
            <a:extLst>
              <a:ext uri="{FF2B5EF4-FFF2-40B4-BE49-F238E27FC236}">
                <a16:creationId xmlns:a16="http://schemas.microsoft.com/office/drawing/2014/main" id="{16A5F94C-70C1-40F2-8B25-88262DDC618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68526" y="1289016"/>
            <a:ext cx="3216776" cy="52179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</p:pic>
      <p:sp>
        <p:nvSpPr>
          <p:cNvPr id="31" name="Rectangle: Rounded Corners 18">
            <a:extLst>
              <a:ext uri="{FF2B5EF4-FFF2-40B4-BE49-F238E27FC236}">
                <a16:creationId xmlns:a16="http://schemas.microsoft.com/office/drawing/2014/main" id="{8995E1ED-C7CD-4BD0-BC51-95D0656384AA}"/>
              </a:ext>
            </a:extLst>
          </p:cNvPr>
          <p:cNvSpPr/>
          <p:nvPr/>
        </p:nvSpPr>
        <p:spPr>
          <a:xfrm>
            <a:off x="3837033" y="3503298"/>
            <a:ext cx="1880398" cy="3003705"/>
          </a:xfrm>
          <a:prstGeom prst="roundRect">
            <a:avLst>
              <a:gd name="adj" fmla="val 2949"/>
            </a:avLst>
          </a:prstGeom>
          <a:solidFill>
            <a:schemeClr val="bg1"/>
          </a:solidFill>
          <a:ln>
            <a:noFill/>
          </a:ln>
          <a:effectLst>
            <a:outerShdw blurRad="2032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grpSp>
        <p:nvGrpSpPr>
          <p:cNvPr id="35" name="Group 63">
            <a:extLst>
              <a:ext uri="{FF2B5EF4-FFF2-40B4-BE49-F238E27FC236}">
                <a16:creationId xmlns:a16="http://schemas.microsoft.com/office/drawing/2014/main" id="{B6662AAF-794A-4475-9ADA-1F612705C211}"/>
              </a:ext>
            </a:extLst>
          </p:cNvPr>
          <p:cNvGrpSpPr/>
          <p:nvPr/>
        </p:nvGrpSpPr>
        <p:grpSpPr>
          <a:xfrm>
            <a:off x="4198963" y="3841576"/>
            <a:ext cx="1194682" cy="1194622"/>
            <a:chOff x="1970782" y="1975845"/>
            <a:chExt cx="2906462" cy="2906312"/>
          </a:xfrm>
          <a:gradFill>
            <a:gsLst>
              <a:gs pos="0">
                <a:srgbClr val="96DCF7">
                  <a:alpha val="0"/>
                </a:srgbClr>
              </a:gs>
              <a:gs pos="99000">
                <a:srgbClr val="08A5E4"/>
              </a:gs>
            </a:gsLst>
            <a:lin ang="2700000" scaled="1"/>
          </a:gradFill>
        </p:grpSpPr>
        <p:sp>
          <p:nvSpPr>
            <p:cNvPr id="36" name="Oval 65">
              <a:extLst>
                <a:ext uri="{FF2B5EF4-FFF2-40B4-BE49-F238E27FC236}">
                  <a16:creationId xmlns:a16="http://schemas.microsoft.com/office/drawing/2014/main" id="{7D060FDF-DF14-4258-A2B3-69F7EB5DF679}"/>
                </a:ext>
              </a:extLst>
            </p:cNvPr>
            <p:cNvSpPr/>
            <p:nvPr/>
          </p:nvSpPr>
          <p:spPr>
            <a:xfrm>
              <a:off x="4494087" y="3256946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  <p:sp>
          <p:nvSpPr>
            <p:cNvPr id="37" name="Oval 66">
              <a:extLst>
                <a:ext uri="{FF2B5EF4-FFF2-40B4-BE49-F238E27FC236}">
                  <a16:creationId xmlns:a16="http://schemas.microsoft.com/office/drawing/2014/main" id="{89C55714-63BE-4D9A-89EE-EB7FB9F26BCE}"/>
                </a:ext>
              </a:extLst>
            </p:cNvPr>
            <p:cNvSpPr/>
            <p:nvPr/>
          </p:nvSpPr>
          <p:spPr>
            <a:xfrm>
              <a:off x="4313855" y="2598432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srgbClr val="6D7381"/>
                </a:solidFill>
              </a:endParaRPr>
            </a:p>
          </p:txBody>
        </p:sp>
        <p:sp>
          <p:nvSpPr>
            <p:cNvPr id="38" name="Oval 67">
              <a:extLst>
                <a:ext uri="{FF2B5EF4-FFF2-40B4-BE49-F238E27FC236}">
                  <a16:creationId xmlns:a16="http://schemas.microsoft.com/office/drawing/2014/main" id="{D321DD77-AC80-4D17-97AD-A8BFA70F4755}"/>
                </a:ext>
              </a:extLst>
            </p:cNvPr>
            <p:cNvSpPr/>
            <p:nvPr/>
          </p:nvSpPr>
          <p:spPr>
            <a:xfrm>
              <a:off x="4313855" y="3876416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  <p:sp>
          <p:nvSpPr>
            <p:cNvPr id="39" name="Oval 68">
              <a:extLst>
                <a:ext uri="{FF2B5EF4-FFF2-40B4-BE49-F238E27FC236}">
                  <a16:creationId xmlns:a16="http://schemas.microsoft.com/office/drawing/2014/main" id="{DC8FE92C-2BD5-401A-AB02-B06DCA392D24}"/>
                </a:ext>
              </a:extLst>
            </p:cNvPr>
            <p:cNvSpPr/>
            <p:nvPr/>
          </p:nvSpPr>
          <p:spPr>
            <a:xfrm>
              <a:off x="3833251" y="2129441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  <p:sp>
          <p:nvSpPr>
            <p:cNvPr id="40" name="Oval 69">
              <a:extLst>
                <a:ext uri="{FF2B5EF4-FFF2-40B4-BE49-F238E27FC236}">
                  <a16:creationId xmlns:a16="http://schemas.microsoft.com/office/drawing/2014/main" id="{6BCB8459-306A-44CF-80EE-F9586F4878E8}"/>
                </a:ext>
              </a:extLst>
            </p:cNvPr>
            <p:cNvSpPr/>
            <p:nvPr/>
          </p:nvSpPr>
          <p:spPr>
            <a:xfrm>
              <a:off x="3833251" y="4345407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  <p:sp>
          <p:nvSpPr>
            <p:cNvPr id="41" name="Oval 70">
              <a:extLst>
                <a:ext uri="{FF2B5EF4-FFF2-40B4-BE49-F238E27FC236}">
                  <a16:creationId xmlns:a16="http://schemas.microsoft.com/office/drawing/2014/main" id="{6429EDE8-6266-4D6E-82E4-2668962BEB9E}"/>
                </a:ext>
              </a:extLst>
            </p:cNvPr>
            <p:cNvSpPr/>
            <p:nvPr/>
          </p:nvSpPr>
          <p:spPr>
            <a:xfrm>
              <a:off x="3232492" y="1975845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  <p:sp>
          <p:nvSpPr>
            <p:cNvPr id="42" name="Oval 71">
              <a:extLst>
                <a:ext uri="{FF2B5EF4-FFF2-40B4-BE49-F238E27FC236}">
                  <a16:creationId xmlns:a16="http://schemas.microsoft.com/office/drawing/2014/main" id="{329FD1C7-5E25-426C-A498-C70F4119CB62}"/>
                </a:ext>
              </a:extLst>
            </p:cNvPr>
            <p:cNvSpPr/>
            <p:nvPr/>
          </p:nvSpPr>
          <p:spPr>
            <a:xfrm>
              <a:off x="3232492" y="4499003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  <p:sp>
          <p:nvSpPr>
            <p:cNvPr id="43" name="Oval 72">
              <a:extLst>
                <a:ext uri="{FF2B5EF4-FFF2-40B4-BE49-F238E27FC236}">
                  <a16:creationId xmlns:a16="http://schemas.microsoft.com/office/drawing/2014/main" id="{890F5491-6325-497F-9875-D24C2ECBCBAA}"/>
                </a:ext>
              </a:extLst>
            </p:cNvPr>
            <p:cNvSpPr/>
            <p:nvPr/>
          </p:nvSpPr>
          <p:spPr>
            <a:xfrm>
              <a:off x="2151132" y="2598432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  <p:sp>
          <p:nvSpPr>
            <p:cNvPr id="44" name="Oval 73">
              <a:extLst>
                <a:ext uri="{FF2B5EF4-FFF2-40B4-BE49-F238E27FC236}">
                  <a16:creationId xmlns:a16="http://schemas.microsoft.com/office/drawing/2014/main" id="{E6AF8E25-2758-4CA3-93B3-0ACE1111B663}"/>
                </a:ext>
              </a:extLst>
            </p:cNvPr>
            <p:cNvSpPr/>
            <p:nvPr/>
          </p:nvSpPr>
          <p:spPr>
            <a:xfrm>
              <a:off x="2151132" y="3876416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  <p:sp>
          <p:nvSpPr>
            <p:cNvPr id="45" name="Oval 74">
              <a:extLst>
                <a:ext uri="{FF2B5EF4-FFF2-40B4-BE49-F238E27FC236}">
                  <a16:creationId xmlns:a16="http://schemas.microsoft.com/office/drawing/2014/main" id="{F0AA246A-3E4E-4AEE-A1EE-2B5302F960F0}"/>
                </a:ext>
              </a:extLst>
            </p:cNvPr>
            <p:cNvSpPr/>
            <p:nvPr/>
          </p:nvSpPr>
          <p:spPr>
            <a:xfrm>
              <a:off x="2631736" y="2129441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  <p:sp>
          <p:nvSpPr>
            <p:cNvPr id="46" name="Oval 75">
              <a:extLst>
                <a:ext uri="{FF2B5EF4-FFF2-40B4-BE49-F238E27FC236}">
                  <a16:creationId xmlns:a16="http://schemas.microsoft.com/office/drawing/2014/main" id="{C5F27C17-BBE4-43B0-BD3F-F4951E84BAEE}"/>
                </a:ext>
              </a:extLst>
            </p:cNvPr>
            <p:cNvSpPr/>
            <p:nvPr/>
          </p:nvSpPr>
          <p:spPr>
            <a:xfrm>
              <a:off x="2631735" y="4345407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  <p:sp>
          <p:nvSpPr>
            <p:cNvPr id="47" name="Oval 76">
              <a:extLst>
                <a:ext uri="{FF2B5EF4-FFF2-40B4-BE49-F238E27FC236}">
                  <a16:creationId xmlns:a16="http://schemas.microsoft.com/office/drawing/2014/main" id="{CEE34B2E-F84E-41A7-8927-55907FB50FC5}"/>
                </a:ext>
              </a:extLst>
            </p:cNvPr>
            <p:cNvSpPr/>
            <p:nvPr/>
          </p:nvSpPr>
          <p:spPr>
            <a:xfrm>
              <a:off x="1970782" y="3256946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</p:grpSp>
      <p:sp>
        <p:nvSpPr>
          <p:cNvPr id="48" name="Freeform 10">
            <a:extLst>
              <a:ext uri="{FF2B5EF4-FFF2-40B4-BE49-F238E27FC236}">
                <a16:creationId xmlns:a16="http://schemas.microsoft.com/office/drawing/2014/main" id="{D8FF997F-E404-42CC-B943-3FFA4C9E9601}"/>
              </a:ext>
            </a:extLst>
          </p:cNvPr>
          <p:cNvSpPr>
            <a:spLocks noEditPoints="1"/>
          </p:cNvSpPr>
          <p:nvPr/>
        </p:nvSpPr>
        <p:spPr bwMode="auto">
          <a:xfrm>
            <a:off x="4584373" y="4226162"/>
            <a:ext cx="423863" cy="425450"/>
          </a:xfrm>
          <a:custGeom>
            <a:avLst/>
            <a:gdLst>
              <a:gd name="T0" fmla="*/ 674 w 802"/>
              <a:gd name="T1" fmla="*/ 35 h 803"/>
              <a:gd name="T2" fmla="*/ 602 w 802"/>
              <a:gd name="T3" fmla="*/ 1 h 803"/>
              <a:gd name="T4" fmla="*/ 516 w 802"/>
              <a:gd name="T5" fmla="*/ 28 h 803"/>
              <a:gd name="T6" fmla="*/ 474 w 802"/>
              <a:gd name="T7" fmla="*/ 106 h 803"/>
              <a:gd name="T8" fmla="*/ 453 w 802"/>
              <a:gd name="T9" fmla="*/ 211 h 803"/>
              <a:gd name="T10" fmla="*/ 201 w 802"/>
              <a:gd name="T11" fmla="*/ 459 h 803"/>
              <a:gd name="T12" fmla="*/ 95 w 802"/>
              <a:gd name="T13" fmla="*/ 476 h 803"/>
              <a:gd name="T14" fmla="*/ 24 w 802"/>
              <a:gd name="T15" fmla="*/ 520 h 803"/>
              <a:gd name="T16" fmla="*/ 1 w 802"/>
              <a:gd name="T17" fmla="*/ 604 h 803"/>
              <a:gd name="T18" fmla="*/ 44 w 802"/>
              <a:gd name="T19" fmla="*/ 682 h 803"/>
              <a:gd name="T20" fmla="*/ 105 w 802"/>
              <a:gd name="T21" fmla="*/ 736 h 803"/>
              <a:gd name="T22" fmla="*/ 161 w 802"/>
              <a:gd name="T23" fmla="*/ 792 h 803"/>
              <a:gd name="T24" fmla="*/ 247 w 802"/>
              <a:gd name="T25" fmla="*/ 797 h 803"/>
              <a:gd name="T26" fmla="*/ 315 w 802"/>
              <a:gd name="T27" fmla="*/ 741 h 803"/>
              <a:gd name="T28" fmla="*/ 330 w 802"/>
              <a:gd name="T29" fmla="*/ 662 h 803"/>
              <a:gd name="T30" fmla="*/ 438 w 802"/>
              <a:gd name="T31" fmla="*/ 673 h 803"/>
              <a:gd name="T32" fmla="*/ 486 w 802"/>
              <a:gd name="T33" fmla="*/ 589 h 803"/>
              <a:gd name="T34" fmla="*/ 570 w 802"/>
              <a:gd name="T35" fmla="*/ 542 h 803"/>
              <a:gd name="T36" fmla="*/ 563 w 802"/>
              <a:gd name="T37" fmla="*/ 372 h 803"/>
              <a:gd name="T38" fmla="*/ 673 w 802"/>
              <a:gd name="T39" fmla="*/ 329 h 803"/>
              <a:gd name="T40" fmla="*/ 755 w 802"/>
              <a:gd name="T41" fmla="*/ 306 h 803"/>
              <a:gd name="T42" fmla="*/ 800 w 802"/>
              <a:gd name="T43" fmla="*/ 236 h 803"/>
              <a:gd name="T44" fmla="*/ 782 w 802"/>
              <a:gd name="T45" fmla="*/ 146 h 803"/>
              <a:gd name="T46" fmla="*/ 706 w 802"/>
              <a:gd name="T47" fmla="*/ 97 h 803"/>
              <a:gd name="T48" fmla="*/ 298 w 802"/>
              <a:gd name="T49" fmla="*/ 592 h 803"/>
              <a:gd name="T50" fmla="*/ 281 w 802"/>
              <a:gd name="T51" fmla="*/ 700 h 803"/>
              <a:gd name="T52" fmla="*/ 251 w 802"/>
              <a:gd name="T53" fmla="*/ 743 h 803"/>
              <a:gd name="T54" fmla="*/ 197 w 802"/>
              <a:gd name="T55" fmla="*/ 754 h 803"/>
              <a:gd name="T56" fmla="*/ 153 w 802"/>
              <a:gd name="T57" fmla="*/ 725 h 803"/>
              <a:gd name="T58" fmla="*/ 142 w 802"/>
              <a:gd name="T59" fmla="*/ 671 h 803"/>
              <a:gd name="T60" fmla="*/ 167 w 802"/>
              <a:gd name="T61" fmla="*/ 627 h 803"/>
              <a:gd name="T62" fmla="*/ 153 w 802"/>
              <a:gd name="T63" fmla="*/ 597 h 803"/>
              <a:gd name="T64" fmla="*/ 117 w 802"/>
              <a:gd name="T65" fmla="*/ 614 h 803"/>
              <a:gd name="T66" fmla="*/ 85 w 802"/>
              <a:gd name="T67" fmla="*/ 654 h 803"/>
              <a:gd name="T68" fmla="*/ 52 w 802"/>
              <a:gd name="T69" fmla="*/ 617 h 803"/>
              <a:gd name="T70" fmla="*/ 52 w 802"/>
              <a:gd name="T71" fmla="*/ 565 h 803"/>
              <a:gd name="T72" fmla="*/ 85 w 802"/>
              <a:gd name="T73" fmla="*/ 529 h 803"/>
              <a:gd name="T74" fmla="*/ 145 w 802"/>
              <a:gd name="T75" fmla="*/ 522 h 803"/>
              <a:gd name="T76" fmla="*/ 221 w 802"/>
              <a:gd name="T77" fmla="*/ 502 h 803"/>
              <a:gd name="T78" fmla="*/ 317 w 802"/>
              <a:gd name="T79" fmla="*/ 420 h 803"/>
              <a:gd name="T80" fmla="*/ 449 w 802"/>
              <a:gd name="T81" fmla="*/ 553 h 803"/>
              <a:gd name="T82" fmla="*/ 400 w 802"/>
              <a:gd name="T83" fmla="*/ 536 h 803"/>
              <a:gd name="T84" fmla="*/ 744 w 802"/>
              <a:gd name="T85" fmla="*/ 250 h 803"/>
              <a:gd name="T86" fmla="*/ 705 w 802"/>
              <a:gd name="T87" fmla="*/ 280 h 803"/>
              <a:gd name="T88" fmla="*/ 638 w 802"/>
              <a:gd name="T89" fmla="*/ 283 h 803"/>
              <a:gd name="T90" fmla="*/ 563 w 802"/>
              <a:gd name="T91" fmla="*/ 311 h 803"/>
              <a:gd name="T92" fmla="*/ 483 w 802"/>
              <a:gd name="T93" fmla="*/ 250 h 803"/>
              <a:gd name="T94" fmla="*/ 520 w 802"/>
              <a:gd name="T95" fmla="*/ 119 h 803"/>
              <a:gd name="T96" fmla="*/ 540 w 802"/>
              <a:gd name="T97" fmla="*/ 68 h 803"/>
              <a:gd name="T98" fmla="*/ 591 w 802"/>
              <a:gd name="T99" fmla="*/ 47 h 803"/>
              <a:gd name="T100" fmla="*/ 640 w 802"/>
              <a:gd name="T101" fmla="*/ 68 h 803"/>
              <a:gd name="T102" fmla="*/ 661 w 802"/>
              <a:gd name="T103" fmla="*/ 119 h 803"/>
              <a:gd name="T104" fmla="*/ 640 w 802"/>
              <a:gd name="T105" fmla="*/ 168 h 803"/>
              <a:gd name="T106" fmla="*/ 640 w 802"/>
              <a:gd name="T107" fmla="*/ 201 h 803"/>
              <a:gd name="T108" fmla="*/ 674 w 802"/>
              <a:gd name="T109" fmla="*/ 201 h 803"/>
              <a:gd name="T110" fmla="*/ 705 w 802"/>
              <a:gd name="T111" fmla="*/ 145 h 803"/>
              <a:gd name="T112" fmla="*/ 744 w 802"/>
              <a:gd name="T113" fmla="*/ 174 h 803"/>
              <a:gd name="T114" fmla="*/ 754 w 802"/>
              <a:gd name="T115" fmla="*/ 227 h 8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02" h="803">
                <a:moveTo>
                  <a:pt x="706" y="97"/>
                </a:moveTo>
                <a:lnTo>
                  <a:pt x="704" y="87"/>
                </a:lnTo>
                <a:lnTo>
                  <a:pt x="700" y="77"/>
                </a:lnTo>
                <a:lnTo>
                  <a:pt x="697" y="68"/>
                </a:lnTo>
                <a:lnTo>
                  <a:pt x="692" y="59"/>
                </a:lnTo>
                <a:lnTo>
                  <a:pt x="686" y="51"/>
                </a:lnTo>
                <a:lnTo>
                  <a:pt x="681" y="43"/>
                </a:lnTo>
                <a:lnTo>
                  <a:pt x="674" y="35"/>
                </a:lnTo>
                <a:lnTo>
                  <a:pt x="666" y="29"/>
                </a:lnTo>
                <a:lnTo>
                  <a:pt x="659" y="22"/>
                </a:lnTo>
                <a:lnTo>
                  <a:pt x="650" y="17"/>
                </a:lnTo>
                <a:lnTo>
                  <a:pt x="641" y="12"/>
                </a:lnTo>
                <a:lnTo>
                  <a:pt x="632" y="8"/>
                </a:lnTo>
                <a:lnTo>
                  <a:pt x="623" y="4"/>
                </a:lnTo>
                <a:lnTo>
                  <a:pt x="612" y="2"/>
                </a:lnTo>
                <a:lnTo>
                  <a:pt x="602" y="1"/>
                </a:lnTo>
                <a:lnTo>
                  <a:pt x="591" y="0"/>
                </a:lnTo>
                <a:lnTo>
                  <a:pt x="579" y="1"/>
                </a:lnTo>
                <a:lnTo>
                  <a:pt x="567" y="2"/>
                </a:lnTo>
                <a:lnTo>
                  <a:pt x="556" y="6"/>
                </a:lnTo>
                <a:lnTo>
                  <a:pt x="545" y="10"/>
                </a:lnTo>
                <a:lnTo>
                  <a:pt x="535" y="14"/>
                </a:lnTo>
                <a:lnTo>
                  <a:pt x="525" y="21"/>
                </a:lnTo>
                <a:lnTo>
                  <a:pt x="516" y="28"/>
                </a:lnTo>
                <a:lnTo>
                  <a:pt x="508" y="35"/>
                </a:lnTo>
                <a:lnTo>
                  <a:pt x="500" y="43"/>
                </a:lnTo>
                <a:lnTo>
                  <a:pt x="493" y="53"/>
                </a:lnTo>
                <a:lnTo>
                  <a:pt x="488" y="61"/>
                </a:lnTo>
                <a:lnTo>
                  <a:pt x="482" y="72"/>
                </a:lnTo>
                <a:lnTo>
                  <a:pt x="478" y="83"/>
                </a:lnTo>
                <a:lnTo>
                  <a:pt x="476" y="94"/>
                </a:lnTo>
                <a:lnTo>
                  <a:pt x="474" y="106"/>
                </a:lnTo>
                <a:lnTo>
                  <a:pt x="474" y="119"/>
                </a:lnTo>
                <a:lnTo>
                  <a:pt x="474" y="119"/>
                </a:lnTo>
                <a:lnTo>
                  <a:pt x="472" y="133"/>
                </a:lnTo>
                <a:lnTo>
                  <a:pt x="471" y="147"/>
                </a:lnTo>
                <a:lnTo>
                  <a:pt x="469" y="163"/>
                </a:lnTo>
                <a:lnTo>
                  <a:pt x="466" y="179"/>
                </a:lnTo>
                <a:lnTo>
                  <a:pt x="460" y="194"/>
                </a:lnTo>
                <a:lnTo>
                  <a:pt x="453" y="211"/>
                </a:lnTo>
                <a:lnTo>
                  <a:pt x="448" y="217"/>
                </a:lnTo>
                <a:lnTo>
                  <a:pt x="443" y="225"/>
                </a:lnTo>
                <a:lnTo>
                  <a:pt x="437" y="233"/>
                </a:lnTo>
                <a:lnTo>
                  <a:pt x="431" y="239"/>
                </a:lnTo>
                <a:lnTo>
                  <a:pt x="239" y="431"/>
                </a:lnTo>
                <a:lnTo>
                  <a:pt x="227" y="442"/>
                </a:lnTo>
                <a:lnTo>
                  <a:pt x="214" y="452"/>
                </a:lnTo>
                <a:lnTo>
                  <a:pt x="201" y="459"/>
                </a:lnTo>
                <a:lnTo>
                  <a:pt x="186" y="466"/>
                </a:lnTo>
                <a:lnTo>
                  <a:pt x="172" y="470"/>
                </a:lnTo>
                <a:lnTo>
                  <a:pt x="158" y="474"/>
                </a:lnTo>
                <a:lnTo>
                  <a:pt x="144" y="475"/>
                </a:lnTo>
                <a:lnTo>
                  <a:pt x="129" y="474"/>
                </a:lnTo>
                <a:lnTo>
                  <a:pt x="118" y="474"/>
                </a:lnTo>
                <a:lnTo>
                  <a:pt x="106" y="474"/>
                </a:lnTo>
                <a:lnTo>
                  <a:pt x="95" y="476"/>
                </a:lnTo>
                <a:lnTo>
                  <a:pt x="85" y="478"/>
                </a:lnTo>
                <a:lnTo>
                  <a:pt x="75" y="481"/>
                </a:lnTo>
                <a:lnTo>
                  <a:pt x="65" y="486"/>
                </a:lnTo>
                <a:lnTo>
                  <a:pt x="56" y="491"/>
                </a:lnTo>
                <a:lnTo>
                  <a:pt x="47" y="497"/>
                </a:lnTo>
                <a:lnTo>
                  <a:pt x="38" y="503"/>
                </a:lnTo>
                <a:lnTo>
                  <a:pt x="31" y="511"/>
                </a:lnTo>
                <a:lnTo>
                  <a:pt x="24" y="520"/>
                </a:lnTo>
                <a:lnTo>
                  <a:pt x="19" y="527"/>
                </a:lnTo>
                <a:lnTo>
                  <a:pt x="13" y="537"/>
                </a:lnTo>
                <a:lnTo>
                  <a:pt x="9" y="547"/>
                </a:lnTo>
                <a:lnTo>
                  <a:pt x="5" y="557"/>
                </a:lnTo>
                <a:lnTo>
                  <a:pt x="2" y="567"/>
                </a:lnTo>
                <a:lnTo>
                  <a:pt x="1" y="580"/>
                </a:lnTo>
                <a:lnTo>
                  <a:pt x="0" y="592"/>
                </a:lnTo>
                <a:lnTo>
                  <a:pt x="1" y="604"/>
                </a:lnTo>
                <a:lnTo>
                  <a:pt x="2" y="615"/>
                </a:lnTo>
                <a:lnTo>
                  <a:pt x="5" y="626"/>
                </a:lnTo>
                <a:lnTo>
                  <a:pt x="10" y="637"/>
                </a:lnTo>
                <a:lnTo>
                  <a:pt x="14" y="648"/>
                </a:lnTo>
                <a:lnTo>
                  <a:pt x="21" y="657"/>
                </a:lnTo>
                <a:lnTo>
                  <a:pt x="27" y="667"/>
                </a:lnTo>
                <a:lnTo>
                  <a:pt x="35" y="674"/>
                </a:lnTo>
                <a:lnTo>
                  <a:pt x="44" y="682"/>
                </a:lnTo>
                <a:lnTo>
                  <a:pt x="53" y="690"/>
                </a:lnTo>
                <a:lnTo>
                  <a:pt x="62" y="695"/>
                </a:lnTo>
                <a:lnTo>
                  <a:pt x="73" y="700"/>
                </a:lnTo>
                <a:lnTo>
                  <a:pt x="84" y="704"/>
                </a:lnTo>
                <a:lnTo>
                  <a:pt x="96" y="706"/>
                </a:lnTo>
                <a:lnTo>
                  <a:pt x="99" y="717"/>
                </a:lnTo>
                <a:lnTo>
                  <a:pt x="101" y="726"/>
                </a:lnTo>
                <a:lnTo>
                  <a:pt x="105" y="736"/>
                </a:lnTo>
                <a:lnTo>
                  <a:pt x="110" y="745"/>
                </a:lnTo>
                <a:lnTo>
                  <a:pt x="115" y="753"/>
                </a:lnTo>
                <a:lnTo>
                  <a:pt x="122" y="761"/>
                </a:lnTo>
                <a:lnTo>
                  <a:pt x="128" y="768"/>
                </a:lnTo>
                <a:lnTo>
                  <a:pt x="136" y="775"/>
                </a:lnTo>
                <a:lnTo>
                  <a:pt x="144" y="781"/>
                </a:lnTo>
                <a:lnTo>
                  <a:pt x="152" y="786"/>
                </a:lnTo>
                <a:lnTo>
                  <a:pt x="161" y="792"/>
                </a:lnTo>
                <a:lnTo>
                  <a:pt x="170" y="795"/>
                </a:lnTo>
                <a:lnTo>
                  <a:pt x="180" y="798"/>
                </a:lnTo>
                <a:lnTo>
                  <a:pt x="190" y="800"/>
                </a:lnTo>
                <a:lnTo>
                  <a:pt x="201" y="803"/>
                </a:lnTo>
                <a:lnTo>
                  <a:pt x="212" y="803"/>
                </a:lnTo>
                <a:lnTo>
                  <a:pt x="224" y="802"/>
                </a:lnTo>
                <a:lnTo>
                  <a:pt x="236" y="800"/>
                </a:lnTo>
                <a:lnTo>
                  <a:pt x="247" y="797"/>
                </a:lnTo>
                <a:lnTo>
                  <a:pt x="258" y="794"/>
                </a:lnTo>
                <a:lnTo>
                  <a:pt x="267" y="788"/>
                </a:lnTo>
                <a:lnTo>
                  <a:pt x="277" y="783"/>
                </a:lnTo>
                <a:lnTo>
                  <a:pt x="286" y="776"/>
                </a:lnTo>
                <a:lnTo>
                  <a:pt x="295" y="769"/>
                </a:lnTo>
                <a:lnTo>
                  <a:pt x="303" y="760"/>
                </a:lnTo>
                <a:lnTo>
                  <a:pt x="309" y="751"/>
                </a:lnTo>
                <a:lnTo>
                  <a:pt x="315" y="741"/>
                </a:lnTo>
                <a:lnTo>
                  <a:pt x="320" y="731"/>
                </a:lnTo>
                <a:lnTo>
                  <a:pt x="323" y="720"/>
                </a:lnTo>
                <a:lnTo>
                  <a:pt x="327" y="708"/>
                </a:lnTo>
                <a:lnTo>
                  <a:pt x="329" y="697"/>
                </a:lnTo>
                <a:lnTo>
                  <a:pt x="329" y="685"/>
                </a:lnTo>
                <a:lnTo>
                  <a:pt x="329" y="684"/>
                </a:lnTo>
                <a:lnTo>
                  <a:pt x="329" y="673"/>
                </a:lnTo>
                <a:lnTo>
                  <a:pt x="330" y="662"/>
                </a:lnTo>
                <a:lnTo>
                  <a:pt x="331" y="650"/>
                </a:lnTo>
                <a:lnTo>
                  <a:pt x="333" y="638"/>
                </a:lnTo>
                <a:lnTo>
                  <a:pt x="337" y="625"/>
                </a:lnTo>
                <a:lnTo>
                  <a:pt x="341" y="613"/>
                </a:lnTo>
                <a:lnTo>
                  <a:pt x="345" y="601"/>
                </a:lnTo>
                <a:lnTo>
                  <a:pt x="352" y="589"/>
                </a:lnTo>
                <a:lnTo>
                  <a:pt x="433" y="669"/>
                </a:lnTo>
                <a:lnTo>
                  <a:pt x="438" y="673"/>
                </a:lnTo>
                <a:lnTo>
                  <a:pt x="444" y="675"/>
                </a:lnTo>
                <a:lnTo>
                  <a:pt x="451" y="675"/>
                </a:lnTo>
                <a:lnTo>
                  <a:pt x="456" y="675"/>
                </a:lnTo>
                <a:lnTo>
                  <a:pt x="461" y="672"/>
                </a:lnTo>
                <a:lnTo>
                  <a:pt x="467" y="669"/>
                </a:lnTo>
                <a:lnTo>
                  <a:pt x="470" y="663"/>
                </a:lnTo>
                <a:lnTo>
                  <a:pt x="472" y="657"/>
                </a:lnTo>
                <a:lnTo>
                  <a:pt x="486" y="589"/>
                </a:lnTo>
                <a:lnTo>
                  <a:pt x="554" y="576"/>
                </a:lnTo>
                <a:lnTo>
                  <a:pt x="560" y="573"/>
                </a:lnTo>
                <a:lnTo>
                  <a:pt x="566" y="570"/>
                </a:lnTo>
                <a:lnTo>
                  <a:pt x="569" y="565"/>
                </a:lnTo>
                <a:lnTo>
                  <a:pt x="571" y="559"/>
                </a:lnTo>
                <a:lnTo>
                  <a:pt x="572" y="554"/>
                </a:lnTo>
                <a:lnTo>
                  <a:pt x="572" y="547"/>
                </a:lnTo>
                <a:lnTo>
                  <a:pt x="570" y="542"/>
                </a:lnTo>
                <a:lnTo>
                  <a:pt x="566" y="536"/>
                </a:lnTo>
                <a:lnTo>
                  <a:pt x="482" y="453"/>
                </a:lnTo>
                <a:lnTo>
                  <a:pt x="533" y="404"/>
                </a:lnTo>
                <a:lnTo>
                  <a:pt x="533" y="404"/>
                </a:lnTo>
                <a:lnTo>
                  <a:pt x="533" y="404"/>
                </a:lnTo>
                <a:lnTo>
                  <a:pt x="533" y="404"/>
                </a:lnTo>
                <a:lnTo>
                  <a:pt x="533" y="402"/>
                </a:lnTo>
                <a:lnTo>
                  <a:pt x="563" y="372"/>
                </a:lnTo>
                <a:lnTo>
                  <a:pt x="575" y="361"/>
                </a:lnTo>
                <a:lnTo>
                  <a:pt x="589" y="352"/>
                </a:lnTo>
                <a:lnTo>
                  <a:pt x="602" y="343"/>
                </a:lnTo>
                <a:lnTo>
                  <a:pt x="615" y="338"/>
                </a:lnTo>
                <a:lnTo>
                  <a:pt x="629" y="332"/>
                </a:lnTo>
                <a:lnTo>
                  <a:pt x="643" y="330"/>
                </a:lnTo>
                <a:lnTo>
                  <a:pt x="658" y="328"/>
                </a:lnTo>
                <a:lnTo>
                  <a:pt x="673" y="329"/>
                </a:lnTo>
                <a:lnTo>
                  <a:pt x="684" y="329"/>
                </a:lnTo>
                <a:lnTo>
                  <a:pt x="695" y="329"/>
                </a:lnTo>
                <a:lnTo>
                  <a:pt x="706" y="328"/>
                </a:lnTo>
                <a:lnTo>
                  <a:pt x="717" y="325"/>
                </a:lnTo>
                <a:lnTo>
                  <a:pt x="727" y="321"/>
                </a:lnTo>
                <a:lnTo>
                  <a:pt x="737" y="317"/>
                </a:lnTo>
                <a:lnTo>
                  <a:pt x="746" y="313"/>
                </a:lnTo>
                <a:lnTo>
                  <a:pt x="755" y="306"/>
                </a:lnTo>
                <a:lnTo>
                  <a:pt x="763" y="299"/>
                </a:lnTo>
                <a:lnTo>
                  <a:pt x="771" y="292"/>
                </a:lnTo>
                <a:lnTo>
                  <a:pt x="778" y="284"/>
                </a:lnTo>
                <a:lnTo>
                  <a:pt x="784" y="275"/>
                </a:lnTo>
                <a:lnTo>
                  <a:pt x="789" y="267"/>
                </a:lnTo>
                <a:lnTo>
                  <a:pt x="794" y="257"/>
                </a:lnTo>
                <a:lnTo>
                  <a:pt x="797" y="246"/>
                </a:lnTo>
                <a:lnTo>
                  <a:pt x="800" y="236"/>
                </a:lnTo>
                <a:lnTo>
                  <a:pt x="801" y="224"/>
                </a:lnTo>
                <a:lnTo>
                  <a:pt x="802" y="212"/>
                </a:lnTo>
                <a:lnTo>
                  <a:pt x="801" y="200"/>
                </a:lnTo>
                <a:lnTo>
                  <a:pt x="799" y="188"/>
                </a:lnTo>
                <a:lnTo>
                  <a:pt x="797" y="177"/>
                </a:lnTo>
                <a:lnTo>
                  <a:pt x="792" y="166"/>
                </a:lnTo>
                <a:lnTo>
                  <a:pt x="788" y="156"/>
                </a:lnTo>
                <a:lnTo>
                  <a:pt x="782" y="146"/>
                </a:lnTo>
                <a:lnTo>
                  <a:pt x="775" y="137"/>
                </a:lnTo>
                <a:lnTo>
                  <a:pt x="767" y="128"/>
                </a:lnTo>
                <a:lnTo>
                  <a:pt x="759" y="121"/>
                </a:lnTo>
                <a:lnTo>
                  <a:pt x="750" y="114"/>
                </a:lnTo>
                <a:lnTo>
                  <a:pt x="740" y="108"/>
                </a:lnTo>
                <a:lnTo>
                  <a:pt x="729" y="103"/>
                </a:lnTo>
                <a:lnTo>
                  <a:pt x="718" y="99"/>
                </a:lnTo>
                <a:lnTo>
                  <a:pt x="706" y="97"/>
                </a:lnTo>
                <a:close/>
                <a:moveTo>
                  <a:pt x="338" y="531"/>
                </a:moveTo>
                <a:lnTo>
                  <a:pt x="331" y="538"/>
                </a:lnTo>
                <a:lnTo>
                  <a:pt x="324" y="547"/>
                </a:lnTo>
                <a:lnTo>
                  <a:pt x="318" y="556"/>
                </a:lnTo>
                <a:lnTo>
                  <a:pt x="312" y="564"/>
                </a:lnTo>
                <a:lnTo>
                  <a:pt x="307" y="573"/>
                </a:lnTo>
                <a:lnTo>
                  <a:pt x="303" y="582"/>
                </a:lnTo>
                <a:lnTo>
                  <a:pt x="298" y="592"/>
                </a:lnTo>
                <a:lnTo>
                  <a:pt x="295" y="602"/>
                </a:lnTo>
                <a:lnTo>
                  <a:pt x="289" y="622"/>
                </a:lnTo>
                <a:lnTo>
                  <a:pt x="285" y="643"/>
                </a:lnTo>
                <a:lnTo>
                  <a:pt x="283" y="663"/>
                </a:lnTo>
                <a:lnTo>
                  <a:pt x="282" y="684"/>
                </a:lnTo>
                <a:lnTo>
                  <a:pt x="282" y="685"/>
                </a:lnTo>
                <a:lnTo>
                  <a:pt x="282" y="692"/>
                </a:lnTo>
                <a:lnTo>
                  <a:pt x="281" y="700"/>
                </a:lnTo>
                <a:lnTo>
                  <a:pt x="278" y="706"/>
                </a:lnTo>
                <a:lnTo>
                  <a:pt x="276" y="713"/>
                </a:lnTo>
                <a:lnTo>
                  <a:pt x="274" y="719"/>
                </a:lnTo>
                <a:lnTo>
                  <a:pt x="270" y="725"/>
                </a:lnTo>
                <a:lnTo>
                  <a:pt x="266" y="730"/>
                </a:lnTo>
                <a:lnTo>
                  <a:pt x="261" y="735"/>
                </a:lnTo>
                <a:lnTo>
                  <a:pt x="256" y="739"/>
                </a:lnTo>
                <a:lnTo>
                  <a:pt x="251" y="743"/>
                </a:lnTo>
                <a:lnTo>
                  <a:pt x="246" y="747"/>
                </a:lnTo>
                <a:lnTo>
                  <a:pt x="239" y="750"/>
                </a:lnTo>
                <a:lnTo>
                  <a:pt x="232" y="752"/>
                </a:lnTo>
                <a:lnTo>
                  <a:pt x="226" y="754"/>
                </a:lnTo>
                <a:lnTo>
                  <a:pt x="219" y="755"/>
                </a:lnTo>
                <a:lnTo>
                  <a:pt x="212" y="755"/>
                </a:lnTo>
                <a:lnTo>
                  <a:pt x="204" y="755"/>
                </a:lnTo>
                <a:lnTo>
                  <a:pt x="197" y="754"/>
                </a:lnTo>
                <a:lnTo>
                  <a:pt x="191" y="752"/>
                </a:lnTo>
                <a:lnTo>
                  <a:pt x="184" y="750"/>
                </a:lnTo>
                <a:lnTo>
                  <a:pt x="178" y="747"/>
                </a:lnTo>
                <a:lnTo>
                  <a:pt x="172" y="743"/>
                </a:lnTo>
                <a:lnTo>
                  <a:pt x="167" y="739"/>
                </a:lnTo>
                <a:lnTo>
                  <a:pt x="161" y="735"/>
                </a:lnTo>
                <a:lnTo>
                  <a:pt x="157" y="730"/>
                </a:lnTo>
                <a:lnTo>
                  <a:pt x="153" y="725"/>
                </a:lnTo>
                <a:lnTo>
                  <a:pt x="149" y="719"/>
                </a:lnTo>
                <a:lnTo>
                  <a:pt x="147" y="713"/>
                </a:lnTo>
                <a:lnTo>
                  <a:pt x="145" y="706"/>
                </a:lnTo>
                <a:lnTo>
                  <a:pt x="142" y="700"/>
                </a:lnTo>
                <a:lnTo>
                  <a:pt x="141" y="692"/>
                </a:lnTo>
                <a:lnTo>
                  <a:pt x="141" y="685"/>
                </a:lnTo>
                <a:lnTo>
                  <a:pt x="141" y="678"/>
                </a:lnTo>
                <a:lnTo>
                  <a:pt x="142" y="671"/>
                </a:lnTo>
                <a:lnTo>
                  <a:pt x="144" y="664"/>
                </a:lnTo>
                <a:lnTo>
                  <a:pt x="146" y="658"/>
                </a:lnTo>
                <a:lnTo>
                  <a:pt x="149" y="652"/>
                </a:lnTo>
                <a:lnTo>
                  <a:pt x="152" y="646"/>
                </a:lnTo>
                <a:lnTo>
                  <a:pt x="157" y="640"/>
                </a:lnTo>
                <a:lnTo>
                  <a:pt x="161" y="635"/>
                </a:lnTo>
                <a:lnTo>
                  <a:pt x="164" y="632"/>
                </a:lnTo>
                <a:lnTo>
                  <a:pt x="167" y="627"/>
                </a:lnTo>
                <a:lnTo>
                  <a:pt x="168" y="623"/>
                </a:lnTo>
                <a:lnTo>
                  <a:pt x="169" y="618"/>
                </a:lnTo>
                <a:lnTo>
                  <a:pt x="168" y="614"/>
                </a:lnTo>
                <a:lnTo>
                  <a:pt x="167" y="610"/>
                </a:lnTo>
                <a:lnTo>
                  <a:pt x="164" y="605"/>
                </a:lnTo>
                <a:lnTo>
                  <a:pt x="161" y="602"/>
                </a:lnTo>
                <a:lnTo>
                  <a:pt x="158" y="599"/>
                </a:lnTo>
                <a:lnTo>
                  <a:pt x="153" y="597"/>
                </a:lnTo>
                <a:lnTo>
                  <a:pt x="149" y="595"/>
                </a:lnTo>
                <a:lnTo>
                  <a:pt x="145" y="595"/>
                </a:lnTo>
                <a:lnTo>
                  <a:pt x="140" y="595"/>
                </a:lnTo>
                <a:lnTo>
                  <a:pt x="136" y="597"/>
                </a:lnTo>
                <a:lnTo>
                  <a:pt x="133" y="599"/>
                </a:lnTo>
                <a:lnTo>
                  <a:pt x="128" y="602"/>
                </a:lnTo>
                <a:lnTo>
                  <a:pt x="123" y="609"/>
                </a:lnTo>
                <a:lnTo>
                  <a:pt x="117" y="614"/>
                </a:lnTo>
                <a:lnTo>
                  <a:pt x="113" y="622"/>
                </a:lnTo>
                <a:lnTo>
                  <a:pt x="109" y="628"/>
                </a:lnTo>
                <a:lnTo>
                  <a:pt x="105" y="636"/>
                </a:lnTo>
                <a:lnTo>
                  <a:pt x="102" y="643"/>
                </a:lnTo>
                <a:lnTo>
                  <a:pt x="99" y="650"/>
                </a:lnTo>
                <a:lnTo>
                  <a:pt x="98" y="659"/>
                </a:lnTo>
                <a:lnTo>
                  <a:pt x="91" y="657"/>
                </a:lnTo>
                <a:lnTo>
                  <a:pt x="85" y="654"/>
                </a:lnTo>
                <a:lnTo>
                  <a:pt x="80" y="650"/>
                </a:lnTo>
                <a:lnTo>
                  <a:pt x="75" y="647"/>
                </a:lnTo>
                <a:lnTo>
                  <a:pt x="70" y="643"/>
                </a:lnTo>
                <a:lnTo>
                  <a:pt x="66" y="638"/>
                </a:lnTo>
                <a:lnTo>
                  <a:pt x="61" y="634"/>
                </a:lnTo>
                <a:lnTo>
                  <a:pt x="58" y="628"/>
                </a:lnTo>
                <a:lnTo>
                  <a:pt x="55" y="623"/>
                </a:lnTo>
                <a:lnTo>
                  <a:pt x="52" y="617"/>
                </a:lnTo>
                <a:lnTo>
                  <a:pt x="49" y="611"/>
                </a:lnTo>
                <a:lnTo>
                  <a:pt x="48" y="604"/>
                </a:lnTo>
                <a:lnTo>
                  <a:pt x="47" y="598"/>
                </a:lnTo>
                <a:lnTo>
                  <a:pt x="47" y="591"/>
                </a:lnTo>
                <a:lnTo>
                  <a:pt x="47" y="583"/>
                </a:lnTo>
                <a:lnTo>
                  <a:pt x="48" y="577"/>
                </a:lnTo>
                <a:lnTo>
                  <a:pt x="50" y="570"/>
                </a:lnTo>
                <a:lnTo>
                  <a:pt x="52" y="565"/>
                </a:lnTo>
                <a:lnTo>
                  <a:pt x="55" y="559"/>
                </a:lnTo>
                <a:lnTo>
                  <a:pt x="58" y="554"/>
                </a:lnTo>
                <a:lnTo>
                  <a:pt x="61" y="548"/>
                </a:lnTo>
                <a:lnTo>
                  <a:pt x="66" y="544"/>
                </a:lnTo>
                <a:lnTo>
                  <a:pt x="70" y="539"/>
                </a:lnTo>
                <a:lnTo>
                  <a:pt x="75" y="535"/>
                </a:lnTo>
                <a:lnTo>
                  <a:pt x="80" y="532"/>
                </a:lnTo>
                <a:lnTo>
                  <a:pt x="85" y="529"/>
                </a:lnTo>
                <a:lnTo>
                  <a:pt x="91" y="525"/>
                </a:lnTo>
                <a:lnTo>
                  <a:pt x="98" y="523"/>
                </a:lnTo>
                <a:lnTo>
                  <a:pt x="104" y="522"/>
                </a:lnTo>
                <a:lnTo>
                  <a:pt x="111" y="521"/>
                </a:lnTo>
                <a:lnTo>
                  <a:pt x="117" y="521"/>
                </a:lnTo>
                <a:lnTo>
                  <a:pt x="125" y="521"/>
                </a:lnTo>
                <a:lnTo>
                  <a:pt x="135" y="522"/>
                </a:lnTo>
                <a:lnTo>
                  <a:pt x="145" y="522"/>
                </a:lnTo>
                <a:lnTo>
                  <a:pt x="155" y="521"/>
                </a:lnTo>
                <a:lnTo>
                  <a:pt x="164" y="520"/>
                </a:lnTo>
                <a:lnTo>
                  <a:pt x="173" y="519"/>
                </a:lnTo>
                <a:lnTo>
                  <a:pt x="183" y="516"/>
                </a:lnTo>
                <a:lnTo>
                  <a:pt x="193" y="513"/>
                </a:lnTo>
                <a:lnTo>
                  <a:pt x="203" y="510"/>
                </a:lnTo>
                <a:lnTo>
                  <a:pt x="212" y="507"/>
                </a:lnTo>
                <a:lnTo>
                  <a:pt x="221" y="502"/>
                </a:lnTo>
                <a:lnTo>
                  <a:pt x="230" y="497"/>
                </a:lnTo>
                <a:lnTo>
                  <a:pt x="239" y="491"/>
                </a:lnTo>
                <a:lnTo>
                  <a:pt x="255" y="479"/>
                </a:lnTo>
                <a:lnTo>
                  <a:pt x="272" y="464"/>
                </a:lnTo>
                <a:lnTo>
                  <a:pt x="283" y="453"/>
                </a:lnTo>
                <a:lnTo>
                  <a:pt x="350" y="520"/>
                </a:lnTo>
                <a:lnTo>
                  <a:pt x="338" y="531"/>
                </a:lnTo>
                <a:close/>
                <a:moveTo>
                  <a:pt x="317" y="420"/>
                </a:moveTo>
                <a:lnTo>
                  <a:pt x="417" y="320"/>
                </a:lnTo>
                <a:lnTo>
                  <a:pt x="482" y="386"/>
                </a:lnTo>
                <a:lnTo>
                  <a:pt x="383" y="486"/>
                </a:lnTo>
                <a:lnTo>
                  <a:pt x="317" y="420"/>
                </a:lnTo>
                <a:close/>
                <a:moveTo>
                  <a:pt x="501" y="538"/>
                </a:moveTo>
                <a:lnTo>
                  <a:pt x="461" y="546"/>
                </a:lnTo>
                <a:lnTo>
                  <a:pt x="455" y="548"/>
                </a:lnTo>
                <a:lnTo>
                  <a:pt x="449" y="553"/>
                </a:lnTo>
                <a:lnTo>
                  <a:pt x="445" y="558"/>
                </a:lnTo>
                <a:lnTo>
                  <a:pt x="443" y="565"/>
                </a:lnTo>
                <a:lnTo>
                  <a:pt x="435" y="605"/>
                </a:lnTo>
                <a:lnTo>
                  <a:pt x="383" y="553"/>
                </a:lnTo>
                <a:lnTo>
                  <a:pt x="399" y="536"/>
                </a:lnTo>
                <a:lnTo>
                  <a:pt x="399" y="536"/>
                </a:lnTo>
                <a:lnTo>
                  <a:pt x="399" y="536"/>
                </a:lnTo>
                <a:lnTo>
                  <a:pt x="400" y="536"/>
                </a:lnTo>
                <a:lnTo>
                  <a:pt x="400" y="536"/>
                </a:lnTo>
                <a:lnTo>
                  <a:pt x="449" y="486"/>
                </a:lnTo>
                <a:lnTo>
                  <a:pt x="501" y="538"/>
                </a:lnTo>
                <a:close/>
                <a:moveTo>
                  <a:pt x="754" y="227"/>
                </a:moveTo>
                <a:lnTo>
                  <a:pt x="752" y="233"/>
                </a:lnTo>
                <a:lnTo>
                  <a:pt x="750" y="238"/>
                </a:lnTo>
                <a:lnTo>
                  <a:pt x="748" y="245"/>
                </a:lnTo>
                <a:lnTo>
                  <a:pt x="744" y="250"/>
                </a:lnTo>
                <a:lnTo>
                  <a:pt x="741" y="254"/>
                </a:lnTo>
                <a:lnTo>
                  <a:pt x="737" y="260"/>
                </a:lnTo>
                <a:lnTo>
                  <a:pt x="732" y="264"/>
                </a:lnTo>
                <a:lnTo>
                  <a:pt x="728" y="268"/>
                </a:lnTo>
                <a:lnTo>
                  <a:pt x="722" y="272"/>
                </a:lnTo>
                <a:lnTo>
                  <a:pt x="717" y="275"/>
                </a:lnTo>
                <a:lnTo>
                  <a:pt x="710" y="277"/>
                </a:lnTo>
                <a:lnTo>
                  <a:pt x="705" y="280"/>
                </a:lnTo>
                <a:lnTo>
                  <a:pt x="698" y="281"/>
                </a:lnTo>
                <a:lnTo>
                  <a:pt x="692" y="282"/>
                </a:lnTo>
                <a:lnTo>
                  <a:pt x="684" y="283"/>
                </a:lnTo>
                <a:lnTo>
                  <a:pt x="677" y="282"/>
                </a:lnTo>
                <a:lnTo>
                  <a:pt x="668" y="282"/>
                </a:lnTo>
                <a:lnTo>
                  <a:pt x="658" y="281"/>
                </a:lnTo>
                <a:lnTo>
                  <a:pt x="648" y="282"/>
                </a:lnTo>
                <a:lnTo>
                  <a:pt x="638" y="283"/>
                </a:lnTo>
                <a:lnTo>
                  <a:pt x="628" y="284"/>
                </a:lnTo>
                <a:lnTo>
                  <a:pt x="618" y="287"/>
                </a:lnTo>
                <a:lnTo>
                  <a:pt x="609" y="290"/>
                </a:lnTo>
                <a:lnTo>
                  <a:pt x="600" y="293"/>
                </a:lnTo>
                <a:lnTo>
                  <a:pt x="591" y="297"/>
                </a:lnTo>
                <a:lnTo>
                  <a:pt x="581" y="302"/>
                </a:lnTo>
                <a:lnTo>
                  <a:pt x="572" y="306"/>
                </a:lnTo>
                <a:lnTo>
                  <a:pt x="563" y="311"/>
                </a:lnTo>
                <a:lnTo>
                  <a:pt x="546" y="325"/>
                </a:lnTo>
                <a:lnTo>
                  <a:pt x="531" y="339"/>
                </a:lnTo>
                <a:lnTo>
                  <a:pt x="516" y="353"/>
                </a:lnTo>
                <a:lnTo>
                  <a:pt x="449" y="287"/>
                </a:lnTo>
                <a:lnTo>
                  <a:pt x="464" y="272"/>
                </a:lnTo>
                <a:lnTo>
                  <a:pt x="471" y="265"/>
                </a:lnTo>
                <a:lnTo>
                  <a:pt x="477" y="258"/>
                </a:lnTo>
                <a:lnTo>
                  <a:pt x="483" y="250"/>
                </a:lnTo>
                <a:lnTo>
                  <a:pt x="489" y="241"/>
                </a:lnTo>
                <a:lnTo>
                  <a:pt x="499" y="224"/>
                </a:lnTo>
                <a:lnTo>
                  <a:pt x="506" y="205"/>
                </a:lnTo>
                <a:lnTo>
                  <a:pt x="512" y="185"/>
                </a:lnTo>
                <a:lnTo>
                  <a:pt x="516" y="165"/>
                </a:lnTo>
                <a:lnTo>
                  <a:pt x="520" y="142"/>
                </a:lnTo>
                <a:lnTo>
                  <a:pt x="521" y="119"/>
                </a:lnTo>
                <a:lnTo>
                  <a:pt x="520" y="119"/>
                </a:lnTo>
                <a:lnTo>
                  <a:pt x="521" y="111"/>
                </a:lnTo>
                <a:lnTo>
                  <a:pt x="522" y="104"/>
                </a:lnTo>
                <a:lnTo>
                  <a:pt x="523" y="97"/>
                </a:lnTo>
                <a:lnTo>
                  <a:pt x="526" y="90"/>
                </a:lnTo>
                <a:lnTo>
                  <a:pt x="528" y="85"/>
                </a:lnTo>
                <a:lnTo>
                  <a:pt x="532" y="79"/>
                </a:lnTo>
                <a:lnTo>
                  <a:pt x="536" y="74"/>
                </a:lnTo>
                <a:lnTo>
                  <a:pt x="540" y="68"/>
                </a:lnTo>
                <a:lnTo>
                  <a:pt x="546" y="64"/>
                </a:lnTo>
                <a:lnTo>
                  <a:pt x="551" y="59"/>
                </a:lnTo>
                <a:lnTo>
                  <a:pt x="557" y="56"/>
                </a:lnTo>
                <a:lnTo>
                  <a:pt x="563" y="53"/>
                </a:lnTo>
                <a:lnTo>
                  <a:pt x="570" y="51"/>
                </a:lnTo>
                <a:lnTo>
                  <a:pt x="577" y="48"/>
                </a:lnTo>
                <a:lnTo>
                  <a:pt x="583" y="48"/>
                </a:lnTo>
                <a:lnTo>
                  <a:pt x="591" y="47"/>
                </a:lnTo>
                <a:lnTo>
                  <a:pt x="597" y="48"/>
                </a:lnTo>
                <a:lnTo>
                  <a:pt x="605" y="48"/>
                </a:lnTo>
                <a:lnTo>
                  <a:pt x="612" y="51"/>
                </a:lnTo>
                <a:lnTo>
                  <a:pt x="618" y="53"/>
                </a:lnTo>
                <a:lnTo>
                  <a:pt x="624" y="56"/>
                </a:lnTo>
                <a:lnTo>
                  <a:pt x="630" y="59"/>
                </a:lnTo>
                <a:lnTo>
                  <a:pt x="636" y="64"/>
                </a:lnTo>
                <a:lnTo>
                  <a:pt x="640" y="68"/>
                </a:lnTo>
                <a:lnTo>
                  <a:pt x="645" y="74"/>
                </a:lnTo>
                <a:lnTo>
                  <a:pt x="649" y="79"/>
                </a:lnTo>
                <a:lnTo>
                  <a:pt x="652" y="85"/>
                </a:lnTo>
                <a:lnTo>
                  <a:pt x="655" y="90"/>
                </a:lnTo>
                <a:lnTo>
                  <a:pt x="658" y="97"/>
                </a:lnTo>
                <a:lnTo>
                  <a:pt x="660" y="104"/>
                </a:lnTo>
                <a:lnTo>
                  <a:pt x="661" y="111"/>
                </a:lnTo>
                <a:lnTo>
                  <a:pt x="661" y="119"/>
                </a:lnTo>
                <a:lnTo>
                  <a:pt x="661" y="125"/>
                </a:lnTo>
                <a:lnTo>
                  <a:pt x="660" y="132"/>
                </a:lnTo>
                <a:lnTo>
                  <a:pt x="658" y="138"/>
                </a:lnTo>
                <a:lnTo>
                  <a:pt x="655" y="145"/>
                </a:lnTo>
                <a:lnTo>
                  <a:pt x="653" y="151"/>
                </a:lnTo>
                <a:lnTo>
                  <a:pt x="649" y="157"/>
                </a:lnTo>
                <a:lnTo>
                  <a:pt x="646" y="162"/>
                </a:lnTo>
                <a:lnTo>
                  <a:pt x="640" y="168"/>
                </a:lnTo>
                <a:lnTo>
                  <a:pt x="638" y="171"/>
                </a:lnTo>
                <a:lnTo>
                  <a:pt x="636" y="176"/>
                </a:lnTo>
                <a:lnTo>
                  <a:pt x="634" y="180"/>
                </a:lnTo>
                <a:lnTo>
                  <a:pt x="634" y="184"/>
                </a:lnTo>
                <a:lnTo>
                  <a:pt x="634" y="189"/>
                </a:lnTo>
                <a:lnTo>
                  <a:pt x="636" y="193"/>
                </a:lnTo>
                <a:lnTo>
                  <a:pt x="638" y="197"/>
                </a:lnTo>
                <a:lnTo>
                  <a:pt x="640" y="201"/>
                </a:lnTo>
                <a:lnTo>
                  <a:pt x="645" y="204"/>
                </a:lnTo>
                <a:lnTo>
                  <a:pt x="648" y="206"/>
                </a:lnTo>
                <a:lnTo>
                  <a:pt x="652" y="207"/>
                </a:lnTo>
                <a:lnTo>
                  <a:pt x="657" y="208"/>
                </a:lnTo>
                <a:lnTo>
                  <a:pt x="662" y="207"/>
                </a:lnTo>
                <a:lnTo>
                  <a:pt x="666" y="206"/>
                </a:lnTo>
                <a:lnTo>
                  <a:pt x="670" y="204"/>
                </a:lnTo>
                <a:lnTo>
                  <a:pt x="674" y="201"/>
                </a:lnTo>
                <a:lnTo>
                  <a:pt x="680" y="195"/>
                </a:lnTo>
                <a:lnTo>
                  <a:pt x="685" y="189"/>
                </a:lnTo>
                <a:lnTo>
                  <a:pt x="689" y="182"/>
                </a:lnTo>
                <a:lnTo>
                  <a:pt x="694" y="174"/>
                </a:lnTo>
                <a:lnTo>
                  <a:pt x="697" y="168"/>
                </a:lnTo>
                <a:lnTo>
                  <a:pt x="700" y="160"/>
                </a:lnTo>
                <a:lnTo>
                  <a:pt x="703" y="152"/>
                </a:lnTo>
                <a:lnTo>
                  <a:pt x="705" y="145"/>
                </a:lnTo>
                <a:lnTo>
                  <a:pt x="711" y="147"/>
                </a:lnTo>
                <a:lnTo>
                  <a:pt x="717" y="149"/>
                </a:lnTo>
                <a:lnTo>
                  <a:pt x="722" y="152"/>
                </a:lnTo>
                <a:lnTo>
                  <a:pt x="728" y="156"/>
                </a:lnTo>
                <a:lnTo>
                  <a:pt x="732" y="160"/>
                </a:lnTo>
                <a:lnTo>
                  <a:pt x="737" y="165"/>
                </a:lnTo>
                <a:lnTo>
                  <a:pt x="741" y="169"/>
                </a:lnTo>
                <a:lnTo>
                  <a:pt x="744" y="174"/>
                </a:lnTo>
                <a:lnTo>
                  <a:pt x="748" y="180"/>
                </a:lnTo>
                <a:lnTo>
                  <a:pt x="750" y="186"/>
                </a:lnTo>
                <a:lnTo>
                  <a:pt x="752" y="192"/>
                </a:lnTo>
                <a:lnTo>
                  <a:pt x="754" y="199"/>
                </a:lnTo>
                <a:lnTo>
                  <a:pt x="755" y="205"/>
                </a:lnTo>
                <a:lnTo>
                  <a:pt x="755" y="213"/>
                </a:lnTo>
                <a:lnTo>
                  <a:pt x="755" y="219"/>
                </a:lnTo>
                <a:lnTo>
                  <a:pt x="754" y="227"/>
                </a:lnTo>
                <a:close/>
              </a:path>
            </a:pathLst>
          </a:custGeom>
          <a:solidFill>
            <a:srgbClr val="0799D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rgbClr val="6D7381"/>
              </a:solidFill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ECCDD1F6-C00F-4F5B-BDAF-33336ADF146D}"/>
              </a:ext>
            </a:extLst>
          </p:cNvPr>
          <p:cNvSpPr/>
          <p:nvPr/>
        </p:nvSpPr>
        <p:spPr>
          <a:xfrm>
            <a:off x="4043698" y="5156047"/>
            <a:ext cx="1467068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Montserrat SemiBold" panose="00000700000000000000" pitchFamily="2" charset="-52"/>
              </a:rPr>
              <a:t>Доберман</a:t>
            </a:r>
          </a:p>
          <a:p>
            <a:r>
              <a:rPr lang="ru-RU" dirty="0">
                <a:latin typeface="Montserrat SemiBold" panose="00000700000000000000" pitchFamily="2" charset="-52"/>
              </a:rPr>
              <a:t>щенок</a:t>
            </a:r>
          </a:p>
          <a:p>
            <a:r>
              <a:rPr lang="ru-RU" sz="2000" dirty="0">
                <a:solidFill>
                  <a:srgbClr val="0799D3"/>
                </a:solidFill>
                <a:latin typeface="Montserrat SemiBold" panose="00000700000000000000" pitchFamily="2" charset="-52"/>
              </a:rPr>
              <a:t>ДО</a:t>
            </a:r>
          </a:p>
          <a:p>
            <a:r>
              <a:rPr lang="ru-RU" dirty="0">
                <a:latin typeface="Montserrat SemiBold" panose="00000700000000000000" pitchFamily="2" charset="-52"/>
              </a:rPr>
              <a:t>лечения</a:t>
            </a:r>
          </a:p>
        </p:txBody>
      </p:sp>
      <p:sp>
        <p:nvSpPr>
          <p:cNvPr id="50" name="Rectangle: Rounded Corners 18">
            <a:extLst>
              <a:ext uri="{FF2B5EF4-FFF2-40B4-BE49-F238E27FC236}">
                <a16:creationId xmlns:a16="http://schemas.microsoft.com/office/drawing/2014/main" id="{230BAD2D-2A5A-4EC2-B032-A16FA37D9771}"/>
              </a:ext>
            </a:extLst>
          </p:cNvPr>
          <p:cNvSpPr/>
          <p:nvPr/>
        </p:nvSpPr>
        <p:spPr>
          <a:xfrm>
            <a:off x="9559040" y="3503298"/>
            <a:ext cx="1880398" cy="3003705"/>
          </a:xfrm>
          <a:prstGeom prst="roundRect">
            <a:avLst>
              <a:gd name="adj" fmla="val 2949"/>
            </a:avLst>
          </a:prstGeom>
          <a:solidFill>
            <a:schemeClr val="bg1"/>
          </a:solidFill>
          <a:ln>
            <a:noFill/>
          </a:ln>
          <a:effectLst>
            <a:outerShdw blurRad="2032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4BF322EB-6D0C-4BFB-AB28-7CFD82120BDA}"/>
              </a:ext>
            </a:extLst>
          </p:cNvPr>
          <p:cNvSpPr/>
          <p:nvPr/>
        </p:nvSpPr>
        <p:spPr>
          <a:xfrm>
            <a:off x="9752875" y="5156047"/>
            <a:ext cx="1467068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Montserrat SemiBold" panose="00000700000000000000" pitchFamily="2" charset="-52"/>
              </a:rPr>
              <a:t>Доберман</a:t>
            </a:r>
          </a:p>
          <a:p>
            <a:r>
              <a:rPr lang="ru-RU" dirty="0">
                <a:latin typeface="Montserrat SemiBold" panose="00000700000000000000" pitchFamily="2" charset="-52"/>
              </a:rPr>
              <a:t>щенок</a:t>
            </a:r>
          </a:p>
          <a:p>
            <a:r>
              <a:rPr lang="ru-RU" sz="2000" dirty="0">
                <a:solidFill>
                  <a:srgbClr val="0799D3"/>
                </a:solidFill>
                <a:latin typeface="Montserrat SemiBold" panose="00000700000000000000" pitchFamily="2" charset="-52"/>
              </a:rPr>
              <a:t>ПОСЛЕ</a:t>
            </a:r>
          </a:p>
          <a:p>
            <a:r>
              <a:rPr lang="ru-RU" dirty="0">
                <a:latin typeface="Montserrat SemiBold" panose="00000700000000000000" pitchFamily="2" charset="-52"/>
              </a:rPr>
              <a:t>лечения</a:t>
            </a:r>
          </a:p>
        </p:txBody>
      </p:sp>
      <p:grpSp>
        <p:nvGrpSpPr>
          <p:cNvPr id="66" name="Group 49">
            <a:extLst>
              <a:ext uri="{FF2B5EF4-FFF2-40B4-BE49-F238E27FC236}">
                <a16:creationId xmlns:a16="http://schemas.microsoft.com/office/drawing/2014/main" id="{16F9BDE3-0240-46C0-AA93-F7D723F803E2}"/>
              </a:ext>
            </a:extLst>
          </p:cNvPr>
          <p:cNvGrpSpPr/>
          <p:nvPr/>
        </p:nvGrpSpPr>
        <p:grpSpPr>
          <a:xfrm>
            <a:off x="9889068" y="3867571"/>
            <a:ext cx="1194682" cy="1194622"/>
            <a:chOff x="1970782" y="1975845"/>
            <a:chExt cx="2906462" cy="2906312"/>
          </a:xfrm>
          <a:gradFill>
            <a:gsLst>
              <a:gs pos="0">
                <a:srgbClr val="96DCF7">
                  <a:alpha val="0"/>
                </a:srgbClr>
              </a:gs>
              <a:gs pos="99000">
                <a:srgbClr val="08A5E4"/>
              </a:gs>
            </a:gsLst>
            <a:lin ang="2700000" scaled="1"/>
          </a:gradFill>
        </p:grpSpPr>
        <p:sp>
          <p:nvSpPr>
            <p:cNvPr id="67" name="Oval 51">
              <a:extLst>
                <a:ext uri="{FF2B5EF4-FFF2-40B4-BE49-F238E27FC236}">
                  <a16:creationId xmlns:a16="http://schemas.microsoft.com/office/drawing/2014/main" id="{BE46374A-596C-4F62-AA9B-700ED3ABE339}"/>
                </a:ext>
              </a:extLst>
            </p:cNvPr>
            <p:cNvSpPr/>
            <p:nvPr/>
          </p:nvSpPr>
          <p:spPr>
            <a:xfrm>
              <a:off x="4494087" y="3256946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  <p:sp>
          <p:nvSpPr>
            <p:cNvPr id="68" name="Oval 52">
              <a:extLst>
                <a:ext uri="{FF2B5EF4-FFF2-40B4-BE49-F238E27FC236}">
                  <a16:creationId xmlns:a16="http://schemas.microsoft.com/office/drawing/2014/main" id="{37317960-E16B-49ED-B2C7-5A4101CD3BEE}"/>
                </a:ext>
              </a:extLst>
            </p:cNvPr>
            <p:cNvSpPr/>
            <p:nvPr/>
          </p:nvSpPr>
          <p:spPr>
            <a:xfrm>
              <a:off x="4313855" y="2598432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  <p:sp>
          <p:nvSpPr>
            <p:cNvPr id="69" name="Oval 53">
              <a:extLst>
                <a:ext uri="{FF2B5EF4-FFF2-40B4-BE49-F238E27FC236}">
                  <a16:creationId xmlns:a16="http://schemas.microsoft.com/office/drawing/2014/main" id="{4D64A41B-A221-44BE-BD72-889E88BDA89B}"/>
                </a:ext>
              </a:extLst>
            </p:cNvPr>
            <p:cNvSpPr/>
            <p:nvPr/>
          </p:nvSpPr>
          <p:spPr>
            <a:xfrm>
              <a:off x="4313855" y="3876416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  <p:sp>
          <p:nvSpPr>
            <p:cNvPr id="70" name="Oval 54">
              <a:extLst>
                <a:ext uri="{FF2B5EF4-FFF2-40B4-BE49-F238E27FC236}">
                  <a16:creationId xmlns:a16="http://schemas.microsoft.com/office/drawing/2014/main" id="{4A7687D8-F14C-4F90-932F-DC6BC3EA3FEA}"/>
                </a:ext>
              </a:extLst>
            </p:cNvPr>
            <p:cNvSpPr/>
            <p:nvPr/>
          </p:nvSpPr>
          <p:spPr>
            <a:xfrm>
              <a:off x="3833251" y="2129441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  <p:sp>
          <p:nvSpPr>
            <p:cNvPr id="71" name="Oval 55">
              <a:extLst>
                <a:ext uri="{FF2B5EF4-FFF2-40B4-BE49-F238E27FC236}">
                  <a16:creationId xmlns:a16="http://schemas.microsoft.com/office/drawing/2014/main" id="{9D6FD7A0-53F8-46F7-850F-72399690D299}"/>
                </a:ext>
              </a:extLst>
            </p:cNvPr>
            <p:cNvSpPr/>
            <p:nvPr/>
          </p:nvSpPr>
          <p:spPr>
            <a:xfrm>
              <a:off x="3833251" y="4345407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  <p:sp>
          <p:nvSpPr>
            <p:cNvPr id="72" name="Oval 56">
              <a:extLst>
                <a:ext uri="{FF2B5EF4-FFF2-40B4-BE49-F238E27FC236}">
                  <a16:creationId xmlns:a16="http://schemas.microsoft.com/office/drawing/2014/main" id="{973932FE-F143-447B-8D6F-6F0C4C67B998}"/>
                </a:ext>
              </a:extLst>
            </p:cNvPr>
            <p:cNvSpPr/>
            <p:nvPr/>
          </p:nvSpPr>
          <p:spPr>
            <a:xfrm>
              <a:off x="3232492" y="1975845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  <p:sp>
          <p:nvSpPr>
            <p:cNvPr id="73" name="Oval 57">
              <a:extLst>
                <a:ext uri="{FF2B5EF4-FFF2-40B4-BE49-F238E27FC236}">
                  <a16:creationId xmlns:a16="http://schemas.microsoft.com/office/drawing/2014/main" id="{A14E0C50-ED51-4F38-94F0-55F624344D22}"/>
                </a:ext>
              </a:extLst>
            </p:cNvPr>
            <p:cNvSpPr/>
            <p:nvPr/>
          </p:nvSpPr>
          <p:spPr>
            <a:xfrm>
              <a:off x="3232492" y="4499003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  <p:sp>
          <p:nvSpPr>
            <p:cNvPr id="74" name="Oval 58">
              <a:extLst>
                <a:ext uri="{FF2B5EF4-FFF2-40B4-BE49-F238E27FC236}">
                  <a16:creationId xmlns:a16="http://schemas.microsoft.com/office/drawing/2014/main" id="{066CA625-99C3-46B7-9F1D-AD8D859F0905}"/>
                </a:ext>
              </a:extLst>
            </p:cNvPr>
            <p:cNvSpPr/>
            <p:nvPr/>
          </p:nvSpPr>
          <p:spPr>
            <a:xfrm>
              <a:off x="2151132" y="2598432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  <p:sp>
          <p:nvSpPr>
            <p:cNvPr id="75" name="Oval 59">
              <a:extLst>
                <a:ext uri="{FF2B5EF4-FFF2-40B4-BE49-F238E27FC236}">
                  <a16:creationId xmlns:a16="http://schemas.microsoft.com/office/drawing/2014/main" id="{CB122B87-EAE9-4F6C-A84B-2018D491F751}"/>
                </a:ext>
              </a:extLst>
            </p:cNvPr>
            <p:cNvSpPr/>
            <p:nvPr/>
          </p:nvSpPr>
          <p:spPr>
            <a:xfrm>
              <a:off x="2151132" y="3876416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  <p:sp>
          <p:nvSpPr>
            <p:cNvPr id="76" name="Oval 60">
              <a:extLst>
                <a:ext uri="{FF2B5EF4-FFF2-40B4-BE49-F238E27FC236}">
                  <a16:creationId xmlns:a16="http://schemas.microsoft.com/office/drawing/2014/main" id="{C5942A43-83EC-4CA0-BF05-41194FD08389}"/>
                </a:ext>
              </a:extLst>
            </p:cNvPr>
            <p:cNvSpPr/>
            <p:nvPr/>
          </p:nvSpPr>
          <p:spPr>
            <a:xfrm>
              <a:off x="2631736" y="2129441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  <p:sp>
          <p:nvSpPr>
            <p:cNvPr id="77" name="Oval 61">
              <a:extLst>
                <a:ext uri="{FF2B5EF4-FFF2-40B4-BE49-F238E27FC236}">
                  <a16:creationId xmlns:a16="http://schemas.microsoft.com/office/drawing/2014/main" id="{F6351C1D-ADC4-42CA-8D3A-7A88C46F5E99}"/>
                </a:ext>
              </a:extLst>
            </p:cNvPr>
            <p:cNvSpPr/>
            <p:nvPr/>
          </p:nvSpPr>
          <p:spPr>
            <a:xfrm>
              <a:off x="2631735" y="4345407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  <p:sp>
          <p:nvSpPr>
            <p:cNvPr id="78" name="Oval 62">
              <a:extLst>
                <a:ext uri="{FF2B5EF4-FFF2-40B4-BE49-F238E27FC236}">
                  <a16:creationId xmlns:a16="http://schemas.microsoft.com/office/drawing/2014/main" id="{9B74CBEA-1594-4565-8E6C-41A045CE7BA8}"/>
                </a:ext>
              </a:extLst>
            </p:cNvPr>
            <p:cNvSpPr/>
            <p:nvPr/>
          </p:nvSpPr>
          <p:spPr>
            <a:xfrm>
              <a:off x="1970782" y="3256946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</p:grpSp>
      <p:sp>
        <p:nvSpPr>
          <p:cNvPr id="79" name="Freeform 142">
            <a:extLst>
              <a:ext uri="{FF2B5EF4-FFF2-40B4-BE49-F238E27FC236}">
                <a16:creationId xmlns:a16="http://schemas.microsoft.com/office/drawing/2014/main" id="{344A01C3-4229-4C80-83E1-12677F6ED441}"/>
              </a:ext>
            </a:extLst>
          </p:cNvPr>
          <p:cNvSpPr>
            <a:spLocks noEditPoints="1"/>
          </p:cNvSpPr>
          <p:nvPr/>
        </p:nvSpPr>
        <p:spPr bwMode="auto">
          <a:xfrm>
            <a:off x="10274478" y="4252157"/>
            <a:ext cx="423863" cy="425450"/>
          </a:xfrm>
          <a:custGeom>
            <a:avLst/>
            <a:gdLst>
              <a:gd name="T0" fmla="*/ 778 w 803"/>
              <a:gd name="T1" fmla="*/ 0 h 803"/>
              <a:gd name="T2" fmla="*/ 619 w 803"/>
              <a:gd name="T3" fmla="*/ 151 h 803"/>
              <a:gd name="T4" fmla="*/ 567 w 803"/>
              <a:gd name="T5" fmla="*/ 147 h 803"/>
              <a:gd name="T6" fmla="*/ 512 w 803"/>
              <a:gd name="T7" fmla="*/ 177 h 803"/>
              <a:gd name="T8" fmla="*/ 465 w 803"/>
              <a:gd name="T9" fmla="*/ 164 h 803"/>
              <a:gd name="T10" fmla="*/ 416 w 803"/>
              <a:gd name="T11" fmla="*/ 170 h 803"/>
              <a:gd name="T12" fmla="*/ 373 w 803"/>
              <a:gd name="T13" fmla="*/ 198 h 803"/>
              <a:gd name="T14" fmla="*/ 177 w 803"/>
              <a:gd name="T15" fmla="*/ 393 h 803"/>
              <a:gd name="T16" fmla="*/ 69 w 803"/>
              <a:gd name="T17" fmla="*/ 460 h 803"/>
              <a:gd name="T18" fmla="*/ 48 w 803"/>
              <a:gd name="T19" fmla="*/ 459 h 803"/>
              <a:gd name="T20" fmla="*/ 34 w 803"/>
              <a:gd name="T21" fmla="*/ 475 h 803"/>
              <a:gd name="T22" fmla="*/ 41 w 803"/>
              <a:gd name="T23" fmla="*/ 497 h 803"/>
              <a:gd name="T24" fmla="*/ 32 w 803"/>
              <a:gd name="T25" fmla="*/ 624 h 803"/>
              <a:gd name="T26" fmla="*/ 11 w 803"/>
              <a:gd name="T27" fmla="*/ 626 h 803"/>
              <a:gd name="T28" fmla="*/ 0 w 803"/>
              <a:gd name="T29" fmla="*/ 646 h 803"/>
              <a:gd name="T30" fmla="*/ 139 w 803"/>
              <a:gd name="T31" fmla="*/ 795 h 803"/>
              <a:gd name="T32" fmla="*/ 161 w 803"/>
              <a:gd name="T33" fmla="*/ 802 h 803"/>
              <a:gd name="T34" fmla="*/ 179 w 803"/>
              <a:gd name="T35" fmla="*/ 788 h 803"/>
              <a:gd name="T36" fmla="*/ 177 w 803"/>
              <a:gd name="T37" fmla="*/ 766 h 803"/>
              <a:gd name="T38" fmla="*/ 309 w 803"/>
              <a:gd name="T39" fmla="*/ 766 h 803"/>
              <a:gd name="T40" fmla="*/ 331 w 803"/>
              <a:gd name="T41" fmla="*/ 768 h 803"/>
              <a:gd name="T42" fmla="*/ 345 w 803"/>
              <a:gd name="T43" fmla="*/ 750 h 803"/>
              <a:gd name="T44" fmla="*/ 339 w 803"/>
              <a:gd name="T45" fmla="*/ 729 h 803"/>
              <a:gd name="T46" fmla="*/ 459 w 803"/>
              <a:gd name="T47" fmla="*/ 576 h 803"/>
              <a:gd name="T48" fmla="*/ 605 w 803"/>
              <a:gd name="T49" fmla="*/ 430 h 803"/>
              <a:gd name="T50" fmla="*/ 618 w 803"/>
              <a:gd name="T51" fmla="*/ 414 h 803"/>
              <a:gd name="T52" fmla="*/ 638 w 803"/>
              <a:gd name="T53" fmla="*/ 368 h 803"/>
              <a:gd name="T54" fmla="*/ 636 w 803"/>
              <a:gd name="T55" fmla="*/ 318 h 803"/>
              <a:gd name="T56" fmla="*/ 638 w 803"/>
              <a:gd name="T57" fmla="*/ 264 h 803"/>
              <a:gd name="T58" fmla="*/ 659 w 803"/>
              <a:gd name="T59" fmla="*/ 214 h 803"/>
              <a:gd name="T60" fmla="*/ 798 w 803"/>
              <a:gd name="T61" fmla="*/ 37 h 803"/>
              <a:gd name="T62" fmla="*/ 800 w 803"/>
              <a:gd name="T63" fmla="*/ 15 h 803"/>
              <a:gd name="T64" fmla="*/ 157 w 803"/>
              <a:gd name="T65" fmla="*/ 546 h 803"/>
              <a:gd name="T66" fmla="*/ 157 w 803"/>
              <a:gd name="T67" fmla="*/ 613 h 803"/>
              <a:gd name="T68" fmla="*/ 257 w 803"/>
              <a:gd name="T69" fmla="*/ 513 h 803"/>
              <a:gd name="T70" fmla="*/ 322 w 803"/>
              <a:gd name="T71" fmla="*/ 579 h 803"/>
              <a:gd name="T72" fmla="*/ 402 w 803"/>
              <a:gd name="T73" fmla="*/ 460 h 803"/>
              <a:gd name="T74" fmla="*/ 381 w 803"/>
              <a:gd name="T75" fmla="*/ 459 h 803"/>
              <a:gd name="T76" fmla="*/ 366 w 803"/>
              <a:gd name="T77" fmla="*/ 475 h 803"/>
              <a:gd name="T78" fmla="*/ 373 w 803"/>
              <a:gd name="T79" fmla="*/ 497 h 803"/>
              <a:gd name="T80" fmla="*/ 489 w 803"/>
              <a:gd name="T81" fmla="*/ 479 h 803"/>
              <a:gd name="T82" fmla="*/ 531 w 803"/>
              <a:gd name="T83" fmla="*/ 325 h 803"/>
              <a:gd name="T84" fmla="*/ 509 w 803"/>
              <a:gd name="T85" fmla="*/ 327 h 803"/>
              <a:gd name="T86" fmla="*/ 499 w 803"/>
              <a:gd name="T87" fmla="*/ 347 h 803"/>
              <a:gd name="T88" fmla="*/ 555 w 803"/>
              <a:gd name="T89" fmla="*/ 414 h 803"/>
              <a:gd name="T90" fmla="*/ 417 w 803"/>
              <a:gd name="T91" fmla="*/ 222 h 803"/>
              <a:gd name="T92" fmla="*/ 448 w 803"/>
              <a:gd name="T93" fmla="*/ 210 h 803"/>
              <a:gd name="T94" fmla="*/ 482 w 803"/>
              <a:gd name="T95" fmla="*/ 215 h 803"/>
              <a:gd name="T96" fmla="*/ 505 w 803"/>
              <a:gd name="T97" fmla="*/ 231 h 803"/>
              <a:gd name="T98" fmla="*/ 579 w 803"/>
              <a:gd name="T99" fmla="*/ 306 h 803"/>
              <a:gd name="T100" fmla="*/ 592 w 803"/>
              <a:gd name="T101" fmla="*/ 357 h 803"/>
              <a:gd name="T102" fmla="*/ 555 w 803"/>
              <a:gd name="T103" fmla="*/ 214 h 803"/>
              <a:gd name="T104" fmla="*/ 589 w 803"/>
              <a:gd name="T105" fmla="*/ 190 h 803"/>
              <a:gd name="T106" fmla="*/ 609 w 803"/>
              <a:gd name="T107" fmla="*/ 201 h 803"/>
              <a:gd name="T108" fmla="*/ 611 w 803"/>
              <a:gd name="T109" fmla="*/ 223 h 8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803" h="803">
                <a:moveTo>
                  <a:pt x="795" y="7"/>
                </a:moveTo>
                <a:lnTo>
                  <a:pt x="792" y="4"/>
                </a:lnTo>
                <a:lnTo>
                  <a:pt x="787" y="3"/>
                </a:lnTo>
                <a:lnTo>
                  <a:pt x="783" y="0"/>
                </a:lnTo>
                <a:lnTo>
                  <a:pt x="778" y="0"/>
                </a:lnTo>
                <a:lnTo>
                  <a:pt x="774" y="0"/>
                </a:lnTo>
                <a:lnTo>
                  <a:pt x="770" y="3"/>
                </a:lnTo>
                <a:lnTo>
                  <a:pt x="765" y="4"/>
                </a:lnTo>
                <a:lnTo>
                  <a:pt x="762" y="7"/>
                </a:lnTo>
                <a:lnTo>
                  <a:pt x="619" y="151"/>
                </a:lnTo>
                <a:lnTo>
                  <a:pt x="609" y="146"/>
                </a:lnTo>
                <a:lnTo>
                  <a:pt x="599" y="144"/>
                </a:lnTo>
                <a:lnTo>
                  <a:pt x="588" y="144"/>
                </a:lnTo>
                <a:lnTo>
                  <a:pt x="577" y="144"/>
                </a:lnTo>
                <a:lnTo>
                  <a:pt x="567" y="147"/>
                </a:lnTo>
                <a:lnTo>
                  <a:pt x="557" y="151"/>
                </a:lnTo>
                <a:lnTo>
                  <a:pt x="547" y="157"/>
                </a:lnTo>
                <a:lnTo>
                  <a:pt x="538" y="164"/>
                </a:lnTo>
                <a:lnTo>
                  <a:pt x="521" y="182"/>
                </a:lnTo>
                <a:lnTo>
                  <a:pt x="512" y="177"/>
                </a:lnTo>
                <a:lnTo>
                  <a:pt x="503" y="173"/>
                </a:lnTo>
                <a:lnTo>
                  <a:pt x="493" y="169"/>
                </a:lnTo>
                <a:lnTo>
                  <a:pt x="484" y="166"/>
                </a:lnTo>
                <a:lnTo>
                  <a:pt x="475" y="165"/>
                </a:lnTo>
                <a:lnTo>
                  <a:pt x="465" y="164"/>
                </a:lnTo>
                <a:lnTo>
                  <a:pt x="455" y="163"/>
                </a:lnTo>
                <a:lnTo>
                  <a:pt x="445" y="164"/>
                </a:lnTo>
                <a:lnTo>
                  <a:pt x="435" y="165"/>
                </a:lnTo>
                <a:lnTo>
                  <a:pt x="425" y="167"/>
                </a:lnTo>
                <a:lnTo>
                  <a:pt x="416" y="170"/>
                </a:lnTo>
                <a:lnTo>
                  <a:pt x="407" y="174"/>
                </a:lnTo>
                <a:lnTo>
                  <a:pt x="397" y="178"/>
                </a:lnTo>
                <a:lnTo>
                  <a:pt x="388" y="183"/>
                </a:lnTo>
                <a:lnTo>
                  <a:pt x="381" y="190"/>
                </a:lnTo>
                <a:lnTo>
                  <a:pt x="373" y="198"/>
                </a:lnTo>
                <a:lnTo>
                  <a:pt x="356" y="214"/>
                </a:lnTo>
                <a:lnTo>
                  <a:pt x="322" y="248"/>
                </a:lnTo>
                <a:lnTo>
                  <a:pt x="277" y="293"/>
                </a:lnTo>
                <a:lnTo>
                  <a:pt x="226" y="344"/>
                </a:lnTo>
                <a:lnTo>
                  <a:pt x="177" y="393"/>
                </a:lnTo>
                <a:lnTo>
                  <a:pt x="133" y="437"/>
                </a:lnTo>
                <a:lnTo>
                  <a:pt x="102" y="467"/>
                </a:lnTo>
                <a:lnTo>
                  <a:pt x="90" y="479"/>
                </a:lnTo>
                <a:lnTo>
                  <a:pt x="74" y="463"/>
                </a:lnTo>
                <a:lnTo>
                  <a:pt x="69" y="460"/>
                </a:lnTo>
                <a:lnTo>
                  <a:pt x="66" y="459"/>
                </a:lnTo>
                <a:lnTo>
                  <a:pt x="62" y="456"/>
                </a:lnTo>
                <a:lnTo>
                  <a:pt x="57" y="456"/>
                </a:lnTo>
                <a:lnTo>
                  <a:pt x="53" y="456"/>
                </a:lnTo>
                <a:lnTo>
                  <a:pt x="48" y="459"/>
                </a:lnTo>
                <a:lnTo>
                  <a:pt x="44" y="460"/>
                </a:lnTo>
                <a:lnTo>
                  <a:pt x="41" y="463"/>
                </a:lnTo>
                <a:lnTo>
                  <a:pt x="37" y="467"/>
                </a:lnTo>
                <a:lnTo>
                  <a:pt x="35" y="471"/>
                </a:lnTo>
                <a:lnTo>
                  <a:pt x="34" y="475"/>
                </a:lnTo>
                <a:lnTo>
                  <a:pt x="33" y="479"/>
                </a:lnTo>
                <a:lnTo>
                  <a:pt x="34" y="484"/>
                </a:lnTo>
                <a:lnTo>
                  <a:pt x="35" y="488"/>
                </a:lnTo>
                <a:lnTo>
                  <a:pt x="37" y="493"/>
                </a:lnTo>
                <a:lnTo>
                  <a:pt x="41" y="497"/>
                </a:lnTo>
                <a:lnTo>
                  <a:pt x="123" y="579"/>
                </a:lnTo>
                <a:lnTo>
                  <a:pt x="57" y="646"/>
                </a:lnTo>
                <a:lnTo>
                  <a:pt x="41" y="630"/>
                </a:lnTo>
                <a:lnTo>
                  <a:pt x="36" y="626"/>
                </a:lnTo>
                <a:lnTo>
                  <a:pt x="32" y="624"/>
                </a:lnTo>
                <a:lnTo>
                  <a:pt x="28" y="623"/>
                </a:lnTo>
                <a:lnTo>
                  <a:pt x="23" y="623"/>
                </a:lnTo>
                <a:lnTo>
                  <a:pt x="19" y="623"/>
                </a:lnTo>
                <a:lnTo>
                  <a:pt x="14" y="624"/>
                </a:lnTo>
                <a:lnTo>
                  <a:pt x="11" y="626"/>
                </a:lnTo>
                <a:lnTo>
                  <a:pt x="7" y="630"/>
                </a:lnTo>
                <a:lnTo>
                  <a:pt x="3" y="633"/>
                </a:lnTo>
                <a:lnTo>
                  <a:pt x="2" y="637"/>
                </a:lnTo>
                <a:lnTo>
                  <a:pt x="0" y="642"/>
                </a:lnTo>
                <a:lnTo>
                  <a:pt x="0" y="646"/>
                </a:lnTo>
                <a:lnTo>
                  <a:pt x="0" y="651"/>
                </a:lnTo>
                <a:lnTo>
                  <a:pt x="2" y="655"/>
                </a:lnTo>
                <a:lnTo>
                  <a:pt x="3" y="659"/>
                </a:lnTo>
                <a:lnTo>
                  <a:pt x="7" y="663"/>
                </a:lnTo>
                <a:lnTo>
                  <a:pt x="139" y="795"/>
                </a:lnTo>
                <a:lnTo>
                  <a:pt x="144" y="799"/>
                </a:lnTo>
                <a:lnTo>
                  <a:pt x="148" y="801"/>
                </a:lnTo>
                <a:lnTo>
                  <a:pt x="153" y="802"/>
                </a:lnTo>
                <a:lnTo>
                  <a:pt x="157" y="803"/>
                </a:lnTo>
                <a:lnTo>
                  <a:pt x="161" y="802"/>
                </a:lnTo>
                <a:lnTo>
                  <a:pt x="166" y="801"/>
                </a:lnTo>
                <a:lnTo>
                  <a:pt x="169" y="799"/>
                </a:lnTo>
                <a:lnTo>
                  <a:pt x="173" y="795"/>
                </a:lnTo>
                <a:lnTo>
                  <a:pt x="177" y="792"/>
                </a:lnTo>
                <a:lnTo>
                  <a:pt x="179" y="788"/>
                </a:lnTo>
                <a:lnTo>
                  <a:pt x="180" y="783"/>
                </a:lnTo>
                <a:lnTo>
                  <a:pt x="180" y="779"/>
                </a:lnTo>
                <a:lnTo>
                  <a:pt x="180" y="774"/>
                </a:lnTo>
                <a:lnTo>
                  <a:pt x="179" y="770"/>
                </a:lnTo>
                <a:lnTo>
                  <a:pt x="177" y="766"/>
                </a:lnTo>
                <a:lnTo>
                  <a:pt x="173" y="762"/>
                </a:lnTo>
                <a:lnTo>
                  <a:pt x="157" y="746"/>
                </a:lnTo>
                <a:lnTo>
                  <a:pt x="223" y="679"/>
                </a:lnTo>
                <a:lnTo>
                  <a:pt x="306" y="762"/>
                </a:lnTo>
                <a:lnTo>
                  <a:pt x="309" y="766"/>
                </a:lnTo>
                <a:lnTo>
                  <a:pt x="314" y="768"/>
                </a:lnTo>
                <a:lnTo>
                  <a:pt x="318" y="769"/>
                </a:lnTo>
                <a:lnTo>
                  <a:pt x="322" y="769"/>
                </a:lnTo>
                <a:lnTo>
                  <a:pt x="327" y="769"/>
                </a:lnTo>
                <a:lnTo>
                  <a:pt x="331" y="768"/>
                </a:lnTo>
                <a:lnTo>
                  <a:pt x="336" y="766"/>
                </a:lnTo>
                <a:lnTo>
                  <a:pt x="339" y="762"/>
                </a:lnTo>
                <a:lnTo>
                  <a:pt x="342" y="759"/>
                </a:lnTo>
                <a:lnTo>
                  <a:pt x="344" y="755"/>
                </a:lnTo>
                <a:lnTo>
                  <a:pt x="345" y="750"/>
                </a:lnTo>
                <a:lnTo>
                  <a:pt x="347" y="746"/>
                </a:lnTo>
                <a:lnTo>
                  <a:pt x="345" y="742"/>
                </a:lnTo>
                <a:lnTo>
                  <a:pt x="344" y="737"/>
                </a:lnTo>
                <a:lnTo>
                  <a:pt x="342" y="733"/>
                </a:lnTo>
                <a:lnTo>
                  <a:pt x="339" y="729"/>
                </a:lnTo>
                <a:lnTo>
                  <a:pt x="322" y="713"/>
                </a:lnTo>
                <a:lnTo>
                  <a:pt x="342" y="692"/>
                </a:lnTo>
                <a:lnTo>
                  <a:pt x="374" y="660"/>
                </a:lnTo>
                <a:lnTo>
                  <a:pt x="414" y="621"/>
                </a:lnTo>
                <a:lnTo>
                  <a:pt x="459" y="576"/>
                </a:lnTo>
                <a:lnTo>
                  <a:pt x="504" y="531"/>
                </a:lnTo>
                <a:lnTo>
                  <a:pt x="546" y="489"/>
                </a:lnTo>
                <a:lnTo>
                  <a:pt x="581" y="454"/>
                </a:lnTo>
                <a:lnTo>
                  <a:pt x="605" y="430"/>
                </a:lnTo>
                <a:lnTo>
                  <a:pt x="605" y="430"/>
                </a:lnTo>
                <a:lnTo>
                  <a:pt x="605" y="430"/>
                </a:lnTo>
                <a:lnTo>
                  <a:pt x="605" y="430"/>
                </a:lnTo>
                <a:lnTo>
                  <a:pt x="605" y="430"/>
                </a:lnTo>
                <a:lnTo>
                  <a:pt x="613" y="422"/>
                </a:lnTo>
                <a:lnTo>
                  <a:pt x="618" y="414"/>
                </a:lnTo>
                <a:lnTo>
                  <a:pt x="624" y="405"/>
                </a:lnTo>
                <a:lnTo>
                  <a:pt x="629" y="396"/>
                </a:lnTo>
                <a:lnTo>
                  <a:pt x="633" y="386"/>
                </a:lnTo>
                <a:lnTo>
                  <a:pt x="636" y="378"/>
                </a:lnTo>
                <a:lnTo>
                  <a:pt x="638" y="368"/>
                </a:lnTo>
                <a:lnTo>
                  <a:pt x="639" y="358"/>
                </a:lnTo>
                <a:lnTo>
                  <a:pt x="639" y="348"/>
                </a:lnTo>
                <a:lnTo>
                  <a:pt x="639" y="338"/>
                </a:lnTo>
                <a:lnTo>
                  <a:pt x="638" y="328"/>
                </a:lnTo>
                <a:lnTo>
                  <a:pt x="636" y="318"/>
                </a:lnTo>
                <a:lnTo>
                  <a:pt x="634" y="310"/>
                </a:lnTo>
                <a:lnTo>
                  <a:pt x="629" y="300"/>
                </a:lnTo>
                <a:lnTo>
                  <a:pt x="625" y="291"/>
                </a:lnTo>
                <a:lnTo>
                  <a:pt x="621" y="282"/>
                </a:lnTo>
                <a:lnTo>
                  <a:pt x="638" y="264"/>
                </a:lnTo>
                <a:lnTo>
                  <a:pt x="646" y="255"/>
                </a:lnTo>
                <a:lnTo>
                  <a:pt x="651" y="246"/>
                </a:lnTo>
                <a:lnTo>
                  <a:pt x="656" y="235"/>
                </a:lnTo>
                <a:lnTo>
                  <a:pt x="658" y="225"/>
                </a:lnTo>
                <a:lnTo>
                  <a:pt x="659" y="214"/>
                </a:lnTo>
                <a:lnTo>
                  <a:pt x="658" y="204"/>
                </a:lnTo>
                <a:lnTo>
                  <a:pt x="656" y="193"/>
                </a:lnTo>
                <a:lnTo>
                  <a:pt x="652" y="183"/>
                </a:lnTo>
                <a:lnTo>
                  <a:pt x="795" y="41"/>
                </a:lnTo>
                <a:lnTo>
                  <a:pt x="798" y="37"/>
                </a:lnTo>
                <a:lnTo>
                  <a:pt x="800" y="32"/>
                </a:lnTo>
                <a:lnTo>
                  <a:pt x="801" y="28"/>
                </a:lnTo>
                <a:lnTo>
                  <a:pt x="803" y="23"/>
                </a:lnTo>
                <a:lnTo>
                  <a:pt x="801" y="19"/>
                </a:lnTo>
                <a:lnTo>
                  <a:pt x="800" y="15"/>
                </a:lnTo>
                <a:lnTo>
                  <a:pt x="798" y="11"/>
                </a:lnTo>
                <a:lnTo>
                  <a:pt x="795" y="7"/>
                </a:lnTo>
                <a:close/>
                <a:moveTo>
                  <a:pt x="190" y="447"/>
                </a:moveTo>
                <a:lnTo>
                  <a:pt x="223" y="479"/>
                </a:lnTo>
                <a:lnTo>
                  <a:pt x="157" y="546"/>
                </a:lnTo>
                <a:lnTo>
                  <a:pt x="123" y="513"/>
                </a:lnTo>
                <a:lnTo>
                  <a:pt x="190" y="447"/>
                </a:lnTo>
                <a:close/>
                <a:moveTo>
                  <a:pt x="123" y="713"/>
                </a:moveTo>
                <a:lnTo>
                  <a:pt x="90" y="679"/>
                </a:lnTo>
                <a:lnTo>
                  <a:pt x="157" y="613"/>
                </a:lnTo>
                <a:lnTo>
                  <a:pt x="190" y="646"/>
                </a:lnTo>
                <a:lnTo>
                  <a:pt x="123" y="713"/>
                </a:lnTo>
                <a:close/>
                <a:moveTo>
                  <a:pt x="223" y="613"/>
                </a:moveTo>
                <a:lnTo>
                  <a:pt x="190" y="579"/>
                </a:lnTo>
                <a:lnTo>
                  <a:pt x="257" y="513"/>
                </a:lnTo>
                <a:lnTo>
                  <a:pt x="290" y="546"/>
                </a:lnTo>
                <a:lnTo>
                  <a:pt x="223" y="613"/>
                </a:lnTo>
                <a:close/>
                <a:moveTo>
                  <a:pt x="290" y="679"/>
                </a:moveTo>
                <a:lnTo>
                  <a:pt x="257" y="646"/>
                </a:lnTo>
                <a:lnTo>
                  <a:pt x="322" y="579"/>
                </a:lnTo>
                <a:lnTo>
                  <a:pt x="356" y="613"/>
                </a:lnTo>
                <a:lnTo>
                  <a:pt x="290" y="679"/>
                </a:lnTo>
                <a:close/>
                <a:moveTo>
                  <a:pt x="456" y="513"/>
                </a:moveTo>
                <a:lnTo>
                  <a:pt x="406" y="463"/>
                </a:lnTo>
                <a:lnTo>
                  <a:pt x="402" y="460"/>
                </a:lnTo>
                <a:lnTo>
                  <a:pt x="398" y="459"/>
                </a:lnTo>
                <a:lnTo>
                  <a:pt x="394" y="456"/>
                </a:lnTo>
                <a:lnTo>
                  <a:pt x="389" y="456"/>
                </a:lnTo>
                <a:lnTo>
                  <a:pt x="385" y="456"/>
                </a:lnTo>
                <a:lnTo>
                  <a:pt x="381" y="459"/>
                </a:lnTo>
                <a:lnTo>
                  <a:pt x="376" y="460"/>
                </a:lnTo>
                <a:lnTo>
                  <a:pt x="373" y="463"/>
                </a:lnTo>
                <a:lnTo>
                  <a:pt x="370" y="467"/>
                </a:lnTo>
                <a:lnTo>
                  <a:pt x="367" y="471"/>
                </a:lnTo>
                <a:lnTo>
                  <a:pt x="366" y="475"/>
                </a:lnTo>
                <a:lnTo>
                  <a:pt x="365" y="479"/>
                </a:lnTo>
                <a:lnTo>
                  <a:pt x="366" y="484"/>
                </a:lnTo>
                <a:lnTo>
                  <a:pt x="367" y="488"/>
                </a:lnTo>
                <a:lnTo>
                  <a:pt x="370" y="493"/>
                </a:lnTo>
                <a:lnTo>
                  <a:pt x="373" y="497"/>
                </a:lnTo>
                <a:lnTo>
                  <a:pt x="422" y="546"/>
                </a:lnTo>
                <a:lnTo>
                  <a:pt x="389" y="579"/>
                </a:lnTo>
                <a:lnTo>
                  <a:pt x="223" y="414"/>
                </a:lnTo>
                <a:lnTo>
                  <a:pt x="322" y="314"/>
                </a:lnTo>
                <a:lnTo>
                  <a:pt x="489" y="479"/>
                </a:lnTo>
                <a:lnTo>
                  <a:pt x="456" y="513"/>
                </a:lnTo>
                <a:close/>
                <a:moveTo>
                  <a:pt x="585" y="378"/>
                </a:moveTo>
                <a:lnTo>
                  <a:pt x="538" y="330"/>
                </a:lnTo>
                <a:lnTo>
                  <a:pt x="535" y="327"/>
                </a:lnTo>
                <a:lnTo>
                  <a:pt x="531" y="325"/>
                </a:lnTo>
                <a:lnTo>
                  <a:pt x="526" y="324"/>
                </a:lnTo>
                <a:lnTo>
                  <a:pt x="522" y="324"/>
                </a:lnTo>
                <a:lnTo>
                  <a:pt x="518" y="324"/>
                </a:lnTo>
                <a:lnTo>
                  <a:pt x="513" y="325"/>
                </a:lnTo>
                <a:lnTo>
                  <a:pt x="509" y="327"/>
                </a:lnTo>
                <a:lnTo>
                  <a:pt x="505" y="330"/>
                </a:lnTo>
                <a:lnTo>
                  <a:pt x="502" y="334"/>
                </a:lnTo>
                <a:lnTo>
                  <a:pt x="500" y="338"/>
                </a:lnTo>
                <a:lnTo>
                  <a:pt x="499" y="342"/>
                </a:lnTo>
                <a:lnTo>
                  <a:pt x="499" y="347"/>
                </a:lnTo>
                <a:lnTo>
                  <a:pt x="499" y="351"/>
                </a:lnTo>
                <a:lnTo>
                  <a:pt x="500" y="356"/>
                </a:lnTo>
                <a:lnTo>
                  <a:pt x="502" y="360"/>
                </a:lnTo>
                <a:lnTo>
                  <a:pt x="505" y="363"/>
                </a:lnTo>
                <a:lnTo>
                  <a:pt x="555" y="414"/>
                </a:lnTo>
                <a:lnTo>
                  <a:pt x="522" y="447"/>
                </a:lnTo>
                <a:lnTo>
                  <a:pt x="356" y="280"/>
                </a:lnTo>
                <a:lnTo>
                  <a:pt x="406" y="231"/>
                </a:lnTo>
                <a:lnTo>
                  <a:pt x="411" y="226"/>
                </a:lnTo>
                <a:lnTo>
                  <a:pt x="417" y="222"/>
                </a:lnTo>
                <a:lnTo>
                  <a:pt x="423" y="219"/>
                </a:lnTo>
                <a:lnTo>
                  <a:pt x="429" y="215"/>
                </a:lnTo>
                <a:lnTo>
                  <a:pt x="435" y="213"/>
                </a:lnTo>
                <a:lnTo>
                  <a:pt x="442" y="211"/>
                </a:lnTo>
                <a:lnTo>
                  <a:pt x="448" y="210"/>
                </a:lnTo>
                <a:lnTo>
                  <a:pt x="456" y="210"/>
                </a:lnTo>
                <a:lnTo>
                  <a:pt x="463" y="210"/>
                </a:lnTo>
                <a:lnTo>
                  <a:pt x="469" y="211"/>
                </a:lnTo>
                <a:lnTo>
                  <a:pt x="476" y="213"/>
                </a:lnTo>
                <a:lnTo>
                  <a:pt x="482" y="215"/>
                </a:lnTo>
                <a:lnTo>
                  <a:pt x="488" y="219"/>
                </a:lnTo>
                <a:lnTo>
                  <a:pt x="495" y="222"/>
                </a:lnTo>
                <a:lnTo>
                  <a:pt x="500" y="226"/>
                </a:lnTo>
                <a:lnTo>
                  <a:pt x="505" y="231"/>
                </a:lnTo>
                <a:lnTo>
                  <a:pt x="505" y="231"/>
                </a:lnTo>
                <a:lnTo>
                  <a:pt x="505" y="231"/>
                </a:lnTo>
                <a:lnTo>
                  <a:pt x="505" y="231"/>
                </a:lnTo>
                <a:lnTo>
                  <a:pt x="505" y="231"/>
                </a:lnTo>
                <a:lnTo>
                  <a:pt x="572" y="297"/>
                </a:lnTo>
                <a:lnTo>
                  <a:pt x="579" y="306"/>
                </a:lnTo>
                <a:lnTo>
                  <a:pt x="585" y="315"/>
                </a:lnTo>
                <a:lnTo>
                  <a:pt x="589" y="325"/>
                </a:lnTo>
                <a:lnTo>
                  <a:pt x="592" y="336"/>
                </a:lnTo>
                <a:lnTo>
                  <a:pt x="592" y="347"/>
                </a:lnTo>
                <a:lnTo>
                  <a:pt x="592" y="357"/>
                </a:lnTo>
                <a:lnTo>
                  <a:pt x="590" y="368"/>
                </a:lnTo>
                <a:lnTo>
                  <a:pt x="585" y="378"/>
                </a:lnTo>
                <a:close/>
                <a:moveTo>
                  <a:pt x="605" y="231"/>
                </a:moveTo>
                <a:lnTo>
                  <a:pt x="589" y="247"/>
                </a:lnTo>
                <a:lnTo>
                  <a:pt x="555" y="214"/>
                </a:lnTo>
                <a:lnTo>
                  <a:pt x="572" y="198"/>
                </a:lnTo>
                <a:lnTo>
                  <a:pt x="576" y="194"/>
                </a:lnTo>
                <a:lnTo>
                  <a:pt x="580" y="192"/>
                </a:lnTo>
                <a:lnTo>
                  <a:pt x="584" y="191"/>
                </a:lnTo>
                <a:lnTo>
                  <a:pt x="589" y="190"/>
                </a:lnTo>
                <a:lnTo>
                  <a:pt x="593" y="191"/>
                </a:lnTo>
                <a:lnTo>
                  <a:pt x="598" y="192"/>
                </a:lnTo>
                <a:lnTo>
                  <a:pt x="602" y="194"/>
                </a:lnTo>
                <a:lnTo>
                  <a:pt x="605" y="198"/>
                </a:lnTo>
                <a:lnTo>
                  <a:pt x="609" y="201"/>
                </a:lnTo>
                <a:lnTo>
                  <a:pt x="611" y="205"/>
                </a:lnTo>
                <a:lnTo>
                  <a:pt x="612" y="210"/>
                </a:lnTo>
                <a:lnTo>
                  <a:pt x="612" y="214"/>
                </a:lnTo>
                <a:lnTo>
                  <a:pt x="612" y="219"/>
                </a:lnTo>
                <a:lnTo>
                  <a:pt x="611" y="223"/>
                </a:lnTo>
                <a:lnTo>
                  <a:pt x="609" y="227"/>
                </a:lnTo>
                <a:lnTo>
                  <a:pt x="605" y="231"/>
                </a:lnTo>
                <a:close/>
              </a:path>
            </a:pathLst>
          </a:custGeom>
          <a:solidFill>
            <a:srgbClr val="0799D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rgbClr val="6D7381"/>
              </a:solidFill>
            </a:endParaRPr>
          </a:p>
        </p:txBody>
      </p:sp>
      <p:grpSp>
        <p:nvGrpSpPr>
          <p:cNvPr id="80" name="Group 86">
            <a:extLst>
              <a:ext uri="{FF2B5EF4-FFF2-40B4-BE49-F238E27FC236}">
                <a16:creationId xmlns:a16="http://schemas.microsoft.com/office/drawing/2014/main" id="{1F1983B9-29BC-4C83-90AE-478040326BAF}"/>
              </a:ext>
            </a:extLst>
          </p:cNvPr>
          <p:cNvGrpSpPr/>
          <p:nvPr/>
        </p:nvGrpSpPr>
        <p:grpSpPr>
          <a:xfrm rot="15236124">
            <a:off x="10243959" y="-702698"/>
            <a:ext cx="2592986" cy="2124850"/>
            <a:chOff x="9381302" y="4525192"/>
            <a:chExt cx="2592986" cy="2124850"/>
          </a:xfrm>
          <a:gradFill>
            <a:gsLst>
              <a:gs pos="100000">
                <a:schemeClr val="bg1"/>
              </a:gs>
              <a:gs pos="0">
                <a:srgbClr val="96DCF7"/>
              </a:gs>
            </a:gsLst>
            <a:lin ang="2700000" scaled="1"/>
          </a:gradFill>
        </p:grpSpPr>
        <p:grpSp>
          <p:nvGrpSpPr>
            <p:cNvPr id="81" name="Group 87">
              <a:extLst>
                <a:ext uri="{FF2B5EF4-FFF2-40B4-BE49-F238E27FC236}">
                  <a16:creationId xmlns:a16="http://schemas.microsoft.com/office/drawing/2014/main" id="{F86CE02C-7DEE-45D2-B761-F3B6218B3A7F}"/>
                </a:ext>
              </a:extLst>
            </p:cNvPr>
            <p:cNvGrpSpPr/>
            <p:nvPr/>
          </p:nvGrpSpPr>
          <p:grpSpPr>
            <a:xfrm rot="19695130" flipH="1">
              <a:off x="10688647" y="5407027"/>
              <a:ext cx="1285641" cy="1243015"/>
              <a:chOff x="2818811" y="574769"/>
              <a:chExt cx="6148534" cy="5944686"/>
            </a:xfrm>
            <a:grpFill/>
          </p:grpSpPr>
          <p:sp>
            <p:nvSpPr>
              <p:cNvPr id="94" name="Freeform 6">
                <a:extLst>
                  <a:ext uri="{FF2B5EF4-FFF2-40B4-BE49-F238E27FC236}">
                    <a16:creationId xmlns:a16="http://schemas.microsoft.com/office/drawing/2014/main" id="{E222DE62-6460-4F8E-94B9-CFEFBA4D75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5" name="Oval 101">
                <a:extLst>
                  <a:ext uri="{FF2B5EF4-FFF2-40B4-BE49-F238E27FC236}">
                    <a16:creationId xmlns:a16="http://schemas.microsoft.com/office/drawing/2014/main" id="{BFAC9107-A276-4D85-BAE5-0BE22F0C4201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6" name="Oval 102">
                <a:extLst>
                  <a:ext uri="{FF2B5EF4-FFF2-40B4-BE49-F238E27FC236}">
                    <a16:creationId xmlns:a16="http://schemas.microsoft.com/office/drawing/2014/main" id="{0DFA9E97-5195-4C50-ACAE-CB47F9E183A7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7" name="Oval 103">
                <a:extLst>
                  <a:ext uri="{FF2B5EF4-FFF2-40B4-BE49-F238E27FC236}">
                    <a16:creationId xmlns:a16="http://schemas.microsoft.com/office/drawing/2014/main" id="{2FEB1CAE-8550-466B-B55A-589A19ECAA73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8" name="Oval 104">
                <a:extLst>
                  <a:ext uri="{FF2B5EF4-FFF2-40B4-BE49-F238E27FC236}">
                    <a16:creationId xmlns:a16="http://schemas.microsoft.com/office/drawing/2014/main" id="{AC3A0CAE-3FE2-4699-9B02-7127EC11DF7B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82" name="Group 88">
              <a:extLst>
                <a:ext uri="{FF2B5EF4-FFF2-40B4-BE49-F238E27FC236}">
                  <a16:creationId xmlns:a16="http://schemas.microsoft.com/office/drawing/2014/main" id="{58A4309B-6668-4C1B-8248-FD87FD5EAC9D}"/>
                </a:ext>
              </a:extLst>
            </p:cNvPr>
            <p:cNvGrpSpPr/>
            <p:nvPr/>
          </p:nvGrpSpPr>
          <p:grpSpPr>
            <a:xfrm rot="611320" flipH="1">
              <a:off x="10228067" y="4525192"/>
              <a:ext cx="800235" cy="773703"/>
              <a:chOff x="2818811" y="574769"/>
              <a:chExt cx="6148534" cy="5944686"/>
            </a:xfrm>
            <a:grpFill/>
          </p:grpSpPr>
          <p:sp>
            <p:nvSpPr>
              <p:cNvPr id="89" name="Freeform 6">
                <a:extLst>
                  <a:ext uri="{FF2B5EF4-FFF2-40B4-BE49-F238E27FC236}">
                    <a16:creationId xmlns:a16="http://schemas.microsoft.com/office/drawing/2014/main" id="{CA4ABA4E-F50E-4B3E-9900-59FE5E145C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0" name="Oval 96">
                <a:extLst>
                  <a:ext uri="{FF2B5EF4-FFF2-40B4-BE49-F238E27FC236}">
                    <a16:creationId xmlns:a16="http://schemas.microsoft.com/office/drawing/2014/main" id="{F22443CF-BDB1-44F8-A645-DD3552EB8915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1" name="Oval 97">
                <a:extLst>
                  <a:ext uri="{FF2B5EF4-FFF2-40B4-BE49-F238E27FC236}">
                    <a16:creationId xmlns:a16="http://schemas.microsoft.com/office/drawing/2014/main" id="{6EB1A0A8-1159-432C-91F4-934D79460FD4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2" name="Oval 98">
                <a:extLst>
                  <a:ext uri="{FF2B5EF4-FFF2-40B4-BE49-F238E27FC236}">
                    <a16:creationId xmlns:a16="http://schemas.microsoft.com/office/drawing/2014/main" id="{E73136BF-88D3-4106-AA50-5CD294D6F68E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3" name="Oval 99">
                <a:extLst>
                  <a:ext uri="{FF2B5EF4-FFF2-40B4-BE49-F238E27FC236}">
                    <a16:creationId xmlns:a16="http://schemas.microsoft.com/office/drawing/2014/main" id="{F17C6595-D81D-4D64-A304-E52D6C6FDB47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83" name="Group 89">
              <a:extLst>
                <a:ext uri="{FF2B5EF4-FFF2-40B4-BE49-F238E27FC236}">
                  <a16:creationId xmlns:a16="http://schemas.microsoft.com/office/drawing/2014/main" id="{7FE8586D-C6B2-45E3-9D15-C359F7A7E4AF}"/>
                </a:ext>
              </a:extLst>
            </p:cNvPr>
            <p:cNvGrpSpPr/>
            <p:nvPr/>
          </p:nvGrpSpPr>
          <p:grpSpPr>
            <a:xfrm rot="17868111" flipH="1">
              <a:off x="9372166" y="5402833"/>
              <a:ext cx="551126" cy="532854"/>
              <a:chOff x="2818811" y="574769"/>
              <a:chExt cx="6148534" cy="5944686"/>
            </a:xfrm>
            <a:grpFill/>
          </p:grpSpPr>
          <p:sp>
            <p:nvSpPr>
              <p:cNvPr id="84" name="Freeform 6">
                <a:extLst>
                  <a:ext uri="{FF2B5EF4-FFF2-40B4-BE49-F238E27FC236}">
                    <a16:creationId xmlns:a16="http://schemas.microsoft.com/office/drawing/2014/main" id="{E8CF90B6-39D7-46E0-92A5-CBC3D9567C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5" name="Oval 91">
                <a:extLst>
                  <a:ext uri="{FF2B5EF4-FFF2-40B4-BE49-F238E27FC236}">
                    <a16:creationId xmlns:a16="http://schemas.microsoft.com/office/drawing/2014/main" id="{29C65216-B906-4499-9EC2-E2B3A91A8368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86" name="Oval 92">
                <a:extLst>
                  <a:ext uri="{FF2B5EF4-FFF2-40B4-BE49-F238E27FC236}">
                    <a16:creationId xmlns:a16="http://schemas.microsoft.com/office/drawing/2014/main" id="{3CDF7353-A587-4BD4-A9D6-A2659AE0F743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87" name="Oval 93">
                <a:extLst>
                  <a:ext uri="{FF2B5EF4-FFF2-40B4-BE49-F238E27FC236}">
                    <a16:creationId xmlns:a16="http://schemas.microsoft.com/office/drawing/2014/main" id="{D9B67B0C-87D3-4000-913B-F7AF8DA776CF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88" name="Oval 94">
                <a:extLst>
                  <a:ext uri="{FF2B5EF4-FFF2-40B4-BE49-F238E27FC236}">
                    <a16:creationId xmlns:a16="http://schemas.microsoft.com/office/drawing/2014/main" id="{84D7D435-6742-45D2-A56D-754732D9E7D4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</p:grp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4A1F2DE-C667-47E6-B07B-AA785AF96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5477" y="6492875"/>
            <a:ext cx="2743200" cy="365125"/>
          </a:xfrm>
        </p:spPr>
        <p:txBody>
          <a:bodyPr/>
          <a:lstStyle/>
          <a:p>
            <a:fld id="{EDE2ABCC-AA8B-48FD-ADCD-95E89A7FB9DD}" type="slidenum">
              <a:rPr lang="ru-RU" smtClean="0">
                <a:solidFill>
                  <a:schemeClr val="tx1"/>
                </a:solidFill>
              </a:rPr>
              <a:t>23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93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7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FB9DD2-733E-361E-C201-91D86B333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33750" cy="6858000"/>
          </a:xfrm>
          <a:prstGeom prst="rect">
            <a:avLst/>
          </a:prstGeom>
        </p:spPr>
      </p:pic>
      <p:sp>
        <p:nvSpPr>
          <p:cNvPr id="7" name="Freeform: Shape 2">
            <a:extLst>
              <a:ext uri="{FF2B5EF4-FFF2-40B4-BE49-F238E27FC236}">
                <a16:creationId xmlns:a16="http://schemas.microsoft.com/office/drawing/2014/main" id="{2651CE41-55D2-BAE5-3062-EF1C29D82B6E}"/>
              </a:ext>
            </a:extLst>
          </p:cNvPr>
          <p:cNvSpPr/>
          <p:nvPr/>
        </p:nvSpPr>
        <p:spPr>
          <a:xfrm flipV="1">
            <a:off x="5588788" y="0"/>
            <a:ext cx="6603212" cy="5023071"/>
          </a:xfrm>
          <a:custGeom>
            <a:avLst/>
            <a:gdLst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471931 w 8471931"/>
              <a:gd name="connsiteY0" fmla="*/ 86538 h 5909118"/>
              <a:gd name="connsiteX1" fmla="*/ 8471931 w 8471931"/>
              <a:gd name="connsiteY1" fmla="*/ 5909118 h 5909118"/>
              <a:gd name="connsiteX2" fmla="*/ 160209 w 8471931"/>
              <a:gd name="connsiteY2" fmla="*/ 5909118 h 5909118"/>
              <a:gd name="connsiteX3" fmla="*/ 3221127 w 8471931"/>
              <a:gd name="connsiteY3" fmla="*/ 2584789 h 5909118"/>
              <a:gd name="connsiteX4" fmla="*/ 8471931 w 8471931"/>
              <a:gd name="connsiteY4" fmla="*/ 86538 h 5909118"/>
              <a:gd name="connsiteX0" fmla="*/ 8471931 w 8471931"/>
              <a:gd name="connsiteY0" fmla="*/ 67102 h 5889682"/>
              <a:gd name="connsiteX1" fmla="*/ 8471931 w 8471931"/>
              <a:gd name="connsiteY1" fmla="*/ 5889682 h 5889682"/>
              <a:gd name="connsiteX2" fmla="*/ 160209 w 8471931"/>
              <a:gd name="connsiteY2" fmla="*/ 5889682 h 5889682"/>
              <a:gd name="connsiteX3" fmla="*/ 3221127 w 8471931"/>
              <a:gd name="connsiteY3" fmla="*/ 2565353 h 5889682"/>
              <a:gd name="connsiteX4" fmla="*/ 8471931 w 8471931"/>
              <a:gd name="connsiteY4" fmla="*/ 67102 h 5889682"/>
              <a:gd name="connsiteX0" fmla="*/ 8682021 w 8682021"/>
              <a:gd name="connsiteY0" fmla="*/ 67102 h 5889682"/>
              <a:gd name="connsiteX1" fmla="*/ 8682021 w 8682021"/>
              <a:gd name="connsiteY1" fmla="*/ 5889682 h 5889682"/>
              <a:gd name="connsiteX2" fmla="*/ 370299 w 8682021"/>
              <a:gd name="connsiteY2" fmla="*/ 5889682 h 5889682"/>
              <a:gd name="connsiteX3" fmla="*/ 3431217 w 8682021"/>
              <a:gd name="connsiteY3" fmla="*/ 2565353 h 5889682"/>
              <a:gd name="connsiteX4" fmla="*/ 8682021 w 8682021"/>
              <a:gd name="connsiteY4" fmla="*/ 67102 h 5889682"/>
              <a:gd name="connsiteX0" fmla="*/ 8682021 w 8682021"/>
              <a:gd name="connsiteY0" fmla="*/ 0 h 5822580"/>
              <a:gd name="connsiteX1" fmla="*/ 8682021 w 8682021"/>
              <a:gd name="connsiteY1" fmla="*/ 5822580 h 5822580"/>
              <a:gd name="connsiteX2" fmla="*/ 370299 w 8682021"/>
              <a:gd name="connsiteY2" fmla="*/ 5822580 h 5822580"/>
              <a:gd name="connsiteX3" fmla="*/ 3431217 w 8682021"/>
              <a:gd name="connsiteY3" fmla="*/ 2498251 h 5822580"/>
              <a:gd name="connsiteX4" fmla="*/ 8682021 w 8682021"/>
              <a:gd name="connsiteY4" fmla="*/ 0 h 5822580"/>
              <a:gd name="connsiteX0" fmla="*/ 8722251 w 8722251"/>
              <a:gd name="connsiteY0" fmla="*/ 0 h 5822580"/>
              <a:gd name="connsiteX1" fmla="*/ 8722251 w 8722251"/>
              <a:gd name="connsiteY1" fmla="*/ 5822580 h 5822580"/>
              <a:gd name="connsiteX2" fmla="*/ 410529 w 8722251"/>
              <a:gd name="connsiteY2" fmla="*/ 5822580 h 5822580"/>
              <a:gd name="connsiteX3" fmla="*/ 3471447 w 8722251"/>
              <a:gd name="connsiteY3" fmla="*/ 2498251 h 5822580"/>
              <a:gd name="connsiteX4" fmla="*/ 8722251 w 8722251"/>
              <a:gd name="connsiteY4" fmla="*/ 0 h 5822580"/>
              <a:gd name="connsiteX0" fmla="*/ 8316984 w 8316984"/>
              <a:gd name="connsiteY0" fmla="*/ 0 h 5822580"/>
              <a:gd name="connsiteX1" fmla="*/ 8316984 w 8316984"/>
              <a:gd name="connsiteY1" fmla="*/ 5822580 h 5822580"/>
              <a:gd name="connsiteX2" fmla="*/ 5262 w 8316984"/>
              <a:gd name="connsiteY2" fmla="*/ 5822580 h 5822580"/>
              <a:gd name="connsiteX3" fmla="*/ 3066180 w 8316984"/>
              <a:gd name="connsiteY3" fmla="*/ 2498251 h 5822580"/>
              <a:gd name="connsiteX4" fmla="*/ 8316984 w 8316984"/>
              <a:gd name="connsiteY4" fmla="*/ 0 h 5822580"/>
              <a:gd name="connsiteX0" fmla="*/ 8342634 w 8342634"/>
              <a:gd name="connsiteY0" fmla="*/ 0 h 5822580"/>
              <a:gd name="connsiteX1" fmla="*/ 8342634 w 8342634"/>
              <a:gd name="connsiteY1" fmla="*/ 5822580 h 5822580"/>
              <a:gd name="connsiteX2" fmla="*/ 30912 w 8342634"/>
              <a:gd name="connsiteY2" fmla="*/ 5822580 h 5822580"/>
              <a:gd name="connsiteX3" fmla="*/ 3091830 w 8342634"/>
              <a:gd name="connsiteY3" fmla="*/ 2498251 h 5822580"/>
              <a:gd name="connsiteX4" fmla="*/ 8342634 w 8342634"/>
              <a:gd name="connsiteY4" fmla="*/ 0 h 5822580"/>
              <a:gd name="connsiteX0" fmla="*/ 8311723 w 8311723"/>
              <a:gd name="connsiteY0" fmla="*/ 0 h 5822580"/>
              <a:gd name="connsiteX1" fmla="*/ 8311723 w 8311723"/>
              <a:gd name="connsiteY1" fmla="*/ 5822580 h 5822580"/>
              <a:gd name="connsiteX2" fmla="*/ 1 w 8311723"/>
              <a:gd name="connsiteY2" fmla="*/ 5822580 h 5822580"/>
              <a:gd name="connsiteX3" fmla="*/ 3060919 w 8311723"/>
              <a:gd name="connsiteY3" fmla="*/ 2498251 h 5822580"/>
              <a:gd name="connsiteX4" fmla="*/ 8311723 w 8311723"/>
              <a:gd name="connsiteY4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3060918 w 8311722"/>
              <a:gd name="connsiteY3" fmla="*/ 2498251 h 5822580"/>
              <a:gd name="connsiteX4" fmla="*/ 8311722 w 8311722"/>
              <a:gd name="connsiteY4" fmla="*/ 0 h 582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11722" h="5822580">
                <a:moveTo>
                  <a:pt x="8311722" y="0"/>
                </a:moveTo>
                <a:lnTo>
                  <a:pt x="8311722" y="5822580"/>
                </a:lnTo>
                <a:lnTo>
                  <a:pt x="0" y="5822580"/>
                </a:lnTo>
                <a:cubicBezTo>
                  <a:pt x="2611" y="5082248"/>
                  <a:pt x="-32840" y="2852532"/>
                  <a:pt x="3060918" y="2498251"/>
                </a:cubicBezTo>
                <a:cubicBezTo>
                  <a:pt x="6154676" y="2143970"/>
                  <a:pt x="5004498" y="255534"/>
                  <a:pt x="8311722" y="0"/>
                </a:cubicBezTo>
                <a:close/>
              </a:path>
            </a:pathLst>
          </a:custGeom>
          <a:gradFill>
            <a:gsLst>
              <a:gs pos="0">
                <a:srgbClr val="96DCF7">
                  <a:alpha val="0"/>
                </a:srgbClr>
              </a:gs>
              <a:gs pos="99000">
                <a:srgbClr val="08A5E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16D15C-2C42-4162-5D22-763AF37733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01" r="6080" b="13646"/>
          <a:stretch/>
        </p:blipFill>
        <p:spPr>
          <a:xfrm>
            <a:off x="3584473" y="280218"/>
            <a:ext cx="7299837" cy="7964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90BCD48-0FEA-4587-391A-22BE9BCC3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431" y="1213375"/>
            <a:ext cx="3848714" cy="40899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3884125-6FF3-8ED4-66A4-232D534415FA}"/>
              </a:ext>
            </a:extLst>
          </p:cNvPr>
          <p:cNvSpPr txBox="1"/>
          <p:nvPr/>
        </p:nvSpPr>
        <p:spPr>
          <a:xfrm>
            <a:off x="7593103" y="1199654"/>
            <a:ext cx="3848714" cy="2185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Диетологический анамнез: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дневника питомца, тип питания – натуральный домашний. 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Среднесуточное количество продуктов в рационе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рисовые хлопья «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Увелка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- 118 грамм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курица (грудка) – 1190 грамм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бульон (куриный) – 800 мл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кормовая сера – 1 г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рыбий жир – ½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ч.л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(2,5 г)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8C866F2E-3652-5A58-2B4A-AE37B315F232}"/>
              </a:ext>
            </a:extLst>
          </p:cNvPr>
          <p:cNvGraphicFramePr>
            <a:graphicFrameLocks noGrp="1"/>
          </p:cNvGraphicFramePr>
          <p:nvPr/>
        </p:nvGraphicFramePr>
        <p:xfrm>
          <a:off x="7843826" y="3542376"/>
          <a:ext cx="2877185" cy="19737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7175">
                  <a:extLst>
                    <a:ext uri="{9D8B030D-6E8A-4147-A177-3AD203B41FA5}">
                      <a16:colId xmlns:a16="http://schemas.microsoft.com/office/drawing/2014/main" val="1257366233"/>
                    </a:ext>
                  </a:extLst>
                </a:gridCol>
                <a:gridCol w="1350010">
                  <a:extLst>
                    <a:ext uri="{9D8B030D-6E8A-4147-A177-3AD203B41FA5}">
                      <a16:colId xmlns:a16="http://schemas.microsoft.com/office/drawing/2014/main" val="287341670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Показатели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Текущий рацион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91668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Сырой протеин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63%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6834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Сырой жир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14%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21771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Углеводы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18%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13582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Сырая клетчатка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3 %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03547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Сырая зола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2 %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965938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Энергия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2 451 ккал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37559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Са/Р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0,1 : 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4887583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0DDBAD26-A600-03D3-55A9-D954AFE9D0B8}"/>
              </a:ext>
            </a:extLst>
          </p:cNvPr>
          <p:cNvSpPr txBox="1"/>
          <p:nvPr/>
        </p:nvSpPr>
        <p:spPr>
          <a:xfrm>
            <a:off x="3664431" y="5786195"/>
            <a:ext cx="7675613" cy="873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результатам анализа рациона, минеральная питательность рациона показала: Соотношение кальция/фосфора – 0,1:1 -нарушено, рекомендуемый уровень нормы 1,1:1. Фактически кальций как элемент отсутствует в рационе питомца. Показатели макроэлементов (фосфор, магний, натрий, хлор) в пределах нормы. Микроэлементы: медь, цинк, марганец, йод – в недостатке.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4">
            <a:extLst>
              <a:ext uri="{FF2B5EF4-FFF2-40B4-BE49-F238E27FC236}">
                <a16:creationId xmlns:a16="http://schemas.microsoft.com/office/drawing/2014/main" id="{BF390009-8C6E-8F72-B6A5-E0106F335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5477" y="6492875"/>
            <a:ext cx="2743200" cy="365125"/>
          </a:xfrm>
        </p:spPr>
        <p:txBody>
          <a:bodyPr/>
          <a:lstStyle/>
          <a:p>
            <a:fld id="{EDE2ABCC-AA8B-48FD-ADCD-95E89A7FB9DD}" type="slidenum">
              <a:rPr lang="ru-RU" smtClean="0">
                <a:solidFill>
                  <a:schemeClr val="tx1"/>
                </a:solidFill>
              </a:rPr>
              <a:t>24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02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2">
            <a:extLst>
              <a:ext uri="{FF2B5EF4-FFF2-40B4-BE49-F238E27FC236}">
                <a16:creationId xmlns:a16="http://schemas.microsoft.com/office/drawing/2014/main" id="{6D245754-B9CC-B66F-C087-BC45DCC90AB7}"/>
              </a:ext>
            </a:extLst>
          </p:cNvPr>
          <p:cNvSpPr/>
          <p:nvPr/>
        </p:nvSpPr>
        <p:spPr>
          <a:xfrm rot="16200000" flipV="1">
            <a:off x="-969708" y="969708"/>
            <a:ext cx="3429000" cy="1489583"/>
          </a:xfrm>
          <a:custGeom>
            <a:avLst/>
            <a:gdLst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471931 w 8471931"/>
              <a:gd name="connsiteY0" fmla="*/ 86538 h 5909118"/>
              <a:gd name="connsiteX1" fmla="*/ 8471931 w 8471931"/>
              <a:gd name="connsiteY1" fmla="*/ 5909118 h 5909118"/>
              <a:gd name="connsiteX2" fmla="*/ 160209 w 8471931"/>
              <a:gd name="connsiteY2" fmla="*/ 5909118 h 5909118"/>
              <a:gd name="connsiteX3" fmla="*/ 3221127 w 8471931"/>
              <a:gd name="connsiteY3" fmla="*/ 2584789 h 5909118"/>
              <a:gd name="connsiteX4" fmla="*/ 8471931 w 8471931"/>
              <a:gd name="connsiteY4" fmla="*/ 86538 h 5909118"/>
              <a:gd name="connsiteX0" fmla="*/ 8471931 w 8471931"/>
              <a:gd name="connsiteY0" fmla="*/ 67102 h 5889682"/>
              <a:gd name="connsiteX1" fmla="*/ 8471931 w 8471931"/>
              <a:gd name="connsiteY1" fmla="*/ 5889682 h 5889682"/>
              <a:gd name="connsiteX2" fmla="*/ 160209 w 8471931"/>
              <a:gd name="connsiteY2" fmla="*/ 5889682 h 5889682"/>
              <a:gd name="connsiteX3" fmla="*/ 3221127 w 8471931"/>
              <a:gd name="connsiteY3" fmla="*/ 2565353 h 5889682"/>
              <a:gd name="connsiteX4" fmla="*/ 8471931 w 8471931"/>
              <a:gd name="connsiteY4" fmla="*/ 67102 h 5889682"/>
              <a:gd name="connsiteX0" fmla="*/ 8682021 w 8682021"/>
              <a:gd name="connsiteY0" fmla="*/ 67102 h 5889682"/>
              <a:gd name="connsiteX1" fmla="*/ 8682021 w 8682021"/>
              <a:gd name="connsiteY1" fmla="*/ 5889682 h 5889682"/>
              <a:gd name="connsiteX2" fmla="*/ 370299 w 8682021"/>
              <a:gd name="connsiteY2" fmla="*/ 5889682 h 5889682"/>
              <a:gd name="connsiteX3" fmla="*/ 3431217 w 8682021"/>
              <a:gd name="connsiteY3" fmla="*/ 2565353 h 5889682"/>
              <a:gd name="connsiteX4" fmla="*/ 8682021 w 8682021"/>
              <a:gd name="connsiteY4" fmla="*/ 67102 h 5889682"/>
              <a:gd name="connsiteX0" fmla="*/ 8682021 w 8682021"/>
              <a:gd name="connsiteY0" fmla="*/ 0 h 5822580"/>
              <a:gd name="connsiteX1" fmla="*/ 8682021 w 8682021"/>
              <a:gd name="connsiteY1" fmla="*/ 5822580 h 5822580"/>
              <a:gd name="connsiteX2" fmla="*/ 370299 w 8682021"/>
              <a:gd name="connsiteY2" fmla="*/ 5822580 h 5822580"/>
              <a:gd name="connsiteX3" fmla="*/ 3431217 w 8682021"/>
              <a:gd name="connsiteY3" fmla="*/ 2498251 h 5822580"/>
              <a:gd name="connsiteX4" fmla="*/ 8682021 w 8682021"/>
              <a:gd name="connsiteY4" fmla="*/ 0 h 5822580"/>
              <a:gd name="connsiteX0" fmla="*/ 8722251 w 8722251"/>
              <a:gd name="connsiteY0" fmla="*/ 0 h 5822580"/>
              <a:gd name="connsiteX1" fmla="*/ 8722251 w 8722251"/>
              <a:gd name="connsiteY1" fmla="*/ 5822580 h 5822580"/>
              <a:gd name="connsiteX2" fmla="*/ 410529 w 8722251"/>
              <a:gd name="connsiteY2" fmla="*/ 5822580 h 5822580"/>
              <a:gd name="connsiteX3" fmla="*/ 3471447 w 8722251"/>
              <a:gd name="connsiteY3" fmla="*/ 2498251 h 5822580"/>
              <a:gd name="connsiteX4" fmla="*/ 8722251 w 8722251"/>
              <a:gd name="connsiteY4" fmla="*/ 0 h 5822580"/>
              <a:gd name="connsiteX0" fmla="*/ 8316984 w 8316984"/>
              <a:gd name="connsiteY0" fmla="*/ 0 h 5822580"/>
              <a:gd name="connsiteX1" fmla="*/ 8316984 w 8316984"/>
              <a:gd name="connsiteY1" fmla="*/ 5822580 h 5822580"/>
              <a:gd name="connsiteX2" fmla="*/ 5262 w 8316984"/>
              <a:gd name="connsiteY2" fmla="*/ 5822580 h 5822580"/>
              <a:gd name="connsiteX3" fmla="*/ 3066180 w 8316984"/>
              <a:gd name="connsiteY3" fmla="*/ 2498251 h 5822580"/>
              <a:gd name="connsiteX4" fmla="*/ 8316984 w 8316984"/>
              <a:gd name="connsiteY4" fmla="*/ 0 h 5822580"/>
              <a:gd name="connsiteX0" fmla="*/ 8342634 w 8342634"/>
              <a:gd name="connsiteY0" fmla="*/ 0 h 5822580"/>
              <a:gd name="connsiteX1" fmla="*/ 8342634 w 8342634"/>
              <a:gd name="connsiteY1" fmla="*/ 5822580 h 5822580"/>
              <a:gd name="connsiteX2" fmla="*/ 30912 w 8342634"/>
              <a:gd name="connsiteY2" fmla="*/ 5822580 h 5822580"/>
              <a:gd name="connsiteX3" fmla="*/ 3091830 w 8342634"/>
              <a:gd name="connsiteY3" fmla="*/ 2498251 h 5822580"/>
              <a:gd name="connsiteX4" fmla="*/ 8342634 w 8342634"/>
              <a:gd name="connsiteY4" fmla="*/ 0 h 5822580"/>
              <a:gd name="connsiteX0" fmla="*/ 8311723 w 8311723"/>
              <a:gd name="connsiteY0" fmla="*/ 0 h 5822580"/>
              <a:gd name="connsiteX1" fmla="*/ 8311723 w 8311723"/>
              <a:gd name="connsiteY1" fmla="*/ 5822580 h 5822580"/>
              <a:gd name="connsiteX2" fmla="*/ 1 w 8311723"/>
              <a:gd name="connsiteY2" fmla="*/ 5822580 h 5822580"/>
              <a:gd name="connsiteX3" fmla="*/ 3060919 w 8311723"/>
              <a:gd name="connsiteY3" fmla="*/ 2498251 h 5822580"/>
              <a:gd name="connsiteX4" fmla="*/ 8311723 w 8311723"/>
              <a:gd name="connsiteY4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3060918 w 8311722"/>
              <a:gd name="connsiteY3" fmla="*/ 2498251 h 5822580"/>
              <a:gd name="connsiteX4" fmla="*/ 8311722 w 8311722"/>
              <a:gd name="connsiteY4" fmla="*/ 0 h 582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11722" h="5822580">
                <a:moveTo>
                  <a:pt x="8311722" y="0"/>
                </a:moveTo>
                <a:lnTo>
                  <a:pt x="8311722" y="5822580"/>
                </a:lnTo>
                <a:lnTo>
                  <a:pt x="0" y="5822580"/>
                </a:lnTo>
                <a:cubicBezTo>
                  <a:pt x="2611" y="5082248"/>
                  <a:pt x="-32840" y="2852532"/>
                  <a:pt x="3060918" y="2498251"/>
                </a:cubicBezTo>
                <a:cubicBezTo>
                  <a:pt x="6154676" y="2143970"/>
                  <a:pt x="5004498" y="255534"/>
                  <a:pt x="8311722" y="0"/>
                </a:cubicBezTo>
                <a:close/>
              </a:path>
            </a:pathLst>
          </a:custGeom>
          <a:gradFill>
            <a:gsLst>
              <a:gs pos="0">
                <a:srgbClr val="96DCF7">
                  <a:alpha val="0"/>
                </a:srgbClr>
              </a:gs>
              <a:gs pos="99000">
                <a:srgbClr val="08A5E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D758D4-91ED-FCFC-2BF2-8B7118473676}"/>
              </a:ext>
            </a:extLst>
          </p:cNvPr>
          <p:cNvSpPr txBox="1"/>
          <p:nvPr/>
        </p:nvSpPr>
        <p:spPr>
          <a:xfrm>
            <a:off x="795496" y="163314"/>
            <a:ext cx="1907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Рацион ПОСЛЕ</a:t>
            </a:r>
            <a:endParaRPr lang="ru-RU" b="1" dirty="0"/>
          </a:p>
        </p:txBody>
      </p:sp>
      <p:sp>
        <p:nvSpPr>
          <p:cNvPr id="2" name="Freeform: Shape 2">
            <a:extLst>
              <a:ext uri="{FF2B5EF4-FFF2-40B4-BE49-F238E27FC236}">
                <a16:creationId xmlns:a16="http://schemas.microsoft.com/office/drawing/2014/main" id="{5BBF27AA-17C4-4464-AE6A-8D05F38236EF}"/>
              </a:ext>
            </a:extLst>
          </p:cNvPr>
          <p:cNvSpPr/>
          <p:nvPr/>
        </p:nvSpPr>
        <p:spPr>
          <a:xfrm rot="10800000" flipV="1">
            <a:off x="2412" y="5368417"/>
            <a:ext cx="3429000" cy="1489583"/>
          </a:xfrm>
          <a:custGeom>
            <a:avLst/>
            <a:gdLst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471931 w 8471931"/>
              <a:gd name="connsiteY0" fmla="*/ 86538 h 5909118"/>
              <a:gd name="connsiteX1" fmla="*/ 8471931 w 8471931"/>
              <a:gd name="connsiteY1" fmla="*/ 5909118 h 5909118"/>
              <a:gd name="connsiteX2" fmla="*/ 160209 w 8471931"/>
              <a:gd name="connsiteY2" fmla="*/ 5909118 h 5909118"/>
              <a:gd name="connsiteX3" fmla="*/ 3221127 w 8471931"/>
              <a:gd name="connsiteY3" fmla="*/ 2584789 h 5909118"/>
              <a:gd name="connsiteX4" fmla="*/ 8471931 w 8471931"/>
              <a:gd name="connsiteY4" fmla="*/ 86538 h 5909118"/>
              <a:gd name="connsiteX0" fmla="*/ 8471931 w 8471931"/>
              <a:gd name="connsiteY0" fmla="*/ 67102 h 5889682"/>
              <a:gd name="connsiteX1" fmla="*/ 8471931 w 8471931"/>
              <a:gd name="connsiteY1" fmla="*/ 5889682 h 5889682"/>
              <a:gd name="connsiteX2" fmla="*/ 160209 w 8471931"/>
              <a:gd name="connsiteY2" fmla="*/ 5889682 h 5889682"/>
              <a:gd name="connsiteX3" fmla="*/ 3221127 w 8471931"/>
              <a:gd name="connsiteY3" fmla="*/ 2565353 h 5889682"/>
              <a:gd name="connsiteX4" fmla="*/ 8471931 w 8471931"/>
              <a:gd name="connsiteY4" fmla="*/ 67102 h 5889682"/>
              <a:gd name="connsiteX0" fmla="*/ 8682021 w 8682021"/>
              <a:gd name="connsiteY0" fmla="*/ 67102 h 5889682"/>
              <a:gd name="connsiteX1" fmla="*/ 8682021 w 8682021"/>
              <a:gd name="connsiteY1" fmla="*/ 5889682 h 5889682"/>
              <a:gd name="connsiteX2" fmla="*/ 370299 w 8682021"/>
              <a:gd name="connsiteY2" fmla="*/ 5889682 h 5889682"/>
              <a:gd name="connsiteX3" fmla="*/ 3431217 w 8682021"/>
              <a:gd name="connsiteY3" fmla="*/ 2565353 h 5889682"/>
              <a:gd name="connsiteX4" fmla="*/ 8682021 w 8682021"/>
              <a:gd name="connsiteY4" fmla="*/ 67102 h 5889682"/>
              <a:gd name="connsiteX0" fmla="*/ 8682021 w 8682021"/>
              <a:gd name="connsiteY0" fmla="*/ 0 h 5822580"/>
              <a:gd name="connsiteX1" fmla="*/ 8682021 w 8682021"/>
              <a:gd name="connsiteY1" fmla="*/ 5822580 h 5822580"/>
              <a:gd name="connsiteX2" fmla="*/ 370299 w 8682021"/>
              <a:gd name="connsiteY2" fmla="*/ 5822580 h 5822580"/>
              <a:gd name="connsiteX3" fmla="*/ 3431217 w 8682021"/>
              <a:gd name="connsiteY3" fmla="*/ 2498251 h 5822580"/>
              <a:gd name="connsiteX4" fmla="*/ 8682021 w 8682021"/>
              <a:gd name="connsiteY4" fmla="*/ 0 h 5822580"/>
              <a:gd name="connsiteX0" fmla="*/ 8722251 w 8722251"/>
              <a:gd name="connsiteY0" fmla="*/ 0 h 5822580"/>
              <a:gd name="connsiteX1" fmla="*/ 8722251 w 8722251"/>
              <a:gd name="connsiteY1" fmla="*/ 5822580 h 5822580"/>
              <a:gd name="connsiteX2" fmla="*/ 410529 w 8722251"/>
              <a:gd name="connsiteY2" fmla="*/ 5822580 h 5822580"/>
              <a:gd name="connsiteX3" fmla="*/ 3471447 w 8722251"/>
              <a:gd name="connsiteY3" fmla="*/ 2498251 h 5822580"/>
              <a:gd name="connsiteX4" fmla="*/ 8722251 w 8722251"/>
              <a:gd name="connsiteY4" fmla="*/ 0 h 5822580"/>
              <a:gd name="connsiteX0" fmla="*/ 8316984 w 8316984"/>
              <a:gd name="connsiteY0" fmla="*/ 0 h 5822580"/>
              <a:gd name="connsiteX1" fmla="*/ 8316984 w 8316984"/>
              <a:gd name="connsiteY1" fmla="*/ 5822580 h 5822580"/>
              <a:gd name="connsiteX2" fmla="*/ 5262 w 8316984"/>
              <a:gd name="connsiteY2" fmla="*/ 5822580 h 5822580"/>
              <a:gd name="connsiteX3" fmla="*/ 3066180 w 8316984"/>
              <a:gd name="connsiteY3" fmla="*/ 2498251 h 5822580"/>
              <a:gd name="connsiteX4" fmla="*/ 8316984 w 8316984"/>
              <a:gd name="connsiteY4" fmla="*/ 0 h 5822580"/>
              <a:gd name="connsiteX0" fmla="*/ 8342634 w 8342634"/>
              <a:gd name="connsiteY0" fmla="*/ 0 h 5822580"/>
              <a:gd name="connsiteX1" fmla="*/ 8342634 w 8342634"/>
              <a:gd name="connsiteY1" fmla="*/ 5822580 h 5822580"/>
              <a:gd name="connsiteX2" fmla="*/ 30912 w 8342634"/>
              <a:gd name="connsiteY2" fmla="*/ 5822580 h 5822580"/>
              <a:gd name="connsiteX3" fmla="*/ 3091830 w 8342634"/>
              <a:gd name="connsiteY3" fmla="*/ 2498251 h 5822580"/>
              <a:gd name="connsiteX4" fmla="*/ 8342634 w 8342634"/>
              <a:gd name="connsiteY4" fmla="*/ 0 h 5822580"/>
              <a:gd name="connsiteX0" fmla="*/ 8311723 w 8311723"/>
              <a:gd name="connsiteY0" fmla="*/ 0 h 5822580"/>
              <a:gd name="connsiteX1" fmla="*/ 8311723 w 8311723"/>
              <a:gd name="connsiteY1" fmla="*/ 5822580 h 5822580"/>
              <a:gd name="connsiteX2" fmla="*/ 1 w 8311723"/>
              <a:gd name="connsiteY2" fmla="*/ 5822580 h 5822580"/>
              <a:gd name="connsiteX3" fmla="*/ 3060919 w 8311723"/>
              <a:gd name="connsiteY3" fmla="*/ 2498251 h 5822580"/>
              <a:gd name="connsiteX4" fmla="*/ 8311723 w 8311723"/>
              <a:gd name="connsiteY4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3060918 w 8311722"/>
              <a:gd name="connsiteY3" fmla="*/ 2498251 h 5822580"/>
              <a:gd name="connsiteX4" fmla="*/ 8311722 w 8311722"/>
              <a:gd name="connsiteY4" fmla="*/ 0 h 582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11722" h="5822580">
                <a:moveTo>
                  <a:pt x="8311722" y="0"/>
                </a:moveTo>
                <a:lnTo>
                  <a:pt x="8311722" y="5822580"/>
                </a:lnTo>
                <a:lnTo>
                  <a:pt x="0" y="5822580"/>
                </a:lnTo>
                <a:cubicBezTo>
                  <a:pt x="2611" y="5082248"/>
                  <a:pt x="-32840" y="2852532"/>
                  <a:pt x="3060918" y="2498251"/>
                </a:cubicBezTo>
                <a:cubicBezTo>
                  <a:pt x="6154676" y="2143970"/>
                  <a:pt x="5004498" y="255534"/>
                  <a:pt x="8311722" y="0"/>
                </a:cubicBezTo>
                <a:close/>
              </a:path>
            </a:pathLst>
          </a:custGeom>
          <a:gradFill>
            <a:gsLst>
              <a:gs pos="0">
                <a:srgbClr val="96DCF7">
                  <a:alpha val="0"/>
                </a:srgbClr>
              </a:gs>
              <a:gs pos="99000">
                <a:srgbClr val="08A5E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9" name="Таблица 28">
            <a:extLst>
              <a:ext uri="{FF2B5EF4-FFF2-40B4-BE49-F238E27FC236}">
                <a16:creationId xmlns:a16="http://schemas.microsoft.com/office/drawing/2014/main" id="{C5C3A146-F2E5-FD3F-510E-9894D55AC5E1}"/>
              </a:ext>
            </a:extLst>
          </p:cNvPr>
          <p:cNvGraphicFramePr>
            <a:graphicFrameLocks noGrp="1"/>
          </p:cNvGraphicFramePr>
          <p:nvPr/>
        </p:nvGraphicFramePr>
        <p:xfrm>
          <a:off x="317082" y="695960"/>
          <a:ext cx="2876550" cy="2733040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1526838">
                  <a:extLst>
                    <a:ext uri="{9D8B030D-6E8A-4147-A177-3AD203B41FA5}">
                      <a16:colId xmlns:a16="http://schemas.microsoft.com/office/drawing/2014/main" val="4039707092"/>
                    </a:ext>
                  </a:extLst>
                </a:gridCol>
                <a:gridCol w="1349712">
                  <a:extLst>
                    <a:ext uri="{9D8B030D-6E8A-4147-A177-3AD203B41FA5}">
                      <a16:colId xmlns:a16="http://schemas.microsoft.com/office/drawing/2014/main" val="609201884"/>
                    </a:ext>
                  </a:extLst>
                </a:gridCol>
              </a:tblGrid>
              <a:tr h="323082">
                <a:tc>
                  <a:txBody>
                    <a:bodyPr/>
                    <a:lstStyle/>
                    <a:p>
                      <a:pPr algn="just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Показатели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Текущий рацион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3191052807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Сырой протеин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35%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1028191312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Сырой жир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11%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3322993430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Углеводы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45%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3342594401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Сырая клетчатка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4%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923876117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Сырая зола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6%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4242825268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Энергия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1220 ккал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4017714440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Са/Р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1,2 :1 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532053039"/>
                  </a:ext>
                </a:extLst>
              </a:tr>
            </a:tbl>
          </a:graphicData>
        </a:graphic>
      </p:graphicFrame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E21C8DA-9B70-EC57-17AF-48DBC99960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86" t="6087" r="22517" b="6812"/>
          <a:stretch/>
        </p:blipFill>
        <p:spPr>
          <a:xfrm>
            <a:off x="8664626" y="2366992"/>
            <a:ext cx="1476155" cy="243533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3EEF0A2-EAF3-5AC2-1C80-5F5BF3FB4D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92" t="2381" r="27071" b="6956"/>
          <a:stretch/>
        </p:blipFill>
        <p:spPr>
          <a:xfrm>
            <a:off x="10518144" y="3658375"/>
            <a:ext cx="1328724" cy="2729346"/>
          </a:xfrm>
          <a:prstGeom prst="rect">
            <a:avLst/>
          </a:prstGeom>
        </p:spPr>
      </p:pic>
      <p:grpSp>
        <p:nvGrpSpPr>
          <p:cNvPr id="45" name="Group 86">
            <a:extLst>
              <a:ext uri="{FF2B5EF4-FFF2-40B4-BE49-F238E27FC236}">
                <a16:creationId xmlns:a16="http://schemas.microsoft.com/office/drawing/2014/main" id="{128D4DA9-1458-51BD-D06A-44DB0BFDF3DD}"/>
              </a:ext>
            </a:extLst>
          </p:cNvPr>
          <p:cNvGrpSpPr/>
          <p:nvPr/>
        </p:nvGrpSpPr>
        <p:grpSpPr>
          <a:xfrm rot="1213584">
            <a:off x="6381188" y="3363885"/>
            <a:ext cx="2592986" cy="2124850"/>
            <a:chOff x="9381302" y="4525192"/>
            <a:chExt cx="2592986" cy="2124850"/>
          </a:xfrm>
          <a:gradFill>
            <a:gsLst>
              <a:gs pos="100000">
                <a:schemeClr val="bg1"/>
              </a:gs>
              <a:gs pos="0">
                <a:srgbClr val="96DCF7"/>
              </a:gs>
            </a:gsLst>
            <a:lin ang="2700000" scaled="1"/>
          </a:gradFill>
        </p:grpSpPr>
        <p:grpSp>
          <p:nvGrpSpPr>
            <p:cNvPr id="46" name="Group 87">
              <a:extLst>
                <a:ext uri="{FF2B5EF4-FFF2-40B4-BE49-F238E27FC236}">
                  <a16:creationId xmlns:a16="http://schemas.microsoft.com/office/drawing/2014/main" id="{3FF141D6-83C0-BA59-9EF6-E292B8E51A74}"/>
                </a:ext>
              </a:extLst>
            </p:cNvPr>
            <p:cNvGrpSpPr/>
            <p:nvPr/>
          </p:nvGrpSpPr>
          <p:grpSpPr>
            <a:xfrm rot="19695130" flipH="1">
              <a:off x="10688647" y="5407027"/>
              <a:ext cx="1285641" cy="1243015"/>
              <a:chOff x="2818811" y="574769"/>
              <a:chExt cx="6148534" cy="5944686"/>
            </a:xfrm>
            <a:grpFill/>
          </p:grpSpPr>
          <p:sp>
            <p:nvSpPr>
              <p:cNvPr id="59" name="Freeform 6">
                <a:extLst>
                  <a:ext uri="{FF2B5EF4-FFF2-40B4-BE49-F238E27FC236}">
                    <a16:creationId xmlns:a16="http://schemas.microsoft.com/office/drawing/2014/main" id="{FAC1F7DA-9613-1311-8CE7-5A5D62C44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0" name="Oval 101">
                <a:extLst>
                  <a:ext uri="{FF2B5EF4-FFF2-40B4-BE49-F238E27FC236}">
                    <a16:creationId xmlns:a16="http://schemas.microsoft.com/office/drawing/2014/main" id="{04985108-8394-C98B-ABD4-FBE6EE8427F6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61" name="Oval 102">
                <a:extLst>
                  <a:ext uri="{FF2B5EF4-FFF2-40B4-BE49-F238E27FC236}">
                    <a16:creationId xmlns:a16="http://schemas.microsoft.com/office/drawing/2014/main" id="{3B3C79BA-502A-16ED-08B4-999B3F75B669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62" name="Oval 103">
                <a:extLst>
                  <a:ext uri="{FF2B5EF4-FFF2-40B4-BE49-F238E27FC236}">
                    <a16:creationId xmlns:a16="http://schemas.microsoft.com/office/drawing/2014/main" id="{B450C004-7133-7557-299B-5C11323B7BB5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63" name="Oval 104">
                <a:extLst>
                  <a:ext uri="{FF2B5EF4-FFF2-40B4-BE49-F238E27FC236}">
                    <a16:creationId xmlns:a16="http://schemas.microsoft.com/office/drawing/2014/main" id="{5C111D3C-387A-ED18-87FB-06E5319FC22B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47" name="Group 88">
              <a:extLst>
                <a:ext uri="{FF2B5EF4-FFF2-40B4-BE49-F238E27FC236}">
                  <a16:creationId xmlns:a16="http://schemas.microsoft.com/office/drawing/2014/main" id="{783BDAED-89D4-8433-2385-70F1B21356CB}"/>
                </a:ext>
              </a:extLst>
            </p:cNvPr>
            <p:cNvGrpSpPr/>
            <p:nvPr/>
          </p:nvGrpSpPr>
          <p:grpSpPr>
            <a:xfrm rot="611320" flipH="1">
              <a:off x="10228067" y="4525192"/>
              <a:ext cx="800235" cy="773703"/>
              <a:chOff x="2818811" y="574769"/>
              <a:chExt cx="6148534" cy="5944686"/>
            </a:xfrm>
            <a:grpFill/>
          </p:grpSpPr>
          <p:sp>
            <p:nvSpPr>
              <p:cNvPr id="54" name="Freeform 6">
                <a:extLst>
                  <a:ext uri="{FF2B5EF4-FFF2-40B4-BE49-F238E27FC236}">
                    <a16:creationId xmlns:a16="http://schemas.microsoft.com/office/drawing/2014/main" id="{06F373E3-D8F3-B450-E78F-481402FEF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5" name="Oval 96">
                <a:extLst>
                  <a:ext uri="{FF2B5EF4-FFF2-40B4-BE49-F238E27FC236}">
                    <a16:creationId xmlns:a16="http://schemas.microsoft.com/office/drawing/2014/main" id="{D7D59995-D4FA-B2AC-D1C2-E49F2EEBC572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56" name="Oval 97">
                <a:extLst>
                  <a:ext uri="{FF2B5EF4-FFF2-40B4-BE49-F238E27FC236}">
                    <a16:creationId xmlns:a16="http://schemas.microsoft.com/office/drawing/2014/main" id="{5FB36428-7E48-EB94-51F9-046679F7819F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57" name="Oval 98">
                <a:extLst>
                  <a:ext uri="{FF2B5EF4-FFF2-40B4-BE49-F238E27FC236}">
                    <a16:creationId xmlns:a16="http://schemas.microsoft.com/office/drawing/2014/main" id="{BF123F35-AB8C-BF40-D0E3-A91EF4CE56EE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58" name="Oval 99">
                <a:extLst>
                  <a:ext uri="{FF2B5EF4-FFF2-40B4-BE49-F238E27FC236}">
                    <a16:creationId xmlns:a16="http://schemas.microsoft.com/office/drawing/2014/main" id="{2A762030-9695-73B9-5522-3B68D0FD453D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48" name="Group 89">
              <a:extLst>
                <a:ext uri="{FF2B5EF4-FFF2-40B4-BE49-F238E27FC236}">
                  <a16:creationId xmlns:a16="http://schemas.microsoft.com/office/drawing/2014/main" id="{0FBD148E-FFBB-F508-F076-06FD9BD45253}"/>
                </a:ext>
              </a:extLst>
            </p:cNvPr>
            <p:cNvGrpSpPr/>
            <p:nvPr/>
          </p:nvGrpSpPr>
          <p:grpSpPr>
            <a:xfrm rot="17868111" flipH="1">
              <a:off x="9372166" y="5402833"/>
              <a:ext cx="551126" cy="532854"/>
              <a:chOff x="2818811" y="574769"/>
              <a:chExt cx="6148534" cy="5944686"/>
            </a:xfrm>
            <a:grpFill/>
          </p:grpSpPr>
          <p:sp>
            <p:nvSpPr>
              <p:cNvPr id="49" name="Freeform 6">
                <a:extLst>
                  <a:ext uri="{FF2B5EF4-FFF2-40B4-BE49-F238E27FC236}">
                    <a16:creationId xmlns:a16="http://schemas.microsoft.com/office/drawing/2014/main" id="{F111CB63-DFCF-EBE4-BF7F-0051DBAFB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0" name="Oval 91">
                <a:extLst>
                  <a:ext uri="{FF2B5EF4-FFF2-40B4-BE49-F238E27FC236}">
                    <a16:creationId xmlns:a16="http://schemas.microsoft.com/office/drawing/2014/main" id="{6C9FDCC6-92CE-2510-65A6-24EDB8BA8A7F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51" name="Oval 92">
                <a:extLst>
                  <a:ext uri="{FF2B5EF4-FFF2-40B4-BE49-F238E27FC236}">
                    <a16:creationId xmlns:a16="http://schemas.microsoft.com/office/drawing/2014/main" id="{D6CF5FCA-AA86-C214-2F97-2AB90B58989E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52" name="Oval 93">
                <a:extLst>
                  <a:ext uri="{FF2B5EF4-FFF2-40B4-BE49-F238E27FC236}">
                    <a16:creationId xmlns:a16="http://schemas.microsoft.com/office/drawing/2014/main" id="{A421EB7A-79BB-69F6-6AE7-787D924D8EC9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53" name="Oval 94">
                <a:extLst>
                  <a:ext uri="{FF2B5EF4-FFF2-40B4-BE49-F238E27FC236}">
                    <a16:creationId xmlns:a16="http://schemas.microsoft.com/office/drawing/2014/main" id="{E1B1D6E9-3D1C-2779-6898-F6CCFFA05ABB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</p:grp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0373C31C-AE32-865D-B866-94D5DD363CC1}"/>
              </a:ext>
            </a:extLst>
          </p:cNvPr>
          <p:cNvGraphicFramePr>
            <a:graphicFrameLocks noGrp="1"/>
          </p:cNvGraphicFramePr>
          <p:nvPr/>
        </p:nvGraphicFramePr>
        <p:xfrm>
          <a:off x="3566407" y="695960"/>
          <a:ext cx="2528926" cy="4859768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264463">
                  <a:extLst>
                    <a:ext uri="{9D8B030D-6E8A-4147-A177-3AD203B41FA5}">
                      <a16:colId xmlns:a16="http://schemas.microsoft.com/office/drawing/2014/main" val="1303774180"/>
                    </a:ext>
                  </a:extLst>
                </a:gridCol>
                <a:gridCol w="1264463">
                  <a:extLst>
                    <a:ext uri="{9D8B030D-6E8A-4147-A177-3AD203B41FA5}">
                      <a16:colId xmlns:a16="http://schemas.microsoft.com/office/drawing/2014/main" val="3054672301"/>
                    </a:ext>
                  </a:extLst>
                </a:gridCol>
              </a:tblGrid>
              <a:tr h="959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Продукты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гр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2153411639"/>
                  </a:ext>
                </a:extLst>
              </a:tr>
              <a:tr h="3273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Бульон говяжий</a:t>
                      </a:r>
                      <a:endParaRPr lang="ru-RU" sz="1400" b="0" i="0" u="none" strike="noStrike">
                        <a:solidFill>
                          <a:srgbClr val="3C4B64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2747238736"/>
                  </a:ext>
                </a:extLst>
              </a:tr>
              <a:tr h="3273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Говяжье легкое</a:t>
                      </a:r>
                      <a:endParaRPr lang="ru-RU" sz="1400" b="0" i="0" u="none" strike="noStrike">
                        <a:solidFill>
                          <a:srgbClr val="3C4B64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1599984964"/>
                  </a:ext>
                </a:extLst>
              </a:tr>
              <a:tr h="5423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Говяжья обрезь (голень)</a:t>
                      </a:r>
                      <a:endParaRPr lang="ru-RU" sz="1400" b="0" i="0" u="none" strike="noStrike">
                        <a:solidFill>
                          <a:srgbClr val="3C4B64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300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454363646"/>
                  </a:ext>
                </a:extLst>
              </a:tr>
              <a:tr h="3273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Рис шлифованный</a:t>
                      </a:r>
                      <a:endParaRPr lang="ru-RU" sz="1400" b="0" i="0" u="none" strike="noStrike">
                        <a:solidFill>
                          <a:srgbClr val="3C4B64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150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3436242231"/>
                  </a:ext>
                </a:extLst>
              </a:tr>
              <a:tr h="2198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Рыбий жир</a:t>
                      </a:r>
                      <a:endParaRPr lang="ru-RU" sz="1400" b="0" i="0" u="none" strike="noStrike">
                        <a:solidFill>
                          <a:srgbClr val="3C4B64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1585600745"/>
                  </a:ext>
                </a:extLst>
              </a:tr>
              <a:tr h="3273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Подсолнечное масло</a:t>
                      </a:r>
                      <a:endParaRPr lang="ru-RU" sz="1400" b="0" i="0" u="none" strike="noStrike">
                        <a:solidFill>
                          <a:srgbClr val="3C4B64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2484727867"/>
                  </a:ext>
                </a:extLst>
              </a:tr>
              <a:tr h="3273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Тыквенное масло</a:t>
                      </a:r>
                      <a:endParaRPr lang="ru-RU" sz="1400" b="0" i="0" u="none" strike="noStrike">
                        <a:solidFill>
                          <a:srgbClr val="3C4B64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2812974316"/>
                  </a:ext>
                </a:extLst>
              </a:tr>
              <a:tr h="2198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Морковь</a:t>
                      </a:r>
                      <a:endParaRPr lang="ru-RU" sz="1400" b="0" i="0" u="none" strike="noStrike">
                        <a:solidFill>
                          <a:srgbClr val="3C4B64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2373016031"/>
                  </a:ext>
                </a:extLst>
              </a:tr>
              <a:tr h="3273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Цветная капуста</a:t>
                      </a:r>
                      <a:endParaRPr lang="ru-RU" sz="1400" b="0" i="0" u="none" strike="noStrike">
                        <a:solidFill>
                          <a:srgbClr val="3C4B64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1236958350"/>
                  </a:ext>
                </a:extLst>
              </a:tr>
              <a:tr h="2198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КандиВит АК</a:t>
                      </a:r>
                      <a:endParaRPr lang="ru-RU" sz="1400" b="0" i="0" u="none" strike="noStrike">
                        <a:solidFill>
                          <a:srgbClr val="3C4B64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10 табл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1754155895"/>
                  </a:ext>
                </a:extLst>
              </a:tr>
              <a:tr h="3273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КандиВит Хондро</a:t>
                      </a:r>
                      <a:endParaRPr lang="ru-RU" sz="1400" b="0" i="0" u="none" strike="noStrike">
                        <a:solidFill>
                          <a:srgbClr val="3C4B64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3 табл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1677109590"/>
                  </a:ext>
                </a:extLst>
              </a:tr>
              <a:tr h="43484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Ламинария сушеная</a:t>
                      </a:r>
                      <a:endParaRPr lang="ru-RU" sz="1400" b="0" i="0" u="none" strike="noStrike">
                        <a:solidFill>
                          <a:srgbClr val="3C4B64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3143603138"/>
                  </a:ext>
                </a:extLst>
              </a:tr>
              <a:tr h="3273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Кальция цитрат</a:t>
                      </a:r>
                      <a:endParaRPr lang="ru-RU" sz="1400" b="0" i="0" u="none" strike="noStrike">
                        <a:solidFill>
                          <a:srgbClr val="3C4B64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259104587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BB0D888-156D-023A-C404-5770C15F5C22}"/>
              </a:ext>
            </a:extLst>
          </p:cNvPr>
          <p:cNvSpPr txBox="1"/>
          <p:nvPr/>
        </p:nvSpPr>
        <p:spPr>
          <a:xfrm>
            <a:off x="-75563" y="3640554"/>
            <a:ext cx="347357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Исходя из-за длительной продолжительности дефицита минералов с пищей ступенчатая консервативная реминерализация костей была сочтена целесообразным для этого пациент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D8B05B-C9DB-6E4D-02D9-C70EA6E532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44" b="56795"/>
          <a:stretch/>
        </p:blipFill>
        <p:spPr>
          <a:xfrm>
            <a:off x="6293578" y="1019797"/>
            <a:ext cx="5639076" cy="82337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0D76337-CA39-C0DC-A2CA-D47648124F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80" r="73552" b="4914"/>
          <a:stretch/>
        </p:blipFill>
        <p:spPr>
          <a:xfrm>
            <a:off x="6250527" y="2061257"/>
            <a:ext cx="1906744" cy="70182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FEBA083-28CB-8000-F516-4D4DF027F758}"/>
              </a:ext>
            </a:extLst>
          </p:cNvPr>
          <p:cNvSpPr/>
          <p:nvPr/>
        </p:nvSpPr>
        <p:spPr>
          <a:xfrm>
            <a:off x="6243852" y="2061257"/>
            <a:ext cx="465061" cy="184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4">
            <a:extLst>
              <a:ext uri="{FF2B5EF4-FFF2-40B4-BE49-F238E27FC236}">
                <a16:creationId xmlns:a16="http://schemas.microsoft.com/office/drawing/2014/main" id="{901C6DC9-9F8C-7C2E-8B13-6D38C04AF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5477" y="6492875"/>
            <a:ext cx="2743200" cy="365125"/>
          </a:xfrm>
        </p:spPr>
        <p:txBody>
          <a:bodyPr/>
          <a:lstStyle/>
          <a:p>
            <a:fld id="{EDE2ABCC-AA8B-48FD-ADCD-95E89A7FB9DD}" type="slidenum">
              <a:rPr lang="ru-RU" smtClean="0">
                <a:solidFill>
                  <a:schemeClr val="tx1"/>
                </a:solidFill>
              </a:rPr>
              <a:t>25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92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4">
            <a:extLst>
              <a:ext uri="{FF2B5EF4-FFF2-40B4-BE49-F238E27FC236}">
                <a16:creationId xmlns:a16="http://schemas.microsoft.com/office/drawing/2014/main" id="{03153F36-0FF8-4056-8A16-13571495DC11}"/>
              </a:ext>
            </a:extLst>
          </p:cNvPr>
          <p:cNvSpPr/>
          <p:nvPr/>
        </p:nvSpPr>
        <p:spPr>
          <a:xfrm>
            <a:off x="0" y="3331518"/>
            <a:ext cx="12192000" cy="3561347"/>
          </a:xfrm>
          <a:custGeom>
            <a:avLst/>
            <a:gdLst>
              <a:gd name="connsiteX0" fmla="*/ 0 w 12192000"/>
              <a:gd name="connsiteY0" fmla="*/ 0 h 2374490"/>
              <a:gd name="connsiteX1" fmla="*/ 12192000 w 12192000"/>
              <a:gd name="connsiteY1" fmla="*/ 0 h 2374490"/>
              <a:gd name="connsiteX2" fmla="*/ 12192000 w 12192000"/>
              <a:gd name="connsiteY2" fmla="*/ 2374490 h 2374490"/>
              <a:gd name="connsiteX3" fmla="*/ 0 w 12192000"/>
              <a:gd name="connsiteY3" fmla="*/ 2374490 h 2374490"/>
              <a:gd name="connsiteX4" fmla="*/ 0 w 12192000"/>
              <a:gd name="connsiteY4" fmla="*/ 0 h 2374490"/>
              <a:gd name="connsiteX0" fmla="*/ 0 w 12192000"/>
              <a:gd name="connsiteY0" fmla="*/ 0 h 2374490"/>
              <a:gd name="connsiteX1" fmla="*/ 12192000 w 12192000"/>
              <a:gd name="connsiteY1" fmla="*/ 0 h 2374490"/>
              <a:gd name="connsiteX2" fmla="*/ 12192000 w 12192000"/>
              <a:gd name="connsiteY2" fmla="*/ 2374490 h 2374490"/>
              <a:gd name="connsiteX3" fmla="*/ 0 w 12192000"/>
              <a:gd name="connsiteY3" fmla="*/ 2374490 h 2374490"/>
              <a:gd name="connsiteX4" fmla="*/ 0 w 12192000"/>
              <a:gd name="connsiteY4" fmla="*/ 0 h 2374490"/>
              <a:gd name="connsiteX0" fmla="*/ 0 w 12192000"/>
              <a:gd name="connsiteY0" fmla="*/ 81176 h 2455666"/>
              <a:gd name="connsiteX1" fmla="*/ 12192000 w 12192000"/>
              <a:gd name="connsiteY1" fmla="*/ 81176 h 2455666"/>
              <a:gd name="connsiteX2" fmla="*/ 12192000 w 12192000"/>
              <a:gd name="connsiteY2" fmla="*/ 2455666 h 2455666"/>
              <a:gd name="connsiteX3" fmla="*/ 0 w 12192000"/>
              <a:gd name="connsiteY3" fmla="*/ 2455666 h 2455666"/>
              <a:gd name="connsiteX4" fmla="*/ 0 w 12192000"/>
              <a:gd name="connsiteY4" fmla="*/ 81176 h 2455666"/>
              <a:gd name="connsiteX0" fmla="*/ 0 w 12192000"/>
              <a:gd name="connsiteY0" fmla="*/ 65090 h 2439580"/>
              <a:gd name="connsiteX1" fmla="*/ 12192000 w 12192000"/>
              <a:gd name="connsiteY1" fmla="*/ 65090 h 2439580"/>
              <a:gd name="connsiteX2" fmla="*/ 12192000 w 12192000"/>
              <a:gd name="connsiteY2" fmla="*/ 2439580 h 2439580"/>
              <a:gd name="connsiteX3" fmla="*/ 0 w 12192000"/>
              <a:gd name="connsiteY3" fmla="*/ 2439580 h 2439580"/>
              <a:gd name="connsiteX4" fmla="*/ 0 w 12192000"/>
              <a:gd name="connsiteY4" fmla="*/ 65090 h 243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2439580">
                <a:moveTo>
                  <a:pt x="0" y="65090"/>
                </a:moveTo>
                <a:cubicBezTo>
                  <a:pt x="4506451" y="2498574"/>
                  <a:pt x="8186993" y="-465852"/>
                  <a:pt x="12192000" y="65090"/>
                </a:cubicBezTo>
                <a:lnTo>
                  <a:pt x="12192000" y="2439580"/>
                </a:lnTo>
                <a:lnTo>
                  <a:pt x="0" y="2439580"/>
                </a:lnTo>
                <a:lnTo>
                  <a:pt x="0" y="65090"/>
                </a:lnTo>
                <a:close/>
              </a:path>
            </a:pathLst>
          </a:custGeom>
          <a:gradFill>
            <a:gsLst>
              <a:gs pos="99000">
                <a:srgbClr val="96DCF7"/>
              </a:gs>
              <a:gs pos="0">
                <a:srgbClr val="08A5E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99" name="Дуся до">
            <a:hlinkClick r:id="" action="ppaction://media"/>
            <a:extLst>
              <a:ext uri="{FF2B5EF4-FFF2-40B4-BE49-F238E27FC236}">
                <a16:creationId xmlns:a16="http://schemas.microsoft.com/office/drawing/2014/main" id="{BECFA5E5-911F-4B44-8F60-70A2100EA4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5464" y="1058156"/>
            <a:ext cx="3175627" cy="5442657"/>
          </a:xfrm>
          <a:prstGeom prst="rect">
            <a:avLst/>
          </a:prstGeom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</p:pic>
      <p:grpSp>
        <p:nvGrpSpPr>
          <p:cNvPr id="17" name="Group 69">
            <a:extLst>
              <a:ext uri="{FF2B5EF4-FFF2-40B4-BE49-F238E27FC236}">
                <a16:creationId xmlns:a16="http://schemas.microsoft.com/office/drawing/2014/main" id="{16EC7692-1352-4829-81DB-62BF4C22A4AB}"/>
              </a:ext>
            </a:extLst>
          </p:cNvPr>
          <p:cNvGrpSpPr/>
          <p:nvPr/>
        </p:nvGrpSpPr>
        <p:grpSpPr>
          <a:xfrm rot="19695130" flipH="1">
            <a:off x="10863237" y="4632880"/>
            <a:ext cx="1285641" cy="1243015"/>
            <a:chOff x="2818811" y="574769"/>
            <a:chExt cx="6148534" cy="5944686"/>
          </a:xfrm>
          <a:solidFill>
            <a:schemeClr val="bg1">
              <a:alpha val="14000"/>
            </a:schemeClr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479BEC92-23F8-4A83-A7BA-256408761F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9318" y="3524251"/>
              <a:ext cx="4058512" cy="2995204"/>
            </a:xfrm>
            <a:custGeom>
              <a:avLst/>
              <a:gdLst>
                <a:gd name="T0" fmla="*/ 2785 w 4872"/>
                <a:gd name="T1" fmla="*/ 24 h 3602"/>
                <a:gd name="T2" fmla="*/ 2465 w 4872"/>
                <a:gd name="T3" fmla="*/ 0 h 3602"/>
                <a:gd name="T4" fmla="*/ 2153 w 4872"/>
                <a:gd name="T5" fmla="*/ 12 h 3602"/>
                <a:gd name="T6" fmla="*/ 1852 w 4872"/>
                <a:gd name="T7" fmla="*/ 64 h 3602"/>
                <a:gd name="T8" fmla="*/ 1562 w 4872"/>
                <a:gd name="T9" fmla="*/ 156 h 3602"/>
                <a:gd name="T10" fmla="*/ 1284 w 4872"/>
                <a:gd name="T11" fmla="*/ 293 h 3602"/>
                <a:gd name="T12" fmla="*/ 1021 w 4872"/>
                <a:gd name="T13" fmla="*/ 474 h 3602"/>
                <a:gd name="T14" fmla="*/ 774 w 4872"/>
                <a:gd name="T15" fmla="*/ 706 h 3602"/>
                <a:gd name="T16" fmla="*/ 543 w 4872"/>
                <a:gd name="T17" fmla="*/ 986 h 3602"/>
                <a:gd name="T18" fmla="*/ 331 w 4872"/>
                <a:gd name="T19" fmla="*/ 1320 h 3602"/>
                <a:gd name="T20" fmla="*/ 140 w 4872"/>
                <a:gd name="T21" fmla="*/ 1709 h 3602"/>
                <a:gd name="T22" fmla="*/ 79 w 4872"/>
                <a:gd name="T23" fmla="*/ 1868 h 3602"/>
                <a:gd name="T24" fmla="*/ 34 w 4872"/>
                <a:gd name="T25" fmla="*/ 2026 h 3602"/>
                <a:gd name="T26" fmla="*/ 7 w 4872"/>
                <a:gd name="T27" fmla="*/ 2182 h 3602"/>
                <a:gd name="T28" fmla="*/ 0 w 4872"/>
                <a:gd name="T29" fmla="*/ 2336 h 3602"/>
                <a:gd name="T30" fmla="*/ 16 w 4872"/>
                <a:gd name="T31" fmla="*/ 2486 h 3602"/>
                <a:gd name="T32" fmla="*/ 57 w 4872"/>
                <a:gd name="T33" fmla="*/ 2630 h 3602"/>
                <a:gd name="T34" fmla="*/ 124 w 4872"/>
                <a:gd name="T35" fmla="*/ 2768 h 3602"/>
                <a:gd name="T36" fmla="*/ 220 w 4872"/>
                <a:gd name="T37" fmla="*/ 2898 h 3602"/>
                <a:gd name="T38" fmla="*/ 349 w 4872"/>
                <a:gd name="T39" fmla="*/ 3016 h 3602"/>
                <a:gd name="T40" fmla="*/ 509 w 4872"/>
                <a:gd name="T41" fmla="*/ 3125 h 3602"/>
                <a:gd name="T42" fmla="*/ 692 w 4872"/>
                <a:gd name="T43" fmla="*/ 3215 h 3602"/>
                <a:gd name="T44" fmla="*/ 854 w 4872"/>
                <a:gd name="T45" fmla="*/ 3266 h 3602"/>
                <a:gd name="T46" fmla="*/ 1008 w 4872"/>
                <a:gd name="T47" fmla="*/ 3287 h 3602"/>
                <a:gd name="T48" fmla="*/ 1155 w 4872"/>
                <a:gd name="T49" fmla="*/ 3285 h 3602"/>
                <a:gd name="T50" fmla="*/ 1298 w 4872"/>
                <a:gd name="T51" fmla="*/ 3264 h 3602"/>
                <a:gd name="T52" fmla="*/ 1436 w 4872"/>
                <a:gd name="T53" fmla="*/ 3229 h 3602"/>
                <a:gd name="T54" fmla="*/ 1712 w 4872"/>
                <a:gd name="T55" fmla="*/ 3143 h 3602"/>
                <a:gd name="T56" fmla="*/ 1901 w 4872"/>
                <a:gd name="T57" fmla="*/ 3089 h 3602"/>
                <a:gd name="T58" fmla="*/ 2048 w 4872"/>
                <a:gd name="T59" fmla="*/ 3061 h 3602"/>
                <a:gd name="T60" fmla="*/ 2202 w 4872"/>
                <a:gd name="T61" fmla="*/ 3047 h 3602"/>
                <a:gd name="T62" fmla="*/ 2398 w 4872"/>
                <a:gd name="T63" fmla="*/ 3079 h 3602"/>
                <a:gd name="T64" fmla="*/ 2664 w 4872"/>
                <a:gd name="T65" fmla="*/ 3168 h 3602"/>
                <a:gd name="T66" fmla="*/ 2978 w 4872"/>
                <a:gd name="T67" fmla="*/ 3288 h 3602"/>
                <a:gd name="T68" fmla="*/ 3322 w 4872"/>
                <a:gd name="T69" fmla="*/ 3416 h 3602"/>
                <a:gd name="T70" fmla="*/ 3673 w 4872"/>
                <a:gd name="T71" fmla="*/ 3525 h 3602"/>
                <a:gd name="T72" fmla="*/ 4015 w 4872"/>
                <a:gd name="T73" fmla="*/ 3593 h 3602"/>
                <a:gd name="T74" fmla="*/ 4324 w 4872"/>
                <a:gd name="T75" fmla="*/ 3594 h 3602"/>
                <a:gd name="T76" fmla="*/ 4582 w 4872"/>
                <a:gd name="T77" fmla="*/ 3504 h 3602"/>
                <a:gd name="T78" fmla="*/ 4768 w 4872"/>
                <a:gd name="T79" fmla="*/ 3297 h 3602"/>
                <a:gd name="T80" fmla="*/ 4864 w 4872"/>
                <a:gd name="T81" fmla="*/ 2950 h 3602"/>
                <a:gd name="T82" fmla="*/ 4861 w 4872"/>
                <a:gd name="T83" fmla="*/ 2559 h 3602"/>
                <a:gd name="T84" fmla="*/ 4817 w 4872"/>
                <a:gd name="T85" fmla="*/ 2322 h 3602"/>
                <a:gd name="T86" fmla="*/ 4741 w 4872"/>
                <a:gd name="T87" fmla="*/ 2051 h 3602"/>
                <a:gd name="T88" fmla="*/ 4630 w 4872"/>
                <a:gd name="T89" fmla="*/ 1759 h 3602"/>
                <a:gd name="T90" fmla="*/ 4491 w 4872"/>
                <a:gd name="T91" fmla="*/ 1457 h 3602"/>
                <a:gd name="T92" fmla="*/ 4322 w 4872"/>
                <a:gd name="T93" fmla="*/ 1156 h 3602"/>
                <a:gd name="T94" fmla="*/ 4125 w 4872"/>
                <a:gd name="T95" fmla="*/ 869 h 3602"/>
                <a:gd name="T96" fmla="*/ 3904 w 4872"/>
                <a:gd name="T97" fmla="*/ 606 h 3602"/>
                <a:gd name="T98" fmla="*/ 3658 w 4872"/>
                <a:gd name="T99" fmla="*/ 380 h 3602"/>
                <a:gd name="T100" fmla="*/ 3390 w 4872"/>
                <a:gd name="T101" fmla="*/ 202 h 3602"/>
                <a:gd name="T102" fmla="*/ 3102 w 4872"/>
                <a:gd name="T103" fmla="*/ 84 h 3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872" h="3602">
                  <a:moveTo>
                    <a:pt x="3002" y="60"/>
                  </a:moveTo>
                  <a:lnTo>
                    <a:pt x="2893" y="40"/>
                  </a:lnTo>
                  <a:lnTo>
                    <a:pt x="2785" y="24"/>
                  </a:lnTo>
                  <a:lnTo>
                    <a:pt x="2677" y="13"/>
                  </a:lnTo>
                  <a:lnTo>
                    <a:pt x="2571" y="4"/>
                  </a:lnTo>
                  <a:lnTo>
                    <a:pt x="2465" y="0"/>
                  </a:lnTo>
                  <a:lnTo>
                    <a:pt x="2360" y="0"/>
                  </a:lnTo>
                  <a:lnTo>
                    <a:pt x="2256" y="4"/>
                  </a:lnTo>
                  <a:lnTo>
                    <a:pt x="2153" y="12"/>
                  </a:lnTo>
                  <a:lnTo>
                    <a:pt x="2052" y="25"/>
                  </a:lnTo>
                  <a:lnTo>
                    <a:pt x="1951" y="42"/>
                  </a:lnTo>
                  <a:lnTo>
                    <a:pt x="1852" y="64"/>
                  </a:lnTo>
                  <a:lnTo>
                    <a:pt x="1753" y="90"/>
                  </a:lnTo>
                  <a:lnTo>
                    <a:pt x="1656" y="120"/>
                  </a:lnTo>
                  <a:lnTo>
                    <a:pt x="1562" y="156"/>
                  </a:lnTo>
                  <a:lnTo>
                    <a:pt x="1468" y="197"/>
                  </a:lnTo>
                  <a:lnTo>
                    <a:pt x="1375" y="242"/>
                  </a:lnTo>
                  <a:lnTo>
                    <a:pt x="1284" y="293"/>
                  </a:lnTo>
                  <a:lnTo>
                    <a:pt x="1195" y="348"/>
                  </a:lnTo>
                  <a:lnTo>
                    <a:pt x="1107" y="408"/>
                  </a:lnTo>
                  <a:lnTo>
                    <a:pt x="1021" y="474"/>
                  </a:lnTo>
                  <a:lnTo>
                    <a:pt x="937" y="546"/>
                  </a:lnTo>
                  <a:lnTo>
                    <a:pt x="854" y="622"/>
                  </a:lnTo>
                  <a:lnTo>
                    <a:pt x="774" y="706"/>
                  </a:lnTo>
                  <a:lnTo>
                    <a:pt x="695" y="793"/>
                  </a:lnTo>
                  <a:lnTo>
                    <a:pt x="618" y="887"/>
                  </a:lnTo>
                  <a:lnTo>
                    <a:pt x="543" y="986"/>
                  </a:lnTo>
                  <a:lnTo>
                    <a:pt x="471" y="1092"/>
                  </a:lnTo>
                  <a:lnTo>
                    <a:pt x="400" y="1203"/>
                  </a:lnTo>
                  <a:lnTo>
                    <a:pt x="331" y="1320"/>
                  </a:lnTo>
                  <a:lnTo>
                    <a:pt x="265" y="1444"/>
                  </a:lnTo>
                  <a:lnTo>
                    <a:pt x="201" y="1573"/>
                  </a:lnTo>
                  <a:lnTo>
                    <a:pt x="140" y="1709"/>
                  </a:lnTo>
                  <a:lnTo>
                    <a:pt x="117" y="1762"/>
                  </a:lnTo>
                  <a:lnTo>
                    <a:pt x="97" y="1815"/>
                  </a:lnTo>
                  <a:lnTo>
                    <a:pt x="79" y="1868"/>
                  </a:lnTo>
                  <a:lnTo>
                    <a:pt x="61" y="1920"/>
                  </a:lnTo>
                  <a:lnTo>
                    <a:pt x="47" y="1973"/>
                  </a:lnTo>
                  <a:lnTo>
                    <a:pt x="34" y="2026"/>
                  </a:lnTo>
                  <a:lnTo>
                    <a:pt x="22" y="2077"/>
                  </a:lnTo>
                  <a:lnTo>
                    <a:pt x="13" y="2130"/>
                  </a:lnTo>
                  <a:lnTo>
                    <a:pt x="7" y="2182"/>
                  </a:lnTo>
                  <a:lnTo>
                    <a:pt x="2" y="2234"/>
                  </a:lnTo>
                  <a:lnTo>
                    <a:pt x="0" y="2285"/>
                  </a:lnTo>
                  <a:lnTo>
                    <a:pt x="0" y="2336"/>
                  </a:lnTo>
                  <a:lnTo>
                    <a:pt x="3" y="2387"/>
                  </a:lnTo>
                  <a:lnTo>
                    <a:pt x="8" y="2436"/>
                  </a:lnTo>
                  <a:lnTo>
                    <a:pt x="16" y="2486"/>
                  </a:lnTo>
                  <a:lnTo>
                    <a:pt x="27" y="2535"/>
                  </a:lnTo>
                  <a:lnTo>
                    <a:pt x="41" y="2582"/>
                  </a:lnTo>
                  <a:lnTo>
                    <a:pt x="57" y="2630"/>
                  </a:lnTo>
                  <a:lnTo>
                    <a:pt x="76" y="2677"/>
                  </a:lnTo>
                  <a:lnTo>
                    <a:pt x="99" y="2723"/>
                  </a:lnTo>
                  <a:lnTo>
                    <a:pt x="124" y="2768"/>
                  </a:lnTo>
                  <a:lnTo>
                    <a:pt x="153" y="2812"/>
                  </a:lnTo>
                  <a:lnTo>
                    <a:pt x="186" y="2855"/>
                  </a:lnTo>
                  <a:lnTo>
                    <a:pt x="220" y="2898"/>
                  </a:lnTo>
                  <a:lnTo>
                    <a:pt x="260" y="2938"/>
                  </a:lnTo>
                  <a:lnTo>
                    <a:pt x="302" y="2978"/>
                  </a:lnTo>
                  <a:lnTo>
                    <a:pt x="349" y="3016"/>
                  </a:lnTo>
                  <a:lnTo>
                    <a:pt x="398" y="3054"/>
                  </a:lnTo>
                  <a:lnTo>
                    <a:pt x="452" y="3090"/>
                  </a:lnTo>
                  <a:lnTo>
                    <a:pt x="509" y="3125"/>
                  </a:lnTo>
                  <a:lnTo>
                    <a:pt x="570" y="3158"/>
                  </a:lnTo>
                  <a:lnTo>
                    <a:pt x="636" y="3191"/>
                  </a:lnTo>
                  <a:lnTo>
                    <a:pt x="692" y="3215"/>
                  </a:lnTo>
                  <a:lnTo>
                    <a:pt x="747" y="3235"/>
                  </a:lnTo>
                  <a:lnTo>
                    <a:pt x="801" y="3253"/>
                  </a:lnTo>
                  <a:lnTo>
                    <a:pt x="854" y="3266"/>
                  </a:lnTo>
                  <a:lnTo>
                    <a:pt x="906" y="3276"/>
                  </a:lnTo>
                  <a:lnTo>
                    <a:pt x="957" y="3283"/>
                  </a:lnTo>
                  <a:lnTo>
                    <a:pt x="1008" y="3287"/>
                  </a:lnTo>
                  <a:lnTo>
                    <a:pt x="1058" y="3289"/>
                  </a:lnTo>
                  <a:lnTo>
                    <a:pt x="1107" y="3288"/>
                  </a:lnTo>
                  <a:lnTo>
                    <a:pt x="1155" y="3285"/>
                  </a:lnTo>
                  <a:lnTo>
                    <a:pt x="1203" y="3280"/>
                  </a:lnTo>
                  <a:lnTo>
                    <a:pt x="1251" y="3273"/>
                  </a:lnTo>
                  <a:lnTo>
                    <a:pt x="1298" y="3264"/>
                  </a:lnTo>
                  <a:lnTo>
                    <a:pt x="1343" y="3254"/>
                  </a:lnTo>
                  <a:lnTo>
                    <a:pt x="1390" y="3242"/>
                  </a:lnTo>
                  <a:lnTo>
                    <a:pt x="1436" y="3229"/>
                  </a:lnTo>
                  <a:lnTo>
                    <a:pt x="1528" y="3202"/>
                  </a:lnTo>
                  <a:lnTo>
                    <a:pt x="1620" y="3172"/>
                  </a:lnTo>
                  <a:lnTo>
                    <a:pt x="1712" y="3143"/>
                  </a:lnTo>
                  <a:lnTo>
                    <a:pt x="1806" y="3115"/>
                  </a:lnTo>
                  <a:lnTo>
                    <a:pt x="1853" y="3101"/>
                  </a:lnTo>
                  <a:lnTo>
                    <a:pt x="1901" y="3089"/>
                  </a:lnTo>
                  <a:lnTo>
                    <a:pt x="1949" y="3078"/>
                  </a:lnTo>
                  <a:lnTo>
                    <a:pt x="1998" y="3069"/>
                  </a:lnTo>
                  <a:lnTo>
                    <a:pt x="2048" y="3061"/>
                  </a:lnTo>
                  <a:lnTo>
                    <a:pt x="2098" y="3054"/>
                  </a:lnTo>
                  <a:lnTo>
                    <a:pt x="2150" y="3050"/>
                  </a:lnTo>
                  <a:lnTo>
                    <a:pt x="2202" y="3047"/>
                  </a:lnTo>
                  <a:lnTo>
                    <a:pt x="2258" y="3050"/>
                  </a:lnTo>
                  <a:lnTo>
                    <a:pt x="2324" y="3061"/>
                  </a:lnTo>
                  <a:lnTo>
                    <a:pt x="2398" y="3079"/>
                  </a:lnTo>
                  <a:lnTo>
                    <a:pt x="2480" y="3104"/>
                  </a:lnTo>
                  <a:lnTo>
                    <a:pt x="2569" y="3134"/>
                  </a:lnTo>
                  <a:lnTo>
                    <a:pt x="2664" y="3168"/>
                  </a:lnTo>
                  <a:lnTo>
                    <a:pt x="2764" y="3206"/>
                  </a:lnTo>
                  <a:lnTo>
                    <a:pt x="2869" y="3246"/>
                  </a:lnTo>
                  <a:lnTo>
                    <a:pt x="2978" y="3288"/>
                  </a:lnTo>
                  <a:lnTo>
                    <a:pt x="3090" y="3332"/>
                  </a:lnTo>
                  <a:lnTo>
                    <a:pt x="3206" y="3374"/>
                  </a:lnTo>
                  <a:lnTo>
                    <a:pt x="3322" y="3416"/>
                  </a:lnTo>
                  <a:lnTo>
                    <a:pt x="3439" y="3455"/>
                  </a:lnTo>
                  <a:lnTo>
                    <a:pt x="3556" y="3493"/>
                  </a:lnTo>
                  <a:lnTo>
                    <a:pt x="3673" y="3525"/>
                  </a:lnTo>
                  <a:lnTo>
                    <a:pt x="3790" y="3554"/>
                  </a:lnTo>
                  <a:lnTo>
                    <a:pt x="3904" y="3577"/>
                  </a:lnTo>
                  <a:lnTo>
                    <a:pt x="4015" y="3593"/>
                  </a:lnTo>
                  <a:lnTo>
                    <a:pt x="4122" y="3602"/>
                  </a:lnTo>
                  <a:lnTo>
                    <a:pt x="4226" y="3602"/>
                  </a:lnTo>
                  <a:lnTo>
                    <a:pt x="4324" y="3594"/>
                  </a:lnTo>
                  <a:lnTo>
                    <a:pt x="4416" y="3575"/>
                  </a:lnTo>
                  <a:lnTo>
                    <a:pt x="4503" y="3546"/>
                  </a:lnTo>
                  <a:lnTo>
                    <a:pt x="4582" y="3504"/>
                  </a:lnTo>
                  <a:lnTo>
                    <a:pt x="4653" y="3449"/>
                  </a:lnTo>
                  <a:lnTo>
                    <a:pt x="4715" y="3380"/>
                  </a:lnTo>
                  <a:lnTo>
                    <a:pt x="4768" y="3297"/>
                  </a:lnTo>
                  <a:lnTo>
                    <a:pt x="4812" y="3199"/>
                  </a:lnTo>
                  <a:lnTo>
                    <a:pt x="4844" y="3083"/>
                  </a:lnTo>
                  <a:lnTo>
                    <a:pt x="4864" y="2950"/>
                  </a:lnTo>
                  <a:lnTo>
                    <a:pt x="4872" y="2799"/>
                  </a:lnTo>
                  <a:lnTo>
                    <a:pt x="4867" y="2629"/>
                  </a:lnTo>
                  <a:lnTo>
                    <a:pt x="4861" y="2559"/>
                  </a:lnTo>
                  <a:lnTo>
                    <a:pt x="4850" y="2484"/>
                  </a:lnTo>
                  <a:lnTo>
                    <a:pt x="4835" y="2405"/>
                  </a:lnTo>
                  <a:lnTo>
                    <a:pt x="4817" y="2322"/>
                  </a:lnTo>
                  <a:lnTo>
                    <a:pt x="4796" y="2235"/>
                  </a:lnTo>
                  <a:lnTo>
                    <a:pt x="4770" y="2144"/>
                  </a:lnTo>
                  <a:lnTo>
                    <a:pt x="4741" y="2051"/>
                  </a:lnTo>
                  <a:lnTo>
                    <a:pt x="4707" y="1956"/>
                  </a:lnTo>
                  <a:lnTo>
                    <a:pt x="4671" y="1858"/>
                  </a:lnTo>
                  <a:lnTo>
                    <a:pt x="4630" y="1759"/>
                  </a:lnTo>
                  <a:lnTo>
                    <a:pt x="4588" y="1659"/>
                  </a:lnTo>
                  <a:lnTo>
                    <a:pt x="4541" y="1558"/>
                  </a:lnTo>
                  <a:lnTo>
                    <a:pt x="4491" y="1457"/>
                  </a:lnTo>
                  <a:lnTo>
                    <a:pt x="4438" y="1355"/>
                  </a:lnTo>
                  <a:lnTo>
                    <a:pt x="4381" y="1255"/>
                  </a:lnTo>
                  <a:lnTo>
                    <a:pt x="4322" y="1156"/>
                  </a:lnTo>
                  <a:lnTo>
                    <a:pt x="4259" y="1058"/>
                  </a:lnTo>
                  <a:lnTo>
                    <a:pt x="4193" y="962"/>
                  </a:lnTo>
                  <a:lnTo>
                    <a:pt x="4125" y="869"/>
                  </a:lnTo>
                  <a:lnTo>
                    <a:pt x="4054" y="778"/>
                  </a:lnTo>
                  <a:lnTo>
                    <a:pt x="3980" y="690"/>
                  </a:lnTo>
                  <a:lnTo>
                    <a:pt x="3904" y="606"/>
                  </a:lnTo>
                  <a:lnTo>
                    <a:pt x="3824" y="526"/>
                  </a:lnTo>
                  <a:lnTo>
                    <a:pt x="3742" y="450"/>
                  </a:lnTo>
                  <a:lnTo>
                    <a:pt x="3658" y="380"/>
                  </a:lnTo>
                  <a:lnTo>
                    <a:pt x="3570" y="314"/>
                  </a:lnTo>
                  <a:lnTo>
                    <a:pt x="3482" y="255"/>
                  </a:lnTo>
                  <a:lnTo>
                    <a:pt x="3390" y="202"/>
                  </a:lnTo>
                  <a:lnTo>
                    <a:pt x="3296" y="155"/>
                  </a:lnTo>
                  <a:lnTo>
                    <a:pt x="3200" y="116"/>
                  </a:lnTo>
                  <a:lnTo>
                    <a:pt x="3102" y="84"/>
                  </a:lnTo>
                  <a:lnTo>
                    <a:pt x="3002" y="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19" name="Oval 71">
              <a:extLst>
                <a:ext uri="{FF2B5EF4-FFF2-40B4-BE49-F238E27FC236}">
                  <a16:creationId xmlns:a16="http://schemas.microsoft.com/office/drawing/2014/main" id="{706D1BA6-C30D-4368-84B8-5FAA32C5ACAA}"/>
                </a:ext>
              </a:extLst>
            </p:cNvPr>
            <p:cNvSpPr/>
            <p:nvPr/>
          </p:nvSpPr>
          <p:spPr>
            <a:xfrm>
              <a:off x="4445902" y="574769"/>
              <a:ext cx="1539702" cy="20392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Oval 72">
              <a:extLst>
                <a:ext uri="{FF2B5EF4-FFF2-40B4-BE49-F238E27FC236}">
                  <a16:creationId xmlns:a16="http://schemas.microsoft.com/office/drawing/2014/main" id="{D9ECF37E-4EBF-438A-9891-B260DEC752FE}"/>
                </a:ext>
              </a:extLst>
            </p:cNvPr>
            <p:cNvSpPr/>
            <p:nvPr/>
          </p:nvSpPr>
          <p:spPr>
            <a:xfrm rot="1805074">
              <a:off x="6340379" y="904463"/>
              <a:ext cx="1539702" cy="20392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1" name="Oval 73">
              <a:extLst>
                <a:ext uri="{FF2B5EF4-FFF2-40B4-BE49-F238E27FC236}">
                  <a16:creationId xmlns:a16="http://schemas.microsoft.com/office/drawing/2014/main" id="{95DDC5EB-F9DE-42F5-B0C1-547093CA4BF9}"/>
                </a:ext>
              </a:extLst>
            </p:cNvPr>
            <p:cNvSpPr/>
            <p:nvPr/>
          </p:nvSpPr>
          <p:spPr>
            <a:xfrm rot="2481838">
              <a:off x="7466332" y="2428587"/>
              <a:ext cx="1501013" cy="1988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2" name="Oval 74">
              <a:extLst>
                <a:ext uri="{FF2B5EF4-FFF2-40B4-BE49-F238E27FC236}">
                  <a16:creationId xmlns:a16="http://schemas.microsoft.com/office/drawing/2014/main" id="{82AC4F9D-0B30-4A1D-9896-A16190DB7101}"/>
                </a:ext>
              </a:extLst>
            </p:cNvPr>
            <p:cNvSpPr/>
            <p:nvPr/>
          </p:nvSpPr>
          <p:spPr>
            <a:xfrm rot="20216444">
              <a:off x="2818811" y="1911299"/>
              <a:ext cx="1501013" cy="1988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3" name="Group 75">
            <a:extLst>
              <a:ext uri="{FF2B5EF4-FFF2-40B4-BE49-F238E27FC236}">
                <a16:creationId xmlns:a16="http://schemas.microsoft.com/office/drawing/2014/main" id="{469B08B4-3AD2-4BB2-B2D2-AEB5C1519AE5}"/>
              </a:ext>
            </a:extLst>
          </p:cNvPr>
          <p:cNvGrpSpPr/>
          <p:nvPr/>
        </p:nvGrpSpPr>
        <p:grpSpPr>
          <a:xfrm rot="17868111" flipH="1">
            <a:off x="9978424" y="4773385"/>
            <a:ext cx="551126" cy="532854"/>
            <a:chOff x="2818811" y="574769"/>
            <a:chExt cx="6148534" cy="5944686"/>
          </a:xfrm>
          <a:solidFill>
            <a:schemeClr val="bg1">
              <a:alpha val="8000"/>
            </a:schemeClr>
          </a:solidFill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8B760A66-B50D-48C1-836C-30905762F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9318" y="3524251"/>
              <a:ext cx="4058512" cy="2995204"/>
            </a:xfrm>
            <a:custGeom>
              <a:avLst/>
              <a:gdLst>
                <a:gd name="T0" fmla="*/ 2785 w 4872"/>
                <a:gd name="T1" fmla="*/ 24 h 3602"/>
                <a:gd name="T2" fmla="*/ 2465 w 4872"/>
                <a:gd name="T3" fmla="*/ 0 h 3602"/>
                <a:gd name="T4" fmla="*/ 2153 w 4872"/>
                <a:gd name="T5" fmla="*/ 12 h 3602"/>
                <a:gd name="T6" fmla="*/ 1852 w 4872"/>
                <a:gd name="T7" fmla="*/ 64 h 3602"/>
                <a:gd name="T8" fmla="*/ 1562 w 4872"/>
                <a:gd name="T9" fmla="*/ 156 h 3602"/>
                <a:gd name="T10" fmla="*/ 1284 w 4872"/>
                <a:gd name="T11" fmla="*/ 293 h 3602"/>
                <a:gd name="T12" fmla="*/ 1021 w 4872"/>
                <a:gd name="T13" fmla="*/ 474 h 3602"/>
                <a:gd name="T14" fmla="*/ 774 w 4872"/>
                <a:gd name="T15" fmla="*/ 706 h 3602"/>
                <a:gd name="T16" fmla="*/ 543 w 4872"/>
                <a:gd name="T17" fmla="*/ 986 h 3602"/>
                <a:gd name="T18" fmla="*/ 331 w 4872"/>
                <a:gd name="T19" fmla="*/ 1320 h 3602"/>
                <a:gd name="T20" fmla="*/ 140 w 4872"/>
                <a:gd name="T21" fmla="*/ 1709 h 3602"/>
                <a:gd name="T22" fmla="*/ 79 w 4872"/>
                <a:gd name="T23" fmla="*/ 1868 h 3602"/>
                <a:gd name="T24" fmla="*/ 34 w 4872"/>
                <a:gd name="T25" fmla="*/ 2026 h 3602"/>
                <a:gd name="T26" fmla="*/ 7 w 4872"/>
                <a:gd name="T27" fmla="*/ 2182 h 3602"/>
                <a:gd name="T28" fmla="*/ 0 w 4872"/>
                <a:gd name="T29" fmla="*/ 2336 h 3602"/>
                <a:gd name="T30" fmla="*/ 16 w 4872"/>
                <a:gd name="T31" fmla="*/ 2486 h 3602"/>
                <a:gd name="T32" fmla="*/ 57 w 4872"/>
                <a:gd name="T33" fmla="*/ 2630 h 3602"/>
                <a:gd name="T34" fmla="*/ 124 w 4872"/>
                <a:gd name="T35" fmla="*/ 2768 h 3602"/>
                <a:gd name="T36" fmla="*/ 220 w 4872"/>
                <a:gd name="T37" fmla="*/ 2898 h 3602"/>
                <a:gd name="T38" fmla="*/ 349 w 4872"/>
                <a:gd name="T39" fmla="*/ 3016 h 3602"/>
                <a:gd name="T40" fmla="*/ 509 w 4872"/>
                <a:gd name="T41" fmla="*/ 3125 h 3602"/>
                <a:gd name="T42" fmla="*/ 692 w 4872"/>
                <a:gd name="T43" fmla="*/ 3215 h 3602"/>
                <a:gd name="T44" fmla="*/ 854 w 4872"/>
                <a:gd name="T45" fmla="*/ 3266 h 3602"/>
                <a:gd name="T46" fmla="*/ 1008 w 4872"/>
                <a:gd name="T47" fmla="*/ 3287 h 3602"/>
                <a:gd name="T48" fmla="*/ 1155 w 4872"/>
                <a:gd name="T49" fmla="*/ 3285 h 3602"/>
                <a:gd name="T50" fmla="*/ 1298 w 4872"/>
                <a:gd name="T51" fmla="*/ 3264 h 3602"/>
                <a:gd name="T52" fmla="*/ 1436 w 4872"/>
                <a:gd name="T53" fmla="*/ 3229 h 3602"/>
                <a:gd name="T54" fmla="*/ 1712 w 4872"/>
                <a:gd name="T55" fmla="*/ 3143 h 3602"/>
                <a:gd name="T56" fmla="*/ 1901 w 4872"/>
                <a:gd name="T57" fmla="*/ 3089 h 3602"/>
                <a:gd name="T58" fmla="*/ 2048 w 4872"/>
                <a:gd name="T59" fmla="*/ 3061 h 3602"/>
                <a:gd name="T60" fmla="*/ 2202 w 4872"/>
                <a:gd name="T61" fmla="*/ 3047 h 3602"/>
                <a:gd name="T62" fmla="*/ 2398 w 4872"/>
                <a:gd name="T63" fmla="*/ 3079 h 3602"/>
                <a:gd name="T64" fmla="*/ 2664 w 4872"/>
                <a:gd name="T65" fmla="*/ 3168 h 3602"/>
                <a:gd name="T66" fmla="*/ 2978 w 4872"/>
                <a:gd name="T67" fmla="*/ 3288 h 3602"/>
                <a:gd name="T68" fmla="*/ 3322 w 4872"/>
                <a:gd name="T69" fmla="*/ 3416 h 3602"/>
                <a:gd name="T70" fmla="*/ 3673 w 4872"/>
                <a:gd name="T71" fmla="*/ 3525 h 3602"/>
                <a:gd name="T72" fmla="*/ 4015 w 4872"/>
                <a:gd name="T73" fmla="*/ 3593 h 3602"/>
                <a:gd name="T74" fmla="*/ 4324 w 4872"/>
                <a:gd name="T75" fmla="*/ 3594 h 3602"/>
                <a:gd name="T76" fmla="*/ 4582 w 4872"/>
                <a:gd name="T77" fmla="*/ 3504 h 3602"/>
                <a:gd name="T78" fmla="*/ 4768 w 4872"/>
                <a:gd name="T79" fmla="*/ 3297 h 3602"/>
                <a:gd name="T80" fmla="*/ 4864 w 4872"/>
                <a:gd name="T81" fmla="*/ 2950 h 3602"/>
                <a:gd name="T82" fmla="*/ 4861 w 4872"/>
                <a:gd name="T83" fmla="*/ 2559 h 3602"/>
                <a:gd name="T84" fmla="*/ 4817 w 4872"/>
                <a:gd name="T85" fmla="*/ 2322 h 3602"/>
                <a:gd name="T86" fmla="*/ 4741 w 4872"/>
                <a:gd name="T87" fmla="*/ 2051 h 3602"/>
                <a:gd name="T88" fmla="*/ 4630 w 4872"/>
                <a:gd name="T89" fmla="*/ 1759 h 3602"/>
                <a:gd name="T90" fmla="*/ 4491 w 4872"/>
                <a:gd name="T91" fmla="*/ 1457 h 3602"/>
                <a:gd name="T92" fmla="*/ 4322 w 4872"/>
                <a:gd name="T93" fmla="*/ 1156 h 3602"/>
                <a:gd name="T94" fmla="*/ 4125 w 4872"/>
                <a:gd name="T95" fmla="*/ 869 h 3602"/>
                <a:gd name="T96" fmla="*/ 3904 w 4872"/>
                <a:gd name="T97" fmla="*/ 606 h 3602"/>
                <a:gd name="T98" fmla="*/ 3658 w 4872"/>
                <a:gd name="T99" fmla="*/ 380 h 3602"/>
                <a:gd name="T100" fmla="*/ 3390 w 4872"/>
                <a:gd name="T101" fmla="*/ 202 h 3602"/>
                <a:gd name="T102" fmla="*/ 3102 w 4872"/>
                <a:gd name="T103" fmla="*/ 84 h 3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872" h="3602">
                  <a:moveTo>
                    <a:pt x="3002" y="60"/>
                  </a:moveTo>
                  <a:lnTo>
                    <a:pt x="2893" y="40"/>
                  </a:lnTo>
                  <a:lnTo>
                    <a:pt x="2785" y="24"/>
                  </a:lnTo>
                  <a:lnTo>
                    <a:pt x="2677" y="13"/>
                  </a:lnTo>
                  <a:lnTo>
                    <a:pt x="2571" y="4"/>
                  </a:lnTo>
                  <a:lnTo>
                    <a:pt x="2465" y="0"/>
                  </a:lnTo>
                  <a:lnTo>
                    <a:pt x="2360" y="0"/>
                  </a:lnTo>
                  <a:lnTo>
                    <a:pt x="2256" y="4"/>
                  </a:lnTo>
                  <a:lnTo>
                    <a:pt x="2153" y="12"/>
                  </a:lnTo>
                  <a:lnTo>
                    <a:pt x="2052" y="25"/>
                  </a:lnTo>
                  <a:lnTo>
                    <a:pt x="1951" y="42"/>
                  </a:lnTo>
                  <a:lnTo>
                    <a:pt x="1852" y="64"/>
                  </a:lnTo>
                  <a:lnTo>
                    <a:pt x="1753" y="90"/>
                  </a:lnTo>
                  <a:lnTo>
                    <a:pt x="1656" y="120"/>
                  </a:lnTo>
                  <a:lnTo>
                    <a:pt x="1562" y="156"/>
                  </a:lnTo>
                  <a:lnTo>
                    <a:pt x="1468" y="197"/>
                  </a:lnTo>
                  <a:lnTo>
                    <a:pt x="1375" y="242"/>
                  </a:lnTo>
                  <a:lnTo>
                    <a:pt x="1284" y="293"/>
                  </a:lnTo>
                  <a:lnTo>
                    <a:pt x="1195" y="348"/>
                  </a:lnTo>
                  <a:lnTo>
                    <a:pt x="1107" y="408"/>
                  </a:lnTo>
                  <a:lnTo>
                    <a:pt x="1021" y="474"/>
                  </a:lnTo>
                  <a:lnTo>
                    <a:pt x="937" y="546"/>
                  </a:lnTo>
                  <a:lnTo>
                    <a:pt x="854" y="622"/>
                  </a:lnTo>
                  <a:lnTo>
                    <a:pt x="774" y="706"/>
                  </a:lnTo>
                  <a:lnTo>
                    <a:pt x="695" y="793"/>
                  </a:lnTo>
                  <a:lnTo>
                    <a:pt x="618" y="887"/>
                  </a:lnTo>
                  <a:lnTo>
                    <a:pt x="543" y="986"/>
                  </a:lnTo>
                  <a:lnTo>
                    <a:pt x="471" y="1092"/>
                  </a:lnTo>
                  <a:lnTo>
                    <a:pt x="400" y="1203"/>
                  </a:lnTo>
                  <a:lnTo>
                    <a:pt x="331" y="1320"/>
                  </a:lnTo>
                  <a:lnTo>
                    <a:pt x="265" y="1444"/>
                  </a:lnTo>
                  <a:lnTo>
                    <a:pt x="201" y="1573"/>
                  </a:lnTo>
                  <a:lnTo>
                    <a:pt x="140" y="1709"/>
                  </a:lnTo>
                  <a:lnTo>
                    <a:pt x="117" y="1762"/>
                  </a:lnTo>
                  <a:lnTo>
                    <a:pt x="97" y="1815"/>
                  </a:lnTo>
                  <a:lnTo>
                    <a:pt x="79" y="1868"/>
                  </a:lnTo>
                  <a:lnTo>
                    <a:pt x="61" y="1920"/>
                  </a:lnTo>
                  <a:lnTo>
                    <a:pt x="47" y="1973"/>
                  </a:lnTo>
                  <a:lnTo>
                    <a:pt x="34" y="2026"/>
                  </a:lnTo>
                  <a:lnTo>
                    <a:pt x="22" y="2077"/>
                  </a:lnTo>
                  <a:lnTo>
                    <a:pt x="13" y="2130"/>
                  </a:lnTo>
                  <a:lnTo>
                    <a:pt x="7" y="2182"/>
                  </a:lnTo>
                  <a:lnTo>
                    <a:pt x="2" y="2234"/>
                  </a:lnTo>
                  <a:lnTo>
                    <a:pt x="0" y="2285"/>
                  </a:lnTo>
                  <a:lnTo>
                    <a:pt x="0" y="2336"/>
                  </a:lnTo>
                  <a:lnTo>
                    <a:pt x="3" y="2387"/>
                  </a:lnTo>
                  <a:lnTo>
                    <a:pt x="8" y="2436"/>
                  </a:lnTo>
                  <a:lnTo>
                    <a:pt x="16" y="2486"/>
                  </a:lnTo>
                  <a:lnTo>
                    <a:pt x="27" y="2535"/>
                  </a:lnTo>
                  <a:lnTo>
                    <a:pt x="41" y="2582"/>
                  </a:lnTo>
                  <a:lnTo>
                    <a:pt x="57" y="2630"/>
                  </a:lnTo>
                  <a:lnTo>
                    <a:pt x="76" y="2677"/>
                  </a:lnTo>
                  <a:lnTo>
                    <a:pt x="99" y="2723"/>
                  </a:lnTo>
                  <a:lnTo>
                    <a:pt x="124" y="2768"/>
                  </a:lnTo>
                  <a:lnTo>
                    <a:pt x="153" y="2812"/>
                  </a:lnTo>
                  <a:lnTo>
                    <a:pt x="186" y="2855"/>
                  </a:lnTo>
                  <a:lnTo>
                    <a:pt x="220" y="2898"/>
                  </a:lnTo>
                  <a:lnTo>
                    <a:pt x="260" y="2938"/>
                  </a:lnTo>
                  <a:lnTo>
                    <a:pt x="302" y="2978"/>
                  </a:lnTo>
                  <a:lnTo>
                    <a:pt x="349" y="3016"/>
                  </a:lnTo>
                  <a:lnTo>
                    <a:pt x="398" y="3054"/>
                  </a:lnTo>
                  <a:lnTo>
                    <a:pt x="452" y="3090"/>
                  </a:lnTo>
                  <a:lnTo>
                    <a:pt x="509" y="3125"/>
                  </a:lnTo>
                  <a:lnTo>
                    <a:pt x="570" y="3158"/>
                  </a:lnTo>
                  <a:lnTo>
                    <a:pt x="636" y="3191"/>
                  </a:lnTo>
                  <a:lnTo>
                    <a:pt x="692" y="3215"/>
                  </a:lnTo>
                  <a:lnTo>
                    <a:pt x="747" y="3235"/>
                  </a:lnTo>
                  <a:lnTo>
                    <a:pt x="801" y="3253"/>
                  </a:lnTo>
                  <a:lnTo>
                    <a:pt x="854" y="3266"/>
                  </a:lnTo>
                  <a:lnTo>
                    <a:pt x="906" y="3276"/>
                  </a:lnTo>
                  <a:lnTo>
                    <a:pt x="957" y="3283"/>
                  </a:lnTo>
                  <a:lnTo>
                    <a:pt x="1008" y="3287"/>
                  </a:lnTo>
                  <a:lnTo>
                    <a:pt x="1058" y="3289"/>
                  </a:lnTo>
                  <a:lnTo>
                    <a:pt x="1107" y="3288"/>
                  </a:lnTo>
                  <a:lnTo>
                    <a:pt x="1155" y="3285"/>
                  </a:lnTo>
                  <a:lnTo>
                    <a:pt x="1203" y="3280"/>
                  </a:lnTo>
                  <a:lnTo>
                    <a:pt x="1251" y="3273"/>
                  </a:lnTo>
                  <a:lnTo>
                    <a:pt x="1298" y="3264"/>
                  </a:lnTo>
                  <a:lnTo>
                    <a:pt x="1343" y="3254"/>
                  </a:lnTo>
                  <a:lnTo>
                    <a:pt x="1390" y="3242"/>
                  </a:lnTo>
                  <a:lnTo>
                    <a:pt x="1436" y="3229"/>
                  </a:lnTo>
                  <a:lnTo>
                    <a:pt x="1528" y="3202"/>
                  </a:lnTo>
                  <a:lnTo>
                    <a:pt x="1620" y="3172"/>
                  </a:lnTo>
                  <a:lnTo>
                    <a:pt x="1712" y="3143"/>
                  </a:lnTo>
                  <a:lnTo>
                    <a:pt x="1806" y="3115"/>
                  </a:lnTo>
                  <a:lnTo>
                    <a:pt x="1853" y="3101"/>
                  </a:lnTo>
                  <a:lnTo>
                    <a:pt x="1901" y="3089"/>
                  </a:lnTo>
                  <a:lnTo>
                    <a:pt x="1949" y="3078"/>
                  </a:lnTo>
                  <a:lnTo>
                    <a:pt x="1998" y="3069"/>
                  </a:lnTo>
                  <a:lnTo>
                    <a:pt x="2048" y="3061"/>
                  </a:lnTo>
                  <a:lnTo>
                    <a:pt x="2098" y="3054"/>
                  </a:lnTo>
                  <a:lnTo>
                    <a:pt x="2150" y="3050"/>
                  </a:lnTo>
                  <a:lnTo>
                    <a:pt x="2202" y="3047"/>
                  </a:lnTo>
                  <a:lnTo>
                    <a:pt x="2258" y="3050"/>
                  </a:lnTo>
                  <a:lnTo>
                    <a:pt x="2324" y="3061"/>
                  </a:lnTo>
                  <a:lnTo>
                    <a:pt x="2398" y="3079"/>
                  </a:lnTo>
                  <a:lnTo>
                    <a:pt x="2480" y="3104"/>
                  </a:lnTo>
                  <a:lnTo>
                    <a:pt x="2569" y="3134"/>
                  </a:lnTo>
                  <a:lnTo>
                    <a:pt x="2664" y="3168"/>
                  </a:lnTo>
                  <a:lnTo>
                    <a:pt x="2764" y="3206"/>
                  </a:lnTo>
                  <a:lnTo>
                    <a:pt x="2869" y="3246"/>
                  </a:lnTo>
                  <a:lnTo>
                    <a:pt x="2978" y="3288"/>
                  </a:lnTo>
                  <a:lnTo>
                    <a:pt x="3090" y="3332"/>
                  </a:lnTo>
                  <a:lnTo>
                    <a:pt x="3206" y="3374"/>
                  </a:lnTo>
                  <a:lnTo>
                    <a:pt x="3322" y="3416"/>
                  </a:lnTo>
                  <a:lnTo>
                    <a:pt x="3439" y="3455"/>
                  </a:lnTo>
                  <a:lnTo>
                    <a:pt x="3556" y="3493"/>
                  </a:lnTo>
                  <a:lnTo>
                    <a:pt x="3673" y="3525"/>
                  </a:lnTo>
                  <a:lnTo>
                    <a:pt x="3790" y="3554"/>
                  </a:lnTo>
                  <a:lnTo>
                    <a:pt x="3904" y="3577"/>
                  </a:lnTo>
                  <a:lnTo>
                    <a:pt x="4015" y="3593"/>
                  </a:lnTo>
                  <a:lnTo>
                    <a:pt x="4122" y="3602"/>
                  </a:lnTo>
                  <a:lnTo>
                    <a:pt x="4226" y="3602"/>
                  </a:lnTo>
                  <a:lnTo>
                    <a:pt x="4324" y="3594"/>
                  </a:lnTo>
                  <a:lnTo>
                    <a:pt x="4416" y="3575"/>
                  </a:lnTo>
                  <a:lnTo>
                    <a:pt x="4503" y="3546"/>
                  </a:lnTo>
                  <a:lnTo>
                    <a:pt x="4582" y="3504"/>
                  </a:lnTo>
                  <a:lnTo>
                    <a:pt x="4653" y="3449"/>
                  </a:lnTo>
                  <a:lnTo>
                    <a:pt x="4715" y="3380"/>
                  </a:lnTo>
                  <a:lnTo>
                    <a:pt x="4768" y="3297"/>
                  </a:lnTo>
                  <a:lnTo>
                    <a:pt x="4812" y="3199"/>
                  </a:lnTo>
                  <a:lnTo>
                    <a:pt x="4844" y="3083"/>
                  </a:lnTo>
                  <a:lnTo>
                    <a:pt x="4864" y="2950"/>
                  </a:lnTo>
                  <a:lnTo>
                    <a:pt x="4872" y="2799"/>
                  </a:lnTo>
                  <a:lnTo>
                    <a:pt x="4867" y="2629"/>
                  </a:lnTo>
                  <a:lnTo>
                    <a:pt x="4861" y="2559"/>
                  </a:lnTo>
                  <a:lnTo>
                    <a:pt x="4850" y="2484"/>
                  </a:lnTo>
                  <a:lnTo>
                    <a:pt x="4835" y="2405"/>
                  </a:lnTo>
                  <a:lnTo>
                    <a:pt x="4817" y="2322"/>
                  </a:lnTo>
                  <a:lnTo>
                    <a:pt x="4796" y="2235"/>
                  </a:lnTo>
                  <a:lnTo>
                    <a:pt x="4770" y="2144"/>
                  </a:lnTo>
                  <a:lnTo>
                    <a:pt x="4741" y="2051"/>
                  </a:lnTo>
                  <a:lnTo>
                    <a:pt x="4707" y="1956"/>
                  </a:lnTo>
                  <a:lnTo>
                    <a:pt x="4671" y="1858"/>
                  </a:lnTo>
                  <a:lnTo>
                    <a:pt x="4630" y="1759"/>
                  </a:lnTo>
                  <a:lnTo>
                    <a:pt x="4588" y="1659"/>
                  </a:lnTo>
                  <a:lnTo>
                    <a:pt x="4541" y="1558"/>
                  </a:lnTo>
                  <a:lnTo>
                    <a:pt x="4491" y="1457"/>
                  </a:lnTo>
                  <a:lnTo>
                    <a:pt x="4438" y="1355"/>
                  </a:lnTo>
                  <a:lnTo>
                    <a:pt x="4381" y="1255"/>
                  </a:lnTo>
                  <a:lnTo>
                    <a:pt x="4322" y="1156"/>
                  </a:lnTo>
                  <a:lnTo>
                    <a:pt x="4259" y="1058"/>
                  </a:lnTo>
                  <a:lnTo>
                    <a:pt x="4193" y="962"/>
                  </a:lnTo>
                  <a:lnTo>
                    <a:pt x="4125" y="869"/>
                  </a:lnTo>
                  <a:lnTo>
                    <a:pt x="4054" y="778"/>
                  </a:lnTo>
                  <a:lnTo>
                    <a:pt x="3980" y="690"/>
                  </a:lnTo>
                  <a:lnTo>
                    <a:pt x="3904" y="606"/>
                  </a:lnTo>
                  <a:lnTo>
                    <a:pt x="3824" y="526"/>
                  </a:lnTo>
                  <a:lnTo>
                    <a:pt x="3742" y="450"/>
                  </a:lnTo>
                  <a:lnTo>
                    <a:pt x="3658" y="380"/>
                  </a:lnTo>
                  <a:lnTo>
                    <a:pt x="3570" y="314"/>
                  </a:lnTo>
                  <a:lnTo>
                    <a:pt x="3482" y="255"/>
                  </a:lnTo>
                  <a:lnTo>
                    <a:pt x="3390" y="202"/>
                  </a:lnTo>
                  <a:lnTo>
                    <a:pt x="3296" y="155"/>
                  </a:lnTo>
                  <a:lnTo>
                    <a:pt x="3200" y="116"/>
                  </a:lnTo>
                  <a:lnTo>
                    <a:pt x="3102" y="84"/>
                  </a:lnTo>
                  <a:lnTo>
                    <a:pt x="3002" y="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Oval 77">
              <a:extLst>
                <a:ext uri="{FF2B5EF4-FFF2-40B4-BE49-F238E27FC236}">
                  <a16:creationId xmlns:a16="http://schemas.microsoft.com/office/drawing/2014/main" id="{C0A87F55-B2D9-49FD-8F06-BFA0E6FD99C6}"/>
                </a:ext>
              </a:extLst>
            </p:cNvPr>
            <p:cNvSpPr/>
            <p:nvPr/>
          </p:nvSpPr>
          <p:spPr>
            <a:xfrm>
              <a:off x="4445902" y="574769"/>
              <a:ext cx="1539702" cy="20392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Oval 78">
              <a:extLst>
                <a:ext uri="{FF2B5EF4-FFF2-40B4-BE49-F238E27FC236}">
                  <a16:creationId xmlns:a16="http://schemas.microsoft.com/office/drawing/2014/main" id="{10CC2239-0BF2-4A61-BDA6-D8BD74E5A504}"/>
                </a:ext>
              </a:extLst>
            </p:cNvPr>
            <p:cNvSpPr/>
            <p:nvPr/>
          </p:nvSpPr>
          <p:spPr>
            <a:xfrm rot="1805074">
              <a:off x="6340379" y="904463"/>
              <a:ext cx="1539702" cy="20392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7" name="Oval 79">
              <a:extLst>
                <a:ext uri="{FF2B5EF4-FFF2-40B4-BE49-F238E27FC236}">
                  <a16:creationId xmlns:a16="http://schemas.microsoft.com/office/drawing/2014/main" id="{727E9B8B-E271-42A7-8536-1548DC6CFC4D}"/>
                </a:ext>
              </a:extLst>
            </p:cNvPr>
            <p:cNvSpPr/>
            <p:nvPr/>
          </p:nvSpPr>
          <p:spPr>
            <a:xfrm rot="2481838">
              <a:off x="7466332" y="2428587"/>
              <a:ext cx="1501013" cy="1988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0B7C5688-AFB1-43F2-9FC6-1251A2547996}"/>
                </a:ext>
              </a:extLst>
            </p:cNvPr>
            <p:cNvSpPr/>
            <p:nvPr/>
          </p:nvSpPr>
          <p:spPr>
            <a:xfrm rot="20216444">
              <a:off x="2818811" y="1911299"/>
              <a:ext cx="1501013" cy="1988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1" name="Rectangle: Rounded Corners 18">
            <a:extLst>
              <a:ext uri="{FF2B5EF4-FFF2-40B4-BE49-F238E27FC236}">
                <a16:creationId xmlns:a16="http://schemas.microsoft.com/office/drawing/2014/main" id="{8995E1ED-C7CD-4BD0-BC51-95D0656384AA}"/>
              </a:ext>
            </a:extLst>
          </p:cNvPr>
          <p:cNvSpPr/>
          <p:nvPr/>
        </p:nvSpPr>
        <p:spPr>
          <a:xfrm>
            <a:off x="3837033" y="3503298"/>
            <a:ext cx="1880398" cy="3003705"/>
          </a:xfrm>
          <a:prstGeom prst="roundRect">
            <a:avLst>
              <a:gd name="adj" fmla="val 2949"/>
            </a:avLst>
          </a:prstGeom>
          <a:solidFill>
            <a:schemeClr val="bg1"/>
          </a:solidFill>
          <a:ln>
            <a:noFill/>
          </a:ln>
          <a:effectLst>
            <a:outerShdw blurRad="2032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grpSp>
        <p:nvGrpSpPr>
          <p:cNvPr id="35" name="Group 63">
            <a:extLst>
              <a:ext uri="{FF2B5EF4-FFF2-40B4-BE49-F238E27FC236}">
                <a16:creationId xmlns:a16="http://schemas.microsoft.com/office/drawing/2014/main" id="{B6662AAF-794A-4475-9ADA-1F612705C211}"/>
              </a:ext>
            </a:extLst>
          </p:cNvPr>
          <p:cNvGrpSpPr/>
          <p:nvPr/>
        </p:nvGrpSpPr>
        <p:grpSpPr>
          <a:xfrm>
            <a:off x="4198963" y="3841576"/>
            <a:ext cx="1194682" cy="1194622"/>
            <a:chOff x="1970782" y="1975845"/>
            <a:chExt cx="2906462" cy="2906312"/>
          </a:xfrm>
          <a:gradFill>
            <a:gsLst>
              <a:gs pos="0">
                <a:srgbClr val="96DCF7">
                  <a:alpha val="0"/>
                </a:srgbClr>
              </a:gs>
              <a:gs pos="99000">
                <a:srgbClr val="08A5E4"/>
              </a:gs>
            </a:gsLst>
            <a:lin ang="2700000" scaled="1"/>
          </a:gradFill>
        </p:grpSpPr>
        <p:sp>
          <p:nvSpPr>
            <p:cNvPr id="36" name="Oval 65">
              <a:extLst>
                <a:ext uri="{FF2B5EF4-FFF2-40B4-BE49-F238E27FC236}">
                  <a16:creationId xmlns:a16="http://schemas.microsoft.com/office/drawing/2014/main" id="{7D060FDF-DF14-4258-A2B3-69F7EB5DF679}"/>
                </a:ext>
              </a:extLst>
            </p:cNvPr>
            <p:cNvSpPr/>
            <p:nvPr/>
          </p:nvSpPr>
          <p:spPr>
            <a:xfrm>
              <a:off x="4494087" y="3256946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  <p:sp>
          <p:nvSpPr>
            <p:cNvPr id="37" name="Oval 66">
              <a:extLst>
                <a:ext uri="{FF2B5EF4-FFF2-40B4-BE49-F238E27FC236}">
                  <a16:creationId xmlns:a16="http://schemas.microsoft.com/office/drawing/2014/main" id="{89C55714-63BE-4D9A-89EE-EB7FB9F26BCE}"/>
                </a:ext>
              </a:extLst>
            </p:cNvPr>
            <p:cNvSpPr/>
            <p:nvPr/>
          </p:nvSpPr>
          <p:spPr>
            <a:xfrm>
              <a:off x="4313855" y="2598432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srgbClr val="6D7381"/>
                </a:solidFill>
              </a:endParaRPr>
            </a:p>
          </p:txBody>
        </p:sp>
        <p:sp>
          <p:nvSpPr>
            <p:cNvPr id="38" name="Oval 67">
              <a:extLst>
                <a:ext uri="{FF2B5EF4-FFF2-40B4-BE49-F238E27FC236}">
                  <a16:creationId xmlns:a16="http://schemas.microsoft.com/office/drawing/2014/main" id="{D321DD77-AC80-4D17-97AD-A8BFA70F4755}"/>
                </a:ext>
              </a:extLst>
            </p:cNvPr>
            <p:cNvSpPr/>
            <p:nvPr/>
          </p:nvSpPr>
          <p:spPr>
            <a:xfrm>
              <a:off x="4313855" y="3876416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  <p:sp>
          <p:nvSpPr>
            <p:cNvPr id="39" name="Oval 68">
              <a:extLst>
                <a:ext uri="{FF2B5EF4-FFF2-40B4-BE49-F238E27FC236}">
                  <a16:creationId xmlns:a16="http://schemas.microsoft.com/office/drawing/2014/main" id="{DC8FE92C-2BD5-401A-AB02-B06DCA392D24}"/>
                </a:ext>
              </a:extLst>
            </p:cNvPr>
            <p:cNvSpPr/>
            <p:nvPr/>
          </p:nvSpPr>
          <p:spPr>
            <a:xfrm>
              <a:off x="3833251" y="2129441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  <p:sp>
          <p:nvSpPr>
            <p:cNvPr id="40" name="Oval 69">
              <a:extLst>
                <a:ext uri="{FF2B5EF4-FFF2-40B4-BE49-F238E27FC236}">
                  <a16:creationId xmlns:a16="http://schemas.microsoft.com/office/drawing/2014/main" id="{6BCB8459-306A-44CF-80EE-F9586F4878E8}"/>
                </a:ext>
              </a:extLst>
            </p:cNvPr>
            <p:cNvSpPr/>
            <p:nvPr/>
          </p:nvSpPr>
          <p:spPr>
            <a:xfrm>
              <a:off x="3833251" y="4345407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  <p:sp>
          <p:nvSpPr>
            <p:cNvPr id="41" name="Oval 70">
              <a:extLst>
                <a:ext uri="{FF2B5EF4-FFF2-40B4-BE49-F238E27FC236}">
                  <a16:creationId xmlns:a16="http://schemas.microsoft.com/office/drawing/2014/main" id="{6429EDE8-6266-4D6E-82E4-2668962BEB9E}"/>
                </a:ext>
              </a:extLst>
            </p:cNvPr>
            <p:cNvSpPr/>
            <p:nvPr/>
          </p:nvSpPr>
          <p:spPr>
            <a:xfrm>
              <a:off x="3232492" y="1975845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  <p:sp>
          <p:nvSpPr>
            <p:cNvPr id="42" name="Oval 71">
              <a:extLst>
                <a:ext uri="{FF2B5EF4-FFF2-40B4-BE49-F238E27FC236}">
                  <a16:creationId xmlns:a16="http://schemas.microsoft.com/office/drawing/2014/main" id="{329FD1C7-5E25-426C-A498-C70F4119CB62}"/>
                </a:ext>
              </a:extLst>
            </p:cNvPr>
            <p:cNvSpPr/>
            <p:nvPr/>
          </p:nvSpPr>
          <p:spPr>
            <a:xfrm>
              <a:off x="3232492" y="4499003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  <p:sp>
          <p:nvSpPr>
            <p:cNvPr id="43" name="Oval 72">
              <a:extLst>
                <a:ext uri="{FF2B5EF4-FFF2-40B4-BE49-F238E27FC236}">
                  <a16:creationId xmlns:a16="http://schemas.microsoft.com/office/drawing/2014/main" id="{890F5491-6325-497F-9875-D24C2ECBCBAA}"/>
                </a:ext>
              </a:extLst>
            </p:cNvPr>
            <p:cNvSpPr/>
            <p:nvPr/>
          </p:nvSpPr>
          <p:spPr>
            <a:xfrm>
              <a:off x="2151132" y="2598432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  <p:sp>
          <p:nvSpPr>
            <p:cNvPr id="44" name="Oval 73">
              <a:extLst>
                <a:ext uri="{FF2B5EF4-FFF2-40B4-BE49-F238E27FC236}">
                  <a16:creationId xmlns:a16="http://schemas.microsoft.com/office/drawing/2014/main" id="{E6AF8E25-2758-4CA3-93B3-0ACE1111B663}"/>
                </a:ext>
              </a:extLst>
            </p:cNvPr>
            <p:cNvSpPr/>
            <p:nvPr/>
          </p:nvSpPr>
          <p:spPr>
            <a:xfrm>
              <a:off x="2151132" y="3876416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  <p:sp>
          <p:nvSpPr>
            <p:cNvPr id="45" name="Oval 74">
              <a:extLst>
                <a:ext uri="{FF2B5EF4-FFF2-40B4-BE49-F238E27FC236}">
                  <a16:creationId xmlns:a16="http://schemas.microsoft.com/office/drawing/2014/main" id="{F0AA246A-3E4E-4AEE-A1EE-2B5302F960F0}"/>
                </a:ext>
              </a:extLst>
            </p:cNvPr>
            <p:cNvSpPr/>
            <p:nvPr/>
          </p:nvSpPr>
          <p:spPr>
            <a:xfrm>
              <a:off x="2631736" y="2129441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  <p:sp>
          <p:nvSpPr>
            <p:cNvPr id="46" name="Oval 75">
              <a:extLst>
                <a:ext uri="{FF2B5EF4-FFF2-40B4-BE49-F238E27FC236}">
                  <a16:creationId xmlns:a16="http://schemas.microsoft.com/office/drawing/2014/main" id="{C5F27C17-BBE4-43B0-BD3F-F4951E84BAEE}"/>
                </a:ext>
              </a:extLst>
            </p:cNvPr>
            <p:cNvSpPr/>
            <p:nvPr/>
          </p:nvSpPr>
          <p:spPr>
            <a:xfrm>
              <a:off x="2631735" y="4345407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  <p:sp>
          <p:nvSpPr>
            <p:cNvPr id="47" name="Oval 76">
              <a:extLst>
                <a:ext uri="{FF2B5EF4-FFF2-40B4-BE49-F238E27FC236}">
                  <a16:creationId xmlns:a16="http://schemas.microsoft.com/office/drawing/2014/main" id="{CEE34B2E-F84E-41A7-8927-55907FB50FC5}"/>
                </a:ext>
              </a:extLst>
            </p:cNvPr>
            <p:cNvSpPr/>
            <p:nvPr/>
          </p:nvSpPr>
          <p:spPr>
            <a:xfrm>
              <a:off x="1970782" y="3256946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</p:grpSp>
      <p:sp>
        <p:nvSpPr>
          <p:cNvPr id="48" name="Freeform 10">
            <a:extLst>
              <a:ext uri="{FF2B5EF4-FFF2-40B4-BE49-F238E27FC236}">
                <a16:creationId xmlns:a16="http://schemas.microsoft.com/office/drawing/2014/main" id="{D8FF997F-E404-42CC-B943-3FFA4C9E9601}"/>
              </a:ext>
            </a:extLst>
          </p:cNvPr>
          <p:cNvSpPr>
            <a:spLocks noEditPoints="1"/>
          </p:cNvSpPr>
          <p:nvPr/>
        </p:nvSpPr>
        <p:spPr bwMode="auto">
          <a:xfrm>
            <a:off x="4584373" y="4226162"/>
            <a:ext cx="423863" cy="425450"/>
          </a:xfrm>
          <a:custGeom>
            <a:avLst/>
            <a:gdLst>
              <a:gd name="T0" fmla="*/ 674 w 802"/>
              <a:gd name="T1" fmla="*/ 35 h 803"/>
              <a:gd name="T2" fmla="*/ 602 w 802"/>
              <a:gd name="T3" fmla="*/ 1 h 803"/>
              <a:gd name="T4" fmla="*/ 516 w 802"/>
              <a:gd name="T5" fmla="*/ 28 h 803"/>
              <a:gd name="T6" fmla="*/ 474 w 802"/>
              <a:gd name="T7" fmla="*/ 106 h 803"/>
              <a:gd name="T8" fmla="*/ 453 w 802"/>
              <a:gd name="T9" fmla="*/ 211 h 803"/>
              <a:gd name="T10" fmla="*/ 201 w 802"/>
              <a:gd name="T11" fmla="*/ 459 h 803"/>
              <a:gd name="T12" fmla="*/ 95 w 802"/>
              <a:gd name="T13" fmla="*/ 476 h 803"/>
              <a:gd name="T14" fmla="*/ 24 w 802"/>
              <a:gd name="T15" fmla="*/ 520 h 803"/>
              <a:gd name="T16" fmla="*/ 1 w 802"/>
              <a:gd name="T17" fmla="*/ 604 h 803"/>
              <a:gd name="T18" fmla="*/ 44 w 802"/>
              <a:gd name="T19" fmla="*/ 682 h 803"/>
              <a:gd name="T20" fmla="*/ 105 w 802"/>
              <a:gd name="T21" fmla="*/ 736 h 803"/>
              <a:gd name="T22" fmla="*/ 161 w 802"/>
              <a:gd name="T23" fmla="*/ 792 h 803"/>
              <a:gd name="T24" fmla="*/ 247 w 802"/>
              <a:gd name="T25" fmla="*/ 797 h 803"/>
              <a:gd name="T26" fmla="*/ 315 w 802"/>
              <a:gd name="T27" fmla="*/ 741 h 803"/>
              <a:gd name="T28" fmla="*/ 330 w 802"/>
              <a:gd name="T29" fmla="*/ 662 h 803"/>
              <a:gd name="T30" fmla="*/ 438 w 802"/>
              <a:gd name="T31" fmla="*/ 673 h 803"/>
              <a:gd name="T32" fmla="*/ 486 w 802"/>
              <a:gd name="T33" fmla="*/ 589 h 803"/>
              <a:gd name="T34" fmla="*/ 570 w 802"/>
              <a:gd name="T35" fmla="*/ 542 h 803"/>
              <a:gd name="T36" fmla="*/ 563 w 802"/>
              <a:gd name="T37" fmla="*/ 372 h 803"/>
              <a:gd name="T38" fmla="*/ 673 w 802"/>
              <a:gd name="T39" fmla="*/ 329 h 803"/>
              <a:gd name="T40" fmla="*/ 755 w 802"/>
              <a:gd name="T41" fmla="*/ 306 h 803"/>
              <a:gd name="T42" fmla="*/ 800 w 802"/>
              <a:gd name="T43" fmla="*/ 236 h 803"/>
              <a:gd name="T44" fmla="*/ 782 w 802"/>
              <a:gd name="T45" fmla="*/ 146 h 803"/>
              <a:gd name="T46" fmla="*/ 706 w 802"/>
              <a:gd name="T47" fmla="*/ 97 h 803"/>
              <a:gd name="T48" fmla="*/ 298 w 802"/>
              <a:gd name="T49" fmla="*/ 592 h 803"/>
              <a:gd name="T50" fmla="*/ 281 w 802"/>
              <a:gd name="T51" fmla="*/ 700 h 803"/>
              <a:gd name="T52" fmla="*/ 251 w 802"/>
              <a:gd name="T53" fmla="*/ 743 h 803"/>
              <a:gd name="T54" fmla="*/ 197 w 802"/>
              <a:gd name="T55" fmla="*/ 754 h 803"/>
              <a:gd name="T56" fmla="*/ 153 w 802"/>
              <a:gd name="T57" fmla="*/ 725 h 803"/>
              <a:gd name="T58" fmla="*/ 142 w 802"/>
              <a:gd name="T59" fmla="*/ 671 h 803"/>
              <a:gd name="T60" fmla="*/ 167 w 802"/>
              <a:gd name="T61" fmla="*/ 627 h 803"/>
              <a:gd name="T62" fmla="*/ 153 w 802"/>
              <a:gd name="T63" fmla="*/ 597 h 803"/>
              <a:gd name="T64" fmla="*/ 117 w 802"/>
              <a:gd name="T65" fmla="*/ 614 h 803"/>
              <a:gd name="T66" fmla="*/ 85 w 802"/>
              <a:gd name="T67" fmla="*/ 654 h 803"/>
              <a:gd name="T68" fmla="*/ 52 w 802"/>
              <a:gd name="T69" fmla="*/ 617 h 803"/>
              <a:gd name="T70" fmla="*/ 52 w 802"/>
              <a:gd name="T71" fmla="*/ 565 h 803"/>
              <a:gd name="T72" fmla="*/ 85 w 802"/>
              <a:gd name="T73" fmla="*/ 529 h 803"/>
              <a:gd name="T74" fmla="*/ 145 w 802"/>
              <a:gd name="T75" fmla="*/ 522 h 803"/>
              <a:gd name="T76" fmla="*/ 221 w 802"/>
              <a:gd name="T77" fmla="*/ 502 h 803"/>
              <a:gd name="T78" fmla="*/ 317 w 802"/>
              <a:gd name="T79" fmla="*/ 420 h 803"/>
              <a:gd name="T80" fmla="*/ 449 w 802"/>
              <a:gd name="T81" fmla="*/ 553 h 803"/>
              <a:gd name="T82" fmla="*/ 400 w 802"/>
              <a:gd name="T83" fmla="*/ 536 h 803"/>
              <a:gd name="T84" fmla="*/ 744 w 802"/>
              <a:gd name="T85" fmla="*/ 250 h 803"/>
              <a:gd name="T86" fmla="*/ 705 w 802"/>
              <a:gd name="T87" fmla="*/ 280 h 803"/>
              <a:gd name="T88" fmla="*/ 638 w 802"/>
              <a:gd name="T89" fmla="*/ 283 h 803"/>
              <a:gd name="T90" fmla="*/ 563 w 802"/>
              <a:gd name="T91" fmla="*/ 311 h 803"/>
              <a:gd name="T92" fmla="*/ 483 w 802"/>
              <a:gd name="T93" fmla="*/ 250 h 803"/>
              <a:gd name="T94" fmla="*/ 520 w 802"/>
              <a:gd name="T95" fmla="*/ 119 h 803"/>
              <a:gd name="T96" fmla="*/ 540 w 802"/>
              <a:gd name="T97" fmla="*/ 68 h 803"/>
              <a:gd name="T98" fmla="*/ 591 w 802"/>
              <a:gd name="T99" fmla="*/ 47 h 803"/>
              <a:gd name="T100" fmla="*/ 640 w 802"/>
              <a:gd name="T101" fmla="*/ 68 h 803"/>
              <a:gd name="T102" fmla="*/ 661 w 802"/>
              <a:gd name="T103" fmla="*/ 119 h 803"/>
              <a:gd name="T104" fmla="*/ 640 w 802"/>
              <a:gd name="T105" fmla="*/ 168 h 803"/>
              <a:gd name="T106" fmla="*/ 640 w 802"/>
              <a:gd name="T107" fmla="*/ 201 h 803"/>
              <a:gd name="T108" fmla="*/ 674 w 802"/>
              <a:gd name="T109" fmla="*/ 201 h 803"/>
              <a:gd name="T110" fmla="*/ 705 w 802"/>
              <a:gd name="T111" fmla="*/ 145 h 803"/>
              <a:gd name="T112" fmla="*/ 744 w 802"/>
              <a:gd name="T113" fmla="*/ 174 h 803"/>
              <a:gd name="T114" fmla="*/ 754 w 802"/>
              <a:gd name="T115" fmla="*/ 227 h 8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02" h="803">
                <a:moveTo>
                  <a:pt x="706" y="97"/>
                </a:moveTo>
                <a:lnTo>
                  <a:pt x="704" y="87"/>
                </a:lnTo>
                <a:lnTo>
                  <a:pt x="700" y="77"/>
                </a:lnTo>
                <a:lnTo>
                  <a:pt x="697" y="68"/>
                </a:lnTo>
                <a:lnTo>
                  <a:pt x="692" y="59"/>
                </a:lnTo>
                <a:lnTo>
                  <a:pt x="686" y="51"/>
                </a:lnTo>
                <a:lnTo>
                  <a:pt x="681" y="43"/>
                </a:lnTo>
                <a:lnTo>
                  <a:pt x="674" y="35"/>
                </a:lnTo>
                <a:lnTo>
                  <a:pt x="666" y="29"/>
                </a:lnTo>
                <a:lnTo>
                  <a:pt x="659" y="22"/>
                </a:lnTo>
                <a:lnTo>
                  <a:pt x="650" y="17"/>
                </a:lnTo>
                <a:lnTo>
                  <a:pt x="641" y="12"/>
                </a:lnTo>
                <a:lnTo>
                  <a:pt x="632" y="8"/>
                </a:lnTo>
                <a:lnTo>
                  <a:pt x="623" y="4"/>
                </a:lnTo>
                <a:lnTo>
                  <a:pt x="612" y="2"/>
                </a:lnTo>
                <a:lnTo>
                  <a:pt x="602" y="1"/>
                </a:lnTo>
                <a:lnTo>
                  <a:pt x="591" y="0"/>
                </a:lnTo>
                <a:lnTo>
                  <a:pt x="579" y="1"/>
                </a:lnTo>
                <a:lnTo>
                  <a:pt x="567" y="2"/>
                </a:lnTo>
                <a:lnTo>
                  <a:pt x="556" y="6"/>
                </a:lnTo>
                <a:lnTo>
                  <a:pt x="545" y="10"/>
                </a:lnTo>
                <a:lnTo>
                  <a:pt x="535" y="14"/>
                </a:lnTo>
                <a:lnTo>
                  <a:pt x="525" y="21"/>
                </a:lnTo>
                <a:lnTo>
                  <a:pt x="516" y="28"/>
                </a:lnTo>
                <a:lnTo>
                  <a:pt x="508" y="35"/>
                </a:lnTo>
                <a:lnTo>
                  <a:pt x="500" y="43"/>
                </a:lnTo>
                <a:lnTo>
                  <a:pt x="493" y="53"/>
                </a:lnTo>
                <a:lnTo>
                  <a:pt x="488" y="61"/>
                </a:lnTo>
                <a:lnTo>
                  <a:pt x="482" y="72"/>
                </a:lnTo>
                <a:lnTo>
                  <a:pt x="478" y="83"/>
                </a:lnTo>
                <a:lnTo>
                  <a:pt x="476" y="94"/>
                </a:lnTo>
                <a:lnTo>
                  <a:pt x="474" y="106"/>
                </a:lnTo>
                <a:lnTo>
                  <a:pt x="474" y="119"/>
                </a:lnTo>
                <a:lnTo>
                  <a:pt x="474" y="119"/>
                </a:lnTo>
                <a:lnTo>
                  <a:pt x="472" y="133"/>
                </a:lnTo>
                <a:lnTo>
                  <a:pt x="471" y="147"/>
                </a:lnTo>
                <a:lnTo>
                  <a:pt x="469" y="163"/>
                </a:lnTo>
                <a:lnTo>
                  <a:pt x="466" y="179"/>
                </a:lnTo>
                <a:lnTo>
                  <a:pt x="460" y="194"/>
                </a:lnTo>
                <a:lnTo>
                  <a:pt x="453" y="211"/>
                </a:lnTo>
                <a:lnTo>
                  <a:pt x="448" y="217"/>
                </a:lnTo>
                <a:lnTo>
                  <a:pt x="443" y="225"/>
                </a:lnTo>
                <a:lnTo>
                  <a:pt x="437" y="233"/>
                </a:lnTo>
                <a:lnTo>
                  <a:pt x="431" y="239"/>
                </a:lnTo>
                <a:lnTo>
                  <a:pt x="239" y="431"/>
                </a:lnTo>
                <a:lnTo>
                  <a:pt x="227" y="442"/>
                </a:lnTo>
                <a:lnTo>
                  <a:pt x="214" y="452"/>
                </a:lnTo>
                <a:lnTo>
                  <a:pt x="201" y="459"/>
                </a:lnTo>
                <a:lnTo>
                  <a:pt x="186" y="466"/>
                </a:lnTo>
                <a:lnTo>
                  <a:pt x="172" y="470"/>
                </a:lnTo>
                <a:lnTo>
                  <a:pt x="158" y="474"/>
                </a:lnTo>
                <a:lnTo>
                  <a:pt x="144" y="475"/>
                </a:lnTo>
                <a:lnTo>
                  <a:pt x="129" y="474"/>
                </a:lnTo>
                <a:lnTo>
                  <a:pt x="118" y="474"/>
                </a:lnTo>
                <a:lnTo>
                  <a:pt x="106" y="474"/>
                </a:lnTo>
                <a:lnTo>
                  <a:pt x="95" y="476"/>
                </a:lnTo>
                <a:lnTo>
                  <a:pt x="85" y="478"/>
                </a:lnTo>
                <a:lnTo>
                  <a:pt x="75" y="481"/>
                </a:lnTo>
                <a:lnTo>
                  <a:pt x="65" y="486"/>
                </a:lnTo>
                <a:lnTo>
                  <a:pt x="56" y="491"/>
                </a:lnTo>
                <a:lnTo>
                  <a:pt x="47" y="497"/>
                </a:lnTo>
                <a:lnTo>
                  <a:pt x="38" y="503"/>
                </a:lnTo>
                <a:lnTo>
                  <a:pt x="31" y="511"/>
                </a:lnTo>
                <a:lnTo>
                  <a:pt x="24" y="520"/>
                </a:lnTo>
                <a:lnTo>
                  <a:pt x="19" y="527"/>
                </a:lnTo>
                <a:lnTo>
                  <a:pt x="13" y="537"/>
                </a:lnTo>
                <a:lnTo>
                  <a:pt x="9" y="547"/>
                </a:lnTo>
                <a:lnTo>
                  <a:pt x="5" y="557"/>
                </a:lnTo>
                <a:lnTo>
                  <a:pt x="2" y="567"/>
                </a:lnTo>
                <a:lnTo>
                  <a:pt x="1" y="580"/>
                </a:lnTo>
                <a:lnTo>
                  <a:pt x="0" y="592"/>
                </a:lnTo>
                <a:lnTo>
                  <a:pt x="1" y="604"/>
                </a:lnTo>
                <a:lnTo>
                  <a:pt x="2" y="615"/>
                </a:lnTo>
                <a:lnTo>
                  <a:pt x="5" y="626"/>
                </a:lnTo>
                <a:lnTo>
                  <a:pt x="10" y="637"/>
                </a:lnTo>
                <a:lnTo>
                  <a:pt x="14" y="648"/>
                </a:lnTo>
                <a:lnTo>
                  <a:pt x="21" y="657"/>
                </a:lnTo>
                <a:lnTo>
                  <a:pt x="27" y="667"/>
                </a:lnTo>
                <a:lnTo>
                  <a:pt x="35" y="674"/>
                </a:lnTo>
                <a:lnTo>
                  <a:pt x="44" y="682"/>
                </a:lnTo>
                <a:lnTo>
                  <a:pt x="53" y="690"/>
                </a:lnTo>
                <a:lnTo>
                  <a:pt x="62" y="695"/>
                </a:lnTo>
                <a:lnTo>
                  <a:pt x="73" y="700"/>
                </a:lnTo>
                <a:lnTo>
                  <a:pt x="84" y="704"/>
                </a:lnTo>
                <a:lnTo>
                  <a:pt x="96" y="706"/>
                </a:lnTo>
                <a:lnTo>
                  <a:pt x="99" y="717"/>
                </a:lnTo>
                <a:lnTo>
                  <a:pt x="101" y="726"/>
                </a:lnTo>
                <a:lnTo>
                  <a:pt x="105" y="736"/>
                </a:lnTo>
                <a:lnTo>
                  <a:pt x="110" y="745"/>
                </a:lnTo>
                <a:lnTo>
                  <a:pt x="115" y="753"/>
                </a:lnTo>
                <a:lnTo>
                  <a:pt x="122" y="761"/>
                </a:lnTo>
                <a:lnTo>
                  <a:pt x="128" y="768"/>
                </a:lnTo>
                <a:lnTo>
                  <a:pt x="136" y="775"/>
                </a:lnTo>
                <a:lnTo>
                  <a:pt x="144" y="781"/>
                </a:lnTo>
                <a:lnTo>
                  <a:pt x="152" y="786"/>
                </a:lnTo>
                <a:lnTo>
                  <a:pt x="161" y="792"/>
                </a:lnTo>
                <a:lnTo>
                  <a:pt x="170" y="795"/>
                </a:lnTo>
                <a:lnTo>
                  <a:pt x="180" y="798"/>
                </a:lnTo>
                <a:lnTo>
                  <a:pt x="190" y="800"/>
                </a:lnTo>
                <a:lnTo>
                  <a:pt x="201" y="803"/>
                </a:lnTo>
                <a:lnTo>
                  <a:pt x="212" y="803"/>
                </a:lnTo>
                <a:lnTo>
                  <a:pt x="224" y="802"/>
                </a:lnTo>
                <a:lnTo>
                  <a:pt x="236" y="800"/>
                </a:lnTo>
                <a:lnTo>
                  <a:pt x="247" y="797"/>
                </a:lnTo>
                <a:lnTo>
                  <a:pt x="258" y="794"/>
                </a:lnTo>
                <a:lnTo>
                  <a:pt x="267" y="788"/>
                </a:lnTo>
                <a:lnTo>
                  <a:pt x="277" y="783"/>
                </a:lnTo>
                <a:lnTo>
                  <a:pt x="286" y="776"/>
                </a:lnTo>
                <a:lnTo>
                  <a:pt x="295" y="769"/>
                </a:lnTo>
                <a:lnTo>
                  <a:pt x="303" y="760"/>
                </a:lnTo>
                <a:lnTo>
                  <a:pt x="309" y="751"/>
                </a:lnTo>
                <a:lnTo>
                  <a:pt x="315" y="741"/>
                </a:lnTo>
                <a:lnTo>
                  <a:pt x="320" y="731"/>
                </a:lnTo>
                <a:lnTo>
                  <a:pt x="323" y="720"/>
                </a:lnTo>
                <a:lnTo>
                  <a:pt x="327" y="708"/>
                </a:lnTo>
                <a:lnTo>
                  <a:pt x="329" y="697"/>
                </a:lnTo>
                <a:lnTo>
                  <a:pt x="329" y="685"/>
                </a:lnTo>
                <a:lnTo>
                  <a:pt x="329" y="684"/>
                </a:lnTo>
                <a:lnTo>
                  <a:pt x="329" y="673"/>
                </a:lnTo>
                <a:lnTo>
                  <a:pt x="330" y="662"/>
                </a:lnTo>
                <a:lnTo>
                  <a:pt x="331" y="650"/>
                </a:lnTo>
                <a:lnTo>
                  <a:pt x="333" y="638"/>
                </a:lnTo>
                <a:lnTo>
                  <a:pt x="337" y="625"/>
                </a:lnTo>
                <a:lnTo>
                  <a:pt x="341" y="613"/>
                </a:lnTo>
                <a:lnTo>
                  <a:pt x="345" y="601"/>
                </a:lnTo>
                <a:lnTo>
                  <a:pt x="352" y="589"/>
                </a:lnTo>
                <a:lnTo>
                  <a:pt x="433" y="669"/>
                </a:lnTo>
                <a:lnTo>
                  <a:pt x="438" y="673"/>
                </a:lnTo>
                <a:lnTo>
                  <a:pt x="444" y="675"/>
                </a:lnTo>
                <a:lnTo>
                  <a:pt x="451" y="675"/>
                </a:lnTo>
                <a:lnTo>
                  <a:pt x="456" y="675"/>
                </a:lnTo>
                <a:lnTo>
                  <a:pt x="461" y="672"/>
                </a:lnTo>
                <a:lnTo>
                  <a:pt x="467" y="669"/>
                </a:lnTo>
                <a:lnTo>
                  <a:pt x="470" y="663"/>
                </a:lnTo>
                <a:lnTo>
                  <a:pt x="472" y="657"/>
                </a:lnTo>
                <a:lnTo>
                  <a:pt x="486" y="589"/>
                </a:lnTo>
                <a:lnTo>
                  <a:pt x="554" y="576"/>
                </a:lnTo>
                <a:lnTo>
                  <a:pt x="560" y="573"/>
                </a:lnTo>
                <a:lnTo>
                  <a:pt x="566" y="570"/>
                </a:lnTo>
                <a:lnTo>
                  <a:pt x="569" y="565"/>
                </a:lnTo>
                <a:lnTo>
                  <a:pt x="571" y="559"/>
                </a:lnTo>
                <a:lnTo>
                  <a:pt x="572" y="554"/>
                </a:lnTo>
                <a:lnTo>
                  <a:pt x="572" y="547"/>
                </a:lnTo>
                <a:lnTo>
                  <a:pt x="570" y="542"/>
                </a:lnTo>
                <a:lnTo>
                  <a:pt x="566" y="536"/>
                </a:lnTo>
                <a:lnTo>
                  <a:pt x="482" y="453"/>
                </a:lnTo>
                <a:lnTo>
                  <a:pt x="533" y="404"/>
                </a:lnTo>
                <a:lnTo>
                  <a:pt x="533" y="404"/>
                </a:lnTo>
                <a:lnTo>
                  <a:pt x="533" y="404"/>
                </a:lnTo>
                <a:lnTo>
                  <a:pt x="533" y="404"/>
                </a:lnTo>
                <a:lnTo>
                  <a:pt x="533" y="402"/>
                </a:lnTo>
                <a:lnTo>
                  <a:pt x="563" y="372"/>
                </a:lnTo>
                <a:lnTo>
                  <a:pt x="575" y="361"/>
                </a:lnTo>
                <a:lnTo>
                  <a:pt x="589" y="352"/>
                </a:lnTo>
                <a:lnTo>
                  <a:pt x="602" y="343"/>
                </a:lnTo>
                <a:lnTo>
                  <a:pt x="615" y="338"/>
                </a:lnTo>
                <a:lnTo>
                  <a:pt x="629" y="332"/>
                </a:lnTo>
                <a:lnTo>
                  <a:pt x="643" y="330"/>
                </a:lnTo>
                <a:lnTo>
                  <a:pt x="658" y="328"/>
                </a:lnTo>
                <a:lnTo>
                  <a:pt x="673" y="329"/>
                </a:lnTo>
                <a:lnTo>
                  <a:pt x="684" y="329"/>
                </a:lnTo>
                <a:lnTo>
                  <a:pt x="695" y="329"/>
                </a:lnTo>
                <a:lnTo>
                  <a:pt x="706" y="328"/>
                </a:lnTo>
                <a:lnTo>
                  <a:pt x="717" y="325"/>
                </a:lnTo>
                <a:lnTo>
                  <a:pt x="727" y="321"/>
                </a:lnTo>
                <a:lnTo>
                  <a:pt x="737" y="317"/>
                </a:lnTo>
                <a:lnTo>
                  <a:pt x="746" y="313"/>
                </a:lnTo>
                <a:lnTo>
                  <a:pt x="755" y="306"/>
                </a:lnTo>
                <a:lnTo>
                  <a:pt x="763" y="299"/>
                </a:lnTo>
                <a:lnTo>
                  <a:pt x="771" y="292"/>
                </a:lnTo>
                <a:lnTo>
                  <a:pt x="778" y="284"/>
                </a:lnTo>
                <a:lnTo>
                  <a:pt x="784" y="275"/>
                </a:lnTo>
                <a:lnTo>
                  <a:pt x="789" y="267"/>
                </a:lnTo>
                <a:lnTo>
                  <a:pt x="794" y="257"/>
                </a:lnTo>
                <a:lnTo>
                  <a:pt x="797" y="246"/>
                </a:lnTo>
                <a:lnTo>
                  <a:pt x="800" y="236"/>
                </a:lnTo>
                <a:lnTo>
                  <a:pt x="801" y="224"/>
                </a:lnTo>
                <a:lnTo>
                  <a:pt x="802" y="212"/>
                </a:lnTo>
                <a:lnTo>
                  <a:pt x="801" y="200"/>
                </a:lnTo>
                <a:lnTo>
                  <a:pt x="799" y="188"/>
                </a:lnTo>
                <a:lnTo>
                  <a:pt x="797" y="177"/>
                </a:lnTo>
                <a:lnTo>
                  <a:pt x="792" y="166"/>
                </a:lnTo>
                <a:lnTo>
                  <a:pt x="788" y="156"/>
                </a:lnTo>
                <a:lnTo>
                  <a:pt x="782" y="146"/>
                </a:lnTo>
                <a:lnTo>
                  <a:pt x="775" y="137"/>
                </a:lnTo>
                <a:lnTo>
                  <a:pt x="767" y="128"/>
                </a:lnTo>
                <a:lnTo>
                  <a:pt x="759" y="121"/>
                </a:lnTo>
                <a:lnTo>
                  <a:pt x="750" y="114"/>
                </a:lnTo>
                <a:lnTo>
                  <a:pt x="740" y="108"/>
                </a:lnTo>
                <a:lnTo>
                  <a:pt x="729" y="103"/>
                </a:lnTo>
                <a:lnTo>
                  <a:pt x="718" y="99"/>
                </a:lnTo>
                <a:lnTo>
                  <a:pt x="706" y="97"/>
                </a:lnTo>
                <a:close/>
                <a:moveTo>
                  <a:pt x="338" y="531"/>
                </a:moveTo>
                <a:lnTo>
                  <a:pt x="331" y="538"/>
                </a:lnTo>
                <a:lnTo>
                  <a:pt x="324" y="547"/>
                </a:lnTo>
                <a:lnTo>
                  <a:pt x="318" y="556"/>
                </a:lnTo>
                <a:lnTo>
                  <a:pt x="312" y="564"/>
                </a:lnTo>
                <a:lnTo>
                  <a:pt x="307" y="573"/>
                </a:lnTo>
                <a:lnTo>
                  <a:pt x="303" y="582"/>
                </a:lnTo>
                <a:lnTo>
                  <a:pt x="298" y="592"/>
                </a:lnTo>
                <a:lnTo>
                  <a:pt x="295" y="602"/>
                </a:lnTo>
                <a:lnTo>
                  <a:pt x="289" y="622"/>
                </a:lnTo>
                <a:lnTo>
                  <a:pt x="285" y="643"/>
                </a:lnTo>
                <a:lnTo>
                  <a:pt x="283" y="663"/>
                </a:lnTo>
                <a:lnTo>
                  <a:pt x="282" y="684"/>
                </a:lnTo>
                <a:lnTo>
                  <a:pt x="282" y="685"/>
                </a:lnTo>
                <a:lnTo>
                  <a:pt x="282" y="692"/>
                </a:lnTo>
                <a:lnTo>
                  <a:pt x="281" y="700"/>
                </a:lnTo>
                <a:lnTo>
                  <a:pt x="278" y="706"/>
                </a:lnTo>
                <a:lnTo>
                  <a:pt x="276" y="713"/>
                </a:lnTo>
                <a:lnTo>
                  <a:pt x="274" y="719"/>
                </a:lnTo>
                <a:lnTo>
                  <a:pt x="270" y="725"/>
                </a:lnTo>
                <a:lnTo>
                  <a:pt x="266" y="730"/>
                </a:lnTo>
                <a:lnTo>
                  <a:pt x="261" y="735"/>
                </a:lnTo>
                <a:lnTo>
                  <a:pt x="256" y="739"/>
                </a:lnTo>
                <a:lnTo>
                  <a:pt x="251" y="743"/>
                </a:lnTo>
                <a:lnTo>
                  <a:pt x="246" y="747"/>
                </a:lnTo>
                <a:lnTo>
                  <a:pt x="239" y="750"/>
                </a:lnTo>
                <a:lnTo>
                  <a:pt x="232" y="752"/>
                </a:lnTo>
                <a:lnTo>
                  <a:pt x="226" y="754"/>
                </a:lnTo>
                <a:lnTo>
                  <a:pt x="219" y="755"/>
                </a:lnTo>
                <a:lnTo>
                  <a:pt x="212" y="755"/>
                </a:lnTo>
                <a:lnTo>
                  <a:pt x="204" y="755"/>
                </a:lnTo>
                <a:lnTo>
                  <a:pt x="197" y="754"/>
                </a:lnTo>
                <a:lnTo>
                  <a:pt x="191" y="752"/>
                </a:lnTo>
                <a:lnTo>
                  <a:pt x="184" y="750"/>
                </a:lnTo>
                <a:lnTo>
                  <a:pt x="178" y="747"/>
                </a:lnTo>
                <a:lnTo>
                  <a:pt x="172" y="743"/>
                </a:lnTo>
                <a:lnTo>
                  <a:pt x="167" y="739"/>
                </a:lnTo>
                <a:lnTo>
                  <a:pt x="161" y="735"/>
                </a:lnTo>
                <a:lnTo>
                  <a:pt x="157" y="730"/>
                </a:lnTo>
                <a:lnTo>
                  <a:pt x="153" y="725"/>
                </a:lnTo>
                <a:lnTo>
                  <a:pt x="149" y="719"/>
                </a:lnTo>
                <a:lnTo>
                  <a:pt x="147" y="713"/>
                </a:lnTo>
                <a:lnTo>
                  <a:pt x="145" y="706"/>
                </a:lnTo>
                <a:lnTo>
                  <a:pt x="142" y="700"/>
                </a:lnTo>
                <a:lnTo>
                  <a:pt x="141" y="692"/>
                </a:lnTo>
                <a:lnTo>
                  <a:pt x="141" y="685"/>
                </a:lnTo>
                <a:lnTo>
                  <a:pt x="141" y="678"/>
                </a:lnTo>
                <a:lnTo>
                  <a:pt x="142" y="671"/>
                </a:lnTo>
                <a:lnTo>
                  <a:pt x="144" y="664"/>
                </a:lnTo>
                <a:lnTo>
                  <a:pt x="146" y="658"/>
                </a:lnTo>
                <a:lnTo>
                  <a:pt x="149" y="652"/>
                </a:lnTo>
                <a:lnTo>
                  <a:pt x="152" y="646"/>
                </a:lnTo>
                <a:lnTo>
                  <a:pt x="157" y="640"/>
                </a:lnTo>
                <a:lnTo>
                  <a:pt x="161" y="635"/>
                </a:lnTo>
                <a:lnTo>
                  <a:pt x="164" y="632"/>
                </a:lnTo>
                <a:lnTo>
                  <a:pt x="167" y="627"/>
                </a:lnTo>
                <a:lnTo>
                  <a:pt x="168" y="623"/>
                </a:lnTo>
                <a:lnTo>
                  <a:pt x="169" y="618"/>
                </a:lnTo>
                <a:lnTo>
                  <a:pt x="168" y="614"/>
                </a:lnTo>
                <a:lnTo>
                  <a:pt x="167" y="610"/>
                </a:lnTo>
                <a:lnTo>
                  <a:pt x="164" y="605"/>
                </a:lnTo>
                <a:lnTo>
                  <a:pt x="161" y="602"/>
                </a:lnTo>
                <a:lnTo>
                  <a:pt x="158" y="599"/>
                </a:lnTo>
                <a:lnTo>
                  <a:pt x="153" y="597"/>
                </a:lnTo>
                <a:lnTo>
                  <a:pt x="149" y="595"/>
                </a:lnTo>
                <a:lnTo>
                  <a:pt x="145" y="595"/>
                </a:lnTo>
                <a:lnTo>
                  <a:pt x="140" y="595"/>
                </a:lnTo>
                <a:lnTo>
                  <a:pt x="136" y="597"/>
                </a:lnTo>
                <a:lnTo>
                  <a:pt x="133" y="599"/>
                </a:lnTo>
                <a:lnTo>
                  <a:pt x="128" y="602"/>
                </a:lnTo>
                <a:lnTo>
                  <a:pt x="123" y="609"/>
                </a:lnTo>
                <a:lnTo>
                  <a:pt x="117" y="614"/>
                </a:lnTo>
                <a:lnTo>
                  <a:pt x="113" y="622"/>
                </a:lnTo>
                <a:lnTo>
                  <a:pt x="109" y="628"/>
                </a:lnTo>
                <a:lnTo>
                  <a:pt x="105" y="636"/>
                </a:lnTo>
                <a:lnTo>
                  <a:pt x="102" y="643"/>
                </a:lnTo>
                <a:lnTo>
                  <a:pt x="99" y="650"/>
                </a:lnTo>
                <a:lnTo>
                  <a:pt x="98" y="659"/>
                </a:lnTo>
                <a:lnTo>
                  <a:pt x="91" y="657"/>
                </a:lnTo>
                <a:lnTo>
                  <a:pt x="85" y="654"/>
                </a:lnTo>
                <a:lnTo>
                  <a:pt x="80" y="650"/>
                </a:lnTo>
                <a:lnTo>
                  <a:pt x="75" y="647"/>
                </a:lnTo>
                <a:lnTo>
                  <a:pt x="70" y="643"/>
                </a:lnTo>
                <a:lnTo>
                  <a:pt x="66" y="638"/>
                </a:lnTo>
                <a:lnTo>
                  <a:pt x="61" y="634"/>
                </a:lnTo>
                <a:lnTo>
                  <a:pt x="58" y="628"/>
                </a:lnTo>
                <a:lnTo>
                  <a:pt x="55" y="623"/>
                </a:lnTo>
                <a:lnTo>
                  <a:pt x="52" y="617"/>
                </a:lnTo>
                <a:lnTo>
                  <a:pt x="49" y="611"/>
                </a:lnTo>
                <a:lnTo>
                  <a:pt x="48" y="604"/>
                </a:lnTo>
                <a:lnTo>
                  <a:pt x="47" y="598"/>
                </a:lnTo>
                <a:lnTo>
                  <a:pt x="47" y="591"/>
                </a:lnTo>
                <a:lnTo>
                  <a:pt x="47" y="583"/>
                </a:lnTo>
                <a:lnTo>
                  <a:pt x="48" y="577"/>
                </a:lnTo>
                <a:lnTo>
                  <a:pt x="50" y="570"/>
                </a:lnTo>
                <a:lnTo>
                  <a:pt x="52" y="565"/>
                </a:lnTo>
                <a:lnTo>
                  <a:pt x="55" y="559"/>
                </a:lnTo>
                <a:lnTo>
                  <a:pt x="58" y="554"/>
                </a:lnTo>
                <a:lnTo>
                  <a:pt x="61" y="548"/>
                </a:lnTo>
                <a:lnTo>
                  <a:pt x="66" y="544"/>
                </a:lnTo>
                <a:lnTo>
                  <a:pt x="70" y="539"/>
                </a:lnTo>
                <a:lnTo>
                  <a:pt x="75" y="535"/>
                </a:lnTo>
                <a:lnTo>
                  <a:pt x="80" y="532"/>
                </a:lnTo>
                <a:lnTo>
                  <a:pt x="85" y="529"/>
                </a:lnTo>
                <a:lnTo>
                  <a:pt x="91" y="525"/>
                </a:lnTo>
                <a:lnTo>
                  <a:pt x="98" y="523"/>
                </a:lnTo>
                <a:lnTo>
                  <a:pt x="104" y="522"/>
                </a:lnTo>
                <a:lnTo>
                  <a:pt x="111" y="521"/>
                </a:lnTo>
                <a:lnTo>
                  <a:pt x="117" y="521"/>
                </a:lnTo>
                <a:lnTo>
                  <a:pt x="125" y="521"/>
                </a:lnTo>
                <a:lnTo>
                  <a:pt x="135" y="522"/>
                </a:lnTo>
                <a:lnTo>
                  <a:pt x="145" y="522"/>
                </a:lnTo>
                <a:lnTo>
                  <a:pt x="155" y="521"/>
                </a:lnTo>
                <a:lnTo>
                  <a:pt x="164" y="520"/>
                </a:lnTo>
                <a:lnTo>
                  <a:pt x="173" y="519"/>
                </a:lnTo>
                <a:lnTo>
                  <a:pt x="183" y="516"/>
                </a:lnTo>
                <a:lnTo>
                  <a:pt x="193" y="513"/>
                </a:lnTo>
                <a:lnTo>
                  <a:pt x="203" y="510"/>
                </a:lnTo>
                <a:lnTo>
                  <a:pt x="212" y="507"/>
                </a:lnTo>
                <a:lnTo>
                  <a:pt x="221" y="502"/>
                </a:lnTo>
                <a:lnTo>
                  <a:pt x="230" y="497"/>
                </a:lnTo>
                <a:lnTo>
                  <a:pt x="239" y="491"/>
                </a:lnTo>
                <a:lnTo>
                  <a:pt x="255" y="479"/>
                </a:lnTo>
                <a:lnTo>
                  <a:pt x="272" y="464"/>
                </a:lnTo>
                <a:lnTo>
                  <a:pt x="283" y="453"/>
                </a:lnTo>
                <a:lnTo>
                  <a:pt x="350" y="520"/>
                </a:lnTo>
                <a:lnTo>
                  <a:pt x="338" y="531"/>
                </a:lnTo>
                <a:close/>
                <a:moveTo>
                  <a:pt x="317" y="420"/>
                </a:moveTo>
                <a:lnTo>
                  <a:pt x="417" y="320"/>
                </a:lnTo>
                <a:lnTo>
                  <a:pt x="482" y="386"/>
                </a:lnTo>
                <a:lnTo>
                  <a:pt x="383" y="486"/>
                </a:lnTo>
                <a:lnTo>
                  <a:pt x="317" y="420"/>
                </a:lnTo>
                <a:close/>
                <a:moveTo>
                  <a:pt x="501" y="538"/>
                </a:moveTo>
                <a:lnTo>
                  <a:pt x="461" y="546"/>
                </a:lnTo>
                <a:lnTo>
                  <a:pt x="455" y="548"/>
                </a:lnTo>
                <a:lnTo>
                  <a:pt x="449" y="553"/>
                </a:lnTo>
                <a:lnTo>
                  <a:pt x="445" y="558"/>
                </a:lnTo>
                <a:lnTo>
                  <a:pt x="443" y="565"/>
                </a:lnTo>
                <a:lnTo>
                  <a:pt x="435" y="605"/>
                </a:lnTo>
                <a:lnTo>
                  <a:pt x="383" y="553"/>
                </a:lnTo>
                <a:lnTo>
                  <a:pt x="399" y="536"/>
                </a:lnTo>
                <a:lnTo>
                  <a:pt x="399" y="536"/>
                </a:lnTo>
                <a:lnTo>
                  <a:pt x="399" y="536"/>
                </a:lnTo>
                <a:lnTo>
                  <a:pt x="400" y="536"/>
                </a:lnTo>
                <a:lnTo>
                  <a:pt x="400" y="536"/>
                </a:lnTo>
                <a:lnTo>
                  <a:pt x="449" y="486"/>
                </a:lnTo>
                <a:lnTo>
                  <a:pt x="501" y="538"/>
                </a:lnTo>
                <a:close/>
                <a:moveTo>
                  <a:pt x="754" y="227"/>
                </a:moveTo>
                <a:lnTo>
                  <a:pt x="752" y="233"/>
                </a:lnTo>
                <a:lnTo>
                  <a:pt x="750" y="238"/>
                </a:lnTo>
                <a:lnTo>
                  <a:pt x="748" y="245"/>
                </a:lnTo>
                <a:lnTo>
                  <a:pt x="744" y="250"/>
                </a:lnTo>
                <a:lnTo>
                  <a:pt x="741" y="254"/>
                </a:lnTo>
                <a:lnTo>
                  <a:pt x="737" y="260"/>
                </a:lnTo>
                <a:lnTo>
                  <a:pt x="732" y="264"/>
                </a:lnTo>
                <a:lnTo>
                  <a:pt x="728" y="268"/>
                </a:lnTo>
                <a:lnTo>
                  <a:pt x="722" y="272"/>
                </a:lnTo>
                <a:lnTo>
                  <a:pt x="717" y="275"/>
                </a:lnTo>
                <a:lnTo>
                  <a:pt x="710" y="277"/>
                </a:lnTo>
                <a:lnTo>
                  <a:pt x="705" y="280"/>
                </a:lnTo>
                <a:lnTo>
                  <a:pt x="698" y="281"/>
                </a:lnTo>
                <a:lnTo>
                  <a:pt x="692" y="282"/>
                </a:lnTo>
                <a:lnTo>
                  <a:pt x="684" y="283"/>
                </a:lnTo>
                <a:lnTo>
                  <a:pt x="677" y="282"/>
                </a:lnTo>
                <a:lnTo>
                  <a:pt x="668" y="282"/>
                </a:lnTo>
                <a:lnTo>
                  <a:pt x="658" y="281"/>
                </a:lnTo>
                <a:lnTo>
                  <a:pt x="648" y="282"/>
                </a:lnTo>
                <a:lnTo>
                  <a:pt x="638" y="283"/>
                </a:lnTo>
                <a:lnTo>
                  <a:pt x="628" y="284"/>
                </a:lnTo>
                <a:lnTo>
                  <a:pt x="618" y="287"/>
                </a:lnTo>
                <a:lnTo>
                  <a:pt x="609" y="290"/>
                </a:lnTo>
                <a:lnTo>
                  <a:pt x="600" y="293"/>
                </a:lnTo>
                <a:lnTo>
                  <a:pt x="591" y="297"/>
                </a:lnTo>
                <a:lnTo>
                  <a:pt x="581" y="302"/>
                </a:lnTo>
                <a:lnTo>
                  <a:pt x="572" y="306"/>
                </a:lnTo>
                <a:lnTo>
                  <a:pt x="563" y="311"/>
                </a:lnTo>
                <a:lnTo>
                  <a:pt x="546" y="325"/>
                </a:lnTo>
                <a:lnTo>
                  <a:pt x="531" y="339"/>
                </a:lnTo>
                <a:lnTo>
                  <a:pt x="516" y="353"/>
                </a:lnTo>
                <a:lnTo>
                  <a:pt x="449" y="287"/>
                </a:lnTo>
                <a:lnTo>
                  <a:pt x="464" y="272"/>
                </a:lnTo>
                <a:lnTo>
                  <a:pt x="471" y="265"/>
                </a:lnTo>
                <a:lnTo>
                  <a:pt x="477" y="258"/>
                </a:lnTo>
                <a:lnTo>
                  <a:pt x="483" y="250"/>
                </a:lnTo>
                <a:lnTo>
                  <a:pt x="489" y="241"/>
                </a:lnTo>
                <a:lnTo>
                  <a:pt x="499" y="224"/>
                </a:lnTo>
                <a:lnTo>
                  <a:pt x="506" y="205"/>
                </a:lnTo>
                <a:lnTo>
                  <a:pt x="512" y="185"/>
                </a:lnTo>
                <a:lnTo>
                  <a:pt x="516" y="165"/>
                </a:lnTo>
                <a:lnTo>
                  <a:pt x="520" y="142"/>
                </a:lnTo>
                <a:lnTo>
                  <a:pt x="521" y="119"/>
                </a:lnTo>
                <a:lnTo>
                  <a:pt x="520" y="119"/>
                </a:lnTo>
                <a:lnTo>
                  <a:pt x="521" y="111"/>
                </a:lnTo>
                <a:lnTo>
                  <a:pt x="522" y="104"/>
                </a:lnTo>
                <a:lnTo>
                  <a:pt x="523" y="97"/>
                </a:lnTo>
                <a:lnTo>
                  <a:pt x="526" y="90"/>
                </a:lnTo>
                <a:lnTo>
                  <a:pt x="528" y="85"/>
                </a:lnTo>
                <a:lnTo>
                  <a:pt x="532" y="79"/>
                </a:lnTo>
                <a:lnTo>
                  <a:pt x="536" y="74"/>
                </a:lnTo>
                <a:lnTo>
                  <a:pt x="540" y="68"/>
                </a:lnTo>
                <a:lnTo>
                  <a:pt x="546" y="64"/>
                </a:lnTo>
                <a:lnTo>
                  <a:pt x="551" y="59"/>
                </a:lnTo>
                <a:lnTo>
                  <a:pt x="557" y="56"/>
                </a:lnTo>
                <a:lnTo>
                  <a:pt x="563" y="53"/>
                </a:lnTo>
                <a:lnTo>
                  <a:pt x="570" y="51"/>
                </a:lnTo>
                <a:lnTo>
                  <a:pt x="577" y="48"/>
                </a:lnTo>
                <a:lnTo>
                  <a:pt x="583" y="48"/>
                </a:lnTo>
                <a:lnTo>
                  <a:pt x="591" y="47"/>
                </a:lnTo>
                <a:lnTo>
                  <a:pt x="597" y="48"/>
                </a:lnTo>
                <a:lnTo>
                  <a:pt x="605" y="48"/>
                </a:lnTo>
                <a:lnTo>
                  <a:pt x="612" y="51"/>
                </a:lnTo>
                <a:lnTo>
                  <a:pt x="618" y="53"/>
                </a:lnTo>
                <a:lnTo>
                  <a:pt x="624" y="56"/>
                </a:lnTo>
                <a:lnTo>
                  <a:pt x="630" y="59"/>
                </a:lnTo>
                <a:lnTo>
                  <a:pt x="636" y="64"/>
                </a:lnTo>
                <a:lnTo>
                  <a:pt x="640" y="68"/>
                </a:lnTo>
                <a:lnTo>
                  <a:pt x="645" y="74"/>
                </a:lnTo>
                <a:lnTo>
                  <a:pt x="649" y="79"/>
                </a:lnTo>
                <a:lnTo>
                  <a:pt x="652" y="85"/>
                </a:lnTo>
                <a:lnTo>
                  <a:pt x="655" y="90"/>
                </a:lnTo>
                <a:lnTo>
                  <a:pt x="658" y="97"/>
                </a:lnTo>
                <a:lnTo>
                  <a:pt x="660" y="104"/>
                </a:lnTo>
                <a:lnTo>
                  <a:pt x="661" y="111"/>
                </a:lnTo>
                <a:lnTo>
                  <a:pt x="661" y="119"/>
                </a:lnTo>
                <a:lnTo>
                  <a:pt x="661" y="125"/>
                </a:lnTo>
                <a:lnTo>
                  <a:pt x="660" y="132"/>
                </a:lnTo>
                <a:lnTo>
                  <a:pt x="658" y="138"/>
                </a:lnTo>
                <a:lnTo>
                  <a:pt x="655" y="145"/>
                </a:lnTo>
                <a:lnTo>
                  <a:pt x="653" y="151"/>
                </a:lnTo>
                <a:lnTo>
                  <a:pt x="649" y="157"/>
                </a:lnTo>
                <a:lnTo>
                  <a:pt x="646" y="162"/>
                </a:lnTo>
                <a:lnTo>
                  <a:pt x="640" y="168"/>
                </a:lnTo>
                <a:lnTo>
                  <a:pt x="638" y="171"/>
                </a:lnTo>
                <a:lnTo>
                  <a:pt x="636" y="176"/>
                </a:lnTo>
                <a:lnTo>
                  <a:pt x="634" y="180"/>
                </a:lnTo>
                <a:lnTo>
                  <a:pt x="634" y="184"/>
                </a:lnTo>
                <a:lnTo>
                  <a:pt x="634" y="189"/>
                </a:lnTo>
                <a:lnTo>
                  <a:pt x="636" y="193"/>
                </a:lnTo>
                <a:lnTo>
                  <a:pt x="638" y="197"/>
                </a:lnTo>
                <a:lnTo>
                  <a:pt x="640" y="201"/>
                </a:lnTo>
                <a:lnTo>
                  <a:pt x="645" y="204"/>
                </a:lnTo>
                <a:lnTo>
                  <a:pt x="648" y="206"/>
                </a:lnTo>
                <a:lnTo>
                  <a:pt x="652" y="207"/>
                </a:lnTo>
                <a:lnTo>
                  <a:pt x="657" y="208"/>
                </a:lnTo>
                <a:lnTo>
                  <a:pt x="662" y="207"/>
                </a:lnTo>
                <a:lnTo>
                  <a:pt x="666" y="206"/>
                </a:lnTo>
                <a:lnTo>
                  <a:pt x="670" y="204"/>
                </a:lnTo>
                <a:lnTo>
                  <a:pt x="674" y="201"/>
                </a:lnTo>
                <a:lnTo>
                  <a:pt x="680" y="195"/>
                </a:lnTo>
                <a:lnTo>
                  <a:pt x="685" y="189"/>
                </a:lnTo>
                <a:lnTo>
                  <a:pt x="689" y="182"/>
                </a:lnTo>
                <a:lnTo>
                  <a:pt x="694" y="174"/>
                </a:lnTo>
                <a:lnTo>
                  <a:pt x="697" y="168"/>
                </a:lnTo>
                <a:lnTo>
                  <a:pt x="700" y="160"/>
                </a:lnTo>
                <a:lnTo>
                  <a:pt x="703" y="152"/>
                </a:lnTo>
                <a:lnTo>
                  <a:pt x="705" y="145"/>
                </a:lnTo>
                <a:lnTo>
                  <a:pt x="711" y="147"/>
                </a:lnTo>
                <a:lnTo>
                  <a:pt x="717" y="149"/>
                </a:lnTo>
                <a:lnTo>
                  <a:pt x="722" y="152"/>
                </a:lnTo>
                <a:lnTo>
                  <a:pt x="728" y="156"/>
                </a:lnTo>
                <a:lnTo>
                  <a:pt x="732" y="160"/>
                </a:lnTo>
                <a:lnTo>
                  <a:pt x="737" y="165"/>
                </a:lnTo>
                <a:lnTo>
                  <a:pt x="741" y="169"/>
                </a:lnTo>
                <a:lnTo>
                  <a:pt x="744" y="174"/>
                </a:lnTo>
                <a:lnTo>
                  <a:pt x="748" y="180"/>
                </a:lnTo>
                <a:lnTo>
                  <a:pt x="750" y="186"/>
                </a:lnTo>
                <a:lnTo>
                  <a:pt x="752" y="192"/>
                </a:lnTo>
                <a:lnTo>
                  <a:pt x="754" y="199"/>
                </a:lnTo>
                <a:lnTo>
                  <a:pt x="755" y="205"/>
                </a:lnTo>
                <a:lnTo>
                  <a:pt x="755" y="213"/>
                </a:lnTo>
                <a:lnTo>
                  <a:pt x="755" y="219"/>
                </a:lnTo>
                <a:lnTo>
                  <a:pt x="754" y="227"/>
                </a:lnTo>
                <a:close/>
              </a:path>
            </a:pathLst>
          </a:custGeom>
          <a:solidFill>
            <a:srgbClr val="0799D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rgbClr val="6D7381"/>
              </a:solidFill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ECCDD1F6-C00F-4F5B-BDAF-33336ADF146D}"/>
              </a:ext>
            </a:extLst>
          </p:cNvPr>
          <p:cNvSpPr/>
          <p:nvPr/>
        </p:nvSpPr>
        <p:spPr>
          <a:xfrm>
            <a:off x="4033278" y="5360287"/>
            <a:ext cx="123623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Montserrat SemiBold" panose="00000700000000000000" pitchFamily="2" charset="-52"/>
              </a:rPr>
              <a:t> </a:t>
            </a:r>
          </a:p>
          <a:p>
            <a:r>
              <a:rPr lang="ru-RU" sz="2000" dirty="0">
                <a:solidFill>
                  <a:srgbClr val="0799D3"/>
                </a:solidFill>
                <a:latin typeface="Montserrat SemiBold" panose="00000700000000000000" pitchFamily="2" charset="-52"/>
              </a:rPr>
              <a:t>ДО</a:t>
            </a:r>
          </a:p>
          <a:p>
            <a:r>
              <a:rPr lang="ru-RU" dirty="0">
                <a:latin typeface="Montserrat SemiBold" panose="00000700000000000000" pitchFamily="2" charset="-52"/>
              </a:rPr>
              <a:t>лечения</a:t>
            </a:r>
          </a:p>
        </p:txBody>
      </p:sp>
      <p:sp>
        <p:nvSpPr>
          <p:cNvPr id="50" name="Rectangle: Rounded Corners 18">
            <a:extLst>
              <a:ext uri="{FF2B5EF4-FFF2-40B4-BE49-F238E27FC236}">
                <a16:creationId xmlns:a16="http://schemas.microsoft.com/office/drawing/2014/main" id="{230BAD2D-2A5A-4EC2-B032-A16FA37D9771}"/>
              </a:ext>
            </a:extLst>
          </p:cNvPr>
          <p:cNvSpPr/>
          <p:nvPr/>
        </p:nvSpPr>
        <p:spPr>
          <a:xfrm>
            <a:off x="9559040" y="3503298"/>
            <a:ext cx="1880398" cy="3003705"/>
          </a:xfrm>
          <a:prstGeom prst="roundRect">
            <a:avLst>
              <a:gd name="adj" fmla="val 2949"/>
            </a:avLst>
          </a:prstGeom>
          <a:solidFill>
            <a:schemeClr val="bg1"/>
          </a:solidFill>
          <a:ln>
            <a:noFill/>
          </a:ln>
          <a:effectLst>
            <a:outerShdw blurRad="2032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4BF322EB-6D0C-4BFB-AB28-7CFD82120BDA}"/>
              </a:ext>
            </a:extLst>
          </p:cNvPr>
          <p:cNvSpPr/>
          <p:nvPr/>
        </p:nvSpPr>
        <p:spPr>
          <a:xfrm>
            <a:off x="9755285" y="5375307"/>
            <a:ext cx="123623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Montserrat SemiBold" panose="00000700000000000000" pitchFamily="2" charset="-52"/>
              </a:rPr>
              <a:t> </a:t>
            </a:r>
          </a:p>
          <a:p>
            <a:r>
              <a:rPr lang="ru-RU" sz="2000" dirty="0">
                <a:solidFill>
                  <a:srgbClr val="0799D3"/>
                </a:solidFill>
                <a:latin typeface="Montserrat SemiBold" panose="00000700000000000000" pitchFamily="2" charset="-52"/>
              </a:rPr>
              <a:t>ПОСЛЕ</a:t>
            </a:r>
          </a:p>
          <a:p>
            <a:r>
              <a:rPr lang="ru-RU" dirty="0">
                <a:latin typeface="Montserrat SemiBold" panose="00000700000000000000" pitchFamily="2" charset="-52"/>
              </a:rPr>
              <a:t>лечения</a:t>
            </a:r>
          </a:p>
        </p:txBody>
      </p:sp>
      <p:grpSp>
        <p:nvGrpSpPr>
          <p:cNvPr id="66" name="Group 49">
            <a:extLst>
              <a:ext uri="{FF2B5EF4-FFF2-40B4-BE49-F238E27FC236}">
                <a16:creationId xmlns:a16="http://schemas.microsoft.com/office/drawing/2014/main" id="{16F9BDE3-0240-46C0-AA93-F7D723F803E2}"/>
              </a:ext>
            </a:extLst>
          </p:cNvPr>
          <p:cNvGrpSpPr/>
          <p:nvPr/>
        </p:nvGrpSpPr>
        <p:grpSpPr>
          <a:xfrm>
            <a:off x="9889068" y="3867571"/>
            <a:ext cx="1194682" cy="1194622"/>
            <a:chOff x="1970782" y="1975845"/>
            <a:chExt cx="2906462" cy="2906312"/>
          </a:xfrm>
          <a:gradFill>
            <a:gsLst>
              <a:gs pos="0">
                <a:srgbClr val="96DCF7">
                  <a:alpha val="0"/>
                </a:srgbClr>
              </a:gs>
              <a:gs pos="99000">
                <a:srgbClr val="08A5E4"/>
              </a:gs>
            </a:gsLst>
            <a:lin ang="2700000" scaled="1"/>
          </a:gradFill>
        </p:grpSpPr>
        <p:sp>
          <p:nvSpPr>
            <p:cNvPr id="67" name="Oval 51">
              <a:extLst>
                <a:ext uri="{FF2B5EF4-FFF2-40B4-BE49-F238E27FC236}">
                  <a16:creationId xmlns:a16="http://schemas.microsoft.com/office/drawing/2014/main" id="{BE46374A-596C-4F62-AA9B-700ED3ABE339}"/>
                </a:ext>
              </a:extLst>
            </p:cNvPr>
            <p:cNvSpPr/>
            <p:nvPr/>
          </p:nvSpPr>
          <p:spPr>
            <a:xfrm>
              <a:off x="4494087" y="3256946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  <p:sp>
          <p:nvSpPr>
            <p:cNvPr id="68" name="Oval 52">
              <a:extLst>
                <a:ext uri="{FF2B5EF4-FFF2-40B4-BE49-F238E27FC236}">
                  <a16:creationId xmlns:a16="http://schemas.microsoft.com/office/drawing/2014/main" id="{37317960-E16B-49ED-B2C7-5A4101CD3BEE}"/>
                </a:ext>
              </a:extLst>
            </p:cNvPr>
            <p:cNvSpPr/>
            <p:nvPr/>
          </p:nvSpPr>
          <p:spPr>
            <a:xfrm>
              <a:off x="4313855" y="2598432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  <p:sp>
          <p:nvSpPr>
            <p:cNvPr id="69" name="Oval 53">
              <a:extLst>
                <a:ext uri="{FF2B5EF4-FFF2-40B4-BE49-F238E27FC236}">
                  <a16:creationId xmlns:a16="http://schemas.microsoft.com/office/drawing/2014/main" id="{4D64A41B-A221-44BE-BD72-889E88BDA89B}"/>
                </a:ext>
              </a:extLst>
            </p:cNvPr>
            <p:cNvSpPr/>
            <p:nvPr/>
          </p:nvSpPr>
          <p:spPr>
            <a:xfrm>
              <a:off x="4313855" y="3876416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  <p:sp>
          <p:nvSpPr>
            <p:cNvPr id="70" name="Oval 54">
              <a:extLst>
                <a:ext uri="{FF2B5EF4-FFF2-40B4-BE49-F238E27FC236}">
                  <a16:creationId xmlns:a16="http://schemas.microsoft.com/office/drawing/2014/main" id="{4A7687D8-F14C-4F90-932F-DC6BC3EA3FEA}"/>
                </a:ext>
              </a:extLst>
            </p:cNvPr>
            <p:cNvSpPr/>
            <p:nvPr/>
          </p:nvSpPr>
          <p:spPr>
            <a:xfrm>
              <a:off x="3833251" y="2129441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  <p:sp>
          <p:nvSpPr>
            <p:cNvPr id="71" name="Oval 55">
              <a:extLst>
                <a:ext uri="{FF2B5EF4-FFF2-40B4-BE49-F238E27FC236}">
                  <a16:creationId xmlns:a16="http://schemas.microsoft.com/office/drawing/2014/main" id="{9D6FD7A0-53F8-46F7-850F-72399690D299}"/>
                </a:ext>
              </a:extLst>
            </p:cNvPr>
            <p:cNvSpPr/>
            <p:nvPr/>
          </p:nvSpPr>
          <p:spPr>
            <a:xfrm>
              <a:off x="3833251" y="4345407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  <p:sp>
          <p:nvSpPr>
            <p:cNvPr id="72" name="Oval 56">
              <a:extLst>
                <a:ext uri="{FF2B5EF4-FFF2-40B4-BE49-F238E27FC236}">
                  <a16:creationId xmlns:a16="http://schemas.microsoft.com/office/drawing/2014/main" id="{973932FE-F143-447B-8D6F-6F0C4C67B998}"/>
                </a:ext>
              </a:extLst>
            </p:cNvPr>
            <p:cNvSpPr/>
            <p:nvPr/>
          </p:nvSpPr>
          <p:spPr>
            <a:xfrm>
              <a:off x="3232492" y="1975845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  <p:sp>
          <p:nvSpPr>
            <p:cNvPr id="73" name="Oval 57">
              <a:extLst>
                <a:ext uri="{FF2B5EF4-FFF2-40B4-BE49-F238E27FC236}">
                  <a16:creationId xmlns:a16="http://schemas.microsoft.com/office/drawing/2014/main" id="{A14E0C50-ED51-4F38-94F0-55F624344D22}"/>
                </a:ext>
              </a:extLst>
            </p:cNvPr>
            <p:cNvSpPr/>
            <p:nvPr/>
          </p:nvSpPr>
          <p:spPr>
            <a:xfrm>
              <a:off x="3232492" y="4499003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  <p:sp>
          <p:nvSpPr>
            <p:cNvPr id="74" name="Oval 58">
              <a:extLst>
                <a:ext uri="{FF2B5EF4-FFF2-40B4-BE49-F238E27FC236}">
                  <a16:creationId xmlns:a16="http://schemas.microsoft.com/office/drawing/2014/main" id="{066CA625-99C3-46B7-9F1D-AD8D859F0905}"/>
                </a:ext>
              </a:extLst>
            </p:cNvPr>
            <p:cNvSpPr/>
            <p:nvPr/>
          </p:nvSpPr>
          <p:spPr>
            <a:xfrm>
              <a:off x="2151132" y="2598432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  <p:sp>
          <p:nvSpPr>
            <p:cNvPr id="75" name="Oval 59">
              <a:extLst>
                <a:ext uri="{FF2B5EF4-FFF2-40B4-BE49-F238E27FC236}">
                  <a16:creationId xmlns:a16="http://schemas.microsoft.com/office/drawing/2014/main" id="{CB122B87-EAE9-4F6C-A84B-2018D491F751}"/>
                </a:ext>
              </a:extLst>
            </p:cNvPr>
            <p:cNvSpPr/>
            <p:nvPr/>
          </p:nvSpPr>
          <p:spPr>
            <a:xfrm>
              <a:off x="2151132" y="3876416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  <p:sp>
          <p:nvSpPr>
            <p:cNvPr id="76" name="Oval 60">
              <a:extLst>
                <a:ext uri="{FF2B5EF4-FFF2-40B4-BE49-F238E27FC236}">
                  <a16:creationId xmlns:a16="http://schemas.microsoft.com/office/drawing/2014/main" id="{C5942A43-83EC-4CA0-BF05-41194FD08389}"/>
                </a:ext>
              </a:extLst>
            </p:cNvPr>
            <p:cNvSpPr/>
            <p:nvPr/>
          </p:nvSpPr>
          <p:spPr>
            <a:xfrm>
              <a:off x="2631736" y="2129441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  <p:sp>
          <p:nvSpPr>
            <p:cNvPr id="77" name="Oval 61">
              <a:extLst>
                <a:ext uri="{FF2B5EF4-FFF2-40B4-BE49-F238E27FC236}">
                  <a16:creationId xmlns:a16="http://schemas.microsoft.com/office/drawing/2014/main" id="{F6351C1D-ADC4-42CA-8D3A-7A88C46F5E99}"/>
                </a:ext>
              </a:extLst>
            </p:cNvPr>
            <p:cNvSpPr/>
            <p:nvPr/>
          </p:nvSpPr>
          <p:spPr>
            <a:xfrm>
              <a:off x="2631735" y="4345407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  <p:sp>
          <p:nvSpPr>
            <p:cNvPr id="78" name="Oval 62">
              <a:extLst>
                <a:ext uri="{FF2B5EF4-FFF2-40B4-BE49-F238E27FC236}">
                  <a16:creationId xmlns:a16="http://schemas.microsoft.com/office/drawing/2014/main" id="{9B74CBEA-1594-4565-8E6C-41A045CE7BA8}"/>
                </a:ext>
              </a:extLst>
            </p:cNvPr>
            <p:cNvSpPr/>
            <p:nvPr/>
          </p:nvSpPr>
          <p:spPr>
            <a:xfrm>
              <a:off x="1970782" y="3256946"/>
              <a:ext cx="383157" cy="3831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6D7381"/>
                </a:solidFill>
              </a:endParaRPr>
            </a:p>
          </p:txBody>
        </p:sp>
      </p:grpSp>
      <p:sp>
        <p:nvSpPr>
          <p:cNvPr id="79" name="Freeform 142">
            <a:extLst>
              <a:ext uri="{FF2B5EF4-FFF2-40B4-BE49-F238E27FC236}">
                <a16:creationId xmlns:a16="http://schemas.microsoft.com/office/drawing/2014/main" id="{344A01C3-4229-4C80-83E1-12677F6ED441}"/>
              </a:ext>
            </a:extLst>
          </p:cNvPr>
          <p:cNvSpPr>
            <a:spLocks noEditPoints="1"/>
          </p:cNvSpPr>
          <p:nvPr/>
        </p:nvSpPr>
        <p:spPr bwMode="auto">
          <a:xfrm>
            <a:off x="10274478" y="4252157"/>
            <a:ext cx="423863" cy="425450"/>
          </a:xfrm>
          <a:custGeom>
            <a:avLst/>
            <a:gdLst>
              <a:gd name="T0" fmla="*/ 778 w 803"/>
              <a:gd name="T1" fmla="*/ 0 h 803"/>
              <a:gd name="T2" fmla="*/ 619 w 803"/>
              <a:gd name="T3" fmla="*/ 151 h 803"/>
              <a:gd name="T4" fmla="*/ 567 w 803"/>
              <a:gd name="T5" fmla="*/ 147 h 803"/>
              <a:gd name="T6" fmla="*/ 512 w 803"/>
              <a:gd name="T7" fmla="*/ 177 h 803"/>
              <a:gd name="T8" fmla="*/ 465 w 803"/>
              <a:gd name="T9" fmla="*/ 164 h 803"/>
              <a:gd name="T10" fmla="*/ 416 w 803"/>
              <a:gd name="T11" fmla="*/ 170 h 803"/>
              <a:gd name="T12" fmla="*/ 373 w 803"/>
              <a:gd name="T13" fmla="*/ 198 h 803"/>
              <a:gd name="T14" fmla="*/ 177 w 803"/>
              <a:gd name="T15" fmla="*/ 393 h 803"/>
              <a:gd name="T16" fmla="*/ 69 w 803"/>
              <a:gd name="T17" fmla="*/ 460 h 803"/>
              <a:gd name="T18" fmla="*/ 48 w 803"/>
              <a:gd name="T19" fmla="*/ 459 h 803"/>
              <a:gd name="T20" fmla="*/ 34 w 803"/>
              <a:gd name="T21" fmla="*/ 475 h 803"/>
              <a:gd name="T22" fmla="*/ 41 w 803"/>
              <a:gd name="T23" fmla="*/ 497 h 803"/>
              <a:gd name="T24" fmla="*/ 32 w 803"/>
              <a:gd name="T25" fmla="*/ 624 h 803"/>
              <a:gd name="T26" fmla="*/ 11 w 803"/>
              <a:gd name="T27" fmla="*/ 626 h 803"/>
              <a:gd name="T28" fmla="*/ 0 w 803"/>
              <a:gd name="T29" fmla="*/ 646 h 803"/>
              <a:gd name="T30" fmla="*/ 139 w 803"/>
              <a:gd name="T31" fmla="*/ 795 h 803"/>
              <a:gd name="T32" fmla="*/ 161 w 803"/>
              <a:gd name="T33" fmla="*/ 802 h 803"/>
              <a:gd name="T34" fmla="*/ 179 w 803"/>
              <a:gd name="T35" fmla="*/ 788 h 803"/>
              <a:gd name="T36" fmla="*/ 177 w 803"/>
              <a:gd name="T37" fmla="*/ 766 h 803"/>
              <a:gd name="T38" fmla="*/ 309 w 803"/>
              <a:gd name="T39" fmla="*/ 766 h 803"/>
              <a:gd name="T40" fmla="*/ 331 w 803"/>
              <a:gd name="T41" fmla="*/ 768 h 803"/>
              <a:gd name="T42" fmla="*/ 345 w 803"/>
              <a:gd name="T43" fmla="*/ 750 h 803"/>
              <a:gd name="T44" fmla="*/ 339 w 803"/>
              <a:gd name="T45" fmla="*/ 729 h 803"/>
              <a:gd name="T46" fmla="*/ 459 w 803"/>
              <a:gd name="T47" fmla="*/ 576 h 803"/>
              <a:gd name="T48" fmla="*/ 605 w 803"/>
              <a:gd name="T49" fmla="*/ 430 h 803"/>
              <a:gd name="T50" fmla="*/ 618 w 803"/>
              <a:gd name="T51" fmla="*/ 414 h 803"/>
              <a:gd name="T52" fmla="*/ 638 w 803"/>
              <a:gd name="T53" fmla="*/ 368 h 803"/>
              <a:gd name="T54" fmla="*/ 636 w 803"/>
              <a:gd name="T55" fmla="*/ 318 h 803"/>
              <a:gd name="T56" fmla="*/ 638 w 803"/>
              <a:gd name="T57" fmla="*/ 264 h 803"/>
              <a:gd name="T58" fmla="*/ 659 w 803"/>
              <a:gd name="T59" fmla="*/ 214 h 803"/>
              <a:gd name="T60" fmla="*/ 798 w 803"/>
              <a:gd name="T61" fmla="*/ 37 h 803"/>
              <a:gd name="T62" fmla="*/ 800 w 803"/>
              <a:gd name="T63" fmla="*/ 15 h 803"/>
              <a:gd name="T64" fmla="*/ 157 w 803"/>
              <a:gd name="T65" fmla="*/ 546 h 803"/>
              <a:gd name="T66" fmla="*/ 157 w 803"/>
              <a:gd name="T67" fmla="*/ 613 h 803"/>
              <a:gd name="T68" fmla="*/ 257 w 803"/>
              <a:gd name="T69" fmla="*/ 513 h 803"/>
              <a:gd name="T70" fmla="*/ 322 w 803"/>
              <a:gd name="T71" fmla="*/ 579 h 803"/>
              <a:gd name="T72" fmla="*/ 402 w 803"/>
              <a:gd name="T73" fmla="*/ 460 h 803"/>
              <a:gd name="T74" fmla="*/ 381 w 803"/>
              <a:gd name="T75" fmla="*/ 459 h 803"/>
              <a:gd name="T76" fmla="*/ 366 w 803"/>
              <a:gd name="T77" fmla="*/ 475 h 803"/>
              <a:gd name="T78" fmla="*/ 373 w 803"/>
              <a:gd name="T79" fmla="*/ 497 h 803"/>
              <a:gd name="T80" fmla="*/ 489 w 803"/>
              <a:gd name="T81" fmla="*/ 479 h 803"/>
              <a:gd name="T82" fmla="*/ 531 w 803"/>
              <a:gd name="T83" fmla="*/ 325 h 803"/>
              <a:gd name="T84" fmla="*/ 509 w 803"/>
              <a:gd name="T85" fmla="*/ 327 h 803"/>
              <a:gd name="T86" fmla="*/ 499 w 803"/>
              <a:gd name="T87" fmla="*/ 347 h 803"/>
              <a:gd name="T88" fmla="*/ 555 w 803"/>
              <a:gd name="T89" fmla="*/ 414 h 803"/>
              <a:gd name="T90" fmla="*/ 417 w 803"/>
              <a:gd name="T91" fmla="*/ 222 h 803"/>
              <a:gd name="T92" fmla="*/ 448 w 803"/>
              <a:gd name="T93" fmla="*/ 210 h 803"/>
              <a:gd name="T94" fmla="*/ 482 w 803"/>
              <a:gd name="T95" fmla="*/ 215 h 803"/>
              <a:gd name="T96" fmla="*/ 505 w 803"/>
              <a:gd name="T97" fmla="*/ 231 h 803"/>
              <a:gd name="T98" fmla="*/ 579 w 803"/>
              <a:gd name="T99" fmla="*/ 306 h 803"/>
              <a:gd name="T100" fmla="*/ 592 w 803"/>
              <a:gd name="T101" fmla="*/ 357 h 803"/>
              <a:gd name="T102" fmla="*/ 555 w 803"/>
              <a:gd name="T103" fmla="*/ 214 h 803"/>
              <a:gd name="T104" fmla="*/ 589 w 803"/>
              <a:gd name="T105" fmla="*/ 190 h 803"/>
              <a:gd name="T106" fmla="*/ 609 w 803"/>
              <a:gd name="T107" fmla="*/ 201 h 803"/>
              <a:gd name="T108" fmla="*/ 611 w 803"/>
              <a:gd name="T109" fmla="*/ 223 h 8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803" h="803">
                <a:moveTo>
                  <a:pt x="795" y="7"/>
                </a:moveTo>
                <a:lnTo>
                  <a:pt x="792" y="4"/>
                </a:lnTo>
                <a:lnTo>
                  <a:pt x="787" y="3"/>
                </a:lnTo>
                <a:lnTo>
                  <a:pt x="783" y="0"/>
                </a:lnTo>
                <a:lnTo>
                  <a:pt x="778" y="0"/>
                </a:lnTo>
                <a:lnTo>
                  <a:pt x="774" y="0"/>
                </a:lnTo>
                <a:lnTo>
                  <a:pt x="770" y="3"/>
                </a:lnTo>
                <a:lnTo>
                  <a:pt x="765" y="4"/>
                </a:lnTo>
                <a:lnTo>
                  <a:pt x="762" y="7"/>
                </a:lnTo>
                <a:lnTo>
                  <a:pt x="619" y="151"/>
                </a:lnTo>
                <a:lnTo>
                  <a:pt x="609" y="146"/>
                </a:lnTo>
                <a:lnTo>
                  <a:pt x="599" y="144"/>
                </a:lnTo>
                <a:lnTo>
                  <a:pt x="588" y="144"/>
                </a:lnTo>
                <a:lnTo>
                  <a:pt x="577" y="144"/>
                </a:lnTo>
                <a:lnTo>
                  <a:pt x="567" y="147"/>
                </a:lnTo>
                <a:lnTo>
                  <a:pt x="557" y="151"/>
                </a:lnTo>
                <a:lnTo>
                  <a:pt x="547" y="157"/>
                </a:lnTo>
                <a:lnTo>
                  <a:pt x="538" y="164"/>
                </a:lnTo>
                <a:lnTo>
                  <a:pt x="521" y="182"/>
                </a:lnTo>
                <a:lnTo>
                  <a:pt x="512" y="177"/>
                </a:lnTo>
                <a:lnTo>
                  <a:pt x="503" y="173"/>
                </a:lnTo>
                <a:lnTo>
                  <a:pt x="493" y="169"/>
                </a:lnTo>
                <a:lnTo>
                  <a:pt x="484" y="166"/>
                </a:lnTo>
                <a:lnTo>
                  <a:pt x="475" y="165"/>
                </a:lnTo>
                <a:lnTo>
                  <a:pt x="465" y="164"/>
                </a:lnTo>
                <a:lnTo>
                  <a:pt x="455" y="163"/>
                </a:lnTo>
                <a:lnTo>
                  <a:pt x="445" y="164"/>
                </a:lnTo>
                <a:lnTo>
                  <a:pt x="435" y="165"/>
                </a:lnTo>
                <a:lnTo>
                  <a:pt x="425" y="167"/>
                </a:lnTo>
                <a:lnTo>
                  <a:pt x="416" y="170"/>
                </a:lnTo>
                <a:lnTo>
                  <a:pt x="407" y="174"/>
                </a:lnTo>
                <a:lnTo>
                  <a:pt x="397" y="178"/>
                </a:lnTo>
                <a:lnTo>
                  <a:pt x="388" y="183"/>
                </a:lnTo>
                <a:lnTo>
                  <a:pt x="381" y="190"/>
                </a:lnTo>
                <a:lnTo>
                  <a:pt x="373" y="198"/>
                </a:lnTo>
                <a:lnTo>
                  <a:pt x="356" y="214"/>
                </a:lnTo>
                <a:lnTo>
                  <a:pt x="322" y="248"/>
                </a:lnTo>
                <a:lnTo>
                  <a:pt x="277" y="293"/>
                </a:lnTo>
                <a:lnTo>
                  <a:pt x="226" y="344"/>
                </a:lnTo>
                <a:lnTo>
                  <a:pt x="177" y="393"/>
                </a:lnTo>
                <a:lnTo>
                  <a:pt x="133" y="437"/>
                </a:lnTo>
                <a:lnTo>
                  <a:pt x="102" y="467"/>
                </a:lnTo>
                <a:lnTo>
                  <a:pt x="90" y="479"/>
                </a:lnTo>
                <a:lnTo>
                  <a:pt x="74" y="463"/>
                </a:lnTo>
                <a:lnTo>
                  <a:pt x="69" y="460"/>
                </a:lnTo>
                <a:lnTo>
                  <a:pt x="66" y="459"/>
                </a:lnTo>
                <a:lnTo>
                  <a:pt x="62" y="456"/>
                </a:lnTo>
                <a:lnTo>
                  <a:pt x="57" y="456"/>
                </a:lnTo>
                <a:lnTo>
                  <a:pt x="53" y="456"/>
                </a:lnTo>
                <a:lnTo>
                  <a:pt x="48" y="459"/>
                </a:lnTo>
                <a:lnTo>
                  <a:pt x="44" y="460"/>
                </a:lnTo>
                <a:lnTo>
                  <a:pt x="41" y="463"/>
                </a:lnTo>
                <a:lnTo>
                  <a:pt x="37" y="467"/>
                </a:lnTo>
                <a:lnTo>
                  <a:pt x="35" y="471"/>
                </a:lnTo>
                <a:lnTo>
                  <a:pt x="34" y="475"/>
                </a:lnTo>
                <a:lnTo>
                  <a:pt x="33" y="479"/>
                </a:lnTo>
                <a:lnTo>
                  <a:pt x="34" y="484"/>
                </a:lnTo>
                <a:lnTo>
                  <a:pt x="35" y="488"/>
                </a:lnTo>
                <a:lnTo>
                  <a:pt x="37" y="493"/>
                </a:lnTo>
                <a:lnTo>
                  <a:pt x="41" y="497"/>
                </a:lnTo>
                <a:lnTo>
                  <a:pt x="123" y="579"/>
                </a:lnTo>
                <a:lnTo>
                  <a:pt x="57" y="646"/>
                </a:lnTo>
                <a:lnTo>
                  <a:pt x="41" y="630"/>
                </a:lnTo>
                <a:lnTo>
                  <a:pt x="36" y="626"/>
                </a:lnTo>
                <a:lnTo>
                  <a:pt x="32" y="624"/>
                </a:lnTo>
                <a:lnTo>
                  <a:pt x="28" y="623"/>
                </a:lnTo>
                <a:lnTo>
                  <a:pt x="23" y="623"/>
                </a:lnTo>
                <a:lnTo>
                  <a:pt x="19" y="623"/>
                </a:lnTo>
                <a:lnTo>
                  <a:pt x="14" y="624"/>
                </a:lnTo>
                <a:lnTo>
                  <a:pt x="11" y="626"/>
                </a:lnTo>
                <a:lnTo>
                  <a:pt x="7" y="630"/>
                </a:lnTo>
                <a:lnTo>
                  <a:pt x="3" y="633"/>
                </a:lnTo>
                <a:lnTo>
                  <a:pt x="2" y="637"/>
                </a:lnTo>
                <a:lnTo>
                  <a:pt x="0" y="642"/>
                </a:lnTo>
                <a:lnTo>
                  <a:pt x="0" y="646"/>
                </a:lnTo>
                <a:lnTo>
                  <a:pt x="0" y="651"/>
                </a:lnTo>
                <a:lnTo>
                  <a:pt x="2" y="655"/>
                </a:lnTo>
                <a:lnTo>
                  <a:pt x="3" y="659"/>
                </a:lnTo>
                <a:lnTo>
                  <a:pt x="7" y="663"/>
                </a:lnTo>
                <a:lnTo>
                  <a:pt x="139" y="795"/>
                </a:lnTo>
                <a:lnTo>
                  <a:pt x="144" y="799"/>
                </a:lnTo>
                <a:lnTo>
                  <a:pt x="148" y="801"/>
                </a:lnTo>
                <a:lnTo>
                  <a:pt x="153" y="802"/>
                </a:lnTo>
                <a:lnTo>
                  <a:pt x="157" y="803"/>
                </a:lnTo>
                <a:lnTo>
                  <a:pt x="161" y="802"/>
                </a:lnTo>
                <a:lnTo>
                  <a:pt x="166" y="801"/>
                </a:lnTo>
                <a:lnTo>
                  <a:pt x="169" y="799"/>
                </a:lnTo>
                <a:lnTo>
                  <a:pt x="173" y="795"/>
                </a:lnTo>
                <a:lnTo>
                  <a:pt x="177" y="792"/>
                </a:lnTo>
                <a:lnTo>
                  <a:pt x="179" y="788"/>
                </a:lnTo>
                <a:lnTo>
                  <a:pt x="180" y="783"/>
                </a:lnTo>
                <a:lnTo>
                  <a:pt x="180" y="779"/>
                </a:lnTo>
                <a:lnTo>
                  <a:pt x="180" y="774"/>
                </a:lnTo>
                <a:lnTo>
                  <a:pt x="179" y="770"/>
                </a:lnTo>
                <a:lnTo>
                  <a:pt x="177" y="766"/>
                </a:lnTo>
                <a:lnTo>
                  <a:pt x="173" y="762"/>
                </a:lnTo>
                <a:lnTo>
                  <a:pt x="157" y="746"/>
                </a:lnTo>
                <a:lnTo>
                  <a:pt x="223" y="679"/>
                </a:lnTo>
                <a:lnTo>
                  <a:pt x="306" y="762"/>
                </a:lnTo>
                <a:lnTo>
                  <a:pt x="309" y="766"/>
                </a:lnTo>
                <a:lnTo>
                  <a:pt x="314" y="768"/>
                </a:lnTo>
                <a:lnTo>
                  <a:pt x="318" y="769"/>
                </a:lnTo>
                <a:lnTo>
                  <a:pt x="322" y="769"/>
                </a:lnTo>
                <a:lnTo>
                  <a:pt x="327" y="769"/>
                </a:lnTo>
                <a:lnTo>
                  <a:pt x="331" y="768"/>
                </a:lnTo>
                <a:lnTo>
                  <a:pt x="336" y="766"/>
                </a:lnTo>
                <a:lnTo>
                  <a:pt x="339" y="762"/>
                </a:lnTo>
                <a:lnTo>
                  <a:pt x="342" y="759"/>
                </a:lnTo>
                <a:lnTo>
                  <a:pt x="344" y="755"/>
                </a:lnTo>
                <a:lnTo>
                  <a:pt x="345" y="750"/>
                </a:lnTo>
                <a:lnTo>
                  <a:pt x="347" y="746"/>
                </a:lnTo>
                <a:lnTo>
                  <a:pt x="345" y="742"/>
                </a:lnTo>
                <a:lnTo>
                  <a:pt x="344" y="737"/>
                </a:lnTo>
                <a:lnTo>
                  <a:pt x="342" y="733"/>
                </a:lnTo>
                <a:lnTo>
                  <a:pt x="339" y="729"/>
                </a:lnTo>
                <a:lnTo>
                  <a:pt x="322" y="713"/>
                </a:lnTo>
                <a:lnTo>
                  <a:pt x="342" y="692"/>
                </a:lnTo>
                <a:lnTo>
                  <a:pt x="374" y="660"/>
                </a:lnTo>
                <a:lnTo>
                  <a:pt x="414" y="621"/>
                </a:lnTo>
                <a:lnTo>
                  <a:pt x="459" y="576"/>
                </a:lnTo>
                <a:lnTo>
                  <a:pt x="504" y="531"/>
                </a:lnTo>
                <a:lnTo>
                  <a:pt x="546" y="489"/>
                </a:lnTo>
                <a:lnTo>
                  <a:pt x="581" y="454"/>
                </a:lnTo>
                <a:lnTo>
                  <a:pt x="605" y="430"/>
                </a:lnTo>
                <a:lnTo>
                  <a:pt x="605" y="430"/>
                </a:lnTo>
                <a:lnTo>
                  <a:pt x="605" y="430"/>
                </a:lnTo>
                <a:lnTo>
                  <a:pt x="605" y="430"/>
                </a:lnTo>
                <a:lnTo>
                  <a:pt x="605" y="430"/>
                </a:lnTo>
                <a:lnTo>
                  <a:pt x="613" y="422"/>
                </a:lnTo>
                <a:lnTo>
                  <a:pt x="618" y="414"/>
                </a:lnTo>
                <a:lnTo>
                  <a:pt x="624" y="405"/>
                </a:lnTo>
                <a:lnTo>
                  <a:pt x="629" y="396"/>
                </a:lnTo>
                <a:lnTo>
                  <a:pt x="633" y="386"/>
                </a:lnTo>
                <a:lnTo>
                  <a:pt x="636" y="378"/>
                </a:lnTo>
                <a:lnTo>
                  <a:pt x="638" y="368"/>
                </a:lnTo>
                <a:lnTo>
                  <a:pt x="639" y="358"/>
                </a:lnTo>
                <a:lnTo>
                  <a:pt x="639" y="348"/>
                </a:lnTo>
                <a:lnTo>
                  <a:pt x="639" y="338"/>
                </a:lnTo>
                <a:lnTo>
                  <a:pt x="638" y="328"/>
                </a:lnTo>
                <a:lnTo>
                  <a:pt x="636" y="318"/>
                </a:lnTo>
                <a:lnTo>
                  <a:pt x="634" y="310"/>
                </a:lnTo>
                <a:lnTo>
                  <a:pt x="629" y="300"/>
                </a:lnTo>
                <a:lnTo>
                  <a:pt x="625" y="291"/>
                </a:lnTo>
                <a:lnTo>
                  <a:pt x="621" y="282"/>
                </a:lnTo>
                <a:lnTo>
                  <a:pt x="638" y="264"/>
                </a:lnTo>
                <a:lnTo>
                  <a:pt x="646" y="255"/>
                </a:lnTo>
                <a:lnTo>
                  <a:pt x="651" y="246"/>
                </a:lnTo>
                <a:lnTo>
                  <a:pt x="656" y="235"/>
                </a:lnTo>
                <a:lnTo>
                  <a:pt x="658" y="225"/>
                </a:lnTo>
                <a:lnTo>
                  <a:pt x="659" y="214"/>
                </a:lnTo>
                <a:lnTo>
                  <a:pt x="658" y="204"/>
                </a:lnTo>
                <a:lnTo>
                  <a:pt x="656" y="193"/>
                </a:lnTo>
                <a:lnTo>
                  <a:pt x="652" y="183"/>
                </a:lnTo>
                <a:lnTo>
                  <a:pt x="795" y="41"/>
                </a:lnTo>
                <a:lnTo>
                  <a:pt x="798" y="37"/>
                </a:lnTo>
                <a:lnTo>
                  <a:pt x="800" y="32"/>
                </a:lnTo>
                <a:lnTo>
                  <a:pt x="801" y="28"/>
                </a:lnTo>
                <a:lnTo>
                  <a:pt x="803" y="23"/>
                </a:lnTo>
                <a:lnTo>
                  <a:pt x="801" y="19"/>
                </a:lnTo>
                <a:lnTo>
                  <a:pt x="800" y="15"/>
                </a:lnTo>
                <a:lnTo>
                  <a:pt x="798" y="11"/>
                </a:lnTo>
                <a:lnTo>
                  <a:pt x="795" y="7"/>
                </a:lnTo>
                <a:close/>
                <a:moveTo>
                  <a:pt x="190" y="447"/>
                </a:moveTo>
                <a:lnTo>
                  <a:pt x="223" y="479"/>
                </a:lnTo>
                <a:lnTo>
                  <a:pt x="157" y="546"/>
                </a:lnTo>
                <a:lnTo>
                  <a:pt x="123" y="513"/>
                </a:lnTo>
                <a:lnTo>
                  <a:pt x="190" y="447"/>
                </a:lnTo>
                <a:close/>
                <a:moveTo>
                  <a:pt x="123" y="713"/>
                </a:moveTo>
                <a:lnTo>
                  <a:pt x="90" y="679"/>
                </a:lnTo>
                <a:lnTo>
                  <a:pt x="157" y="613"/>
                </a:lnTo>
                <a:lnTo>
                  <a:pt x="190" y="646"/>
                </a:lnTo>
                <a:lnTo>
                  <a:pt x="123" y="713"/>
                </a:lnTo>
                <a:close/>
                <a:moveTo>
                  <a:pt x="223" y="613"/>
                </a:moveTo>
                <a:lnTo>
                  <a:pt x="190" y="579"/>
                </a:lnTo>
                <a:lnTo>
                  <a:pt x="257" y="513"/>
                </a:lnTo>
                <a:lnTo>
                  <a:pt x="290" y="546"/>
                </a:lnTo>
                <a:lnTo>
                  <a:pt x="223" y="613"/>
                </a:lnTo>
                <a:close/>
                <a:moveTo>
                  <a:pt x="290" y="679"/>
                </a:moveTo>
                <a:lnTo>
                  <a:pt x="257" y="646"/>
                </a:lnTo>
                <a:lnTo>
                  <a:pt x="322" y="579"/>
                </a:lnTo>
                <a:lnTo>
                  <a:pt x="356" y="613"/>
                </a:lnTo>
                <a:lnTo>
                  <a:pt x="290" y="679"/>
                </a:lnTo>
                <a:close/>
                <a:moveTo>
                  <a:pt x="456" y="513"/>
                </a:moveTo>
                <a:lnTo>
                  <a:pt x="406" y="463"/>
                </a:lnTo>
                <a:lnTo>
                  <a:pt x="402" y="460"/>
                </a:lnTo>
                <a:lnTo>
                  <a:pt x="398" y="459"/>
                </a:lnTo>
                <a:lnTo>
                  <a:pt x="394" y="456"/>
                </a:lnTo>
                <a:lnTo>
                  <a:pt x="389" y="456"/>
                </a:lnTo>
                <a:lnTo>
                  <a:pt x="385" y="456"/>
                </a:lnTo>
                <a:lnTo>
                  <a:pt x="381" y="459"/>
                </a:lnTo>
                <a:lnTo>
                  <a:pt x="376" y="460"/>
                </a:lnTo>
                <a:lnTo>
                  <a:pt x="373" y="463"/>
                </a:lnTo>
                <a:lnTo>
                  <a:pt x="370" y="467"/>
                </a:lnTo>
                <a:lnTo>
                  <a:pt x="367" y="471"/>
                </a:lnTo>
                <a:lnTo>
                  <a:pt x="366" y="475"/>
                </a:lnTo>
                <a:lnTo>
                  <a:pt x="365" y="479"/>
                </a:lnTo>
                <a:lnTo>
                  <a:pt x="366" y="484"/>
                </a:lnTo>
                <a:lnTo>
                  <a:pt x="367" y="488"/>
                </a:lnTo>
                <a:lnTo>
                  <a:pt x="370" y="493"/>
                </a:lnTo>
                <a:lnTo>
                  <a:pt x="373" y="497"/>
                </a:lnTo>
                <a:lnTo>
                  <a:pt x="422" y="546"/>
                </a:lnTo>
                <a:lnTo>
                  <a:pt x="389" y="579"/>
                </a:lnTo>
                <a:lnTo>
                  <a:pt x="223" y="414"/>
                </a:lnTo>
                <a:lnTo>
                  <a:pt x="322" y="314"/>
                </a:lnTo>
                <a:lnTo>
                  <a:pt x="489" y="479"/>
                </a:lnTo>
                <a:lnTo>
                  <a:pt x="456" y="513"/>
                </a:lnTo>
                <a:close/>
                <a:moveTo>
                  <a:pt x="585" y="378"/>
                </a:moveTo>
                <a:lnTo>
                  <a:pt x="538" y="330"/>
                </a:lnTo>
                <a:lnTo>
                  <a:pt x="535" y="327"/>
                </a:lnTo>
                <a:lnTo>
                  <a:pt x="531" y="325"/>
                </a:lnTo>
                <a:lnTo>
                  <a:pt x="526" y="324"/>
                </a:lnTo>
                <a:lnTo>
                  <a:pt x="522" y="324"/>
                </a:lnTo>
                <a:lnTo>
                  <a:pt x="518" y="324"/>
                </a:lnTo>
                <a:lnTo>
                  <a:pt x="513" y="325"/>
                </a:lnTo>
                <a:lnTo>
                  <a:pt x="509" y="327"/>
                </a:lnTo>
                <a:lnTo>
                  <a:pt x="505" y="330"/>
                </a:lnTo>
                <a:lnTo>
                  <a:pt x="502" y="334"/>
                </a:lnTo>
                <a:lnTo>
                  <a:pt x="500" y="338"/>
                </a:lnTo>
                <a:lnTo>
                  <a:pt x="499" y="342"/>
                </a:lnTo>
                <a:lnTo>
                  <a:pt x="499" y="347"/>
                </a:lnTo>
                <a:lnTo>
                  <a:pt x="499" y="351"/>
                </a:lnTo>
                <a:lnTo>
                  <a:pt x="500" y="356"/>
                </a:lnTo>
                <a:lnTo>
                  <a:pt x="502" y="360"/>
                </a:lnTo>
                <a:lnTo>
                  <a:pt x="505" y="363"/>
                </a:lnTo>
                <a:lnTo>
                  <a:pt x="555" y="414"/>
                </a:lnTo>
                <a:lnTo>
                  <a:pt x="522" y="447"/>
                </a:lnTo>
                <a:lnTo>
                  <a:pt x="356" y="280"/>
                </a:lnTo>
                <a:lnTo>
                  <a:pt x="406" y="231"/>
                </a:lnTo>
                <a:lnTo>
                  <a:pt x="411" y="226"/>
                </a:lnTo>
                <a:lnTo>
                  <a:pt x="417" y="222"/>
                </a:lnTo>
                <a:lnTo>
                  <a:pt x="423" y="219"/>
                </a:lnTo>
                <a:lnTo>
                  <a:pt x="429" y="215"/>
                </a:lnTo>
                <a:lnTo>
                  <a:pt x="435" y="213"/>
                </a:lnTo>
                <a:lnTo>
                  <a:pt x="442" y="211"/>
                </a:lnTo>
                <a:lnTo>
                  <a:pt x="448" y="210"/>
                </a:lnTo>
                <a:lnTo>
                  <a:pt x="456" y="210"/>
                </a:lnTo>
                <a:lnTo>
                  <a:pt x="463" y="210"/>
                </a:lnTo>
                <a:lnTo>
                  <a:pt x="469" y="211"/>
                </a:lnTo>
                <a:lnTo>
                  <a:pt x="476" y="213"/>
                </a:lnTo>
                <a:lnTo>
                  <a:pt x="482" y="215"/>
                </a:lnTo>
                <a:lnTo>
                  <a:pt x="488" y="219"/>
                </a:lnTo>
                <a:lnTo>
                  <a:pt x="495" y="222"/>
                </a:lnTo>
                <a:lnTo>
                  <a:pt x="500" y="226"/>
                </a:lnTo>
                <a:lnTo>
                  <a:pt x="505" y="231"/>
                </a:lnTo>
                <a:lnTo>
                  <a:pt x="505" y="231"/>
                </a:lnTo>
                <a:lnTo>
                  <a:pt x="505" y="231"/>
                </a:lnTo>
                <a:lnTo>
                  <a:pt x="505" y="231"/>
                </a:lnTo>
                <a:lnTo>
                  <a:pt x="505" y="231"/>
                </a:lnTo>
                <a:lnTo>
                  <a:pt x="572" y="297"/>
                </a:lnTo>
                <a:lnTo>
                  <a:pt x="579" y="306"/>
                </a:lnTo>
                <a:lnTo>
                  <a:pt x="585" y="315"/>
                </a:lnTo>
                <a:lnTo>
                  <a:pt x="589" y="325"/>
                </a:lnTo>
                <a:lnTo>
                  <a:pt x="592" y="336"/>
                </a:lnTo>
                <a:lnTo>
                  <a:pt x="592" y="347"/>
                </a:lnTo>
                <a:lnTo>
                  <a:pt x="592" y="357"/>
                </a:lnTo>
                <a:lnTo>
                  <a:pt x="590" y="368"/>
                </a:lnTo>
                <a:lnTo>
                  <a:pt x="585" y="378"/>
                </a:lnTo>
                <a:close/>
                <a:moveTo>
                  <a:pt x="605" y="231"/>
                </a:moveTo>
                <a:lnTo>
                  <a:pt x="589" y="247"/>
                </a:lnTo>
                <a:lnTo>
                  <a:pt x="555" y="214"/>
                </a:lnTo>
                <a:lnTo>
                  <a:pt x="572" y="198"/>
                </a:lnTo>
                <a:lnTo>
                  <a:pt x="576" y="194"/>
                </a:lnTo>
                <a:lnTo>
                  <a:pt x="580" y="192"/>
                </a:lnTo>
                <a:lnTo>
                  <a:pt x="584" y="191"/>
                </a:lnTo>
                <a:lnTo>
                  <a:pt x="589" y="190"/>
                </a:lnTo>
                <a:lnTo>
                  <a:pt x="593" y="191"/>
                </a:lnTo>
                <a:lnTo>
                  <a:pt x="598" y="192"/>
                </a:lnTo>
                <a:lnTo>
                  <a:pt x="602" y="194"/>
                </a:lnTo>
                <a:lnTo>
                  <a:pt x="605" y="198"/>
                </a:lnTo>
                <a:lnTo>
                  <a:pt x="609" y="201"/>
                </a:lnTo>
                <a:lnTo>
                  <a:pt x="611" y="205"/>
                </a:lnTo>
                <a:lnTo>
                  <a:pt x="612" y="210"/>
                </a:lnTo>
                <a:lnTo>
                  <a:pt x="612" y="214"/>
                </a:lnTo>
                <a:lnTo>
                  <a:pt x="612" y="219"/>
                </a:lnTo>
                <a:lnTo>
                  <a:pt x="611" y="223"/>
                </a:lnTo>
                <a:lnTo>
                  <a:pt x="609" y="227"/>
                </a:lnTo>
                <a:lnTo>
                  <a:pt x="605" y="231"/>
                </a:lnTo>
                <a:close/>
              </a:path>
            </a:pathLst>
          </a:custGeom>
          <a:solidFill>
            <a:srgbClr val="0799D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rgbClr val="6D7381"/>
              </a:solidFill>
            </a:endParaRPr>
          </a:p>
        </p:txBody>
      </p:sp>
      <p:grpSp>
        <p:nvGrpSpPr>
          <p:cNvPr id="80" name="Group 86">
            <a:extLst>
              <a:ext uri="{FF2B5EF4-FFF2-40B4-BE49-F238E27FC236}">
                <a16:creationId xmlns:a16="http://schemas.microsoft.com/office/drawing/2014/main" id="{1F1983B9-29BC-4C83-90AE-478040326BAF}"/>
              </a:ext>
            </a:extLst>
          </p:cNvPr>
          <p:cNvGrpSpPr/>
          <p:nvPr/>
        </p:nvGrpSpPr>
        <p:grpSpPr>
          <a:xfrm rot="15236124">
            <a:off x="10243959" y="-702698"/>
            <a:ext cx="2592986" cy="2124850"/>
            <a:chOff x="9381302" y="4525192"/>
            <a:chExt cx="2592986" cy="2124850"/>
          </a:xfrm>
          <a:gradFill>
            <a:gsLst>
              <a:gs pos="100000">
                <a:schemeClr val="bg1"/>
              </a:gs>
              <a:gs pos="0">
                <a:srgbClr val="96DCF7"/>
              </a:gs>
            </a:gsLst>
            <a:lin ang="2700000" scaled="1"/>
          </a:gradFill>
        </p:grpSpPr>
        <p:grpSp>
          <p:nvGrpSpPr>
            <p:cNvPr id="81" name="Group 87">
              <a:extLst>
                <a:ext uri="{FF2B5EF4-FFF2-40B4-BE49-F238E27FC236}">
                  <a16:creationId xmlns:a16="http://schemas.microsoft.com/office/drawing/2014/main" id="{F86CE02C-7DEE-45D2-B761-F3B6218B3A7F}"/>
                </a:ext>
              </a:extLst>
            </p:cNvPr>
            <p:cNvGrpSpPr/>
            <p:nvPr/>
          </p:nvGrpSpPr>
          <p:grpSpPr>
            <a:xfrm rot="19695130" flipH="1">
              <a:off x="10688647" y="5407027"/>
              <a:ext cx="1285641" cy="1243015"/>
              <a:chOff x="2818811" y="574769"/>
              <a:chExt cx="6148534" cy="5944686"/>
            </a:xfrm>
            <a:grpFill/>
          </p:grpSpPr>
          <p:sp>
            <p:nvSpPr>
              <p:cNvPr id="94" name="Freeform 6">
                <a:extLst>
                  <a:ext uri="{FF2B5EF4-FFF2-40B4-BE49-F238E27FC236}">
                    <a16:creationId xmlns:a16="http://schemas.microsoft.com/office/drawing/2014/main" id="{E222DE62-6460-4F8E-94B9-CFEFBA4D75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5" name="Oval 101">
                <a:extLst>
                  <a:ext uri="{FF2B5EF4-FFF2-40B4-BE49-F238E27FC236}">
                    <a16:creationId xmlns:a16="http://schemas.microsoft.com/office/drawing/2014/main" id="{BFAC9107-A276-4D85-BAE5-0BE22F0C4201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6" name="Oval 102">
                <a:extLst>
                  <a:ext uri="{FF2B5EF4-FFF2-40B4-BE49-F238E27FC236}">
                    <a16:creationId xmlns:a16="http://schemas.microsoft.com/office/drawing/2014/main" id="{0DFA9E97-5195-4C50-ACAE-CB47F9E183A7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7" name="Oval 103">
                <a:extLst>
                  <a:ext uri="{FF2B5EF4-FFF2-40B4-BE49-F238E27FC236}">
                    <a16:creationId xmlns:a16="http://schemas.microsoft.com/office/drawing/2014/main" id="{2FEB1CAE-8550-466B-B55A-589A19ECAA73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8" name="Oval 104">
                <a:extLst>
                  <a:ext uri="{FF2B5EF4-FFF2-40B4-BE49-F238E27FC236}">
                    <a16:creationId xmlns:a16="http://schemas.microsoft.com/office/drawing/2014/main" id="{AC3A0CAE-3FE2-4699-9B02-7127EC11DF7B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82" name="Group 88">
              <a:extLst>
                <a:ext uri="{FF2B5EF4-FFF2-40B4-BE49-F238E27FC236}">
                  <a16:creationId xmlns:a16="http://schemas.microsoft.com/office/drawing/2014/main" id="{58A4309B-6668-4C1B-8248-FD87FD5EAC9D}"/>
                </a:ext>
              </a:extLst>
            </p:cNvPr>
            <p:cNvGrpSpPr/>
            <p:nvPr/>
          </p:nvGrpSpPr>
          <p:grpSpPr>
            <a:xfrm rot="611320" flipH="1">
              <a:off x="10228067" y="4525192"/>
              <a:ext cx="800235" cy="773703"/>
              <a:chOff x="2818811" y="574769"/>
              <a:chExt cx="6148534" cy="5944686"/>
            </a:xfrm>
            <a:grpFill/>
          </p:grpSpPr>
          <p:sp>
            <p:nvSpPr>
              <p:cNvPr id="89" name="Freeform 6">
                <a:extLst>
                  <a:ext uri="{FF2B5EF4-FFF2-40B4-BE49-F238E27FC236}">
                    <a16:creationId xmlns:a16="http://schemas.microsoft.com/office/drawing/2014/main" id="{CA4ABA4E-F50E-4B3E-9900-59FE5E145C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0" name="Oval 96">
                <a:extLst>
                  <a:ext uri="{FF2B5EF4-FFF2-40B4-BE49-F238E27FC236}">
                    <a16:creationId xmlns:a16="http://schemas.microsoft.com/office/drawing/2014/main" id="{F22443CF-BDB1-44F8-A645-DD3552EB8915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1" name="Oval 97">
                <a:extLst>
                  <a:ext uri="{FF2B5EF4-FFF2-40B4-BE49-F238E27FC236}">
                    <a16:creationId xmlns:a16="http://schemas.microsoft.com/office/drawing/2014/main" id="{6EB1A0A8-1159-432C-91F4-934D79460FD4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2" name="Oval 98">
                <a:extLst>
                  <a:ext uri="{FF2B5EF4-FFF2-40B4-BE49-F238E27FC236}">
                    <a16:creationId xmlns:a16="http://schemas.microsoft.com/office/drawing/2014/main" id="{E73136BF-88D3-4106-AA50-5CD294D6F68E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3" name="Oval 99">
                <a:extLst>
                  <a:ext uri="{FF2B5EF4-FFF2-40B4-BE49-F238E27FC236}">
                    <a16:creationId xmlns:a16="http://schemas.microsoft.com/office/drawing/2014/main" id="{F17C6595-D81D-4D64-A304-E52D6C6FDB47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83" name="Group 89">
              <a:extLst>
                <a:ext uri="{FF2B5EF4-FFF2-40B4-BE49-F238E27FC236}">
                  <a16:creationId xmlns:a16="http://schemas.microsoft.com/office/drawing/2014/main" id="{7FE8586D-C6B2-45E3-9D15-C359F7A7E4AF}"/>
                </a:ext>
              </a:extLst>
            </p:cNvPr>
            <p:cNvGrpSpPr/>
            <p:nvPr/>
          </p:nvGrpSpPr>
          <p:grpSpPr>
            <a:xfrm rot="17868111" flipH="1">
              <a:off x="9372166" y="5402833"/>
              <a:ext cx="551126" cy="532854"/>
              <a:chOff x="2818811" y="574769"/>
              <a:chExt cx="6148534" cy="5944686"/>
            </a:xfrm>
            <a:grpFill/>
          </p:grpSpPr>
          <p:sp>
            <p:nvSpPr>
              <p:cNvPr id="84" name="Freeform 6">
                <a:extLst>
                  <a:ext uri="{FF2B5EF4-FFF2-40B4-BE49-F238E27FC236}">
                    <a16:creationId xmlns:a16="http://schemas.microsoft.com/office/drawing/2014/main" id="{E8CF90B6-39D7-46E0-92A5-CBC3D9567C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5" name="Oval 91">
                <a:extLst>
                  <a:ext uri="{FF2B5EF4-FFF2-40B4-BE49-F238E27FC236}">
                    <a16:creationId xmlns:a16="http://schemas.microsoft.com/office/drawing/2014/main" id="{29C65216-B906-4499-9EC2-E2B3A91A8368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86" name="Oval 92">
                <a:extLst>
                  <a:ext uri="{FF2B5EF4-FFF2-40B4-BE49-F238E27FC236}">
                    <a16:creationId xmlns:a16="http://schemas.microsoft.com/office/drawing/2014/main" id="{3CDF7353-A587-4BD4-A9D6-A2659AE0F743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87" name="Oval 93">
                <a:extLst>
                  <a:ext uri="{FF2B5EF4-FFF2-40B4-BE49-F238E27FC236}">
                    <a16:creationId xmlns:a16="http://schemas.microsoft.com/office/drawing/2014/main" id="{D9B67B0C-87D3-4000-913B-F7AF8DA776CF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88" name="Oval 94">
                <a:extLst>
                  <a:ext uri="{FF2B5EF4-FFF2-40B4-BE49-F238E27FC236}">
                    <a16:creationId xmlns:a16="http://schemas.microsoft.com/office/drawing/2014/main" id="{84D7D435-6742-45D2-A56D-754732D9E7D4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</p:grpSp>
      <p:pic>
        <p:nvPicPr>
          <p:cNvPr id="100" name="Дуся после">
            <a:hlinkClick r:id="" action="ppaction://media"/>
            <a:extLst>
              <a:ext uri="{FF2B5EF4-FFF2-40B4-BE49-F238E27FC236}">
                <a16:creationId xmlns:a16="http://schemas.microsoft.com/office/drawing/2014/main" id="{308AB361-6233-48A2-BCF3-6F0FE96DD78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27409" y="1043553"/>
            <a:ext cx="3218152" cy="5457260"/>
          </a:xfrm>
          <a:prstGeom prst="rect">
            <a:avLst/>
          </a:prstGeom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</p:pic>
      <p:sp>
        <p:nvSpPr>
          <p:cNvPr id="101" name="Номер слайда 100">
            <a:extLst>
              <a:ext uri="{FF2B5EF4-FFF2-40B4-BE49-F238E27FC236}">
                <a16:creationId xmlns:a16="http://schemas.microsoft.com/office/drawing/2014/main" id="{75DFDB2D-7D36-43EF-A01A-D64EB649B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4742" y="6519509"/>
            <a:ext cx="2743200" cy="365125"/>
          </a:xfrm>
        </p:spPr>
        <p:txBody>
          <a:bodyPr/>
          <a:lstStyle/>
          <a:p>
            <a:fld id="{EDE2ABCC-AA8B-48FD-ADCD-95E89A7FB9DD}" type="slidenum">
              <a:rPr lang="ru-RU" smtClean="0">
                <a:solidFill>
                  <a:schemeClr val="tx1"/>
                </a:solidFill>
              </a:rPr>
              <a:t>26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F6FBB5B-5562-F16A-E724-B13043E60085}"/>
              </a:ext>
            </a:extLst>
          </p:cNvPr>
          <p:cNvSpPr/>
          <p:nvPr/>
        </p:nvSpPr>
        <p:spPr>
          <a:xfrm>
            <a:off x="404716" y="406930"/>
            <a:ext cx="115734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Montserrat ExtraBold" panose="00000900000000000000" pitchFamily="2" charset="-52"/>
              </a:rPr>
              <a:t>Алиментарный вторичный </a:t>
            </a:r>
            <a:r>
              <a:rPr lang="ru-RU" sz="2800" dirty="0" err="1">
                <a:latin typeface="Montserrat ExtraBold" panose="00000900000000000000" pitchFamily="2" charset="-52"/>
              </a:rPr>
              <a:t>гипопаратериоз</a:t>
            </a:r>
            <a:endParaRPr lang="ru-RU" sz="2800" dirty="0">
              <a:latin typeface="Montserrat ExtraBold" panose="000009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5825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66" fill="hold"/>
                                        <p:tgtEl>
                                          <p:spTgt spid="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066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0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>
            <a:extLst>
              <a:ext uri="{FF2B5EF4-FFF2-40B4-BE49-F238E27FC236}">
                <a16:creationId xmlns:a16="http://schemas.microsoft.com/office/drawing/2014/main" id="{14FEDA67-A9E9-22C2-E35B-27F297BD824F}"/>
              </a:ext>
            </a:extLst>
          </p:cNvPr>
          <p:cNvSpPr/>
          <p:nvPr/>
        </p:nvSpPr>
        <p:spPr>
          <a:xfrm>
            <a:off x="16163" y="0"/>
            <a:ext cx="6533147" cy="6858000"/>
          </a:xfrm>
          <a:prstGeom prst="rect">
            <a:avLst/>
          </a:prstGeom>
          <a:gradFill flip="none" rotWithShape="1">
            <a:gsLst>
              <a:gs pos="0">
                <a:srgbClr val="08A5E4"/>
              </a:gs>
              <a:gs pos="81000">
                <a:srgbClr val="96DCF7">
                  <a:alpha val="41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918631DC-64C9-4249-A9E2-7B85C1B48AAB}"/>
              </a:ext>
            </a:extLst>
          </p:cNvPr>
          <p:cNvSpPr txBox="1"/>
          <p:nvPr/>
        </p:nvSpPr>
        <p:spPr>
          <a:xfrm>
            <a:off x="104877" y="1149171"/>
            <a:ext cx="4414116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кальция: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Алиментарный вторичный гиперпаратиреоз: снижение кальция в сыворотке крови-повышение ПТГ-повышение витамина Д3, как следствие повышение резорбции костей -переломы;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ПТГ при высокой концентрации в крови фосфора и низкой кальция стимулирует выведение фосфора с мочой и мобилизацию кальция из кости;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Компенсаторное увеличение костей (болезнь большой головы);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Диагноз (рентген)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кальция в крови не является достоверным параметром для определения пищевого дефицита кальция!!!</a:t>
            </a:r>
          </a:p>
        </p:txBody>
      </p:sp>
      <p:sp>
        <p:nvSpPr>
          <p:cNvPr id="38" name="CuadroTexto 35">
            <a:extLst>
              <a:ext uri="{FF2B5EF4-FFF2-40B4-BE49-F238E27FC236}">
                <a16:creationId xmlns:a16="http://schemas.microsoft.com/office/drawing/2014/main" id="{918631DC-64C9-4249-A9E2-7B85C1B48AAB}"/>
              </a:ext>
            </a:extLst>
          </p:cNvPr>
          <p:cNvSpPr txBox="1"/>
          <p:nvPr/>
        </p:nvSpPr>
        <p:spPr>
          <a:xfrm>
            <a:off x="107075" y="4664462"/>
            <a:ext cx="3112279" cy="1010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460"/>
              </a:lnSpc>
              <a:buFont typeface="Wingdings" panose="05000000000000000000" pitchFamily="2" charset="2"/>
              <a:buChar char="ü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рациона!</a:t>
            </a:r>
          </a:p>
          <a:p>
            <a:pPr marL="285750" indent="-285750">
              <a:lnSpc>
                <a:spcPts val="2460"/>
              </a:lnSpc>
              <a:buFont typeface="Wingdings" panose="05000000000000000000" pitchFamily="2" charset="2"/>
              <a:buChar char="ü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 </a:t>
            </a:r>
          </a:p>
          <a:p>
            <a:pPr marL="285750" indent="-285750">
              <a:lnSpc>
                <a:spcPts val="2460"/>
              </a:lnSpc>
              <a:buFont typeface="Wingdings" panose="05000000000000000000" pitchFamily="2" charset="2"/>
              <a:buChar char="ü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Ионизированный кальций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t="11771" b="2822"/>
          <a:stretch/>
        </p:blipFill>
        <p:spPr>
          <a:xfrm>
            <a:off x="6638024" y="2501428"/>
            <a:ext cx="2263890" cy="397887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2118" y="2501428"/>
            <a:ext cx="2834949" cy="397887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/>
          <a:srcRect l="9999" t="61982" r="7966" b="29129"/>
          <a:stretch/>
        </p:blipFill>
        <p:spPr>
          <a:xfrm>
            <a:off x="5931243" y="501991"/>
            <a:ext cx="6260757" cy="54698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/>
          <a:srcRect l="1768" t="27296" r="39647" b="47799"/>
          <a:stretch/>
        </p:blipFill>
        <p:spPr>
          <a:xfrm>
            <a:off x="6047117" y="1149171"/>
            <a:ext cx="6040006" cy="144434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641590" y="6611779"/>
            <a:ext cx="5353252" cy="24622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*Фото, рентген, биохимия крови любезно предоставлены Ветеринарным центром ЭСПЕРАНС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5589917" y="2501428"/>
            <a:ext cx="34132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Овал 8"/>
          <p:cNvSpPr/>
          <p:nvPr/>
        </p:nvSpPr>
        <p:spPr>
          <a:xfrm>
            <a:off x="7944928" y="1708030"/>
            <a:ext cx="327804" cy="34505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10814649" y="2078965"/>
            <a:ext cx="34132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5" name="CuadroTexto 34">
            <a:extLst>
              <a:ext uri="{FF2B5EF4-FFF2-40B4-BE49-F238E27FC236}">
                <a16:creationId xmlns:a16="http://schemas.microsoft.com/office/drawing/2014/main" id="{2F3015DB-5A5F-5046-AFB2-0379EEC66488}"/>
              </a:ext>
            </a:extLst>
          </p:cNvPr>
          <p:cNvSpPr txBox="1"/>
          <p:nvPr/>
        </p:nvSpPr>
        <p:spPr>
          <a:xfrm>
            <a:off x="9202118" y="3733083"/>
            <a:ext cx="2834949" cy="817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840"/>
              </a:lnSpc>
            </a:pPr>
            <a:r>
              <a:rPr lang="ru-RU" sz="2000" b="1" dirty="0">
                <a:solidFill>
                  <a:schemeClr val="accent1"/>
                </a:solidFill>
                <a:latin typeface="Trebuchet MS" panose="020B0703020202090204" pitchFamily="34" charset="0"/>
              </a:rPr>
              <a:t>Гипокальциемия</a:t>
            </a:r>
            <a:endParaRPr lang="es-ES" sz="2000" b="1" dirty="0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D393FE-5F8D-45F9-0FBD-5DA889BFFF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861" y="2975778"/>
            <a:ext cx="997934" cy="203878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1E7B03-6DC3-C982-102D-BE7032218F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2736" y="4635500"/>
            <a:ext cx="1002684" cy="203879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20D9D46-FF20-E81D-18C6-98655893760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86" t="42063" r="82245" b="31111"/>
          <a:stretch/>
        </p:blipFill>
        <p:spPr>
          <a:xfrm>
            <a:off x="4625364" y="5094906"/>
            <a:ext cx="1792725" cy="1693956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9DE29E0-5C14-F1F4-0DAD-63D0767C2C7C}"/>
              </a:ext>
            </a:extLst>
          </p:cNvPr>
          <p:cNvSpPr/>
          <p:nvPr/>
        </p:nvSpPr>
        <p:spPr>
          <a:xfrm>
            <a:off x="216963" y="69138"/>
            <a:ext cx="5758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Montserrat ExtraBold" panose="00000900000000000000" pitchFamily="2" charset="-52"/>
              </a:rPr>
              <a:t>Когда кормовые добавки не сработали или откровения владельца …</a:t>
            </a:r>
          </a:p>
        </p:txBody>
      </p:sp>
      <p:sp>
        <p:nvSpPr>
          <p:cNvPr id="2" name="Номер слайда 100">
            <a:extLst>
              <a:ext uri="{FF2B5EF4-FFF2-40B4-BE49-F238E27FC236}">
                <a16:creationId xmlns:a16="http://schemas.microsoft.com/office/drawing/2014/main" id="{1D907D9D-BF9C-BB96-05D7-06A298D26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25705"/>
            <a:ext cx="2743200" cy="365125"/>
          </a:xfrm>
        </p:spPr>
        <p:txBody>
          <a:bodyPr/>
          <a:lstStyle/>
          <a:p>
            <a:fld id="{EDE2ABCC-AA8B-48FD-ADCD-95E89A7FB9DD}" type="slidenum">
              <a:rPr lang="ru-RU" smtClean="0">
                <a:solidFill>
                  <a:schemeClr val="tx1"/>
                </a:solidFill>
              </a:rPr>
              <a:t>27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00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996A6CA3-FCB8-7B51-1720-95832CF6B8F8}"/>
              </a:ext>
            </a:extLst>
          </p:cNvPr>
          <p:cNvSpPr/>
          <p:nvPr/>
        </p:nvSpPr>
        <p:spPr>
          <a:xfrm>
            <a:off x="-29675" y="0"/>
            <a:ext cx="6533147" cy="6858000"/>
          </a:xfrm>
          <a:prstGeom prst="rect">
            <a:avLst/>
          </a:prstGeom>
          <a:gradFill flip="none" rotWithShape="1">
            <a:gsLst>
              <a:gs pos="0">
                <a:srgbClr val="08A5E4"/>
              </a:gs>
              <a:gs pos="81000">
                <a:srgbClr val="96DCF7">
                  <a:alpha val="41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8" name="Rectangle 23">
            <a:extLst>
              <a:ext uri="{FF2B5EF4-FFF2-40B4-BE49-F238E27FC236}">
                <a16:creationId xmlns:a16="http://schemas.microsoft.com/office/drawing/2014/main" id="{87C98B9E-C596-D34D-9778-4FEDEAEFF4A6}"/>
              </a:ext>
            </a:extLst>
          </p:cNvPr>
          <p:cNvSpPr/>
          <p:nvPr/>
        </p:nvSpPr>
        <p:spPr>
          <a:xfrm>
            <a:off x="6125941" y="726336"/>
            <a:ext cx="2497599" cy="25856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21" name="Rectangle 26">
            <a:extLst>
              <a:ext uri="{FF2B5EF4-FFF2-40B4-BE49-F238E27FC236}">
                <a16:creationId xmlns:a16="http://schemas.microsoft.com/office/drawing/2014/main" id="{24FE5D1F-AD42-0841-9290-9C2B1330967C}"/>
              </a:ext>
            </a:extLst>
          </p:cNvPr>
          <p:cNvSpPr/>
          <p:nvPr/>
        </p:nvSpPr>
        <p:spPr>
          <a:xfrm>
            <a:off x="8842982" y="726336"/>
            <a:ext cx="2497599" cy="25856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834542D5-E484-D140-AF84-0D9C41E90B89}"/>
              </a:ext>
            </a:extLst>
          </p:cNvPr>
          <p:cNvSpPr/>
          <p:nvPr/>
        </p:nvSpPr>
        <p:spPr>
          <a:xfrm>
            <a:off x="6125941" y="3546017"/>
            <a:ext cx="2497599" cy="25856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27" name="Rectangle 32">
            <a:extLst>
              <a:ext uri="{FF2B5EF4-FFF2-40B4-BE49-F238E27FC236}">
                <a16:creationId xmlns:a16="http://schemas.microsoft.com/office/drawing/2014/main" id="{CBCFF147-A546-BC46-B568-BE06640EDFFC}"/>
              </a:ext>
            </a:extLst>
          </p:cNvPr>
          <p:cNvSpPr/>
          <p:nvPr/>
        </p:nvSpPr>
        <p:spPr>
          <a:xfrm>
            <a:off x="8842982" y="3546017"/>
            <a:ext cx="2497599" cy="25856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918631DC-64C9-4249-A9E2-7B85C1B48AAB}"/>
              </a:ext>
            </a:extLst>
          </p:cNvPr>
          <p:cNvSpPr txBox="1"/>
          <p:nvPr/>
        </p:nvSpPr>
        <p:spPr>
          <a:xfrm>
            <a:off x="263468" y="2125924"/>
            <a:ext cx="5624207" cy="2303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460"/>
              </a:lnSpc>
              <a:buFont typeface="Wingdings" panose="05000000000000000000" pitchFamily="2" charset="2"/>
              <a:buChar char="Ø"/>
            </a:pPr>
            <a:r>
              <a:rPr lang="ru-RU" sz="1400" dirty="0">
                <a:latin typeface="+mj-lt"/>
                <a:cs typeface="Times New Roman" panose="02020603050405020304" pitchFamily="18" charset="0"/>
              </a:rPr>
              <a:t>Гипофосфатемия- по результатам биохимии крови, </a:t>
            </a:r>
          </a:p>
          <a:p>
            <a:pPr marL="285750" indent="-285750">
              <a:lnSpc>
                <a:spcPts val="2460"/>
              </a:lnSpc>
              <a:buFont typeface="Wingdings" panose="05000000000000000000" pitchFamily="2" charset="2"/>
              <a:buChar char="Ø"/>
            </a:pPr>
            <a:r>
              <a:rPr lang="ru-RU" sz="1400" dirty="0">
                <a:latin typeface="+mj-lt"/>
                <a:cs typeface="Times New Roman" panose="02020603050405020304" pitchFamily="18" charset="0"/>
              </a:rPr>
              <a:t>Гиперэкстензия запястных суставов по результатам рентгенологического исследования</a:t>
            </a:r>
          </a:p>
          <a:p>
            <a:pPr marL="285750" indent="-285750">
              <a:lnSpc>
                <a:spcPts val="2460"/>
              </a:lnSpc>
              <a:buFont typeface="Wingdings" panose="05000000000000000000" pitchFamily="2" charset="2"/>
              <a:buChar char="Ø"/>
            </a:pPr>
            <a:r>
              <a:rPr lang="ru-RU" sz="1400" dirty="0">
                <a:latin typeface="+mj-lt"/>
                <a:cs typeface="Times New Roman" panose="02020603050405020304" pitchFamily="18" charset="0"/>
              </a:rPr>
              <a:t>Использование хондропротекторов имеющих в составе кальций в сочетании с полнорационным сухим кормом противопоказаны!</a:t>
            </a:r>
          </a:p>
          <a:p>
            <a:pPr marL="285750" indent="-285750">
              <a:lnSpc>
                <a:spcPts val="2460"/>
              </a:lnSpc>
              <a:buFont typeface="Wingdings" panose="05000000000000000000" pitchFamily="2" charset="2"/>
              <a:buChar char="Ø"/>
            </a:pPr>
            <a:r>
              <a:rPr lang="ru-RU" sz="1400" dirty="0">
                <a:latin typeface="+mj-lt"/>
                <a:cs typeface="Times New Roman" panose="02020603050405020304" pitchFamily="18" charset="0"/>
              </a:rPr>
              <a:t>Сочетание промышленных сбалансированных сухих и влажных кормов не должно носить рутинный характер</a:t>
            </a:r>
            <a:endParaRPr lang="es-ES" sz="1400" dirty="0"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129" t="23270" r="2880" b="12328"/>
          <a:stretch/>
        </p:blipFill>
        <p:spPr>
          <a:xfrm>
            <a:off x="8902459" y="899866"/>
            <a:ext cx="2398145" cy="22385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6848" t="50943" r="49273" b="13585"/>
          <a:stretch/>
        </p:blipFill>
        <p:spPr>
          <a:xfrm>
            <a:off x="6503472" y="802834"/>
            <a:ext cx="1742536" cy="24326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2889" y="3866344"/>
            <a:ext cx="2206943" cy="1822862"/>
          </a:xfrm>
          <a:prstGeom prst="rect">
            <a:avLst/>
          </a:prstGeom>
        </p:spPr>
      </p:pic>
      <p:sp>
        <p:nvSpPr>
          <p:cNvPr id="37" name="Овал 36"/>
          <p:cNvSpPr/>
          <p:nvPr/>
        </p:nvSpPr>
        <p:spPr>
          <a:xfrm>
            <a:off x="10817542" y="4250402"/>
            <a:ext cx="214184" cy="214184"/>
          </a:xfrm>
          <a:prstGeom prst="ellipse">
            <a:avLst/>
          </a:prstGeom>
          <a:solidFill>
            <a:srgbClr val="8B8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5207" y="3866344"/>
            <a:ext cx="2254503" cy="1822862"/>
          </a:xfrm>
          <a:prstGeom prst="rect">
            <a:avLst/>
          </a:prstGeom>
        </p:spPr>
      </p:pic>
      <p:sp>
        <p:nvSpPr>
          <p:cNvPr id="38" name="CuadroTexto 35">
            <a:extLst>
              <a:ext uri="{FF2B5EF4-FFF2-40B4-BE49-F238E27FC236}">
                <a16:creationId xmlns:a16="http://schemas.microsoft.com/office/drawing/2014/main" id="{918631DC-64C9-4249-A9E2-7B85C1B48AAB}"/>
              </a:ext>
            </a:extLst>
          </p:cNvPr>
          <p:cNvSpPr txBox="1"/>
          <p:nvPr/>
        </p:nvSpPr>
        <p:spPr>
          <a:xfrm>
            <a:off x="200472" y="4495328"/>
            <a:ext cx="5744720" cy="2296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460"/>
              </a:lnSpc>
              <a:buFont typeface="+mj-lt"/>
              <a:buAutoNum type="arabicPeriod"/>
            </a:pPr>
            <a:r>
              <a:rPr lang="ru-RU" sz="1200" dirty="0">
                <a:latin typeface="+mj-lt"/>
                <a:cs typeface="Times New Roman" panose="02020603050405020304" pitchFamily="18" charset="0"/>
              </a:rPr>
              <a:t>Контроль поступающих калорий в период роста (лакомства тоже в счет)</a:t>
            </a:r>
          </a:p>
          <a:p>
            <a:pPr marL="285750" indent="-285750">
              <a:lnSpc>
                <a:spcPts val="2460"/>
              </a:lnSpc>
              <a:buFont typeface="+mj-lt"/>
              <a:buAutoNum type="arabicPeriod"/>
            </a:pPr>
            <a:r>
              <a:rPr lang="ru-RU" sz="1200" dirty="0">
                <a:latin typeface="+mj-lt"/>
                <a:cs typeface="Times New Roman" panose="02020603050405020304" pitchFamily="18" charset="0"/>
              </a:rPr>
              <a:t>Учет химсостава кормов при смешанном питании</a:t>
            </a:r>
          </a:p>
          <a:p>
            <a:pPr marL="285750" indent="-285750">
              <a:lnSpc>
                <a:spcPts val="2460"/>
              </a:lnSpc>
              <a:buFont typeface="+mj-lt"/>
              <a:buAutoNum type="arabicPeriod"/>
            </a:pPr>
            <a:r>
              <a:rPr lang="ru-RU" sz="1200" dirty="0">
                <a:latin typeface="+mj-lt"/>
                <a:cs typeface="Times New Roman" panose="02020603050405020304" pitchFamily="18" charset="0"/>
              </a:rPr>
              <a:t>Учет кормовых минеральных добавок и комплексов</a:t>
            </a:r>
          </a:p>
          <a:p>
            <a:pPr marL="285750" indent="-285750">
              <a:lnSpc>
                <a:spcPts val="2460"/>
              </a:lnSpc>
              <a:buFont typeface="+mj-lt"/>
              <a:buAutoNum type="arabicPeriod"/>
            </a:pPr>
            <a:r>
              <a:rPr lang="ru-RU" sz="1200" dirty="0">
                <a:latin typeface="+mj-lt"/>
                <a:cs typeface="Times New Roman" panose="02020603050405020304" pitchFamily="18" charset="0"/>
              </a:rPr>
              <a:t>В зависимости от длительности проблемы – высокий уровень кальция общего и ионизированного – информативны</a:t>
            </a:r>
          </a:p>
          <a:p>
            <a:pPr marL="285750" indent="-285750">
              <a:lnSpc>
                <a:spcPts val="2460"/>
              </a:lnSpc>
              <a:buFont typeface="+mj-lt"/>
              <a:buAutoNum type="arabicPeriod"/>
            </a:pPr>
            <a:r>
              <a:rPr lang="ru-RU" sz="1200" dirty="0">
                <a:latin typeface="+mj-lt"/>
                <a:cs typeface="Times New Roman" panose="02020603050405020304" pitchFamily="18" charset="0"/>
              </a:rPr>
              <a:t>При необходимости рентгенологический контроль</a:t>
            </a:r>
          </a:p>
          <a:p>
            <a:pPr marL="285750" indent="-285750">
              <a:lnSpc>
                <a:spcPts val="2460"/>
              </a:lnSpc>
              <a:buFont typeface="+mj-lt"/>
              <a:buAutoNum type="arabicPeriod"/>
            </a:pPr>
            <a:r>
              <a:rPr lang="ru-RU" sz="1200" dirty="0">
                <a:latin typeface="+mj-lt"/>
                <a:cs typeface="Times New Roman" panose="02020603050405020304" pitchFamily="18" charset="0"/>
              </a:rPr>
              <a:t>Ситуация обратима – период восстановления от 3 месяцев</a:t>
            </a:r>
            <a:endParaRPr lang="es-ES" sz="12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3F66EF-D3D1-4262-0CDC-0568B5D50749}"/>
              </a:ext>
            </a:extLst>
          </p:cNvPr>
          <p:cNvSpPr txBox="1"/>
          <p:nvPr/>
        </p:nvSpPr>
        <p:spPr>
          <a:xfrm>
            <a:off x="6503471" y="6182177"/>
            <a:ext cx="55469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+mj-lt"/>
                <a:ea typeface="Calibri" panose="020F0502020204030204" pitchFamily="34" charset="0"/>
              </a:rPr>
              <a:t>*</a:t>
            </a:r>
            <a:r>
              <a:rPr lang="ru-RU" sz="1400" dirty="0">
                <a:effectLst/>
                <a:latin typeface="+mj-lt"/>
                <a:ea typeface="Calibri" panose="020F0502020204030204" pitchFamily="34" charset="0"/>
              </a:rPr>
              <a:t>анализа биохимии крови: нарушение кальций-фосфорного отношения (2,03:0,64 ммоль/л или 3:1)</a:t>
            </a:r>
            <a:endParaRPr lang="ru-RU" sz="1400" dirty="0">
              <a:latin typeface="+mj-lt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F655F4-2184-FFFE-60D7-B4A7AE71CFFE}"/>
              </a:ext>
            </a:extLst>
          </p:cNvPr>
          <p:cNvSpPr/>
          <p:nvPr/>
        </p:nvSpPr>
        <p:spPr>
          <a:xfrm>
            <a:off x="404716" y="406930"/>
            <a:ext cx="53436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Montserrat ExtraBold" panose="00000900000000000000" pitchFamily="2" charset="-52"/>
              </a:rPr>
              <a:t>Вторичный </a:t>
            </a:r>
            <a:r>
              <a:rPr lang="ru-RU" sz="3600" dirty="0" err="1">
                <a:latin typeface="Montserrat ExtraBold" panose="00000900000000000000" pitchFamily="2" charset="-52"/>
              </a:rPr>
              <a:t>гиперпаратиреоз</a:t>
            </a:r>
            <a:endParaRPr lang="ru-RU" sz="3600" dirty="0">
              <a:latin typeface="Montserrat ExtraBold" panose="00000900000000000000" pitchFamily="2" charset="-52"/>
            </a:endParaRPr>
          </a:p>
        </p:txBody>
      </p:sp>
      <p:sp>
        <p:nvSpPr>
          <p:cNvPr id="7" name="Номер слайда 100">
            <a:extLst>
              <a:ext uri="{FF2B5EF4-FFF2-40B4-BE49-F238E27FC236}">
                <a16:creationId xmlns:a16="http://schemas.microsoft.com/office/drawing/2014/main" id="{5029A23A-9696-55F7-66C0-D623869CB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25705"/>
            <a:ext cx="2743200" cy="365125"/>
          </a:xfrm>
        </p:spPr>
        <p:txBody>
          <a:bodyPr/>
          <a:lstStyle/>
          <a:p>
            <a:fld id="{EDE2ABCC-AA8B-48FD-ADCD-95E89A7FB9DD}" type="slidenum">
              <a:rPr lang="ru-RU" smtClean="0">
                <a:solidFill>
                  <a:schemeClr val="tx1"/>
                </a:solidFill>
              </a:rPr>
              <a:t>28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63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50">
            <a:extLst>
              <a:ext uri="{FF2B5EF4-FFF2-40B4-BE49-F238E27FC236}">
                <a16:creationId xmlns:a16="http://schemas.microsoft.com/office/drawing/2014/main" id="{0A6A4967-EB8A-08E0-5A7D-837051864FAE}"/>
              </a:ext>
            </a:extLst>
          </p:cNvPr>
          <p:cNvSpPr/>
          <p:nvPr/>
        </p:nvSpPr>
        <p:spPr>
          <a:xfrm rot="10800000">
            <a:off x="0" y="-8205"/>
            <a:ext cx="4352286" cy="971626"/>
          </a:xfrm>
          <a:custGeom>
            <a:avLst/>
            <a:gdLst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11722" h="5822580">
                <a:moveTo>
                  <a:pt x="8311722" y="0"/>
                </a:moveTo>
                <a:lnTo>
                  <a:pt x="8311722" y="5822580"/>
                </a:lnTo>
                <a:lnTo>
                  <a:pt x="0" y="5822580"/>
                </a:lnTo>
                <a:cubicBezTo>
                  <a:pt x="507049" y="1575409"/>
                  <a:pt x="6229771" y="4381526"/>
                  <a:pt x="8311722" y="0"/>
                </a:cubicBezTo>
                <a:close/>
              </a:path>
            </a:pathLst>
          </a:custGeom>
          <a:gradFill>
            <a:gsLst>
              <a:gs pos="100000">
                <a:srgbClr val="08A5E4"/>
              </a:gs>
              <a:gs pos="0">
                <a:srgbClr val="96DC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50">
            <a:extLst>
              <a:ext uri="{FF2B5EF4-FFF2-40B4-BE49-F238E27FC236}">
                <a16:creationId xmlns:a16="http://schemas.microsoft.com/office/drawing/2014/main" id="{0A4F7977-DE2F-6D4D-FE65-353CB427CFF9}"/>
              </a:ext>
            </a:extLst>
          </p:cNvPr>
          <p:cNvSpPr/>
          <p:nvPr/>
        </p:nvSpPr>
        <p:spPr>
          <a:xfrm>
            <a:off x="7091740" y="5378550"/>
            <a:ext cx="5100260" cy="2870004"/>
          </a:xfrm>
          <a:custGeom>
            <a:avLst/>
            <a:gdLst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11722" h="5822580">
                <a:moveTo>
                  <a:pt x="8311722" y="0"/>
                </a:moveTo>
                <a:lnTo>
                  <a:pt x="8311722" y="5822580"/>
                </a:lnTo>
                <a:lnTo>
                  <a:pt x="0" y="5822580"/>
                </a:lnTo>
                <a:cubicBezTo>
                  <a:pt x="507049" y="1575409"/>
                  <a:pt x="6229771" y="4381526"/>
                  <a:pt x="8311722" y="0"/>
                </a:cubicBezTo>
                <a:close/>
              </a:path>
            </a:pathLst>
          </a:custGeom>
          <a:gradFill>
            <a:gsLst>
              <a:gs pos="100000">
                <a:srgbClr val="08A5E4"/>
              </a:gs>
              <a:gs pos="0">
                <a:srgbClr val="96DCF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86">
            <a:extLst>
              <a:ext uri="{FF2B5EF4-FFF2-40B4-BE49-F238E27FC236}">
                <a16:creationId xmlns:a16="http://schemas.microsoft.com/office/drawing/2014/main" id="{12695682-ADC9-19A7-EEBE-D6DC8ED68B1E}"/>
              </a:ext>
            </a:extLst>
          </p:cNvPr>
          <p:cNvGrpSpPr/>
          <p:nvPr/>
        </p:nvGrpSpPr>
        <p:grpSpPr>
          <a:xfrm rot="1213584">
            <a:off x="503278" y="4566077"/>
            <a:ext cx="2592986" cy="2124850"/>
            <a:chOff x="9381302" y="4525192"/>
            <a:chExt cx="2592986" cy="2124850"/>
          </a:xfrm>
          <a:gradFill>
            <a:gsLst>
              <a:gs pos="100000">
                <a:schemeClr val="bg1"/>
              </a:gs>
              <a:gs pos="0">
                <a:srgbClr val="96DCF7"/>
              </a:gs>
            </a:gsLst>
            <a:lin ang="2700000" scaled="1"/>
          </a:gradFill>
        </p:grpSpPr>
        <p:grpSp>
          <p:nvGrpSpPr>
            <p:cNvPr id="7" name="Group 87">
              <a:extLst>
                <a:ext uri="{FF2B5EF4-FFF2-40B4-BE49-F238E27FC236}">
                  <a16:creationId xmlns:a16="http://schemas.microsoft.com/office/drawing/2014/main" id="{CD5F774E-F6C9-8702-4D44-A9F5285643B0}"/>
                </a:ext>
              </a:extLst>
            </p:cNvPr>
            <p:cNvGrpSpPr/>
            <p:nvPr/>
          </p:nvGrpSpPr>
          <p:grpSpPr>
            <a:xfrm rot="19695130" flipH="1">
              <a:off x="10688647" y="5407027"/>
              <a:ext cx="1285641" cy="1243015"/>
              <a:chOff x="2818811" y="574769"/>
              <a:chExt cx="6148534" cy="5944686"/>
            </a:xfrm>
            <a:grpFill/>
          </p:grpSpPr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2954FAD5-5FFB-0F50-AA42-DFB446C970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" name="Oval 101">
                <a:extLst>
                  <a:ext uri="{FF2B5EF4-FFF2-40B4-BE49-F238E27FC236}">
                    <a16:creationId xmlns:a16="http://schemas.microsoft.com/office/drawing/2014/main" id="{DD7EFF1D-F8D9-869E-D3AA-930BB5DD1D5A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2" name="Oval 102">
                <a:extLst>
                  <a:ext uri="{FF2B5EF4-FFF2-40B4-BE49-F238E27FC236}">
                    <a16:creationId xmlns:a16="http://schemas.microsoft.com/office/drawing/2014/main" id="{6F2F4A0F-1764-6608-BFDD-41F3B127DC4F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3" name="Oval 103">
                <a:extLst>
                  <a:ext uri="{FF2B5EF4-FFF2-40B4-BE49-F238E27FC236}">
                    <a16:creationId xmlns:a16="http://schemas.microsoft.com/office/drawing/2014/main" id="{30B4E8ED-F9C5-9935-E136-5B8CF0F27750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4" name="Oval 104">
                <a:extLst>
                  <a:ext uri="{FF2B5EF4-FFF2-40B4-BE49-F238E27FC236}">
                    <a16:creationId xmlns:a16="http://schemas.microsoft.com/office/drawing/2014/main" id="{090B238F-2937-2BF3-F135-B536B990B67A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8" name="Group 88">
              <a:extLst>
                <a:ext uri="{FF2B5EF4-FFF2-40B4-BE49-F238E27FC236}">
                  <a16:creationId xmlns:a16="http://schemas.microsoft.com/office/drawing/2014/main" id="{F2F9116D-51F7-FD11-D507-F031AECD4862}"/>
                </a:ext>
              </a:extLst>
            </p:cNvPr>
            <p:cNvGrpSpPr/>
            <p:nvPr/>
          </p:nvGrpSpPr>
          <p:grpSpPr>
            <a:xfrm rot="611320" flipH="1">
              <a:off x="10228067" y="4525192"/>
              <a:ext cx="800235" cy="773703"/>
              <a:chOff x="2818811" y="574769"/>
              <a:chExt cx="6148534" cy="5944686"/>
            </a:xfrm>
            <a:grpFill/>
          </p:grpSpPr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444C5FDB-83A8-815C-BA67-AFD87DC9E2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6" name="Oval 96">
                <a:extLst>
                  <a:ext uri="{FF2B5EF4-FFF2-40B4-BE49-F238E27FC236}">
                    <a16:creationId xmlns:a16="http://schemas.microsoft.com/office/drawing/2014/main" id="{23BC8C6F-230A-2A3B-C305-60A4452A4588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7" name="Oval 97">
                <a:extLst>
                  <a:ext uri="{FF2B5EF4-FFF2-40B4-BE49-F238E27FC236}">
                    <a16:creationId xmlns:a16="http://schemas.microsoft.com/office/drawing/2014/main" id="{C1C01A85-4473-7135-BC85-0043FEC74FBD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8" name="Oval 98">
                <a:extLst>
                  <a:ext uri="{FF2B5EF4-FFF2-40B4-BE49-F238E27FC236}">
                    <a16:creationId xmlns:a16="http://schemas.microsoft.com/office/drawing/2014/main" id="{5C3A97A3-F883-FE9D-DCAC-542F2EA2CF2F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9" name="Oval 99">
                <a:extLst>
                  <a:ext uri="{FF2B5EF4-FFF2-40B4-BE49-F238E27FC236}">
                    <a16:creationId xmlns:a16="http://schemas.microsoft.com/office/drawing/2014/main" id="{54991791-044C-924C-835E-9AFC0CC992DB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9" name="Group 89">
              <a:extLst>
                <a:ext uri="{FF2B5EF4-FFF2-40B4-BE49-F238E27FC236}">
                  <a16:creationId xmlns:a16="http://schemas.microsoft.com/office/drawing/2014/main" id="{16BB60EC-4623-C062-7CDE-C6B754D85B9B}"/>
                </a:ext>
              </a:extLst>
            </p:cNvPr>
            <p:cNvGrpSpPr/>
            <p:nvPr/>
          </p:nvGrpSpPr>
          <p:grpSpPr>
            <a:xfrm rot="17868111" flipH="1">
              <a:off x="9372166" y="5402833"/>
              <a:ext cx="551126" cy="532854"/>
              <a:chOff x="2818811" y="574769"/>
              <a:chExt cx="6148534" cy="5944686"/>
            </a:xfrm>
            <a:grpFill/>
          </p:grpSpPr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124C9438-4242-243A-307D-D01F31F73B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" name="Oval 91">
                <a:extLst>
                  <a:ext uri="{FF2B5EF4-FFF2-40B4-BE49-F238E27FC236}">
                    <a16:creationId xmlns:a16="http://schemas.microsoft.com/office/drawing/2014/main" id="{88222AEB-DB0F-A6F7-60D9-A8233C727F19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2" name="Oval 92">
                <a:extLst>
                  <a:ext uri="{FF2B5EF4-FFF2-40B4-BE49-F238E27FC236}">
                    <a16:creationId xmlns:a16="http://schemas.microsoft.com/office/drawing/2014/main" id="{6BF647AB-5266-EC85-9433-A66B525DBD48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3" name="Oval 93">
                <a:extLst>
                  <a:ext uri="{FF2B5EF4-FFF2-40B4-BE49-F238E27FC236}">
                    <a16:creationId xmlns:a16="http://schemas.microsoft.com/office/drawing/2014/main" id="{4069C927-BC49-F1B8-E903-4F4100FCF739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4" name="Oval 94">
                <a:extLst>
                  <a:ext uri="{FF2B5EF4-FFF2-40B4-BE49-F238E27FC236}">
                    <a16:creationId xmlns:a16="http://schemas.microsoft.com/office/drawing/2014/main" id="{2DAA67A5-C86C-1322-A802-45B0ED992D72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</p:grp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0246D78-735A-3369-53E2-00DCEF6EEC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490144"/>
              </p:ext>
            </p:extLst>
          </p:nvPr>
        </p:nvGraphicFramePr>
        <p:xfrm>
          <a:off x="277761" y="303254"/>
          <a:ext cx="11636477" cy="422656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7057317">
                  <a:extLst>
                    <a:ext uri="{9D8B030D-6E8A-4147-A177-3AD203B41FA5}">
                      <a16:colId xmlns:a16="http://schemas.microsoft.com/office/drawing/2014/main" val="546862147"/>
                    </a:ext>
                  </a:extLst>
                </a:gridCol>
                <a:gridCol w="4579160">
                  <a:extLst>
                    <a:ext uri="{9D8B030D-6E8A-4147-A177-3AD203B41FA5}">
                      <a16:colId xmlns:a16="http://schemas.microsoft.com/office/drawing/2014/main" val="16770138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Статистический анализ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Отечественные*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8798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</a:rPr>
                        <a:t>Сколько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</a:rPr>
                        <a:t>из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</a:rPr>
                        <a:t>общего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</a:rPr>
                        <a:t>количества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</a:rPr>
                        <a:t>были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</a:rPr>
                        <a:t>веганские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</a:rPr>
                        <a:t>домашние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1 </a:t>
                      </a:r>
                      <a:r>
                        <a:rPr lang="ru-RU" sz="1400" dirty="0" err="1"/>
                        <a:t>веган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2797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</a:rPr>
                        <a:t>Сколько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</a:rPr>
                        <a:t>из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</a:rPr>
                        <a:t>общего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</a:rPr>
                        <a:t>количества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</a:rPr>
                        <a:t>использовали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</a:rPr>
                        <a:t>только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</a:rPr>
                        <a:t>сырые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</a:rPr>
                        <a:t>рационы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368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</a:rPr>
                        <a:t>Сколько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</a:rPr>
                        <a:t>из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</a:rPr>
                        <a:t>общего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</a:rPr>
                        <a:t>только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</a:rPr>
                        <a:t>отварные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8092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</a:rPr>
                        <a:t>Сколько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</a:rPr>
                        <a:t>количественно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</a:rPr>
                        <a:t>из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</a:rPr>
                        <a:t>общего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</a:rPr>
                        <a:t>использовали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</a:rPr>
                        <a:t>витаминное-минеральные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</a:rPr>
                        <a:t>добавки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23/100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1678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</a:rPr>
                        <a:t>Те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</a:rPr>
                        <a:t>которые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</a:rPr>
                        <a:t>использовали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</a:rPr>
                        <a:t>витаминное-минеральные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</a:rPr>
                        <a:t>добавки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</a:rPr>
                        <a:t>покрывали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</a:rPr>
                        <a:t>ли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</a:rPr>
                        <a:t>дефициты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</a:rPr>
                        <a:t>Только у 9 питомцев из 100 покрывались основные дефициты, однако оставались в дефиците такие компоненты, как хлор, медь, марганец, йод, витамин Е, чаще в избытке витамин А, Д, Р!</a:t>
                      </a:r>
                    </a:p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7362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</a:rPr>
                        <a:t>Кто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</a:rPr>
                        <a:t>использовал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</a:rPr>
                        <a:t>сырые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</a:rPr>
                        <a:t>какие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</a:rPr>
                        <a:t>чаще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</a:rPr>
                        <a:t>дефициты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</a:rPr>
                        <a:t>избытки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</a:rPr>
                        <a:t>были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</a:rPr>
                        <a:t>выявлены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kern="1200" dirty="0">
                          <a:solidFill>
                            <a:schemeClr val="tx1"/>
                          </a:solidFill>
                          <a:effectLst/>
                        </a:rPr>
                        <a:t>кальция, хлор, медь, йод, витамин Е, Линолевая кислота, А-линолевая кислота, Омега-3 жирные кислоты, а также витамин Д, В1, В2, В5, В7, В9, В12.</a:t>
                      </a:r>
                    </a:p>
                    <a:p>
                      <a:r>
                        <a:rPr lang="en-US" sz="1050" kern="1200" dirty="0" err="1">
                          <a:solidFill>
                            <a:schemeClr val="tx1"/>
                          </a:solidFill>
                          <a:effectLst/>
                        </a:rPr>
                        <a:t>Избытки</a:t>
                      </a: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</a:rPr>
                        <a:t>: </a:t>
                      </a:r>
                      <a:r>
                        <a:rPr lang="en-US" sz="1050" kern="1200" dirty="0" err="1">
                          <a:solidFill>
                            <a:schemeClr val="tx1"/>
                          </a:solidFill>
                          <a:effectLst/>
                        </a:rPr>
                        <a:t>в</a:t>
                      </a: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tx1"/>
                          </a:solidFill>
                          <a:effectLst/>
                        </a:rPr>
                        <a:t>одном</a:t>
                      </a: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tx1"/>
                          </a:solidFill>
                          <a:effectLst/>
                        </a:rPr>
                        <a:t>случае</a:t>
                      </a: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tx1"/>
                          </a:solidFill>
                          <a:effectLst/>
                        </a:rPr>
                        <a:t>Кальция</a:t>
                      </a: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en-US" sz="1050" kern="1200" dirty="0" err="1">
                          <a:solidFill>
                            <a:schemeClr val="tx1"/>
                          </a:solidFill>
                          <a:effectLst/>
                        </a:rPr>
                        <a:t>за</a:t>
                      </a: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tx1"/>
                          </a:solidFill>
                          <a:effectLst/>
                        </a:rPr>
                        <a:t>счет</a:t>
                      </a: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tx1"/>
                          </a:solidFill>
                          <a:effectLst/>
                        </a:rPr>
                        <a:t>переизбытка</a:t>
                      </a: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tx1"/>
                          </a:solidFill>
                          <a:effectLst/>
                        </a:rPr>
                        <a:t>добавок</a:t>
                      </a: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</a:rPr>
                        <a:t>); </a:t>
                      </a:r>
                      <a:r>
                        <a:rPr lang="en-US" sz="1050" kern="1200" dirty="0" err="1">
                          <a:solidFill>
                            <a:schemeClr val="tx1"/>
                          </a:solidFill>
                          <a:effectLst/>
                        </a:rPr>
                        <a:t>витамина</a:t>
                      </a: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</a:rPr>
                        <a:t> Д (</a:t>
                      </a:r>
                      <a:r>
                        <a:rPr lang="en-US" sz="1050" kern="1200" dirty="0" err="1">
                          <a:solidFill>
                            <a:schemeClr val="tx1"/>
                          </a:solidFill>
                          <a:effectLst/>
                        </a:rPr>
                        <a:t>за</a:t>
                      </a: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tx1"/>
                          </a:solidFill>
                          <a:effectLst/>
                        </a:rPr>
                        <a:t>счет</a:t>
                      </a: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tx1"/>
                          </a:solidFill>
                          <a:effectLst/>
                        </a:rPr>
                        <a:t>переизбытка</a:t>
                      </a: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tx1"/>
                          </a:solidFill>
                          <a:effectLst/>
                        </a:rPr>
                        <a:t>добавок</a:t>
                      </a: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</a:rPr>
                        <a:t>); </a:t>
                      </a:r>
                      <a:r>
                        <a:rPr lang="en-US" sz="1050" kern="1200" dirty="0" err="1">
                          <a:solidFill>
                            <a:schemeClr val="tx1"/>
                          </a:solidFill>
                          <a:effectLst/>
                        </a:rPr>
                        <a:t>витамина</a:t>
                      </a: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tx1"/>
                          </a:solidFill>
                          <a:effectLst/>
                        </a:rPr>
                        <a:t>А</a:t>
                      </a: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en-US" sz="1050" kern="1200" dirty="0" err="1">
                          <a:solidFill>
                            <a:schemeClr val="tx1"/>
                          </a:solidFill>
                          <a:effectLst/>
                        </a:rPr>
                        <a:t>за</a:t>
                      </a: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tx1"/>
                          </a:solidFill>
                          <a:effectLst/>
                        </a:rPr>
                        <a:t>счет</a:t>
                      </a: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tx1"/>
                          </a:solidFill>
                          <a:effectLst/>
                        </a:rPr>
                        <a:t>печени</a:t>
                      </a: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tx1"/>
                          </a:solidFill>
                          <a:effectLst/>
                        </a:rPr>
                        <a:t>в</a:t>
                      </a: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tx1"/>
                          </a:solidFill>
                          <a:effectLst/>
                        </a:rPr>
                        <a:t>рационе</a:t>
                      </a: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</a:rPr>
                        <a:t>).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endParaRPr lang="ru-RU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541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Возраст животных которые столкнулись с нарушением ОДА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/>
                        <a:t>21/100  - щенки до года,</a:t>
                      </a:r>
                    </a:p>
                    <a:p>
                      <a:r>
                        <a:rPr lang="ru-RU" sz="1050" dirty="0"/>
                        <a:t>3/35 – котята до 6 месяцев </a:t>
                      </a:r>
                    </a:p>
                    <a:p>
                      <a:r>
                        <a:rPr lang="en-US" sz="1050" dirty="0"/>
                        <a:t>*</a:t>
                      </a:r>
                      <a:r>
                        <a:rPr lang="ru-RU" sz="1050" dirty="0"/>
                        <a:t>имеются симптоматические нюансы у взрослых животных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292333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D44EDD7-C036-4089-9486-8E7A033FFFFD}"/>
              </a:ext>
            </a:extLst>
          </p:cNvPr>
          <p:cNvSpPr txBox="1"/>
          <p:nvPr/>
        </p:nvSpPr>
        <p:spPr>
          <a:xfrm>
            <a:off x="0" y="6550223"/>
            <a:ext cx="103922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*</a:t>
            </a:r>
            <a:r>
              <a:rPr lang="ru-RU" sz="900" dirty="0"/>
              <a:t>информация из неопубликованной статистики личной практики.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539BFD-6018-8C37-578C-E8EFF7F9D397}"/>
              </a:ext>
            </a:extLst>
          </p:cNvPr>
          <p:cNvSpPr txBox="1"/>
          <p:nvPr/>
        </p:nvSpPr>
        <p:spPr>
          <a:xfrm>
            <a:off x="3941854" y="4639658"/>
            <a:ext cx="813985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ru-RU" sz="1200" dirty="0">
                <a:highlight>
                  <a:srgbClr val="FFFF00"/>
                </a:highlight>
              </a:rPr>
              <a:t>30% владельцев, кормивших собак и кошек домашними диетами, не следовали в точности инструкциям, </a:t>
            </a:r>
          </a:p>
          <a:p>
            <a:pPr algn="just"/>
            <a:endParaRPr lang="ru-RU" sz="1200" dirty="0">
              <a:highlight>
                <a:srgbClr val="FFFF00"/>
              </a:highlight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200" dirty="0">
                <a:highlight>
                  <a:srgbClr val="FFFF00"/>
                </a:highlight>
              </a:rPr>
              <a:t>только 15,2% не имели весы для взвешивания ингредиентов, 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ru-RU" sz="1200" dirty="0">
              <a:highlight>
                <a:srgbClr val="FFFF00"/>
              </a:highlight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200" dirty="0">
                <a:highlight>
                  <a:srgbClr val="FFFF00"/>
                </a:highlight>
              </a:rPr>
              <a:t>22% владельцев признались, что не использовали прописанные добавки. 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ru-RU" sz="1200" dirty="0">
              <a:highlight>
                <a:srgbClr val="FFFF00"/>
              </a:highlight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200" dirty="0">
                <a:highlight>
                  <a:srgbClr val="FFFF00"/>
                </a:highlight>
              </a:rPr>
              <a:t>72% внесли какие-то самостоятельные изменения в предписанный рацион, либо поменяв тип мяса, либо добавив другой ингредиент. 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ru-RU" sz="1200" dirty="0">
              <a:highlight>
                <a:srgbClr val="FFFF00"/>
              </a:highlight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200" dirty="0">
                <a:highlight>
                  <a:srgbClr val="FFFF00"/>
                </a:highlight>
              </a:rPr>
              <a:t>При этом 25,1% признались, что не следят должным образом за количеством ингредиентов. 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ru-RU" sz="1200" dirty="0">
              <a:highlight>
                <a:srgbClr val="FFFF00"/>
              </a:highlight>
            </a:endParaRPr>
          </a:p>
        </p:txBody>
      </p:sp>
      <p:sp>
        <p:nvSpPr>
          <p:cNvPr id="4" name="Номер слайда 100">
            <a:extLst>
              <a:ext uri="{FF2B5EF4-FFF2-40B4-BE49-F238E27FC236}">
                <a16:creationId xmlns:a16="http://schemas.microsoft.com/office/drawing/2014/main" id="{D7D21730-3A64-A53C-CB04-AC65AF973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25705"/>
            <a:ext cx="2743200" cy="365125"/>
          </a:xfrm>
        </p:spPr>
        <p:txBody>
          <a:bodyPr/>
          <a:lstStyle/>
          <a:p>
            <a:fld id="{EDE2ABCC-AA8B-48FD-ADCD-95E89A7FB9DD}" type="slidenum">
              <a:rPr lang="ru-RU" smtClean="0">
                <a:solidFill>
                  <a:schemeClr val="tx1"/>
                </a:solidFill>
              </a:rPr>
              <a:t>29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2C1CA7-9204-94E7-45E7-70CFA438092E}"/>
              </a:ext>
            </a:extLst>
          </p:cNvPr>
          <p:cNvSpPr txBox="1"/>
          <p:nvPr/>
        </p:nvSpPr>
        <p:spPr>
          <a:xfrm>
            <a:off x="248905" y="4721455"/>
            <a:ext cx="36929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/>
              <a:t>Какие продукты чаще фигурировали в домашних рационах: Говядина (чаще у собак), рис, овсянка, капуста, морковь, сыр (лакомство), яйца, творог, кефир, лососевое масло, </a:t>
            </a:r>
            <a:r>
              <a:rPr lang="ru-RU" sz="1200" b="1" dirty="0">
                <a:solidFill>
                  <a:srgbClr val="FF0000"/>
                </a:solidFill>
              </a:rPr>
              <a:t>оливковое масло</a:t>
            </a:r>
            <a:r>
              <a:rPr lang="ru-RU" sz="1200" b="1" dirty="0"/>
              <a:t>, курица (чаще в рационах кошек), </a:t>
            </a:r>
            <a:r>
              <a:rPr lang="ru-RU" sz="1200" b="1" dirty="0">
                <a:solidFill>
                  <a:srgbClr val="FF0000"/>
                </a:solidFill>
              </a:rPr>
              <a:t>шиповник, отвар ромашки, лук</a:t>
            </a:r>
          </a:p>
        </p:txBody>
      </p:sp>
    </p:spTree>
    <p:extLst>
      <p:ext uri="{BB962C8B-B14F-4D97-AF65-F5344CB8AC3E}">
        <p14:creationId xmlns:p14="http://schemas.microsoft.com/office/powerpoint/2010/main" val="304397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091263"/>
          </a:xfrm>
          <a:prstGeom prst="rect">
            <a:avLst/>
          </a:prstGeom>
          <a:gradFill flip="none" rotWithShape="1">
            <a:gsLst>
              <a:gs pos="0">
                <a:srgbClr val="96DCF7">
                  <a:alpha val="57000"/>
                </a:srgbClr>
              </a:gs>
              <a:gs pos="100000">
                <a:srgbClr val="08A5E4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CC231C44-4A04-434F-86C3-9F5C84592131}"/>
              </a:ext>
            </a:extLst>
          </p:cNvPr>
          <p:cNvSpPr/>
          <p:nvPr/>
        </p:nvSpPr>
        <p:spPr>
          <a:xfrm>
            <a:off x="530843" y="4466292"/>
            <a:ext cx="3311613" cy="1846738"/>
          </a:xfrm>
          <a:prstGeom prst="roundRect">
            <a:avLst>
              <a:gd name="adj" fmla="val 2949"/>
            </a:avLst>
          </a:prstGeom>
          <a:solidFill>
            <a:schemeClr val="bg1"/>
          </a:solidFill>
          <a:ln>
            <a:noFill/>
          </a:ln>
          <a:effectLst>
            <a:outerShdw blurRad="1270000" dist="444500" dir="5400000" sx="75000" sy="75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52D2F369-C08D-4424-873F-69F0B8FE8EB0}"/>
              </a:ext>
            </a:extLst>
          </p:cNvPr>
          <p:cNvSpPr/>
          <p:nvPr/>
        </p:nvSpPr>
        <p:spPr>
          <a:xfrm>
            <a:off x="4447646" y="4489382"/>
            <a:ext cx="3311613" cy="1846737"/>
          </a:xfrm>
          <a:prstGeom prst="roundRect">
            <a:avLst>
              <a:gd name="adj" fmla="val 2949"/>
            </a:avLst>
          </a:prstGeom>
          <a:solidFill>
            <a:schemeClr val="bg1"/>
          </a:solidFill>
          <a:ln>
            <a:noFill/>
          </a:ln>
          <a:effectLst>
            <a:outerShdw blurRad="1270000" dist="444500" dir="5400000" sx="75000" sy="75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752AE7B6-6C39-497A-9E9F-83C03E1ED543}"/>
              </a:ext>
            </a:extLst>
          </p:cNvPr>
          <p:cNvSpPr/>
          <p:nvPr/>
        </p:nvSpPr>
        <p:spPr>
          <a:xfrm>
            <a:off x="8364450" y="4503761"/>
            <a:ext cx="3311613" cy="1846737"/>
          </a:xfrm>
          <a:prstGeom prst="roundRect">
            <a:avLst>
              <a:gd name="adj" fmla="val 2949"/>
            </a:avLst>
          </a:prstGeom>
          <a:solidFill>
            <a:schemeClr val="bg1"/>
          </a:solidFill>
          <a:ln>
            <a:noFill/>
          </a:ln>
          <a:effectLst>
            <a:outerShdw blurRad="1270000" dist="444500" dir="5400000" sx="75000" sy="75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B9BF9D1-E804-4645-A4D7-7E3190D39070}"/>
              </a:ext>
            </a:extLst>
          </p:cNvPr>
          <p:cNvGrpSpPr/>
          <p:nvPr/>
        </p:nvGrpSpPr>
        <p:grpSpPr>
          <a:xfrm>
            <a:off x="684371" y="4721320"/>
            <a:ext cx="2906018" cy="1077218"/>
            <a:chOff x="1110582" y="4789329"/>
            <a:chExt cx="2906018" cy="1077218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FB07933C-44BD-4EFF-823F-C7633CA4B053}"/>
                </a:ext>
              </a:extLst>
            </p:cNvPr>
            <p:cNvSpPr/>
            <p:nvPr/>
          </p:nvSpPr>
          <p:spPr>
            <a:xfrm>
              <a:off x="1540776" y="4789329"/>
              <a:ext cx="247582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latin typeface="Montserrat" panose="00000500000000000000" pitchFamily="2" charset="-52"/>
                </a:rPr>
                <a:t>Более 98% кальция приходится </a:t>
              </a:r>
            </a:p>
            <a:p>
              <a:r>
                <a:rPr lang="ru-RU" sz="1600" dirty="0">
                  <a:latin typeface="Montserrat" panose="00000500000000000000" pitchFamily="2" charset="-52"/>
                </a:rPr>
                <a:t>на костную </a:t>
              </a:r>
            </a:p>
            <a:p>
              <a:r>
                <a:rPr lang="ru-RU" sz="1600" dirty="0">
                  <a:latin typeface="Montserrat" panose="00000500000000000000" pitchFamily="2" charset="-52"/>
                </a:rPr>
                <a:t>систему и зубы</a:t>
              </a:r>
              <a:endParaRPr lang="id-ID" sz="1600" dirty="0">
                <a:solidFill>
                  <a:srgbClr val="535761"/>
                </a:solidFill>
                <a:latin typeface="Montserrat" panose="00000500000000000000" pitchFamily="2" charset="-52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DC3C2FED-0B05-4326-A99C-1B54459C5D67}"/>
                </a:ext>
              </a:extLst>
            </p:cNvPr>
            <p:cNvGrpSpPr/>
            <p:nvPr/>
          </p:nvGrpSpPr>
          <p:grpSpPr>
            <a:xfrm>
              <a:off x="1110582" y="4927182"/>
              <a:ext cx="413418" cy="413418"/>
              <a:chOff x="1407149" y="3549662"/>
              <a:chExt cx="413418" cy="413418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0AEB5398-AEEA-45D7-8B3F-11864E3AEF02}"/>
                  </a:ext>
                </a:extLst>
              </p:cNvPr>
              <p:cNvSpPr/>
              <p:nvPr/>
            </p:nvSpPr>
            <p:spPr>
              <a:xfrm>
                <a:off x="1407149" y="3549662"/>
                <a:ext cx="413418" cy="413418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61394FFE-2CB7-46C2-806F-3897F8ECA673}"/>
                  </a:ext>
                </a:extLst>
              </p:cNvPr>
              <p:cNvSpPr/>
              <p:nvPr/>
            </p:nvSpPr>
            <p:spPr>
              <a:xfrm>
                <a:off x="1452286" y="3594799"/>
                <a:ext cx="323144" cy="323144"/>
              </a:xfrm>
              <a:prstGeom prst="ellipse">
                <a:avLst/>
              </a:prstGeom>
              <a:solidFill>
                <a:srgbClr val="08A5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Freeform 229">
                <a:extLst>
                  <a:ext uri="{FF2B5EF4-FFF2-40B4-BE49-F238E27FC236}">
                    <a16:creationId xmlns:a16="http://schemas.microsoft.com/office/drawing/2014/main" id="{9CBD778F-A85C-4289-819F-806CA87DEF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3302" y="3714766"/>
                <a:ext cx="121113" cy="83211"/>
              </a:xfrm>
              <a:custGeom>
                <a:avLst/>
                <a:gdLst>
                  <a:gd name="T0" fmla="*/ 124 w 16128"/>
                  <a:gd name="T1" fmla="*/ 7223 h 11872"/>
                  <a:gd name="T2" fmla="*/ 59 w 16128"/>
                  <a:gd name="T3" fmla="*/ 7113 h 11872"/>
                  <a:gd name="T4" fmla="*/ 18 w 16128"/>
                  <a:gd name="T5" fmla="*/ 6994 h 11872"/>
                  <a:gd name="T6" fmla="*/ 1 w 16128"/>
                  <a:gd name="T7" fmla="*/ 6871 h 11872"/>
                  <a:gd name="T8" fmla="*/ 7 w 16128"/>
                  <a:gd name="T9" fmla="*/ 6747 h 11872"/>
                  <a:gd name="T10" fmla="*/ 36 w 16128"/>
                  <a:gd name="T11" fmla="*/ 6626 h 11872"/>
                  <a:gd name="T12" fmla="*/ 90 w 16128"/>
                  <a:gd name="T13" fmla="*/ 6512 h 11872"/>
                  <a:gd name="T14" fmla="*/ 165 w 16128"/>
                  <a:gd name="T15" fmla="*/ 6408 h 11872"/>
                  <a:gd name="T16" fmla="*/ 1850 w 16128"/>
                  <a:gd name="T17" fmla="*/ 4727 h 11872"/>
                  <a:gd name="T18" fmla="*/ 1957 w 16128"/>
                  <a:gd name="T19" fmla="*/ 4656 h 11872"/>
                  <a:gd name="T20" fmla="*/ 2073 w 16128"/>
                  <a:gd name="T21" fmla="*/ 4609 h 11872"/>
                  <a:gd name="T22" fmla="*/ 2195 w 16128"/>
                  <a:gd name="T23" fmla="*/ 4586 h 11872"/>
                  <a:gd name="T24" fmla="*/ 2319 w 16128"/>
                  <a:gd name="T25" fmla="*/ 4586 h 11872"/>
                  <a:gd name="T26" fmla="*/ 2441 w 16128"/>
                  <a:gd name="T27" fmla="*/ 4609 h 11872"/>
                  <a:gd name="T28" fmla="*/ 2558 w 16128"/>
                  <a:gd name="T29" fmla="*/ 4656 h 11872"/>
                  <a:gd name="T30" fmla="*/ 2665 w 16128"/>
                  <a:gd name="T31" fmla="*/ 4727 h 11872"/>
                  <a:gd name="T32" fmla="*/ 5357 w 16128"/>
                  <a:gd name="T33" fmla="*/ 7406 h 11872"/>
                  <a:gd name="T34" fmla="*/ 5460 w 16128"/>
                  <a:gd name="T35" fmla="*/ 7483 h 11872"/>
                  <a:gd name="T36" fmla="*/ 5575 w 16128"/>
                  <a:gd name="T37" fmla="*/ 7535 h 11872"/>
                  <a:gd name="T38" fmla="*/ 5696 w 16128"/>
                  <a:gd name="T39" fmla="*/ 7565 h 11872"/>
                  <a:gd name="T40" fmla="*/ 5819 w 16128"/>
                  <a:gd name="T41" fmla="*/ 7571 h 11872"/>
                  <a:gd name="T42" fmla="*/ 5942 w 16128"/>
                  <a:gd name="T43" fmla="*/ 7552 h 11872"/>
                  <a:gd name="T44" fmla="*/ 6060 w 16128"/>
                  <a:gd name="T45" fmla="*/ 7512 h 11872"/>
                  <a:gd name="T46" fmla="*/ 6170 w 16128"/>
                  <a:gd name="T47" fmla="*/ 7447 h 11872"/>
                  <a:gd name="T48" fmla="*/ 13421 w 16128"/>
                  <a:gd name="T49" fmla="*/ 190 h 11872"/>
                  <a:gd name="T50" fmla="*/ 13521 w 16128"/>
                  <a:gd name="T51" fmla="*/ 107 h 11872"/>
                  <a:gd name="T52" fmla="*/ 13634 w 16128"/>
                  <a:gd name="T53" fmla="*/ 47 h 11872"/>
                  <a:gd name="T54" fmla="*/ 13753 w 16128"/>
                  <a:gd name="T55" fmla="*/ 12 h 11872"/>
                  <a:gd name="T56" fmla="*/ 13877 w 16128"/>
                  <a:gd name="T57" fmla="*/ 0 h 11872"/>
                  <a:gd name="T58" fmla="*/ 14000 w 16128"/>
                  <a:gd name="T59" fmla="*/ 11 h 11872"/>
                  <a:gd name="T60" fmla="*/ 14120 w 16128"/>
                  <a:gd name="T61" fmla="*/ 46 h 11872"/>
                  <a:gd name="T62" fmla="*/ 14233 w 16128"/>
                  <a:gd name="T63" fmla="*/ 105 h 11872"/>
                  <a:gd name="T64" fmla="*/ 14334 w 16128"/>
                  <a:gd name="T65" fmla="*/ 186 h 11872"/>
                  <a:gd name="T66" fmla="*/ 16003 w 16128"/>
                  <a:gd name="T67" fmla="*/ 1855 h 11872"/>
                  <a:gd name="T68" fmla="*/ 16068 w 16128"/>
                  <a:gd name="T69" fmla="*/ 1964 h 11872"/>
                  <a:gd name="T70" fmla="*/ 16109 w 16128"/>
                  <a:gd name="T71" fmla="*/ 2082 h 11872"/>
                  <a:gd name="T72" fmla="*/ 16127 w 16128"/>
                  <a:gd name="T73" fmla="*/ 2205 h 11872"/>
                  <a:gd name="T74" fmla="*/ 16122 w 16128"/>
                  <a:gd name="T75" fmla="*/ 2328 h 11872"/>
                  <a:gd name="T76" fmla="*/ 16093 w 16128"/>
                  <a:gd name="T77" fmla="*/ 2449 h 11872"/>
                  <a:gd name="T78" fmla="*/ 16039 w 16128"/>
                  <a:gd name="T79" fmla="*/ 2564 h 11872"/>
                  <a:gd name="T80" fmla="*/ 15964 w 16128"/>
                  <a:gd name="T81" fmla="*/ 2667 h 11872"/>
                  <a:gd name="T82" fmla="*/ 7188 w 16128"/>
                  <a:gd name="T83" fmla="*/ 11462 h 11872"/>
                  <a:gd name="T84" fmla="*/ 7074 w 16128"/>
                  <a:gd name="T85" fmla="*/ 11550 h 11872"/>
                  <a:gd name="T86" fmla="*/ 6943 w 16128"/>
                  <a:gd name="T87" fmla="*/ 11632 h 11872"/>
                  <a:gd name="T88" fmla="*/ 6801 w 16128"/>
                  <a:gd name="T89" fmla="*/ 11706 h 11872"/>
                  <a:gd name="T90" fmla="*/ 6652 w 16128"/>
                  <a:gd name="T91" fmla="*/ 11767 h 11872"/>
                  <a:gd name="T92" fmla="*/ 6500 w 16128"/>
                  <a:gd name="T93" fmla="*/ 11817 h 11872"/>
                  <a:gd name="T94" fmla="*/ 6349 w 16128"/>
                  <a:gd name="T95" fmla="*/ 11852 h 11872"/>
                  <a:gd name="T96" fmla="*/ 6205 w 16128"/>
                  <a:gd name="T97" fmla="*/ 11870 h 11872"/>
                  <a:gd name="T98" fmla="*/ 5352 w 16128"/>
                  <a:gd name="T99" fmla="*/ 11871 h 11872"/>
                  <a:gd name="T100" fmla="*/ 5210 w 16128"/>
                  <a:gd name="T101" fmla="*/ 11858 h 11872"/>
                  <a:gd name="T102" fmla="*/ 5062 w 16128"/>
                  <a:gd name="T103" fmla="*/ 11827 h 11872"/>
                  <a:gd name="T104" fmla="*/ 4910 w 16128"/>
                  <a:gd name="T105" fmla="*/ 11780 h 11872"/>
                  <a:gd name="T106" fmla="*/ 4760 w 16128"/>
                  <a:gd name="T107" fmla="*/ 11722 h 11872"/>
                  <a:gd name="T108" fmla="*/ 4615 w 16128"/>
                  <a:gd name="T109" fmla="*/ 11651 h 11872"/>
                  <a:gd name="T110" fmla="*/ 4481 w 16128"/>
                  <a:gd name="T111" fmla="*/ 11572 h 11872"/>
                  <a:gd name="T112" fmla="*/ 4363 w 16128"/>
                  <a:gd name="T113" fmla="*/ 11484 h 11872"/>
                  <a:gd name="T114" fmla="*/ 187 w 16128"/>
                  <a:gd name="T115" fmla="*/ 7297 h 11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128" h="11872">
                    <a:moveTo>
                      <a:pt x="187" y="7297"/>
                    </a:moveTo>
                    <a:lnTo>
                      <a:pt x="164" y="7273"/>
                    </a:lnTo>
                    <a:lnTo>
                      <a:pt x="143" y="7248"/>
                    </a:lnTo>
                    <a:lnTo>
                      <a:pt x="124" y="7223"/>
                    </a:lnTo>
                    <a:lnTo>
                      <a:pt x="106" y="7196"/>
                    </a:lnTo>
                    <a:lnTo>
                      <a:pt x="89" y="7168"/>
                    </a:lnTo>
                    <a:lnTo>
                      <a:pt x="74" y="7141"/>
                    </a:lnTo>
                    <a:lnTo>
                      <a:pt x="59" y="7113"/>
                    </a:lnTo>
                    <a:lnTo>
                      <a:pt x="46" y="7084"/>
                    </a:lnTo>
                    <a:lnTo>
                      <a:pt x="35" y="7054"/>
                    </a:lnTo>
                    <a:lnTo>
                      <a:pt x="26" y="7024"/>
                    </a:lnTo>
                    <a:lnTo>
                      <a:pt x="18" y="6994"/>
                    </a:lnTo>
                    <a:lnTo>
                      <a:pt x="12" y="6964"/>
                    </a:lnTo>
                    <a:lnTo>
                      <a:pt x="6" y="6933"/>
                    </a:lnTo>
                    <a:lnTo>
                      <a:pt x="3" y="6902"/>
                    </a:lnTo>
                    <a:lnTo>
                      <a:pt x="1" y="6871"/>
                    </a:lnTo>
                    <a:lnTo>
                      <a:pt x="0" y="6841"/>
                    </a:lnTo>
                    <a:lnTo>
                      <a:pt x="1" y="6809"/>
                    </a:lnTo>
                    <a:lnTo>
                      <a:pt x="3" y="6778"/>
                    </a:lnTo>
                    <a:lnTo>
                      <a:pt x="7" y="6747"/>
                    </a:lnTo>
                    <a:lnTo>
                      <a:pt x="12" y="6717"/>
                    </a:lnTo>
                    <a:lnTo>
                      <a:pt x="18" y="6687"/>
                    </a:lnTo>
                    <a:lnTo>
                      <a:pt x="26" y="6656"/>
                    </a:lnTo>
                    <a:lnTo>
                      <a:pt x="36" y="6626"/>
                    </a:lnTo>
                    <a:lnTo>
                      <a:pt x="47" y="6597"/>
                    </a:lnTo>
                    <a:lnTo>
                      <a:pt x="59" y="6569"/>
                    </a:lnTo>
                    <a:lnTo>
                      <a:pt x="74" y="6539"/>
                    </a:lnTo>
                    <a:lnTo>
                      <a:pt x="90" y="6512"/>
                    </a:lnTo>
                    <a:lnTo>
                      <a:pt x="106" y="6485"/>
                    </a:lnTo>
                    <a:lnTo>
                      <a:pt x="125" y="6459"/>
                    </a:lnTo>
                    <a:lnTo>
                      <a:pt x="144" y="6432"/>
                    </a:lnTo>
                    <a:lnTo>
                      <a:pt x="165" y="6408"/>
                    </a:lnTo>
                    <a:lnTo>
                      <a:pt x="188" y="6384"/>
                    </a:lnTo>
                    <a:lnTo>
                      <a:pt x="1801" y="4771"/>
                    </a:lnTo>
                    <a:lnTo>
                      <a:pt x="1824" y="4748"/>
                    </a:lnTo>
                    <a:lnTo>
                      <a:pt x="1850" y="4727"/>
                    </a:lnTo>
                    <a:lnTo>
                      <a:pt x="1876" y="4707"/>
                    </a:lnTo>
                    <a:lnTo>
                      <a:pt x="1902" y="4689"/>
                    </a:lnTo>
                    <a:lnTo>
                      <a:pt x="1929" y="4671"/>
                    </a:lnTo>
                    <a:lnTo>
                      <a:pt x="1957" y="4656"/>
                    </a:lnTo>
                    <a:lnTo>
                      <a:pt x="1985" y="4642"/>
                    </a:lnTo>
                    <a:lnTo>
                      <a:pt x="2014" y="4630"/>
                    </a:lnTo>
                    <a:lnTo>
                      <a:pt x="2043" y="4619"/>
                    </a:lnTo>
                    <a:lnTo>
                      <a:pt x="2073" y="4609"/>
                    </a:lnTo>
                    <a:lnTo>
                      <a:pt x="2104" y="4601"/>
                    </a:lnTo>
                    <a:lnTo>
                      <a:pt x="2134" y="4595"/>
                    </a:lnTo>
                    <a:lnTo>
                      <a:pt x="2164" y="4590"/>
                    </a:lnTo>
                    <a:lnTo>
                      <a:pt x="2195" y="4586"/>
                    </a:lnTo>
                    <a:lnTo>
                      <a:pt x="2227" y="4584"/>
                    </a:lnTo>
                    <a:lnTo>
                      <a:pt x="2257" y="4583"/>
                    </a:lnTo>
                    <a:lnTo>
                      <a:pt x="2288" y="4584"/>
                    </a:lnTo>
                    <a:lnTo>
                      <a:pt x="2319" y="4586"/>
                    </a:lnTo>
                    <a:lnTo>
                      <a:pt x="2350" y="4590"/>
                    </a:lnTo>
                    <a:lnTo>
                      <a:pt x="2381" y="4595"/>
                    </a:lnTo>
                    <a:lnTo>
                      <a:pt x="2411" y="4601"/>
                    </a:lnTo>
                    <a:lnTo>
                      <a:pt x="2441" y="4609"/>
                    </a:lnTo>
                    <a:lnTo>
                      <a:pt x="2472" y="4619"/>
                    </a:lnTo>
                    <a:lnTo>
                      <a:pt x="2501" y="4630"/>
                    </a:lnTo>
                    <a:lnTo>
                      <a:pt x="2529" y="4642"/>
                    </a:lnTo>
                    <a:lnTo>
                      <a:pt x="2558" y="4656"/>
                    </a:lnTo>
                    <a:lnTo>
                      <a:pt x="2586" y="4671"/>
                    </a:lnTo>
                    <a:lnTo>
                      <a:pt x="2613" y="4689"/>
                    </a:lnTo>
                    <a:lnTo>
                      <a:pt x="2639" y="4707"/>
                    </a:lnTo>
                    <a:lnTo>
                      <a:pt x="2665" y="4727"/>
                    </a:lnTo>
                    <a:lnTo>
                      <a:pt x="2689" y="4748"/>
                    </a:lnTo>
                    <a:lnTo>
                      <a:pt x="2714" y="4770"/>
                    </a:lnTo>
                    <a:lnTo>
                      <a:pt x="5332" y="7384"/>
                    </a:lnTo>
                    <a:lnTo>
                      <a:pt x="5357" y="7406"/>
                    </a:lnTo>
                    <a:lnTo>
                      <a:pt x="5382" y="7427"/>
                    </a:lnTo>
                    <a:lnTo>
                      <a:pt x="5407" y="7448"/>
                    </a:lnTo>
                    <a:lnTo>
                      <a:pt x="5433" y="7466"/>
                    </a:lnTo>
                    <a:lnTo>
                      <a:pt x="5460" y="7483"/>
                    </a:lnTo>
                    <a:lnTo>
                      <a:pt x="5489" y="7498"/>
                    </a:lnTo>
                    <a:lnTo>
                      <a:pt x="5517" y="7512"/>
                    </a:lnTo>
                    <a:lnTo>
                      <a:pt x="5546" y="7524"/>
                    </a:lnTo>
                    <a:lnTo>
                      <a:pt x="5575" y="7535"/>
                    </a:lnTo>
                    <a:lnTo>
                      <a:pt x="5604" y="7545"/>
                    </a:lnTo>
                    <a:lnTo>
                      <a:pt x="5635" y="7553"/>
                    </a:lnTo>
                    <a:lnTo>
                      <a:pt x="5665" y="7559"/>
                    </a:lnTo>
                    <a:lnTo>
                      <a:pt x="5696" y="7565"/>
                    </a:lnTo>
                    <a:lnTo>
                      <a:pt x="5726" y="7569"/>
                    </a:lnTo>
                    <a:lnTo>
                      <a:pt x="5758" y="7571"/>
                    </a:lnTo>
                    <a:lnTo>
                      <a:pt x="5789" y="7572"/>
                    </a:lnTo>
                    <a:lnTo>
                      <a:pt x="5819" y="7571"/>
                    </a:lnTo>
                    <a:lnTo>
                      <a:pt x="5850" y="7569"/>
                    </a:lnTo>
                    <a:lnTo>
                      <a:pt x="5882" y="7565"/>
                    </a:lnTo>
                    <a:lnTo>
                      <a:pt x="5912" y="7559"/>
                    </a:lnTo>
                    <a:lnTo>
                      <a:pt x="5942" y="7552"/>
                    </a:lnTo>
                    <a:lnTo>
                      <a:pt x="5972" y="7544"/>
                    </a:lnTo>
                    <a:lnTo>
                      <a:pt x="6003" y="7535"/>
                    </a:lnTo>
                    <a:lnTo>
                      <a:pt x="6032" y="7524"/>
                    </a:lnTo>
                    <a:lnTo>
                      <a:pt x="6060" y="7512"/>
                    </a:lnTo>
                    <a:lnTo>
                      <a:pt x="6089" y="7498"/>
                    </a:lnTo>
                    <a:lnTo>
                      <a:pt x="6117" y="7482"/>
                    </a:lnTo>
                    <a:lnTo>
                      <a:pt x="6144" y="7465"/>
                    </a:lnTo>
                    <a:lnTo>
                      <a:pt x="6170" y="7447"/>
                    </a:lnTo>
                    <a:lnTo>
                      <a:pt x="6196" y="7426"/>
                    </a:lnTo>
                    <a:lnTo>
                      <a:pt x="6220" y="7405"/>
                    </a:lnTo>
                    <a:lnTo>
                      <a:pt x="6245" y="7383"/>
                    </a:lnTo>
                    <a:lnTo>
                      <a:pt x="13421" y="190"/>
                    </a:lnTo>
                    <a:lnTo>
                      <a:pt x="13445" y="166"/>
                    </a:lnTo>
                    <a:lnTo>
                      <a:pt x="13470" y="145"/>
                    </a:lnTo>
                    <a:lnTo>
                      <a:pt x="13495" y="125"/>
                    </a:lnTo>
                    <a:lnTo>
                      <a:pt x="13521" y="107"/>
                    </a:lnTo>
                    <a:lnTo>
                      <a:pt x="13549" y="90"/>
                    </a:lnTo>
                    <a:lnTo>
                      <a:pt x="13577" y="75"/>
                    </a:lnTo>
                    <a:lnTo>
                      <a:pt x="13605" y="60"/>
                    </a:lnTo>
                    <a:lnTo>
                      <a:pt x="13634" y="47"/>
                    </a:lnTo>
                    <a:lnTo>
                      <a:pt x="13663" y="36"/>
                    </a:lnTo>
                    <a:lnTo>
                      <a:pt x="13693" y="27"/>
                    </a:lnTo>
                    <a:lnTo>
                      <a:pt x="13723" y="19"/>
                    </a:lnTo>
                    <a:lnTo>
                      <a:pt x="13753" y="12"/>
                    </a:lnTo>
                    <a:lnTo>
                      <a:pt x="13784" y="7"/>
                    </a:lnTo>
                    <a:lnTo>
                      <a:pt x="13815" y="3"/>
                    </a:lnTo>
                    <a:lnTo>
                      <a:pt x="13846" y="1"/>
                    </a:lnTo>
                    <a:lnTo>
                      <a:pt x="13877" y="0"/>
                    </a:lnTo>
                    <a:lnTo>
                      <a:pt x="13908" y="1"/>
                    </a:lnTo>
                    <a:lnTo>
                      <a:pt x="13939" y="3"/>
                    </a:lnTo>
                    <a:lnTo>
                      <a:pt x="13970" y="6"/>
                    </a:lnTo>
                    <a:lnTo>
                      <a:pt x="14000" y="11"/>
                    </a:lnTo>
                    <a:lnTo>
                      <a:pt x="14031" y="18"/>
                    </a:lnTo>
                    <a:lnTo>
                      <a:pt x="14062" y="26"/>
                    </a:lnTo>
                    <a:lnTo>
                      <a:pt x="14091" y="35"/>
                    </a:lnTo>
                    <a:lnTo>
                      <a:pt x="14120" y="46"/>
                    </a:lnTo>
                    <a:lnTo>
                      <a:pt x="14149" y="58"/>
                    </a:lnTo>
                    <a:lnTo>
                      <a:pt x="14178" y="73"/>
                    </a:lnTo>
                    <a:lnTo>
                      <a:pt x="14206" y="88"/>
                    </a:lnTo>
                    <a:lnTo>
                      <a:pt x="14233" y="105"/>
                    </a:lnTo>
                    <a:lnTo>
                      <a:pt x="14259" y="123"/>
                    </a:lnTo>
                    <a:lnTo>
                      <a:pt x="14285" y="143"/>
                    </a:lnTo>
                    <a:lnTo>
                      <a:pt x="14310" y="164"/>
                    </a:lnTo>
                    <a:lnTo>
                      <a:pt x="14334" y="186"/>
                    </a:lnTo>
                    <a:lnTo>
                      <a:pt x="15938" y="1780"/>
                    </a:lnTo>
                    <a:lnTo>
                      <a:pt x="15962" y="1804"/>
                    </a:lnTo>
                    <a:lnTo>
                      <a:pt x="15983" y="1829"/>
                    </a:lnTo>
                    <a:lnTo>
                      <a:pt x="16003" y="1855"/>
                    </a:lnTo>
                    <a:lnTo>
                      <a:pt x="16021" y="1881"/>
                    </a:lnTo>
                    <a:lnTo>
                      <a:pt x="16038" y="1908"/>
                    </a:lnTo>
                    <a:lnTo>
                      <a:pt x="16053" y="1935"/>
                    </a:lnTo>
                    <a:lnTo>
                      <a:pt x="16068" y="1964"/>
                    </a:lnTo>
                    <a:lnTo>
                      <a:pt x="16081" y="1993"/>
                    </a:lnTo>
                    <a:lnTo>
                      <a:pt x="16092" y="2022"/>
                    </a:lnTo>
                    <a:lnTo>
                      <a:pt x="16101" y="2051"/>
                    </a:lnTo>
                    <a:lnTo>
                      <a:pt x="16109" y="2082"/>
                    </a:lnTo>
                    <a:lnTo>
                      <a:pt x="16116" y="2112"/>
                    </a:lnTo>
                    <a:lnTo>
                      <a:pt x="16121" y="2143"/>
                    </a:lnTo>
                    <a:lnTo>
                      <a:pt x="16125" y="2173"/>
                    </a:lnTo>
                    <a:lnTo>
                      <a:pt x="16127" y="2205"/>
                    </a:lnTo>
                    <a:lnTo>
                      <a:pt x="16128" y="2236"/>
                    </a:lnTo>
                    <a:lnTo>
                      <a:pt x="16127" y="2266"/>
                    </a:lnTo>
                    <a:lnTo>
                      <a:pt x="16125" y="2297"/>
                    </a:lnTo>
                    <a:lnTo>
                      <a:pt x="16122" y="2328"/>
                    </a:lnTo>
                    <a:lnTo>
                      <a:pt x="16117" y="2359"/>
                    </a:lnTo>
                    <a:lnTo>
                      <a:pt x="16110" y="2389"/>
                    </a:lnTo>
                    <a:lnTo>
                      <a:pt x="16102" y="2419"/>
                    </a:lnTo>
                    <a:lnTo>
                      <a:pt x="16093" y="2449"/>
                    </a:lnTo>
                    <a:lnTo>
                      <a:pt x="16082" y="2478"/>
                    </a:lnTo>
                    <a:lnTo>
                      <a:pt x="16069" y="2507"/>
                    </a:lnTo>
                    <a:lnTo>
                      <a:pt x="16055" y="2535"/>
                    </a:lnTo>
                    <a:lnTo>
                      <a:pt x="16039" y="2564"/>
                    </a:lnTo>
                    <a:lnTo>
                      <a:pt x="16023" y="2591"/>
                    </a:lnTo>
                    <a:lnTo>
                      <a:pt x="16004" y="2617"/>
                    </a:lnTo>
                    <a:lnTo>
                      <a:pt x="15985" y="2642"/>
                    </a:lnTo>
                    <a:lnTo>
                      <a:pt x="15964" y="2667"/>
                    </a:lnTo>
                    <a:lnTo>
                      <a:pt x="15941" y="2692"/>
                    </a:lnTo>
                    <a:lnTo>
                      <a:pt x="7238" y="11415"/>
                    </a:lnTo>
                    <a:lnTo>
                      <a:pt x="7214" y="11439"/>
                    </a:lnTo>
                    <a:lnTo>
                      <a:pt x="7188" y="11462"/>
                    </a:lnTo>
                    <a:lnTo>
                      <a:pt x="7162" y="11485"/>
                    </a:lnTo>
                    <a:lnTo>
                      <a:pt x="7134" y="11507"/>
                    </a:lnTo>
                    <a:lnTo>
                      <a:pt x="7104" y="11529"/>
                    </a:lnTo>
                    <a:lnTo>
                      <a:pt x="7074" y="11550"/>
                    </a:lnTo>
                    <a:lnTo>
                      <a:pt x="7043" y="11572"/>
                    </a:lnTo>
                    <a:lnTo>
                      <a:pt x="7011" y="11593"/>
                    </a:lnTo>
                    <a:lnTo>
                      <a:pt x="6977" y="11613"/>
                    </a:lnTo>
                    <a:lnTo>
                      <a:pt x="6943" y="11632"/>
                    </a:lnTo>
                    <a:lnTo>
                      <a:pt x="6909" y="11651"/>
                    </a:lnTo>
                    <a:lnTo>
                      <a:pt x="6874" y="11670"/>
                    </a:lnTo>
                    <a:lnTo>
                      <a:pt x="6837" y="11688"/>
                    </a:lnTo>
                    <a:lnTo>
                      <a:pt x="6801" y="11706"/>
                    </a:lnTo>
                    <a:lnTo>
                      <a:pt x="6765" y="11722"/>
                    </a:lnTo>
                    <a:lnTo>
                      <a:pt x="6727" y="11738"/>
                    </a:lnTo>
                    <a:lnTo>
                      <a:pt x="6689" y="11753"/>
                    </a:lnTo>
                    <a:lnTo>
                      <a:pt x="6652" y="11767"/>
                    </a:lnTo>
                    <a:lnTo>
                      <a:pt x="6613" y="11781"/>
                    </a:lnTo>
                    <a:lnTo>
                      <a:pt x="6576" y="11793"/>
                    </a:lnTo>
                    <a:lnTo>
                      <a:pt x="6538" y="11805"/>
                    </a:lnTo>
                    <a:lnTo>
                      <a:pt x="6500" y="11817"/>
                    </a:lnTo>
                    <a:lnTo>
                      <a:pt x="6461" y="11827"/>
                    </a:lnTo>
                    <a:lnTo>
                      <a:pt x="6424" y="11836"/>
                    </a:lnTo>
                    <a:lnTo>
                      <a:pt x="6387" y="11844"/>
                    </a:lnTo>
                    <a:lnTo>
                      <a:pt x="6349" y="11852"/>
                    </a:lnTo>
                    <a:lnTo>
                      <a:pt x="6313" y="11858"/>
                    </a:lnTo>
                    <a:lnTo>
                      <a:pt x="6277" y="11863"/>
                    </a:lnTo>
                    <a:lnTo>
                      <a:pt x="6241" y="11867"/>
                    </a:lnTo>
                    <a:lnTo>
                      <a:pt x="6205" y="11870"/>
                    </a:lnTo>
                    <a:lnTo>
                      <a:pt x="6171" y="11871"/>
                    </a:lnTo>
                    <a:lnTo>
                      <a:pt x="6138" y="11872"/>
                    </a:lnTo>
                    <a:lnTo>
                      <a:pt x="5386" y="11872"/>
                    </a:lnTo>
                    <a:lnTo>
                      <a:pt x="5352" y="11871"/>
                    </a:lnTo>
                    <a:lnTo>
                      <a:pt x="5318" y="11870"/>
                    </a:lnTo>
                    <a:lnTo>
                      <a:pt x="5283" y="11867"/>
                    </a:lnTo>
                    <a:lnTo>
                      <a:pt x="5247" y="11863"/>
                    </a:lnTo>
                    <a:lnTo>
                      <a:pt x="5210" y="11858"/>
                    </a:lnTo>
                    <a:lnTo>
                      <a:pt x="5174" y="11851"/>
                    </a:lnTo>
                    <a:lnTo>
                      <a:pt x="5137" y="11844"/>
                    </a:lnTo>
                    <a:lnTo>
                      <a:pt x="5099" y="11836"/>
                    </a:lnTo>
                    <a:lnTo>
                      <a:pt x="5062" y="11827"/>
                    </a:lnTo>
                    <a:lnTo>
                      <a:pt x="5024" y="11817"/>
                    </a:lnTo>
                    <a:lnTo>
                      <a:pt x="4986" y="11805"/>
                    </a:lnTo>
                    <a:lnTo>
                      <a:pt x="4948" y="11793"/>
                    </a:lnTo>
                    <a:lnTo>
                      <a:pt x="4910" y="11780"/>
                    </a:lnTo>
                    <a:lnTo>
                      <a:pt x="4872" y="11767"/>
                    </a:lnTo>
                    <a:lnTo>
                      <a:pt x="4834" y="11753"/>
                    </a:lnTo>
                    <a:lnTo>
                      <a:pt x="4796" y="11738"/>
                    </a:lnTo>
                    <a:lnTo>
                      <a:pt x="4760" y="11722"/>
                    </a:lnTo>
                    <a:lnTo>
                      <a:pt x="4722" y="11705"/>
                    </a:lnTo>
                    <a:lnTo>
                      <a:pt x="4686" y="11688"/>
                    </a:lnTo>
                    <a:lnTo>
                      <a:pt x="4650" y="11669"/>
                    </a:lnTo>
                    <a:lnTo>
                      <a:pt x="4615" y="11651"/>
                    </a:lnTo>
                    <a:lnTo>
                      <a:pt x="4580" y="11632"/>
                    </a:lnTo>
                    <a:lnTo>
                      <a:pt x="4546" y="11612"/>
                    </a:lnTo>
                    <a:lnTo>
                      <a:pt x="4513" y="11592"/>
                    </a:lnTo>
                    <a:lnTo>
                      <a:pt x="4481" y="11572"/>
                    </a:lnTo>
                    <a:lnTo>
                      <a:pt x="4449" y="11550"/>
                    </a:lnTo>
                    <a:lnTo>
                      <a:pt x="4419" y="11528"/>
                    </a:lnTo>
                    <a:lnTo>
                      <a:pt x="4390" y="11506"/>
                    </a:lnTo>
                    <a:lnTo>
                      <a:pt x="4363" y="11484"/>
                    </a:lnTo>
                    <a:lnTo>
                      <a:pt x="4335" y="11462"/>
                    </a:lnTo>
                    <a:lnTo>
                      <a:pt x="4310" y="11439"/>
                    </a:lnTo>
                    <a:lnTo>
                      <a:pt x="4286" y="11414"/>
                    </a:lnTo>
                    <a:lnTo>
                      <a:pt x="187" y="7297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535761"/>
                  </a:solidFill>
                  <a:latin typeface="Raleway Light" panose="020B0403030101060003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B4120FFA-DABC-404A-9B4C-2E12B4C6EC8D}"/>
              </a:ext>
            </a:extLst>
          </p:cNvPr>
          <p:cNvGrpSpPr/>
          <p:nvPr/>
        </p:nvGrpSpPr>
        <p:grpSpPr>
          <a:xfrm>
            <a:off x="4601173" y="4720585"/>
            <a:ext cx="3100100" cy="1323439"/>
            <a:chOff x="1110582" y="4765504"/>
            <a:chExt cx="2916446" cy="1323439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8E065FF8-A3A4-4F07-8BEB-4E974111D88C}"/>
                </a:ext>
              </a:extLst>
            </p:cNvPr>
            <p:cNvSpPr/>
            <p:nvPr/>
          </p:nvSpPr>
          <p:spPr>
            <a:xfrm>
              <a:off x="1579880" y="4765504"/>
              <a:ext cx="244714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latin typeface="Montserrat" panose="00000500000000000000" pitchFamily="2" charset="-52"/>
                  <a:ea typeface="Open Sans Light" panose="020B0306030504020204" pitchFamily="34" charset="0"/>
                  <a:cs typeface="Open Sans Light" panose="020B0306030504020204" pitchFamily="34" charset="0"/>
                </a:rPr>
                <a:t>В организме</a:t>
              </a:r>
            </a:p>
            <a:p>
              <a:r>
                <a:rPr lang="ru-RU" sz="1600" dirty="0">
                  <a:latin typeface="Montserrat" panose="00000500000000000000" pitchFamily="2" charset="-52"/>
                  <a:ea typeface="Open Sans Light" panose="020B0306030504020204" pitchFamily="34" charset="0"/>
                  <a:cs typeface="Open Sans Light" panose="020B0306030504020204" pitchFamily="34" charset="0"/>
                </a:rPr>
                <a:t>элемент в форме ги</a:t>
              </a:r>
              <a:r>
                <a:rPr lang="en-US" sz="1600" dirty="0">
                  <a:latin typeface="Montserrat" panose="00000500000000000000" pitchFamily="2" charset="-52"/>
                  <a:ea typeface="Open Sans Light" panose="020B0306030504020204" pitchFamily="34" charset="0"/>
                  <a:cs typeface="Open Sans Light" panose="020B0306030504020204" pitchFamily="34" charset="0"/>
                </a:rPr>
                <a:t>д</a:t>
              </a:r>
              <a:r>
                <a:rPr lang="ru-RU" sz="1600" dirty="0">
                  <a:latin typeface="Montserrat" panose="00000500000000000000" pitchFamily="2" charset="-52"/>
                  <a:ea typeface="Open Sans Light" panose="020B0306030504020204" pitchFamily="34" charset="0"/>
                  <a:cs typeface="Open Sans Light" panose="020B0306030504020204" pitchFamily="34" charset="0"/>
                </a:rPr>
                <a:t>роксиапатитов (карбонаты, фосфаты).  37% костной золы. </a:t>
              </a:r>
              <a:endParaRPr lang="id-ID" sz="1600" dirty="0">
                <a:latin typeface="Montserrat" panose="00000500000000000000" pitchFamily="2" charset="-52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EB8E905A-6551-4F84-A9A8-0DE27ED3DF68}"/>
                </a:ext>
              </a:extLst>
            </p:cNvPr>
            <p:cNvGrpSpPr/>
            <p:nvPr/>
          </p:nvGrpSpPr>
          <p:grpSpPr>
            <a:xfrm>
              <a:off x="1110582" y="4927182"/>
              <a:ext cx="413418" cy="413418"/>
              <a:chOff x="1407149" y="3549662"/>
              <a:chExt cx="413418" cy="413418"/>
            </a:xfrm>
          </p:grpSpPr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FA1F5075-55B3-4869-88F7-9BD2947CD21C}"/>
                  </a:ext>
                </a:extLst>
              </p:cNvPr>
              <p:cNvSpPr/>
              <p:nvPr/>
            </p:nvSpPr>
            <p:spPr>
              <a:xfrm>
                <a:off x="1407149" y="3549662"/>
                <a:ext cx="413418" cy="413418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BE75F9EB-2D1E-49D5-929D-A68C7646D360}"/>
                  </a:ext>
                </a:extLst>
              </p:cNvPr>
              <p:cNvSpPr/>
              <p:nvPr/>
            </p:nvSpPr>
            <p:spPr>
              <a:xfrm>
                <a:off x="1452286" y="3594799"/>
                <a:ext cx="323144" cy="323144"/>
              </a:xfrm>
              <a:prstGeom prst="ellipse">
                <a:avLst/>
              </a:prstGeom>
              <a:solidFill>
                <a:srgbClr val="08A5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Freeform 229">
                <a:extLst>
                  <a:ext uri="{FF2B5EF4-FFF2-40B4-BE49-F238E27FC236}">
                    <a16:creationId xmlns:a16="http://schemas.microsoft.com/office/drawing/2014/main" id="{15718391-216A-4D89-8EC6-AFDB1B8C54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3302" y="3714766"/>
                <a:ext cx="121113" cy="83211"/>
              </a:xfrm>
              <a:custGeom>
                <a:avLst/>
                <a:gdLst>
                  <a:gd name="T0" fmla="*/ 124 w 16128"/>
                  <a:gd name="T1" fmla="*/ 7223 h 11872"/>
                  <a:gd name="T2" fmla="*/ 59 w 16128"/>
                  <a:gd name="T3" fmla="*/ 7113 h 11872"/>
                  <a:gd name="T4" fmla="*/ 18 w 16128"/>
                  <a:gd name="T5" fmla="*/ 6994 h 11872"/>
                  <a:gd name="T6" fmla="*/ 1 w 16128"/>
                  <a:gd name="T7" fmla="*/ 6871 h 11872"/>
                  <a:gd name="T8" fmla="*/ 7 w 16128"/>
                  <a:gd name="T9" fmla="*/ 6747 h 11872"/>
                  <a:gd name="T10" fmla="*/ 36 w 16128"/>
                  <a:gd name="T11" fmla="*/ 6626 h 11872"/>
                  <a:gd name="T12" fmla="*/ 90 w 16128"/>
                  <a:gd name="T13" fmla="*/ 6512 h 11872"/>
                  <a:gd name="T14" fmla="*/ 165 w 16128"/>
                  <a:gd name="T15" fmla="*/ 6408 h 11872"/>
                  <a:gd name="T16" fmla="*/ 1850 w 16128"/>
                  <a:gd name="T17" fmla="*/ 4727 h 11872"/>
                  <a:gd name="T18" fmla="*/ 1957 w 16128"/>
                  <a:gd name="T19" fmla="*/ 4656 h 11872"/>
                  <a:gd name="T20" fmla="*/ 2073 w 16128"/>
                  <a:gd name="T21" fmla="*/ 4609 h 11872"/>
                  <a:gd name="T22" fmla="*/ 2195 w 16128"/>
                  <a:gd name="T23" fmla="*/ 4586 h 11872"/>
                  <a:gd name="T24" fmla="*/ 2319 w 16128"/>
                  <a:gd name="T25" fmla="*/ 4586 h 11872"/>
                  <a:gd name="T26" fmla="*/ 2441 w 16128"/>
                  <a:gd name="T27" fmla="*/ 4609 h 11872"/>
                  <a:gd name="T28" fmla="*/ 2558 w 16128"/>
                  <a:gd name="T29" fmla="*/ 4656 h 11872"/>
                  <a:gd name="T30" fmla="*/ 2665 w 16128"/>
                  <a:gd name="T31" fmla="*/ 4727 h 11872"/>
                  <a:gd name="T32" fmla="*/ 5357 w 16128"/>
                  <a:gd name="T33" fmla="*/ 7406 h 11872"/>
                  <a:gd name="T34" fmla="*/ 5460 w 16128"/>
                  <a:gd name="T35" fmla="*/ 7483 h 11872"/>
                  <a:gd name="T36" fmla="*/ 5575 w 16128"/>
                  <a:gd name="T37" fmla="*/ 7535 h 11872"/>
                  <a:gd name="T38" fmla="*/ 5696 w 16128"/>
                  <a:gd name="T39" fmla="*/ 7565 h 11872"/>
                  <a:gd name="T40" fmla="*/ 5819 w 16128"/>
                  <a:gd name="T41" fmla="*/ 7571 h 11872"/>
                  <a:gd name="T42" fmla="*/ 5942 w 16128"/>
                  <a:gd name="T43" fmla="*/ 7552 h 11872"/>
                  <a:gd name="T44" fmla="*/ 6060 w 16128"/>
                  <a:gd name="T45" fmla="*/ 7512 h 11872"/>
                  <a:gd name="T46" fmla="*/ 6170 w 16128"/>
                  <a:gd name="T47" fmla="*/ 7447 h 11872"/>
                  <a:gd name="T48" fmla="*/ 13421 w 16128"/>
                  <a:gd name="T49" fmla="*/ 190 h 11872"/>
                  <a:gd name="T50" fmla="*/ 13521 w 16128"/>
                  <a:gd name="T51" fmla="*/ 107 h 11872"/>
                  <a:gd name="T52" fmla="*/ 13634 w 16128"/>
                  <a:gd name="T53" fmla="*/ 47 h 11872"/>
                  <a:gd name="T54" fmla="*/ 13753 w 16128"/>
                  <a:gd name="T55" fmla="*/ 12 h 11872"/>
                  <a:gd name="T56" fmla="*/ 13877 w 16128"/>
                  <a:gd name="T57" fmla="*/ 0 h 11872"/>
                  <a:gd name="T58" fmla="*/ 14000 w 16128"/>
                  <a:gd name="T59" fmla="*/ 11 h 11872"/>
                  <a:gd name="T60" fmla="*/ 14120 w 16128"/>
                  <a:gd name="T61" fmla="*/ 46 h 11872"/>
                  <a:gd name="T62" fmla="*/ 14233 w 16128"/>
                  <a:gd name="T63" fmla="*/ 105 h 11872"/>
                  <a:gd name="T64" fmla="*/ 14334 w 16128"/>
                  <a:gd name="T65" fmla="*/ 186 h 11872"/>
                  <a:gd name="T66" fmla="*/ 16003 w 16128"/>
                  <a:gd name="T67" fmla="*/ 1855 h 11872"/>
                  <a:gd name="T68" fmla="*/ 16068 w 16128"/>
                  <a:gd name="T69" fmla="*/ 1964 h 11872"/>
                  <a:gd name="T70" fmla="*/ 16109 w 16128"/>
                  <a:gd name="T71" fmla="*/ 2082 h 11872"/>
                  <a:gd name="T72" fmla="*/ 16127 w 16128"/>
                  <a:gd name="T73" fmla="*/ 2205 h 11872"/>
                  <a:gd name="T74" fmla="*/ 16122 w 16128"/>
                  <a:gd name="T75" fmla="*/ 2328 h 11872"/>
                  <a:gd name="T76" fmla="*/ 16093 w 16128"/>
                  <a:gd name="T77" fmla="*/ 2449 h 11872"/>
                  <a:gd name="T78" fmla="*/ 16039 w 16128"/>
                  <a:gd name="T79" fmla="*/ 2564 h 11872"/>
                  <a:gd name="T80" fmla="*/ 15964 w 16128"/>
                  <a:gd name="T81" fmla="*/ 2667 h 11872"/>
                  <a:gd name="T82" fmla="*/ 7188 w 16128"/>
                  <a:gd name="T83" fmla="*/ 11462 h 11872"/>
                  <a:gd name="T84" fmla="*/ 7074 w 16128"/>
                  <a:gd name="T85" fmla="*/ 11550 h 11872"/>
                  <a:gd name="T86" fmla="*/ 6943 w 16128"/>
                  <a:gd name="T87" fmla="*/ 11632 h 11872"/>
                  <a:gd name="T88" fmla="*/ 6801 w 16128"/>
                  <a:gd name="T89" fmla="*/ 11706 h 11872"/>
                  <a:gd name="T90" fmla="*/ 6652 w 16128"/>
                  <a:gd name="T91" fmla="*/ 11767 h 11872"/>
                  <a:gd name="T92" fmla="*/ 6500 w 16128"/>
                  <a:gd name="T93" fmla="*/ 11817 h 11872"/>
                  <a:gd name="T94" fmla="*/ 6349 w 16128"/>
                  <a:gd name="T95" fmla="*/ 11852 h 11872"/>
                  <a:gd name="T96" fmla="*/ 6205 w 16128"/>
                  <a:gd name="T97" fmla="*/ 11870 h 11872"/>
                  <a:gd name="T98" fmla="*/ 5352 w 16128"/>
                  <a:gd name="T99" fmla="*/ 11871 h 11872"/>
                  <a:gd name="T100" fmla="*/ 5210 w 16128"/>
                  <a:gd name="T101" fmla="*/ 11858 h 11872"/>
                  <a:gd name="T102" fmla="*/ 5062 w 16128"/>
                  <a:gd name="T103" fmla="*/ 11827 h 11872"/>
                  <a:gd name="T104" fmla="*/ 4910 w 16128"/>
                  <a:gd name="T105" fmla="*/ 11780 h 11872"/>
                  <a:gd name="T106" fmla="*/ 4760 w 16128"/>
                  <a:gd name="T107" fmla="*/ 11722 h 11872"/>
                  <a:gd name="T108" fmla="*/ 4615 w 16128"/>
                  <a:gd name="T109" fmla="*/ 11651 h 11872"/>
                  <a:gd name="T110" fmla="*/ 4481 w 16128"/>
                  <a:gd name="T111" fmla="*/ 11572 h 11872"/>
                  <a:gd name="T112" fmla="*/ 4363 w 16128"/>
                  <a:gd name="T113" fmla="*/ 11484 h 11872"/>
                  <a:gd name="T114" fmla="*/ 187 w 16128"/>
                  <a:gd name="T115" fmla="*/ 7297 h 11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128" h="11872">
                    <a:moveTo>
                      <a:pt x="187" y="7297"/>
                    </a:moveTo>
                    <a:lnTo>
                      <a:pt x="164" y="7273"/>
                    </a:lnTo>
                    <a:lnTo>
                      <a:pt x="143" y="7248"/>
                    </a:lnTo>
                    <a:lnTo>
                      <a:pt x="124" y="7223"/>
                    </a:lnTo>
                    <a:lnTo>
                      <a:pt x="106" y="7196"/>
                    </a:lnTo>
                    <a:lnTo>
                      <a:pt x="89" y="7168"/>
                    </a:lnTo>
                    <a:lnTo>
                      <a:pt x="74" y="7141"/>
                    </a:lnTo>
                    <a:lnTo>
                      <a:pt x="59" y="7113"/>
                    </a:lnTo>
                    <a:lnTo>
                      <a:pt x="46" y="7084"/>
                    </a:lnTo>
                    <a:lnTo>
                      <a:pt x="35" y="7054"/>
                    </a:lnTo>
                    <a:lnTo>
                      <a:pt x="26" y="7024"/>
                    </a:lnTo>
                    <a:lnTo>
                      <a:pt x="18" y="6994"/>
                    </a:lnTo>
                    <a:lnTo>
                      <a:pt x="12" y="6964"/>
                    </a:lnTo>
                    <a:lnTo>
                      <a:pt x="6" y="6933"/>
                    </a:lnTo>
                    <a:lnTo>
                      <a:pt x="3" y="6902"/>
                    </a:lnTo>
                    <a:lnTo>
                      <a:pt x="1" y="6871"/>
                    </a:lnTo>
                    <a:lnTo>
                      <a:pt x="0" y="6841"/>
                    </a:lnTo>
                    <a:lnTo>
                      <a:pt x="1" y="6809"/>
                    </a:lnTo>
                    <a:lnTo>
                      <a:pt x="3" y="6778"/>
                    </a:lnTo>
                    <a:lnTo>
                      <a:pt x="7" y="6747"/>
                    </a:lnTo>
                    <a:lnTo>
                      <a:pt x="12" y="6717"/>
                    </a:lnTo>
                    <a:lnTo>
                      <a:pt x="18" y="6687"/>
                    </a:lnTo>
                    <a:lnTo>
                      <a:pt x="26" y="6656"/>
                    </a:lnTo>
                    <a:lnTo>
                      <a:pt x="36" y="6626"/>
                    </a:lnTo>
                    <a:lnTo>
                      <a:pt x="47" y="6597"/>
                    </a:lnTo>
                    <a:lnTo>
                      <a:pt x="59" y="6569"/>
                    </a:lnTo>
                    <a:lnTo>
                      <a:pt x="74" y="6539"/>
                    </a:lnTo>
                    <a:lnTo>
                      <a:pt x="90" y="6512"/>
                    </a:lnTo>
                    <a:lnTo>
                      <a:pt x="106" y="6485"/>
                    </a:lnTo>
                    <a:lnTo>
                      <a:pt x="125" y="6459"/>
                    </a:lnTo>
                    <a:lnTo>
                      <a:pt x="144" y="6432"/>
                    </a:lnTo>
                    <a:lnTo>
                      <a:pt x="165" y="6408"/>
                    </a:lnTo>
                    <a:lnTo>
                      <a:pt x="188" y="6384"/>
                    </a:lnTo>
                    <a:lnTo>
                      <a:pt x="1801" y="4771"/>
                    </a:lnTo>
                    <a:lnTo>
                      <a:pt x="1824" y="4748"/>
                    </a:lnTo>
                    <a:lnTo>
                      <a:pt x="1850" y="4727"/>
                    </a:lnTo>
                    <a:lnTo>
                      <a:pt x="1876" y="4707"/>
                    </a:lnTo>
                    <a:lnTo>
                      <a:pt x="1902" y="4689"/>
                    </a:lnTo>
                    <a:lnTo>
                      <a:pt x="1929" y="4671"/>
                    </a:lnTo>
                    <a:lnTo>
                      <a:pt x="1957" y="4656"/>
                    </a:lnTo>
                    <a:lnTo>
                      <a:pt x="1985" y="4642"/>
                    </a:lnTo>
                    <a:lnTo>
                      <a:pt x="2014" y="4630"/>
                    </a:lnTo>
                    <a:lnTo>
                      <a:pt x="2043" y="4619"/>
                    </a:lnTo>
                    <a:lnTo>
                      <a:pt x="2073" y="4609"/>
                    </a:lnTo>
                    <a:lnTo>
                      <a:pt x="2104" y="4601"/>
                    </a:lnTo>
                    <a:lnTo>
                      <a:pt x="2134" y="4595"/>
                    </a:lnTo>
                    <a:lnTo>
                      <a:pt x="2164" y="4590"/>
                    </a:lnTo>
                    <a:lnTo>
                      <a:pt x="2195" y="4586"/>
                    </a:lnTo>
                    <a:lnTo>
                      <a:pt x="2227" y="4584"/>
                    </a:lnTo>
                    <a:lnTo>
                      <a:pt x="2257" y="4583"/>
                    </a:lnTo>
                    <a:lnTo>
                      <a:pt x="2288" y="4584"/>
                    </a:lnTo>
                    <a:lnTo>
                      <a:pt x="2319" y="4586"/>
                    </a:lnTo>
                    <a:lnTo>
                      <a:pt x="2350" y="4590"/>
                    </a:lnTo>
                    <a:lnTo>
                      <a:pt x="2381" y="4595"/>
                    </a:lnTo>
                    <a:lnTo>
                      <a:pt x="2411" y="4601"/>
                    </a:lnTo>
                    <a:lnTo>
                      <a:pt x="2441" y="4609"/>
                    </a:lnTo>
                    <a:lnTo>
                      <a:pt x="2472" y="4619"/>
                    </a:lnTo>
                    <a:lnTo>
                      <a:pt x="2501" y="4630"/>
                    </a:lnTo>
                    <a:lnTo>
                      <a:pt x="2529" y="4642"/>
                    </a:lnTo>
                    <a:lnTo>
                      <a:pt x="2558" y="4656"/>
                    </a:lnTo>
                    <a:lnTo>
                      <a:pt x="2586" y="4671"/>
                    </a:lnTo>
                    <a:lnTo>
                      <a:pt x="2613" y="4689"/>
                    </a:lnTo>
                    <a:lnTo>
                      <a:pt x="2639" y="4707"/>
                    </a:lnTo>
                    <a:lnTo>
                      <a:pt x="2665" y="4727"/>
                    </a:lnTo>
                    <a:lnTo>
                      <a:pt x="2689" y="4748"/>
                    </a:lnTo>
                    <a:lnTo>
                      <a:pt x="2714" y="4770"/>
                    </a:lnTo>
                    <a:lnTo>
                      <a:pt x="5332" y="7384"/>
                    </a:lnTo>
                    <a:lnTo>
                      <a:pt x="5357" y="7406"/>
                    </a:lnTo>
                    <a:lnTo>
                      <a:pt x="5382" y="7427"/>
                    </a:lnTo>
                    <a:lnTo>
                      <a:pt x="5407" y="7448"/>
                    </a:lnTo>
                    <a:lnTo>
                      <a:pt x="5433" y="7466"/>
                    </a:lnTo>
                    <a:lnTo>
                      <a:pt x="5460" y="7483"/>
                    </a:lnTo>
                    <a:lnTo>
                      <a:pt x="5489" y="7498"/>
                    </a:lnTo>
                    <a:lnTo>
                      <a:pt x="5517" y="7512"/>
                    </a:lnTo>
                    <a:lnTo>
                      <a:pt x="5546" y="7524"/>
                    </a:lnTo>
                    <a:lnTo>
                      <a:pt x="5575" y="7535"/>
                    </a:lnTo>
                    <a:lnTo>
                      <a:pt x="5604" y="7545"/>
                    </a:lnTo>
                    <a:lnTo>
                      <a:pt x="5635" y="7553"/>
                    </a:lnTo>
                    <a:lnTo>
                      <a:pt x="5665" y="7559"/>
                    </a:lnTo>
                    <a:lnTo>
                      <a:pt x="5696" y="7565"/>
                    </a:lnTo>
                    <a:lnTo>
                      <a:pt x="5726" y="7569"/>
                    </a:lnTo>
                    <a:lnTo>
                      <a:pt x="5758" y="7571"/>
                    </a:lnTo>
                    <a:lnTo>
                      <a:pt x="5789" y="7572"/>
                    </a:lnTo>
                    <a:lnTo>
                      <a:pt x="5819" y="7571"/>
                    </a:lnTo>
                    <a:lnTo>
                      <a:pt x="5850" y="7569"/>
                    </a:lnTo>
                    <a:lnTo>
                      <a:pt x="5882" y="7565"/>
                    </a:lnTo>
                    <a:lnTo>
                      <a:pt x="5912" y="7559"/>
                    </a:lnTo>
                    <a:lnTo>
                      <a:pt x="5942" y="7552"/>
                    </a:lnTo>
                    <a:lnTo>
                      <a:pt x="5972" y="7544"/>
                    </a:lnTo>
                    <a:lnTo>
                      <a:pt x="6003" y="7535"/>
                    </a:lnTo>
                    <a:lnTo>
                      <a:pt x="6032" y="7524"/>
                    </a:lnTo>
                    <a:lnTo>
                      <a:pt x="6060" y="7512"/>
                    </a:lnTo>
                    <a:lnTo>
                      <a:pt x="6089" y="7498"/>
                    </a:lnTo>
                    <a:lnTo>
                      <a:pt x="6117" y="7482"/>
                    </a:lnTo>
                    <a:lnTo>
                      <a:pt x="6144" y="7465"/>
                    </a:lnTo>
                    <a:lnTo>
                      <a:pt x="6170" y="7447"/>
                    </a:lnTo>
                    <a:lnTo>
                      <a:pt x="6196" y="7426"/>
                    </a:lnTo>
                    <a:lnTo>
                      <a:pt x="6220" y="7405"/>
                    </a:lnTo>
                    <a:lnTo>
                      <a:pt x="6245" y="7383"/>
                    </a:lnTo>
                    <a:lnTo>
                      <a:pt x="13421" y="190"/>
                    </a:lnTo>
                    <a:lnTo>
                      <a:pt x="13445" y="166"/>
                    </a:lnTo>
                    <a:lnTo>
                      <a:pt x="13470" y="145"/>
                    </a:lnTo>
                    <a:lnTo>
                      <a:pt x="13495" y="125"/>
                    </a:lnTo>
                    <a:lnTo>
                      <a:pt x="13521" y="107"/>
                    </a:lnTo>
                    <a:lnTo>
                      <a:pt x="13549" y="90"/>
                    </a:lnTo>
                    <a:lnTo>
                      <a:pt x="13577" y="75"/>
                    </a:lnTo>
                    <a:lnTo>
                      <a:pt x="13605" y="60"/>
                    </a:lnTo>
                    <a:lnTo>
                      <a:pt x="13634" y="47"/>
                    </a:lnTo>
                    <a:lnTo>
                      <a:pt x="13663" y="36"/>
                    </a:lnTo>
                    <a:lnTo>
                      <a:pt x="13693" y="27"/>
                    </a:lnTo>
                    <a:lnTo>
                      <a:pt x="13723" y="19"/>
                    </a:lnTo>
                    <a:lnTo>
                      <a:pt x="13753" y="12"/>
                    </a:lnTo>
                    <a:lnTo>
                      <a:pt x="13784" y="7"/>
                    </a:lnTo>
                    <a:lnTo>
                      <a:pt x="13815" y="3"/>
                    </a:lnTo>
                    <a:lnTo>
                      <a:pt x="13846" y="1"/>
                    </a:lnTo>
                    <a:lnTo>
                      <a:pt x="13877" y="0"/>
                    </a:lnTo>
                    <a:lnTo>
                      <a:pt x="13908" y="1"/>
                    </a:lnTo>
                    <a:lnTo>
                      <a:pt x="13939" y="3"/>
                    </a:lnTo>
                    <a:lnTo>
                      <a:pt x="13970" y="6"/>
                    </a:lnTo>
                    <a:lnTo>
                      <a:pt x="14000" y="11"/>
                    </a:lnTo>
                    <a:lnTo>
                      <a:pt x="14031" y="18"/>
                    </a:lnTo>
                    <a:lnTo>
                      <a:pt x="14062" y="26"/>
                    </a:lnTo>
                    <a:lnTo>
                      <a:pt x="14091" y="35"/>
                    </a:lnTo>
                    <a:lnTo>
                      <a:pt x="14120" y="46"/>
                    </a:lnTo>
                    <a:lnTo>
                      <a:pt x="14149" y="58"/>
                    </a:lnTo>
                    <a:lnTo>
                      <a:pt x="14178" y="73"/>
                    </a:lnTo>
                    <a:lnTo>
                      <a:pt x="14206" y="88"/>
                    </a:lnTo>
                    <a:lnTo>
                      <a:pt x="14233" y="105"/>
                    </a:lnTo>
                    <a:lnTo>
                      <a:pt x="14259" y="123"/>
                    </a:lnTo>
                    <a:lnTo>
                      <a:pt x="14285" y="143"/>
                    </a:lnTo>
                    <a:lnTo>
                      <a:pt x="14310" y="164"/>
                    </a:lnTo>
                    <a:lnTo>
                      <a:pt x="14334" y="186"/>
                    </a:lnTo>
                    <a:lnTo>
                      <a:pt x="15938" y="1780"/>
                    </a:lnTo>
                    <a:lnTo>
                      <a:pt x="15962" y="1804"/>
                    </a:lnTo>
                    <a:lnTo>
                      <a:pt x="15983" y="1829"/>
                    </a:lnTo>
                    <a:lnTo>
                      <a:pt x="16003" y="1855"/>
                    </a:lnTo>
                    <a:lnTo>
                      <a:pt x="16021" y="1881"/>
                    </a:lnTo>
                    <a:lnTo>
                      <a:pt x="16038" y="1908"/>
                    </a:lnTo>
                    <a:lnTo>
                      <a:pt x="16053" y="1935"/>
                    </a:lnTo>
                    <a:lnTo>
                      <a:pt x="16068" y="1964"/>
                    </a:lnTo>
                    <a:lnTo>
                      <a:pt x="16081" y="1993"/>
                    </a:lnTo>
                    <a:lnTo>
                      <a:pt x="16092" y="2022"/>
                    </a:lnTo>
                    <a:lnTo>
                      <a:pt x="16101" y="2051"/>
                    </a:lnTo>
                    <a:lnTo>
                      <a:pt x="16109" y="2082"/>
                    </a:lnTo>
                    <a:lnTo>
                      <a:pt x="16116" y="2112"/>
                    </a:lnTo>
                    <a:lnTo>
                      <a:pt x="16121" y="2143"/>
                    </a:lnTo>
                    <a:lnTo>
                      <a:pt x="16125" y="2173"/>
                    </a:lnTo>
                    <a:lnTo>
                      <a:pt x="16127" y="2205"/>
                    </a:lnTo>
                    <a:lnTo>
                      <a:pt x="16128" y="2236"/>
                    </a:lnTo>
                    <a:lnTo>
                      <a:pt x="16127" y="2266"/>
                    </a:lnTo>
                    <a:lnTo>
                      <a:pt x="16125" y="2297"/>
                    </a:lnTo>
                    <a:lnTo>
                      <a:pt x="16122" y="2328"/>
                    </a:lnTo>
                    <a:lnTo>
                      <a:pt x="16117" y="2359"/>
                    </a:lnTo>
                    <a:lnTo>
                      <a:pt x="16110" y="2389"/>
                    </a:lnTo>
                    <a:lnTo>
                      <a:pt x="16102" y="2419"/>
                    </a:lnTo>
                    <a:lnTo>
                      <a:pt x="16093" y="2449"/>
                    </a:lnTo>
                    <a:lnTo>
                      <a:pt x="16082" y="2478"/>
                    </a:lnTo>
                    <a:lnTo>
                      <a:pt x="16069" y="2507"/>
                    </a:lnTo>
                    <a:lnTo>
                      <a:pt x="16055" y="2535"/>
                    </a:lnTo>
                    <a:lnTo>
                      <a:pt x="16039" y="2564"/>
                    </a:lnTo>
                    <a:lnTo>
                      <a:pt x="16023" y="2591"/>
                    </a:lnTo>
                    <a:lnTo>
                      <a:pt x="16004" y="2617"/>
                    </a:lnTo>
                    <a:lnTo>
                      <a:pt x="15985" y="2642"/>
                    </a:lnTo>
                    <a:lnTo>
                      <a:pt x="15964" y="2667"/>
                    </a:lnTo>
                    <a:lnTo>
                      <a:pt x="15941" y="2692"/>
                    </a:lnTo>
                    <a:lnTo>
                      <a:pt x="7238" y="11415"/>
                    </a:lnTo>
                    <a:lnTo>
                      <a:pt x="7214" y="11439"/>
                    </a:lnTo>
                    <a:lnTo>
                      <a:pt x="7188" y="11462"/>
                    </a:lnTo>
                    <a:lnTo>
                      <a:pt x="7162" y="11485"/>
                    </a:lnTo>
                    <a:lnTo>
                      <a:pt x="7134" y="11507"/>
                    </a:lnTo>
                    <a:lnTo>
                      <a:pt x="7104" y="11529"/>
                    </a:lnTo>
                    <a:lnTo>
                      <a:pt x="7074" y="11550"/>
                    </a:lnTo>
                    <a:lnTo>
                      <a:pt x="7043" y="11572"/>
                    </a:lnTo>
                    <a:lnTo>
                      <a:pt x="7011" y="11593"/>
                    </a:lnTo>
                    <a:lnTo>
                      <a:pt x="6977" y="11613"/>
                    </a:lnTo>
                    <a:lnTo>
                      <a:pt x="6943" y="11632"/>
                    </a:lnTo>
                    <a:lnTo>
                      <a:pt x="6909" y="11651"/>
                    </a:lnTo>
                    <a:lnTo>
                      <a:pt x="6874" y="11670"/>
                    </a:lnTo>
                    <a:lnTo>
                      <a:pt x="6837" y="11688"/>
                    </a:lnTo>
                    <a:lnTo>
                      <a:pt x="6801" y="11706"/>
                    </a:lnTo>
                    <a:lnTo>
                      <a:pt x="6765" y="11722"/>
                    </a:lnTo>
                    <a:lnTo>
                      <a:pt x="6727" y="11738"/>
                    </a:lnTo>
                    <a:lnTo>
                      <a:pt x="6689" y="11753"/>
                    </a:lnTo>
                    <a:lnTo>
                      <a:pt x="6652" y="11767"/>
                    </a:lnTo>
                    <a:lnTo>
                      <a:pt x="6613" y="11781"/>
                    </a:lnTo>
                    <a:lnTo>
                      <a:pt x="6576" y="11793"/>
                    </a:lnTo>
                    <a:lnTo>
                      <a:pt x="6538" y="11805"/>
                    </a:lnTo>
                    <a:lnTo>
                      <a:pt x="6500" y="11817"/>
                    </a:lnTo>
                    <a:lnTo>
                      <a:pt x="6461" y="11827"/>
                    </a:lnTo>
                    <a:lnTo>
                      <a:pt x="6424" y="11836"/>
                    </a:lnTo>
                    <a:lnTo>
                      <a:pt x="6387" y="11844"/>
                    </a:lnTo>
                    <a:lnTo>
                      <a:pt x="6349" y="11852"/>
                    </a:lnTo>
                    <a:lnTo>
                      <a:pt x="6313" y="11858"/>
                    </a:lnTo>
                    <a:lnTo>
                      <a:pt x="6277" y="11863"/>
                    </a:lnTo>
                    <a:lnTo>
                      <a:pt x="6241" y="11867"/>
                    </a:lnTo>
                    <a:lnTo>
                      <a:pt x="6205" y="11870"/>
                    </a:lnTo>
                    <a:lnTo>
                      <a:pt x="6171" y="11871"/>
                    </a:lnTo>
                    <a:lnTo>
                      <a:pt x="6138" y="11872"/>
                    </a:lnTo>
                    <a:lnTo>
                      <a:pt x="5386" y="11872"/>
                    </a:lnTo>
                    <a:lnTo>
                      <a:pt x="5352" y="11871"/>
                    </a:lnTo>
                    <a:lnTo>
                      <a:pt x="5318" y="11870"/>
                    </a:lnTo>
                    <a:lnTo>
                      <a:pt x="5283" y="11867"/>
                    </a:lnTo>
                    <a:lnTo>
                      <a:pt x="5247" y="11863"/>
                    </a:lnTo>
                    <a:lnTo>
                      <a:pt x="5210" y="11858"/>
                    </a:lnTo>
                    <a:lnTo>
                      <a:pt x="5174" y="11851"/>
                    </a:lnTo>
                    <a:lnTo>
                      <a:pt x="5137" y="11844"/>
                    </a:lnTo>
                    <a:lnTo>
                      <a:pt x="5099" y="11836"/>
                    </a:lnTo>
                    <a:lnTo>
                      <a:pt x="5062" y="11827"/>
                    </a:lnTo>
                    <a:lnTo>
                      <a:pt x="5024" y="11817"/>
                    </a:lnTo>
                    <a:lnTo>
                      <a:pt x="4986" y="11805"/>
                    </a:lnTo>
                    <a:lnTo>
                      <a:pt x="4948" y="11793"/>
                    </a:lnTo>
                    <a:lnTo>
                      <a:pt x="4910" y="11780"/>
                    </a:lnTo>
                    <a:lnTo>
                      <a:pt x="4872" y="11767"/>
                    </a:lnTo>
                    <a:lnTo>
                      <a:pt x="4834" y="11753"/>
                    </a:lnTo>
                    <a:lnTo>
                      <a:pt x="4796" y="11738"/>
                    </a:lnTo>
                    <a:lnTo>
                      <a:pt x="4760" y="11722"/>
                    </a:lnTo>
                    <a:lnTo>
                      <a:pt x="4722" y="11705"/>
                    </a:lnTo>
                    <a:lnTo>
                      <a:pt x="4686" y="11688"/>
                    </a:lnTo>
                    <a:lnTo>
                      <a:pt x="4650" y="11669"/>
                    </a:lnTo>
                    <a:lnTo>
                      <a:pt x="4615" y="11651"/>
                    </a:lnTo>
                    <a:lnTo>
                      <a:pt x="4580" y="11632"/>
                    </a:lnTo>
                    <a:lnTo>
                      <a:pt x="4546" y="11612"/>
                    </a:lnTo>
                    <a:lnTo>
                      <a:pt x="4513" y="11592"/>
                    </a:lnTo>
                    <a:lnTo>
                      <a:pt x="4481" y="11572"/>
                    </a:lnTo>
                    <a:lnTo>
                      <a:pt x="4449" y="11550"/>
                    </a:lnTo>
                    <a:lnTo>
                      <a:pt x="4419" y="11528"/>
                    </a:lnTo>
                    <a:lnTo>
                      <a:pt x="4390" y="11506"/>
                    </a:lnTo>
                    <a:lnTo>
                      <a:pt x="4363" y="11484"/>
                    </a:lnTo>
                    <a:lnTo>
                      <a:pt x="4335" y="11462"/>
                    </a:lnTo>
                    <a:lnTo>
                      <a:pt x="4310" y="11439"/>
                    </a:lnTo>
                    <a:lnTo>
                      <a:pt x="4286" y="11414"/>
                    </a:lnTo>
                    <a:lnTo>
                      <a:pt x="187" y="7297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535761"/>
                  </a:solidFill>
                  <a:latin typeface="Raleway Light" panose="020B0403030101060003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60C4FA24-6531-4698-968A-94A8D9E865DB}"/>
              </a:ext>
            </a:extLst>
          </p:cNvPr>
          <p:cNvGrpSpPr/>
          <p:nvPr/>
        </p:nvGrpSpPr>
        <p:grpSpPr>
          <a:xfrm>
            <a:off x="8753268" y="4716314"/>
            <a:ext cx="2922795" cy="1077218"/>
            <a:chOff x="1110582" y="4746854"/>
            <a:chExt cx="2922795" cy="1077218"/>
          </a:xfrm>
        </p:grpSpPr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B9E5FA85-337A-4F05-A056-50DD30849A98}"/>
                </a:ext>
              </a:extLst>
            </p:cNvPr>
            <p:cNvSpPr/>
            <p:nvPr/>
          </p:nvSpPr>
          <p:spPr>
            <a:xfrm>
              <a:off x="1586229" y="4746854"/>
              <a:ext cx="244714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latin typeface="Montserrat" panose="00000500000000000000" pitchFamily="2" charset="-52"/>
                </a:rPr>
                <a:t>Около 1,5% </a:t>
              </a:r>
            </a:p>
            <a:p>
              <a:r>
                <a:rPr lang="ru-RU" sz="1600" dirty="0">
                  <a:latin typeface="Montserrat" panose="00000500000000000000" pitchFamily="2" charset="-52"/>
                </a:rPr>
                <a:t>элемента кальция содержится </a:t>
              </a:r>
            </a:p>
            <a:p>
              <a:r>
                <a:rPr lang="ru-RU" sz="1600" dirty="0">
                  <a:latin typeface="Montserrat" panose="00000500000000000000" pitchFamily="2" charset="-52"/>
                </a:rPr>
                <a:t>в мягких тканях</a:t>
              </a:r>
            </a:p>
          </p:txBody>
        </p: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11429012-4D0B-417C-BE09-470D6FB8D2F8}"/>
                </a:ext>
              </a:extLst>
            </p:cNvPr>
            <p:cNvGrpSpPr/>
            <p:nvPr/>
          </p:nvGrpSpPr>
          <p:grpSpPr>
            <a:xfrm>
              <a:off x="1110582" y="4927182"/>
              <a:ext cx="413418" cy="413418"/>
              <a:chOff x="1407149" y="3549662"/>
              <a:chExt cx="413418" cy="413418"/>
            </a:xfrm>
          </p:grpSpPr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84ED8580-51E1-40B7-A7F2-7E1F1B3C4D3D}"/>
                  </a:ext>
                </a:extLst>
              </p:cNvPr>
              <p:cNvSpPr/>
              <p:nvPr/>
            </p:nvSpPr>
            <p:spPr>
              <a:xfrm>
                <a:off x="1407149" y="3549662"/>
                <a:ext cx="413418" cy="413418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4A806163-FC96-4C85-972B-134D2C2B9611}"/>
                  </a:ext>
                </a:extLst>
              </p:cNvPr>
              <p:cNvSpPr/>
              <p:nvPr/>
            </p:nvSpPr>
            <p:spPr>
              <a:xfrm>
                <a:off x="1452286" y="3594799"/>
                <a:ext cx="323144" cy="323144"/>
              </a:xfrm>
              <a:prstGeom prst="ellipse">
                <a:avLst/>
              </a:prstGeom>
              <a:solidFill>
                <a:srgbClr val="08A5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Freeform 229">
                <a:extLst>
                  <a:ext uri="{FF2B5EF4-FFF2-40B4-BE49-F238E27FC236}">
                    <a16:creationId xmlns:a16="http://schemas.microsoft.com/office/drawing/2014/main" id="{FFEA539C-7056-4F50-8447-A4BC31F892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3302" y="3714766"/>
                <a:ext cx="121113" cy="83211"/>
              </a:xfrm>
              <a:custGeom>
                <a:avLst/>
                <a:gdLst>
                  <a:gd name="T0" fmla="*/ 124 w 16128"/>
                  <a:gd name="T1" fmla="*/ 7223 h 11872"/>
                  <a:gd name="T2" fmla="*/ 59 w 16128"/>
                  <a:gd name="T3" fmla="*/ 7113 h 11872"/>
                  <a:gd name="T4" fmla="*/ 18 w 16128"/>
                  <a:gd name="T5" fmla="*/ 6994 h 11872"/>
                  <a:gd name="T6" fmla="*/ 1 w 16128"/>
                  <a:gd name="T7" fmla="*/ 6871 h 11872"/>
                  <a:gd name="T8" fmla="*/ 7 w 16128"/>
                  <a:gd name="T9" fmla="*/ 6747 h 11872"/>
                  <a:gd name="T10" fmla="*/ 36 w 16128"/>
                  <a:gd name="T11" fmla="*/ 6626 h 11872"/>
                  <a:gd name="T12" fmla="*/ 90 w 16128"/>
                  <a:gd name="T13" fmla="*/ 6512 h 11872"/>
                  <a:gd name="T14" fmla="*/ 165 w 16128"/>
                  <a:gd name="T15" fmla="*/ 6408 h 11872"/>
                  <a:gd name="T16" fmla="*/ 1850 w 16128"/>
                  <a:gd name="T17" fmla="*/ 4727 h 11872"/>
                  <a:gd name="T18" fmla="*/ 1957 w 16128"/>
                  <a:gd name="T19" fmla="*/ 4656 h 11872"/>
                  <a:gd name="T20" fmla="*/ 2073 w 16128"/>
                  <a:gd name="T21" fmla="*/ 4609 h 11872"/>
                  <a:gd name="T22" fmla="*/ 2195 w 16128"/>
                  <a:gd name="T23" fmla="*/ 4586 h 11872"/>
                  <a:gd name="T24" fmla="*/ 2319 w 16128"/>
                  <a:gd name="T25" fmla="*/ 4586 h 11872"/>
                  <a:gd name="T26" fmla="*/ 2441 w 16128"/>
                  <a:gd name="T27" fmla="*/ 4609 h 11872"/>
                  <a:gd name="T28" fmla="*/ 2558 w 16128"/>
                  <a:gd name="T29" fmla="*/ 4656 h 11872"/>
                  <a:gd name="T30" fmla="*/ 2665 w 16128"/>
                  <a:gd name="T31" fmla="*/ 4727 h 11872"/>
                  <a:gd name="T32" fmla="*/ 5357 w 16128"/>
                  <a:gd name="T33" fmla="*/ 7406 h 11872"/>
                  <a:gd name="T34" fmla="*/ 5460 w 16128"/>
                  <a:gd name="T35" fmla="*/ 7483 h 11872"/>
                  <a:gd name="T36" fmla="*/ 5575 w 16128"/>
                  <a:gd name="T37" fmla="*/ 7535 h 11872"/>
                  <a:gd name="T38" fmla="*/ 5696 w 16128"/>
                  <a:gd name="T39" fmla="*/ 7565 h 11872"/>
                  <a:gd name="T40" fmla="*/ 5819 w 16128"/>
                  <a:gd name="T41" fmla="*/ 7571 h 11872"/>
                  <a:gd name="T42" fmla="*/ 5942 w 16128"/>
                  <a:gd name="T43" fmla="*/ 7552 h 11872"/>
                  <a:gd name="T44" fmla="*/ 6060 w 16128"/>
                  <a:gd name="T45" fmla="*/ 7512 h 11872"/>
                  <a:gd name="T46" fmla="*/ 6170 w 16128"/>
                  <a:gd name="T47" fmla="*/ 7447 h 11872"/>
                  <a:gd name="T48" fmla="*/ 13421 w 16128"/>
                  <a:gd name="T49" fmla="*/ 190 h 11872"/>
                  <a:gd name="T50" fmla="*/ 13521 w 16128"/>
                  <a:gd name="T51" fmla="*/ 107 h 11872"/>
                  <a:gd name="T52" fmla="*/ 13634 w 16128"/>
                  <a:gd name="T53" fmla="*/ 47 h 11872"/>
                  <a:gd name="T54" fmla="*/ 13753 w 16128"/>
                  <a:gd name="T55" fmla="*/ 12 h 11872"/>
                  <a:gd name="T56" fmla="*/ 13877 w 16128"/>
                  <a:gd name="T57" fmla="*/ 0 h 11872"/>
                  <a:gd name="T58" fmla="*/ 14000 w 16128"/>
                  <a:gd name="T59" fmla="*/ 11 h 11872"/>
                  <a:gd name="T60" fmla="*/ 14120 w 16128"/>
                  <a:gd name="T61" fmla="*/ 46 h 11872"/>
                  <a:gd name="T62" fmla="*/ 14233 w 16128"/>
                  <a:gd name="T63" fmla="*/ 105 h 11872"/>
                  <a:gd name="T64" fmla="*/ 14334 w 16128"/>
                  <a:gd name="T65" fmla="*/ 186 h 11872"/>
                  <a:gd name="T66" fmla="*/ 16003 w 16128"/>
                  <a:gd name="T67" fmla="*/ 1855 h 11872"/>
                  <a:gd name="T68" fmla="*/ 16068 w 16128"/>
                  <a:gd name="T69" fmla="*/ 1964 h 11872"/>
                  <a:gd name="T70" fmla="*/ 16109 w 16128"/>
                  <a:gd name="T71" fmla="*/ 2082 h 11872"/>
                  <a:gd name="T72" fmla="*/ 16127 w 16128"/>
                  <a:gd name="T73" fmla="*/ 2205 h 11872"/>
                  <a:gd name="T74" fmla="*/ 16122 w 16128"/>
                  <a:gd name="T75" fmla="*/ 2328 h 11872"/>
                  <a:gd name="T76" fmla="*/ 16093 w 16128"/>
                  <a:gd name="T77" fmla="*/ 2449 h 11872"/>
                  <a:gd name="T78" fmla="*/ 16039 w 16128"/>
                  <a:gd name="T79" fmla="*/ 2564 h 11872"/>
                  <a:gd name="T80" fmla="*/ 15964 w 16128"/>
                  <a:gd name="T81" fmla="*/ 2667 h 11872"/>
                  <a:gd name="T82" fmla="*/ 7188 w 16128"/>
                  <a:gd name="T83" fmla="*/ 11462 h 11872"/>
                  <a:gd name="T84" fmla="*/ 7074 w 16128"/>
                  <a:gd name="T85" fmla="*/ 11550 h 11872"/>
                  <a:gd name="T86" fmla="*/ 6943 w 16128"/>
                  <a:gd name="T87" fmla="*/ 11632 h 11872"/>
                  <a:gd name="T88" fmla="*/ 6801 w 16128"/>
                  <a:gd name="T89" fmla="*/ 11706 h 11872"/>
                  <a:gd name="T90" fmla="*/ 6652 w 16128"/>
                  <a:gd name="T91" fmla="*/ 11767 h 11872"/>
                  <a:gd name="T92" fmla="*/ 6500 w 16128"/>
                  <a:gd name="T93" fmla="*/ 11817 h 11872"/>
                  <a:gd name="T94" fmla="*/ 6349 w 16128"/>
                  <a:gd name="T95" fmla="*/ 11852 h 11872"/>
                  <a:gd name="T96" fmla="*/ 6205 w 16128"/>
                  <a:gd name="T97" fmla="*/ 11870 h 11872"/>
                  <a:gd name="T98" fmla="*/ 5352 w 16128"/>
                  <a:gd name="T99" fmla="*/ 11871 h 11872"/>
                  <a:gd name="T100" fmla="*/ 5210 w 16128"/>
                  <a:gd name="T101" fmla="*/ 11858 h 11872"/>
                  <a:gd name="T102" fmla="*/ 5062 w 16128"/>
                  <a:gd name="T103" fmla="*/ 11827 h 11872"/>
                  <a:gd name="T104" fmla="*/ 4910 w 16128"/>
                  <a:gd name="T105" fmla="*/ 11780 h 11872"/>
                  <a:gd name="T106" fmla="*/ 4760 w 16128"/>
                  <a:gd name="T107" fmla="*/ 11722 h 11872"/>
                  <a:gd name="T108" fmla="*/ 4615 w 16128"/>
                  <a:gd name="T109" fmla="*/ 11651 h 11872"/>
                  <a:gd name="T110" fmla="*/ 4481 w 16128"/>
                  <a:gd name="T111" fmla="*/ 11572 h 11872"/>
                  <a:gd name="T112" fmla="*/ 4363 w 16128"/>
                  <a:gd name="T113" fmla="*/ 11484 h 11872"/>
                  <a:gd name="T114" fmla="*/ 187 w 16128"/>
                  <a:gd name="T115" fmla="*/ 7297 h 11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128" h="11872">
                    <a:moveTo>
                      <a:pt x="187" y="7297"/>
                    </a:moveTo>
                    <a:lnTo>
                      <a:pt x="164" y="7273"/>
                    </a:lnTo>
                    <a:lnTo>
                      <a:pt x="143" y="7248"/>
                    </a:lnTo>
                    <a:lnTo>
                      <a:pt x="124" y="7223"/>
                    </a:lnTo>
                    <a:lnTo>
                      <a:pt x="106" y="7196"/>
                    </a:lnTo>
                    <a:lnTo>
                      <a:pt x="89" y="7168"/>
                    </a:lnTo>
                    <a:lnTo>
                      <a:pt x="74" y="7141"/>
                    </a:lnTo>
                    <a:lnTo>
                      <a:pt x="59" y="7113"/>
                    </a:lnTo>
                    <a:lnTo>
                      <a:pt x="46" y="7084"/>
                    </a:lnTo>
                    <a:lnTo>
                      <a:pt x="35" y="7054"/>
                    </a:lnTo>
                    <a:lnTo>
                      <a:pt x="26" y="7024"/>
                    </a:lnTo>
                    <a:lnTo>
                      <a:pt x="18" y="6994"/>
                    </a:lnTo>
                    <a:lnTo>
                      <a:pt x="12" y="6964"/>
                    </a:lnTo>
                    <a:lnTo>
                      <a:pt x="6" y="6933"/>
                    </a:lnTo>
                    <a:lnTo>
                      <a:pt x="3" y="6902"/>
                    </a:lnTo>
                    <a:lnTo>
                      <a:pt x="1" y="6871"/>
                    </a:lnTo>
                    <a:lnTo>
                      <a:pt x="0" y="6841"/>
                    </a:lnTo>
                    <a:lnTo>
                      <a:pt x="1" y="6809"/>
                    </a:lnTo>
                    <a:lnTo>
                      <a:pt x="3" y="6778"/>
                    </a:lnTo>
                    <a:lnTo>
                      <a:pt x="7" y="6747"/>
                    </a:lnTo>
                    <a:lnTo>
                      <a:pt x="12" y="6717"/>
                    </a:lnTo>
                    <a:lnTo>
                      <a:pt x="18" y="6687"/>
                    </a:lnTo>
                    <a:lnTo>
                      <a:pt x="26" y="6656"/>
                    </a:lnTo>
                    <a:lnTo>
                      <a:pt x="36" y="6626"/>
                    </a:lnTo>
                    <a:lnTo>
                      <a:pt x="47" y="6597"/>
                    </a:lnTo>
                    <a:lnTo>
                      <a:pt x="59" y="6569"/>
                    </a:lnTo>
                    <a:lnTo>
                      <a:pt x="74" y="6539"/>
                    </a:lnTo>
                    <a:lnTo>
                      <a:pt x="90" y="6512"/>
                    </a:lnTo>
                    <a:lnTo>
                      <a:pt x="106" y="6485"/>
                    </a:lnTo>
                    <a:lnTo>
                      <a:pt x="125" y="6459"/>
                    </a:lnTo>
                    <a:lnTo>
                      <a:pt x="144" y="6432"/>
                    </a:lnTo>
                    <a:lnTo>
                      <a:pt x="165" y="6408"/>
                    </a:lnTo>
                    <a:lnTo>
                      <a:pt x="188" y="6384"/>
                    </a:lnTo>
                    <a:lnTo>
                      <a:pt x="1801" y="4771"/>
                    </a:lnTo>
                    <a:lnTo>
                      <a:pt x="1824" y="4748"/>
                    </a:lnTo>
                    <a:lnTo>
                      <a:pt x="1850" y="4727"/>
                    </a:lnTo>
                    <a:lnTo>
                      <a:pt x="1876" y="4707"/>
                    </a:lnTo>
                    <a:lnTo>
                      <a:pt x="1902" y="4689"/>
                    </a:lnTo>
                    <a:lnTo>
                      <a:pt x="1929" y="4671"/>
                    </a:lnTo>
                    <a:lnTo>
                      <a:pt x="1957" y="4656"/>
                    </a:lnTo>
                    <a:lnTo>
                      <a:pt x="1985" y="4642"/>
                    </a:lnTo>
                    <a:lnTo>
                      <a:pt x="2014" y="4630"/>
                    </a:lnTo>
                    <a:lnTo>
                      <a:pt x="2043" y="4619"/>
                    </a:lnTo>
                    <a:lnTo>
                      <a:pt x="2073" y="4609"/>
                    </a:lnTo>
                    <a:lnTo>
                      <a:pt x="2104" y="4601"/>
                    </a:lnTo>
                    <a:lnTo>
                      <a:pt x="2134" y="4595"/>
                    </a:lnTo>
                    <a:lnTo>
                      <a:pt x="2164" y="4590"/>
                    </a:lnTo>
                    <a:lnTo>
                      <a:pt x="2195" y="4586"/>
                    </a:lnTo>
                    <a:lnTo>
                      <a:pt x="2227" y="4584"/>
                    </a:lnTo>
                    <a:lnTo>
                      <a:pt x="2257" y="4583"/>
                    </a:lnTo>
                    <a:lnTo>
                      <a:pt x="2288" y="4584"/>
                    </a:lnTo>
                    <a:lnTo>
                      <a:pt x="2319" y="4586"/>
                    </a:lnTo>
                    <a:lnTo>
                      <a:pt x="2350" y="4590"/>
                    </a:lnTo>
                    <a:lnTo>
                      <a:pt x="2381" y="4595"/>
                    </a:lnTo>
                    <a:lnTo>
                      <a:pt x="2411" y="4601"/>
                    </a:lnTo>
                    <a:lnTo>
                      <a:pt x="2441" y="4609"/>
                    </a:lnTo>
                    <a:lnTo>
                      <a:pt x="2472" y="4619"/>
                    </a:lnTo>
                    <a:lnTo>
                      <a:pt x="2501" y="4630"/>
                    </a:lnTo>
                    <a:lnTo>
                      <a:pt x="2529" y="4642"/>
                    </a:lnTo>
                    <a:lnTo>
                      <a:pt x="2558" y="4656"/>
                    </a:lnTo>
                    <a:lnTo>
                      <a:pt x="2586" y="4671"/>
                    </a:lnTo>
                    <a:lnTo>
                      <a:pt x="2613" y="4689"/>
                    </a:lnTo>
                    <a:lnTo>
                      <a:pt x="2639" y="4707"/>
                    </a:lnTo>
                    <a:lnTo>
                      <a:pt x="2665" y="4727"/>
                    </a:lnTo>
                    <a:lnTo>
                      <a:pt x="2689" y="4748"/>
                    </a:lnTo>
                    <a:lnTo>
                      <a:pt x="2714" y="4770"/>
                    </a:lnTo>
                    <a:lnTo>
                      <a:pt x="5332" y="7384"/>
                    </a:lnTo>
                    <a:lnTo>
                      <a:pt x="5357" y="7406"/>
                    </a:lnTo>
                    <a:lnTo>
                      <a:pt x="5382" y="7427"/>
                    </a:lnTo>
                    <a:lnTo>
                      <a:pt x="5407" y="7448"/>
                    </a:lnTo>
                    <a:lnTo>
                      <a:pt x="5433" y="7466"/>
                    </a:lnTo>
                    <a:lnTo>
                      <a:pt x="5460" y="7483"/>
                    </a:lnTo>
                    <a:lnTo>
                      <a:pt x="5489" y="7498"/>
                    </a:lnTo>
                    <a:lnTo>
                      <a:pt x="5517" y="7512"/>
                    </a:lnTo>
                    <a:lnTo>
                      <a:pt x="5546" y="7524"/>
                    </a:lnTo>
                    <a:lnTo>
                      <a:pt x="5575" y="7535"/>
                    </a:lnTo>
                    <a:lnTo>
                      <a:pt x="5604" y="7545"/>
                    </a:lnTo>
                    <a:lnTo>
                      <a:pt x="5635" y="7553"/>
                    </a:lnTo>
                    <a:lnTo>
                      <a:pt x="5665" y="7559"/>
                    </a:lnTo>
                    <a:lnTo>
                      <a:pt x="5696" y="7565"/>
                    </a:lnTo>
                    <a:lnTo>
                      <a:pt x="5726" y="7569"/>
                    </a:lnTo>
                    <a:lnTo>
                      <a:pt x="5758" y="7571"/>
                    </a:lnTo>
                    <a:lnTo>
                      <a:pt x="5789" y="7572"/>
                    </a:lnTo>
                    <a:lnTo>
                      <a:pt x="5819" y="7571"/>
                    </a:lnTo>
                    <a:lnTo>
                      <a:pt x="5850" y="7569"/>
                    </a:lnTo>
                    <a:lnTo>
                      <a:pt x="5882" y="7565"/>
                    </a:lnTo>
                    <a:lnTo>
                      <a:pt x="5912" y="7559"/>
                    </a:lnTo>
                    <a:lnTo>
                      <a:pt x="5942" y="7552"/>
                    </a:lnTo>
                    <a:lnTo>
                      <a:pt x="5972" y="7544"/>
                    </a:lnTo>
                    <a:lnTo>
                      <a:pt x="6003" y="7535"/>
                    </a:lnTo>
                    <a:lnTo>
                      <a:pt x="6032" y="7524"/>
                    </a:lnTo>
                    <a:lnTo>
                      <a:pt x="6060" y="7512"/>
                    </a:lnTo>
                    <a:lnTo>
                      <a:pt x="6089" y="7498"/>
                    </a:lnTo>
                    <a:lnTo>
                      <a:pt x="6117" y="7482"/>
                    </a:lnTo>
                    <a:lnTo>
                      <a:pt x="6144" y="7465"/>
                    </a:lnTo>
                    <a:lnTo>
                      <a:pt x="6170" y="7447"/>
                    </a:lnTo>
                    <a:lnTo>
                      <a:pt x="6196" y="7426"/>
                    </a:lnTo>
                    <a:lnTo>
                      <a:pt x="6220" y="7405"/>
                    </a:lnTo>
                    <a:lnTo>
                      <a:pt x="6245" y="7383"/>
                    </a:lnTo>
                    <a:lnTo>
                      <a:pt x="13421" y="190"/>
                    </a:lnTo>
                    <a:lnTo>
                      <a:pt x="13445" y="166"/>
                    </a:lnTo>
                    <a:lnTo>
                      <a:pt x="13470" y="145"/>
                    </a:lnTo>
                    <a:lnTo>
                      <a:pt x="13495" y="125"/>
                    </a:lnTo>
                    <a:lnTo>
                      <a:pt x="13521" y="107"/>
                    </a:lnTo>
                    <a:lnTo>
                      <a:pt x="13549" y="90"/>
                    </a:lnTo>
                    <a:lnTo>
                      <a:pt x="13577" y="75"/>
                    </a:lnTo>
                    <a:lnTo>
                      <a:pt x="13605" y="60"/>
                    </a:lnTo>
                    <a:lnTo>
                      <a:pt x="13634" y="47"/>
                    </a:lnTo>
                    <a:lnTo>
                      <a:pt x="13663" y="36"/>
                    </a:lnTo>
                    <a:lnTo>
                      <a:pt x="13693" y="27"/>
                    </a:lnTo>
                    <a:lnTo>
                      <a:pt x="13723" y="19"/>
                    </a:lnTo>
                    <a:lnTo>
                      <a:pt x="13753" y="12"/>
                    </a:lnTo>
                    <a:lnTo>
                      <a:pt x="13784" y="7"/>
                    </a:lnTo>
                    <a:lnTo>
                      <a:pt x="13815" y="3"/>
                    </a:lnTo>
                    <a:lnTo>
                      <a:pt x="13846" y="1"/>
                    </a:lnTo>
                    <a:lnTo>
                      <a:pt x="13877" y="0"/>
                    </a:lnTo>
                    <a:lnTo>
                      <a:pt x="13908" y="1"/>
                    </a:lnTo>
                    <a:lnTo>
                      <a:pt x="13939" y="3"/>
                    </a:lnTo>
                    <a:lnTo>
                      <a:pt x="13970" y="6"/>
                    </a:lnTo>
                    <a:lnTo>
                      <a:pt x="14000" y="11"/>
                    </a:lnTo>
                    <a:lnTo>
                      <a:pt x="14031" y="18"/>
                    </a:lnTo>
                    <a:lnTo>
                      <a:pt x="14062" y="26"/>
                    </a:lnTo>
                    <a:lnTo>
                      <a:pt x="14091" y="35"/>
                    </a:lnTo>
                    <a:lnTo>
                      <a:pt x="14120" y="46"/>
                    </a:lnTo>
                    <a:lnTo>
                      <a:pt x="14149" y="58"/>
                    </a:lnTo>
                    <a:lnTo>
                      <a:pt x="14178" y="73"/>
                    </a:lnTo>
                    <a:lnTo>
                      <a:pt x="14206" y="88"/>
                    </a:lnTo>
                    <a:lnTo>
                      <a:pt x="14233" y="105"/>
                    </a:lnTo>
                    <a:lnTo>
                      <a:pt x="14259" y="123"/>
                    </a:lnTo>
                    <a:lnTo>
                      <a:pt x="14285" y="143"/>
                    </a:lnTo>
                    <a:lnTo>
                      <a:pt x="14310" y="164"/>
                    </a:lnTo>
                    <a:lnTo>
                      <a:pt x="14334" y="186"/>
                    </a:lnTo>
                    <a:lnTo>
                      <a:pt x="15938" y="1780"/>
                    </a:lnTo>
                    <a:lnTo>
                      <a:pt x="15962" y="1804"/>
                    </a:lnTo>
                    <a:lnTo>
                      <a:pt x="15983" y="1829"/>
                    </a:lnTo>
                    <a:lnTo>
                      <a:pt x="16003" y="1855"/>
                    </a:lnTo>
                    <a:lnTo>
                      <a:pt x="16021" y="1881"/>
                    </a:lnTo>
                    <a:lnTo>
                      <a:pt x="16038" y="1908"/>
                    </a:lnTo>
                    <a:lnTo>
                      <a:pt x="16053" y="1935"/>
                    </a:lnTo>
                    <a:lnTo>
                      <a:pt x="16068" y="1964"/>
                    </a:lnTo>
                    <a:lnTo>
                      <a:pt x="16081" y="1993"/>
                    </a:lnTo>
                    <a:lnTo>
                      <a:pt x="16092" y="2022"/>
                    </a:lnTo>
                    <a:lnTo>
                      <a:pt x="16101" y="2051"/>
                    </a:lnTo>
                    <a:lnTo>
                      <a:pt x="16109" y="2082"/>
                    </a:lnTo>
                    <a:lnTo>
                      <a:pt x="16116" y="2112"/>
                    </a:lnTo>
                    <a:lnTo>
                      <a:pt x="16121" y="2143"/>
                    </a:lnTo>
                    <a:lnTo>
                      <a:pt x="16125" y="2173"/>
                    </a:lnTo>
                    <a:lnTo>
                      <a:pt x="16127" y="2205"/>
                    </a:lnTo>
                    <a:lnTo>
                      <a:pt x="16128" y="2236"/>
                    </a:lnTo>
                    <a:lnTo>
                      <a:pt x="16127" y="2266"/>
                    </a:lnTo>
                    <a:lnTo>
                      <a:pt x="16125" y="2297"/>
                    </a:lnTo>
                    <a:lnTo>
                      <a:pt x="16122" y="2328"/>
                    </a:lnTo>
                    <a:lnTo>
                      <a:pt x="16117" y="2359"/>
                    </a:lnTo>
                    <a:lnTo>
                      <a:pt x="16110" y="2389"/>
                    </a:lnTo>
                    <a:lnTo>
                      <a:pt x="16102" y="2419"/>
                    </a:lnTo>
                    <a:lnTo>
                      <a:pt x="16093" y="2449"/>
                    </a:lnTo>
                    <a:lnTo>
                      <a:pt x="16082" y="2478"/>
                    </a:lnTo>
                    <a:lnTo>
                      <a:pt x="16069" y="2507"/>
                    </a:lnTo>
                    <a:lnTo>
                      <a:pt x="16055" y="2535"/>
                    </a:lnTo>
                    <a:lnTo>
                      <a:pt x="16039" y="2564"/>
                    </a:lnTo>
                    <a:lnTo>
                      <a:pt x="16023" y="2591"/>
                    </a:lnTo>
                    <a:lnTo>
                      <a:pt x="16004" y="2617"/>
                    </a:lnTo>
                    <a:lnTo>
                      <a:pt x="15985" y="2642"/>
                    </a:lnTo>
                    <a:lnTo>
                      <a:pt x="15964" y="2667"/>
                    </a:lnTo>
                    <a:lnTo>
                      <a:pt x="15941" y="2692"/>
                    </a:lnTo>
                    <a:lnTo>
                      <a:pt x="7238" y="11415"/>
                    </a:lnTo>
                    <a:lnTo>
                      <a:pt x="7214" y="11439"/>
                    </a:lnTo>
                    <a:lnTo>
                      <a:pt x="7188" y="11462"/>
                    </a:lnTo>
                    <a:lnTo>
                      <a:pt x="7162" y="11485"/>
                    </a:lnTo>
                    <a:lnTo>
                      <a:pt x="7134" y="11507"/>
                    </a:lnTo>
                    <a:lnTo>
                      <a:pt x="7104" y="11529"/>
                    </a:lnTo>
                    <a:lnTo>
                      <a:pt x="7074" y="11550"/>
                    </a:lnTo>
                    <a:lnTo>
                      <a:pt x="7043" y="11572"/>
                    </a:lnTo>
                    <a:lnTo>
                      <a:pt x="7011" y="11593"/>
                    </a:lnTo>
                    <a:lnTo>
                      <a:pt x="6977" y="11613"/>
                    </a:lnTo>
                    <a:lnTo>
                      <a:pt x="6943" y="11632"/>
                    </a:lnTo>
                    <a:lnTo>
                      <a:pt x="6909" y="11651"/>
                    </a:lnTo>
                    <a:lnTo>
                      <a:pt x="6874" y="11670"/>
                    </a:lnTo>
                    <a:lnTo>
                      <a:pt x="6837" y="11688"/>
                    </a:lnTo>
                    <a:lnTo>
                      <a:pt x="6801" y="11706"/>
                    </a:lnTo>
                    <a:lnTo>
                      <a:pt x="6765" y="11722"/>
                    </a:lnTo>
                    <a:lnTo>
                      <a:pt x="6727" y="11738"/>
                    </a:lnTo>
                    <a:lnTo>
                      <a:pt x="6689" y="11753"/>
                    </a:lnTo>
                    <a:lnTo>
                      <a:pt x="6652" y="11767"/>
                    </a:lnTo>
                    <a:lnTo>
                      <a:pt x="6613" y="11781"/>
                    </a:lnTo>
                    <a:lnTo>
                      <a:pt x="6576" y="11793"/>
                    </a:lnTo>
                    <a:lnTo>
                      <a:pt x="6538" y="11805"/>
                    </a:lnTo>
                    <a:lnTo>
                      <a:pt x="6500" y="11817"/>
                    </a:lnTo>
                    <a:lnTo>
                      <a:pt x="6461" y="11827"/>
                    </a:lnTo>
                    <a:lnTo>
                      <a:pt x="6424" y="11836"/>
                    </a:lnTo>
                    <a:lnTo>
                      <a:pt x="6387" y="11844"/>
                    </a:lnTo>
                    <a:lnTo>
                      <a:pt x="6349" y="11852"/>
                    </a:lnTo>
                    <a:lnTo>
                      <a:pt x="6313" y="11858"/>
                    </a:lnTo>
                    <a:lnTo>
                      <a:pt x="6277" y="11863"/>
                    </a:lnTo>
                    <a:lnTo>
                      <a:pt x="6241" y="11867"/>
                    </a:lnTo>
                    <a:lnTo>
                      <a:pt x="6205" y="11870"/>
                    </a:lnTo>
                    <a:lnTo>
                      <a:pt x="6171" y="11871"/>
                    </a:lnTo>
                    <a:lnTo>
                      <a:pt x="6138" y="11872"/>
                    </a:lnTo>
                    <a:lnTo>
                      <a:pt x="5386" y="11872"/>
                    </a:lnTo>
                    <a:lnTo>
                      <a:pt x="5352" y="11871"/>
                    </a:lnTo>
                    <a:lnTo>
                      <a:pt x="5318" y="11870"/>
                    </a:lnTo>
                    <a:lnTo>
                      <a:pt x="5283" y="11867"/>
                    </a:lnTo>
                    <a:lnTo>
                      <a:pt x="5247" y="11863"/>
                    </a:lnTo>
                    <a:lnTo>
                      <a:pt x="5210" y="11858"/>
                    </a:lnTo>
                    <a:lnTo>
                      <a:pt x="5174" y="11851"/>
                    </a:lnTo>
                    <a:lnTo>
                      <a:pt x="5137" y="11844"/>
                    </a:lnTo>
                    <a:lnTo>
                      <a:pt x="5099" y="11836"/>
                    </a:lnTo>
                    <a:lnTo>
                      <a:pt x="5062" y="11827"/>
                    </a:lnTo>
                    <a:lnTo>
                      <a:pt x="5024" y="11817"/>
                    </a:lnTo>
                    <a:lnTo>
                      <a:pt x="4986" y="11805"/>
                    </a:lnTo>
                    <a:lnTo>
                      <a:pt x="4948" y="11793"/>
                    </a:lnTo>
                    <a:lnTo>
                      <a:pt x="4910" y="11780"/>
                    </a:lnTo>
                    <a:lnTo>
                      <a:pt x="4872" y="11767"/>
                    </a:lnTo>
                    <a:lnTo>
                      <a:pt x="4834" y="11753"/>
                    </a:lnTo>
                    <a:lnTo>
                      <a:pt x="4796" y="11738"/>
                    </a:lnTo>
                    <a:lnTo>
                      <a:pt x="4760" y="11722"/>
                    </a:lnTo>
                    <a:lnTo>
                      <a:pt x="4722" y="11705"/>
                    </a:lnTo>
                    <a:lnTo>
                      <a:pt x="4686" y="11688"/>
                    </a:lnTo>
                    <a:lnTo>
                      <a:pt x="4650" y="11669"/>
                    </a:lnTo>
                    <a:lnTo>
                      <a:pt x="4615" y="11651"/>
                    </a:lnTo>
                    <a:lnTo>
                      <a:pt x="4580" y="11632"/>
                    </a:lnTo>
                    <a:lnTo>
                      <a:pt x="4546" y="11612"/>
                    </a:lnTo>
                    <a:lnTo>
                      <a:pt x="4513" y="11592"/>
                    </a:lnTo>
                    <a:lnTo>
                      <a:pt x="4481" y="11572"/>
                    </a:lnTo>
                    <a:lnTo>
                      <a:pt x="4449" y="11550"/>
                    </a:lnTo>
                    <a:lnTo>
                      <a:pt x="4419" y="11528"/>
                    </a:lnTo>
                    <a:lnTo>
                      <a:pt x="4390" y="11506"/>
                    </a:lnTo>
                    <a:lnTo>
                      <a:pt x="4363" y="11484"/>
                    </a:lnTo>
                    <a:lnTo>
                      <a:pt x="4335" y="11462"/>
                    </a:lnTo>
                    <a:lnTo>
                      <a:pt x="4310" y="11439"/>
                    </a:lnTo>
                    <a:lnTo>
                      <a:pt x="4286" y="11414"/>
                    </a:lnTo>
                    <a:lnTo>
                      <a:pt x="187" y="7297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535761"/>
                  </a:solidFill>
                  <a:latin typeface="Raleway Light" panose="020B0403030101060003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F8A096F7-3946-4077-A57F-35B2275A7DA2}"/>
              </a:ext>
            </a:extLst>
          </p:cNvPr>
          <p:cNvSpPr/>
          <p:nvPr/>
        </p:nvSpPr>
        <p:spPr>
          <a:xfrm>
            <a:off x="454003" y="1385639"/>
            <a:ext cx="57585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Montserrat ExtraBold" panose="00000900000000000000" pitchFamily="2" charset="-52"/>
              </a:rPr>
              <a:t>Кальций ― наиболее распространённый </a:t>
            </a:r>
          </a:p>
          <a:p>
            <a:r>
              <a:rPr lang="ru-RU" sz="2800" dirty="0">
                <a:latin typeface="Montserrat ExtraBold" panose="00000900000000000000" pitchFamily="2" charset="-52"/>
              </a:rPr>
              <a:t>элемент в организме животных</a:t>
            </a:r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9BD3173-B3EB-48EA-93DA-05D8106D9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503" y="971942"/>
            <a:ext cx="5463560" cy="3117862"/>
          </a:xfrm>
          <a:prstGeom prst="roundRect">
            <a:avLst>
              <a:gd name="adj" fmla="val 1296"/>
            </a:avLst>
          </a:prstGeom>
          <a:effectLst>
            <a:outerShdw blurRad="190500" sx="102000" sy="102000" algn="ctr" rotWithShape="0">
              <a:prstClr val="black">
                <a:alpha val="12000"/>
              </a:prstClr>
            </a:outerShdw>
          </a:effectLst>
        </p:spPr>
      </p:pic>
      <p:grpSp>
        <p:nvGrpSpPr>
          <p:cNvPr id="53" name="Group 10">
            <a:extLst>
              <a:ext uri="{FF2B5EF4-FFF2-40B4-BE49-F238E27FC236}">
                <a16:creationId xmlns:a16="http://schemas.microsoft.com/office/drawing/2014/main" id="{0ADBA224-D627-4FF6-8E09-074968CCCAE5}"/>
              </a:ext>
            </a:extLst>
          </p:cNvPr>
          <p:cNvGrpSpPr/>
          <p:nvPr/>
        </p:nvGrpSpPr>
        <p:grpSpPr>
          <a:xfrm>
            <a:off x="-952706" y="-1281222"/>
            <a:ext cx="2592986" cy="2124850"/>
            <a:chOff x="9381302" y="4525192"/>
            <a:chExt cx="2592986" cy="2124850"/>
          </a:xfrm>
        </p:grpSpPr>
        <p:grpSp>
          <p:nvGrpSpPr>
            <p:cNvPr id="55" name="Group 11">
              <a:extLst>
                <a:ext uri="{FF2B5EF4-FFF2-40B4-BE49-F238E27FC236}">
                  <a16:creationId xmlns:a16="http://schemas.microsoft.com/office/drawing/2014/main" id="{58D6F825-90C2-42A9-8FF8-7C7096BA9568}"/>
                </a:ext>
              </a:extLst>
            </p:cNvPr>
            <p:cNvGrpSpPr/>
            <p:nvPr/>
          </p:nvGrpSpPr>
          <p:grpSpPr>
            <a:xfrm rot="19695130" flipH="1">
              <a:off x="10688647" y="5407027"/>
              <a:ext cx="1285641" cy="1243015"/>
              <a:chOff x="2818811" y="574769"/>
              <a:chExt cx="6148534" cy="5944686"/>
            </a:xfrm>
            <a:solidFill>
              <a:schemeClr val="bg1">
                <a:alpha val="14000"/>
              </a:schemeClr>
            </a:solidFill>
          </p:grpSpPr>
          <p:sp>
            <p:nvSpPr>
              <p:cNvPr id="109" name="Freeform 6">
                <a:extLst>
                  <a:ext uri="{FF2B5EF4-FFF2-40B4-BE49-F238E27FC236}">
                    <a16:creationId xmlns:a16="http://schemas.microsoft.com/office/drawing/2014/main" id="{9473DB35-B637-4539-A9B0-6E7E962E4A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0" name="Oval 25">
                <a:extLst>
                  <a:ext uri="{FF2B5EF4-FFF2-40B4-BE49-F238E27FC236}">
                    <a16:creationId xmlns:a16="http://schemas.microsoft.com/office/drawing/2014/main" id="{A24DEBE4-547D-49C3-8512-F4342659A1CD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11" name="Oval 26">
                <a:extLst>
                  <a:ext uri="{FF2B5EF4-FFF2-40B4-BE49-F238E27FC236}">
                    <a16:creationId xmlns:a16="http://schemas.microsoft.com/office/drawing/2014/main" id="{CB5F515B-DDEF-4A29-BDD7-3205E41FC21E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12" name="Oval 27">
                <a:extLst>
                  <a:ext uri="{FF2B5EF4-FFF2-40B4-BE49-F238E27FC236}">
                    <a16:creationId xmlns:a16="http://schemas.microsoft.com/office/drawing/2014/main" id="{B10A8FC1-30EC-4D6E-8802-6E00ADDF2358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13" name="Oval 28">
                <a:extLst>
                  <a:ext uri="{FF2B5EF4-FFF2-40B4-BE49-F238E27FC236}">
                    <a16:creationId xmlns:a16="http://schemas.microsoft.com/office/drawing/2014/main" id="{F2B1E1DF-4BEF-4583-A875-9F6EEB9C10F7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56" name="Group 12">
              <a:extLst>
                <a:ext uri="{FF2B5EF4-FFF2-40B4-BE49-F238E27FC236}">
                  <a16:creationId xmlns:a16="http://schemas.microsoft.com/office/drawing/2014/main" id="{BFE18A12-BCCF-4279-B806-9332B006CEB0}"/>
                </a:ext>
              </a:extLst>
            </p:cNvPr>
            <p:cNvGrpSpPr/>
            <p:nvPr/>
          </p:nvGrpSpPr>
          <p:grpSpPr>
            <a:xfrm rot="611320" flipH="1">
              <a:off x="10228067" y="4525192"/>
              <a:ext cx="800235" cy="773703"/>
              <a:chOff x="2818811" y="574769"/>
              <a:chExt cx="6148534" cy="5944686"/>
            </a:xfrm>
            <a:solidFill>
              <a:schemeClr val="bg1">
                <a:alpha val="10000"/>
              </a:schemeClr>
            </a:solidFill>
          </p:grpSpPr>
          <p:sp>
            <p:nvSpPr>
              <p:cNvPr id="104" name="Freeform 6">
                <a:extLst>
                  <a:ext uri="{FF2B5EF4-FFF2-40B4-BE49-F238E27FC236}">
                    <a16:creationId xmlns:a16="http://schemas.microsoft.com/office/drawing/2014/main" id="{04BF0E41-C099-4F58-AF21-666FEDA7A2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5" name="Oval 20">
                <a:extLst>
                  <a:ext uri="{FF2B5EF4-FFF2-40B4-BE49-F238E27FC236}">
                    <a16:creationId xmlns:a16="http://schemas.microsoft.com/office/drawing/2014/main" id="{C8A68E13-C262-4281-BDB9-F09B4E139AE5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6" name="Oval 21">
                <a:extLst>
                  <a:ext uri="{FF2B5EF4-FFF2-40B4-BE49-F238E27FC236}">
                    <a16:creationId xmlns:a16="http://schemas.microsoft.com/office/drawing/2014/main" id="{E2840220-4240-4D0A-93A8-D4EC68418519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7" name="Oval 22">
                <a:extLst>
                  <a:ext uri="{FF2B5EF4-FFF2-40B4-BE49-F238E27FC236}">
                    <a16:creationId xmlns:a16="http://schemas.microsoft.com/office/drawing/2014/main" id="{7D3A9BF4-7B0A-446C-BA81-D391CB958843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8" name="Oval 23">
                <a:extLst>
                  <a:ext uri="{FF2B5EF4-FFF2-40B4-BE49-F238E27FC236}">
                    <a16:creationId xmlns:a16="http://schemas.microsoft.com/office/drawing/2014/main" id="{1A75871C-E83D-495D-A5B9-CCA8D97EA9AE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92" name="Group 13">
              <a:extLst>
                <a:ext uri="{FF2B5EF4-FFF2-40B4-BE49-F238E27FC236}">
                  <a16:creationId xmlns:a16="http://schemas.microsoft.com/office/drawing/2014/main" id="{49747B69-209A-4B9B-AE42-F4772A0C6307}"/>
                </a:ext>
              </a:extLst>
            </p:cNvPr>
            <p:cNvGrpSpPr/>
            <p:nvPr/>
          </p:nvGrpSpPr>
          <p:grpSpPr>
            <a:xfrm rot="17868111" flipH="1">
              <a:off x="9372166" y="5402833"/>
              <a:ext cx="551126" cy="532854"/>
              <a:chOff x="2818811" y="574769"/>
              <a:chExt cx="6148534" cy="5944686"/>
            </a:xfrm>
            <a:solidFill>
              <a:schemeClr val="bg1">
                <a:alpha val="8000"/>
              </a:schemeClr>
            </a:solidFill>
          </p:grpSpPr>
          <p:sp>
            <p:nvSpPr>
              <p:cNvPr id="93" name="Freeform 6">
                <a:extLst>
                  <a:ext uri="{FF2B5EF4-FFF2-40B4-BE49-F238E27FC236}">
                    <a16:creationId xmlns:a16="http://schemas.microsoft.com/office/drawing/2014/main" id="{C5340BAC-5D38-47B9-A286-D52BA5DBD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4" name="Oval 15">
                <a:extLst>
                  <a:ext uri="{FF2B5EF4-FFF2-40B4-BE49-F238E27FC236}">
                    <a16:creationId xmlns:a16="http://schemas.microsoft.com/office/drawing/2014/main" id="{D8EE160B-E4B6-4177-9C6F-FCE3BB515C06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0" name="Oval 16">
                <a:extLst>
                  <a:ext uri="{FF2B5EF4-FFF2-40B4-BE49-F238E27FC236}">
                    <a16:creationId xmlns:a16="http://schemas.microsoft.com/office/drawing/2014/main" id="{F3D45047-DAE4-43F2-8E69-4E1A2C88C37B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1" name="Oval 17">
                <a:extLst>
                  <a:ext uri="{FF2B5EF4-FFF2-40B4-BE49-F238E27FC236}">
                    <a16:creationId xmlns:a16="http://schemas.microsoft.com/office/drawing/2014/main" id="{AB34942F-F265-447F-91CA-7E5646117AA9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3" name="Oval 18">
                <a:extLst>
                  <a:ext uri="{FF2B5EF4-FFF2-40B4-BE49-F238E27FC236}">
                    <a16:creationId xmlns:a16="http://schemas.microsoft.com/office/drawing/2014/main" id="{BE259DB6-4347-4504-9762-20EA25BC801F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</p:grpSp>
      <p:sp>
        <p:nvSpPr>
          <p:cNvPr id="2" name="Rectangle 4">
            <a:extLst>
              <a:ext uri="{FF2B5EF4-FFF2-40B4-BE49-F238E27FC236}">
                <a16:creationId xmlns:a16="http://schemas.microsoft.com/office/drawing/2014/main" id="{74F39F09-EF0A-B3C2-72DD-00D84C32B169}"/>
              </a:ext>
            </a:extLst>
          </p:cNvPr>
          <p:cNvSpPr/>
          <p:nvPr/>
        </p:nvSpPr>
        <p:spPr>
          <a:xfrm>
            <a:off x="434050" y="382577"/>
            <a:ext cx="48649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Montserrat SemiBold" panose="00000700000000000000" pitchFamily="2" charset="-52"/>
              </a:rPr>
              <a:t>Кальций, что мы знаем о нем?</a:t>
            </a:r>
            <a:endParaRPr lang="id-ID" sz="2000" dirty="0">
              <a:latin typeface="Montserrat SemiBold" panose="00000700000000000000" pitchFamily="2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AC1C-72FB-43F3-46EB-176732FCB3B4}"/>
              </a:ext>
            </a:extLst>
          </p:cNvPr>
          <p:cNvSpPr txBox="1"/>
          <p:nvPr/>
        </p:nvSpPr>
        <p:spPr>
          <a:xfrm>
            <a:off x="459357" y="3668165"/>
            <a:ext cx="64708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Montserrat" panose="00000500000000000000" pitchFamily="2" charset="-52"/>
              </a:rPr>
              <a:t>Кальций ― макроэлемент, который является частью минерального </a:t>
            </a:r>
          </a:p>
          <a:p>
            <a:r>
              <a:rPr lang="ru-RU" sz="1200" dirty="0">
                <a:latin typeface="Montserrat" panose="00000500000000000000" pitchFamily="2" charset="-52"/>
              </a:rPr>
              <a:t>состава рациона животных-компаньонов. Относится катион</a:t>
            </a:r>
            <a:r>
              <a:rPr lang="en-US" sz="1200" dirty="0" err="1">
                <a:latin typeface="Montserrat" panose="00000500000000000000" pitchFamily="2" charset="-52"/>
              </a:rPr>
              <a:t>а</a:t>
            </a:r>
            <a:r>
              <a:rPr lang="ru-RU" sz="1200" dirty="0">
                <a:latin typeface="Montserrat" panose="00000500000000000000" pitchFamily="2" charset="-52"/>
              </a:rPr>
              <a:t>м. </a:t>
            </a:r>
          </a:p>
        </p:txBody>
      </p:sp>
      <p:sp>
        <p:nvSpPr>
          <p:cNvPr id="47" name="Номер слайда 5">
            <a:extLst>
              <a:ext uri="{FF2B5EF4-FFF2-40B4-BE49-F238E27FC236}">
                <a16:creationId xmlns:a16="http://schemas.microsoft.com/office/drawing/2014/main" id="{0B9D260C-11BF-4D90-9AF7-46C5E013C333}"/>
              </a:ext>
            </a:extLst>
          </p:cNvPr>
          <p:cNvSpPr txBox="1">
            <a:spLocks/>
          </p:cNvSpPr>
          <p:nvPr/>
        </p:nvSpPr>
        <p:spPr>
          <a:xfrm>
            <a:off x="11593235" y="6554596"/>
            <a:ext cx="302135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DE2ABCC-AA8B-48FD-ADCD-95E89A7FB9DD}" type="slidenum">
              <a:rPr lang="ru-RU" sz="1200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38182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2">
            <a:extLst>
              <a:ext uri="{FF2B5EF4-FFF2-40B4-BE49-F238E27FC236}">
                <a16:creationId xmlns:a16="http://schemas.microsoft.com/office/drawing/2014/main" id="{EBE52DC1-F473-4413-9694-01A6F877C8DB}"/>
              </a:ext>
            </a:extLst>
          </p:cNvPr>
          <p:cNvSpPr/>
          <p:nvPr/>
        </p:nvSpPr>
        <p:spPr>
          <a:xfrm>
            <a:off x="5096681" y="929442"/>
            <a:ext cx="7098250" cy="5950527"/>
          </a:xfrm>
          <a:custGeom>
            <a:avLst/>
            <a:gdLst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471931 w 8471931"/>
              <a:gd name="connsiteY0" fmla="*/ 86538 h 5909118"/>
              <a:gd name="connsiteX1" fmla="*/ 8471931 w 8471931"/>
              <a:gd name="connsiteY1" fmla="*/ 5909118 h 5909118"/>
              <a:gd name="connsiteX2" fmla="*/ 160209 w 8471931"/>
              <a:gd name="connsiteY2" fmla="*/ 5909118 h 5909118"/>
              <a:gd name="connsiteX3" fmla="*/ 3221127 w 8471931"/>
              <a:gd name="connsiteY3" fmla="*/ 2584789 h 5909118"/>
              <a:gd name="connsiteX4" fmla="*/ 8471931 w 8471931"/>
              <a:gd name="connsiteY4" fmla="*/ 86538 h 5909118"/>
              <a:gd name="connsiteX0" fmla="*/ 8471931 w 8471931"/>
              <a:gd name="connsiteY0" fmla="*/ 67102 h 5889682"/>
              <a:gd name="connsiteX1" fmla="*/ 8471931 w 8471931"/>
              <a:gd name="connsiteY1" fmla="*/ 5889682 h 5889682"/>
              <a:gd name="connsiteX2" fmla="*/ 160209 w 8471931"/>
              <a:gd name="connsiteY2" fmla="*/ 5889682 h 5889682"/>
              <a:gd name="connsiteX3" fmla="*/ 3221127 w 8471931"/>
              <a:gd name="connsiteY3" fmla="*/ 2565353 h 5889682"/>
              <a:gd name="connsiteX4" fmla="*/ 8471931 w 8471931"/>
              <a:gd name="connsiteY4" fmla="*/ 67102 h 5889682"/>
              <a:gd name="connsiteX0" fmla="*/ 8682021 w 8682021"/>
              <a:gd name="connsiteY0" fmla="*/ 67102 h 5889682"/>
              <a:gd name="connsiteX1" fmla="*/ 8682021 w 8682021"/>
              <a:gd name="connsiteY1" fmla="*/ 5889682 h 5889682"/>
              <a:gd name="connsiteX2" fmla="*/ 370299 w 8682021"/>
              <a:gd name="connsiteY2" fmla="*/ 5889682 h 5889682"/>
              <a:gd name="connsiteX3" fmla="*/ 3431217 w 8682021"/>
              <a:gd name="connsiteY3" fmla="*/ 2565353 h 5889682"/>
              <a:gd name="connsiteX4" fmla="*/ 8682021 w 8682021"/>
              <a:gd name="connsiteY4" fmla="*/ 67102 h 5889682"/>
              <a:gd name="connsiteX0" fmla="*/ 8682021 w 8682021"/>
              <a:gd name="connsiteY0" fmla="*/ 0 h 5822580"/>
              <a:gd name="connsiteX1" fmla="*/ 8682021 w 8682021"/>
              <a:gd name="connsiteY1" fmla="*/ 5822580 h 5822580"/>
              <a:gd name="connsiteX2" fmla="*/ 370299 w 8682021"/>
              <a:gd name="connsiteY2" fmla="*/ 5822580 h 5822580"/>
              <a:gd name="connsiteX3" fmla="*/ 3431217 w 8682021"/>
              <a:gd name="connsiteY3" fmla="*/ 2498251 h 5822580"/>
              <a:gd name="connsiteX4" fmla="*/ 8682021 w 8682021"/>
              <a:gd name="connsiteY4" fmla="*/ 0 h 5822580"/>
              <a:gd name="connsiteX0" fmla="*/ 8722251 w 8722251"/>
              <a:gd name="connsiteY0" fmla="*/ 0 h 5822580"/>
              <a:gd name="connsiteX1" fmla="*/ 8722251 w 8722251"/>
              <a:gd name="connsiteY1" fmla="*/ 5822580 h 5822580"/>
              <a:gd name="connsiteX2" fmla="*/ 410529 w 8722251"/>
              <a:gd name="connsiteY2" fmla="*/ 5822580 h 5822580"/>
              <a:gd name="connsiteX3" fmla="*/ 3471447 w 8722251"/>
              <a:gd name="connsiteY3" fmla="*/ 2498251 h 5822580"/>
              <a:gd name="connsiteX4" fmla="*/ 8722251 w 8722251"/>
              <a:gd name="connsiteY4" fmla="*/ 0 h 5822580"/>
              <a:gd name="connsiteX0" fmla="*/ 8316984 w 8316984"/>
              <a:gd name="connsiteY0" fmla="*/ 0 h 5822580"/>
              <a:gd name="connsiteX1" fmla="*/ 8316984 w 8316984"/>
              <a:gd name="connsiteY1" fmla="*/ 5822580 h 5822580"/>
              <a:gd name="connsiteX2" fmla="*/ 5262 w 8316984"/>
              <a:gd name="connsiteY2" fmla="*/ 5822580 h 5822580"/>
              <a:gd name="connsiteX3" fmla="*/ 3066180 w 8316984"/>
              <a:gd name="connsiteY3" fmla="*/ 2498251 h 5822580"/>
              <a:gd name="connsiteX4" fmla="*/ 8316984 w 8316984"/>
              <a:gd name="connsiteY4" fmla="*/ 0 h 5822580"/>
              <a:gd name="connsiteX0" fmla="*/ 8342634 w 8342634"/>
              <a:gd name="connsiteY0" fmla="*/ 0 h 5822580"/>
              <a:gd name="connsiteX1" fmla="*/ 8342634 w 8342634"/>
              <a:gd name="connsiteY1" fmla="*/ 5822580 h 5822580"/>
              <a:gd name="connsiteX2" fmla="*/ 30912 w 8342634"/>
              <a:gd name="connsiteY2" fmla="*/ 5822580 h 5822580"/>
              <a:gd name="connsiteX3" fmla="*/ 3091830 w 8342634"/>
              <a:gd name="connsiteY3" fmla="*/ 2498251 h 5822580"/>
              <a:gd name="connsiteX4" fmla="*/ 8342634 w 8342634"/>
              <a:gd name="connsiteY4" fmla="*/ 0 h 5822580"/>
              <a:gd name="connsiteX0" fmla="*/ 8311723 w 8311723"/>
              <a:gd name="connsiteY0" fmla="*/ 0 h 5822580"/>
              <a:gd name="connsiteX1" fmla="*/ 8311723 w 8311723"/>
              <a:gd name="connsiteY1" fmla="*/ 5822580 h 5822580"/>
              <a:gd name="connsiteX2" fmla="*/ 1 w 8311723"/>
              <a:gd name="connsiteY2" fmla="*/ 5822580 h 5822580"/>
              <a:gd name="connsiteX3" fmla="*/ 3060919 w 8311723"/>
              <a:gd name="connsiteY3" fmla="*/ 2498251 h 5822580"/>
              <a:gd name="connsiteX4" fmla="*/ 8311723 w 8311723"/>
              <a:gd name="connsiteY4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3060918 w 8311722"/>
              <a:gd name="connsiteY3" fmla="*/ 2498251 h 5822580"/>
              <a:gd name="connsiteX4" fmla="*/ 8311722 w 8311722"/>
              <a:gd name="connsiteY4" fmla="*/ 0 h 582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11722" h="5822580">
                <a:moveTo>
                  <a:pt x="8311722" y="0"/>
                </a:moveTo>
                <a:lnTo>
                  <a:pt x="8311722" y="5822580"/>
                </a:lnTo>
                <a:lnTo>
                  <a:pt x="0" y="5822580"/>
                </a:lnTo>
                <a:cubicBezTo>
                  <a:pt x="2611" y="5082248"/>
                  <a:pt x="-32840" y="2852532"/>
                  <a:pt x="3060918" y="2498251"/>
                </a:cubicBezTo>
                <a:cubicBezTo>
                  <a:pt x="6154676" y="2143970"/>
                  <a:pt x="5004498" y="255534"/>
                  <a:pt x="8311722" y="0"/>
                </a:cubicBezTo>
                <a:close/>
              </a:path>
            </a:pathLst>
          </a:custGeom>
          <a:gradFill>
            <a:gsLst>
              <a:gs pos="0">
                <a:srgbClr val="96DCF7">
                  <a:alpha val="0"/>
                </a:srgbClr>
              </a:gs>
              <a:gs pos="99000">
                <a:srgbClr val="08A5E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86">
            <a:extLst>
              <a:ext uri="{FF2B5EF4-FFF2-40B4-BE49-F238E27FC236}">
                <a16:creationId xmlns:a16="http://schemas.microsoft.com/office/drawing/2014/main" id="{7C06C57E-DDDE-46D4-B206-6B2CC43C72EA}"/>
              </a:ext>
            </a:extLst>
          </p:cNvPr>
          <p:cNvGrpSpPr/>
          <p:nvPr/>
        </p:nvGrpSpPr>
        <p:grpSpPr>
          <a:xfrm>
            <a:off x="10225794" y="5618752"/>
            <a:ext cx="2592986" cy="2124850"/>
            <a:chOff x="9381302" y="4525192"/>
            <a:chExt cx="2592986" cy="2124850"/>
          </a:xfrm>
          <a:gradFill>
            <a:gsLst>
              <a:gs pos="100000">
                <a:schemeClr val="bg1">
                  <a:alpha val="0"/>
                </a:schemeClr>
              </a:gs>
              <a:gs pos="1000">
                <a:srgbClr val="96DCF7">
                  <a:alpha val="44000"/>
                </a:srgbClr>
              </a:gs>
            </a:gsLst>
            <a:lin ang="2700000" scaled="1"/>
          </a:gradFill>
        </p:grpSpPr>
        <p:grpSp>
          <p:nvGrpSpPr>
            <p:cNvPr id="7" name="Group 87">
              <a:extLst>
                <a:ext uri="{FF2B5EF4-FFF2-40B4-BE49-F238E27FC236}">
                  <a16:creationId xmlns:a16="http://schemas.microsoft.com/office/drawing/2014/main" id="{DCF482B1-4F62-4C3D-9015-CC319728DE8D}"/>
                </a:ext>
              </a:extLst>
            </p:cNvPr>
            <p:cNvGrpSpPr/>
            <p:nvPr/>
          </p:nvGrpSpPr>
          <p:grpSpPr>
            <a:xfrm rot="19695130" flipH="1">
              <a:off x="10688647" y="5407027"/>
              <a:ext cx="1285641" cy="1243015"/>
              <a:chOff x="2818811" y="574769"/>
              <a:chExt cx="6148534" cy="5944686"/>
            </a:xfrm>
            <a:grpFill/>
          </p:grpSpPr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020277D9-5795-4478-A103-9A66E80074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" name="Oval 101">
                <a:extLst>
                  <a:ext uri="{FF2B5EF4-FFF2-40B4-BE49-F238E27FC236}">
                    <a16:creationId xmlns:a16="http://schemas.microsoft.com/office/drawing/2014/main" id="{A4A28D90-490D-44DA-9867-46D1E7B3DA54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2" name="Oval 102">
                <a:extLst>
                  <a:ext uri="{FF2B5EF4-FFF2-40B4-BE49-F238E27FC236}">
                    <a16:creationId xmlns:a16="http://schemas.microsoft.com/office/drawing/2014/main" id="{2F612B58-ECA9-4728-91E1-2808751983E7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3" name="Oval 103">
                <a:extLst>
                  <a:ext uri="{FF2B5EF4-FFF2-40B4-BE49-F238E27FC236}">
                    <a16:creationId xmlns:a16="http://schemas.microsoft.com/office/drawing/2014/main" id="{2FFA6950-0DB5-423C-8821-1F48347976A0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4" name="Oval 104">
                <a:extLst>
                  <a:ext uri="{FF2B5EF4-FFF2-40B4-BE49-F238E27FC236}">
                    <a16:creationId xmlns:a16="http://schemas.microsoft.com/office/drawing/2014/main" id="{B3A49A0E-34D1-4D58-9C0E-A22B170482A0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8" name="Group 88">
              <a:extLst>
                <a:ext uri="{FF2B5EF4-FFF2-40B4-BE49-F238E27FC236}">
                  <a16:creationId xmlns:a16="http://schemas.microsoft.com/office/drawing/2014/main" id="{6DF85F73-A8C6-4C2C-AF8F-A2F8BD158500}"/>
                </a:ext>
              </a:extLst>
            </p:cNvPr>
            <p:cNvGrpSpPr/>
            <p:nvPr/>
          </p:nvGrpSpPr>
          <p:grpSpPr>
            <a:xfrm rot="611320" flipH="1">
              <a:off x="10228067" y="4525192"/>
              <a:ext cx="800235" cy="773703"/>
              <a:chOff x="2818811" y="574769"/>
              <a:chExt cx="6148534" cy="5944686"/>
            </a:xfrm>
            <a:grpFill/>
          </p:grpSpPr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616201B3-35F1-4A63-84F4-AA83A6896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6" name="Oval 96">
                <a:extLst>
                  <a:ext uri="{FF2B5EF4-FFF2-40B4-BE49-F238E27FC236}">
                    <a16:creationId xmlns:a16="http://schemas.microsoft.com/office/drawing/2014/main" id="{9CD8C00B-0C7F-452A-B6DF-ADC078019C30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7" name="Oval 97">
                <a:extLst>
                  <a:ext uri="{FF2B5EF4-FFF2-40B4-BE49-F238E27FC236}">
                    <a16:creationId xmlns:a16="http://schemas.microsoft.com/office/drawing/2014/main" id="{4705E3B3-5F6D-47C6-8813-73199CB1E4BF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8" name="Oval 98">
                <a:extLst>
                  <a:ext uri="{FF2B5EF4-FFF2-40B4-BE49-F238E27FC236}">
                    <a16:creationId xmlns:a16="http://schemas.microsoft.com/office/drawing/2014/main" id="{BC3C5910-E5DF-401D-BFE2-83D936B5521B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9" name="Oval 99">
                <a:extLst>
                  <a:ext uri="{FF2B5EF4-FFF2-40B4-BE49-F238E27FC236}">
                    <a16:creationId xmlns:a16="http://schemas.microsoft.com/office/drawing/2014/main" id="{59A0BBFC-FF4E-4503-A249-32C776C0290C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9" name="Group 89">
              <a:extLst>
                <a:ext uri="{FF2B5EF4-FFF2-40B4-BE49-F238E27FC236}">
                  <a16:creationId xmlns:a16="http://schemas.microsoft.com/office/drawing/2014/main" id="{7F5BC12F-FD88-412E-B356-71FCBF43B2BC}"/>
                </a:ext>
              </a:extLst>
            </p:cNvPr>
            <p:cNvGrpSpPr/>
            <p:nvPr/>
          </p:nvGrpSpPr>
          <p:grpSpPr>
            <a:xfrm rot="17868111" flipH="1">
              <a:off x="9372166" y="5402833"/>
              <a:ext cx="551126" cy="532854"/>
              <a:chOff x="2818811" y="574769"/>
              <a:chExt cx="6148534" cy="5944686"/>
            </a:xfrm>
            <a:grpFill/>
          </p:grpSpPr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3B36516E-FC43-4B08-A403-777629ED10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" name="Oval 91">
                <a:extLst>
                  <a:ext uri="{FF2B5EF4-FFF2-40B4-BE49-F238E27FC236}">
                    <a16:creationId xmlns:a16="http://schemas.microsoft.com/office/drawing/2014/main" id="{E2BE35E6-B857-42B3-B4ED-4122B25F5DD3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2" name="Oval 92">
                <a:extLst>
                  <a:ext uri="{FF2B5EF4-FFF2-40B4-BE49-F238E27FC236}">
                    <a16:creationId xmlns:a16="http://schemas.microsoft.com/office/drawing/2014/main" id="{0F5C2F2A-477E-43C5-8700-FEC8A0607B53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3" name="Oval 93">
                <a:extLst>
                  <a:ext uri="{FF2B5EF4-FFF2-40B4-BE49-F238E27FC236}">
                    <a16:creationId xmlns:a16="http://schemas.microsoft.com/office/drawing/2014/main" id="{0010F07F-5377-4F91-80F6-DA89D0D443E5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4" name="Oval 94">
                <a:extLst>
                  <a:ext uri="{FF2B5EF4-FFF2-40B4-BE49-F238E27FC236}">
                    <a16:creationId xmlns:a16="http://schemas.microsoft.com/office/drawing/2014/main" id="{4A2F50C0-2A47-481B-8781-E740B1FD1A92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</p:grp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AAFA703-35C9-4733-8EEA-C321159787B9}"/>
              </a:ext>
            </a:extLst>
          </p:cNvPr>
          <p:cNvSpPr/>
          <p:nvPr/>
        </p:nvSpPr>
        <p:spPr>
          <a:xfrm>
            <a:off x="404716" y="406930"/>
            <a:ext cx="115734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Montserrat ExtraBold" panose="00000900000000000000" pitchFamily="2" charset="-52"/>
              </a:rPr>
              <a:t>Полезные советы и рекомендации по диете</a:t>
            </a:r>
          </a:p>
        </p:txBody>
      </p:sp>
      <p:sp>
        <p:nvSpPr>
          <p:cNvPr id="43" name="Номер слайда 42">
            <a:extLst>
              <a:ext uri="{FF2B5EF4-FFF2-40B4-BE49-F238E27FC236}">
                <a16:creationId xmlns:a16="http://schemas.microsoft.com/office/drawing/2014/main" id="{17B486CD-E6BE-450C-BEB6-9B5E694C0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5634" y="6435839"/>
            <a:ext cx="2743200" cy="365125"/>
          </a:xfrm>
        </p:spPr>
        <p:txBody>
          <a:bodyPr/>
          <a:lstStyle/>
          <a:p>
            <a:fld id="{EDE2ABCC-AA8B-48FD-ADCD-95E89A7FB9DD}" type="slidenum">
              <a:rPr lang="ru-RU" smtClean="0">
                <a:solidFill>
                  <a:schemeClr val="tx1"/>
                </a:solidFill>
              </a:rPr>
              <a:t>30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E2262F-FF33-4704-171D-29C97ECC8430}"/>
              </a:ext>
            </a:extLst>
          </p:cNvPr>
          <p:cNvSpPr txBox="1"/>
          <p:nvPr/>
        </p:nvSpPr>
        <p:spPr>
          <a:xfrm>
            <a:off x="254259" y="1143098"/>
            <a:ext cx="695229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ru-RU" sz="1600" dirty="0"/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Если у питомца имеются переломы хромота затруднения при ходьбе боль при движении специалист обязан провести анализ рациона на предмет дефицитов и избытков </a:t>
            </a:r>
            <a:r>
              <a:rPr lang="ru-RU" sz="1600" dirty="0" err="1"/>
              <a:t>кальия</a:t>
            </a:r>
            <a:r>
              <a:rPr lang="ru-RU" sz="1600" dirty="0"/>
              <a:t> и фосфора контроля витамина Д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Рентген! Ионизированный кальций может быть в пределах </a:t>
            </a:r>
            <a:r>
              <a:rPr lang="ru-RU" sz="1600" dirty="0" err="1"/>
              <a:t>референсных</a:t>
            </a:r>
            <a:r>
              <a:rPr lang="ru-RU" sz="1600" dirty="0"/>
              <a:t> значений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Надлежащее управления кормлением, особенно во время уязвимой фазы роста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</a:rPr>
              <a:t>домашний рацион должен составляться ветеринарным диетологом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</a:rPr>
              <a:t>Самостоятельный подбор ветеринарным врачом кормовых добавок – без учета содержание элементов кальция, фосфора, и витамина Д в рационе и подборе дозировке только по рекомендации производителя недопустим!!!!</a:t>
            </a:r>
            <a:endParaRPr lang="ru-RU" sz="1600" dirty="0"/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Максимальное ограничения в движениях. Покой в клетке (снижение риска переломов)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0" i="0" dirty="0">
                <a:effectLst/>
                <a:latin typeface="arial" panose="020B0604020202020204" pitchFamily="34" charset="0"/>
              </a:rPr>
              <a:t>Нестероидные противовоспалительные </a:t>
            </a:r>
            <a:r>
              <a:rPr lang="ru-RU" sz="1600" b="1" i="0" dirty="0">
                <a:effectLst/>
                <a:latin typeface="arial" panose="020B0604020202020204" pitchFamily="34" charset="0"/>
              </a:rPr>
              <a:t>препараты</a:t>
            </a:r>
            <a:r>
              <a:rPr lang="ru-RU" sz="1600" b="0" i="0" dirty="0">
                <a:effectLst/>
                <a:latin typeface="arial" panose="020B0604020202020204" pitchFamily="34" charset="0"/>
              </a:rPr>
              <a:t> (НПВП) при </a:t>
            </a:r>
            <a:r>
              <a:rPr lang="ru-RU" sz="1600" b="0" i="0" dirty="0" err="1">
                <a:effectLst/>
                <a:latin typeface="arial" panose="020B0604020202020204" pitchFamily="34" charset="0"/>
              </a:rPr>
              <a:t>гипокальциемии</a:t>
            </a:r>
            <a:endParaRPr lang="ru-RU" sz="1600" b="0" i="0" dirty="0">
              <a:effectLst/>
              <a:latin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</a:rPr>
              <a:t>Консультация у врача-реабилитолога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Длительное восстановления от 2-3 месяцев до 6-12 месяцев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A32E45D2-4D16-6C3D-1FC7-6BA6D1C2428E}"/>
              </a:ext>
            </a:extLst>
          </p:cNvPr>
          <p:cNvSpPr/>
          <p:nvPr/>
        </p:nvSpPr>
        <p:spPr>
          <a:xfrm>
            <a:off x="7630611" y="1973061"/>
            <a:ext cx="4005037" cy="3877343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Умеренное содержание энергии/жира 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Корм должен быть легкоусвояемым (снижать энергию нужно за счет жира и углеводов)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Жир в среднем 15-20%, необходим для усвоения витаминов, источник жирных кислот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latin typeface="+mj-lt"/>
                <a:cs typeface="Times New Roman" panose="02020603050405020304" pitchFamily="18" charset="0"/>
              </a:rPr>
              <a:t>Щенки и котята не регулируют пассивную диффузию кальция до 6 месяцев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latin typeface="+mj-lt"/>
                <a:cs typeface="Times New Roman" panose="02020603050405020304" pitchFamily="18" charset="0"/>
              </a:rPr>
              <a:t>Если щенок превышающий график роста допустимо снизить на 10-20% возможно и более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latin typeface="+mj-lt"/>
                <a:cs typeface="Times New Roman" panose="02020603050405020304" pitchFamily="18" charset="0"/>
              </a:rPr>
              <a:t>Контроль поступающих лакомств!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latin typeface="+mj-lt"/>
                <a:cs typeface="Times New Roman" panose="02020603050405020304" pitchFamily="18" charset="0"/>
              </a:rPr>
              <a:t>Компенсация белка согласна возраста-важный элемент в развитие (высокое количество не нарушает рост, но дефицит снижает гормон роста)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1284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28">
            <a:extLst>
              <a:ext uri="{FF2B5EF4-FFF2-40B4-BE49-F238E27FC236}">
                <a16:creationId xmlns:a16="http://schemas.microsoft.com/office/drawing/2014/main" id="{13F9457C-B527-4FD9-9483-33DD25363B7E}"/>
              </a:ext>
            </a:extLst>
          </p:cNvPr>
          <p:cNvSpPr/>
          <p:nvPr/>
        </p:nvSpPr>
        <p:spPr>
          <a:xfrm rot="10800000" flipH="1">
            <a:off x="4804012" y="-2"/>
            <a:ext cx="7387988" cy="3222607"/>
          </a:xfrm>
          <a:custGeom>
            <a:avLst/>
            <a:gdLst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11722" h="5822580">
                <a:moveTo>
                  <a:pt x="8311722" y="0"/>
                </a:moveTo>
                <a:lnTo>
                  <a:pt x="8311722" y="5822580"/>
                </a:lnTo>
                <a:lnTo>
                  <a:pt x="0" y="5822580"/>
                </a:lnTo>
                <a:cubicBezTo>
                  <a:pt x="507049" y="1575409"/>
                  <a:pt x="6229771" y="4381526"/>
                  <a:pt x="8311722" y="0"/>
                </a:cubicBezTo>
                <a:close/>
              </a:path>
            </a:pathLst>
          </a:custGeom>
          <a:gradFill>
            <a:gsLst>
              <a:gs pos="99000">
                <a:srgbClr val="0799D3"/>
              </a:gs>
              <a:gs pos="0">
                <a:srgbClr val="45C6F9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57">
            <a:extLst>
              <a:ext uri="{FF2B5EF4-FFF2-40B4-BE49-F238E27FC236}">
                <a16:creationId xmlns:a16="http://schemas.microsoft.com/office/drawing/2014/main" id="{728EAFE3-EE2B-4F97-B125-6B3B8A848175}"/>
              </a:ext>
            </a:extLst>
          </p:cNvPr>
          <p:cNvSpPr/>
          <p:nvPr/>
        </p:nvSpPr>
        <p:spPr>
          <a:xfrm rot="10800000" flipH="1">
            <a:off x="5325424" y="0"/>
            <a:ext cx="6866575" cy="2356714"/>
          </a:xfrm>
          <a:custGeom>
            <a:avLst/>
            <a:gdLst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11722" h="5822580">
                <a:moveTo>
                  <a:pt x="8311722" y="0"/>
                </a:moveTo>
                <a:lnTo>
                  <a:pt x="8311722" y="5822580"/>
                </a:lnTo>
                <a:lnTo>
                  <a:pt x="0" y="5822580"/>
                </a:lnTo>
                <a:cubicBezTo>
                  <a:pt x="507049" y="1575409"/>
                  <a:pt x="6229771" y="4381526"/>
                  <a:pt x="8311722" y="0"/>
                </a:cubicBezTo>
                <a:close/>
              </a:path>
            </a:pathLst>
          </a:custGeom>
          <a:gradFill flip="none" rotWithShape="1">
            <a:gsLst>
              <a:gs pos="100000">
                <a:srgbClr val="0799D3">
                  <a:alpha val="8000"/>
                </a:srgbClr>
              </a:gs>
              <a:gs pos="16000">
                <a:schemeClr val="bg1"/>
              </a:gs>
              <a:gs pos="58000">
                <a:srgbClr val="45C6F9">
                  <a:alpha val="7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016000" dist="609600" dir="13500000" sx="65000" sy="65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Baltvetforum">
            <a:extLst>
              <a:ext uri="{FF2B5EF4-FFF2-40B4-BE49-F238E27FC236}">
                <a16:creationId xmlns:a16="http://schemas.microsoft.com/office/drawing/2014/main" id="{37D17AAA-976D-4B18-9F79-C7E1742ED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45" y="331965"/>
            <a:ext cx="3019745" cy="46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B62E3-23D1-49E0-A050-B89DF23EA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5820" y="413992"/>
            <a:ext cx="1804382" cy="422977"/>
          </a:xfrm>
          <a:prstGeom prst="rect">
            <a:avLst/>
          </a:prstGeom>
        </p:spPr>
      </p:pic>
      <p:pic>
        <p:nvPicPr>
          <p:cNvPr id="1026" name="Picture 2" descr="https://img.goodfon.ru/wallpaper/nbig/1/ab/kot-koshka-sobaka-druzia-progulka.jpg">
            <a:extLst>
              <a:ext uri="{FF2B5EF4-FFF2-40B4-BE49-F238E27FC236}">
                <a16:creationId xmlns:a16="http://schemas.microsoft.com/office/drawing/2014/main" id="{8DD76E1B-F0BF-4939-9E6C-7DA8828F25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0" r="8598"/>
          <a:stretch/>
        </p:blipFill>
        <p:spPr bwMode="auto">
          <a:xfrm>
            <a:off x="233428" y="876807"/>
            <a:ext cx="5605045" cy="456244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6AA6D3-EFEC-4C52-80D9-79354C28E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477" y="4352471"/>
            <a:ext cx="5308949" cy="2173564"/>
          </a:xfrm>
          <a:prstGeom prst="rect">
            <a:avLst/>
          </a:prstGeo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EB1731-272B-4C2B-8E38-7A0D6797D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1101" y="6444008"/>
            <a:ext cx="2743200" cy="365125"/>
          </a:xfrm>
        </p:spPr>
        <p:txBody>
          <a:bodyPr/>
          <a:lstStyle/>
          <a:p>
            <a:fld id="{EDE2ABCC-AA8B-48FD-ADCD-95E89A7FB9DD}" type="slidenum">
              <a:rPr lang="ru-RU" smtClean="0">
                <a:solidFill>
                  <a:schemeClr val="tx1"/>
                </a:solidFill>
              </a:rPr>
              <a:t>31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761D8C80-0379-4689-935B-36EDA364D699}"/>
              </a:ext>
            </a:extLst>
          </p:cNvPr>
          <p:cNvSpPr/>
          <p:nvPr/>
        </p:nvSpPr>
        <p:spPr>
          <a:xfrm flipH="1">
            <a:off x="6064578" y="2064646"/>
            <a:ext cx="5726165" cy="1278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4800" dirty="0">
                <a:solidFill>
                  <a:srgbClr val="0799D3"/>
                </a:solidFill>
                <a:latin typeface="Montserrat ExtraBold" panose="00000900000000000000" pitchFamily="2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Благодарю </a:t>
            </a:r>
          </a:p>
          <a:p>
            <a:pPr>
              <a:lnSpc>
                <a:spcPct val="80000"/>
              </a:lnSpc>
            </a:pPr>
            <a:r>
              <a:rPr lang="ru-RU" sz="4800" dirty="0">
                <a:solidFill>
                  <a:srgbClr val="0799D3"/>
                </a:solidFill>
                <a:latin typeface="Montserrat ExtraBold" panose="00000900000000000000" pitchFamily="2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за внимание!</a:t>
            </a:r>
            <a:endParaRPr lang="id-ID" sz="4800" dirty="0">
              <a:solidFill>
                <a:srgbClr val="0799D3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216DAFC2-D6E3-48BD-86FB-852CD5682D18}"/>
              </a:ext>
            </a:extLst>
          </p:cNvPr>
          <p:cNvSpPr/>
          <p:nvPr/>
        </p:nvSpPr>
        <p:spPr>
          <a:xfrm flipH="1">
            <a:off x="5838473" y="3476111"/>
            <a:ext cx="56050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Montserrat" panose="00000500000000000000" pitchFamily="2" charset="-52"/>
                <a:ea typeface="Open Sans Light" panose="020B0306030504020204" pitchFamily="34" charset="0"/>
                <a:cs typeface="Open Sans Light" panose="020B0306030504020204" pitchFamily="34" charset="0"/>
              </a:rPr>
              <a:t>Ключевая литература:</a:t>
            </a:r>
          </a:p>
          <a:p>
            <a:endParaRPr lang="ru-RU" dirty="0">
              <a:latin typeface="Montserrat" panose="00000500000000000000" pitchFamily="2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id-ID" dirty="0">
              <a:latin typeface="Montserrat" panose="00000500000000000000" pitchFamily="2" charset="-52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BB903B7-E1D9-F338-3072-7D71FDCA54DB}"/>
              </a:ext>
            </a:extLst>
          </p:cNvPr>
          <p:cNvSpPr/>
          <p:nvPr/>
        </p:nvSpPr>
        <p:spPr>
          <a:xfrm>
            <a:off x="5839202" y="3849679"/>
            <a:ext cx="5317607" cy="34778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en-US" sz="1100" dirty="0">
                <a:latin typeface="Montserrat "/>
              </a:rPr>
              <a:t>DOI: 10.1016/B0-72-163949-6/50009-6</a:t>
            </a:r>
            <a:endParaRPr lang="ru-RU" sz="1100" dirty="0">
              <a:latin typeface="Montserrat "/>
            </a:endParaRPr>
          </a:p>
          <a:p>
            <a:pPr>
              <a:buFont typeface="+mj-lt"/>
              <a:buAutoNum type="arabicPeriod"/>
            </a:pPr>
            <a:r>
              <a:rPr lang="en-US" sz="11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Ernahrungsbericht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2008. Deutsche Gesellschaft fur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Ernahrung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e.V.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2009. http://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www.dge.de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/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modules.php?name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=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News&amp;file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= 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article&amp;sid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=914.</a:t>
            </a:r>
            <a:endParaRPr lang="ru-RU" sz="11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sz="11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National Research Council. Nutrient requirements of dogs and cats. National Academy Press, Washington, D.C. 2006.</a:t>
            </a:r>
            <a:endParaRPr lang="ru-RU" sz="11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sz="11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 European Pet Food Industry Federation. Nutritional guidelines for dogs and cats. 2012. http://</a:t>
            </a:r>
            <a:r>
              <a:rPr lang="en-US" sz="11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www.fediaf.org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/press-area/ press-releases/news-detail.</a:t>
            </a:r>
          </a:p>
          <a:p>
            <a:pPr>
              <a:buFont typeface="+mj-lt"/>
              <a:buAutoNum type="arabicPeriod"/>
            </a:pPr>
            <a:r>
              <a:rPr lang="en-US" sz="1100" dirty="0">
                <a:latin typeface="Montserrat "/>
              </a:rPr>
              <a:t>https://</a:t>
            </a:r>
            <a:r>
              <a:rPr lang="en-US" sz="1100" dirty="0" err="1">
                <a:latin typeface="Montserrat "/>
              </a:rPr>
              <a:t>www.proplan.ru</a:t>
            </a:r>
            <a:r>
              <a:rPr lang="en-US" sz="1100" dirty="0">
                <a:latin typeface="Montserrat "/>
              </a:rPr>
              <a:t>/vet/</a:t>
            </a:r>
            <a:r>
              <a:rPr lang="en-US" sz="1100" dirty="0" err="1">
                <a:latin typeface="Montserrat "/>
              </a:rPr>
              <a:t>zdorove</a:t>
            </a:r>
            <a:r>
              <a:rPr lang="en-US" sz="1100" dirty="0">
                <a:latin typeface="Montserrat "/>
              </a:rPr>
              <a:t>/article/</a:t>
            </a:r>
            <a:r>
              <a:rPr lang="en-US" sz="1100" dirty="0" err="1">
                <a:latin typeface="Montserrat "/>
              </a:rPr>
              <a:t>sbalansirovannoe-kormlenie-sposobstvuet-zdorovomu-rostu-sobak</a:t>
            </a:r>
            <a:r>
              <a:rPr lang="en-US" sz="1100" dirty="0">
                <a:latin typeface="Montserrat "/>
              </a:rPr>
              <a:t>/</a:t>
            </a:r>
            <a:endParaRPr lang="ru-RU" sz="1100" dirty="0">
              <a:latin typeface="Montserrat "/>
            </a:endParaRPr>
          </a:p>
          <a:p>
            <a:pPr>
              <a:buFont typeface="+mj-lt"/>
              <a:buAutoNum type="arabicPeriod"/>
            </a:pPr>
            <a:r>
              <a:rPr lang="en-US" sz="1100" dirty="0">
                <a:latin typeface="Montserrat "/>
                <a:hlinkClick r:id="rId6"/>
              </a:rPr>
              <a:t>https://www.proplan.ru/vet/zdorove/article/sbalansirovannoe-kormlenie-sposobstvuet-zdorovomu-rostu-sobak/</a:t>
            </a:r>
            <a:endParaRPr lang="ru-RU" sz="1100" dirty="0">
              <a:latin typeface="Montserrat "/>
            </a:endParaRPr>
          </a:p>
          <a:p>
            <a:pPr>
              <a:buFont typeface="+mj-lt"/>
              <a:buAutoNum type="arabicPeriod"/>
            </a:pPr>
            <a:r>
              <a:rPr lang="en-US" sz="1100" dirty="0">
                <a:latin typeface="Montserrat "/>
              </a:rPr>
              <a:t>https://</a:t>
            </a:r>
            <a:r>
              <a:rPr lang="en-US" sz="1100" dirty="0" err="1">
                <a:latin typeface="Montserrat "/>
              </a:rPr>
              <a:t>onlinelibrary.wiley.com</a:t>
            </a:r>
            <a:r>
              <a:rPr lang="en-US" sz="1100" dirty="0">
                <a:latin typeface="Montserrat "/>
              </a:rPr>
              <a:t>/</a:t>
            </a:r>
            <a:r>
              <a:rPr lang="en-US" sz="1100" dirty="0" err="1">
                <a:latin typeface="Montserrat "/>
              </a:rPr>
              <a:t>doi</a:t>
            </a:r>
            <a:r>
              <a:rPr lang="en-US" sz="1100" dirty="0">
                <a:latin typeface="Montserrat "/>
              </a:rPr>
              <a:t>/full/10.1111/jpn.12294</a:t>
            </a:r>
          </a:p>
          <a:p>
            <a:pPr>
              <a:buFont typeface="+mj-lt"/>
              <a:buAutoNum type="arabicPeriod"/>
            </a:pPr>
            <a:r>
              <a:rPr lang="en-US" sz="1100" dirty="0">
                <a:latin typeface="Montserrat "/>
                <a:hlinkClick r:id="rId7"/>
              </a:rPr>
              <a:t>https://doi.org/10.1038/s41598-019-49087-z</a:t>
            </a:r>
            <a:endParaRPr lang="ru-RU" sz="1100" dirty="0">
              <a:latin typeface="Montserrat "/>
            </a:endParaRPr>
          </a:p>
          <a:p>
            <a:pPr>
              <a:buFont typeface="+mj-lt"/>
              <a:buAutoNum type="arabicPeriod"/>
            </a:pPr>
            <a:r>
              <a:rPr lang="en-US" sz="1100" dirty="0">
                <a:latin typeface="Montserrat "/>
                <a:hlinkClick r:id="rId8"/>
              </a:rPr>
              <a:t>file:///C:/Users/1/Downloads/Verbrugghe_2011_VDT_80_1_61.pdf</a:t>
            </a:r>
            <a:endParaRPr lang="ru-RU" sz="1100" dirty="0">
              <a:latin typeface="Montserrat "/>
            </a:endParaRPr>
          </a:p>
          <a:p>
            <a:pPr>
              <a:buFont typeface="+mj-lt"/>
              <a:buAutoNum type="arabicPeriod"/>
            </a:pPr>
            <a:r>
              <a:rPr lang="en-US" sz="1100" dirty="0">
                <a:latin typeface="Montserrat "/>
                <a:hlinkClick r:id="rId9"/>
              </a:rPr>
              <a:t>https://avmajournals.avma.org/view/journals/javma/234/8/javma.234.8.1041.xml#figure1</a:t>
            </a:r>
            <a:r>
              <a:rPr lang="ru-RU" sz="1100" dirty="0">
                <a:latin typeface="Montserrat "/>
              </a:rPr>
              <a:t> </a:t>
            </a:r>
            <a:endParaRPr lang="en-US" sz="1100" dirty="0">
              <a:latin typeface="Montserrat "/>
            </a:endParaRPr>
          </a:p>
          <a:p>
            <a:pPr marL="228600" indent="-228600">
              <a:buFont typeface="+mj-lt"/>
              <a:buAutoNum type="arabicPeriod"/>
            </a:pPr>
            <a:endParaRPr lang="en-US" sz="1100" dirty="0">
              <a:latin typeface="Montserrat "/>
            </a:endParaRPr>
          </a:p>
          <a:p>
            <a:pPr marL="228600" indent="-228600">
              <a:buFont typeface="+mj-lt"/>
              <a:buAutoNum type="arabicPeriod"/>
            </a:pPr>
            <a:endParaRPr lang="en-US" sz="1100" dirty="0">
              <a:latin typeface="Montserrat "/>
            </a:endParaRPr>
          </a:p>
          <a:p>
            <a:pPr marL="228600" indent="-228600">
              <a:buFont typeface="+mj-lt"/>
              <a:buAutoNum type="arabicPeriod"/>
            </a:pPr>
            <a:endParaRPr lang="en-US" sz="1100" dirty="0">
              <a:latin typeface="Montserrat "/>
            </a:endParaRPr>
          </a:p>
          <a:p>
            <a:pPr marL="228600" indent="-228600">
              <a:buFont typeface="+mj-lt"/>
              <a:buAutoNum type="arabicPeriod"/>
            </a:pPr>
            <a:endParaRPr lang="en-US" sz="1100" dirty="0">
              <a:latin typeface="Montserrat "/>
            </a:endParaRPr>
          </a:p>
        </p:txBody>
      </p:sp>
    </p:spTree>
    <p:extLst>
      <p:ext uri="{BB962C8B-B14F-4D97-AF65-F5344CB8AC3E}">
        <p14:creationId xmlns:p14="http://schemas.microsoft.com/office/powerpoint/2010/main" val="2784352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10">
            <a:extLst>
              <a:ext uri="{FF2B5EF4-FFF2-40B4-BE49-F238E27FC236}">
                <a16:creationId xmlns:a16="http://schemas.microsoft.com/office/drawing/2014/main" id="{8CEBB9D4-B0C2-44FD-9991-247841E16171}"/>
              </a:ext>
            </a:extLst>
          </p:cNvPr>
          <p:cNvGrpSpPr/>
          <p:nvPr/>
        </p:nvGrpSpPr>
        <p:grpSpPr>
          <a:xfrm>
            <a:off x="-952706" y="-1281222"/>
            <a:ext cx="2592986" cy="2124850"/>
            <a:chOff x="9381302" y="4525192"/>
            <a:chExt cx="2592986" cy="2124850"/>
          </a:xfrm>
          <a:solidFill>
            <a:schemeClr val="bg1">
              <a:alpha val="56000"/>
            </a:schemeClr>
          </a:solidFill>
        </p:grpSpPr>
        <p:grpSp>
          <p:nvGrpSpPr>
            <p:cNvPr id="85" name="Group 11">
              <a:extLst>
                <a:ext uri="{FF2B5EF4-FFF2-40B4-BE49-F238E27FC236}">
                  <a16:creationId xmlns:a16="http://schemas.microsoft.com/office/drawing/2014/main" id="{2A7F05AC-2105-4240-A993-DB409E214EEA}"/>
                </a:ext>
              </a:extLst>
            </p:cNvPr>
            <p:cNvGrpSpPr/>
            <p:nvPr/>
          </p:nvGrpSpPr>
          <p:grpSpPr>
            <a:xfrm rot="19695130" flipH="1">
              <a:off x="10688647" y="5407027"/>
              <a:ext cx="1285641" cy="1243015"/>
              <a:chOff x="2818811" y="574769"/>
              <a:chExt cx="6148534" cy="5944686"/>
            </a:xfrm>
            <a:grpFill/>
          </p:grpSpPr>
          <p:sp>
            <p:nvSpPr>
              <p:cNvPr id="106" name="Freeform 6">
                <a:extLst>
                  <a:ext uri="{FF2B5EF4-FFF2-40B4-BE49-F238E27FC236}">
                    <a16:creationId xmlns:a16="http://schemas.microsoft.com/office/drawing/2014/main" id="{40D2EDE9-74D5-40D4-BECC-5B1338D2FC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7" name="Oval 25">
                <a:extLst>
                  <a:ext uri="{FF2B5EF4-FFF2-40B4-BE49-F238E27FC236}">
                    <a16:creationId xmlns:a16="http://schemas.microsoft.com/office/drawing/2014/main" id="{45356286-EE54-42B5-8B91-8EB2F5107EDD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29" name="Oval 26">
                <a:extLst>
                  <a:ext uri="{FF2B5EF4-FFF2-40B4-BE49-F238E27FC236}">
                    <a16:creationId xmlns:a16="http://schemas.microsoft.com/office/drawing/2014/main" id="{65E836A2-E1D7-4E8A-A71E-739448F28ABA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30" name="Oval 27">
                <a:extLst>
                  <a:ext uri="{FF2B5EF4-FFF2-40B4-BE49-F238E27FC236}">
                    <a16:creationId xmlns:a16="http://schemas.microsoft.com/office/drawing/2014/main" id="{E50A0CF5-1FC1-4F8B-BAC1-5622C1B1FC45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31" name="Oval 28">
                <a:extLst>
                  <a:ext uri="{FF2B5EF4-FFF2-40B4-BE49-F238E27FC236}">
                    <a16:creationId xmlns:a16="http://schemas.microsoft.com/office/drawing/2014/main" id="{78BE1506-8746-4687-92EA-30BCA60D3821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86" name="Group 12">
              <a:extLst>
                <a:ext uri="{FF2B5EF4-FFF2-40B4-BE49-F238E27FC236}">
                  <a16:creationId xmlns:a16="http://schemas.microsoft.com/office/drawing/2014/main" id="{7577E6FC-F63A-4E70-8EC6-329CA847B25D}"/>
                </a:ext>
              </a:extLst>
            </p:cNvPr>
            <p:cNvGrpSpPr/>
            <p:nvPr/>
          </p:nvGrpSpPr>
          <p:grpSpPr>
            <a:xfrm rot="611320" flipH="1">
              <a:off x="10228067" y="4525192"/>
              <a:ext cx="800235" cy="773703"/>
              <a:chOff x="2818811" y="574769"/>
              <a:chExt cx="6148534" cy="5944686"/>
            </a:xfrm>
            <a:grpFill/>
          </p:grpSpPr>
          <p:sp>
            <p:nvSpPr>
              <p:cNvPr id="101" name="Freeform 6">
                <a:extLst>
                  <a:ext uri="{FF2B5EF4-FFF2-40B4-BE49-F238E27FC236}">
                    <a16:creationId xmlns:a16="http://schemas.microsoft.com/office/drawing/2014/main" id="{17FA595C-B748-4B86-834D-3310B56787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2" name="Oval 20">
                <a:extLst>
                  <a:ext uri="{FF2B5EF4-FFF2-40B4-BE49-F238E27FC236}">
                    <a16:creationId xmlns:a16="http://schemas.microsoft.com/office/drawing/2014/main" id="{5D412ABB-C292-4DC6-A35B-798D874924EE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3" name="Oval 21">
                <a:extLst>
                  <a:ext uri="{FF2B5EF4-FFF2-40B4-BE49-F238E27FC236}">
                    <a16:creationId xmlns:a16="http://schemas.microsoft.com/office/drawing/2014/main" id="{A2D89C66-20E8-4B8B-95FF-C6121CE9957B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4" name="Oval 22">
                <a:extLst>
                  <a:ext uri="{FF2B5EF4-FFF2-40B4-BE49-F238E27FC236}">
                    <a16:creationId xmlns:a16="http://schemas.microsoft.com/office/drawing/2014/main" id="{1F2CA40E-76D8-4B13-89EF-FF3601D613A6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5" name="Oval 23">
                <a:extLst>
                  <a:ext uri="{FF2B5EF4-FFF2-40B4-BE49-F238E27FC236}">
                    <a16:creationId xmlns:a16="http://schemas.microsoft.com/office/drawing/2014/main" id="{0D14BA8B-0330-4DB1-A1F1-5A31C426E06E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87" name="Group 13">
              <a:extLst>
                <a:ext uri="{FF2B5EF4-FFF2-40B4-BE49-F238E27FC236}">
                  <a16:creationId xmlns:a16="http://schemas.microsoft.com/office/drawing/2014/main" id="{A2E9B428-1BE5-411F-AB8A-E6C5B9D21B77}"/>
                </a:ext>
              </a:extLst>
            </p:cNvPr>
            <p:cNvGrpSpPr/>
            <p:nvPr/>
          </p:nvGrpSpPr>
          <p:grpSpPr>
            <a:xfrm rot="17868111" flipH="1">
              <a:off x="9372166" y="5402833"/>
              <a:ext cx="551126" cy="532854"/>
              <a:chOff x="2818811" y="574769"/>
              <a:chExt cx="6148534" cy="5944686"/>
            </a:xfrm>
            <a:grpFill/>
          </p:grpSpPr>
          <p:sp>
            <p:nvSpPr>
              <p:cNvPr id="88" name="Freeform 6">
                <a:extLst>
                  <a:ext uri="{FF2B5EF4-FFF2-40B4-BE49-F238E27FC236}">
                    <a16:creationId xmlns:a16="http://schemas.microsoft.com/office/drawing/2014/main" id="{7B36249D-B403-4587-8465-217CF29CE9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0" name="Oval 15">
                <a:extLst>
                  <a:ext uri="{FF2B5EF4-FFF2-40B4-BE49-F238E27FC236}">
                    <a16:creationId xmlns:a16="http://schemas.microsoft.com/office/drawing/2014/main" id="{4BFAB6CE-9B11-476E-85BE-636DD43CCD35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1" name="Oval 16">
                <a:extLst>
                  <a:ext uri="{FF2B5EF4-FFF2-40B4-BE49-F238E27FC236}">
                    <a16:creationId xmlns:a16="http://schemas.microsoft.com/office/drawing/2014/main" id="{78CBA1BB-08AC-465C-81B7-896A47342E76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2" name="Oval 17">
                <a:extLst>
                  <a:ext uri="{FF2B5EF4-FFF2-40B4-BE49-F238E27FC236}">
                    <a16:creationId xmlns:a16="http://schemas.microsoft.com/office/drawing/2014/main" id="{FA0EDD36-38DC-4392-8D4B-D7817D5FBD43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0" name="Oval 18">
                <a:extLst>
                  <a:ext uri="{FF2B5EF4-FFF2-40B4-BE49-F238E27FC236}">
                    <a16:creationId xmlns:a16="http://schemas.microsoft.com/office/drawing/2014/main" id="{47F09BD8-2B07-4B54-B5F8-F4564EE6D5BC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E77979-AFD0-4D35-9754-65DE549BA8A2}"/>
              </a:ext>
            </a:extLst>
          </p:cNvPr>
          <p:cNvGrpSpPr/>
          <p:nvPr/>
        </p:nvGrpSpPr>
        <p:grpSpPr>
          <a:xfrm>
            <a:off x="6822033" y="2095414"/>
            <a:ext cx="4914513" cy="431888"/>
            <a:chOff x="7749540" y="2563660"/>
            <a:chExt cx="4819409" cy="431888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F667112B-37AD-48E8-9E90-937E7D707F89}"/>
                </a:ext>
              </a:extLst>
            </p:cNvPr>
            <p:cNvSpPr/>
            <p:nvPr/>
          </p:nvSpPr>
          <p:spPr>
            <a:xfrm>
              <a:off x="7749540" y="2563660"/>
              <a:ext cx="4779254" cy="43188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03C6967-C60C-47A6-B902-94753F97A7C8}"/>
                </a:ext>
              </a:extLst>
            </p:cNvPr>
            <p:cNvGrpSpPr/>
            <p:nvPr/>
          </p:nvGrpSpPr>
          <p:grpSpPr>
            <a:xfrm>
              <a:off x="7754857" y="2572895"/>
              <a:ext cx="413418" cy="413418"/>
              <a:chOff x="1231129" y="3506469"/>
              <a:chExt cx="413418" cy="41341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1A1EBF3-A201-4F72-A6F0-47ED03679FF3}"/>
                  </a:ext>
                </a:extLst>
              </p:cNvPr>
              <p:cNvSpPr/>
              <p:nvPr/>
            </p:nvSpPr>
            <p:spPr>
              <a:xfrm>
                <a:off x="1231129" y="3506469"/>
                <a:ext cx="413418" cy="413418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CFDC6AA8-0615-47B8-A524-DE24D23C480F}"/>
                  </a:ext>
                </a:extLst>
              </p:cNvPr>
              <p:cNvSpPr/>
              <p:nvPr/>
            </p:nvSpPr>
            <p:spPr>
              <a:xfrm>
                <a:off x="1276266" y="3551606"/>
                <a:ext cx="323144" cy="323144"/>
              </a:xfrm>
              <a:prstGeom prst="ellipse">
                <a:avLst/>
              </a:prstGeom>
              <a:solidFill>
                <a:srgbClr val="08A5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 229">
                <a:extLst>
                  <a:ext uri="{FF2B5EF4-FFF2-40B4-BE49-F238E27FC236}">
                    <a16:creationId xmlns:a16="http://schemas.microsoft.com/office/drawing/2014/main" id="{8CBD58EE-006B-41E4-A1B8-4AC111E92F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7282" y="3671573"/>
                <a:ext cx="121113" cy="83211"/>
              </a:xfrm>
              <a:custGeom>
                <a:avLst/>
                <a:gdLst>
                  <a:gd name="T0" fmla="*/ 124 w 16128"/>
                  <a:gd name="T1" fmla="*/ 7223 h 11872"/>
                  <a:gd name="T2" fmla="*/ 59 w 16128"/>
                  <a:gd name="T3" fmla="*/ 7113 h 11872"/>
                  <a:gd name="T4" fmla="*/ 18 w 16128"/>
                  <a:gd name="T5" fmla="*/ 6994 h 11872"/>
                  <a:gd name="T6" fmla="*/ 1 w 16128"/>
                  <a:gd name="T7" fmla="*/ 6871 h 11872"/>
                  <a:gd name="T8" fmla="*/ 7 w 16128"/>
                  <a:gd name="T9" fmla="*/ 6747 h 11872"/>
                  <a:gd name="T10" fmla="*/ 36 w 16128"/>
                  <a:gd name="T11" fmla="*/ 6626 h 11872"/>
                  <a:gd name="T12" fmla="*/ 90 w 16128"/>
                  <a:gd name="T13" fmla="*/ 6512 h 11872"/>
                  <a:gd name="T14" fmla="*/ 165 w 16128"/>
                  <a:gd name="T15" fmla="*/ 6408 h 11872"/>
                  <a:gd name="T16" fmla="*/ 1850 w 16128"/>
                  <a:gd name="T17" fmla="*/ 4727 h 11872"/>
                  <a:gd name="T18" fmla="*/ 1957 w 16128"/>
                  <a:gd name="T19" fmla="*/ 4656 h 11872"/>
                  <a:gd name="T20" fmla="*/ 2073 w 16128"/>
                  <a:gd name="T21" fmla="*/ 4609 h 11872"/>
                  <a:gd name="T22" fmla="*/ 2195 w 16128"/>
                  <a:gd name="T23" fmla="*/ 4586 h 11872"/>
                  <a:gd name="T24" fmla="*/ 2319 w 16128"/>
                  <a:gd name="T25" fmla="*/ 4586 h 11872"/>
                  <a:gd name="T26" fmla="*/ 2441 w 16128"/>
                  <a:gd name="T27" fmla="*/ 4609 h 11872"/>
                  <a:gd name="T28" fmla="*/ 2558 w 16128"/>
                  <a:gd name="T29" fmla="*/ 4656 h 11872"/>
                  <a:gd name="T30" fmla="*/ 2665 w 16128"/>
                  <a:gd name="T31" fmla="*/ 4727 h 11872"/>
                  <a:gd name="T32" fmla="*/ 5357 w 16128"/>
                  <a:gd name="T33" fmla="*/ 7406 h 11872"/>
                  <a:gd name="T34" fmla="*/ 5460 w 16128"/>
                  <a:gd name="T35" fmla="*/ 7483 h 11872"/>
                  <a:gd name="T36" fmla="*/ 5575 w 16128"/>
                  <a:gd name="T37" fmla="*/ 7535 h 11872"/>
                  <a:gd name="T38" fmla="*/ 5696 w 16128"/>
                  <a:gd name="T39" fmla="*/ 7565 h 11872"/>
                  <a:gd name="T40" fmla="*/ 5819 w 16128"/>
                  <a:gd name="T41" fmla="*/ 7571 h 11872"/>
                  <a:gd name="T42" fmla="*/ 5942 w 16128"/>
                  <a:gd name="T43" fmla="*/ 7552 h 11872"/>
                  <a:gd name="T44" fmla="*/ 6060 w 16128"/>
                  <a:gd name="T45" fmla="*/ 7512 h 11872"/>
                  <a:gd name="T46" fmla="*/ 6170 w 16128"/>
                  <a:gd name="T47" fmla="*/ 7447 h 11872"/>
                  <a:gd name="T48" fmla="*/ 13421 w 16128"/>
                  <a:gd name="T49" fmla="*/ 190 h 11872"/>
                  <a:gd name="T50" fmla="*/ 13521 w 16128"/>
                  <a:gd name="T51" fmla="*/ 107 h 11872"/>
                  <a:gd name="T52" fmla="*/ 13634 w 16128"/>
                  <a:gd name="T53" fmla="*/ 47 h 11872"/>
                  <a:gd name="T54" fmla="*/ 13753 w 16128"/>
                  <a:gd name="T55" fmla="*/ 12 h 11872"/>
                  <a:gd name="T56" fmla="*/ 13877 w 16128"/>
                  <a:gd name="T57" fmla="*/ 0 h 11872"/>
                  <a:gd name="T58" fmla="*/ 14000 w 16128"/>
                  <a:gd name="T59" fmla="*/ 11 h 11872"/>
                  <a:gd name="T60" fmla="*/ 14120 w 16128"/>
                  <a:gd name="T61" fmla="*/ 46 h 11872"/>
                  <a:gd name="T62" fmla="*/ 14233 w 16128"/>
                  <a:gd name="T63" fmla="*/ 105 h 11872"/>
                  <a:gd name="T64" fmla="*/ 14334 w 16128"/>
                  <a:gd name="T65" fmla="*/ 186 h 11872"/>
                  <a:gd name="T66" fmla="*/ 16003 w 16128"/>
                  <a:gd name="T67" fmla="*/ 1855 h 11872"/>
                  <a:gd name="T68" fmla="*/ 16068 w 16128"/>
                  <a:gd name="T69" fmla="*/ 1964 h 11872"/>
                  <a:gd name="T70" fmla="*/ 16109 w 16128"/>
                  <a:gd name="T71" fmla="*/ 2082 h 11872"/>
                  <a:gd name="T72" fmla="*/ 16127 w 16128"/>
                  <a:gd name="T73" fmla="*/ 2205 h 11872"/>
                  <a:gd name="T74" fmla="*/ 16122 w 16128"/>
                  <a:gd name="T75" fmla="*/ 2328 h 11872"/>
                  <a:gd name="T76" fmla="*/ 16093 w 16128"/>
                  <a:gd name="T77" fmla="*/ 2449 h 11872"/>
                  <a:gd name="T78" fmla="*/ 16039 w 16128"/>
                  <a:gd name="T79" fmla="*/ 2564 h 11872"/>
                  <a:gd name="T80" fmla="*/ 15964 w 16128"/>
                  <a:gd name="T81" fmla="*/ 2667 h 11872"/>
                  <a:gd name="T82" fmla="*/ 7188 w 16128"/>
                  <a:gd name="T83" fmla="*/ 11462 h 11872"/>
                  <a:gd name="T84" fmla="*/ 7074 w 16128"/>
                  <a:gd name="T85" fmla="*/ 11550 h 11872"/>
                  <a:gd name="T86" fmla="*/ 6943 w 16128"/>
                  <a:gd name="T87" fmla="*/ 11632 h 11872"/>
                  <a:gd name="T88" fmla="*/ 6801 w 16128"/>
                  <a:gd name="T89" fmla="*/ 11706 h 11872"/>
                  <a:gd name="T90" fmla="*/ 6652 w 16128"/>
                  <a:gd name="T91" fmla="*/ 11767 h 11872"/>
                  <a:gd name="T92" fmla="*/ 6500 w 16128"/>
                  <a:gd name="T93" fmla="*/ 11817 h 11872"/>
                  <a:gd name="T94" fmla="*/ 6349 w 16128"/>
                  <a:gd name="T95" fmla="*/ 11852 h 11872"/>
                  <a:gd name="T96" fmla="*/ 6205 w 16128"/>
                  <a:gd name="T97" fmla="*/ 11870 h 11872"/>
                  <a:gd name="T98" fmla="*/ 5352 w 16128"/>
                  <a:gd name="T99" fmla="*/ 11871 h 11872"/>
                  <a:gd name="T100" fmla="*/ 5210 w 16128"/>
                  <a:gd name="T101" fmla="*/ 11858 h 11872"/>
                  <a:gd name="T102" fmla="*/ 5062 w 16128"/>
                  <a:gd name="T103" fmla="*/ 11827 h 11872"/>
                  <a:gd name="T104" fmla="*/ 4910 w 16128"/>
                  <a:gd name="T105" fmla="*/ 11780 h 11872"/>
                  <a:gd name="T106" fmla="*/ 4760 w 16128"/>
                  <a:gd name="T107" fmla="*/ 11722 h 11872"/>
                  <a:gd name="T108" fmla="*/ 4615 w 16128"/>
                  <a:gd name="T109" fmla="*/ 11651 h 11872"/>
                  <a:gd name="T110" fmla="*/ 4481 w 16128"/>
                  <a:gd name="T111" fmla="*/ 11572 h 11872"/>
                  <a:gd name="T112" fmla="*/ 4363 w 16128"/>
                  <a:gd name="T113" fmla="*/ 11484 h 11872"/>
                  <a:gd name="T114" fmla="*/ 187 w 16128"/>
                  <a:gd name="T115" fmla="*/ 7297 h 11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128" h="11872">
                    <a:moveTo>
                      <a:pt x="187" y="7297"/>
                    </a:moveTo>
                    <a:lnTo>
                      <a:pt x="164" y="7273"/>
                    </a:lnTo>
                    <a:lnTo>
                      <a:pt x="143" y="7248"/>
                    </a:lnTo>
                    <a:lnTo>
                      <a:pt x="124" y="7223"/>
                    </a:lnTo>
                    <a:lnTo>
                      <a:pt x="106" y="7196"/>
                    </a:lnTo>
                    <a:lnTo>
                      <a:pt x="89" y="7168"/>
                    </a:lnTo>
                    <a:lnTo>
                      <a:pt x="74" y="7141"/>
                    </a:lnTo>
                    <a:lnTo>
                      <a:pt x="59" y="7113"/>
                    </a:lnTo>
                    <a:lnTo>
                      <a:pt x="46" y="7084"/>
                    </a:lnTo>
                    <a:lnTo>
                      <a:pt x="35" y="7054"/>
                    </a:lnTo>
                    <a:lnTo>
                      <a:pt x="26" y="7024"/>
                    </a:lnTo>
                    <a:lnTo>
                      <a:pt x="18" y="6994"/>
                    </a:lnTo>
                    <a:lnTo>
                      <a:pt x="12" y="6964"/>
                    </a:lnTo>
                    <a:lnTo>
                      <a:pt x="6" y="6933"/>
                    </a:lnTo>
                    <a:lnTo>
                      <a:pt x="3" y="6902"/>
                    </a:lnTo>
                    <a:lnTo>
                      <a:pt x="1" y="6871"/>
                    </a:lnTo>
                    <a:lnTo>
                      <a:pt x="0" y="6841"/>
                    </a:lnTo>
                    <a:lnTo>
                      <a:pt x="1" y="6809"/>
                    </a:lnTo>
                    <a:lnTo>
                      <a:pt x="3" y="6778"/>
                    </a:lnTo>
                    <a:lnTo>
                      <a:pt x="7" y="6747"/>
                    </a:lnTo>
                    <a:lnTo>
                      <a:pt x="12" y="6717"/>
                    </a:lnTo>
                    <a:lnTo>
                      <a:pt x="18" y="6687"/>
                    </a:lnTo>
                    <a:lnTo>
                      <a:pt x="26" y="6656"/>
                    </a:lnTo>
                    <a:lnTo>
                      <a:pt x="36" y="6626"/>
                    </a:lnTo>
                    <a:lnTo>
                      <a:pt x="47" y="6597"/>
                    </a:lnTo>
                    <a:lnTo>
                      <a:pt x="59" y="6569"/>
                    </a:lnTo>
                    <a:lnTo>
                      <a:pt x="74" y="6539"/>
                    </a:lnTo>
                    <a:lnTo>
                      <a:pt x="90" y="6512"/>
                    </a:lnTo>
                    <a:lnTo>
                      <a:pt x="106" y="6485"/>
                    </a:lnTo>
                    <a:lnTo>
                      <a:pt x="125" y="6459"/>
                    </a:lnTo>
                    <a:lnTo>
                      <a:pt x="144" y="6432"/>
                    </a:lnTo>
                    <a:lnTo>
                      <a:pt x="165" y="6408"/>
                    </a:lnTo>
                    <a:lnTo>
                      <a:pt x="188" y="6384"/>
                    </a:lnTo>
                    <a:lnTo>
                      <a:pt x="1801" y="4771"/>
                    </a:lnTo>
                    <a:lnTo>
                      <a:pt x="1824" y="4748"/>
                    </a:lnTo>
                    <a:lnTo>
                      <a:pt x="1850" y="4727"/>
                    </a:lnTo>
                    <a:lnTo>
                      <a:pt x="1876" y="4707"/>
                    </a:lnTo>
                    <a:lnTo>
                      <a:pt x="1902" y="4689"/>
                    </a:lnTo>
                    <a:lnTo>
                      <a:pt x="1929" y="4671"/>
                    </a:lnTo>
                    <a:lnTo>
                      <a:pt x="1957" y="4656"/>
                    </a:lnTo>
                    <a:lnTo>
                      <a:pt x="1985" y="4642"/>
                    </a:lnTo>
                    <a:lnTo>
                      <a:pt x="2014" y="4630"/>
                    </a:lnTo>
                    <a:lnTo>
                      <a:pt x="2043" y="4619"/>
                    </a:lnTo>
                    <a:lnTo>
                      <a:pt x="2073" y="4609"/>
                    </a:lnTo>
                    <a:lnTo>
                      <a:pt x="2104" y="4601"/>
                    </a:lnTo>
                    <a:lnTo>
                      <a:pt x="2134" y="4595"/>
                    </a:lnTo>
                    <a:lnTo>
                      <a:pt x="2164" y="4590"/>
                    </a:lnTo>
                    <a:lnTo>
                      <a:pt x="2195" y="4586"/>
                    </a:lnTo>
                    <a:lnTo>
                      <a:pt x="2227" y="4584"/>
                    </a:lnTo>
                    <a:lnTo>
                      <a:pt x="2257" y="4583"/>
                    </a:lnTo>
                    <a:lnTo>
                      <a:pt x="2288" y="4584"/>
                    </a:lnTo>
                    <a:lnTo>
                      <a:pt x="2319" y="4586"/>
                    </a:lnTo>
                    <a:lnTo>
                      <a:pt x="2350" y="4590"/>
                    </a:lnTo>
                    <a:lnTo>
                      <a:pt x="2381" y="4595"/>
                    </a:lnTo>
                    <a:lnTo>
                      <a:pt x="2411" y="4601"/>
                    </a:lnTo>
                    <a:lnTo>
                      <a:pt x="2441" y="4609"/>
                    </a:lnTo>
                    <a:lnTo>
                      <a:pt x="2472" y="4619"/>
                    </a:lnTo>
                    <a:lnTo>
                      <a:pt x="2501" y="4630"/>
                    </a:lnTo>
                    <a:lnTo>
                      <a:pt x="2529" y="4642"/>
                    </a:lnTo>
                    <a:lnTo>
                      <a:pt x="2558" y="4656"/>
                    </a:lnTo>
                    <a:lnTo>
                      <a:pt x="2586" y="4671"/>
                    </a:lnTo>
                    <a:lnTo>
                      <a:pt x="2613" y="4689"/>
                    </a:lnTo>
                    <a:lnTo>
                      <a:pt x="2639" y="4707"/>
                    </a:lnTo>
                    <a:lnTo>
                      <a:pt x="2665" y="4727"/>
                    </a:lnTo>
                    <a:lnTo>
                      <a:pt x="2689" y="4748"/>
                    </a:lnTo>
                    <a:lnTo>
                      <a:pt x="2714" y="4770"/>
                    </a:lnTo>
                    <a:lnTo>
                      <a:pt x="5332" y="7384"/>
                    </a:lnTo>
                    <a:lnTo>
                      <a:pt x="5357" y="7406"/>
                    </a:lnTo>
                    <a:lnTo>
                      <a:pt x="5382" y="7427"/>
                    </a:lnTo>
                    <a:lnTo>
                      <a:pt x="5407" y="7448"/>
                    </a:lnTo>
                    <a:lnTo>
                      <a:pt x="5433" y="7466"/>
                    </a:lnTo>
                    <a:lnTo>
                      <a:pt x="5460" y="7483"/>
                    </a:lnTo>
                    <a:lnTo>
                      <a:pt x="5489" y="7498"/>
                    </a:lnTo>
                    <a:lnTo>
                      <a:pt x="5517" y="7512"/>
                    </a:lnTo>
                    <a:lnTo>
                      <a:pt x="5546" y="7524"/>
                    </a:lnTo>
                    <a:lnTo>
                      <a:pt x="5575" y="7535"/>
                    </a:lnTo>
                    <a:lnTo>
                      <a:pt x="5604" y="7545"/>
                    </a:lnTo>
                    <a:lnTo>
                      <a:pt x="5635" y="7553"/>
                    </a:lnTo>
                    <a:lnTo>
                      <a:pt x="5665" y="7559"/>
                    </a:lnTo>
                    <a:lnTo>
                      <a:pt x="5696" y="7565"/>
                    </a:lnTo>
                    <a:lnTo>
                      <a:pt x="5726" y="7569"/>
                    </a:lnTo>
                    <a:lnTo>
                      <a:pt x="5758" y="7571"/>
                    </a:lnTo>
                    <a:lnTo>
                      <a:pt x="5789" y="7572"/>
                    </a:lnTo>
                    <a:lnTo>
                      <a:pt x="5819" y="7571"/>
                    </a:lnTo>
                    <a:lnTo>
                      <a:pt x="5850" y="7569"/>
                    </a:lnTo>
                    <a:lnTo>
                      <a:pt x="5882" y="7565"/>
                    </a:lnTo>
                    <a:lnTo>
                      <a:pt x="5912" y="7559"/>
                    </a:lnTo>
                    <a:lnTo>
                      <a:pt x="5942" y="7552"/>
                    </a:lnTo>
                    <a:lnTo>
                      <a:pt x="5972" y="7544"/>
                    </a:lnTo>
                    <a:lnTo>
                      <a:pt x="6003" y="7535"/>
                    </a:lnTo>
                    <a:lnTo>
                      <a:pt x="6032" y="7524"/>
                    </a:lnTo>
                    <a:lnTo>
                      <a:pt x="6060" y="7512"/>
                    </a:lnTo>
                    <a:lnTo>
                      <a:pt x="6089" y="7498"/>
                    </a:lnTo>
                    <a:lnTo>
                      <a:pt x="6117" y="7482"/>
                    </a:lnTo>
                    <a:lnTo>
                      <a:pt x="6144" y="7465"/>
                    </a:lnTo>
                    <a:lnTo>
                      <a:pt x="6170" y="7447"/>
                    </a:lnTo>
                    <a:lnTo>
                      <a:pt x="6196" y="7426"/>
                    </a:lnTo>
                    <a:lnTo>
                      <a:pt x="6220" y="7405"/>
                    </a:lnTo>
                    <a:lnTo>
                      <a:pt x="6245" y="7383"/>
                    </a:lnTo>
                    <a:lnTo>
                      <a:pt x="13421" y="190"/>
                    </a:lnTo>
                    <a:lnTo>
                      <a:pt x="13445" y="166"/>
                    </a:lnTo>
                    <a:lnTo>
                      <a:pt x="13470" y="145"/>
                    </a:lnTo>
                    <a:lnTo>
                      <a:pt x="13495" y="125"/>
                    </a:lnTo>
                    <a:lnTo>
                      <a:pt x="13521" y="107"/>
                    </a:lnTo>
                    <a:lnTo>
                      <a:pt x="13549" y="90"/>
                    </a:lnTo>
                    <a:lnTo>
                      <a:pt x="13577" y="75"/>
                    </a:lnTo>
                    <a:lnTo>
                      <a:pt x="13605" y="60"/>
                    </a:lnTo>
                    <a:lnTo>
                      <a:pt x="13634" y="47"/>
                    </a:lnTo>
                    <a:lnTo>
                      <a:pt x="13663" y="36"/>
                    </a:lnTo>
                    <a:lnTo>
                      <a:pt x="13693" y="27"/>
                    </a:lnTo>
                    <a:lnTo>
                      <a:pt x="13723" y="19"/>
                    </a:lnTo>
                    <a:lnTo>
                      <a:pt x="13753" y="12"/>
                    </a:lnTo>
                    <a:lnTo>
                      <a:pt x="13784" y="7"/>
                    </a:lnTo>
                    <a:lnTo>
                      <a:pt x="13815" y="3"/>
                    </a:lnTo>
                    <a:lnTo>
                      <a:pt x="13846" y="1"/>
                    </a:lnTo>
                    <a:lnTo>
                      <a:pt x="13877" y="0"/>
                    </a:lnTo>
                    <a:lnTo>
                      <a:pt x="13908" y="1"/>
                    </a:lnTo>
                    <a:lnTo>
                      <a:pt x="13939" y="3"/>
                    </a:lnTo>
                    <a:lnTo>
                      <a:pt x="13970" y="6"/>
                    </a:lnTo>
                    <a:lnTo>
                      <a:pt x="14000" y="11"/>
                    </a:lnTo>
                    <a:lnTo>
                      <a:pt x="14031" y="18"/>
                    </a:lnTo>
                    <a:lnTo>
                      <a:pt x="14062" y="26"/>
                    </a:lnTo>
                    <a:lnTo>
                      <a:pt x="14091" y="35"/>
                    </a:lnTo>
                    <a:lnTo>
                      <a:pt x="14120" y="46"/>
                    </a:lnTo>
                    <a:lnTo>
                      <a:pt x="14149" y="58"/>
                    </a:lnTo>
                    <a:lnTo>
                      <a:pt x="14178" y="73"/>
                    </a:lnTo>
                    <a:lnTo>
                      <a:pt x="14206" y="88"/>
                    </a:lnTo>
                    <a:lnTo>
                      <a:pt x="14233" y="105"/>
                    </a:lnTo>
                    <a:lnTo>
                      <a:pt x="14259" y="123"/>
                    </a:lnTo>
                    <a:lnTo>
                      <a:pt x="14285" y="143"/>
                    </a:lnTo>
                    <a:lnTo>
                      <a:pt x="14310" y="164"/>
                    </a:lnTo>
                    <a:lnTo>
                      <a:pt x="14334" y="186"/>
                    </a:lnTo>
                    <a:lnTo>
                      <a:pt x="15938" y="1780"/>
                    </a:lnTo>
                    <a:lnTo>
                      <a:pt x="15962" y="1804"/>
                    </a:lnTo>
                    <a:lnTo>
                      <a:pt x="15983" y="1829"/>
                    </a:lnTo>
                    <a:lnTo>
                      <a:pt x="16003" y="1855"/>
                    </a:lnTo>
                    <a:lnTo>
                      <a:pt x="16021" y="1881"/>
                    </a:lnTo>
                    <a:lnTo>
                      <a:pt x="16038" y="1908"/>
                    </a:lnTo>
                    <a:lnTo>
                      <a:pt x="16053" y="1935"/>
                    </a:lnTo>
                    <a:lnTo>
                      <a:pt x="16068" y="1964"/>
                    </a:lnTo>
                    <a:lnTo>
                      <a:pt x="16081" y="1993"/>
                    </a:lnTo>
                    <a:lnTo>
                      <a:pt x="16092" y="2022"/>
                    </a:lnTo>
                    <a:lnTo>
                      <a:pt x="16101" y="2051"/>
                    </a:lnTo>
                    <a:lnTo>
                      <a:pt x="16109" y="2082"/>
                    </a:lnTo>
                    <a:lnTo>
                      <a:pt x="16116" y="2112"/>
                    </a:lnTo>
                    <a:lnTo>
                      <a:pt x="16121" y="2143"/>
                    </a:lnTo>
                    <a:lnTo>
                      <a:pt x="16125" y="2173"/>
                    </a:lnTo>
                    <a:lnTo>
                      <a:pt x="16127" y="2205"/>
                    </a:lnTo>
                    <a:lnTo>
                      <a:pt x="16128" y="2236"/>
                    </a:lnTo>
                    <a:lnTo>
                      <a:pt x="16127" y="2266"/>
                    </a:lnTo>
                    <a:lnTo>
                      <a:pt x="16125" y="2297"/>
                    </a:lnTo>
                    <a:lnTo>
                      <a:pt x="16122" y="2328"/>
                    </a:lnTo>
                    <a:lnTo>
                      <a:pt x="16117" y="2359"/>
                    </a:lnTo>
                    <a:lnTo>
                      <a:pt x="16110" y="2389"/>
                    </a:lnTo>
                    <a:lnTo>
                      <a:pt x="16102" y="2419"/>
                    </a:lnTo>
                    <a:lnTo>
                      <a:pt x="16093" y="2449"/>
                    </a:lnTo>
                    <a:lnTo>
                      <a:pt x="16082" y="2478"/>
                    </a:lnTo>
                    <a:lnTo>
                      <a:pt x="16069" y="2507"/>
                    </a:lnTo>
                    <a:lnTo>
                      <a:pt x="16055" y="2535"/>
                    </a:lnTo>
                    <a:lnTo>
                      <a:pt x="16039" y="2564"/>
                    </a:lnTo>
                    <a:lnTo>
                      <a:pt x="16023" y="2591"/>
                    </a:lnTo>
                    <a:lnTo>
                      <a:pt x="16004" y="2617"/>
                    </a:lnTo>
                    <a:lnTo>
                      <a:pt x="15985" y="2642"/>
                    </a:lnTo>
                    <a:lnTo>
                      <a:pt x="15964" y="2667"/>
                    </a:lnTo>
                    <a:lnTo>
                      <a:pt x="15941" y="2692"/>
                    </a:lnTo>
                    <a:lnTo>
                      <a:pt x="7238" y="11415"/>
                    </a:lnTo>
                    <a:lnTo>
                      <a:pt x="7214" y="11439"/>
                    </a:lnTo>
                    <a:lnTo>
                      <a:pt x="7188" y="11462"/>
                    </a:lnTo>
                    <a:lnTo>
                      <a:pt x="7162" y="11485"/>
                    </a:lnTo>
                    <a:lnTo>
                      <a:pt x="7134" y="11507"/>
                    </a:lnTo>
                    <a:lnTo>
                      <a:pt x="7104" y="11529"/>
                    </a:lnTo>
                    <a:lnTo>
                      <a:pt x="7074" y="11550"/>
                    </a:lnTo>
                    <a:lnTo>
                      <a:pt x="7043" y="11572"/>
                    </a:lnTo>
                    <a:lnTo>
                      <a:pt x="7011" y="11593"/>
                    </a:lnTo>
                    <a:lnTo>
                      <a:pt x="6977" y="11613"/>
                    </a:lnTo>
                    <a:lnTo>
                      <a:pt x="6943" y="11632"/>
                    </a:lnTo>
                    <a:lnTo>
                      <a:pt x="6909" y="11651"/>
                    </a:lnTo>
                    <a:lnTo>
                      <a:pt x="6874" y="11670"/>
                    </a:lnTo>
                    <a:lnTo>
                      <a:pt x="6837" y="11688"/>
                    </a:lnTo>
                    <a:lnTo>
                      <a:pt x="6801" y="11706"/>
                    </a:lnTo>
                    <a:lnTo>
                      <a:pt x="6765" y="11722"/>
                    </a:lnTo>
                    <a:lnTo>
                      <a:pt x="6727" y="11738"/>
                    </a:lnTo>
                    <a:lnTo>
                      <a:pt x="6689" y="11753"/>
                    </a:lnTo>
                    <a:lnTo>
                      <a:pt x="6652" y="11767"/>
                    </a:lnTo>
                    <a:lnTo>
                      <a:pt x="6613" y="11781"/>
                    </a:lnTo>
                    <a:lnTo>
                      <a:pt x="6576" y="11793"/>
                    </a:lnTo>
                    <a:lnTo>
                      <a:pt x="6538" y="11805"/>
                    </a:lnTo>
                    <a:lnTo>
                      <a:pt x="6500" y="11817"/>
                    </a:lnTo>
                    <a:lnTo>
                      <a:pt x="6461" y="11827"/>
                    </a:lnTo>
                    <a:lnTo>
                      <a:pt x="6424" y="11836"/>
                    </a:lnTo>
                    <a:lnTo>
                      <a:pt x="6387" y="11844"/>
                    </a:lnTo>
                    <a:lnTo>
                      <a:pt x="6349" y="11852"/>
                    </a:lnTo>
                    <a:lnTo>
                      <a:pt x="6313" y="11858"/>
                    </a:lnTo>
                    <a:lnTo>
                      <a:pt x="6277" y="11863"/>
                    </a:lnTo>
                    <a:lnTo>
                      <a:pt x="6241" y="11867"/>
                    </a:lnTo>
                    <a:lnTo>
                      <a:pt x="6205" y="11870"/>
                    </a:lnTo>
                    <a:lnTo>
                      <a:pt x="6171" y="11871"/>
                    </a:lnTo>
                    <a:lnTo>
                      <a:pt x="6138" y="11872"/>
                    </a:lnTo>
                    <a:lnTo>
                      <a:pt x="5386" y="11872"/>
                    </a:lnTo>
                    <a:lnTo>
                      <a:pt x="5352" y="11871"/>
                    </a:lnTo>
                    <a:lnTo>
                      <a:pt x="5318" y="11870"/>
                    </a:lnTo>
                    <a:lnTo>
                      <a:pt x="5283" y="11867"/>
                    </a:lnTo>
                    <a:lnTo>
                      <a:pt x="5247" y="11863"/>
                    </a:lnTo>
                    <a:lnTo>
                      <a:pt x="5210" y="11858"/>
                    </a:lnTo>
                    <a:lnTo>
                      <a:pt x="5174" y="11851"/>
                    </a:lnTo>
                    <a:lnTo>
                      <a:pt x="5137" y="11844"/>
                    </a:lnTo>
                    <a:lnTo>
                      <a:pt x="5099" y="11836"/>
                    </a:lnTo>
                    <a:lnTo>
                      <a:pt x="5062" y="11827"/>
                    </a:lnTo>
                    <a:lnTo>
                      <a:pt x="5024" y="11817"/>
                    </a:lnTo>
                    <a:lnTo>
                      <a:pt x="4986" y="11805"/>
                    </a:lnTo>
                    <a:lnTo>
                      <a:pt x="4948" y="11793"/>
                    </a:lnTo>
                    <a:lnTo>
                      <a:pt x="4910" y="11780"/>
                    </a:lnTo>
                    <a:lnTo>
                      <a:pt x="4872" y="11767"/>
                    </a:lnTo>
                    <a:lnTo>
                      <a:pt x="4834" y="11753"/>
                    </a:lnTo>
                    <a:lnTo>
                      <a:pt x="4796" y="11738"/>
                    </a:lnTo>
                    <a:lnTo>
                      <a:pt x="4760" y="11722"/>
                    </a:lnTo>
                    <a:lnTo>
                      <a:pt x="4722" y="11705"/>
                    </a:lnTo>
                    <a:lnTo>
                      <a:pt x="4686" y="11688"/>
                    </a:lnTo>
                    <a:lnTo>
                      <a:pt x="4650" y="11669"/>
                    </a:lnTo>
                    <a:lnTo>
                      <a:pt x="4615" y="11651"/>
                    </a:lnTo>
                    <a:lnTo>
                      <a:pt x="4580" y="11632"/>
                    </a:lnTo>
                    <a:lnTo>
                      <a:pt x="4546" y="11612"/>
                    </a:lnTo>
                    <a:lnTo>
                      <a:pt x="4513" y="11592"/>
                    </a:lnTo>
                    <a:lnTo>
                      <a:pt x="4481" y="11572"/>
                    </a:lnTo>
                    <a:lnTo>
                      <a:pt x="4449" y="11550"/>
                    </a:lnTo>
                    <a:lnTo>
                      <a:pt x="4419" y="11528"/>
                    </a:lnTo>
                    <a:lnTo>
                      <a:pt x="4390" y="11506"/>
                    </a:lnTo>
                    <a:lnTo>
                      <a:pt x="4363" y="11484"/>
                    </a:lnTo>
                    <a:lnTo>
                      <a:pt x="4335" y="11462"/>
                    </a:lnTo>
                    <a:lnTo>
                      <a:pt x="4310" y="11439"/>
                    </a:lnTo>
                    <a:lnTo>
                      <a:pt x="4286" y="11414"/>
                    </a:lnTo>
                    <a:lnTo>
                      <a:pt x="187" y="7297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535761"/>
                  </a:solidFill>
                  <a:latin typeface="Raleway Light" panose="020B0403030101060003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39529D9-F7B3-4E98-812C-8C19A5418904}"/>
                </a:ext>
              </a:extLst>
            </p:cNvPr>
            <p:cNvSpPr/>
            <p:nvPr/>
          </p:nvSpPr>
          <p:spPr>
            <a:xfrm>
              <a:off x="8168275" y="2574613"/>
              <a:ext cx="440067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srgbClr val="202122"/>
                  </a:solidFill>
                  <a:latin typeface="Montserrat "/>
                </a:rPr>
                <a:t>поддержание вазомоторного тонуса </a:t>
              </a:r>
            </a:p>
          </p:txBody>
        </p:sp>
      </p:grpSp>
      <p:grpSp>
        <p:nvGrpSpPr>
          <p:cNvPr id="154" name="Group 114">
            <a:extLst>
              <a:ext uri="{FF2B5EF4-FFF2-40B4-BE49-F238E27FC236}">
                <a16:creationId xmlns:a16="http://schemas.microsoft.com/office/drawing/2014/main" id="{254DDED7-C872-46CB-B5F1-81F309B44E72}"/>
              </a:ext>
            </a:extLst>
          </p:cNvPr>
          <p:cNvGrpSpPr/>
          <p:nvPr/>
        </p:nvGrpSpPr>
        <p:grpSpPr>
          <a:xfrm>
            <a:off x="473753" y="2095414"/>
            <a:ext cx="4903236" cy="431888"/>
            <a:chOff x="1925147" y="4208409"/>
            <a:chExt cx="4903236" cy="431888"/>
          </a:xfrm>
        </p:grpSpPr>
        <p:sp>
          <p:nvSpPr>
            <p:cNvPr id="155" name="Rectangle: Rounded Corners 115">
              <a:extLst>
                <a:ext uri="{FF2B5EF4-FFF2-40B4-BE49-F238E27FC236}">
                  <a16:creationId xmlns:a16="http://schemas.microsoft.com/office/drawing/2014/main" id="{5453E55A-9C02-4796-9A47-F8F13E569927}"/>
                </a:ext>
              </a:extLst>
            </p:cNvPr>
            <p:cNvSpPr/>
            <p:nvPr/>
          </p:nvSpPr>
          <p:spPr>
            <a:xfrm>
              <a:off x="1925147" y="4208409"/>
              <a:ext cx="4903236" cy="43188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156" name="Group 116">
              <a:extLst>
                <a:ext uri="{FF2B5EF4-FFF2-40B4-BE49-F238E27FC236}">
                  <a16:creationId xmlns:a16="http://schemas.microsoft.com/office/drawing/2014/main" id="{B0A978D8-A3DF-40EA-A58E-E3CDD2518220}"/>
                </a:ext>
              </a:extLst>
            </p:cNvPr>
            <p:cNvGrpSpPr/>
            <p:nvPr/>
          </p:nvGrpSpPr>
          <p:grpSpPr>
            <a:xfrm>
              <a:off x="6405265" y="4217644"/>
              <a:ext cx="413418" cy="413418"/>
              <a:chOff x="1231129" y="3506469"/>
              <a:chExt cx="413418" cy="413418"/>
            </a:xfrm>
          </p:grpSpPr>
          <p:sp>
            <p:nvSpPr>
              <p:cNvPr id="158" name="Oval 118">
                <a:extLst>
                  <a:ext uri="{FF2B5EF4-FFF2-40B4-BE49-F238E27FC236}">
                    <a16:creationId xmlns:a16="http://schemas.microsoft.com/office/drawing/2014/main" id="{65B2A59D-97AC-4B56-BA70-DFFCB13898C3}"/>
                  </a:ext>
                </a:extLst>
              </p:cNvPr>
              <p:cNvSpPr/>
              <p:nvPr/>
            </p:nvSpPr>
            <p:spPr>
              <a:xfrm>
                <a:off x="1231129" y="3506469"/>
                <a:ext cx="413418" cy="413418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Oval 119">
                <a:extLst>
                  <a:ext uri="{FF2B5EF4-FFF2-40B4-BE49-F238E27FC236}">
                    <a16:creationId xmlns:a16="http://schemas.microsoft.com/office/drawing/2014/main" id="{A0D15928-B25D-498A-A7B2-9A2E68609EFC}"/>
                  </a:ext>
                </a:extLst>
              </p:cNvPr>
              <p:cNvSpPr/>
              <p:nvPr/>
            </p:nvSpPr>
            <p:spPr>
              <a:xfrm>
                <a:off x="1276266" y="3551606"/>
                <a:ext cx="323144" cy="323144"/>
              </a:xfrm>
              <a:prstGeom prst="ellipse">
                <a:avLst/>
              </a:prstGeom>
              <a:solidFill>
                <a:srgbClr val="08A5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0" name="Freeform 229">
                <a:extLst>
                  <a:ext uri="{FF2B5EF4-FFF2-40B4-BE49-F238E27FC236}">
                    <a16:creationId xmlns:a16="http://schemas.microsoft.com/office/drawing/2014/main" id="{8A971069-07CE-4AB2-B3EA-2D66876BD2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7282" y="3671573"/>
                <a:ext cx="121113" cy="83211"/>
              </a:xfrm>
              <a:custGeom>
                <a:avLst/>
                <a:gdLst>
                  <a:gd name="T0" fmla="*/ 124 w 16128"/>
                  <a:gd name="T1" fmla="*/ 7223 h 11872"/>
                  <a:gd name="T2" fmla="*/ 59 w 16128"/>
                  <a:gd name="T3" fmla="*/ 7113 h 11872"/>
                  <a:gd name="T4" fmla="*/ 18 w 16128"/>
                  <a:gd name="T5" fmla="*/ 6994 h 11872"/>
                  <a:gd name="T6" fmla="*/ 1 w 16128"/>
                  <a:gd name="T7" fmla="*/ 6871 h 11872"/>
                  <a:gd name="T8" fmla="*/ 7 w 16128"/>
                  <a:gd name="T9" fmla="*/ 6747 h 11872"/>
                  <a:gd name="T10" fmla="*/ 36 w 16128"/>
                  <a:gd name="T11" fmla="*/ 6626 h 11872"/>
                  <a:gd name="T12" fmla="*/ 90 w 16128"/>
                  <a:gd name="T13" fmla="*/ 6512 h 11872"/>
                  <a:gd name="T14" fmla="*/ 165 w 16128"/>
                  <a:gd name="T15" fmla="*/ 6408 h 11872"/>
                  <a:gd name="T16" fmla="*/ 1850 w 16128"/>
                  <a:gd name="T17" fmla="*/ 4727 h 11872"/>
                  <a:gd name="T18" fmla="*/ 1957 w 16128"/>
                  <a:gd name="T19" fmla="*/ 4656 h 11872"/>
                  <a:gd name="T20" fmla="*/ 2073 w 16128"/>
                  <a:gd name="T21" fmla="*/ 4609 h 11872"/>
                  <a:gd name="T22" fmla="*/ 2195 w 16128"/>
                  <a:gd name="T23" fmla="*/ 4586 h 11872"/>
                  <a:gd name="T24" fmla="*/ 2319 w 16128"/>
                  <a:gd name="T25" fmla="*/ 4586 h 11872"/>
                  <a:gd name="T26" fmla="*/ 2441 w 16128"/>
                  <a:gd name="T27" fmla="*/ 4609 h 11872"/>
                  <a:gd name="T28" fmla="*/ 2558 w 16128"/>
                  <a:gd name="T29" fmla="*/ 4656 h 11872"/>
                  <a:gd name="T30" fmla="*/ 2665 w 16128"/>
                  <a:gd name="T31" fmla="*/ 4727 h 11872"/>
                  <a:gd name="T32" fmla="*/ 5357 w 16128"/>
                  <a:gd name="T33" fmla="*/ 7406 h 11872"/>
                  <a:gd name="T34" fmla="*/ 5460 w 16128"/>
                  <a:gd name="T35" fmla="*/ 7483 h 11872"/>
                  <a:gd name="T36" fmla="*/ 5575 w 16128"/>
                  <a:gd name="T37" fmla="*/ 7535 h 11872"/>
                  <a:gd name="T38" fmla="*/ 5696 w 16128"/>
                  <a:gd name="T39" fmla="*/ 7565 h 11872"/>
                  <a:gd name="T40" fmla="*/ 5819 w 16128"/>
                  <a:gd name="T41" fmla="*/ 7571 h 11872"/>
                  <a:gd name="T42" fmla="*/ 5942 w 16128"/>
                  <a:gd name="T43" fmla="*/ 7552 h 11872"/>
                  <a:gd name="T44" fmla="*/ 6060 w 16128"/>
                  <a:gd name="T45" fmla="*/ 7512 h 11872"/>
                  <a:gd name="T46" fmla="*/ 6170 w 16128"/>
                  <a:gd name="T47" fmla="*/ 7447 h 11872"/>
                  <a:gd name="T48" fmla="*/ 13421 w 16128"/>
                  <a:gd name="T49" fmla="*/ 190 h 11872"/>
                  <a:gd name="T50" fmla="*/ 13521 w 16128"/>
                  <a:gd name="T51" fmla="*/ 107 h 11872"/>
                  <a:gd name="T52" fmla="*/ 13634 w 16128"/>
                  <a:gd name="T53" fmla="*/ 47 h 11872"/>
                  <a:gd name="T54" fmla="*/ 13753 w 16128"/>
                  <a:gd name="T55" fmla="*/ 12 h 11872"/>
                  <a:gd name="T56" fmla="*/ 13877 w 16128"/>
                  <a:gd name="T57" fmla="*/ 0 h 11872"/>
                  <a:gd name="T58" fmla="*/ 14000 w 16128"/>
                  <a:gd name="T59" fmla="*/ 11 h 11872"/>
                  <a:gd name="T60" fmla="*/ 14120 w 16128"/>
                  <a:gd name="T61" fmla="*/ 46 h 11872"/>
                  <a:gd name="T62" fmla="*/ 14233 w 16128"/>
                  <a:gd name="T63" fmla="*/ 105 h 11872"/>
                  <a:gd name="T64" fmla="*/ 14334 w 16128"/>
                  <a:gd name="T65" fmla="*/ 186 h 11872"/>
                  <a:gd name="T66" fmla="*/ 16003 w 16128"/>
                  <a:gd name="T67" fmla="*/ 1855 h 11872"/>
                  <a:gd name="T68" fmla="*/ 16068 w 16128"/>
                  <a:gd name="T69" fmla="*/ 1964 h 11872"/>
                  <a:gd name="T70" fmla="*/ 16109 w 16128"/>
                  <a:gd name="T71" fmla="*/ 2082 h 11872"/>
                  <a:gd name="T72" fmla="*/ 16127 w 16128"/>
                  <a:gd name="T73" fmla="*/ 2205 h 11872"/>
                  <a:gd name="T74" fmla="*/ 16122 w 16128"/>
                  <a:gd name="T75" fmla="*/ 2328 h 11872"/>
                  <a:gd name="T76" fmla="*/ 16093 w 16128"/>
                  <a:gd name="T77" fmla="*/ 2449 h 11872"/>
                  <a:gd name="T78" fmla="*/ 16039 w 16128"/>
                  <a:gd name="T79" fmla="*/ 2564 h 11872"/>
                  <a:gd name="T80" fmla="*/ 15964 w 16128"/>
                  <a:gd name="T81" fmla="*/ 2667 h 11872"/>
                  <a:gd name="T82" fmla="*/ 7188 w 16128"/>
                  <a:gd name="T83" fmla="*/ 11462 h 11872"/>
                  <a:gd name="T84" fmla="*/ 7074 w 16128"/>
                  <a:gd name="T85" fmla="*/ 11550 h 11872"/>
                  <a:gd name="T86" fmla="*/ 6943 w 16128"/>
                  <a:gd name="T87" fmla="*/ 11632 h 11872"/>
                  <a:gd name="T88" fmla="*/ 6801 w 16128"/>
                  <a:gd name="T89" fmla="*/ 11706 h 11872"/>
                  <a:gd name="T90" fmla="*/ 6652 w 16128"/>
                  <a:gd name="T91" fmla="*/ 11767 h 11872"/>
                  <a:gd name="T92" fmla="*/ 6500 w 16128"/>
                  <a:gd name="T93" fmla="*/ 11817 h 11872"/>
                  <a:gd name="T94" fmla="*/ 6349 w 16128"/>
                  <a:gd name="T95" fmla="*/ 11852 h 11872"/>
                  <a:gd name="T96" fmla="*/ 6205 w 16128"/>
                  <a:gd name="T97" fmla="*/ 11870 h 11872"/>
                  <a:gd name="T98" fmla="*/ 5352 w 16128"/>
                  <a:gd name="T99" fmla="*/ 11871 h 11872"/>
                  <a:gd name="T100" fmla="*/ 5210 w 16128"/>
                  <a:gd name="T101" fmla="*/ 11858 h 11872"/>
                  <a:gd name="T102" fmla="*/ 5062 w 16128"/>
                  <a:gd name="T103" fmla="*/ 11827 h 11872"/>
                  <a:gd name="T104" fmla="*/ 4910 w 16128"/>
                  <a:gd name="T105" fmla="*/ 11780 h 11872"/>
                  <a:gd name="T106" fmla="*/ 4760 w 16128"/>
                  <a:gd name="T107" fmla="*/ 11722 h 11872"/>
                  <a:gd name="T108" fmla="*/ 4615 w 16128"/>
                  <a:gd name="T109" fmla="*/ 11651 h 11872"/>
                  <a:gd name="T110" fmla="*/ 4481 w 16128"/>
                  <a:gd name="T111" fmla="*/ 11572 h 11872"/>
                  <a:gd name="T112" fmla="*/ 4363 w 16128"/>
                  <a:gd name="T113" fmla="*/ 11484 h 11872"/>
                  <a:gd name="T114" fmla="*/ 187 w 16128"/>
                  <a:gd name="T115" fmla="*/ 7297 h 11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128" h="11872">
                    <a:moveTo>
                      <a:pt x="187" y="7297"/>
                    </a:moveTo>
                    <a:lnTo>
                      <a:pt x="164" y="7273"/>
                    </a:lnTo>
                    <a:lnTo>
                      <a:pt x="143" y="7248"/>
                    </a:lnTo>
                    <a:lnTo>
                      <a:pt x="124" y="7223"/>
                    </a:lnTo>
                    <a:lnTo>
                      <a:pt x="106" y="7196"/>
                    </a:lnTo>
                    <a:lnTo>
                      <a:pt x="89" y="7168"/>
                    </a:lnTo>
                    <a:lnTo>
                      <a:pt x="74" y="7141"/>
                    </a:lnTo>
                    <a:lnTo>
                      <a:pt x="59" y="7113"/>
                    </a:lnTo>
                    <a:lnTo>
                      <a:pt x="46" y="7084"/>
                    </a:lnTo>
                    <a:lnTo>
                      <a:pt x="35" y="7054"/>
                    </a:lnTo>
                    <a:lnTo>
                      <a:pt x="26" y="7024"/>
                    </a:lnTo>
                    <a:lnTo>
                      <a:pt x="18" y="6994"/>
                    </a:lnTo>
                    <a:lnTo>
                      <a:pt x="12" y="6964"/>
                    </a:lnTo>
                    <a:lnTo>
                      <a:pt x="6" y="6933"/>
                    </a:lnTo>
                    <a:lnTo>
                      <a:pt x="3" y="6902"/>
                    </a:lnTo>
                    <a:lnTo>
                      <a:pt x="1" y="6871"/>
                    </a:lnTo>
                    <a:lnTo>
                      <a:pt x="0" y="6841"/>
                    </a:lnTo>
                    <a:lnTo>
                      <a:pt x="1" y="6809"/>
                    </a:lnTo>
                    <a:lnTo>
                      <a:pt x="3" y="6778"/>
                    </a:lnTo>
                    <a:lnTo>
                      <a:pt x="7" y="6747"/>
                    </a:lnTo>
                    <a:lnTo>
                      <a:pt x="12" y="6717"/>
                    </a:lnTo>
                    <a:lnTo>
                      <a:pt x="18" y="6687"/>
                    </a:lnTo>
                    <a:lnTo>
                      <a:pt x="26" y="6656"/>
                    </a:lnTo>
                    <a:lnTo>
                      <a:pt x="36" y="6626"/>
                    </a:lnTo>
                    <a:lnTo>
                      <a:pt x="47" y="6597"/>
                    </a:lnTo>
                    <a:lnTo>
                      <a:pt x="59" y="6569"/>
                    </a:lnTo>
                    <a:lnTo>
                      <a:pt x="74" y="6539"/>
                    </a:lnTo>
                    <a:lnTo>
                      <a:pt x="90" y="6512"/>
                    </a:lnTo>
                    <a:lnTo>
                      <a:pt x="106" y="6485"/>
                    </a:lnTo>
                    <a:lnTo>
                      <a:pt x="125" y="6459"/>
                    </a:lnTo>
                    <a:lnTo>
                      <a:pt x="144" y="6432"/>
                    </a:lnTo>
                    <a:lnTo>
                      <a:pt x="165" y="6408"/>
                    </a:lnTo>
                    <a:lnTo>
                      <a:pt x="188" y="6384"/>
                    </a:lnTo>
                    <a:lnTo>
                      <a:pt x="1801" y="4771"/>
                    </a:lnTo>
                    <a:lnTo>
                      <a:pt x="1824" y="4748"/>
                    </a:lnTo>
                    <a:lnTo>
                      <a:pt x="1850" y="4727"/>
                    </a:lnTo>
                    <a:lnTo>
                      <a:pt x="1876" y="4707"/>
                    </a:lnTo>
                    <a:lnTo>
                      <a:pt x="1902" y="4689"/>
                    </a:lnTo>
                    <a:lnTo>
                      <a:pt x="1929" y="4671"/>
                    </a:lnTo>
                    <a:lnTo>
                      <a:pt x="1957" y="4656"/>
                    </a:lnTo>
                    <a:lnTo>
                      <a:pt x="1985" y="4642"/>
                    </a:lnTo>
                    <a:lnTo>
                      <a:pt x="2014" y="4630"/>
                    </a:lnTo>
                    <a:lnTo>
                      <a:pt x="2043" y="4619"/>
                    </a:lnTo>
                    <a:lnTo>
                      <a:pt x="2073" y="4609"/>
                    </a:lnTo>
                    <a:lnTo>
                      <a:pt x="2104" y="4601"/>
                    </a:lnTo>
                    <a:lnTo>
                      <a:pt x="2134" y="4595"/>
                    </a:lnTo>
                    <a:lnTo>
                      <a:pt x="2164" y="4590"/>
                    </a:lnTo>
                    <a:lnTo>
                      <a:pt x="2195" y="4586"/>
                    </a:lnTo>
                    <a:lnTo>
                      <a:pt x="2227" y="4584"/>
                    </a:lnTo>
                    <a:lnTo>
                      <a:pt x="2257" y="4583"/>
                    </a:lnTo>
                    <a:lnTo>
                      <a:pt x="2288" y="4584"/>
                    </a:lnTo>
                    <a:lnTo>
                      <a:pt x="2319" y="4586"/>
                    </a:lnTo>
                    <a:lnTo>
                      <a:pt x="2350" y="4590"/>
                    </a:lnTo>
                    <a:lnTo>
                      <a:pt x="2381" y="4595"/>
                    </a:lnTo>
                    <a:lnTo>
                      <a:pt x="2411" y="4601"/>
                    </a:lnTo>
                    <a:lnTo>
                      <a:pt x="2441" y="4609"/>
                    </a:lnTo>
                    <a:lnTo>
                      <a:pt x="2472" y="4619"/>
                    </a:lnTo>
                    <a:lnTo>
                      <a:pt x="2501" y="4630"/>
                    </a:lnTo>
                    <a:lnTo>
                      <a:pt x="2529" y="4642"/>
                    </a:lnTo>
                    <a:lnTo>
                      <a:pt x="2558" y="4656"/>
                    </a:lnTo>
                    <a:lnTo>
                      <a:pt x="2586" y="4671"/>
                    </a:lnTo>
                    <a:lnTo>
                      <a:pt x="2613" y="4689"/>
                    </a:lnTo>
                    <a:lnTo>
                      <a:pt x="2639" y="4707"/>
                    </a:lnTo>
                    <a:lnTo>
                      <a:pt x="2665" y="4727"/>
                    </a:lnTo>
                    <a:lnTo>
                      <a:pt x="2689" y="4748"/>
                    </a:lnTo>
                    <a:lnTo>
                      <a:pt x="2714" y="4770"/>
                    </a:lnTo>
                    <a:lnTo>
                      <a:pt x="5332" y="7384"/>
                    </a:lnTo>
                    <a:lnTo>
                      <a:pt x="5357" y="7406"/>
                    </a:lnTo>
                    <a:lnTo>
                      <a:pt x="5382" y="7427"/>
                    </a:lnTo>
                    <a:lnTo>
                      <a:pt x="5407" y="7448"/>
                    </a:lnTo>
                    <a:lnTo>
                      <a:pt x="5433" y="7466"/>
                    </a:lnTo>
                    <a:lnTo>
                      <a:pt x="5460" y="7483"/>
                    </a:lnTo>
                    <a:lnTo>
                      <a:pt x="5489" y="7498"/>
                    </a:lnTo>
                    <a:lnTo>
                      <a:pt x="5517" y="7512"/>
                    </a:lnTo>
                    <a:lnTo>
                      <a:pt x="5546" y="7524"/>
                    </a:lnTo>
                    <a:lnTo>
                      <a:pt x="5575" y="7535"/>
                    </a:lnTo>
                    <a:lnTo>
                      <a:pt x="5604" y="7545"/>
                    </a:lnTo>
                    <a:lnTo>
                      <a:pt x="5635" y="7553"/>
                    </a:lnTo>
                    <a:lnTo>
                      <a:pt x="5665" y="7559"/>
                    </a:lnTo>
                    <a:lnTo>
                      <a:pt x="5696" y="7565"/>
                    </a:lnTo>
                    <a:lnTo>
                      <a:pt x="5726" y="7569"/>
                    </a:lnTo>
                    <a:lnTo>
                      <a:pt x="5758" y="7571"/>
                    </a:lnTo>
                    <a:lnTo>
                      <a:pt x="5789" y="7572"/>
                    </a:lnTo>
                    <a:lnTo>
                      <a:pt x="5819" y="7571"/>
                    </a:lnTo>
                    <a:lnTo>
                      <a:pt x="5850" y="7569"/>
                    </a:lnTo>
                    <a:lnTo>
                      <a:pt x="5882" y="7565"/>
                    </a:lnTo>
                    <a:lnTo>
                      <a:pt x="5912" y="7559"/>
                    </a:lnTo>
                    <a:lnTo>
                      <a:pt x="5942" y="7552"/>
                    </a:lnTo>
                    <a:lnTo>
                      <a:pt x="5972" y="7544"/>
                    </a:lnTo>
                    <a:lnTo>
                      <a:pt x="6003" y="7535"/>
                    </a:lnTo>
                    <a:lnTo>
                      <a:pt x="6032" y="7524"/>
                    </a:lnTo>
                    <a:lnTo>
                      <a:pt x="6060" y="7512"/>
                    </a:lnTo>
                    <a:lnTo>
                      <a:pt x="6089" y="7498"/>
                    </a:lnTo>
                    <a:lnTo>
                      <a:pt x="6117" y="7482"/>
                    </a:lnTo>
                    <a:lnTo>
                      <a:pt x="6144" y="7465"/>
                    </a:lnTo>
                    <a:lnTo>
                      <a:pt x="6170" y="7447"/>
                    </a:lnTo>
                    <a:lnTo>
                      <a:pt x="6196" y="7426"/>
                    </a:lnTo>
                    <a:lnTo>
                      <a:pt x="6220" y="7405"/>
                    </a:lnTo>
                    <a:lnTo>
                      <a:pt x="6245" y="7383"/>
                    </a:lnTo>
                    <a:lnTo>
                      <a:pt x="13421" y="190"/>
                    </a:lnTo>
                    <a:lnTo>
                      <a:pt x="13445" y="166"/>
                    </a:lnTo>
                    <a:lnTo>
                      <a:pt x="13470" y="145"/>
                    </a:lnTo>
                    <a:lnTo>
                      <a:pt x="13495" y="125"/>
                    </a:lnTo>
                    <a:lnTo>
                      <a:pt x="13521" y="107"/>
                    </a:lnTo>
                    <a:lnTo>
                      <a:pt x="13549" y="90"/>
                    </a:lnTo>
                    <a:lnTo>
                      <a:pt x="13577" y="75"/>
                    </a:lnTo>
                    <a:lnTo>
                      <a:pt x="13605" y="60"/>
                    </a:lnTo>
                    <a:lnTo>
                      <a:pt x="13634" y="47"/>
                    </a:lnTo>
                    <a:lnTo>
                      <a:pt x="13663" y="36"/>
                    </a:lnTo>
                    <a:lnTo>
                      <a:pt x="13693" y="27"/>
                    </a:lnTo>
                    <a:lnTo>
                      <a:pt x="13723" y="19"/>
                    </a:lnTo>
                    <a:lnTo>
                      <a:pt x="13753" y="12"/>
                    </a:lnTo>
                    <a:lnTo>
                      <a:pt x="13784" y="7"/>
                    </a:lnTo>
                    <a:lnTo>
                      <a:pt x="13815" y="3"/>
                    </a:lnTo>
                    <a:lnTo>
                      <a:pt x="13846" y="1"/>
                    </a:lnTo>
                    <a:lnTo>
                      <a:pt x="13877" y="0"/>
                    </a:lnTo>
                    <a:lnTo>
                      <a:pt x="13908" y="1"/>
                    </a:lnTo>
                    <a:lnTo>
                      <a:pt x="13939" y="3"/>
                    </a:lnTo>
                    <a:lnTo>
                      <a:pt x="13970" y="6"/>
                    </a:lnTo>
                    <a:lnTo>
                      <a:pt x="14000" y="11"/>
                    </a:lnTo>
                    <a:lnTo>
                      <a:pt x="14031" y="18"/>
                    </a:lnTo>
                    <a:lnTo>
                      <a:pt x="14062" y="26"/>
                    </a:lnTo>
                    <a:lnTo>
                      <a:pt x="14091" y="35"/>
                    </a:lnTo>
                    <a:lnTo>
                      <a:pt x="14120" y="46"/>
                    </a:lnTo>
                    <a:lnTo>
                      <a:pt x="14149" y="58"/>
                    </a:lnTo>
                    <a:lnTo>
                      <a:pt x="14178" y="73"/>
                    </a:lnTo>
                    <a:lnTo>
                      <a:pt x="14206" y="88"/>
                    </a:lnTo>
                    <a:lnTo>
                      <a:pt x="14233" y="105"/>
                    </a:lnTo>
                    <a:lnTo>
                      <a:pt x="14259" y="123"/>
                    </a:lnTo>
                    <a:lnTo>
                      <a:pt x="14285" y="143"/>
                    </a:lnTo>
                    <a:lnTo>
                      <a:pt x="14310" y="164"/>
                    </a:lnTo>
                    <a:lnTo>
                      <a:pt x="14334" y="186"/>
                    </a:lnTo>
                    <a:lnTo>
                      <a:pt x="15938" y="1780"/>
                    </a:lnTo>
                    <a:lnTo>
                      <a:pt x="15962" y="1804"/>
                    </a:lnTo>
                    <a:lnTo>
                      <a:pt x="15983" y="1829"/>
                    </a:lnTo>
                    <a:lnTo>
                      <a:pt x="16003" y="1855"/>
                    </a:lnTo>
                    <a:lnTo>
                      <a:pt x="16021" y="1881"/>
                    </a:lnTo>
                    <a:lnTo>
                      <a:pt x="16038" y="1908"/>
                    </a:lnTo>
                    <a:lnTo>
                      <a:pt x="16053" y="1935"/>
                    </a:lnTo>
                    <a:lnTo>
                      <a:pt x="16068" y="1964"/>
                    </a:lnTo>
                    <a:lnTo>
                      <a:pt x="16081" y="1993"/>
                    </a:lnTo>
                    <a:lnTo>
                      <a:pt x="16092" y="2022"/>
                    </a:lnTo>
                    <a:lnTo>
                      <a:pt x="16101" y="2051"/>
                    </a:lnTo>
                    <a:lnTo>
                      <a:pt x="16109" y="2082"/>
                    </a:lnTo>
                    <a:lnTo>
                      <a:pt x="16116" y="2112"/>
                    </a:lnTo>
                    <a:lnTo>
                      <a:pt x="16121" y="2143"/>
                    </a:lnTo>
                    <a:lnTo>
                      <a:pt x="16125" y="2173"/>
                    </a:lnTo>
                    <a:lnTo>
                      <a:pt x="16127" y="2205"/>
                    </a:lnTo>
                    <a:lnTo>
                      <a:pt x="16128" y="2236"/>
                    </a:lnTo>
                    <a:lnTo>
                      <a:pt x="16127" y="2266"/>
                    </a:lnTo>
                    <a:lnTo>
                      <a:pt x="16125" y="2297"/>
                    </a:lnTo>
                    <a:lnTo>
                      <a:pt x="16122" y="2328"/>
                    </a:lnTo>
                    <a:lnTo>
                      <a:pt x="16117" y="2359"/>
                    </a:lnTo>
                    <a:lnTo>
                      <a:pt x="16110" y="2389"/>
                    </a:lnTo>
                    <a:lnTo>
                      <a:pt x="16102" y="2419"/>
                    </a:lnTo>
                    <a:lnTo>
                      <a:pt x="16093" y="2449"/>
                    </a:lnTo>
                    <a:lnTo>
                      <a:pt x="16082" y="2478"/>
                    </a:lnTo>
                    <a:lnTo>
                      <a:pt x="16069" y="2507"/>
                    </a:lnTo>
                    <a:lnTo>
                      <a:pt x="16055" y="2535"/>
                    </a:lnTo>
                    <a:lnTo>
                      <a:pt x="16039" y="2564"/>
                    </a:lnTo>
                    <a:lnTo>
                      <a:pt x="16023" y="2591"/>
                    </a:lnTo>
                    <a:lnTo>
                      <a:pt x="16004" y="2617"/>
                    </a:lnTo>
                    <a:lnTo>
                      <a:pt x="15985" y="2642"/>
                    </a:lnTo>
                    <a:lnTo>
                      <a:pt x="15964" y="2667"/>
                    </a:lnTo>
                    <a:lnTo>
                      <a:pt x="15941" y="2692"/>
                    </a:lnTo>
                    <a:lnTo>
                      <a:pt x="7238" y="11415"/>
                    </a:lnTo>
                    <a:lnTo>
                      <a:pt x="7214" y="11439"/>
                    </a:lnTo>
                    <a:lnTo>
                      <a:pt x="7188" y="11462"/>
                    </a:lnTo>
                    <a:lnTo>
                      <a:pt x="7162" y="11485"/>
                    </a:lnTo>
                    <a:lnTo>
                      <a:pt x="7134" y="11507"/>
                    </a:lnTo>
                    <a:lnTo>
                      <a:pt x="7104" y="11529"/>
                    </a:lnTo>
                    <a:lnTo>
                      <a:pt x="7074" y="11550"/>
                    </a:lnTo>
                    <a:lnTo>
                      <a:pt x="7043" y="11572"/>
                    </a:lnTo>
                    <a:lnTo>
                      <a:pt x="7011" y="11593"/>
                    </a:lnTo>
                    <a:lnTo>
                      <a:pt x="6977" y="11613"/>
                    </a:lnTo>
                    <a:lnTo>
                      <a:pt x="6943" y="11632"/>
                    </a:lnTo>
                    <a:lnTo>
                      <a:pt x="6909" y="11651"/>
                    </a:lnTo>
                    <a:lnTo>
                      <a:pt x="6874" y="11670"/>
                    </a:lnTo>
                    <a:lnTo>
                      <a:pt x="6837" y="11688"/>
                    </a:lnTo>
                    <a:lnTo>
                      <a:pt x="6801" y="11706"/>
                    </a:lnTo>
                    <a:lnTo>
                      <a:pt x="6765" y="11722"/>
                    </a:lnTo>
                    <a:lnTo>
                      <a:pt x="6727" y="11738"/>
                    </a:lnTo>
                    <a:lnTo>
                      <a:pt x="6689" y="11753"/>
                    </a:lnTo>
                    <a:lnTo>
                      <a:pt x="6652" y="11767"/>
                    </a:lnTo>
                    <a:lnTo>
                      <a:pt x="6613" y="11781"/>
                    </a:lnTo>
                    <a:lnTo>
                      <a:pt x="6576" y="11793"/>
                    </a:lnTo>
                    <a:lnTo>
                      <a:pt x="6538" y="11805"/>
                    </a:lnTo>
                    <a:lnTo>
                      <a:pt x="6500" y="11817"/>
                    </a:lnTo>
                    <a:lnTo>
                      <a:pt x="6461" y="11827"/>
                    </a:lnTo>
                    <a:lnTo>
                      <a:pt x="6424" y="11836"/>
                    </a:lnTo>
                    <a:lnTo>
                      <a:pt x="6387" y="11844"/>
                    </a:lnTo>
                    <a:lnTo>
                      <a:pt x="6349" y="11852"/>
                    </a:lnTo>
                    <a:lnTo>
                      <a:pt x="6313" y="11858"/>
                    </a:lnTo>
                    <a:lnTo>
                      <a:pt x="6277" y="11863"/>
                    </a:lnTo>
                    <a:lnTo>
                      <a:pt x="6241" y="11867"/>
                    </a:lnTo>
                    <a:lnTo>
                      <a:pt x="6205" y="11870"/>
                    </a:lnTo>
                    <a:lnTo>
                      <a:pt x="6171" y="11871"/>
                    </a:lnTo>
                    <a:lnTo>
                      <a:pt x="6138" y="11872"/>
                    </a:lnTo>
                    <a:lnTo>
                      <a:pt x="5386" y="11872"/>
                    </a:lnTo>
                    <a:lnTo>
                      <a:pt x="5352" y="11871"/>
                    </a:lnTo>
                    <a:lnTo>
                      <a:pt x="5318" y="11870"/>
                    </a:lnTo>
                    <a:lnTo>
                      <a:pt x="5283" y="11867"/>
                    </a:lnTo>
                    <a:lnTo>
                      <a:pt x="5247" y="11863"/>
                    </a:lnTo>
                    <a:lnTo>
                      <a:pt x="5210" y="11858"/>
                    </a:lnTo>
                    <a:lnTo>
                      <a:pt x="5174" y="11851"/>
                    </a:lnTo>
                    <a:lnTo>
                      <a:pt x="5137" y="11844"/>
                    </a:lnTo>
                    <a:lnTo>
                      <a:pt x="5099" y="11836"/>
                    </a:lnTo>
                    <a:lnTo>
                      <a:pt x="5062" y="11827"/>
                    </a:lnTo>
                    <a:lnTo>
                      <a:pt x="5024" y="11817"/>
                    </a:lnTo>
                    <a:lnTo>
                      <a:pt x="4986" y="11805"/>
                    </a:lnTo>
                    <a:lnTo>
                      <a:pt x="4948" y="11793"/>
                    </a:lnTo>
                    <a:lnTo>
                      <a:pt x="4910" y="11780"/>
                    </a:lnTo>
                    <a:lnTo>
                      <a:pt x="4872" y="11767"/>
                    </a:lnTo>
                    <a:lnTo>
                      <a:pt x="4834" y="11753"/>
                    </a:lnTo>
                    <a:lnTo>
                      <a:pt x="4796" y="11738"/>
                    </a:lnTo>
                    <a:lnTo>
                      <a:pt x="4760" y="11722"/>
                    </a:lnTo>
                    <a:lnTo>
                      <a:pt x="4722" y="11705"/>
                    </a:lnTo>
                    <a:lnTo>
                      <a:pt x="4686" y="11688"/>
                    </a:lnTo>
                    <a:lnTo>
                      <a:pt x="4650" y="11669"/>
                    </a:lnTo>
                    <a:lnTo>
                      <a:pt x="4615" y="11651"/>
                    </a:lnTo>
                    <a:lnTo>
                      <a:pt x="4580" y="11632"/>
                    </a:lnTo>
                    <a:lnTo>
                      <a:pt x="4546" y="11612"/>
                    </a:lnTo>
                    <a:lnTo>
                      <a:pt x="4513" y="11592"/>
                    </a:lnTo>
                    <a:lnTo>
                      <a:pt x="4481" y="11572"/>
                    </a:lnTo>
                    <a:lnTo>
                      <a:pt x="4449" y="11550"/>
                    </a:lnTo>
                    <a:lnTo>
                      <a:pt x="4419" y="11528"/>
                    </a:lnTo>
                    <a:lnTo>
                      <a:pt x="4390" y="11506"/>
                    </a:lnTo>
                    <a:lnTo>
                      <a:pt x="4363" y="11484"/>
                    </a:lnTo>
                    <a:lnTo>
                      <a:pt x="4335" y="11462"/>
                    </a:lnTo>
                    <a:lnTo>
                      <a:pt x="4310" y="11439"/>
                    </a:lnTo>
                    <a:lnTo>
                      <a:pt x="4286" y="11414"/>
                    </a:lnTo>
                    <a:lnTo>
                      <a:pt x="187" y="7297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535761"/>
                  </a:solidFill>
                  <a:latin typeface="Raleway Light" panose="020B0403030101060003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57" name="Rectangle 117">
              <a:extLst>
                <a:ext uri="{FF2B5EF4-FFF2-40B4-BE49-F238E27FC236}">
                  <a16:creationId xmlns:a16="http://schemas.microsoft.com/office/drawing/2014/main" id="{F5CE655B-6AA8-414D-A5DA-10C447AC55F0}"/>
                </a:ext>
              </a:extLst>
            </p:cNvPr>
            <p:cNvSpPr/>
            <p:nvPr/>
          </p:nvSpPr>
          <p:spPr>
            <a:xfrm>
              <a:off x="2031762" y="4245354"/>
              <a:ext cx="428232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600" dirty="0">
                  <a:latin typeface="Montserrat "/>
                  <a:ea typeface="Open Sans Light" panose="020B0306030504020204" pitchFamily="34" charset="0"/>
                  <a:cs typeface="Open Sans Light" panose="020B0306030504020204" pitchFamily="34" charset="0"/>
                </a:rPr>
                <a:t>свертывание крови</a:t>
              </a:r>
              <a:endParaRPr lang="id-ID" sz="1600" dirty="0">
                <a:latin typeface="Montserrat 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189" name="Group 114">
            <a:extLst>
              <a:ext uri="{FF2B5EF4-FFF2-40B4-BE49-F238E27FC236}">
                <a16:creationId xmlns:a16="http://schemas.microsoft.com/office/drawing/2014/main" id="{4FED489F-DB13-41ED-AEE7-9D81FFB87524}"/>
              </a:ext>
            </a:extLst>
          </p:cNvPr>
          <p:cNvGrpSpPr/>
          <p:nvPr/>
        </p:nvGrpSpPr>
        <p:grpSpPr>
          <a:xfrm>
            <a:off x="473753" y="2897724"/>
            <a:ext cx="4903236" cy="431888"/>
            <a:chOff x="1925147" y="4208409"/>
            <a:chExt cx="4903236" cy="431888"/>
          </a:xfrm>
        </p:grpSpPr>
        <p:sp>
          <p:nvSpPr>
            <p:cNvPr id="190" name="Rectangle: Rounded Corners 115">
              <a:extLst>
                <a:ext uri="{FF2B5EF4-FFF2-40B4-BE49-F238E27FC236}">
                  <a16:creationId xmlns:a16="http://schemas.microsoft.com/office/drawing/2014/main" id="{2BDDF988-983A-4FF2-A660-929E9E4870F1}"/>
                </a:ext>
              </a:extLst>
            </p:cNvPr>
            <p:cNvSpPr/>
            <p:nvPr/>
          </p:nvSpPr>
          <p:spPr>
            <a:xfrm>
              <a:off x="1925147" y="4208409"/>
              <a:ext cx="4903236" cy="43188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191" name="Group 116">
              <a:extLst>
                <a:ext uri="{FF2B5EF4-FFF2-40B4-BE49-F238E27FC236}">
                  <a16:creationId xmlns:a16="http://schemas.microsoft.com/office/drawing/2014/main" id="{C33E7C7C-A741-40E4-99D3-437ABA2906B5}"/>
                </a:ext>
              </a:extLst>
            </p:cNvPr>
            <p:cNvGrpSpPr/>
            <p:nvPr/>
          </p:nvGrpSpPr>
          <p:grpSpPr>
            <a:xfrm>
              <a:off x="6405265" y="4217644"/>
              <a:ext cx="413418" cy="413418"/>
              <a:chOff x="1231129" y="3506469"/>
              <a:chExt cx="413418" cy="413418"/>
            </a:xfrm>
          </p:grpSpPr>
          <p:sp>
            <p:nvSpPr>
              <p:cNvPr id="193" name="Oval 118">
                <a:extLst>
                  <a:ext uri="{FF2B5EF4-FFF2-40B4-BE49-F238E27FC236}">
                    <a16:creationId xmlns:a16="http://schemas.microsoft.com/office/drawing/2014/main" id="{896AE408-6853-4389-80B8-7FFC66943119}"/>
                  </a:ext>
                </a:extLst>
              </p:cNvPr>
              <p:cNvSpPr/>
              <p:nvPr/>
            </p:nvSpPr>
            <p:spPr>
              <a:xfrm>
                <a:off x="1231129" y="3506469"/>
                <a:ext cx="413418" cy="413418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Oval 119">
                <a:extLst>
                  <a:ext uri="{FF2B5EF4-FFF2-40B4-BE49-F238E27FC236}">
                    <a16:creationId xmlns:a16="http://schemas.microsoft.com/office/drawing/2014/main" id="{DEE4290F-814F-49BF-894F-CDDFD73131AA}"/>
                  </a:ext>
                </a:extLst>
              </p:cNvPr>
              <p:cNvSpPr/>
              <p:nvPr/>
            </p:nvSpPr>
            <p:spPr>
              <a:xfrm>
                <a:off x="1276266" y="3551606"/>
                <a:ext cx="323144" cy="323144"/>
              </a:xfrm>
              <a:prstGeom prst="ellipse">
                <a:avLst/>
              </a:prstGeom>
              <a:solidFill>
                <a:srgbClr val="08A5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5" name="Freeform 229">
                <a:extLst>
                  <a:ext uri="{FF2B5EF4-FFF2-40B4-BE49-F238E27FC236}">
                    <a16:creationId xmlns:a16="http://schemas.microsoft.com/office/drawing/2014/main" id="{16E17D33-2AC3-4628-9D87-756E6C7F4F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7282" y="3671573"/>
                <a:ext cx="121113" cy="83211"/>
              </a:xfrm>
              <a:custGeom>
                <a:avLst/>
                <a:gdLst>
                  <a:gd name="T0" fmla="*/ 124 w 16128"/>
                  <a:gd name="T1" fmla="*/ 7223 h 11872"/>
                  <a:gd name="T2" fmla="*/ 59 w 16128"/>
                  <a:gd name="T3" fmla="*/ 7113 h 11872"/>
                  <a:gd name="T4" fmla="*/ 18 w 16128"/>
                  <a:gd name="T5" fmla="*/ 6994 h 11872"/>
                  <a:gd name="T6" fmla="*/ 1 w 16128"/>
                  <a:gd name="T7" fmla="*/ 6871 h 11872"/>
                  <a:gd name="T8" fmla="*/ 7 w 16128"/>
                  <a:gd name="T9" fmla="*/ 6747 h 11872"/>
                  <a:gd name="T10" fmla="*/ 36 w 16128"/>
                  <a:gd name="T11" fmla="*/ 6626 h 11872"/>
                  <a:gd name="T12" fmla="*/ 90 w 16128"/>
                  <a:gd name="T13" fmla="*/ 6512 h 11872"/>
                  <a:gd name="T14" fmla="*/ 165 w 16128"/>
                  <a:gd name="T15" fmla="*/ 6408 h 11872"/>
                  <a:gd name="T16" fmla="*/ 1850 w 16128"/>
                  <a:gd name="T17" fmla="*/ 4727 h 11872"/>
                  <a:gd name="T18" fmla="*/ 1957 w 16128"/>
                  <a:gd name="T19" fmla="*/ 4656 h 11872"/>
                  <a:gd name="T20" fmla="*/ 2073 w 16128"/>
                  <a:gd name="T21" fmla="*/ 4609 h 11872"/>
                  <a:gd name="T22" fmla="*/ 2195 w 16128"/>
                  <a:gd name="T23" fmla="*/ 4586 h 11872"/>
                  <a:gd name="T24" fmla="*/ 2319 w 16128"/>
                  <a:gd name="T25" fmla="*/ 4586 h 11872"/>
                  <a:gd name="T26" fmla="*/ 2441 w 16128"/>
                  <a:gd name="T27" fmla="*/ 4609 h 11872"/>
                  <a:gd name="T28" fmla="*/ 2558 w 16128"/>
                  <a:gd name="T29" fmla="*/ 4656 h 11872"/>
                  <a:gd name="T30" fmla="*/ 2665 w 16128"/>
                  <a:gd name="T31" fmla="*/ 4727 h 11872"/>
                  <a:gd name="T32" fmla="*/ 5357 w 16128"/>
                  <a:gd name="T33" fmla="*/ 7406 h 11872"/>
                  <a:gd name="T34" fmla="*/ 5460 w 16128"/>
                  <a:gd name="T35" fmla="*/ 7483 h 11872"/>
                  <a:gd name="T36" fmla="*/ 5575 w 16128"/>
                  <a:gd name="T37" fmla="*/ 7535 h 11872"/>
                  <a:gd name="T38" fmla="*/ 5696 w 16128"/>
                  <a:gd name="T39" fmla="*/ 7565 h 11872"/>
                  <a:gd name="T40" fmla="*/ 5819 w 16128"/>
                  <a:gd name="T41" fmla="*/ 7571 h 11872"/>
                  <a:gd name="T42" fmla="*/ 5942 w 16128"/>
                  <a:gd name="T43" fmla="*/ 7552 h 11872"/>
                  <a:gd name="T44" fmla="*/ 6060 w 16128"/>
                  <a:gd name="T45" fmla="*/ 7512 h 11872"/>
                  <a:gd name="T46" fmla="*/ 6170 w 16128"/>
                  <a:gd name="T47" fmla="*/ 7447 h 11872"/>
                  <a:gd name="T48" fmla="*/ 13421 w 16128"/>
                  <a:gd name="T49" fmla="*/ 190 h 11872"/>
                  <a:gd name="T50" fmla="*/ 13521 w 16128"/>
                  <a:gd name="T51" fmla="*/ 107 h 11872"/>
                  <a:gd name="T52" fmla="*/ 13634 w 16128"/>
                  <a:gd name="T53" fmla="*/ 47 h 11872"/>
                  <a:gd name="T54" fmla="*/ 13753 w 16128"/>
                  <a:gd name="T55" fmla="*/ 12 h 11872"/>
                  <a:gd name="T56" fmla="*/ 13877 w 16128"/>
                  <a:gd name="T57" fmla="*/ 0 h 11872"/>
                  <a:gd name="T58" fmla="*/ 14000 w 16128"/>
                  <a:gd name="T59" fmla="*/ 11 h 11872"/>
                  <a:gd name="T60" fmla="*/ 14120 w 16128"/>
                  <a:gd name="T61" fmla="*/ 46 h 11872"/>
                  <a:gd name="T62" fmla="*/ 14233 w 16128"/>
                  <a:gd name="T63" fmla="*/ 105 h 11872"/>
                  <a:gd name="T64" fmla="*/ 14334 w 16128"/>
                  <a:gd name="T65" fmla="*/ 186 h 11872"/>
                  <a:gd name="T66" fmla="*/ 16003 w 16128"/>
                  <a:gd name="T67" fmla="*/ 1855 h 11872"/>
                  <a:gd name="T68" fmla="*/ 16068 w 16128"/>
                  <a:gd name="T69" fmla="*/ 1964 h 11872"/>
                  <a:gd name="T70" fmla="*/ 16109 w 16128"/>
                  <a:gd name="T71" fmla="*/ 2082 h 11872"/>
                  <a:gd name="T72" fmla="*/ 16127 w 16128"/>
                  <a:gd name="T73" fmla="*/ 2205 h 11872"/>
                  <a:gd name="T74" fmla="*/ 16122 w 16128"/>
                  <a:gd name="T75" fmla="*/ 2328 h 11872"/>
                  <a:gd name="T76" fmla="*/ 16093 w 16128"/>
                  <a:gd name="T77" fmla="*/ 2449 h 11872"/>
                  <a:gd name="T78" fmla="*/ 16039 w 16128"/>
                  <a:gd name="T79" fmla="*/ 2564 h 11872"/>
                  <a:gd name="T80" fmla="*/ 15964 w 16128"/>
                  <a:gd name="T81" fmla="*/ 2667 h 11872"/>
                  <a:gd name="T82" fmla="*/ 7188 w 16128"/>
                  <a:gd name="T83" fmla="*/ 11462 h 11872"/>
                  <a:gd name="T84" fmla="*/ 7074 w 16128"/>
                  <a:gd name="T85" fmla="*/ 11550 h 11872"/>
                  <a:gd name="T86" fmla="*/ 6943 w 16128"/>
                  <a:gd name="T87" fmla="*/ 11632 h 11872"/>
                  <a:gd name="T88" fmla="*/ 6801 w 16128"/>
                  <a:gd name="T89" fmla="*/ 11706 h 11872"/>
                  <a:gd name="T90" fmla="*/ 6652 w 16128"/>
                  <a:gd name="T91" fmla="*/ 11767 h 11872"/>
                  <a:gd name="T92" fmla="*/ 6500 w 16128"/>
                  <a:gd name="T93" fmla="*/ 11817 h 11872"/>
                  <a:gd name="T94" fmla="*/ 6349 w 16128"/>
                  <a:gd name="T95" fmla="*/ 11852 h 11872"/>
                  <a:gd name="T96" fmla="*/ 6205 w 16128"/>
                  <a:gd name="T97" fmla="*/ 11870 h 11872"/>
                  <a:gd name="T98" fmla="*/ 5352 w 16128"/>
                  <a:gd name="T99" fmla="*/ 11871 h 11872"/>
                  <a:gd name="T100" fmla="*/ 5210 w 16128"/>
                  <a:gd name="T101" fmla="*/ 11858 h 11872"/>
                  <a:gd name="T102" fmla="*/ 5062 w 16128"/>
                  <a:gd name="T103" fmla="*/ 11827 h 11872"/>
                  <a:gd name="T104" fmla="*/ 4910 w 16128"/>
                  <a:gd name="T105" fmla="*/ 11780 h 11872"/>
                  <a:gd name="T106" fmla="*/ 4760 w 16128"/>
                  <a:gd name="T107" fmla="*/ 11722 h 11872"/>
                  <a:gd name="T108" fmla="*/ 4615 w 16128"/>
                  <a:gd name="T109" fmla="*/ 11651 h 11872"/>
                  <a:gd name="T110" fmla="*/ 4481 w 16128"/>
                  <a:gd name="T111" fmla="*/ 11572 h 11872"/>
                  <a:gd name="T112" fmla="*/ 4363 w 16128"/>
                  <a:gd name="T113" fmla="*/ 11484 h 11872"/>
                  <a:gd name="T114" fmla="*/ 187 w 16128"/>
                  <a:gd name="T115" fmla="*/ 7297 h 11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128" h="11872">
                    <a:moveTo>
                      <a:pt x="187" y="7297"/>
                    </a:moveTo>
                    <a:lnTo>
                      <a:pt x="164" y="7273"/>
                    </a:lnTo>
                    <a:lnTo>
                      <a:pt x="143" y="7248"/>
                    </a:lnTo>
                    <a:lnTo>
                      <a:pt x="124" y="7223"/>
                    </a:lnTo>
                    <a:lnTo>
                      <a:pt x="106" y="7196"/>
                    </a:lnTo>
                    <a:lnTo>
                      <a:pt x="89" y="7168"/>
                    </a:lnTo>
                    <a:lnTo>
                      <a:pt x="74" y="7141"/>
                    </a:lnTo>
                    <a:lnTo>
                      <a:pt x="59" y="7113"/>
                    </a:lnTo>
                    <a:lnTo>
                      <a:pt x="46" y="7084"/>
                    </a:lnTo>
                    <a:lnTo>
                      <a:pt x="35" y="7054"/>
                    </a:lnTo>
                    <a:lnTo>
                      <a:pt x="26" y="7024"/>
                    </a:lnTo>
                    <a:lnTo>
                      <a:pt x="18" y="6994"/>
                    </a:lnTo>
                    <a:lnTo>
                      <a:pt x="12" y="6964"/>
                    </a:lnTo>
                    <a:lnTo>
                      <a:pt x="6" y="6933"/>
                    </a:lnTo>
                    <a:lnTo>
                      <a:pt x="3" y="6902"/>
                    </a:lnTo>
                    <a:lnTo>
                      <a:pt x="1" y="6871"/>
                    </a:lnTo>
                    <a:lnTo>
                      <a:pt x="0" y="6841"/>
                    </a:lnTo>
                    <a:lnTo>
                      <a:pt x="1" y="6809"/>
                    </a:lnTo>
                    <a:lnTo>
                      <a:pt x="3" y="6778"/>
                    </a:lnTo>
                    <a:lnTo>
                      <a:pt x="7" y="6747"/>
                    </a:lnTo>
                    <a:lnTo>
                      <a:pt x="12" y="6717"/>
                    </a:lnTo>
                    <a:lnTo>
                      <a:pt x="18" y="6687"/>
                    </a:lnTo>
                    <a:lnTo>
                      <a:pt x="26" y="6656"/>
                    </a:lnTo>
                    <a:lnTo>
                      <a:pt x="36" y="6626"/>
                    </a:lnTo>
                    <a:lnTo>
                      <a:pt x="47" y="6597"/>
                    </a:lnTo>
                    <a:lnTo>
                      <a:pt x="59" y="6569"/>
                    </a:lnTo>
                    <a:lnTo>
                      <a:pt x="74" y="6539"/>
                    </a:lnTo>
                    <a:lnTo>
                      <a:pt x="90" y="6512"/>
                    </a:lnTo>
                    <a:lnTo>
                      <a:pt x="106" y="6485"/>
                    </a:lnTo>
                    <a:lnTo>
                      <a:pt x="125" y="6459"/>
                    </a:lnTo>
                    <a:lnTo>
                      <a:pt x="144" y="6432"/>
                    </a:lnTo>
                    <a:lnTo>
                      <a:pt x="165" y="6408"/>
                    </a:lnTo>
                    <a:lnTo>
                      <a:pt x="188" y="6384"/>
                    </a:lnTo>
                    <a:lnTo>
                      <a:pt x="1801" y="4771"/>
                    </a:lnTo>
                    <a:lnTo>
                      <a:pt x="1824" y="4748"/>
                    </a:lnTo>
                    <a:lnTo>
                      <a:pt x="1850" y="4727"/>
                    </a:lnTo>
                    <a:lnTo>
                      <a:pt x="1876" y="4707"/>
                    </a:lnTo>
                    <a:lnTo>
                      <a:pt x="1902" y="4689"/>
                    </a:lnTo>
                    <a:lnTo>
                      <a:pt x="1929" y="4671"/>
                    </a:lnTo>
                    <a:lnTo>
                      <a:pt x="1957" y="4656"/>
                    </a:lnTo>
                    <a:lnTo>
                      <a:pt x="1985" y="4642"/>
                    </a:lnTo>
                    <a:lnTo>
                      <a:pt x="2014" y="4630"/>
                    </a:lnTo>
                    <a:lnTo>
                      <a:pt x="2043" y="4619"/>
                    </a:lnTo>
                    <a:lnTo>
                      <a:pt x="2073" y="4609"/>
                    </a:lnTo>
                    <a:lnTo>
                      <a:pt x="2104" y="4601"/>
                    </a:lnTo>
                    <a:lnTo>
                      <a:pt x="2134" y="4595"/>
                    </a:lnTo>
                    <a:lnTo>
                      <a:pt x="2164" y="4590"/>
                    </a:lnTo>
                    <a:lnTo>
                      <a:pt x="2195" y="4586"/>
                    </a:lnTo>
                    <a:lnTo>
                      <a:pt x="2227" y="4584"/>
                    </a:lnTo>
                    <a:lnTo>
                      <a:pt x="2257" y="4583"/>
                    </a:lnTo>
                    <a:lnTo>
                      <a:pt x="2288" y="4584"/>
                    </a:lnTo>
                    <a:lnTo>
                      <a:pt x="2319" y="4586"/>
                    </a:lnTo>
                    <a:lnTo>
                      <a:pt x="2350" y="4590"/>
                    </a:lnTo>
                    <a:lnTo>
                      <a:pt x="2381" y="4595"/>
                    </a:lnTo>
                    <a:lnTo>
                      <a:pt x="2411" y="4601"/>
                    </a:lnTo>
                    <a:lnTo>
                      <a:pt x="2441" y="4609"/>
                    </a:lnTo>
                    <a:lnTo>
                      <a:pt x="2472" y="4619"/>
                    </a:lnTo>
                    <a:lnTo>
                      <a:pt x="2501" y="4630"/>
                    </a:lnTo>
                    <a:lnTo>
                      <a:pt x="2529" y="4642"/>
                    </a:lnTo>
                    <a:lnTo>
                      <a:pt x="2558" y="4656"/>
                    </a:lnTo>
                    <a:lnTo>
                      <a:pt x="2586" y="4671"/>
                    </a:lnTo>
                    <a:lnTo>
                      <a:pt x="2613" y="4689"/>
                    </a:lnTo>
                    <a:lnTo>
                      <a:pt x="2639" y="4707"/>
                    </a:lnTo>
                    <a:lnTo>
                      <a:pt x="2665" y="4727"/>
                    </a:lnTo>
                    <a:lnTo>
                      <a:pt x="2689" y="4748"/>
                    </a:lnTo>
                    <a:lnTo>
                      <a:pt x="2714" y="4770"/>
                    </a:lnTo>
                    <a:lnTo>
                      <a:pt x="5332" y="7384"/>
                    </a:lnTo>
                    <a:lnTo>
                      <a:pt x="5357" y="7406"/>
                    </a:lnTo>
                    <a:lnTo>
                      <a:pt x="5382" y="7427"/>
                    </a:lnTo>
                    <a:lnTo>
                      <a:pt x="5407" y="7448"/>
                    </a:lnTo>
                    <a:lnTo>
                      <a:pt x="5433" y="7466"/>
                    </a:lnTo>
                    <a:lnTo>
                      <a:pt x="5460" y="7483"/>
                    </a:lnTo>
                    <a:lnTo>
                      <a:pt x="5489" y="7498"/>
                    </a:lnTo>
                    <a:lnTo>
                      <a:pt x="5517" y="7512"/>
                    </a:lnTo>
                    <a:lnTo>
                      <a:pt x="5546" y="7524"/>
                    </a:lnTo>
                    <a:lnTo>
                      <a:pt x="5575" y="7535"/>
                    </a:lnTo>
                    <a:lnTo>
                      <a:pt x="5604" y="7545"/>
                    </a:lnTo>
                    <a:lnTo>
                      <a:pt x="5635" y="7553"/>
                    </a:lnTo>
                    <a:lnTo>
                      <a:pt x="5665" y="7559"/>
                    </a:lnTo>
                    <a:lnTo>
                      <a:pt x="5696" y="7565"/>
                    </a:lnTo>
                    <a:lnTo>
                      <a:pt x="5726" y="7569"/>
                    </a:lnTo>
                    <a:lnTo>
                      <a:pt x="5758" y="7571"/>
                    </a:lnTo>
                    <a:lnTo>
                      <a:pt x="5789" y="7572"/>
                    </a:lnTo>
                    <a:lnTo>
                      <a:pt x="5819" y="7571"/>
                    </a:lnTo>
                    <a:lnTo>
                      <a:pt x="5850" y="7569"/>
                    </a:lnTo>
                    <a:lnTo>
                      <a:pt x="5882" y="7565"/>
                    </a:lnTo>
                    <a:lnTo>
                      <a:pt x="5912" y="7559"/>
                    </a:lnTo>
                    <a:lnTo>
                      <a:pt x="5942" y="7552"/>
                    </a:lnTo>
                    <a:lnTo>
                      <a:pt x="5972" y="7544"/>
                    </a:lnTo>
                    <a:lnTo>
                      <a:pt x="6003" y="7535"/>
                    </a:lnTo>
                    <a:lnTo>
                      <a:pt x="6032" y="7524"/>
                    </a:lnTo>
                    <a:lnTo>
                      <a:pt x="6060" y="7512"/>
                    </a:lnTo>
                    <a:lnTo>
                      <a:pt x="6089" y="7498"/>
                    </a:lnTo>
                    <a:lnTo>
                      <a:pt x="6117" y="7482"/>
                    </a:lnTo>
                    <a:lnTo>
                      <a:pt x="6144" y="7465"/>
                    </a:lnTo>
                    <a:lnTo>
                      <a:pt x="6170" y="7447"/>
                    </a:lnTo>
                    <a:lnTo>
                      <a:pt x="6196" y="7426"/>
                    </a:lnTo>
                    <a:lnTo>
                      <a:pt x="6220" y="7405"/>
                    </a:lnTo>
                    <a:lnTo>
                      <a:pt x="6245" y="7383"/>
                    </a:lnTo>
                    <a:lnTo>
                      <a:pt x="13421" y="190"/>
                    </a:lnTo>
                    <a:lnTo>
                      <a:pt x="13445" y="166"/>
                    </a:lnTo>
                    <a:lnTo>
                      <a:pt x="13470" y="145"/>
                    </a:lnTo>
                    <a:lnTo>
                      <a:pt x="13495" y="125"/>
                    </a:lnTo>
                    <a:lnTo>
                      <a:pt x="13521" y="107"/>
                    </a:lnTo>
                    <a:lnTo>
                      <a:pt x="13549" y="90"/>
                    </a:lnTo>
                    <a:lnTo>
                      <a:pt x="13577" y="75"/>
                    </a:lnTo>
                    <a:lnTo>
                      <a:pt x="13605" y="60"/>
                    </a:lnTo>
                    <a:lnTo>
                      <a:pt x="13634" y="47"/>
                    </a:lnTo>
                    <a:lnTo>
                      <a:pt x="13663" y="36"/>
                    </a:lnTo>
                    <a:lnTo>
                      <a:pt x="13693" y="27"/>
                    </a:lnTo>
                    <a:lnTo>
                      <a:pt x="13723" y="19"/>
                    </a:lnTo>
                    <a:lnTo>
                      <a:pt x="13753" y="12"/>
                    </a:lnTo>
                    <a:lnTo>
                      <a:pt x="13784" y="7"/>
                    </a:lnTo>
                    <a:lnTo>
                      <a:pt x="13815" y="3"/>
                    </a:lnTo>
                    <a:lnTo>
                      <a:pt x="13846" y="1"/>
                    </a:lnTo>
                    <a:lnTo>
                      <a:pt x="13877" y="0"/>
                    </a:lnTo>
                    <a:lnTo>
                      <a:pt x="13908" y="1"/>
                    </a:lnTo>
                    <a:lnTo>
                      <a:pt x="13939" y="3"/>
                    </a:lnTo>
                    <a:lnTo>
                      <a:pt x="13970" y="6"/>
                    </a:lnTo>
                    <a:lnTo>
                      <a:pt x="14000" y="11"/>
                    </a:lnTo>
                    <a:lnTo>
                      <a:pt x="14031" y="18"/>
                    </a:lnTo>
                    <a:lnTo>
                      <a:pt x="14062" y="26"/>
                    </a:lnTo>
                    <a:lnTo>
                      <a:pt x="14091" y="35"/>
                    </a:lnTo>
                    <a:lnTo>
                      <a:pt x="14120" y="46"/>
                    </a:lnTo>
                    <a:lnTo>
                      <a:pt x="14149" y="58"/>
                    </a:lnTo>
                    <a:lnTo>
                      <a:pt x="14178" y="73"/>
                    </a:lnTo>
                    <a:lnTo>
                      <a:pt x="14206" y="88"/>
                    </a:lnTo>
                    <a:lnTo>
                      <a:pt x="14233" y="105"/>
                    </a:lnTo>
                    <a:lnTo>
                      <a:pt x="14259" y="123"/>
                    </a:lnTo>
                    <a:lnTo>
                      <a:pt x="14285" y="143"/>
                    </a:lnTo>
                    <a:lnTo>
                      <a:pt x="14310" y="164"/>
                    </a:lnTo>
                    <a:lnTo>
                      <a:pt x="14334" y="186"/>
                    </a:lnTo>
                    <a:lnTo>
                      <a:pt x="15938" y="1780"/>
                    </a:lnTo>
                    <a:lnTo>
                      <a:pt x="15962" y="1804"/>
                    </a:lnTo>
                    <a:lnTo>
                      <a:pt x="15983" y="1829"/>
                    </a:lnTo>
                    <a:lnTo>
                      <a:pt x="16003" y="1855"/>
                    </a:lnTo>
                    <a:lnTo>
                      <a:pt x="16021" y="1881"/>
                    </a:lnTo>
                    <a:lnTo>
                      <a:pt x="16038" y="1908"/>
                    </a:lnTo>
                    <a:lnTo>
                      <a:pt x="16053" y="1935"/>
                    </a:lnTo>
                    <a:lnTo>
                      <a:pt x="16068" y="1964"/>
                    </a:lnTo>
                    <a:lnTo>
                      <a:pt x="16081" y="1993"/>
                    </a:lnTo>
                    <a:lnTo>
                      <a:pt x="16092" y="2022"/>
                    </a:lnTo>
                    <a:lnTo>
                      <a:pt x="16101" y="2051"/>
                    </a:lnTo>
                    <a:lnTo>
                      <a:pt x="16109" y="2082"/>
                    </a:lnTo>
                    <a:lnTo>
                      <a:pt x="16116" y="2112"/>
                    </a:lnTo>
                    <a:lnTo>
                      <a:pt x="16121" y="2143"/>
                    </a:lnTo>
                    <a:lnTo>
                      <a:pt x="16125" y="2173"/>
                    </a:lnTo>
                    <a:lnTo>
                      <a:pt x="16127" y="2205"/>
                    </a:lnTo>
                    <a:lnTo>
                      <a:pt x="16128" y="2236"/>
                    </a:lnTo>
                    <a:lnTo>
                      <a:pt x="16127" y="2266"/>
                    </a:lnTo>
                    <a:lnTo>
                      <a:pt x="16125" y="2297"/>
                    </a:lnTo>
                    <a:lnTo>
                      <a:pt x="16122" y="2328"/>
                    </a:lnTo>
                    <a:lnTo>
                      <a:pt x="16117" y="2359"/>
                    </a:lnTo>
                    <a:lnTo>
                      <a:pt x="16110" y="2389"/>
                    </a:lnTo>
                    <a:lnTo>
                      <a:pt x="16102" y="2419"/>
                    </a:lnTo>
                    <a:lnTo>
                      <a:pt x="16093" y="2449"/>
                    </a:lnTo>
                    <a:lnTo>
                      <a:pt x="16082" y="2478"/>
                    </a:lnTo>
                    <a:lnTo>
                      <a:pt x="16069" y="2507"/>
                    </a:lnTo>
                    <a:lnTo>
                      <a:pt x="16055" y="2535"/>
                    </a:lnTo>
                    <a:lnTo>
                      <a:pt x="16039" y="2564"/>
                    </a:lnTo>
                    <a:lnTo>
                      <a:pt x="16023" y="2591"/>
                    </a:lnTo>
                    <a:lnTo>
                      <a:pt x="16004" y="2617"/>
                    </a:lnTo>
                    <a:lnTo>
                      <a:pt x="15985" y="2642"/>
                    </a:lnTo>
                    <a:lnTo>
                      <a:pt x="15964" y="2667"/>
                    </a:lnTo>
                    <a:lnTo>
                      <a:pt x="15941" y="2692"/>
                    </a:lnTo>
                    <a:lnTo>
                      <a:pt x="7238" y="11415"/>
                    </a:lnTo>
                    <a:lnTo>
                      <a:pt x="7214" y="11439"/>
                    </a:lnTo>
                    <a:lnTo>
                      <a:pt x="7188" y="11462"/>
                    </a:lnTo>
                    <a:lnTo>
                      <a:pt x="7162" y="11485"/>
                    </a:lnTo>
                    <a:lnTo>
                      <a:pt x="7134" y="11507"/>
                    </a:lnTo>
                    <a:lnTo>
                      <a:pt x="7104" y="11529"/>
                    </a:lnTo>
                    <a:lnTo>
                      <a:pt x="7074" y="11550"/>
                    </a:lnTo>
                    <a:lnTo>
                      <a:pt x="7043" y="11572"/>
                    </a:lnTo>
                    <a:lnTo>
                      <a:pt x="7011" y="11593"/>
                    </a:lnTo>
                    <a:lnTo>
                      <a:pt x="6977" y="11613"/>
                    </a:lnTo>
                    <a:lnTo>
                      <a:pt x="6943" y="11632"/>
                    </a:lnTo>
                    <a:lnTo>
                      <a:pt x="6909" y="11651"/>
                    </a:lnTo>
                    <a:lnTo>
                      <a:pt x="6874" y="11670"/>
                    </a:lnTo>
                    <a:lnTo>
                      <a:pt x="6837" y="11688"/>
                    </a:lnTo>
                    <a:lnTo>
                      <a:pt x="6801" y="11706"/>
                    </a:lnTo>
                    <a:lnTo>
                      <a:pt x="6765" y="11722"/>
                    </a:lnTo>
                    <a:lnTo>
                      <a:pt x="6727" y="11738"/>
                    </a:lnTo>
                    <a:lnTo>
                      <a:pt x="6689" y="11753"/>
                    </a:lnTo>
                    <a:lnTo>
                      <a:pt x="6652" y="11767"/>
                    </a:lnTo>
                    <a:lnTo>
                      <a:pt x="6613" y="11781"/>
                    </a:lnTo>
                    <a:lnTo>
                      <a:pt x="6576" y="11793"/>
                    </a:lnTo>
                    <a:lnTo>
                      <a:pt x="6538" y="11805"/>
                    </a:lnTo>
                    <a:lnTo>
                      <a:pt x="6500" y="11817"/>
                    </a:lnTo>
                    <a:lnTo>
                      <a:pt x="6461" y="11827"/>
                    </a:lnTo>
                    <a:lnTo>
                      <a:pt x="6424" y="11836"/>
                    </a:lnTo>
                    <a:lnTo>
                      <a:pt x="6387" y="11844"/>
                    </a:lnTo>
                    <a:lnTo>
                      <a:pt x="6349" y="11852"/>
                    </a:lnTo>
                    <a:lnTo>
                      <a:pt x="6313" y="11858"/>
                    </a:lnTo>
                    <a:lnTo>
                      <a:pt x="6277" y="11863"/>
                    </a:lnTo>
                    <a:lnTo>
                      <a:pt x="6241" y="11867"/>
                    </a:lnTo>
                    <a:lnTo>
                      <a:pt x="6205" y="11870"/>
                    </a:lnTo>
                    <a:lnTo>
                      <a:pt x="6171" y="11871"/>
                    </a:lnTo>
                    <a:lnTo>
                      <a:pt x="6138" y="11872"/>
                    </a:lnTo>
                    <a:lnTo>
                      <a:pt x="5386" y="11872"/>
                    </a:lnTo>
                    <a:lnTo>
                      <a:pt x="5352" y="11871"/>
                    </a:lnTo>
                    <a:lnTo>
                      <a:pt x="5318" y="11870"/>
                    </a:lnTo>
                    <a:lnTo>
                      <a:pt x="5283" y="11867"/>
                    </a:lnTo>
                    <a:lnTo>
                      <a:pt x="5247" y="11863"/>
                    </a:lnTo>
                    <a:lnTo>
                      <a:pt x="5210" y="11858"/>
                    </a:lnTo>
                    <a:lnTo>
                      <a:pt x="5174" y="11851"/>
                    </a:lnTo>
                    <a:lnTo>
                      <a:pt x="5137" y="11844"/>
                    </a:lnTo>
                    <a:lnTo>
                      <a:pt x="5099" y="11836"/>
                    </a:lnTo>
                    <a:lnTo>
                      <a:pt x="5062" y="11827"/>
                    </a:lnTo>
                    <a:lnTo>
                      <a:pt x="5024" y="11817"/>
                    </a:lnTo>
                    <a:lnTo>
                      <a:pt x="4986" y="11805"/>
                    </a:lnTo>
                    <a:lnTo>
                      <a:pt x="4948" y="11793"/>
                    </a:lnTo>
                    <a:lnTo>
                      <a:pt x="4910" y="11780"/>
                    </a:lnTo>
                    <a:lnTo>
                      <a:pt x="4872" y="11767"/>
                    </a:lnTo>
                    <a:lnTo>
                      <a:pt x="4834" y="11753"/>
                    </a:lnTo>
                    <a:lnTo>
                      <a:pt x="4796" y="11738"/>
                    </a:lnTo>
                    <a:lnTo>
                      <a:pt x="4760" y="11722"/>
                    </a:lnTo>
                    <a:lnTo>
                      <a:pt x="4722" y="11705"/>
                    </a:lnTo>
                    <a:lnTo>
                      <a:pt x="4686" y="11688"/>
                    </a:lnTo>
                    <a:lnTo>
                      <a:pt x="4650" y="11669"/>
                    </a:lnTo>
                    <a:lnTo>
                      <a:pt x="4615" y="11651"/>
                    </a:lnTo>
                    <a:lnTo>
                      <a:pt x="4580" y="11632"/>
                    </a:lnTo>
                    <a:lnTo>
                      <a:pt x="4546" y="11612"/>
                    </a:lnTo>
                    <a:lnTo>
                      <a:pt x="4513" y="11592"/>
                    </a:lnTo>
                    <a:lnTo>
                      <a:pt x="4481" y="11572"/>
                    </a:lnTo>
                    <a:lnTo>
                      <a:pt x="4449" y="11550"/>
                    </a:lnTo>
                    <a:lnTo>
                      <a:pt x="4419" y="11528"/>
                    </a:lnTo>
                    <a:lnTo>
                      <a:pt x="4390" y="11506"/>
                    </a:lnTo>
                    <a:lnTo>
                      <a:pt x="4363" y="11484"/>
                    </a:lnTo>
                    <a:lnTo>
                      <a:pt x="4335" y="11462"/>
                    </a:lnTo>
                    <a:lnTo>
                      <a:pt x="4310" y="11439"/>
                    </a:lnTo>
                    <a:lnTo>
                      <a:pt x="4286" y="11414"/>
                    </a:lnTo>
                    <a:lnTo>
                      <a:pt x="187" y="7297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535761"/>
                  </a:solidFill>
                  <a:latin typeface="Raleway Light" panose="020B0403030101060003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92" name="Rectangle 117">
              <a:extLst>
                <a:ext uri="{FF2B5EF4-FFF2-40B4-BE49-F238E27FC236}">
                  <a16:creationId xmlns:a16="http://schemas.microsoft.com/office/drawing/2014/main" id="{CAC7A498-F34C-49F0-B69C-EA989FA3A586}"/>
                </a:ext>
              </a:extLst>
            </p:cNvPr>
            <p:cNvSpPr/>
            <p:nvPr/>
          </p:nvSpPr>
          <p:spPr>
            <a:xfrm>
              <a:off x="2031762" y="4245354"/>
              <a:ext cx="428232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600" dirty="0">
                  <a:latin typeface="Montserrat "/>
                  <a:ea typeface="Open Sans Light" panose="020B0306030504020204" pitchFamily="34" charset="0"/>
                  <a:cs typeface="Open Sans Light" panose="020B0306030504020204" pitchFamily="34" charset="0"/>
                </a:rPr>
                <a:t>передача нервных импульсов</a:t>
              </a:r>
              <a:endParaRPr lang="id-ID" sz="1600" dirty="0">
                <a:latin typeface="Montserrat 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196" name="Group 114">
            <a:extLst>
              <a:ext uri="{FF2B5EF4-FFF2-40B4-BE49-F238E27FC236}">
                <a16:creationId xmlns:a16="http://schemas.microsoft.com/office/drawing/2014/main" id="{486AB4B3-7937-4FC1-A3B2-7450F3F34D1D}"/>
              </a:ext>
            </a:extLst>
          </p:cNvPr>
          <p:cNvGrpSpPr/>
          <p:nvPr/>
        </p:nvGrpSpPr>
        <p:grpSpPr>
          <a:xfrm>
            <a:off x="473753" y="3652693"/>
            <a:ext cx="4903236" cy="431888"/>
            <a:chOff x="1925147" y="4208409"/>
            <a:chExt cx="4903236" cy="431888"/>
          </a:xfrm>
        </p:grpSpPr>
        <p:sp>
          <p:nvSpPr>
            <p:cNvPr id="197" name="Rectangle: Rounded Corners 115">
              <a:extLst>
                <a:ext uri="{FF2B5EF4-FFF2-40B4-BE49-F238E27FC236}">
                  <a16:creationId xmlns:a16="http://schemas.microsoft.com/office/drawing/2014/main" id="{541DBD09-9B46-4C2D-B7B6-AE69320A6AB0}"/>
                </a:ext>
              </a:extLst>
            </p:cNvPr>
            <p:cNvSpPr/>
            <p:nvPr/>
          </p:nvSpPr>
          <p:spPr>
            <a:xfrm>
              <a:off x="1925147" y="4208409"/>
              <a:ext cx="4903236" cy="43188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198" name="Group 116">
              <a:extLst>
                <a:ext uri="{FF2B5EF4-FFF2-40B4-BE49-F238E27FC236}">
                  <a16:creationId xmlns:a16="http://schemas.microsoft.com/office/drawing/2014/main" id="{EF37A563-90D9-4861-A478-8B52A126257E}"/>
                </a:ext>
              </a:extLst>
            </p:cNvPr>
            <p:cNvGrpSpPr/>
            <p:nvPr/>
          </p:nvGrpSpPr>
          <p:grpSpPr>
            <a:xfrm>
              <a:off x="6405265" y="4217644"/>
              <a:ext cx="413418" cy="413418"/>
              <a:chOff x="1231129" y="3506469"/>
              <a:chExt cx="413418" cy="413418"/>
            </a:xfrm>
          </p:grpSpPr>
          <p:sp>
            <p:nvSpPr>
              <p:cNvPr id="200" name="Oval 118">
                <a:extLst>
                  <a:ext uri="{FF2B5EF4-FFF2-40B4-BE49-F238E27FC236}">
                    <a16:creationId xmlns:a16="http://schemas.microsoft.com/office/drawing/2014/main" id="{2A645FE0-0ED3-4817-907F-2AFC0F480F98}"/>
                  </a:ext>
                </a:extLst>
              </p:cNvPr>
              <p:cNvSpPr/>
              <p:nvPr/>
            </p:nvSpPr>
            <p:spPr>
              <a:xfrm>
                <a:off x="1231129" y="3506469"/>
                <a:ext cx="413418" cy="413418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Oval 119">
                <a:extLst>
                  <a:ext uri="{FF2B5EF4-FFF2-40B4-BE49-F238E27FC236}">
                    <a16:creationId xmlns:a16="http://schemas.microsoft.com/office/drawing/2014/main" id="{0945C48A-B24F-4023-B598-030DB5FC53B5}"/>
                  </a:ext>
                </a:extLst>
              </p:cNvPr>
              <p:cNvSpPr/>
              <p:nvPr/>
            </p:nvSpPr>
            <p:spPr>
              <a:xfrm>
                <a:off x="1276266" y="3551606"/>
                <a:ext cx="323144" cy="323144"/>
              </a:xfrm>
              <a:prstGeom prst="ellipse">
                <a:avLst/>
              </a:prstGeom>
              <a:solidFill>
                <a:srgbClr val="08A5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2" name="Freeform 229">
                <a:extLst>
                  <a:ext uri="{FF2B5EF4-FFF2-40B4-BE49-F238E27FC236}">
                    <a16:creationId xmlns:a16="http://schemas.microsoft.com/office/drawing/2014/main" id="{FFDC45BB-0E55-47EA-B281-82E97A13FA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7282" y="3671573"/>
                <a:ext cx="121113" cy="83211"/>
              </a:xfrm>
              <a:custGeom>
                <a:avLst/>
                <a:gdLst>
                  <a:gd name="T0" fmla="*/ 124 w 16128"/>
                  <a:gd name="T1" fmla="*/ 7223 h 11872"/>
                  <a:gd name="T2" fmla="*/ 59 w 16128"/>
                  <a:gd name="T3" fmla="*/ 7113 h 11872"/>
                  <a:gd name="T4" fmla="*/ 18 w 16128"/>
                  <a:gd name="T5" fmla="*/ 6994 h 11872"/>
                  <a:gd name="T6" fmla="*/ 1 w 16128"/>
                  <a:gd name="T7" fmla="*/ 6871 h 11872"/>
                  <a:gd name="T8" fmla="*/ 7 w 16128"/>
                  <a:gd name="T9" fmla="*/ 6747 h 11872"/>
                  <a:gd name="T10" fmla="*/ 36 w 16128"/>
                  <a:gd name="T11" fmla="*/ 6626 h 11872"/>
                  <a:gd name="T12" fmla="*/ 90 w 16128"/>
                  <a:gd name="T13" fmla="*/ 6512 h 11872"/>
                  <a:gd name="T14" fmla="*/ 165 w 16128"/>
                  <a:gd name="T15" fmla="*/ 6408 h 11872"/>
                  <a:gd name="T16" fmla="*/ 1850 w 16128"/>
                  <a:gd name="T17" fmla="*/ 4727 h 11872"/>
                  <a:gd name="T18" fmla="*/ 1957 w 16128"/>
                  <a:gd name="T19" fmla="*/ 4656 h 11872"/>
                  <a:gd name="T20" fmla="*/ 2073 w 16128"/>
                  <a:gd name="T21" fmla="*/ 4609 h 11872"/>
                  <a:gd name="T22" fmla="*/ 2195 w 16128"/>
                  <a:gd name="T23" fmla="*/ 4586 h 11872"/>
                  <a:gd name="T24" fmla="*/ 2319 w 16128"/>
                  <a:gd name="T25" fmla="*/ 4586 h 11872"/>
                  <a:gd name="T26" fmla="*/ 2441 w 16128"/>
                  <a:gd name="T27" fmla="*/ 4609 h 11872"/>
                  <a:gd name="T28" fmla="*/ 2558 w 16128"/>
                  <a:gd name="T29" fmla="*/ 4656 h 11872"/>
                  <a:gd name="T30" fmla="*/ 2665 w 16128"/>
                  <a:gd name="T31" fmla="*/ 4727 h 11872"/>
                  <a:gd name="T32" fmla="*/ 5357 w 16128"/>
                  <a:gd name="T33" fmla="*/ 7406 h 11872"/>
                  <a:gd name="T34" fmla="*/ 5460 w 16128"/>
                  <a:gd name="T35" fmla="*/ 7483 h 11872"/>
                  <a:gd name="T36" fmla="*/ 5575 w 16128"/>
                  <a:gd name="T37" fmla="*/ 7535 h 11872"/>
                  <a:gd name="T38" fmla="*/ 5696 w 16128"/>
                  <a:gd name="T39" fmla="*/ 7565 h 11872"/>
                  <a:gd name="T40" fmla="*/ 5819 w 16128"/>
                  <a:gd name="T41" fmla="*/ 7571 h 11872"/>
                  <a:gd name="T42" fmla="*/ 5942 w 16128"/>
                  <a:gd name="T43" fmla="*/ 7552 h 11872"/>
                  <a:gd name="T44" fmla="*/ 6060 w 16128"/>
                  <a:gd name="T45" fmla="*/ 7512 h 11872"/>
                  <a:gd name="T46" fmla="*/ 6170 w 16128"/>
                  <a:gd name="T47" fmla="*/ 7447 h 11872"/>
                  <a:gd name="T48" fmla="*/ 13421 w 16128"/>
                  <a:gd name="T49" fmla="*/ 190 h 11872"/>
                  <a:gd name="T50" fmla="*/ 13521 w 16128"/>
                  <a:gd name="T51" fmla="*/ 107 h 11872"/>
                  <a:gd name="T52" fmla="*/ 13634 w 16128"/>
                  <a:gd name="T53" fmla="*/ 47 h 11872"/>
                  <a:gd name="T54" fmla="*/ 13753 w 16128"/>
                  <a:gd name="T55" fmla="*/ 12 h 11872"/>
                  <a:gd name="T56" fmla="*/ 13877 w 16128"/>
                  <a:gd name="T57" fmla="*/ 0 h 11872"/>
                  <a:gd name="T58" fmla="*/ 14000 w 16128"/>
                  <a:gd name="T59" fmla="*/ 11 h 11872"/>
                  <a:gd name="T60" fmla="*/ 14120 w 16128"/>
                  <a:gd name="T61" fmla="*/ 46 h 11872"/>
                  <a:gd name="T62" fmla="*/ 14233 w 16128"/>
                  <a:gd name="T63" fmla="*/ 105 h 11872"/>
                  <a:gd name="T64" fmla="*/ 14334 w 16128"/>
                  <a:gd name="T65" fmla="*/ 186 h 11872"/>
                  <a:gd name="T66" fmla="*/ 16003 w 16128"/>
                  <a:gd name="T67" fmla="*/ 1855 h 11872"/>
                  <a:gd name="T68" fmla="*/ 16068 w 16128"/>
                  <a:gd name="T69" fmla="*/ 1964 h 11872"/>
                  <a:gd name="T70" fmla="*/ 16109 w 16128"/>
                  <a:gd name="T71" fmla="*/ 2082 h 11872"/>
                  <a:gd name="T72" fmla="*/ 16127 w 16128"/>
                  <a:gd name="T73" fmla="*/ 2205 h 11872"/>
                  <a:gd name="T74" fmla="*/ 16122 w 16128"/>
                  <a:gd name="T75" fmla="*/ 2328 h 11872"/>
                  <a:gd name="T76" fmla="*/ 16093 w 16128"/>
                  <a:gd name="T77" fmla="*/ 2449 h 11872"/>
                  <a:gd name="T78" fmla="*/ 16039 w 16128"/>
                  <a:gd name="T79" fmla="*/ 2564 h 11872"/>
                  <a:gd name="T80" fmla="*/ 15964 w 16128"/>
                  <a:gd name="T81" fmla="*/ 2667 h 11872"/>
                  <a:gd name="T82" fmla="*/ 7188 w 16128"/>
                  <a:gd name="T83" fmla="*/ 11462 h 11872"/>
                  <a:gd name="T84" fmla="*/ 7074 w 16128"/>
                  <a:gd name="T85" fmla="*/ 11550 h 11872"/>
                  <a:gd name="T86" fmla="*/ 6943 w 16128"/>
                  <a:gd name="T87" fmla="*/ 11632 h 11872"/>
                  <a:gd name="T88" fmla="*/ 6801 w 16128"/>
                  <a:gd name="T89" fmla="*/ 11706 h 11872"/>
                  <a:gd name="T90" fmla="*/ 6652 w 16128"/>
                  <a:gd name="T91" fmla="*/ 11767 h 11872"/>
                  <a:gd name="T92" fmla="*/ 6500 w 16128"/>
                  <a:gd name="T93" fmla="*/ 11817 h 11872"/>
                  <a:gd name="T94" fmla="*/ 6349 w 16128"/>
                  <a:gd name="T95" fmla="*/ 11852 h 11872"/>
                  <a:gd name="T96" fmla="*/ 6205 w 16128"/>
                  <a:gd name="T97" fmla="*/ 11870 h 11872"/>
                  <a:gd name="T98" fmla="*/ 5352 w 16128"/>
                  <a:gd name="T99" fmla="*/ 11871 h 11872"/>
                  <a:gd name="T100" fmla="*/ 5210 w 16128"/>
                  <a:gd name="T101" fmla="*/ 11858 h 11872"/>
                  <a:gd name="T102" fmla="*/ 5062 w 16128"/>
                  <a:gd name="T103" fmla="*/ 11827 h 11872"/>
                  <a:gd name="T104" fmla="*/ 4910 w 16128"/>
                  <a:gd name="T105" fmla="*/ 11780 h 11872"/>
                  <a:gd name="T106" fmla="*/ 4760 w 16128"/>
                  <a:gd name="T107" fmla="*/ 11722 h 11872"/>
                  <a:gd name="T108" fmla="*/ 4615 w 16128"/>
                  <a:gd name="T109" fmla="*/ 11651 h 11872"/>
                  <a:gd name="T110" fmla="*/ 4481 w 16128"/>
                  <a:gd name="T111" fmla="*/ 11572 h 11872"/>
                  <a:gd name="T112" fmla="*/ 4363 w 16128"/>
                  <a:gd name="T113" fmla="*/ 11484 h 11872"/>
                  <a:gd name="T114" fmla="*/ 187 w 16128"/>
                  <a:gd name="T115" fmla="*/ 7297 h 11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128" h="11872">
                    <a:moveTo>
                      <a:pt x="187" y="7297"/>
                    </a:moveTo>
                    <a:lnTo>
                      <a:pt x="164" y="7273"/>
                    </a:lnTo>
                    <a:lnTo>
                      <a:pt x="143" y="7248"/>
                    </a:lnTo>
                    <a:lnTo>
                      <a:pt x="124" y="7223"/>
                    </a:lnTo>
                    <a:lnTo>
                      <a:pt x="106" y="7196"/>
                    </a:lnTo>
                    <a:lnTo>
                      <a:pt x="89" y="7168"/>
                    </a:lnTo>
                    <a:lnTo>
                      <a:pt x="74" y="7141"/>
                    </a:lnTo>
                    <a:lnTo>
                      <a:pt x="59" y="7113"/>
                    </a:lnTo>
                    <a:lnTo>
                      <a:pt x="46" y="7084"/>
                    </a:lnTo>
                    <a:lnTo>
                      <a:pt x="35" y="7054"/>
                    </a:lnTo>
                    <a:lnTo>
                      <a:pt x="26" y="7024"/>
                    </a:lnTo>
                    <a:lnTo>
                      <a:pt x="18" y="6994"/>
                    </a:lnTo>
                    <a:lnTo>
                      <a:pt x="12" y="6964"/>
                    </a:lnTo>
                    <a:lnTo>
                      <a:pt x="6" y="6933"/>
                    </a:lnTo>
                    <a:lnTo>
                      <a:pt x="3" y="6902"/>
                    </a:lnTo>
                    <a:lnTo>
                      <a:pt x="1" y="6871"/>
                    </a:lnTo>
                    <a:lnTo>
                      <a:pt x="0" y="6841"/>
                    </a:lnTo>
                    <a:lnTo>
                      <a:pt x="1" y="6809"/>
                    </a:lnTo>
                    <a:lnTo>
                      <a:pt x="3" y="6778"/>
                    </a:lnTo>
                    <a:lnTo>
                      <a:pt x="7" y="6747"/>
                    </a:lnTo>
                    <a:lnTo>
                      <a:pt x="12" y="6717"/>
                    </a:lnTo>
                    <a:lnTo>
                      <a:pt x="18" y="6687"/>
                    </a:lnTo>
                    <a:lnTo>
                      <a:pt x="26" y="6656"/>
                    </a:lnTo>
                    <a:lnTo>
                      <a:pt x="36" y="6626"/>
                    </a:lnTo>
                    <a:lnTo>
                      <a:pt x="47" y="6597"/>
                    </a:lnTo>
                    <a:lnTo>
                      <a:pt x="59" y="6569"/>
                    </a:lnTo>
                    <a:lnTo>
                      <a:pt x="74" y="6539"/>
                    </a:lnTo>
                    <a:lnTo>
                      <a:pt x="90" y="6512"/>
                    </a:lnTo>
                    <a:lnTo>
                      <a:pt x="106" y="6485"/>
                    </a:lnTo>
                    <a:lnTo>
                      <a:pt x="125" y="6459"/>
                    </a:lnTo>
                    <a:lnTo>
                      <a:pt x="144" y="6432"/>
                    </a:lnTo>
                    <a:lnTo>
                      <a:pt x="165" y="6408"/>
                    </a:lnTo>
                    <a:lnTo>
                      <a:pt x="188" y="6384"/>
                    </a:lnTo>
                    <a:lnTo>
                      <a:pt x="1801" y="4771"/>
                    </a:lnTo>
                    <a:lnTo>
                      <a:pt x="1824" y="4748"/>
                    </a:lnTo>
                    <a:lnTo>
                      <a:pt x="1850" y="4727"/>
                    </a:lnTo>
                    <a:lnTo>
                      <a:pt x="1876" y="4707"/>
                    </a:lnTo>
                    <a:lnTo>
                      <a:pt x="1902" y="4689"/>
                    </a:lnTo>
                    <a:lnTo>
                      <a:pt x="1929" y="4671"/>
                    </a:lnTo>
                    <a:lnTo>
                      <a:pt x="1957" y="4656"/>
                    </a:lnTo>
                    <a:lnTo>
                      <a:pt x="1985" y="4642"/>
                    </a:lnTo>
                    <a:lnTo>
                      <a:pt x="2014" y="4630"/>
                    </a:lnTo>
                    <a:lnTo>
                      <a:pt x="2043" y="4619"/>
                    </a:lnTo>
                    <a:lnTo>
                      <a:pt x="2073" y="4609"/>
                    </a:lnTo>
                    <a:lnTo>
                      <a:pt x="2104" y="4601"/>
                    </a:lnTo>
                    <a:lnTo>
                      <a:pt x="2134" y="4595"/>
                    </a:lnTo>
                    <a:lnTo>
                      <a:pt x="2164" y="4590"/>
                    </a:lnTo>
                    <a:lnTo>
                      <a:pt x="2195" y="4586"/>
                    </a:lnTo>
                    <a:lnTo>
                      <a:pt x="2227" y="4584"/>
                    </a:lnTo>
                    <a:lnTo>
                      <a:pt x="2257" y="4583"/>
                    </a:lnTo>
                    <a:lnTo>
                      <a:pt x="2288" y="4584"/>
                    </a:lnTo>
                    <a:lnTo>
                      <a:pt x="2319" y="4586"/>
                    </a:lnTo>
                    <a:lnTo>
                      <a:pt x="2350" y="4590"/>
                    </a:lnTo>
                    <a:lnTo>
                      <a:pt x="2381" y="4595"/>
                    </a:lnTo>
                    <a:lnTo>
                      <a:pt x="2411" y="4601"/>
                    </a:lnTo>
                    <a:lnTo>
                      <a:pt x="2441" y="4609"/>
                    </a:lnTo>
                    <a:lnTo>
                      <a:pt x="2472" y="4619"/>
                    </a:lnTo>
                    <a:lnTo>
                      <a:pt x="2501" y="4630"/>
                    </a:lnTo>
                    <a:lnTo>
                      <a:pt x="2529" y="4642"/>
                    </a:lnTo>
                    <a:lnTo>
                      <a:pt x="2558" y="4656"/>
                    </a:lnTo>
                    <a:lnTo>
                      <a:pt x="2586" y="4671"/>
                    </a:lnTo>
                    <a:lnTo>
                      <a:pt x="2613" y="4689"/>
                    </a:lnTo>
                    <a:lnTo>
                      <a:pt x="2639" y="4707"/>
                    </a:lnTo>
                    <a:lnTo>
                      <a:pt x="2665" y="4727"/>
                    </a:lnTo>
                    <a:lnTo>
                      <a:pt x="2689" y="4748"/>
                    </a:lnTo>
                    <a:lnTo>
                      <a:pt x="2714" y="4770"/>
                    </a:lnTo>
                    <a:lnTo>
                      <a:pt x="5332" y="7384"/>
                    </a:lnTo>
                    <a:lnTo>
                      <a:pt x="5357" y="7406"/>
                    </a:lnTo>
                    <a:lnTo>
                      <a:pt x="5382" y="7427"/>
                    </a:lnTo>
                    <a:lnTo>
                      <a:pt x="5407" y="7448"/>
                    </a:lnTo>
                    <a:lnTo>
                      <a:pt x="5433" y="7466"/>
                    </a:lnTo>
                    <a:lnTo>
                      <a:pt x="5460" y="7483"/>
                    </a:lnTo>
                    <a:lnTo>
                      <a:pt x="5489" y="7498"/>
                    </a:lnTo>
                    <a:lnTo>
                      <a:pt x="5517" y="7512"/>
                    </a:lnTo>
                    <a:lnTo>
                      <a:pt x="5546" y="7524"/>
                    </a:lnTo>
                    <a:lnTo>
                      <a:pt x="5575" y="7535"/>
                    </a:lnTo>
                    <a:lnTo>
                      <a:pt x="5604" y="7545"/>
                    </a:lnTo>
                    <a:lnTo>
                      <a:pt x="5635" y="7553"/>
                    </a:lnTo>
                    <a:lnTo>
                      <a:pt x="5665" y="7559"/>
                    </a:lnTo>
                    <a:lnTo>
                      <a:pt x="5696" y="7565"/>
                    </a:lnTo>
                    <a:lnTo>
                      <a:pt x="5726" y="7569"/>
                    </a:lnTo>
                    <a:lnTo>
                      <a:pt x="5758" y="7571"/>
                    </a:lnTo>
                    <a:lnTo>
                      <a:pt x="5789" y="7572"/>
                    </a:lnTo>
                    <a:lnTo>
                      <a:pt x="5819" y="7571"/>
                    </a:lnTo>
                    <a:lnTo>
                      <a:pt x="5850" y="7569"/>
                    </a:lnTo>
                    <a:lnTo>
                      <a:pt x="5882" y="7565"/>
                    </a:lnTo>
                    <a:lnTo>
                      <a:pt x="5912" y="7559"/>
                    </a:lnTo>
                    <a:lnTo>
                      <a:pt x="5942" y="7552"/>
                    </a:lnTo>
                    <a:lnTo>
                      <a:pt x="5972" y="7544"/>
                    </a:lnTo>
                    <a:lnTo>
                      <a:pt x="6003" y="7535"/>
                    </a:lnTo>
                    <a:lnTo>
                      <a:pt x="6032" y="7524"/>
                    </a:lnTo>
                    <a:lnTo>
                      <a:pt x="6060" y="7512"/>
                    </a:lnTo>
                    <a:lnTo>
                      <a:pt x="6089" y="7498"/>
                    </a:lnTo>
                    <a:lnTo>
                      <a:pt x="6117" y="7482"/>
                    </a:lnTo>
                    <a:lnTo>
                      <a:pt x="6144" y="7465"/>
                    </a:lnTo>
                    <a:lnTo>
                      <a:pt x="6170" y="7447"/>
                    </a:lnTo>
                    <a:lnTo>
                      <a:pt x="6196" y="7426"/>
                    </a:lnTo>
                    <a:lnTo>
                      <a:pt x="6220" y="7405"/>
                    </a:lnTo>
                    <a:lnTo>
                      <a:pt x="6245" y="7383"/>
                    </a:lnTo>
                    <a:lnTo>
                      <a:pt x="13421" y="190"/>
                    </a:lnTo>
                    <a:lnTo>
                      <a:pt x="13445" y="166"/>
                    </a:lnTo>
                    <a:lnTo>
                      <a:pt x="13470" y="145"/>
                    </a:lnTo>
                    <a:lnTo>
                      <a:pt x="13495" y="125"/>
                    </a:lnTo>
                    <a:lnTo>
                      <a:pt x="13521" y="107"/>
                    </a:lnTo>
                    <a:lnTo>
                      <a:pt x="13549" y="90"/>
                    </a:lnTo>
                    <a:lnTo>
                      <a:pt x="13577" y="75"/>
                    </a:lnTo>
                    <a:lnTo>
                      <a:pt x="13605" y="60"/>
                    </a:lnTo>
                    <a:lnTo>
                      <a:pt x="13634" y="47"/>
                    </a:lnTo>
                    <a:lnTo>
                      <a:pt x="13663" y="36"/>
                    </a:lnTo>
                    <a:lnTo>
                      <a:pt x="13693" y="27"/>
                    </a:lnTo>
                    <a:lnTo>
                      <a:pt x="13723" y="19"/>
                    </a:lnTo>
                    <a:lnTo>
                      <a:pt x="13753" y="12"/>
                    </a:lnTo>
                    <a:lnTo>
                      <a:pt x="13784" y="7"/>
                    </a:lnTo>
                    <a:lnTo>
                      <a:pt x="13815" y="3"/>
                    </a:lnTo>
                    <a:lnTo>
                      <a:pt x="13846" y="1"/>
                    </a:lnTo>
                    <a:lnTo>
                      <a:pt x="13877" y="0"/>
                    </a:lnTo>
                    <a:lnTo>
                      <a:pt x="13908" y="1"/>
                    </a:lnTo>
                    <a:lnTo>
                      <a:pt x="13939" y="3"/>
                    </a:lnTo>
                    <a:lnTo>
                      <a:pt x="13970" y="6"/>
                    </a:lnTo>
                    <a:lnTo>
                      <a:pt x="14000" y="11"/>
                    </a:lnTo>
                    <a:lnTo>
                      <a:pt x="14031" y="18"/>
                    </a:lnTo>
                    <a:lnTo>
                      <a:pt x="14062" y="26"/>
                    </a:lnTo>
                    <a:lnTo>
                      <a:pt x="14091" y="35"/>
                    </a:lnTo>
                    <a:lnTo>
                      <a:pt x="14120" y="46"/>
                    </a:lnTo>
                    <a:lnTo>
                      <a:pt x="14149" y="58"/>
                    </a:lnTo>
                    <a:lnTo>
                      <a:pt x="14178" y="73"/>
                    </a:lnTo>
                    <a:lnTo>
                      <a:pt x="14206" y="88"/>
                    </a:lnTo>
                    <a:lnTo>
                      <a:pt x="14233" y="105"/>
                    </a:lnTo>
                    <a:lnTo>
                      <a:pt x="14259" y="123"/>
                    </a:lnTo>
                    <a:lnTo>
                      <a:pt x="14285" y="143"/>
                    </a:lnTo>
                    <a:lnTo>
                      <a:pt x="14310" y="164"/>
                    </a:lnTo>
                    <a:lnTo>
                      <a:pt x="14334" y="186"/>
                    </a:lnTo>
                    <a:lnTo>
                      <a:pt x="15938" y="1780"/>
                    </a:lnTo>
                    <a:lnTo>
                      <a:pt x="15962" y="1804"/>
                    </a:lnTo>
                    <a:lnTo>
                      <a:pt x="15983" y="1829"/>
                    </a:lnTo>
                    <a:lnTo>
                      <a:pt x="16003" y="1855"/>
                    </a:lnTo>
                    <a:lnTo>
                      <a:pt x="16021" y="1881"/>
                    </a:lnTo>
                    <a:lnTo>
                      <a:pt x="16038" y="1908"/>
                    </a:lnTo>
                    <a:lnTo>
                      <a:pt x="16053" y="1935"/>
                    </a:lnTo>
                    <a:lnTo>
                      <a:pt x="16068" y="1964"/>
                    </a:lnTo>
                    <a:lnTo>
                      <a:pt x="16081" y="1993"/>
                    </a:lnTo>
                    <a:lnTo>
                      <a:pt x="16092" y="2022"/>
                    </a:lnTo>
                    <a:lnTo>
                      <a:pt x="16101" y="2051"/>
                    </a:lnTo>
                    <a:lnTo>
                      <a:pt x="16109" y="2082"/>
                    </a:lnTo>
                    <a:lnTo>
                      <a:pt x="16116" y="2112"/>
                    </a:lnTo>
                    <a:lnTo>
                      <a:pt x="16121" y="2143"/>
                    </a:lnTo>
                    <a:lnTo>
                      <a:pt x="16125" y="2173"/>
                    </a:lnTo>
                    <a:lnTo>
                      <a:pt x="16127" y="2205"/>
                    </a:lnTo>
                    <a:lnTo>
                      <a:pt x="16128" y="2236"/>
                    </a:lnTo>
                    <a:lnTo>
                      <a:pt x="16127" y="2266"/>
                    </a:lnTo>
                    <a:lnTo>
                      <a:pt x="16125" y="2297"/>
                    </a:lnTo>
                    <a:lnTo>
                      <a:pt x="16122" y="2328"/>
                    </a:lnTo>
                    <a:lnTo>
                      <a:pt x="16117" y="2359"/>
                    </a:lnTo>
                    <a:lnTo>
                      <a:pt x="16110" y="2389"/>
                    </a:lnTo>
                    <a:lnTo>
                      <a:pt x="16102" y="2419"/>
                    </a:lnTo>
                    <a:lnTo>
                      <a:pt x="16093" y="2449"/>
                    </a:lnTo>
                    <a:lnTo>
                      <a:pt x="16082" y="2478"/>
                    </a:lnTo>
                    <a:lnTo>
                      <a:pt x="16069" y="2507"/>
                    </a:lnTo>
                    <a:lnTo>
                      <a:pt x="16055" y="2535"/>
                    </a:lnTo>
                    <a:lnTo>
                      <a:pt x="16039" y="2564"/>
                    </a:lnTo>
                    <a:lnTo>
                      <a:pt x="16023" y="2591"/>
                    </a:lnTo>
                    <a:lnTo>
                      <a:pt x="16004" y="2617"/>
                    </a:lnTo>
                    <a:lnTo>
                      <a:pt x="15985" y="2642"/>
                    </a:lnTo>
                    <a:lnTo>
                      <a:pt x="15964" y="2667"/>
                    </a:lnTo>
                    <a:lnTo>
                      <a:pt x="15941" y="2692"/>
                    </a:lnTo>
                    <a:lnTo>
                      <a:pt x="7238" y="11415"/>
                    </a:lnTo>
                    <a:lnTo>
                      <a:pt x="7214" y="11439"/>
                    </a:lnTo>
                    <a:lnTo>
                      <a:pt x="7188" y="11462"/>
                    </a:lnTo>
                    <a:lnTo>
                      <a:pt x="7162" y="11485"/>
                    </a:lnTo>
                    <a:lnTo>
                      <a:pt x="7134" y="11507"/>
                    </a:lnTo>
                    <a:lnTo>
                      <a:pt x="7104" y="11529"/>
                    </a:lnTo>
                    <a:lnTo>
                      <a:pt x="7074" y="11550"/>
                    </a:lnTo>
                    <a:lnTo>
                      <a:pt x="7043" y="11572"/>
                    </a:lnTo>
                    <a:lnTo>
                      <a:pt x="7011" y="11593"/>
                    </a:lnTo>
                    <a:lnTo>
                      <a:pt x="6977" y="11613"/>
                    </a:lnTo>
                    <a:lnTo>
                      <a:pt x="6943" y="11632"/>
                    </a:lnTo>
                    <a:lnTo>
                      <a:pt x="6909" y="11651"/>
                    </a:lnTo>
                    <a:lnTo>
                      <a:pt x="6874" y="11670"/>
                    </a:lnTo>
                    <a:lnTo>
                      <a:pt x="6837" y="11688"/>
                    </a:lnTo>
                    <a:lnTo>
                      <a:pt x="6801" y="11706"/>
                    </a:lnTo>
                    <a:lnTo>
                      <a:pt x="6765" y="11722"/>
                    </a:lnTo>
                    <a:lnTo>
                      <a:pt x="6727" y="11738"/>
                    </a:lnTo>
                    <a:lnTo>
                      <a:pt x="6689" y="11753"/>
                    </a:lnTo>
                    <a:lnTo>
                      <a:pt x="6652" y="11767"/>
                    </a:lnTo>
                    <a:lnTo>
                      <a:pt x="6613" y="11781"/>
                    </a:lnTo>
                    <a:lnTo>
                      <a:pt x="6576" y="11793"/>
                    </a:lnTo>
                    <a:lnTo>
                      <a:pt x="6538" y="11805"/>
                    </a:lnTo>
                    <a:lnTo>
                      <a:pt x="6500" y="11817"/>
                    </a:lnTo>
                    <a:lnTo>
                      <a:pt x="6461" y="11827"/>
                    </a:lnTo>
                    <a:lnTo>
                      <a:pt x="6424" y="11836"/>
                    </a:lnTo>
                    <a:lnTo>
                      <a:pt x="6387" y="11844"/>
                    </a:lnTo>
                    <a:lnTo>
                      <a:pt x="6349" y="11852"/>
                    </a:lnTo>
                    <a:lnTo>
                      <a:pt x="6313" y="11858"/>
                    </a:lnTo>
                    <a:lnTo>
                      <a:pt x="6277" y="11863"/>
                    </a:lnTo>
                    <a:lnTo>
                      <a:pt x="6241" y="11867"/>
                    </a:lnTo>
                    <a:lnTo>
                      <a:pt x="6205" y="11870"/>
                    </a:lnTo>
                    <a:lnTo>
                      <a:pt x="6171" y="11871"/>
                    </a:lnTo>
                    <a:lnTo>
                      <a:pt x="6138" y="11872"/>
                    </a:lnTo>
                    <a:lnTo>
                      <a:pt x="5386" y="11872"/>
                    </a:lnTo>
                    <a:lnTo>
                      <a:pt x="5352" y="11871"/>
                    </a:lnTo>
                    <a:lnTo>
                      <a:pt x="5318" y="11870"/>
                    </a:lnTo>
                    <a:lnTo>
                      <a:pt x="5283" y="11867"/>
                    </a:lnTo>
                    <a:lnTo>
                      <a:pt x="5247" y="11863"/>
                    </a:lnTo>
                    <a:lnTo>
                      <a:pt x="5210" y="11858"/>
                    </a:lnTo>
                    <a:lnTo>
                      <a:pt x="5174" y="11851"/>
                    </a:lnTo>
                    <a:lnTo>
                      <a:pt x="5137" y="11844"/>
                    </a:lnTo>
                    <a:lnTo>
                      <a:pt x="5099" y="11836"/>
                    </a:lnTo>
                    <a:lnTo>
                      <a:pt x="5062" y="11827"/>
                    </a:lnTo>
                    <a:lnTo>
                      <a:pt x="5024" y="11817"/>
                    </a:lnTo>
                    <a:lnTo>
                      <a:pt x="4986" y="11805"/>
                    </a:lnTo>
                    <a:lnTo>
                      <a:pt x="4948" y="11793"/>
                    </a:lnTo>
                    <a:lnTo>
                      <a:pt x="4910" y="11780"/>
                    </a:lnTo>
                    <a:lnTo>
                      <a:pt x="4872" y="11767"/>
                    </a:lnTo>
                    <a:lnTo>
                      <a:pt x="4834" y="11753"/>
                    </a:lnTo>
                    <a:lnTo>
                      <a:pt x="4796" y="11738"/>
                    </a:lnTo>
                    <a:lnTo>
                      <a:pt x="4760" y="11722"/>
                    </a:lnTo>
                    <a:lnTo>
                      <a:pt x="4722" y="11705"/>
                    </a:lnTo>
                    <a:lnTo>
                      <a:pt x="4686" y="11688"/>
                    </a:lnTo>
                    <a:lnTo>
                      <a:pt x="4650" y="11669"/>
                    </a:lnTo>
                    <a:lnTo>
                      <a:pt x="4615" y="11651"/>
                    </a:lnTo>
                    <a:lnTo>
                      <a:pt x="4580" y="11632"/>
                    </a:lnTo>
                    <a:lnTo>
                      <a:pt x="4546" y="11612"/>
                    </a:lnTo>
                    <a:lnTo>
                      <a:pt x="4513" y="11592"/>
                    </a:lnTo>
                    <a:lnTo>
                      <a:pt x="4481" y="11572"/>
                    </a:lnTo>
                    <a:lnTo>
                      <a:pt x="4449" y="11550"/>
                    </a:lnTo>
                    <a:lnTo>
                      <a:pt x="4419" y="11528"/>
                    </a:lnTo>
                    <a:lnTo>
                      <a:pt x="4390" y="11506"/>
                    </a:lnTo>
                    <a:lnTo>
                      <a:pt x="4363" y="11484"/>
                    </a:lnTo>
                    <a:lnTo>
                      <a:pt x="4335" y="11462"/>
                    </a:lnTo>
                    <a:lnTo>
                      <a:pt x="4310" y="11439"/>
                    </a:lnTo>
                    <a:lnTo>
                      <a:pt x="4286" y="11414"/>
                    </a:lnTo>
                    <a:lnTo>
                      <a:pt x="187" y="7297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535761"/>
                  </a:solidFill>
                  <a:latin typeface="Raleway Light" panose="020B0403030101060003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99" name="Rectangle 117">
              <a:extLst>
                <a:ext uri="{FF2B5EF4-FFF2-40B4-BE49-F238E27FC236}">
                  <a16:creationId xmlns:a16="http://schemas.microsoft.com/office/drawing/2014/main" id="{2B9E9739-A57B-4D5D-860B-314F926A76E6}"/>
                </a:ext>
              </a:extLst>
            </p:cNvPr>
            <p:cNvSpPr/>
            <p:nvPr/>
          </p:nvSpPr>
          <p:spPr>
            <a:xfrm>
              <a:off x="2031762" y="4245354"/>
              <a:ext cx="428232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600" dirty="0">
                  <a:latin typeface="Montserrat "/>
                  <a:ea typeface="Open Sans Light" panose="020B0306030504020204" pitchFamily="34" charset="0"/>
                  <a:cs typeface="Open Sans Light" panose="020B0306030504020204" pitchFamily="34" charset="0"/>
                </a:rPr>
                <a:t>сокращение мышц</a:t>
              </a:r>
              <a:endParaRPr lang="id-ID" sz="1600" dirty="0">
                <a:latin typeface="Montserrat 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203" name="Group 29">
            <a:extLst>
              <a:ext uri="{FF2B5EF4-FFF2-40B4-BE49-F238E27FC236}">
                <a16:creationId xmlns:a16="http://schemas.microsoft.com/office/drawing/2014/main" id="{5F253759-7F23-41A9-B8D4-56469DA305BB}"/>
              </a:ext>
            </a:extLst>
          </p:cNvPr>
          <p:cNvGrpSpPr/>
          <p:nvPr/>
        </p:nvGrpSpPr>
        <p:grpSpPr>
          <a:xfrm>
            <a:off x="6822033" y="2906611"/>
            <a:ext cx="5300564" cy="431888"/>
            <a:chOff x="7749540" y="2563660"/>
            <a:chExt cx="5197989" cy="431888"/>
          </a:xfrm>
        </p:grpSpPr>
        <p:sp>
          <p:nvSpPr>
            <p:cNvPr id="204" name="Rectangle: Rounded Corners 30">
              <a:extLst>
                <a:ext uri="{FF2B5EF4-FFF2-40B4-BE49-F238E27FC236}">
                  <a16:creationId xmlns:a16="http://schemas.microsoft.com/office/drawing/2014/main" id="{8982090B-5B12-4708-A5B7-E743E54F6CCC}"/>
                </a:ext>
              </a:extLst>
            </p:cNvPr>
            <p:cNvSpPr/>
            <p:nvPr/>
          </p:nvSpPr>
          <p:spPr>
            <a:xfrm>
              <a:off x="7749540" y="2563660"/>
              <a:ext cx="4779254" cy="43188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05" name="Group 31">
              <a:extLst>
                <a:ext uri="{FF2B5EF4-FFF2-40B4-BE49-F238E27FC236}">
                  <a16:creationId xmlns:a16="http://schemas.microsoft.com/office/drawing/2014/main" id="{39E6AE11-84A7-4714-8BC7-0FF3A1829094}"/>
                </a:ext>
              </a:extLst>
            </p:cNvPr>
            <p:cNvGrpSpPr/>
            <p:nvPr/>
          </p:nvGrpSpPr>
          <p:grpSpPr>
            <a:xfrm>
              <a:off x="7754857" y="2572895"/>
              <a:ext cx="413418" cy="413418"/>
              <a:chOff x="1231129" y="3506469"/>
              <a:chExt cx="413418" cy="413418"/>
            </a:xfrm>
          </p:grpSpPr>
          <p:sp>
            <p:nvSpPr>
              <p:cNvPr id="207" name="Oval 33">
                <a:extLst>
                  <a:ext uri="{FF2B5EF4-FFF2-40B4-BE49-F238E27FC236}">
                    <a16:creationId xmlns:a16="http://schemas.microsoft.com/office/drawing/2014/main" id="{BE9A642C-6AD6-4849-9215-FCDE4E5FE3B0}"/>
                  </a:ext>
                </a:extLst>
              </p:cNvPr>
              <p:cNvSpPr/>
              <p:nvPr/>
            </p:nvSpPr>
            <p:spPr>
              <a:xfrm>
                <a:off x="1231129" y="3506469"/>
                <a:ext cx="413418" cy="413418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Oval 34">
                <a:extLst>
                  <a:ext uri="{FF2B5EF4-FFF2-40B4-BE49-F238E27FC236}">
                    <a16:creationId xmlns:a16="http://schemas.microsoft.com/office/drawing/2014/main" id="{8ADC3CD3-29C8-46A8-B099-4A6816ADD1DA}"/>
                  </a:ext>
                </a:extLst>
              </p:cNvPr>
              <p:cNvSpPr/>
              <p:nvPr/>
            </p:nvSpPr>
            <p:spPr>
              <a:xfrm>
                <a:off x="1276266" y="3551606"/>
                <a:ext cx="323144" cy="323144"/>
              </a:xfrm>
              <a:prstGeom prst="ellipse">
                <a:avLst/>
              </a:prstGeom>
              <a:solidFill>
                <a:srgbClr val="08A5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Freeform 229">
                <a:extLst>
                  <a:ext uri="{FF2B5EF4-FFF2-40B4-BE49-F238E27FC236}">
                    <a16:creationId xmlns:a16="http://schemas.microsoft.com/office/drawing/2014/main" id="{EECF1E4C-028C-4C8C-A784-31789E3752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7282" y="3671573"/>
                <a:ext cx="121113" cy="83211"/>
              </a:xfrm>
              <a:custGeom>
                <a:avLst/>
                <a:gdLst>
                  <a:gd name="T0" fmla="*/ 124 w 16128"/>
                  <a:gd name="T1" fmla="*/ 7223 h 11872"/>
                  <a:gd name="T2" fmla="*/ 59 w 16128"/>
                  <a:gd name="T3" fmla="*/ 7113 h 11872"/>
                  <a:gd name="T4" fmla="*/ 18 w 16128"/>
                  <a:gd name="T5" fmla="*/ 6994 h 11872"/>
                  <a:gd name="T6" fmla="*/ 1 w 16128"/>
                  <a:gd name="T7" fmla="*/ 6871 h 11872"/>
                  <a:gd name="T8" fmla="*/ 7 w 16128"/>
                  <a:gd name="T9" fmla="*/ 6747 h 11872"/>
                  <a:gd name="T10" fmla="*/ 36 w 16128"/>
                  <a:gd name="T11" fmla="*/ 6626 h 11872"/>
                  <a:gd name="T12" fmla="*/ 90 w 16128"/>
                  <a:gd name="T13" fmla="*/ 6512 h 11872"/>
                  <a:gd name="T14" fmla="*/ 165 w 16128"/>
                  <a:gd name="T15" fmla="*/ 6408 h 11872"/>
                  <a:gd name="T16" fmla="*/ 1850 w 16128"/>
                  <a:gd name="T17" fmla="*/ 4727 h 11872"/>
                  <a:gd name="T18" fmla="*/ 1957 w 16128"/>
                  <a:gd name="T19" fmla="*/ 4656 h 11872"/>
                  <a:gd name="T20" fmla="*/ 2073 w 16128"/>
                  <a:gd name="T21" fmla="*/ 4609 h 11872"/>
                  <a:gd name="T22" fmla="*/ 2195 w 16128"/>
                  <a:gd name="T23" fmla="*/ 4586 h 11872"/>
                  <a:gd name="T24" fmla="*/ 2319 w 16128"/>
                  <a:gd name="T25" fmla="*/ 4586 h 11872"/>
                  <a:gd name="T26" fmla="*/ 2441 w 16128"/>
                  <a:gd name="T27" fmla="*/ 4609 h 11872"/>
                  <a:gd name="T28" fmla="*/ 2558 w 16128"/>
                  <a:gd name="T29" fmla="*/ 4656 h 11872"/>
                  <a:gd name="T30" fmla="*/ 2665 w 16128"/>
                  <a:gd name="T31" fmla="*/ 4727 h 11872"/>
                  <a:gd name="T32" fmla="*/ 5357 w 16128"/>
                  <a:gd name="T33" fmla="*/ 7406 h 11872"/>
                  <a:gd name="T34" fmla="*/ 5460 w 16128"/>
                  <a:gd name="T35" fmla="*/ 7483 h 11872"/>
                  <a:gd name="T36" fmla="*/ 5575 w 16128"/>
                  <a:gd name="T37" fmla="*/ 7535 h 11872"/>
                  <a:gd name="T38" fmla="*/ 5696 w 16128"/>
                  <a:gd name="T39" fmla="*/ 7565 h 11872"/>
                  <a:gd name="T40" fmla="*/ 5819 w 16128"/>
                  <a:gd name="T41" fmla="*/ 7571 h 11872"/>
                  <a:gd name="T42" fmla="*/ 5942 w 16128"/>
                  <a:gd name="T43" fmla="*/ 7552 h 11872"/>
                  <a:gd name="T44" fmla="*/ 6060 w 16128"/>
                  <a:gd name="T45" fmla="*/ 7512 h 11872"/>
                  <a:gd name="T46" fmla="*/ 6170 w 16128"/>
                  <a:gd name="T47" fmla="*/ 7447 h 11872"/>
                  <a:gd name="T48" fmla="*/ 13421 w 16128"/>
                  <a:gd name="T49" fmla="*/ 190 h 11872"/>
                  <a:gd name="T50" fmla="*/ 13521 w 16128"/>
                  <a:gd name="T51" fmla="*/ 107 h 11872"/>
                  <a:gd name="T52" fmla="*/ 13634 w 16128"/>
                  <a:gd name="T53" fmla="*/ 47 h 11872"/>
                  <a:gd name="T54" fmla="*/ 13753 w 16128"/>
                  <a:gd name="T55" fmla="*/ 12 h 11872"/>
                  <a:gd name="T56" fmla="*/ 13877 w 16128"/>
                  <a:gd name="T57" fmla="*/ 0 h 11872"/>
                  <a:gd name="T58" fmla="*/ 14000 w 16128"/>
                  <a:gd name="T59" fmla="*/ 11 h 11872"/>
                  <a:gd name="T60" fmla="*/ 14120 w 16128"/>
                  <a:gd name="T61" fmla="*/ 46 h 11872"/>
                  <a:gd name="T62" fmla="*/ 14233 w 16128"/>
                  <a:gd name="T63" fmla="*/ 105 h 11872"/>
                  <a:gd name="T64" fmla="*/ 14334 w 16128"/>
                  <a:gd name="T65" fmla="*/ 186 h 11872"/>
                  <a:gd name="T66" fmla="*/ 16003 w 16128"/>
                  <a:gd name="T67" fmla="*/ 1855 h 11872"/>
                  <a:gd name="T68" fmla="*/ 16068 w 16128"/>
                  <a:gd name="T69" fmla="*/ 1964 h 11872"/>
                  <a:gd name="T70" fmla="*/ 16109 w 16128"/>
                  <a:gd name="T71" fmla="*/ 2082 h 11872"/>
                  <a:gd name="T72" fmla="*/ 16127 w 16128"/>
                  <a:gd name="T73" fmla="*/ 2205 h 11872"/>
                  <a:gd name="T74" fmla="*/ 16122 w 16128"/>
                  <a:gd name="T75" fmla="*/ 2328 h 11872"/>
                  <a:gd name="T76" fmla="*/ 16093 w 16128"/>
                  <a:gd name="T77" fmla="*/ 2449 h 11872"/>
                  <a:gd name="T78" fmla="*/ 16039 w 16128"/>
                  <a:gd name="T79" fmla="*/ 2564 h 11872"/>
                  <a:gd name="T80" fmla="*/ 15964 w 16128"/>
                  <a:gd name="T81" fmla="*/ 2667 h 11872"/>
                  <a:gd name="T82" fmla="*/ 7188 w 16128"/>
                  <a:gd name="T83" fmla="*/ 11462 h 11872"/>
                  <a:gd name="T84" fmla="*/ 7074 w 16128"/>
                  <a:gd name="T85" fmla="*/ 11550 h 11872"/>
                  <a:gd name="T86" fmla="*/ 6943 w 16128"/>
                  <a:gd name="T87" fmla="*/ 11632 h 11872"/>
                  <a:gd name="T88" fmla="*/ 6801 w 16128"/>
                  <a:gd name="T89" fmla="*/ 11706 h 11872"/>
                  <a:gd name="T90" fmla="*/ 6652 w 16128"/>
                  <a:gd name="T91" fmla="*/ 11767 h 11872"/>
                  <a:gd name="T92" fmla="*/ 6500 w 16128"/>
                  <a:gd name="T93" fmla="*/ 11817 h 11872"/>
                  <a:gd name="T94" fmla="*/ 6349 w 16128"/>
                  <a:gd name="T95" fmla="*/ 11852 h 11872"/>
                  <a:gd name="T96" fmla="*/ 6205 w 16128"/>
                  <a:gd name="T97" fmla="*/ 11870 h 11872"/>
                  <a:gd name="T98" fmla="*/ 5352 w 16128"/>
                  <a:gd name="T99" fmla="*/ 11871 h 11872"/>
                  <a:gd name="T100" fmla="*/ 5210 w 16128"/>
                  <a:gd name="T101" fmla="*/ 11858 h 11872"/>
                  <a:gd name="T102" fmla="*/ 5062 w 16128"/>
                  <a:gd name="T103" fmla="*/ 11827 h 11872"/>
                  <a:gd name="T104" fmla="*/ 4910 w 16128"/>
                  <a:gd name="T105" fmla="*/ 11780 h 11872"/>
                  <a:gd name="T106" fmla="*/ 4760 w 16128"/>
                  <a:gd name="T107" fmla="*/ 11722 h 11872"/>
                  <a:gd name="T108" fmla="*/ 4615 w 16128"/>
                  <a:gd name="T109" fmla="*/ 11651 h 11872"/>
                  <a:gd name="T110" fmla="*/ 4481 w 16128"/>
                  <a:gd name="T111" fmla="*/ 11572 h 11872"/>
                  <a:gd name="T112" fmla="*/ 4363 w 16128"/>
                  <a:gd name="T113" fmla="*/ 11484 h 11872"/>
                  <a:gd name="T114" fmla="*/ 187 w 16128"/>
                  <a:gd name="T115" fmla="*/ 7297 h 11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128" h="11872">
                    <a:moveTo>
                      <a:pt x="187" y="7297"/>
                    </a:moveTo>
                    <a:lnTo>
                      <a:pt x="164" y="7273"/>
                    </a:lnTo>
                    <a:lnTo>
                      <a:pt x="143" y="7248"/>
                    </a:lnTo>
                    <a:lnTo>
                      <a:pt x="124" y="7223"/>
                    </a:lnTo>
                    <a:lnTo>
                      <a:pt x="106" y="7196"/>
                    </a:lnTo>
                    <a:lnTo>
                      <a:pt x="89" y="7168"/>
                    </a:lnTo>
                    <a:lnTo>
                      <a:pt x="74" y="7141"/>
                    </a:lnTo>
                    <a:lnTo>
                      <a:pt x="59" y="7113"/>
                    </a:lnTo>
                    <a:lnTo>
                      <a:pt x="46" y="7084"/>
                    </a:lnTo>
                    <a:lnTo>
                      <a:pt x="35" y="7054"/>
                    </a:lnTo>
                    <a:lnTo>
                      <a:pt x="26" y="7024"/>
                    </a:lnTo>
                    <a:lnTo>
                      <a:pt x="18" y="6994"/>
                    </a:lnTo>
                    <a:lnTo>
                      <a:pt x="12" y="6964"/>
                    </a:lnTo>
                    <a:lnTo>
                      <a:pt x="6" y="6933"/>
                    </a:lnTo>
                    <a:lnTo>
                      <a:pt x="3" y="6902"/>
                    </a:lnTo>
                    <a:lnTo>
                      <a:pt x="1" y="6871"/>
                    </a:lnTo>
                    <a:lnTo>
                      <a:pt x="0" y="6841"/>
                    </a:lnTo>
                    <a:lnTo>
                      <a:pt x="1" y="6809"/>
                    </a:lnTo>
                    <a:lnTo>
                      <a:pt x="3" y="6778"/>
                    </a:lnTo>
                    <a:lnTo>
                      <a:pt x="7" y="6747"/>
                    </a:lnTo>
                    <a:lnTo>
                      <a:pt x="12" y="6717"/>
                    </a:lnTo>
                    <a:lnTo>
                      <a:pt x="18" y="6687"/>
                    </a:lnTo>
                    <a:lnTo>
                      <a:pt x="26" y="6656"/>
                    </a:lnTo>
                    <a:lnTo>
                      <a:pt x="36" y="6626"/>
                    </a:lnTo>
                    <a:lnTo>
                      <a:pt x="47" y="6597"/>
                    </a:lnTo>
                    <a:lnTo>
                      <a:pt x="59" y="6569"/>
                    </a:lnTo>
                    <a:lnTo>
                      <a:pt x="74" y="6539"/>
                    </a:lnTo>
                    <a:lnTo>
                      <a:pt x="90" y="6512"/>
                    </a:lnTo>
                    <a:lnTo>
                      <a:pt x="106" y="6485"/>
                    </a:lnTo>
                    <a:lnTo>
                      <a:pt x="125" y="6459"/>
                    </a:lnTo>
                    <a:lnTo>
                      <a:pt x="144" y="6432"/>
                    </a:lnTo>
                    <a:lnTo>
                      <a:pt x="165" y="6408"/>
                    </a:lnTo>
                    <a:lnTo>
                      <a:pt x="188" y="6384"/>
                    </a:lnTo>
                    <a:lnTo>
                      <a:pt x="1801" y="4771"/>
                    </a:lnTo>
                    <a:lnTo>
                      <a:pt x="1824" y="4748"/>
                    </a:lnTo>
                    <a:lnTo>
                      <a:pt x="1850" y="4727"/>
                    </a:lnTo>
                    <a:lnTo>
                      <a:pt x="1876" y="4707"/>
                    </a:lnTo>
                    <a:lnTo>
                      <a:pt x="1902" y="4689"/>
                    </a:lnTo>
                    <a:lnTo>
                      <a:pt x="1929" y="4671"/>
                    </a:lnTo>
                    <a:lnTo>
                      <a:pt x="1957" y="4656"/>
                    </a:lnTo>
                    <a:lnTo>
                      <a:pt x="1985" y="4642"/>
                    </a:lnTo>
                    <a:lnTo>
                      <a:pt x="2014" y="4630"/>
                    </a:lnTo>
                    <a:lnTo>
                      <a:pt x="2043" y="4619"/>
                    </a:lnTo>
                    <a:lnTo>
                      <a:pt x="2073" y="4609"/>
                    </a:lnTo>
                    <a:lnTo>
                      <a:pt x="2104" y="4601"/>
                    </a:lnTo>
                    <a:lnTo>
                      <a:pt x="2134" y="4595"/>
                    </a:lnTo>
                    <a:lnTo>
                      <a:pt x="2164" y="4590"/>
                    </a:lnTo>
                    <a:lnTo>
                      <a:pt x="2195" y="4586"/>
                    </a:lnTo>
                    <a:lnTo>
                      <a:pt x="2227" y="4584"/>
                    </a:lnTo>
                    <a:lnTo>
                      <a:pt x="2257" y="4583"/>
                    </a:lnTo>
                    <a:lnTo>
                      <a:pt x="2288" y="4584"/>
                    </a:lnTo>
                    <a:lnTo>
                      <a:pt x="2319" y="4586"/>
                    </a:lnTo>
                    <a:lnTo>
                      <a:pt x="2350" y="4590"/>
                    </a:lnTo>
                    <a:lnTo>
                      <a:pt x="2381" y="4595"/>
                    </a:lnTo>
                    <a:lnTo>
                      <a:pt x="2411" y="4601"/>
                    </a:lnTo>
                    <a:lnTo>
                      <a:pt x="2441" y="4609"/>
                    </a:lnTo>
                    <a:lnTo>
                      <a:pt x="2472" y="4619"/>
                    </a:lnTo>
                    <a:lnTo>
                      <a:pt x="2501" y="4630"/>
                    </a:lnTo>
                    <a:lnTo>
                      <a:pt x="2529" y="4642"/>
                    </a:lnTo>
                    <a:lnTo>
                      <a:pt x="2558" y="4656"/>
                    </a:lnTo>
                    <a:lnTo>
                      <a:pt x="2586" y="4671"/>
                    </a:lnTo>
                    <a:lnTo>
                      <a:pt x="2613" y="4689"/>
                    </a:lnTo>
                    <a:lnTo>
                      <a:pt x="2639" y="4707"/>
                    </a:lnTo>
                    <a:lnTo>
                      <a:pt x="2665" y="4727"/>
                    </a:lnTo>
                    <a:lnTo>
                      <a:pt x="2689" y="4748"/>
                    </a:lnTo>
                    <a:lnTo>
                      <a:pt x="2714" y="4770"/>
                    </a:lnTo>
                    <a:lnTo>
                      <a:pt x="5332" y="7384"/>
                    </a:lnTo>
                    <a:lnTo>
                      <a:pt x="5357" y="7406"/>
                    </a:lnTo>
                    <a:lnTo>
                      <a:pt x="5382" y="7427"/>
                    </a:lnTo>
                    <a:lnTo>
                      <a:pt x="5407" y="7448"/>
                    </a:lnTo>
                    <a:lnTo>
                      <a:pt x="5433" y="7466"/>
                    </a:lnTo>
                    <a:lnTo>
                      <a:pt x="5460" y="7483"/>
                    </a:lnTo>
                    <a:lnTo>
                      <a:pt x="5489" y="7498"/>
                    </a:lnTo>
                    <a:lnTo>
                      <a:pt x="5517" y="7512"/>
                    </a:lnTo>
                    <a:lnTo>
                      <a:pt x="5546" y="7524"/>
                    </a:lnTo>
                    <a:lnTo>
                      <a:pt x="5575" y="7535"/>
                    </a:lnTo>
                    <a:lnTo>
                      <a:pt x="5604" y="7545"/>
                    </a:lnTo>
                    <a:lnTo>
                      <a:pt x="5635" y="7553"/>
                    </a:lnTo>
                    <a:lnTo>
                      <a:pt x="5665" y="7559"/>
                    </a:lnTo>
                    <a:lnTo>
                      <a:pt x="5696" y="7565"/>
                    </a:lnTo>
                    <a:lnTo>
                      <a:pt x="5726" y="7569"/>
                    </a:lnTo>
                    <a:lnTo>
                      <a:pt x="5758" y="7571"/>
                    </a:lnTo>
                    <a:lnTo>
                      <a:pt x="5789" y="7572"/>
                    </a:lnTo>
                    <a:lnTo>
                      <a:pt x="5819" y="7571"/>
                    </a:lnTo>
                    <a:lnTo>
                      <a:pt x="5850" y="7569"/>
                    </a:lnTo>
                    <a:lnTo>
                      <a:pt x="5882" y="7565"/>
                    </a:lnTo>
                    <a:lnTo>
                      <a:pt x="5912" y="7559"/>
                    </a:lnTo>
                    <a:lnTo>
                      <a:pt x="5942" y="7552"/>
                    </a:lnTo>
                    <a:lnTo>
                      <a:pt x="5972" y="7544"/>
                    </a:lnTo>
                    <a:lnTo>
                      <a:pt x="6003" y="7535"/>
                    </a:lnTo>
                    <a:lnTo>
                      <a:pt x="6032" y="7524"/>
                    </a:lnTo>
                    <a:lnTo>
                      <a:pt x="6060" y="7512"/>
                    </a:lnTo>
                    <a:lnTo>
                      <a:pt x="6089" y="7498"/>
                    </a:lnTo>
                    <a:lnTo>
                      <a:pt x="6117" y="7482"/>
                    </a:lnTo>
                    <a:lnTo>
                      <a:pt x="6144" y="7465"/>
                    </a:lnTo>
                    <a:lnTo>
                      <a:pt x="6170" y="7447"/>
                    </a:lnTo>
                    <a:lnTo>
                      <a:pt x="6196" y="7426"/>
                    </a:lnTo>
                    <a:lnTo>
                      <a:pt x="6220" y="7405"/>
                    </a:lnTo>
                    <a:lnTo>
                      <a:pt x="6245" y="7383"/>
                    </a:lnTo>
                    <a:lnTo>
                      <a:pt x="13421" y="190"/>
                    </a:lnTo>
                    <a:lnTo>
                      <a:pt x="13445" y="166"/>
                    </a:lnTo>
                    <a:lnTo>
                      <a:pt x="13470" y="145"/>
                    </a:lnTo>
                    <a:lnTo>
                      <a:pt x="13495" y="125"/>
                    </a:lnTo>
                    <a:lnTo>
                      <a:pt x="13521" y="107"/>
                    </a:lnTo>
                    <a:lnTo>
                      <a:pt x="13549" y="90"/>
                    </a:lnTo>
                    <a:lnTo>
                      <a:pt x="13577" y="75"/>
                    </a:lnTo>
                    <a:lnTo>
                      <a:pt x="13605" y="60"/>
                    </a:lnTo>
                    <a:lnTo>
                      <a:pt x="13634" y="47"/>
                    </a:lnTo>
                    <a:lnTo>
                      <a:pt x="13663" y="36"/>
                    </a:lnTo>
                    <a:lnTo>
                      <a:pt x="13693" y="27"/>
                    </a:lnTo>
                    <a:lnTo>
                      <a:pt x="13723" y="19"/>
                    </a:lnTo>
                    <a:lnTo>
                      <a:pt x="13753" y="12"/>
                    </a:lnTo>
                    <a:lnTo>
                      <a:pt x="13784" y="7"/>
                    </a:lnTo>
                    <a:lnTo>
                      <a:pt x="13815" y="3"/>
                    </a:lnTo>
                    <a:lnTo>
                      <a:pt x="13846" y="1"/>
                    </a:lnTo>
                    <a:lnTo>
                      <a:pt x="13877" y="0"/>
                    </a:lnTo>
                    <a:lnTo>
                      <a:pt x="13908" y="1"/>
                    </a:lnTo>
                    <a:lnTo>
                      <a:pt x="13939" y="3"/>
                    </a:lnTo>
                    <a:lnTo>
                      <a:pt x="13970" y="6"/>
                    </a:lnTo>
                    <a:lnTo>
                      <a:pt x="14000" y="11"/>
                    </a:lnTo>
                    <a:lnTo>
                      <a:pt x="14031" y="18"/>
                    </a:lnTo>
                    <a:lnTo>
                      <a:pt x="14062" y="26"/>
                    </a:lnTo>
                    <a:lnTo>
                      <a:pt x="14091" y="35"/>
                    </a:lnTo>
                    <a:lnTo>
                      <a:pt x="14120" y="46"/>
                    </a:lnTo>
                    <a:lnTo>
                      <a:pt x="14149" y="58"/>
                    </a:lnTo>
                    <a:lnTo>
                      <a:pt x="14178" y="73"/>
                    </a:lnTo>
                    <a:lnTo>
                      <a:pt x="14206" y="88"/>
                    </a:lnTo>
                    <a:lnTo>
                      <a:pt x="14233" y="105"/>
                    </a:lnTo>
                    <a:lnTo>
                      <a:pt x="14259" y="123"/>
                    </a:lnTo>
                    <a:lnTo>
                      <a:pt x="14285" y="143"/>
                    </a:lnTo>
                    <a:lnTo>
                      <a:pt x="14310" y="164"/>
                    </a:lnTo>
                    <a:lnTo>
                      <a:pt x="14334" y="186"/>
                    </a:lnTo>
                    <a:lnTo>
                      <a:pt x="15938" y="1780"/>
                    </a:lnTo>
                    <a:lnTo>
                      <a:pt x="15962" y="1804"/>
                    </a:lnTo>
                    <a:lnTo>
                      <a:pt x="15983" y="1829"/>
                    </a:lnTo>
                    <a:lnTo>
                      <a:pt x="16003" y="1855"/>
                    </a:lnTo>
                    <a:lnTo>
                      <a:pt x="16021" y="1881"/>
                    </a:lnTo>
                    <a:lnTo>
                      <a:pt x="16038" y="1908"/>
                    </a:lnTo>
                    <a:lnTo>
                      <a:pt x="16053" y="1935"/>
                    </a:lnTo>
                    <a:lnTo>
                      <a:pt x="16068" y="1964"/>
                    </a:lnTo>
                    <a:lnTo>
                      <a:pt x="16081" y="1993"/>
                    </a:lnTo>
                    <a:lnTo>
                      <a:pt x="16092" y="2022"/>
                    </a:lnTo>
                    <a:lnTo>
                      <a:pt x="16101" y="2051"/>
                    </a:lnTo>
                    <a:lnTo>
                      <a:pt x="16109" y="2082"/>
                    </a:lnTo>
                    <a:lnTo>
                      <a:pt x="16116" y="2112"/>
                    </a:lnTo>
                    <a:lnTo>
                      <a:pt x="16121" y="2143"/>
                    </a:lnTo>
                    <a:lnTo>
                      <a:pt x="16125" y="2173"/>
                    </a:lnTo>
                    <a:lnTo>
                      <a:pt x="16127" y="2205"/>
                    </a:lnTo>
                    <a:lnTo>
                      <a:pt x="16128" y="2236"/>
                    </a:lnTo>
                    <a:lnTo>
                      <a:pt x="16127" y="2266"/>
                    </a:lnTo>
                    <a:lnTo>
                      <a:pt x="16125" y="2297"/>
                    </a:lnTo>
                    <a:lnTo>
                      <a:pt x="16122" y="2328"/>
                    </a:lnTo>
                    <a:lnTo>
                      <a:pt x="16117" y="2359"/>
                    </a:lnTo>
                    <a:lnTo>
                      <a:pt x="16110" y="2389"/>
                    </a:lnTo>
                    <a:lnTo>
                      <a:pt x="16102" y="2419"/>
                    </a:lnTo>
                    <a:lnTo>
                      <a:pt x="16093" y="2449"/>
                    </a:lnTo>
                    <a:lnTo>
                      <a:pt x="16082" y="2478"/>
                    </a:lnTo>
                    <a:lnTo>
                      <a:pt x="16069" y="2507"/>
                    </a:lnTo>
                    <a:lnTo>
                      <a:pt x="16055" y="2535"/>
                    </a:lnTo>
                    <a:lnTo>
                      <a:pt x="16039" y="2564"/>
                    </a:lnTo>
                    <a:lnTo>
                      <a:pt x="16023" y="2591"/>
                    </a:lnTo>
                    <a:lnTo>
                      <a:pt x="16004" y="2617"/>
                    </a:lnTo>
                    <a:lnTo>
                      <a:pt x="15985" y="2642"/>
                    </a:lnTo>
                    <a:lnTo>
                      <a:pt x="15964" y="2667"/>
                    </a:lnTo>
                    <a:lnTo>
                      <a:pt x="15941" y="2692"/>
                    </a:lnTo>
                    <a:lnTo>
                      <a:pt x="7238" y="11415"/>
                    </a:lnTo>
                    <a:lnTo>
                      <a:pt x="7214" y="11439"/>
                    </a:lnTo>
                    <a:lnTo>
                      <a:pt x="7188" y="11462"/>
                    </a:lnTo>
                    <a:lnTo>
                      <a:pt x="7162" y="11485"/>
                    </a:lnTo>
                    <a:lnTo>
                      <a:pt x="7134" y="11507"/>
                    </a:lnTo>
                    <a:lnTo>
                      <a:pt x="7104" y="11529"/>
                    </a:lnTo>
                    <a:lnTo>
                      <a:pt x="7074" y="11550"/>
                    </a:lnTo>
                    <a:lnTo>
                      <a:pt x="7043" y="11572"/>
                    </a:lnTo>
                    <a:lnTo>
                      <a:pt x="7011" y="11593"/>
                    </a:lnTo>
                    <a:lnTo>
                      <a:pt x="6977" y="11613"/>
                    </a:lnTo>
                    <a:lnTo>
                      <a:pt x="6943" y="11632"/>
                    </a:lnTo>
                    <a:lnTo>
                      <a:pt x="6909" y="11651"/>
                    </a:lnTo>
                    <a:lnTo>
                      <a:pt x="6874" y="11670"/>
                    </a:lnTo>
                    <a:lnTo>
                      <a:pt x="6837" y="11688"/>
                    </a:lnTo>
                    <a:lnTo>
                      <a:pt x="6801" y="11706"/>
                    </a:lnTo>
                    <a:lnTo>
                      <a:pt x="6765" y="11722"/>
                    </a:lnTo>
                    <a:lnTo>
                      <a:pt x="6727" y="11738"/>
                    </a:lnTo>
                    <a:lnTo>
                      <a:pt x="6689" y="11753"/>
                    </a:lnTo>
                    <a:lnTo>
                      <a:pt x="6652" y="11767"/>
                    </a:lnTo>
                    <a:lnTo>
                      <a:pt x="6613" y="11781"/>
                    </a:lnTo>
                    <a:lnTo>
                      <a:pt x="6576" y="11793"/>
                    </a:lnTo>
                    <a:lnTo>
                      <a:pt x="6538" y="11805"/>
                    </a:lnTo>
                    <a:lnTo>
                      <a:pt x="6500" y="11817"/>
                    </a:lnTo>
                    <a:lnTo>
                      <a:pt x="6461" y="11827"/>
                    </a:lnTo>
                    <a:lnTo>
                      <a:pt x="6424" y="11836"/>
                    </a:lnTo>
                    <a:lnTo>
                      <a:pt x="6387" y="11844"/>
                    </a:lnTo>
                    <a:lnTo>
                      <a:pt x="6349" y="11852"/>
                    </a:lnTo>
                    <a:lnTo>
                      <a:pt x="6313" y="11858"/>
                    </a:lnTo>
                    <a:lnTo>
                      <a:pt x="6277" y="11863"/>
                    </a:lnTo>
                    <a:lnTo>
                      <a:pt x="6241" y="11867"/>
                    </a:lnTo>
                    <a:lnTo>
                      <a:pt x="6205" y="11870"/>
                    </a:lnTo>
                    <a:lnTo>
                      <a:pt x="6171" y="11871"/>
                    </a:lnTo>
                    <a:lnTo>
                      <a:pt x="6138" y="11872"/>
                    </a:lnTo>
                    <a:lnTo>
                      <a:pt x="5386" y="11872"/>
                    </a:lnTo>
                    <a:lnTo>
                      <a:pt x="5352" y="11871"/>
                    </a:lnTo>
                    <a:lnTo>
                      <a:pt x="5318" y="11870"/>
                    </a:lnTo>
                    <a:lnTo>
                      <a:pt x="5283" y="11867"/>
                    </a:lnTo>
                    <a:lnTo>
                      <a:pt x="5247" y="11863"/>
                    </a:lnTo>
                    <a:lnTo>
                      <a:pt x="5210" y="11858"/>
                    </a:lnTo>
                    <a:lnTo>
                      <a:pt x="5174" y="11851"/>
                    </a:lnTo>
                    <a:lnTo>
                      <a:pt x="5137" y="11844"/>
                    </a:lnTo>
                    <a:lnTo>
                      <a:pt x="5099" y="11836"/>
                    </a:lnTo>
                    <a:lnTo>
                      <a:pt x="5062" y="11827"/>
                    </a:lnTo>
                    <a:lnTo>
                      <a:pt x="5024" y="11817"/>
                    </a:lnTo>
                    <a:lnTo>
                      <a:pt x="4986" y="11805"/>
                    </a:lnTo>
                    <a:lnTo>
                      <a:pt x="4948" y="11793"/>
                    </a:lnTo>
                    <a:lnTo>
                      <a:pt x="4910" y="11780"/>
                    </a:lnTo>
                    <a:lnTo>
                      <a:pt x="4872" y="11767"/>
                    </a:lnTo>
                    <a:lnTo>
                      <a:pt x="4834" y="11753"/>
                    </a:lnTo>
                    <a:lnTo>
                      <a:pt x="4796" y="11738"/>
                    </a:lnTo>
                    <a:lnTo>
                      <a:pt x="4760" y="11722"/>
                    </a:lnTo>
                    <a:lnTo>
                      <a:pt x="4722" y="11705"/>
                    </a:lnTo>
                    <a:lnTo>
                      <a:pt x="4686" y="11688"/>
                    </a:lnTo>
                    <a:lnTo>
                      <a:pt x="4650" y="11669"/>
                    </a:lnTo>
                    <a:lnTo>
                      <a:pt x="4615" y="11651"/>
                    </a:lnTo>
                    <a:lnTo>
                      <a:pt x="4580" y="11632"/>
                    </a:lnTo>
                    <a:lnTo>
                      <a:pt x="4546" y="11612"/>
                    </a:lnTo>
                    <a:lnTo>
                      <a:pt x="4513" y="11592"/>
                    </a:lnTo>
                    <a:lnTo>
                      <a:pt x="4481" y="11572"/>
                    </a:lnTo>
                    <a:lnTo>
                      <a:pt x="4449" y="11550"/>
                    </a:lnTo>
                    <a:lnTo>
                      <a:pt x="4419" y="11528"/>
                    </a:lnTo>
                    <a:lnTo>
                      <a:pt x="4390" y="11506"/>
                    </a:lnTo>
                    <a:lnTo>
                      <a:pt x="4363" y="11484"/>
                    </a:lnTo>
                    <a:lnTo>
                      <a:pt x="4335" y="11462"/>
                    </a:lnTo>
                    <a:lnTo>
                      <a:pt x="4310" y="11439"/>
                    </a:lnTo>
                    <a:lnTo>
                      <a:pt x="4286" y="11414"/>
                    </a:lnTo>
                    <a:lnTo>
                      <a:pt x="187" y="7297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535761"/>
                  </a:solidFill>
                  <a:latin typeface="Raleway Light" panose="020B0403030101060003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06" name="Rectangle 32">
              <a:extLst>
                <a:ext uri="{FF2B5EF4-FFF2-40B4-BE49-F238E27FC236}">
                  <a16:creationId xmlns:a16="http://schemas.microsoft.com/office/drawing/2014/main" id="{AD6F10C4-A7FB-4F6B-BFC0-5507DD1C4BA7}"/>
                </a:ext>
              </a:extLst>
            </p:cNvPr>
            <p:cNvSpPr/>
            <p:nvPr/>
          </p:nvSpPr>
          <p:spPr>
            <a:xfrm>
              <a:off x="8168275" y="2574613"/>
              <a:ext cx="477925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srgbClr val="202122"/>
                  </a:solidFill>
                  <a:latin typeface="Montserrat "/>
                </a:rPr>
                <a:t>передача клеточных сигналов </a:t>
              </a:r>
            </a:p>
          </p:txBody>
        </p:sp>
      </p:grpSp>
      <p:sp>
        <p:nvSpPr>
          <p:cNvPr id="45" name="Rectangle 14">
            <a:extLst>
              <a:ext uri="{FF2B5EF4-FFF2-40B4-BE49-F238E27FC236}">
                <a16:creationId xmlns:a16="http://schemas.microsoft.com/office/drawing/2014/main" id="{DC567778-D11F-42E3-8326-9BB60080FC02}"/>
              </a:ext>
            </a:extLst>
          </p:cNvPr>
          <p:cNvSpPr/>
          <p:nvPr/>
        </p:nvSpPr>
        <p:spPr>
          <a:xfrm>
            <a:off x="0" y="5141573"/>
            <a:ext cx="12192000" cy="1737804"/>
          </a:xfrm>
          <a:custGeom>
            <a:avLst/>
            <a:gdLst>
              <a:gd name="connsiteX0" fmla="*/ 0 w 12192000"/>
              <a:gd name="connsiteY0" fmla="*/ 0 h 2374490"/>
              <a:gd name="connsiteX1" fmla="*/ 12192000 w 12192000"/>
              <a:gd name="connsiteY1" fmla="*/ 0 h 2374490"/>
              <a:gd name="connsiteX2" fmla="*/ 12192000 w 12192000"/>
              <a:gd name="connsiteY2" fmla="*/ 2374490 h 2374490"/>
              <a:gd name="connsiteX3" fmla="*/ 0 w 12192000"/>
              <a:gd name="connsiteY3" fmla="*/ 2374490 h 2374490"/>
              <a:gd name="connsiteX4" fmla="*/ 0 w 12192000"/>
              <a:gd name="connsiteY4" fmla="*/ 0 h 2374490"/>
              <a:gd name="connsiteX0" fmla="*/ 0 w 12192000"/>
              <a:gd name="connsiteY0" fmla="*/ 0 h 2374490"/>
              <a:gd name="connsiteX1" fmla="*/ 12192000 w 12192000"/>
              <a:gd name="connsiteY1" fmla="*/ 0 h 2374490"/>
              <a:gd name="connsiteX2" fmla="*/ 12192000 w 12192000"/>
              <a:gd name="connsiteY2" fmla="*/ 2374490 h 2374490"/>
              <a:gd name="connsiteX3" fmla="*/ 0 w 12192000"/>
              <a:gd name="connsiteY3" fmla="*/ 2374490 h 2374490"/>
              <a:gd name="connsiteX4" fmla="*/ 0 w 12192000"/>
              <a:gd name="connsiteY4" fmla="*/ 0 h 2374490"/>
              <a:gd name="connsiteX0" fmla="*/ 0 w 12192000"/>
              <a:gd name="connsiteY0" fmla="*/ 81176 h 2455666"/>
              <a:gd name="connsiteX1" fmla="*/ 12192000 w 12192000"/>
              <a:gd name="connsiteY1" fmla="*/ 81176 h 2455666"/>
              <a:gd name="connsiteX2" fmla="*/ 12192000 w 12192000"/>
              <a:gd name="connsiteY2" fmla="*/ 2455666 h 2455666"/>
              <a:gd name="connsiteX3" fmla="*/ 0 w 12192000"/>
              <a:gd name="connsiteY3" fmla="*/ 2455666 h 2455666"/>
              <a:gd name="connsiteX4" fmla="*/ 0 w 12192000"/>
              <a:gd name="connsiteY4" fmla="*/ 81176 h 2455666"/>
              <a:gd name="connsiteX0" fmla="*/ 0 w 12192000"/>
              <a:gd name="connsiteY0" fmla="*/ 65090 h 2439580"/>
              <a:gd name="connsiteX1" fmla="*/ 12192000 w 12192000"/>
              <a:gd name="connsiteY1" fmla="*/ 65090 h 2439580"/>
              <a:gd name="connsiteX2" fmla="*/ 12192000 w 12192000"/>
              <a:gd name="connsiteY2" fmla="*/ 2439580 h 2439580"/>
              <a:gd name="connsiteX3" fmla="*/ 0 w 12192000"/>
              <a:gd name="connsiteY3" fmla="*/ 2439580 h 2439580"/>
              <a:gd name="connsiteX4" fmla="*/ 0 w 12192000"/>
              <a:gd name="connsiteY4" fmla="*/ 65090 h 243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2439580">
                <a:moveTo>
                  <a:pt x="0" y="65090"/>
                </a:moveTo>
                <a:cubicBezTo>
                  <a:pt x="4506451" y="2498574"/>
                  <a:pt x="8186993" y="-465852"/>
                  <a:pt x="12192000" y="65090"/>
                </a:cubicBezTo>
                <a:lnTo>
                  <a:pt x="12192000" y="2439580"/>
                </a:lnTo>
                <a:lnTo>
                  <a:pt x="0" y="2439580"/>
                </a:lnTo>
                <a:lnTo>
                  <a:pt x="0" y="65090"/>
                </a:lnTo>
                <a:close/>
              </a:path>
            </a:pathLst>
          </a:custGeom>
          <a:gradFill>
            <a:gsLst>
              <a:gs pos="99000">
                <a:srgbClr val="96DCF7"/>
              </a:gs>
              <a:gs pos="0">
                <a:srgbClr val="08A5E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CA1CAD7-D75C-408D-81AD-92139331EEDE}"/>
              </a:ext>
            </a:extLst>
          </p:cNvPr>
          <p:cNvGrpSpPr/>
          <p:nvPr/>
        </p:nvGrpSpPr>
        <p:grpSpPr>
          <a:xfrm rot="19695130" flipH="1">
            <a:off x="10702295" y="5199797"/>
            <a:ext cx="1285641" cy="1243015"/>
            <a:chOff x="2818811" y="574769"/>
            <a:chExt cx="6148534" cy="5944686"/>
          </a:xfrm>
          <a:solidFill>
            <a:schemeClr val="bg1">
              <a:alpha val="14000"/>
            </a:schemeClr>
          </a:solidFill>
        </p:grpSpPr>
        <p:sp>
          <p:nvSpPr>
            <p:cNvPr id="71" name="Freeform 6">
              <a:extLst>
                <a:ext uri="{FF2B5EF4-FFF2-40B4-BE49-F238E27FC236}">
                  <a16:creationId xmlns:a16="http://schemas.microsoft.com/office/drawing/2014/main" id="{74F3ABAA-C780-4E57-845D-A00DD22B36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9318" y="3524251"/>
              <a:ext cx="4058512" cy="2995204"/>
            </a:xfrm>
            <a:custGeom>
              <a:avLst/>
              <a:gdLst>
                <a:gd name="T0" fmla="*/ 2785 w 4872"/>
                <a:gd name="T1" fmla="*/ 24 h 3602"/>
                <a:gd name="T2" fmla="*/ 2465 w 4872"/>
                <a:gd name="T3" fmla="*/ 0 h 3602"/>
                <a:gd name="T4" fmla="*/ 2153 w 4872"/>
                <a:gd name="T5" fmla="*/ 12 h 3602"/>
                <a:gd name="T6" fmla="*/ 1852 w 4872"/>
                <a:gd name="T7" fmla="*/ 64 h 3602"/>
                <a:gd name="T8" fmla="*/ 1562 w 4872"/>
                <a:gd name="T9" fmla="*/ 156 h 3602"/>
                <a:gd name="T10" fmla="*/ 1284 w 4872"/>
                <a:gd name="T11" fmla="*/ 293 h 3602"/>
                <a:gd name="T12" fmla="*/ 1021 w 4872"/>
                <a:gd name="T13" fmla="*/ 474 h 3602"/>
                <a:gd name="T14" fmla="*/ 774 w 4872"/>
                <a:gd name="T15" fmla="*/ 706 h 3602"/>
                <a:gd name="T16" fmla="*/ 543 w 4872"/>
                <a:gd name="T17" fmla="*/ 986 h 3602"/>
                <a:gd name="T18" fmla="*/ 331 w 4872"/>
                <a:gd name="T19" fmla="*/ 1320 h 3602"/>
                <a:gd name="T20" fmla="*/ 140 w 4872"/>
                <a:gd name="T21" fmla="*/ 1709 h 3602"/>
                <a:gd name="T22" fmla="*/ 79 w 4872"/>
                <a:gd name="T23" fmla="*/ 1868 h 3602"/>
                <a:gd name="T24" fmla="*/ 34 w 4872"/>
                <a:gd name="T25" fmla="*/ 2026 h 3602"/>
                <a:gd name="T26" fmla="*/ 7 w 4872"/>
                <a:gd name="T27" fmla="*/ 2182 h 3602"/>
                <a:gd name="T28" fmla="*/ 0 w 4872"/>
                <a:gd name="T29" fmla="*/ 2336 h 3602"/>
                <a:gd name="T30" fmla="*/ 16 w 4872"/>
                <a:gd name="T31" fmla="*/ 2486 h 3602"/>
                <a:gd name="T32" fmla="*/ 57 w 4872"/>
                <a:gd name="T33" fmla="*/ 2630 h 3602"/>
                <a:gd name="T34" fmla="*/ 124 w 4872"/>
                <a:gd name="T35" fmla="*/ 2768 h 3602"/>
                <a:gd name="T36" fmla="*/ 220 w 4872"/>
                <a:gd name="T37" fmla="*/ 2898 h 3602"/>
                <a:gd name="T38" fmla="*/ 349 w 4872"/>
                <a:gd name="T39" fmla="*/ 3016 h 3602"/>
                <a:gd name="T40" fmla="*/ 509 w 4872"/>
                <a:gd name="T41" fmla="*/ 3125 h 3602"/>
                <a:gd name="T42" fmla="*/ 692 w 4872"/>
                <a:gd name="T43" fmla="*/ 3215 h 3602"/>
                <a:gd name="T44" fmla="*/ 854 w 4872"/>
                <a:gd name="T45" fmla="*/ 3266 h 3602"/>
                <a:gd name="T46" fmla="*/ 1008 w 4872"/>
                <a:gd name="T47" fmla="*/ 3287 h 3602"/>
                <a:gd name="T48" fmla="*/ 1155 w 4872"/>
                <a:gd name="T49" fmla="*/ 3285 h 3602"/>
                <a:gd name="T50" fmla="*/ 1298 w 4872"/>
                <a:gd name="T51" fmla="*/ 3264 h 3602"/>
                <a:gd name="T52" fmla="*/ 1436 w 4872"/>
                <a:gd name="T53" fmla="*/ 3229 h 3602"/>
                <a:gd name="T54" fmla="*/ 1712 w 4872"/>
                <a:gd name="T55" fmla="*/ 3143 h 3602"/>
                <a:gd name="T56" fmla="*/ 1901 w 4872"/>
                <a:gd name="T57" fmla="*/ 3089 h 3602"/>
                <a:gd name="T58" fmla="*/ 2048 w 4872"/>
                <a:gd name="T59" fmla="*/ 3061 h 3602"/>
                <a:gd name="T60" fmla="*/ 2202 w 4872"/>
                <a:gd name="T61" fmla="*/ 3047 h 3602"/>
                <a:gd name="T62" fmla="*/ 2398 w 4872"/>
                <a:gd name="T63" fmla="*/ 3079 h 3602"/>
                <a:gd name="T64" fmla="*/ 2664 w 4872"/>
                <a:gd name="T65" fmla="*/ 3168 h 3602"/>
                <a:gd name="T66" fmla="*/ 2978 w 4872"/>
                <a:gd name="T67" fmla="*/ 3288 h 3602"/>
                <a:gd name="T68" fmla="*/ 3322 w 4872"/>
                <a:gd name="T69" fmla="*/ 3416 h 3602"/>
                <a:gd name="T70" fmla="*/ 3673 w 4872"/>
                <a:gd name="T71" fmla="*/ 3525 h 3602"/>
                <a:gd name="T72" fmla="*/ 4015 w 4872"/>
                <a:gd name="T73" fmla="*/ 3593 h 3602"/>
                <a:gd name="T74" fmla="*/ 4324 w 4872"/>
                <a:gd name="T75" fmla="*/ 3594 h 3602"/>
                <a:gd name="T76" fmla="*/ 4582 w 4872"/>
                <a:gd name="T77" fmla="*/ 3504 h 3602"/>
                <a:gd name="T78" fmla="*/ 4768 w 4872"/>
                <a:gd name="T79" fmla="*/ 3297 h 3602"/>
                <a:gd name="T80" fmla="*/ 4864 w 4872"/>
                <a:gd name="T81" fmla="*/ 2950 h 3602"/>
                <a:gd name="T82" fmla="*/ 4861 w 4872"/>
                <a:gd name="T83" fmla="*/ 2559 h 3602"/>
                <a:gd name="T84" fmla="*/ 4817 w 4872"/>
                <a:gd name="T85" fmla="*/ 2322 h 3602"/>
                <a:gd name="T86" fmla="*/ 4741 w 4872"/>
                <a:gd name="T87" fmla="*/ 2051 h 3602"/>
                <a:gd name="T88" fmla="*/ 4630 w 4872"/>
                <a:gd name="T89" fmla="*/ 1759 h 3602"/>
                <a:gd name="T90" fmla="*/ 4491 w 4872"/>
                <a:gd name="T91" fmla="*/ 1457 h 3602"/>
                <a:gd name="T92" fmla="*/ 4322 w 4872"/>
                <a:gd name="T93" fmla="*/ 1156 h 3602"/>
                <a:gd name="T94" fmla="*/ 4125 w 4872"/>
                <a:gd name="T95" fmla="*/ 869 h 3602"/>
                <a:gd name="T96" fmla="*/ 3904 w 4872"/>
                <a:gd name="T97" fmla="*/ 606 h 3602"/>
                <a:gd name="T98" fmla="*/ 3658 w 4872"/>
                <a:gd name="T99" fmla="*/ 380 h 3602"/>
                <a:gd name="T100" fmla="*/ 3390 w 4872"/>
                <a:gd name="T101" fmla="*/ 202 h 3602"/>
                <a:gd name="T102" fmla="*/ 3102 w 4872"/>
                <a:gd name="T103" fmla="*/ 84 h 3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872" h="3602">
                  <a:moveTo>
                    <a:pt x="3002" y="60"/>
                  </a:moveTo>
                  <a:lnTo>
                    <a:pt x="2893" y="40"/>
                  </a:lnTo>
                  <a:lnTo>
                    <a:pt x="2785" y="24"/>
                  </a:lnTo>
                  <a:lnTo>
                    <a:pt x="2677" y="13"/>
                  </a:lnTo>
                  <a:lnTo>
                    <a:pt x="2571" y="4"/>
                  </a:lnTo>
                  <a:lnTo>
                    <a:pt x="2465" y="0"/>
                  </a:lnTo>
                  <a:lnTo>
                    <a:pt x="2360" y="0"/>
                  </a:lnTo>
                  <a:lnTo>
                    <a:pt x="2256" y="4"/>
                  </a:lnTo>
                  <a:lnTo>
                    <a:pt x="2153" y="12"/>
                  </a:lnTo>
                  <a:lnTo>
                    <a:pt x="2052" y="25"/>
                  </a:lnTo>
                  <a:lnTo>
                    <a:pt x="1951" y="42"/>
                  </a:lnTo>
                  <a:lnTo>
                    <a:pt x="1852" y="64"/>
                  </a:lnTo>
                  <a:lnTo>
                    <a:pt x="1753" y="90"/>
                  </a:lnTo>
                  <a:lnTo>
                    <a:pt x="1656" y="120"/>
                  </a:lnTo>
                  <a:lnTo>
                    <a:pt x="1562" y="156"/>
                  </a:lnTo>
                  <a:lnTo>
                    <a:pt x="1468" y="197"/>
                  </a:lnTo>
                  <a:lnTo>
                    <a:pt x="1375" y="242"/>
                  </a:lnTo>
                  <a:lnTo>
                    <a:pt x="1284" y="293"/>
                  </a:lnTo>
                  <a:lnTo>
                    <a:pt x="1195" y="348"/>
                  </a:lnTo>
                  <a:lnTo>
                    <a:pt x="1107" y="408"/>
                  </a:lnTo>
                  <a:lnTo>
                    <a:pt x="1021" y="474"/>
                  </a:lnTo>
                  <a:lnTo>
                    <a:pt x="937" y="546"/>
                  </a:lnTo>
                  <a:lnTo>
                    <a:pt x="854" y="622"/>
                  </a:lnTo>
                  <a:lnTo>
                    <a:pt x="774" y="706"/>
                  </a:lnTo>
                  <a:lnTo>
                    <a:pt x="695" y="793"/>
                  </a:lnTo>
                  <a:lnTo>
                    <a:pt x="618" y="887"/>
                  </a:lnTo>
                  <a:lnTo>
                    <a:pt x="543" y="986"/>
                  </a:lnTo>
                  <a:lnTo>
                    <a:pt x="471" y="1092"/>
                  </a:lnTo>
                  <a:lnTo>
                    <a:pt x="400" y="1203"/>
                  </a:lnTo>
                  <a:lnTo>
                    <a:pt x="331" y="1320"/>
                  </a:lnTo>
                  <a:lnTo>
                    <a:pt x="265" y="1444"/>
                  </a:lnTo>
                  <a:lnTo>
                    <a:pt x="201" y="1573"/>
                  </a:lnTo>
                  <a:lnTo>
                    <a:pt x="140" y="1709"/>
                  </a:lnTo>
                  <a:lnTo>
                    <a:pt x="117" y="1762"/>
                  </a:lnTo>
                  <a:lnTo>
                    <a:pt x="97" y="1815"/>
                  </a:lnTo>
                  <a:lnTo>
                    <a:pt x="79" y="1868"/>
                  </a:lnTo>
                  <a:lnTo>
                    <a:pt x="61" y="1920"/>
                  </a:lnTo>
                  <a:lnTo>
                    <a:pt x="47" y="1973"/>
                  </a:lnTo>
                  <a:lnTo>
                    <a:pt x="34" y="2026"/>
                  </a:lnTo>
                  <a:lnTo>
                    <a:pt x="22" y="2077"/>
                  </a:lnTo>
                  <a:lnTo>
                    <a:pt x="13" y="2130"/>
                  </a:lnTo>
                  <a:lnTo>
                    <a:pt x="7" y="2182"/>
                  </a:lnTo>
                  <a:lnTo>
                    <a:pt x="2" y="2234"/>
                  </a:lnTo>
                  <a:lnTo>
                    <a:pt x="0" y="2285"/>
                  </a:lnTo>
                  <a:lnTo>
                    <a:pt x="0" y="2336"/>
                  </a:lnTo>
                  <a:lnTo>
                    <a:pt x="3" y="2387"/>
                  </a:lnTo>
                  <a:lnTo>
                    <a:pt x="8" y="2436"/>
                  </a:lnTo>
                  <a:lnTo>
                    <a:pt x="16" y="2486"/>
                  </a:lnTo>
                  <a:lnTo>
                    <a:pt x="27" y="2535"/>
                  </a:lnTo>
                  <a:lnTo>
                    <a:pt x="41" y="2582"/>
                  </a:lnTo>
                  <a:lnTo>
                    <a:pt x="57" y="2630"/>
                  </a:lnTo>
                  <a:lnTo>
                    <a:pt x="76" y="2677"/>
                  </a:lnTo>
                  <a:lnTo>
                    <a:pt x="99" y="2723"/>
                  </a:lnTo>
                  <a:lnTo>
                    <a:pt x="124" y="2768"/>
                  </a:lnTo>
                  <a:lnTo>
                    <a:pt x="153" y="2812"/>
                  </a:lnTo>
                  <a:lnTo>
                    <a:pt x="186" y="2855"/>
                  </a:lnTo>
                  <a:lnTo>
                    <a:pt x="220" y="2898"/>
                  </a:lnTo>
                  <a:lnTo>
                    <a:pt x="260" y="2938"/>
                  </a:lnTo>
                  <a:lnTo>
                    <a:pt x="302" y="2978"/>
                  </a:lnTo>
                  <a:lnTo>
                    <a:pt x="349" y="3016"/>
                  </a:lnTo>
                  <a:lnTo>
                    <a:pt x="398" y="3054"/>
                  </a:lnTo>
                  <a:lnTo>
                    <a:pt x="452" y="3090"/>
                  </a:lnTo>
                  <a:lnTo>
                    <a:pt x="509" y="3125"/>
                  </a:lnTo>
                  <a:lnTo>
                    <a:pt x="570" y="3158"/>
                  </a:lnTo>
                  <a:lnTo>
                    <a:pt x="636" y="3191"/>
                  </a:lnTo>
                  <a:lnTo>
                    <a:pt x="692" y="3215"/>
                  </a:lnTo>
                  <a:lnTo>
                    <a:pt x="747" y="3235"/>
                  </a:lnTo>
                  <a:lnTo>
                    <a:pt x="801" y="3253"/>
                  </a:lnTo>
                  <a:lnTo>
                    <a:pt x="854" y="3266"/>
                  </a:lnTo>
                  <a:lnTo>
                    <a:pt x="906" y="3276"/>
                  </a:lnTo>
                  <a:lnTo>
                    <a:pt x="957" y="3283"/>
                  </a:lnTo>
                  <a:lnTo>
                    <a:pt x="1008" y="3287"/>
                  </a:lnTo>
                  <a:lnTo>
                    <a:pt x="1058" y="3289"/>
                  </a:lnTo>
                  <a:lnTo>
                    <a:pt x="1107" y="3288"/>
                  </a:lnTo>
                  <a:lnTo>
                    <a:pt x="1155" y="3285"/>
                  </a:lnTo>
                  <a:lnTo>
                    <a:pt x="1203" y="3280"/>
                  </a:lnTo>
                  <a:lnTo>
                    <a:pt x="1251" y="3273"/>
                  </a:lnTo>
                  <a:lnTo>
                    <a:pt x="1298" y="3264"/>
                  </a:lnTo>
                  <a:lnTo>
                    <a:pt x="1343" y="3254"/>
                  </a:lnTo>
                  <a:lnTo>
                    <a:pt x="1390" y="3242"/>
                  </a:lnTo>
                  <a:lnTo>
                    <a:pt x="1436" y="3229"/>
                  </a:lnTo>
                  <a:lnTo>
                    <a:pt x="1528" y="3202"/>
                  </a:lnTo>
                  <a:lnTo>
                    <a:pt x="1620" y="3172"/>
                  </a:lnTo>
                  <a:lnTo>
                    <a:pt x="1712" y="3143"/>
                  </a:lnTo>
                  <a:lnTo>
                    <a:pt x="1806" y="3115"/>
                  </a:lnTo>
                  <a:lnTo>
                    <a:pt x="1853" y="3101"/>
                  </a:lnTo>
                  <a:lnTo>
                    <a:pt x="1901" y="3089"/>
                  </a:lnTo>
                  <a:lnTo>
                    <a:pt x="1949" y="3078"/>
                  </a:lnTo>
                  <a:lnTo>
                    <a:pt x="1998" y="3069"/>
                  </a:lnTo>
                  <a:lnTo>
                    <a:pt x="2048" y="3061"/>
                  </a:lnTo>
                  <a:lnTo>
                    <a:pt x="2098" y="3054"/>
                  </a:lnTo>
                  <a:lnTo>
                    <a:pt x="2150" y="3050"/>
                  </a:lnTo>
                  <a:lnTo>
                    <a:pt x="2202" y="3047"/>
                  </a:lnTo>
                  <a:lnTo>
                    <a:pt x="2258" y="3050"/>
                  </a:lnTo>
                  <a:lnTo>
                    <a:pt x="2324" y="3061"/>
                  </a:lnTo>
                  <a:lnTo>
                    <a:pt x="2398" y="3079"/>
                  </a:lnTo>
                  <a:lnTo>
                    <a:pt x="2480" y="3104"/>
                  </a:lnTo>
                  <a:lnTo>
                    <a:pt x="2569" y="3134"/>
                  </a:lnTo>
                  <a:lnTo>
                    <a:pt x="2664" y="3168"/>
                  </a:lnTo>
                  <a:lnTo>
                    <a:pt x="2764" y="3206"/>
                  </a:lnTo>
                  <a:lnTo>
                    <a:pt x="2869" y="3246"/>
                  </a:lnTo>
                  <a:lnTo>
                    <a:pt x="2978" y="3288"/>
                  </a:lnTo>
                  <a:lnTo>
                    <a:pt x="3090" y="3332"/>
                  </a:lnTo>
                  <a:lnTo>
                    <a:pt x="3206" y="3374"/>
                  </a:lnTo>
                  <a:lnTo>
                    <a:pt x="3322" y="3416"/>
                  </a:lnTo>
                  <a:lnTo>
                    <a:pt x="3439" y="3455"/>
                  </a:lnTo>
                  <a:lnTo>
                    <a:pt x="3556" y="3493"/>
                  </a:lnTo>
                  <a:lnTo>
                    <a:pt x="3673" y="3525"/>
                  </a:lnTo>
                  <a:lnTo>
                    <a:pt x="3790" y="3554"/>
                  </a:lnTo>
                  <a:lnTo>
                    <a:pt x="3904" y="3577"/>
                  </a:lnTo>
                  <a:lnTo>
                    <a:pt x="4015" y="3593"/>
                  </a:lnTo>
                  <a:lnTo>
                    <a:pt x="4122" y="3602"/>
                  </a:lnTo>
                  <a:lnTo>
                    <a:pt x="4226" y="3602"/>
                  </a:lnTo>
                  <a:lnTo>
                    <a:pt x="4324" y="3594"/>
                  </a:lnTo>
                  <a:lnTo>
                    <a:pt x="4416" y="3575"/>
                  </a:lnTo>
                  <a:lnTo>
                    <a:pt x="4503" y="3546"/>
                  </a:lnTo>
                  <a:lnTo>
                    <a:pt x="4582" y="3504"/>
                  </a:lnTo>
                  <a:lnTo>
                    <a:pt x="4653" y="3449"/>
                  </a:lnTo>
                  <a:lnTo>
                    <a:pt x="4715" y="3380"/>
                  </a:lnTo>
                  <a:lnTo>
                    <a:pt x="4768" y="3297"/>
                  </a:lnTo>
                  <a:lnTo>
                    <a:pt x="4812" y="3199"/>
                  </a:lnTo>
                  <a:lnTo>
                    <a:pt x="4844" y="3083"/>
                  </a:lnTo>
                  <a:lnTo>
                    <a:pt x="4864" y="2950"/>
                  </a:lnTo>
                  <a:lnTo>
                    <a:pt x="4872" y="2799"/>
                  </a:lnTo>
                  <a:lnTo>
                    <a:pt x="4867" y="2629"/>
                  </a:lnTo>
                  <a:lnTo>
                    <a:pt x="4861" y="2559"/>
                  </a:lnTo>
                  <a:lnTo>
                    <a:pt x="4850" y="2484"/>
                  </a:lnTo>
                  <a:lnTo>
                    <a:pt x="4835" y="2405"/>
                  </a:lnTo>
                  <a:lnTo>
                    <a:pt x="4817" y="2322"/>
                  </a:lnTo>
                  <a:lnTo>
                    <a:pt x="4796" y="2235"/>
                  </a:lnTo>
                  <a:lnTo>
                    <a:pt x="4770" y="2144"/>
                  </a:lnTo>
                  <a:lnTo>
                    <a:pt x="4741" y="2051"/>
                  </a:lnTo>
                  <a:lnTo>
                    <a:pt x="4707" y="1956"/>
                  </a:lnTo>
                  <a:lnTo>
                    <a:pt x="4671" y="1858"/>
                  </a:lnTo>
                  <a:lnTo>
                    <a:pt x="4630" y="1759"/>
                  </a:lnTo>
                  <a:lnTo>
                    <a:pt x="4588" y="1659"/>
                  </a:lnTo>
                  <a:lnTo>
                    <a:pt x="4541" y="1558"/>
                  </a:lnTo>
                  <a:lnTo>
                    <a:pt x="4491" y="1457"/>
                  </a:lnTo>
                  <a:lnTo>
                    <a:pt x="4438" y="1355"/>
                  </a:lnTo>
                  <a:lnTo>
                    <a:pt x="4381" y="1255"/>
                  </a:lnTo>
                  <a:lnTo>
                    <a:pt x="4322" y="1156"/>
                  </a:lnTo>
                  <a:lnTo>
                    <a:pt x="4259" y="1058"/>
                  </a:lnTo>
                  <a:lnTo>
                    <a:pt x="4193" y="962"/>
                  </a:lnTo>
                  <a:lnTo>
                    <a:pt x="4125" y="869"/>
                  </a:lnTo>
                  <a:lnTo>
                    <a:pt x="4054" y="778"/>
                  </a:lnTo>
                  <a:lnTo>
                    <a:pt x="3980" y="690"/>
                  </a:lnTo>
                  <a:lnTo>
                    <a:pt x="3904" y="606"/>
                  </a:lnTo>
                  <a:lnTo>
                    <a:pt x="3824" y="526"/>
                  </a:lnTo>
                  <a:lnTo>
                    <a:pt x="3742" y="450"/>
                  </a:lnTo>
                  <a:lnTo>
                    <a:pt x="3658" y="380"/>
                  </a:lnTo>
                  <a:lnTo>
                    <a:pt x="3570" y="314"/>
                  </a:lnTo>
                  <a:lnTo>
                    <a:pt x="3482" y="255"/>
                  </a:lnTo>
                  <a:lnTo>
                    <a:pt x="3390" y="202"/>
                  </a:lnTo>
                  <a:lnTo>
                    <a:pt x="3296" y="155"/>
                  </a:lnTo>
                  <a:lnTo>
                    <a:pt x="3200" y="116"/>
                  </a:lnTo>
                  <a:lnTo>
                    <a:pt x="3102" y="84"/>
                  </a:lnTo>
                  <a:lnTo>
                    <a:pt x="3002" y="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90B830F7-7E8A-4BAC-8176-86D174920C3D}"/>
                </a:ext>
              </a:extLst>
            </p:cNvPr>
            <p:cNvSpPr/>
            <p:nvPr/>
          </p:nvSpPr>
          <p:spPr>
            <a:xfrm>
              <a:off x="4445902" y="574769"/>
              <a:ext cx="1539702" cy="20392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3780A51-6850-4ECA-88C7-693661726ECB}"/>
                </a:ext>
              </a:extLst>
            </p:cNvPr>
            <p:cNvSpPr/>
            <p:nvPr/>
          </p:nvSpPr>
          <p:spPr>
            <a:xfrm rot="1805074">
              <a:off x="6340379" y="904463"/>
              <a:ext cx="1539702" cy="20392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E29D2176-C161-463F-B4C4-098DD4BE4698}"/>
                </a:ext>
              </a:extLst>
            </p:cNvPr>
            <p:cNvSpPr/>
            <p:nvPr/>
          </p:nvSpPr>
          <p:spPr>
            <a:xfrm rot="2481838">
              <a:off x="7466332" y="2428587"/>
              <a:ext cx="1501013" cy="1988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237E228-F272-4B5F-BCF8-A1EEE58E0070}"/>
                </a:ext>
              </a:extLst>
            </p:cNvPr>
            <p:cNvSpPr/>
            <p:nvPr/>
          </p:nvSpPr>
          <p:spPr>
            <a:xfrm rot="20216444">
              <a:off x="2818811" y="1911299"/>
              <a:ext cx="1501013" cy="1988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8212CD8-5057-4623-89FC-F424DE92453C}"/>
              </a:ext>
            </a:extLst>
          </p:cNvPr>
          <p:cNvGrpSpPr/>
          <p:nvPr/>
        </p:nvGrpSpPr>
        <p:grpSpPr>
          <a:xfrm rot="17868111" flipH="1">
            <a:off x="9817482" y="5364366"/>
            <a:ext cx="551126" cy="532854"/>
            <a:chOff x="2818811" y="574769"/>
            <a:chExt cx="6148534" cy="5944686"/>
          </a:xfrm>
          <a:solidFill>
            <a:schemeClr val="bg1">
              <a:alpha val="8000"/>
            </a:schemeClr>
          </a:solidFill>
        </p:grpSpPr>
        <p:sp>
          <p:nvSpPr>
            <p:cNvPr id="77" name="Freeform 6">
              <a:extLst>
                <a:ext uri="{FF2B5EF4-FFF2-40B4-BE49-F238E27FC236}">
                  <a16:creationId xmlns:a16="http://schemas.microsoft.com/office/drawing/2014/main" id="{8F99F2C8-C02B-425B-8694-7FD0C79C6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9318" y="3524251"/>
              <a:ext cx="4058512" cy="2995204"/>
            </a:xfrm>
            <a:custGeom>
              <a:avLst/>
              <a:gdLst>
                <a:gd name="T0" fmla="*/ 2785 w 4872"/>
                <a:gd name="T1" fmla="*/ 24 h 3602"/>
                <a:gd name="T2" fmla="*/ 2465 w 4872"/>
                <a:gd name="T3" fmla="*/ 0 h 3602"/>
                <a:gd name="T4" fmla="*/ 2153 w 4872"/>
                <a:gd name="T5" fmla="*/ 12 h 3602"/>
                <a:gd name="T6" fmla="*/ 1852 w 4872"/>
                <a:gd name="T7" fmla="*/ 64 h 3602"/>
                <a:gd name="T8" fmla="*/ 1562 w 4872"/>
                <a:gd name="T9" fmla="*/ 156 h 3602"/>
                <a:gd name="T10" fmla="*/ 1284 w 4872"/>
                <a:gd name="T11" fmla="*/ 293 h 3602"/>
                <a:gd name="T12" fmla="*/ 1021 w 4872"/>
                <a:gd name="T13" fmla="*/ 474 h 3602"/>
                <a:gd name="T14" fmla="*/ 774 w 4872"/>
                <a:gd name="T15" fmla="*/ 706 h 3602"/>
                <a:gd name="T16" fmla="*/ 543 w 4872"/>
                <a:gd name="T17" fmla="*/ 986 h 3602"/>
                <a:gd name="T18" fmla="*/ 331 w 4872"/>
                <a:gd name="T19" fmla="*/ 1320 h 3602"/>
                <a:gd name="T20" fmla="*/ 140 w 4872"/>
                <a:gd name="T21" fmla="*/ 1709 h 3602"/>
                <a:gd name="T22" fmla="*/ 79 w 4872"/>
                <a:gd name="T23" fmla="*/ 1868 h 3602"/>
                <a:gd name="T24" fmla="*/ 34 w 4872"/>
                <a:gd name="T25" fmla="*/ 2026 h 3602"/>
                <a:gd name="T26" fmla="*/ 7 w 4872"/>
                <a:gd name="T27" fmla="*/ 2182 h 3602"/>
                <a:gd name="T28" fmla="*/ 0 w 4872"/>
                <a:gd name="T29" fmla="*/ 2336 h 3602"/>
                <a:gd name="T30" fmla="*/ 16 w 4872"/>
                <a:gd name="T31" fmla="*/ 2486 h 3602"/>
                <a:gd name="T32" fmla="*/ 57 w 4872"/>
                <a:gd name="T33" fmla="*/ 2630 h 3602"/>
                <a:gd name="T34" fmla="*/ 124 w 4872"/>
                <a:gd name="T35" fmla="*/ 2768 h 3602"/>
                <a:gd name="T36" fmla="*/ 220 w 4872"/>
                <a:gd name="T37" fmla="*/ 2898 h 3602"/>
                <a:gd name="T38" fmla="*/ 349 w 4872"/>
                <a:gd name="T39" fmla="*/ 3016 h 3602"/>
                <a:gd name="T40" fmla="*/ 509 w 4872"/>
                <a:gd name="T41" fmla="*/ 3125 h 3602"/>
                <a:gd name="T42" fmla="*/ 692 w 4872"/>
                <a:gd name="T43" fmla="*/ 3215 h 3602"/>
                <a:gd name="T44" fmla="*/ 854 w 4872"/>
                <a:gd name="T45" fmla="*/ 3266 h 3602"/>
                <a:gd name="T46" fmla="*/ 1008 w 4872"/>
                <a:gd name="T47" fmla="*/ 3287 h 3602"/>
                <a:gd name="T48" fmla="*/ 1155 w 4872"/>
                <a:gd name="T49" fmla="*/ 3285 h 3602"/>
                <a:gd name="T50" fmla="*/ 1298 w 4872"/>
                <a:gd name="T51" fmla="*/ 3264 h 3602"/>
                <a:gd name="T52" fmla="*/ 1436 w 4872"/>
                <a:gd name="T53" fmla="*/ 3229 h 3602"/>
                <a:gd name="T54" fmla="*/ 1712 w 4872"/>
                <a:gd name="T55" fmla="*/ 3143 h 3602"/>
                <a:gd name="T56" fmla="*/ 1901 w 4872"/>
                <a:gd name="T57" fmla="*/ 3089 h 3602"/>
                <a:gd name="T58" fmla="*/ 2048 w 4872"/>
                <a:gd name="T59" fmla="*/ 3061 h 3602"/>
                <a:gd name="T60" fmla="*/ 2202 w 4872"/>
                <a:gd name="T61" fmla="*/ 3047 h 3602"/>
                <a:gd name="T62" fmla="*/ 2398 w 4872"/>
                <a:gd name="T63" fmla="*/ 3079 h 3602"/>
                <a:gd name="T64" fmla="*/ 2664 w 4872"/>
                <a:gd name="T65" fmla="*/ 3168 h 3602"/>
                <a:gd name="T66" fmla="*/ 2978 w 4872"/>
                <a:gd name="T67" fmla="*/ 3288 h 3602"/>
                <a:gd name="T68" fmla="*/ 3322 w 4872"/>
                <a:gd name="T69" fmla="*/ 3416 h 3602"/>
                <a:gd name="T70" fmla="*/ 3673 w 4872"/>
                <a:gd name="T71" fmla="*/ 3525 h 3602"/>
                <a:gd name="T72" fmla="*/ 4015 w 4872"/>
                <a:gd name="T73" fmla="*/ 3593 h 3602"/>
                <a:gd name="T74" fmla="*/ 4324 w 4872"/>
                <a:gd name="T75" fmla="*/ 3594 h 3602"/>
                <a:gd name="T76" fmla="*/ 4582 w 4872"/>
                <a:gd name="T77" fmla="*/ 3504 h 3602"/>
                <a:gd name="T78" fmla="*/ 4768 w 4872"/>
                <a:gd name="T79" fmla="*/ 3297 h 3602"/>
                <a:gd name="T80" fmla="*/ 4864 w 4872"/>
                <a:gd name="T81" fmla="*/ 2950 h 3602"/>
                <a:gd name="T82" fmla="*/ 4861 w 4872"/>
                <a:gd name="T83" fmla="*/ 2559 h 3602"/>
                <a:gd name="T84" fmla="*/ 4817 w 4872"/>
                <a:gd name="T85" fmla="*/ 2322 h 3602"/>
                <a:gd name="T86" fmla="*/ 4741 w 4872"/>
                <a:gd name="T87" fmla="*/ 2051 h 3602"/>
                <a:gd name="T88" fmla="*/ 4630 w 4872"/>
                <a:gd name="T89" fmla="*/ 1759 h 3602"/>
                <a:gd name="T90" fmla="*/ 4491 w 4872"/>
                <a:gd name="T91" fmla="*/ 1457 h 3602"/>
                <a:gd name="T92" fmla="*/ 4322 w 4872"/>
                <a:gd name="T93" fmla="*/ 1156 h 3602"/>
                <a:gd name="T94" fmla="*/ 4125 w 4872"/>
                <a:gd name="T95" fmla="*/ 869 h 3602"/>
                <a:gd name="T96" fmla="*/ 3904 w 4872"/>
                <a:gd name="T97" fmla="*/ 606 h 3602"/>
                <a:gd name="T98" fmla="*/ 3658 w 4872"/>
                <a:gd name="T99" fmla="*/ 380 h 3602"/>
                <a:gd name="T100" fmla="*/ 3390 w 4872"/>
                <a:gd name="T101" fmla="*/ 202 h 3602"/>
                <a:gd name="T102" fmla="*/ 3102 w 4872"/>
                <a:gd name="T103" fmla="*/ 84 h 3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872" h="3602">
                  <a:moveTo>
                    <a:pt x="3002" y="60"/>
                  </a:moveTo>
                  <a:lnTo>
                    <a:pt x="2893" y="40"/>
                  </a:lnTo>
                  <a:lnTo>
                    <a:pt x="2785" y="24"/>
                  </a:lnTo>
                  <a:lnTo>
                    <a:pt x="2677" y="13"/>
                  </a:lnTo>
                  <a:lnTo>
                    <a:pt x="2571" y="4"/>
                  </a:lnTo>
                  <a:lnTo>
                    <a:pt x="2465" y="0"/>
                  </a:lnTo>
                  <a:lnTo>
                    <a:pt x="2360" y="0"/>
                  </a:lnTo>
                  <a:lnTo>
                    <a:pt x="2256" y="4"/>
                  </a:lnTo>
                  <a:lnTo>
                    <a:pt x="2153" y="12"/>
                  </a:lnTo>
                  <a:lnTo>
                    <a:pt x="2052" y="25"/>
                  </a:lnTo>
                  <a:lnTo>
                    <a:pt x="1951" y="42"/>
                  </a:lnTo>
                  <a:lnTo>
                    <a:pt x="1852" y="64"/>
                  </a:lnTo>
                  <a:lnTo>
                    <a:pt x="1753" y="90"/>
                  </a:lnTo>
                  <a:lnTo>
                    <a:pt x="1656" y="120"/>
                  </a:lnTo>
                  <a:lnTo>
                    <a:pt x="1562" y="156"/>
                  </a:lnTo>
                  <a:lnTo>
                    <a:pt x="1468" y="197"/>
                  </a:lnTo>
                  <a:lnTo>
                    <a:pt x="1375" y="242"/>
                  </a:lnTo>
                  <a:lnTo>
                    <a:pt x="1284" y="293"/>
                  </a:lnTo>
                  <a:lnTo>
                    <a:pt x="1195" y="348"/>
                  </a:lnTo>
                  <a:lnTo>
                    <a:pt x="1107" y="408"/>
                  </a:lnTo>
                  <a:lnTo>
                    <a:pt x="1021" y="474"/>
                  </a:lnTo>
                  <a:lnTo>
                    <a:pt x="937" y="546"/>
                  </a:lnTo>
                  <a:lnTo>
                    <a:pt x="854" y="622"/>
                  </a:lnTo>
                  <a:lnTo>
                    <a:pt x="774" y="706"/>
                  </a:lnTo>
                  <a:lnTo>
                    <a:pt x="695" y="793"/>
                  </a:lnTo>
                  <a:lnTo>
                    <a:pt x="618" y="887"/>
                  </a:lnTo>
                  <a:lnTo>
                    <a:pt x="543" y="986"/>
                  </a:lnTo>
                  <a:lnTo>
                    <a:pt x="471" y="1092"/>
                  </a:lnTo>
                  <a:lnTo>
                    <a:pt x="400" y="1203"/>
                  </a:lnTo>
                  <a:lnTo>
                    <a:pt x="331" y="1320"/>
                  </a:lnTo>
                  <a:lnTo>
                    <a:pt x="265" y="1444"/>
                  </a:lnTo>
                  <a:lnTo>
                    <a:pt x="201" y="1573"/>
                  </a:lnTo>
                  <a:lnTo>
                    <a:pt x="140" y="1709"/>
                  </a:lnTo>
                  <a:lnTo>
                    <a:pt x="117" y="1762"/>
                  </a:lnTo>
                  <a:lnTo>
                    <a:pt x="97" y="1815"/>
                  </a:lnTo>
                  <a:lnTo>
                    <a:pt x="79" y="1868"/>
                  </a:lnTo>
                  <a:lnTo>
                    <a:pt x="61" y="1920"/>
                  </a:lnTo>
                  <a:lnTo>
                    <a:pt x="47" y="1973"/>
                  </a:lnTo>
                  <a:lnTo>
                    <a:pt x="34" y="2026"/>
                  </a:lnTo>
                  <a:lnTo>
                    <a:pt x="22" y="2077"/>
                  </a:lnTo>
                  <a:lnTo>
                    <a:pt x="13" y="2130"/>
                  </a:lnTo>
                  <a:lnTo>
                    <a:pt x="7" y="2182"/>
                  </a:lnTo>
                  <a:lnTo>
                    <a:pt x="2" y="2234"/>
                  </a:lnTo>
                  <a:lnTo>
                    <a:pt x="0" y="2285"/>
                  </a:lnTo>
                  <a:lnTo>
                    <a:pt x="0" y="2336"/>
                  </a:lnTo>
                  <a:lnTo>
                    <a:pt x="3" y="2387"/>
                  </a:lnTo>
                  <a:lnTo>
                    <a:pt x="8" y="2436"/>
                  </a:lnTo>
                  <a:lnTo>
                    <a:pt x="16" y="2486"/>
                  </a:lnTo>
                  <a:lnTo>
                    <a:pt x="27" y="2535"/>
                  </a:lnTo>
                  <a:lnTo>
                    <a:pt x="41" y="2582"/>
                  </a:lnTo>
                  <a:lnTo>
                    <a:pt x="57" y="2630"/>
                  </a:lnTo>
                  <a:lnTo>
                    <a:pt x="76" y="2677"/>
                  </a:lnTo>
                  <a:lnTo>
                    <a:pt x="99" y="2723"/>
                  </a:lnTo>
                  <a:lnTo>
                    <a:pt x="124" y="2768"/>
                  </a:lnTo>
                  <a:lnTo>
                    <a:pt x="153" y="2812"/>
                  </a:lnTo>
                  <a:lnTo>
                    <a:pt x="186" y="2855"/>
                  </a:lnTo>
                  <a:lnTo>
                    <a:pt x="220" y="2898"/>
                  </a:lnTo>
                  <a:lnTo>
                    <a:pt x="260" y="2938"/>
                  </a:lnTo>
                  <a:lnTo>
                    <a:pt x="302" y="2978"/>
                  </a:lnTo>
                  <a:lnTo>
                    <a:pt x="349" y="3016"/>
                  </a:lnTo>
                  <a:lnTo>
                    <a:pt x="398" y="3054"/>
                  </a:lnTo>
                  <a:lnTo>
                    <a:pt x="452" y="3090"/>
                  </a:lnTo>
                  <a:lnTo>
                    <a:pt x="509" y="3125"/>
                  </a:lnTo>
                  <a:lnTo>
                    <a:pt x="570" y="3158"/>
                  </a:lnTo>
                  <a:lnTo>
                    <a:pt x="636" y="3191"/>
                  </a:lnTo>
                  <a:lnTo>
                    <a:pt x="692" y="3215"/>
                  </a:lnTo>
                  <a:lnTo>
                    <a:pt x="747" y="3235"/>
                  </a:lnTo>
                  <a:lnTo>
                    <a:pt x="801" y="3253"/>
                  </a:lnTo>
                  <a:lnTo>
                    <a:pt x="854" y="3266"/>
                  </a:lnTo>
                  <a:lnTo>
                    <a:pt x="906" y="3276"/>
                  </a:lnTo>
                  <a:lnTo>
                    <a:pt x="957" y="3283"/>
                  </a:lnTo>
                  <a:lnTo>
                    <a:pt x="1008" y="3287"/>
                  </a:lnTo>
                  <a:lnTo>
                    <a:pt x="1058" y="3289"/>
                  </a:lnTo>
                  <a:lnTo>
                    <a:pt x="1107" y="3288"/>
                  </a:lnTo>
                  <a:lnTo>
                    <a:pt x="1155" y="3285"/>
                  </a:lnTo>
                  <a:lnTo>
                    <a:pt x="1203" y="3280"/>
                  </a:lnTo>
                  <a:lnTo>
                    <a:pt x="1251" y="3273"/>
                  </a:lnTo>
                  <a:lnTo>
                    <a:pt x="1298" y="3264"/>
                  </a:lnTo>
                  <a:lnTo>
                    <a:pt x="1343" y="3254"/>
                  </a:lnTo>
                  <a:lnTo>
                    <a:pt x="1390" y="3242"/>
                  </a:lnTo>
                  <a:lnTo>
                    <a:pt x="1436" y="3229"/>
                  </a:lnTo>
                  <a:lnTo>
                    <a:pt x="1528" y="3202"/>
                  </a:lnTo>
                  <a:lnTo>
                    <a:pt x="1620" y="3172"/>
                  </a:lnTo>
                  <a:lnTo>
                    <a:pt x="1712" y="3143"/>
                  </a:lnTo>
                  <a:lnTo>
                    <a:pt x="1806" y="3115"/>
                  </a:lnTo>
                  <a:lnTo>
                    <a:pt x="1853" y="3101"/>
                  </a:lnTo>
                  <a:lnTo>
                    <a:pt x="1901" y="3089"/>
                  </a:lnTo>
                  <a:lnTo>
                    <a:pt x="1949" y="3078"/>
                  </a:lnTo>
                  <a:lnTo>
                    <a:pt x="1998" y="3069"/>
                  </a:lnTo>
                  <a:lnTo>
                    <a:pt x="2048" y="3061"/>
                  </a:lnTo>
                  <a:lnTo>
                    <a:pt x="2098" y="3054"/>
                  </a:lnTo>
                  <a:lnTo>
                    <a:pt x="2150" y="3050"/>
                  </a:lnTo>
                  <a:lnTo>
                    <a:pt x="2202" y="3047"/>
                  </a:lnTo>
                  <a:lnTo>
                    <a:pt x="2258" y="3050"/>
                  </a:lnTo>
                  <a:lnTo>
                    <a:pt x="2324" y="3061"/>
                  </a:lnTo>
                  <a:lnTo>
                    <a:pt x="2398" y="3079"/>
                  </a:lnTo>
                  <a:lnTo>
                    <a:pt x="2480" y="3104"/>
                  </a:lnTo>
                  <a:lnTo>
                    <a:pt x="2569" y="3134"/>
                  </a:lnTo>
                  <a:lnTo>
                    <a:pt x="2664" y="3168"/>
                  </a:lnTo>
                  <a:lnTo>
                    <a:pt x="2764" y="3206"/>
                  </a:lnTo>
                  <a:lnTo>
                    <a:pt x="2869" y="3246"/>
                  </a:lnTo>
                  <a:lnTo>
                    <a:pt x="2978" y="3288"/>
                  </a:lnTo>
                  <a:lnTo>
                    <a:pt x="3090" y="3332"/>
                  </a:lnTo>
                  <a:lnTo>
                    <a:pt x="3206" y="3374"/>
                  </a:lnTo>
                  <a:lnTo>
                    <a:pt x="3322" y="3416"/>
                  </a:lnTo>
                  <a:lnTo>
                    <a:pt x="3439" y="3455"/>
                  </a:lnTo>
                  <a:lnTo>
                    <a:pt x="3556" y="3493"/>
                  </a:lnTo>
                  <a:lnTo>
                    <a:pt x="3673" y="3525"/>
                  </a:lnTo>
                  <a:lnTo>
                    <a:pt x="3790" y="3554"/>
                  </a:lnTo>
                  <a:lnTo>
                    <a:pt x="3904" y="3577"/>
                  </a:lnTo>
                  <a:lnTo>
                    <a:pt x="4015" y="3593"/>
                  </a:lnTo>
                  <a:lnTo>
                    <a:pt x="4122" y="3602"/>
                  </a:lnTo>
                  <a:lnTo>
                    <a:pt x="4226" y="3602"/>
                  </a:lnTo>
                  <a:lnTo>
                    <a:pt x="4324" y="3594"/>
                  </a:lnTo>
                  <a:lnTo>
                    <a:pt x="4416" y="3575"/>
                  </a:lnTo>
                  <a:lnTo>
                    <a:pt x="4503" y="3546"/>
                  </a:lnTo>
                  <a:lnTo>
                    <a:pt x="4582" y="3504"/>
                  </a:lnTo>
                  <a:lnTo>
                    <a:pt x="4653" y="3449"/>
                  </a:lnTo>
                  <a:lnTo>
                    <a:pt x="4715" y="3380"/>
                  </a:lnTo>
                  <a:lnTo>
                    <a:pt x="4768" y="3297"/>
                  </a:lnTo>
                  <a:lnTo>
                    <a:pt x="4812" y="3199"/>
                  </a:lnTo>
                  <a:lnTo>
                    <a:pt x="4844" y="3083"/>
                  </a:lnTo>
                  <a:lnTo>
                    <a:pt x="4864" y="2950"/>
                  </a:lnTo>
                  <a:lnTo>
                    <a:pt x="4872" y="2799"/>
                  </a:lnTo>
                  <a:lnTo>
                    <a:pt x="4867" y="2629"/>
                  </a:lnTo>
                  <a:lnTo>
                    <a:pt x="4861" y="2559"/>
                  </a:lnTo>
                  <a:lnTo>
                    <a:pt x="4850" y="2484"/>
                  </a:lnTo>
                  <a:lnTo>
                    <a:pt x="4835" y="2405"/>
                  </a:lnTo>
                  <a:lnTo>
                    <a:pt x="4817" y="2322"/>
                  </a:lnTo>
                  <a:lnTo>
                    <a:pt x="4796" y="2235"/>
                  </a:lnTo>
                  <a:lnTo>
                    <a:pt x="4770" y="2144"/>
                  </a:lnTo>
                  <a:lnTo>
                    <a:pt x="4741" y="2051"/>
                  </a:lnTo>
                  <a:lnTo>
                    <a:pt x="4707" y="1956"/>
                  </a:lnTo>
                  <a:lnTo>
                    <a:pt x="4671" y="1858"/>
                  </a:lnTo>
                  <a:lnTo>
                    <a:pt x="4630" y="1759"/>
                  </a:lnTo>
                  <a:lnTo>
                    <a:pt x="4588" y="1659"/>
                  </a:lnTo>
                  <a:lnTo>
                    <a:pt x="4541" y="1558"/>
                  </a:lnTo>
                  <a:lnTo>
                    <a:pt x="4491" y="1457"/>
                  </a:lnTo>
                  <a:lnTo>
                    <a:pt x="4438" y="1355"/>
                  </a:lnTo>
                  <a:lnTo>
                    <a:pt x="4381" y="1255"/>
                  </a:lnTo>
                  <a:lnTo>
                    <a:pt x="4322" y="1156"/>
                  </a:lnTo>
                  <a:lnTo>
                    <a:pt x="4259" y="1058"/>
                  </a:lnTo>
                  <a:lnTo>
                    <a:pt x="4193" y="962"/>
                  </a:lnTo>
                  <a:lnTo>
                    <a:pt x="4125" y="869"/>
                  </a:lnTo>
                  <a:lnTo>
                    <a:pt x="4054" y="778"/>
                  </a:lnTo>
                  <a:lnTo>
                    <a:pt x="3980" y="690"/>
                  </a:lnTo>
                  <a:lnTo>
                    <a:pt x="3904" y="606"/>
                  </a:lnTo>
                  <a:lnTo>
                    <a:pt x="3824" y="526"/>
                  </a:lnTo>
                  <a:lnTo>
                    <a:pt x="3742" y="450"/>
                  </a:lnTo>
                  <a:lnTo>
                    <a:pt x="3658" y="380"/>
                  </a:lnTo>
                  <a:lnTo>
                    <a:pt x="3570" y="314"/>
                  </a:lnTo>
                  <a:lnTo>
                    <a:pt x="3482" y="255"/>
                  </a:lnTo>
                  <a:lnTo>
                    <a:pt x="3390" y="202"/>
                  </a:lnTo>
                  <a:lnTo>
                    <a:pt x="3296" y="155"/>
                  </a:lnTo>
                  <a:lnTo>
                    <a:pt x="3200" y="116"/>
                  </a:lnTo>
                  <a:lnTo>
                    <a:pt x="3102" y="84"/>
                  </a:lnTo>
                  <a:lnTo>
                    <a:pt x="3002" y="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E8BB4B52-33C9-47D9-A150-AB6E88088EA4}"/>
                </a:ext>
              </a:extLst>
            </p:cNvPr>
            <p:cNvSpPr/>
            <p:nvPr/>
          </p:nvSpPr>
          <p:spPr>
            <a:xfrm>
              <a:off x="4445902" y="574769"/>
              <a:ext cx="1539702" cy="20392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84AC4D56-B172-427E-9A88-E1382DFB0317}"/>
                </a:ext>
              </a:extLst>
            </p:cNvPr>
            <p:cNvSpPr/>
            <p:nvPr/>
          </p:nvSpPr>
          <p:spPr>
            <a:xfrm rot="1805074">
              <a:off x="6340379" y="904463"/>
              <a:ext cx="1539702" cy="20392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FCFFA166-F2FB-451C-B944-485EB1E537A1}"/>
                </a:ext>
              </a:extLst>
            </p:cNvPr>
            <p:cNvSpPr/>
            <p:nvPr/>
          </p:nvSpPr>
          <p:spPr>
            <a:xfrm rot="2481838">
              <a:off x="7466332" y="2428587"/>
              <a:ext cx="1501013" cy="1988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7818E2FE-67D1-4243-8C20-636EE2135C58}"/>
                </a:ext>
              </a:extLst>
            </p:cNvPr>
            <p:cNvSpPr/>
            <p:nvPr/>
          </p:nvSpPr>
          <p:spPr>
            <a:xfrm rot="20216444">
              <a:off x="2818811" y="1911299"/>
              <a:ext cx="1501013" cy="1988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82" name="Group 29">
            <a:extLst>
              <a:ext uri="{FF2B5EF4-FFF2-40B4-BE49-F238E27FC236}">
                <a16:creationId xmlns:a16="http://schemas.microsoft.com/office/drawing/2014/main" id="{DB4759F1-195E-4894-AE5E-1DB562DEAE14}"/>
              </a:ext>
            </a:extLst>
          </p:cNvPr>
          <p:cNvGrpSpPr/>
          <p:nvPr/>
        </p:nvGrpSpPr>
        <p:grpSpPr>
          <a:xfrm>
            <a:off x="6871295" y="3668484"/>
            <a:ext cx="4914513" cy="431888"/>
            <a:chOff x="7749540" y="2563660"/>
            <a:chExt cx="4819409" cy="431888"/>
          </a:xfrm>
        </p:grpSpPr>
        <p:sp>
          <p:nvSpPr>
            <p:cNvPr id="83" name="Rectangle: Rounded Corners 30">
              <a:extLst>
                <a:ext uri="{FF2B5EF4-FFF2-40B4-BE49-F238E27FC236}">
                  <a16:creationId xmlns:a16="http://schemas.microsoft.com/office/drawing/2014/main" id="{6EB825C3-98E8-4D84-AD2C-4726D5C76E35}"/>
                </a:ext>
              </a:extLst>
            </p:cNvPr>
            <p:cNvSpPr/>
            <p:nvPr/>
          </p:nvSpPr>
          <p:spPr>
            <a:xfrm>
              <a:off x="7749540" y="2563660"/>
              <a:ext cx="4779254" cy="43188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9" name="Group 31">
              <a:extLst>
                <a:ext uri="{FF2B5EF4-FFF2-40B4-BE49-F238E27FC236}">
                  <a16:creationId xmlns:a16="http://schemas.microsoft.com/office/drawing/2014/main" id="{44714E91-B37F-4DDA-A94F-1F7D0C5A708E}"/>
                </a:ext>
              </a:extLst>
            </p:cNvPr>
            <p:cNvGrpSpPr/>
            <p:nvPr/>
          </p:nvGrpSpPr>
          <p:grpSpPr>
            <a:xfrm>
              <a:off x="7754857" y="2572895"/>
              <a:ext cx="413418" cy="413418"/>
              <a:chOff x="1231129" y="3506469"/>
              <a:chExt cx="413418" cy="413418"/>
            </a:xfrm>
          </p:grpSpPr>
          <p:sp>
            <p:nvSpPr>
              <p:cNvPr id="94" name="Oval 33">
                <a:extLst>
                  <a:ext uri="{FF2B5EF4-FFF2-40B4-BE49-F238E27FC236}">
                    <a16:creationId xmlns:a16="http://schemas.microsoft.com/office/drawing/2014/main" id="{DEF82631-FC4F-4B86-A74C-1A3543435EB1}"/>
                  </a:ext>
                </a:extLst>
              </p:cNvPr>
              <p:cNvSpPr/>
              <p:nvPr/>
            </p:nvSpPr>
            <p:spPr>
              <a:xfrm>
                <a:off x="1231129" y="3506469"/>
                <a:ext cx="413418" cy="413418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34">
                <a:extLst>
                  <a:ext uri="{FF2B5EF4-FFF2-40B4-BE49-F238E27FC236}">
                    <a16:creationId xmlns:a16="http://schemas.microsoft.com/office/drawing/2014/main" id="{4CE439EA-A0C8-41D9-BB6A-8153F8418193}"/>
                  </a:ext>
                </a:extLst>
              </p:cNvPr>
              <p:cNvSpPr/>
              <p:nvPr/>
            </p:nvSpPr>
            <p:spPr>
              <a:xfrm>
                <a:off x="1276266" y="3551606"/>
                <a:ext cx="323144" cy="323144"/>
              </a:xfrm>
              <a:prstGeom prst="ellipse">
                <a:avLst/>
              </a:prstGeom>
              <a:solidFill>
                <a:srgbClr val="08A5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Freeform 229">
                <a:extLst>
                  <a:ext uri="{FF2B5EF4-FFF2-40B4-BE49-F238E27FC236}">
                    <a16:creationId xmlns:a16="http://schemas.microsoft.com/office/drawing/2014/main" id="{0A79717B-8E0A-4230-8B16-791953F12B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7282" y="3671573"/>
                <a:ext cx="121113" cy="83211"/>
              </a:xfrm>
              <a:custGeom>
                <a:avLst/>
                <a:gdLst>
                  <a:gd name="T0" fmla="*/ 124 w 16128"/>
                  <a:gd name="T1" fmla="*/ 7223 h 11872"/>
                  <a:gd name="T2" fmla="*/ 59 w 16128"/>
                  <a:gd name="T3" fmla="*/ 7113 h 11872"/>
                  <a:gd name="T4" fmla="*/ 18 w 16128"/>
                  <a:gd name="T5" fmla="*/ 6994 h 11872"/>
                  <a:gd name="T6" fmla="*/ 1 w 16128"/>
                  <a:gd name="T7" fmla="*/ 6871 h 11872"/>
                  <a:gd name="T8" fmla="*/ 7 w 16128"/>
                  <a:gd name="T9" fmla="*/ 6747 h 11872"/>
                  <a:gd name="T10" fmla="*/ 36 w 16128"/>
                  <a:gd name="T11" fmla="*/ 6626 h 11872"/>
                  <a:gd name="T12" fmla="*/ 90 w 16128"/>
                  <a:gd name="T13" fmla="*/ 6512 h 11872"/>
                  <a:gd name="T14" fmla="*/ 165 w 16128"/>
                  <a:gd name="T15" fmla="*/ 6408 h 11872"/>
                  <a:gd name="T16" fmla="*/ 1850 w 16128"/>
                  <a:gd name="T17" fmla="*/ 4727 h 11872"/>
                  <a:gd name="T18" fmla="*/ 1957 w 16128"/>
                  <a:gd name="T19" fmla="*/ 4656 h 11872"/>
                  <a:gd name="T20" fmla="*/ 2073 w 16128"/>
                  <a:gd name="T21" fmla="*/ 4609 h 11872"/>
                  <a:gd name="T22" fmla="*/ 2195 w 16128"/>
                  <a:gd name="T23" fmla="*/ 4586 h 11872"/>
                  <a:gd name="T24" fmla="*/ 2319 w 16128"/>
                  <a:gd name="T25" fmla="*/ 4586 h 11872"/>
                  <a:gd name="T26" fmla="*/ 2441 w 16128"/>
                  <a:gd name="T27" fmla="*/ 4609 h 11872"/>
                  <a:gd name="T28" fmla="*/ 2558 w 16128"/>
                  <a:gd name="T29" fmla="*/ 4656 h 11872"/>
                  <a:gd name="T30" fmla="*/ 2665 w 16128"/>
                  <a:gd name="T31" fmla="*/ 4727 h 11872"/>
                  <a:gd name="T32" fmla="*/ 5357 w 16128"/>
                  <a:gd name="T33" fmla="*/ 7406 h 11872"/>
                  <a:gd name="T34" fmla="*/ 5460 w 16128"/>
                  <a:gd name="T35" fmla="*/ 7483 h 11872"/>
                  <a:gd name="T36" fmla="*/ 5575 w 16128"/>
                  <a:gd name="T37" fmla="*/ 7535 h 11872"/>
                  <a:gd name="T38" fmla="*/ 5696 w 16128"/>
                  <a:gd name="T39" fmla="*/ 7565 h 11872"/>
                  <a:gd name="T40" fmla="*/ 5819 w 16128"/>
                  <a:gd name="T41" fmla="*/ 7571 h 11872"/>
                  <a:gd name="T42" fmla="*/ 5942 w 16128"/>
                  <a:gd name="T43" fmla="*/ 7552 h 11872"/>
                  <a:gd name="T44" fmla="*/ 6060 w 16128"/>
                  <a:gd name="T45" fmla="*/ 7512 h 11872"/>
                  <a:gd name="T46" fmla="*/ 6170 w 16128"/>
                  <a:gd name="T47" fmla="*/ 7447 h 11872"/>
                  <a:gd name="T48" fmla="*/ 13421 w 16128"/>
                  <a:gd name="T49" fmla="*/ 190 h 11872"/>
                  <a:gd name="T50" fmla="*/ 13521 w 16128"/>
                  <a:gd name="T51" fmla="*/ 107 h 11872"/>
                  <a:gd name="T52" fmla="*/ 13634 w 16128"/>
                  <a:gd name="T53" fmla="*/ 47 h 11872"/>
                  <a:gd name="T54" fmla="*/ 13753 w 16128"/>
                  <a:gd name="T55" fmla="*/ 12 h 11872"/>
                  <a:gd name="T56" fmla="*/ 13877 w 16128"/>
                  <a:gd name="T57" fmla="*/ 0 h 11872"/>
                  <a:gd name="T58" fmla="*/ 14000 w 16128"/>
                  <a:gd name="T59" fmla="*/ 11 h 11872"/>
                  <a:gd name="T60" fmla="*/ 14120 w 16128"/>
                  <a:gd name="T61" fmla="*/ 46 h 11872"/>
                  <a:gd name="T62" fmla="*/ 14233 w 16128"/>
                  <a:gd name="T63" fmla="*/ 105 h 11872"/>
                  <a:gd name="T64" fmla="*/ 14334 w 16128"/>
                  <a:gd name="T65" fmla="*/ 186 h 11872"/>
                  <a:gd name="T66" fmla="*/ 16003 w 16128"/>
                  <a:gd name="T67" fmla="*/ 1855 h 11872"/>
                  <a:gd name="T68" fmla="*/ 16068 w 16128"/>
                  <a:gd name="T69" fmla="*/ 1964 h 11872"/>
                  <a:gd name="T70" fmla="*/ 16109 w 16128"/>
                  <a:gd name="T71" fmla="*/ 2082 h 11872"/>
                  <a:gd name="T72" fmla="*/ 16127 w 16128"/>
                  <a:gd name="T73" fmla="*/ 2205 h 11872"/>
                  <a:gd name="T74" fmla="*/ 16122 w 16128"/>
                  <a:gd name="T75" fmla="*/ 2328 h 11872"/>
                  <a:gd name="T76" fmla="*/ 16093 w 16128"/>
                  <a:gd name="T77" fmla="*/ 2449 h 11872"/>
                  <a:gd name="T78" fmla="*/ 16039 w 16128"/>
                  <a:gd name="T79" fmla="*/ 2564 h 11872"/>
                  <a:gd name="T80" fmla="*/ 15964 w 16128"/>
                  <a:gd name="T81" fmla="*/ 2667 h 11872"/>
                  <a:gd name="T82" fmla="*/ 7188 w 16128"/>
                  <a:gd name="T83" fmla="*/ 11462 h 11872"/>
                  <a:gd name="T84" fmla="*/ 7074 w 16128"/>
                  <a:gd name="T85" fmla="*/ 11550 h 11872"/>
                  <a:gd name="T86" fmla="*/ 6943 w 16128"/>
                  <a:gd name="T87" fmla="*/ 11632 h 11872"/>
                  <a:gd name="T88" fmla="*/ 6801 w 16128"/>
                  <a:gd name="T89" fmla="*/ 11706 h 11872"/>
                  <a:gd name="T90" fmla="*/ 6652 w 16128"/>
                  <a:gd name="T91" fmla="*/ 11767 h 11872"/>
                  <a:gd name="T92" fmla="*/ 6500 w 16128"/>
                  <a:gd name="T93" fmla="*/ 11817 h 11872"/>
                  <a:gd name="T94" fmla="*/ 6349 w 16128"/>
                  <a:gd name="T95" fmla="*/ 11852 h 11872"/>
                  <a:gd name="T96" fmla="*/ 6205 w 16128"/>
                  <a:gd name="T97" fmla="*/ 11870 h 11872"/>
                  <a:gd name="T98" fmla="*/ 5352 w 16128"/>
                  <a:gd name="T99" fmla="*/ 11871 h 11872"/>
                  <a:gd name="T100" fmla="*/ 5210 w 16128"/>
                  <a:gd name="T101" fmla="*/ 11858 h 11872"/>
                  <a:gd name="T102" fmla="*/ 5062 w 16128"/>
                  <a:gd name="T103" fmla="*/ 11827 h 11872"/>
                  <a:gd name="T104" fmla="*/ 4910 w 16128"/>
                  <a:gd name="T105" fmla="*/ 11780 h 11872"/>
                  <a:gd name="T106" fmla="*/ 4760 w 16128"/>
                  <a:gd name="T107" fmla="*/ 11722 h 11872"/>
                  <a:gd name="T108" fmla="*/ 4615 w 16128"/>
                  <a:gd name="T109" fmla="*/ 11651 h 11872"/>
                  <a:gd name="T110" fmla="*/ 4481 w 16128"/>
                  <a:gd name="T111" fmla="*/ 11572 h 11872"/>
                  <a:gd name="T112" fmla="*/ 4363 w 16128"/>
                  <a:gd name="T113" fmla="*/ 11484 h 11872"/>
                  <a:gd name="T114" fmla="*/ 187 w 16128"/>
                  <a:gd name="T115" fmla="*/ 7297 h 11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128" h="11872">
                    <a:moveTo>
                      <a:pt x="187" y="7297"/>
                    </a:moveTo>
                    <a:lnTo>
                      <a:pt x="164" y="7273"/>
                    </a:lnTo>
                    <a:lnTo>
                      <a:pt x="143" y="7248"/>
                    </a:lnTo>
                    <a:lnTo>
                      <a:pt x="124" y="7223"/>
                    </a:lnTo>
                    <a:lnTo>
                      <a:pt x="106" y="7196"/>
                    </a:lnTo>
                    <a:lnTo>
                      <a:pt x="89" y="7168"/>
                    </a:lnTo>
                    <a:lnTo>
                      <a:pt x="74" y="7141"/>
                    </a:lnTo>
                    <a:lnTo>
                      <a:pt x="59" y="7113"/>
                    </a:lnTo>
                    <a:lnTo>
                      <a:pt x="46" y="7084"/>
                    </a:lnTo>
                    <a:lnTo>
                      <a:pt x="35" y="7054"/>
                    </a:lnTo>
                    <a:lnTo>
                      <a:pt x="26" y="7024"/>
                    </a:lnTo>
                    <a:lnTo>
                      <a:pt x="18" y="6994"/>
                    </a:lnTo>
                    <a:lnTo>
                      <a:pt x="12" y="6964"/>
                    </a:lnTo>
                    <a:lnTo>
                      <a:pt x="6" y="6933"/>
                    </a:lnTo>
                    <a:lnTo>
                      <a:pt x="3" y="6902"/>
                    </a:lnTo>
                    <a:lnTo>
                      <a:pt x="1" y="6871"/>
                    </a:lnTo>
                    <a:lnTo>
                      <a:pt x="0" y="6841"/>
                    </a:lnTo>
                    <a:lnTo>
                      <a:pt x="1" y="6809"/>
                    </a:lnTo>
                    <a:lnTo>
                      <a:pt x="3" y="6778"/>
                    </a:lnTo>
                    <a:lnTo>
                      <a:pt x="7" y="6747"/>
                    </a:lnTo>
                    <a:lnTo>
                      <a:pt x="12" y="6717"/>
                    </a:lnTo>
                    <a:lnTo>
                      <a:pt x="18" y="6687"/>
                    </a:lnTo>
                    <a:lnTo>
                      <a:pt x="26" y="6656"/>
                    </a:lnTo>
                    <a:lnTo>
                      <a:pt x="36" y="6626"/>
                    </a:lnTo>
                    <a:lnTo>
                      <a:pt x="47" y="6597"/>
                    </a:lnTo>
                    <a:lnTo>
                      <a:pt x="59" y="6569"/>
                    </a:lnTo>
                    <a:lnTo>
                      <a:pt x="74" y="6539"/>
                    </a:lnTo>
                    <a:lnTo>
                      <a:pt x="90" y="6512"/>
                    </a:lnTo>
                    <a:lnTo>
                      <a:pt x="106" y="6485"/>
                    </a:lnTo>
                    <a:lnTo>
                      <a:pt x="125" y="6459"/>
                    </a:lnTo>
                    <a:lnTo>
                      <a:pt x="144" y="6432"/>
                    </a:lnTo>
                    <a:lnTo>
                      <a:pt x="165" y="6408"/>
                    </a:lnTo>
                    <a:lnTo>
                      <a:pt x="188" y="6384"/>
                    </a:lnTo>
                    <a:lnTo>
                      <a:pt x="1801" y="4771"/>
                    </a:lnTo>
                    <a:lnTo>
                      <a:pt x="1824" y="4748"/>
                    </a:lnTo>
                    <a:lnTo>
                      <a:pt x="1850" y="4727"/>
                    </a:lnTo>
                    <a:lnTo>
                      <a:pt x="1876" y="4707"/>
                    </a:lnTo>
                    <a:lnTo>
                      <a:pt x="1902" y="4689"/>
                    </a:lnTo>
                    <a:lnTo>
                      <a:pt x="1929" y="4671"/>
                    </a:lnTo>
                    <a:lnTo>
                      <a:pt x="1957" y="4656"/>
                    </a:lnTo>
                    <a:lnTo>
                      <a:pt x="1985" y="4642"/>
                    </a:lnTo>
                    <a:lnTo>
                      <a:pt x="2014" y="4630"/>
                    </a:lnTo>
                    <a:lnTo>
                      <a:pt x="2043" y="4619"/>
                    </a:lnTo>
                    <a:lnTo>
                      <a:pt x="2073" y="4609"/>
                    </a:lnTo>
                    <a:lnTo>
                      <a:pt x="2104" y="4601"/>
                    </a:lnTo>
                    <a:lnTo>
                      <a:pt x="2134" y="4595"/>
                    </a:lnTo>
                    <a:lnTo>
                      <a:pt x="2164" y="4590"/>
                    </a:lnTo>
                    <a:lnTo>
                      <a:pt x="2195" y="4586"/>
                    </a:lnTo>
                    <a:lnTo>
                      <a:pt x="2227" y="4584"/>
                    </a:lnTo>
                    <a:lnTo>
                      <a:pt x="2257" y="4583"/>
                    </a:lnTo>
                    <a:lnTo>
                      <a:pt x="2288" y="4584"/>
                    </a:lnTo>
                    <a:lnTo>
                      <a:pt x="2319" y="4586"/>
                    </a:lnTo>
                    <a:lnTo>
                      <a:pt x="2350" y="4590"/>
                    </a:lnTo>
                    <a:lnTo>
                      <a:pt x="2381" y="4595"/>
                    </a:lnTo>
                    <a:lnTo>
                      <a:pt x="2411" y="4601"/>
                    </a:lnTo>
                    <a:lnTo>
                      <a:pt x="2441" y="4609"/>
                    </a:lnTo>
                    <a:lnTo>
                      <a:pt x="2472" y="4619"/>
                    </a:lnTo>
                    <a:lnTo>
                      <a:pt x="2501" y="4630"/>
                    </a:lnTo>
                    <a:lnTo>
                      <a:pt x="2529" y="4642"/>
                    </a:lnTo>
                    <a:lnTo>
                      <a:pt x="2558" y="4656"/>
                    </a:lnTo>
                    <a:lnTo>
                      <a:pt x="2586" y="4671"/>
                    </a:lnTo>
                    <a:lnTo>
                      <a:pt x="2613" y="4689"/>
                    </a:lnTo>
                    <a:lnTo>
                      <a:pt x="2639" y="4707"/>
                    </a:lnTo>
                    <a:lnTo>
                      <a:pt x="2665" y="4727"/>
                    </a:lnTo>
                    <a:lnTo>
                      <a:pt x="2689" y="4748"/>
                    </a:lnTo>
                    <a:lnTo>
                      <a:pt x="2714" y="4770"/>
                    </a:lnTo>
                    <a:lnTo>
                      <a:pt x="5332" y="7384"/>
                    </a:lnTo>
                    <a:lnTo>
                      <a:pt x="5357" y="7406"/>
                    </a:lnTo>
                    <a:lnTo>
                      <a:pt x="5382" y="7427"/>
                    </a:lnTo>
                    <a:lnTo>
                      <a:pt x="5407" y="7448"/>
                    </a:lnTo>
                    <a:lnTo>
                      <a:pt x="5433" y="7466"/>
                    </a:lnTo>
                    <a:lnTo>
                      <a:pt x="5460" y="7483"/>
                    </a:lnTo>
                    <a:lnTo>
                      <a:pt x="5489" y="7498"/>
                    </a:lnTo>
                    <a:lnTo>
                      <a:pt x="5517" y="7512"/>
                    </a:lnTo>
                    <a:lnTo>
                      <a:pt x="5546" y="7524"/>
                    </a:lnTo>
                    <a:lnTo>
                      <a:pt x="5575" y="7535"/>
                    </a:lnTo>
                    <a:lnTo>
                      <a:pt x="5604" y="7545"/>
                    </a:lnTo>
                    <a:lnTo>
                      <a:pt x="5635" y="7553"/>
                    </a:lnTo>
                    <a:lnTo>
                      <a:pt x="5665" y="7559"/>
                    </a:lnTo>
                    <a:lnTo>
                      <a:pt x="5696" y="7565"/>
                    </a:lnTo>
                    <a:lnTo>
                      <a:pt x="5726" y="7569"/>
                    </a:lnTo>
                    <a:lnTo>
                      <a:pt x="5758" y="7571"/>
                    </a:lnTo>
                    <a:lnTo>
                      <a:pt x="5789" y="7572"/>
                    </a:lnTo>
                    <a:lnTo>
                      <a:pt x="5819" y="7571"/>
                    </a:lnTo>
                    <a:lnTo>
                      <a:pt x="5850" y="7569"/>
                    </a:lnTo>
                    <a:lnTo>
                      <a:pt x="5882" y="7565"/>
                    </a:lnTo>
                    <a:lnTo>
                      <a:pt x="5912" y="7559"/>
                    </a:lnTo>
                    <a:lnTo>
                      <a:pt x="5942" y="7552"/>
                    </a:lnTo>
                    <a:lnTo>
                      <a:pt x="5972" y="7544"/>
                    </a:lnTo>
                    <a:lnTo>
                      <a:pt x="6003" y="7535"/>
                    </a:lnTo>
                    <a:lnTo>
                      <a:pt x="6032" y="7524"/>
                    </a:lnTo>
                    <a:lnTo>
                      <a:pt x="6060" y="7512"/>
                    </a:lnTo>
                    <a:lnTo>
                      <a:pt x="6089" y="7498"/>
                    </a:lnTo>
                    <a:lnTo>
                      <a:pt x="6117" y="7482"/>
                    </a:lnTo>
                    <a:lnTo>
                      <a:pt x="6144" y="7465"/>
                    </a:lnTo>
                    <a:lnTo>
                      <a:pt x="6170" y="7447"/>
                    </a:lnTo>
                    <a:lnTo>
                      <a:pt x="6196" y="7426"/>
                    </a:lnTo>
                    <a:lnTo>
                      <a:pt x="6220" y="7405"/>
                    </a:lnTo>
                    <a:lnTo>
                      <a:pt x="6245" y="7383"/>
                    </a:lnTo>
                    <a:lnTo>
                      <a:pt x="13421" y="190"/>
                    </a:lnTo>
                    <a:lnTo>
                      <a:pt x="13445" y="166"/>
                    </a:lnTo>
                    <a:lnTo>
                      <a:pt x="13470" y="145"/>
                    </a:lnTo>
                    <a:lnTo>
                      <a:pt x="13495" y="125"/>
                    </a:lnTo>
                    <a:lnTo>
                      <a:pt x="13521" y="107"/>
                    </a:lnTo>
                    <a:lnTo>
                      <a:pt x="13549" y="90"/>
                    </a:lnTo>
                    <a:lnTo>
                      <a:pt x="13577" y="75"/>
                    </a:lnTo>
                    <a:lnTo>
                      <a:pt x="13605" y="60"/>
                    </a:lnTo>
                    <a:lnTo>
                      <a:pt x="13634" y="47"/>
                    </a:lnTo>
                    <a:lnTo>
                      <a:pt x="13663" y="36"/>
                    </a:lnTo>
                    <a:lnTo>
                      <a:pt x="13693" y="27"/>
                    </a:lnTo>
                    <a:lnTo>
                      <a:pt x="13723" y="19"/>
                    </a:lnTo>
                    <a:lnTo>
                      <a:pt x="13753" y="12"/>
                    </a:lnTo>
                    <a:lnTo>
                      <a:pt x="13784" y="7"/>
                    </a:lnTo>
                    <a:lnTo>
                      <a:pt x="13815" y="3"/>
                    </a:lnTo>
                    <a:lnTo>
                      <a:pt x="13846" y="1"/>
                    </a:lnTo>
                    <a:lnTo>
                      <a:pt x="13877" y="0"/>
                    </a:lnTo>
                    <a:lnTo>
                      <a:pt x="13908" y="1"/>
                    </a:lnTo>
                    <a:lnTo>
                      <a:pt x="13939" y="3"/>
                    </a:lnTo>
                    <a:lnTo>
                      <a:pt x="13970" y="6"/>
                    </a:lnTo>
                    <a:lnTo>
                      <a:pt x="14000" y="11"/>
                    </a:lnTo>
                    <a:lnTo>
                      <a:pt x="14031" y="18"/>
                    </a:lnTo>
                    <a:lnTo>
                      <a:pt x="14062" y="26"/>
                    </a:lnTo>
                    <a:lnTo>
                      <a:pt x="14091" y="35"/>
                    </a:lnTo>
                    <a:lnTo>
                      <a:pt x="14120" y="46"/>
                    </a:lnTo>
                    <a:lnTo>
                      <a:pt x="14149" y="58"/>
                    </a:lnTo>
                    <a:lnTo>
                      <a:pt x="14178" y="73"/>
                    </a:lnTo>
                    <a:lnTo>
                      <a:pt x="14206" y="88"/>
                    </a:lnTo>
                    <a:lnTo>
                      <a:pt x="14233" y="105"/>
                    </a:lnTo>
                    <a:lnTo>
                      <a:pt x="14259" y="123"/>
                    </a:lnTo>
                    <a:lnTo>
                      <a:pt x="14285" y="143"/>
                    </a:lnTo>
                    <a:lnTo>
                      <a:pt x="14310" y="164"/>
                    </a:lnTo>
                    <a:lnTo>
                      <a:pt x="14334" y="186"/>
                    </a:lnTo>
                    <a:lnTo>
                      <a:pt x="15938" y="1780"/>
                    </a:lnTo>
                    <a:lnTo>
                      <a:pt x="15962" y="1804"/>
                    </a:lnTo>
                    <a:lnTo>
                      <a:pt x="15983" y="1829"/>
                    </a:lnTo>
                    <a:lnTo>
                      <a:pt x="16003" y="1855"/>
                    </a:lnTo>
                    <a:lnTo>
                      <a:pt x="16021" y="1881"/>
                    </a:lnTo>
                    <a:lnTo>
                      <a:pt x="16038" y="1908"/>
                    </a:lnTo>
                    <a:lnTo>
                      <a:pt x="16053" y="1935"/>
                    </a:lnTo>
                    <a:lnTo>
                      <a:pt x="16068" y="1964"/>
                    </a:lnTo>
                    <a:lnTo>
                      <a:pt x="16081" y="1993"/>
                    </a:lnTo>
                    <a:lnTo>
                      <a:pt x="16092" y="2022"/>
                    </a:lnTo>
                    <a:lnTo>
                      <a:pt x="16101" y="2051"/>
                    </a:lnTo>
                    <a:lnTo>
                      <a:pt x="16109" y="2082"/>
                    </a:lnTo>
                    <a:lnTo>
                      <a:pt x="16116" y="2112"/>
                    </a:lnTo>
                    <a:lnTo>
                      <a:pt x="16121" y="2143"/>
                    </a:lnTo>
                    <a:lnTo>
                      <a:pt x="16125" y="2173"/>
                    </a:lnTo>
                    <a:lnTo>
                      <a:pt x="16127" y="2205"/>
                    </a:lnTo>
                    <a:lnTo>
                      <a:pt x="16128" y="2236"/>
                    </a:lnTo>
                    <a:lnTo>
                      <a:pt x="16127" y="2266"/>
                    </a:lnTo>
                    <a:lnTo>
                      <a:pt x="16125" y="2297"/>
                    </a:lnTo>
                    <a:lnTo>
                      <a:pt x="16122" y="2328"/>
                    </a:lnTo>
                    <a:lnTo>
                      <a:pt x="16117" y="2359"/>
                    </a:lnTo>
                    <a:lnTo>
                      <a:pt x="16110" y="2389"/>
                    </a:lnTo>
                    <a:lnTo>
                      <a:pt x="16102" y="2419"/>
                    </a:lnTo>
                    <a:lnTo>
                      <a:pt x="16093" y="2449"/>
                    </a:lnTo>
                    <a:lnTo>
                      <a:pt x="16082" y="2478"/>
                    </a:lnTo>
                    <a:lnTo>
                      <a:pt x="16069" y="2507"/>
                    </a:lnTo>
                    <a:lnTo>
                      <a:pt x="16055" y="2535"/>
                    </a:lnTo>
                    <a:lnTo>
                      <a:pt x="16039" y="2564"/>
                    </a:lnTo>
                    <a:lnTo>
                      <a:pt x="16023" y="2591"/>
                    </a:lnTo>
                    <a:lnTo>
                      <a:pt x="16004" y="2617"/>
                    </a:lnTo>
                    <a:lnTo>
                      <a:pt x="15985" y="2642"/>
                    </a:lnTo>
                    <a:lnTo>
                      <a:pt x="15964" y="2667"/>
                    </a:lnTo>
                    <a:lnTo>
                      <a:pt x="15941" y="2692"/>
                    </a:lnTo>
                    <a:lnTo>
                      <a:pt x="7238" y="11415"/>
                    </a:lnTo>
                    <a:lnTo>
                      <a:pt x="7214" y="11439"/>
                    </a:lnTo>
                    <a:lnTo>
                      <a:pt x="7188" y="11462"/>
                    </a:lnTo>
                    <a:lnTo>
                      <a:pt x="7162" y="11485"/>
                    </a:lnTo>
                    <a:lnTo>
                      <a:pt x="7134" y="11507"/>
                    </a:lnTo>
                    <a:lnTo>
                      <a:pt x="7104" y="11529"/>
                    </a:lnTo>
                    <a:lnTo>
                      <a:pt x="7074" y="11550"/>
                    </a:lnTo>
                    <a:lnTo>
                      <a:pt x="7043" y="11572"/>
                    </a:lnTo>
                    <a:lnTo>
                      <a:pt x="7011" y="11593"/>
                    </a:lnTo>
                    <a:lnTo>
                      <a:pt x="6977" y="11613"/>
                    </a:lnTo>
                    <a:lnTo>
                      <a:pt x="6943" y="11632"/>
                    </a:lnTo>
                    <a:lnTo>
                      <a:pt x="6909" y="11651"/>
                    </a:lnTo>
                    <a:lnTo>
                      <a:pt x="6874" y="11670"/>
                    </a:lnTo>
                    <a:lnTo>
                      <a:pt x="6837" y="11688"/>
                    </a:lnTo>
                    <a:lnTo>
                      <a:pt x="6801" y="11706"/>
                    </a:lnTo>
                    <a:lnTo>
                      <a:pt x="6765" y="11722"/>
                    </a:lnTo>
                    <a:lnTo>
                      <a:pt x="6727" y="11738"/>
                    </a:lnTo>
                    <a:lnTo>
                      <a:pt x="6689" y="11753"/>
                    </a:lnTo>
                    <a:lnTo>
                      <a:pt x="6652" y="11767"/>
                    </a:lnTo>
                    <a:lnTo>
                      <a:pt x="6613" y="11781"/>
                    </a:lnTo>
                    <a:lnTo>
                      <a:pt x="6576" y="11793"/>
                    </a:lnTo>
                    <a:lnTo>
                      <a:pt x="6538" y="11805"/>
                    </a:lnTo>
                    <a:lnTo>
                      <a:pt x="6500" y="11817"/>
                    </a:lnTo>
                    <a:lnTo>
                      <a:pt x="6461" y="11827"/>
                    </a:lnTo>
                    <a:lnTo>
                      <a:pt x="6424" y="11836"/>
                    </a:lnTo>
                    <a:lnTo>
                      <a:pt x="6387" y="11844"/>
                    </a:lnTo>
                    <a:lnTo>
                      <a:pt x="6349" y="11852"/>
                    </a:lnTo>
                    <a:lnTo>
                      <a:pt x="6313" y="11858"/>
                    </a:lnTo>
                    <a:lnTo>
                      <a:pt x="6277" y="11863"/>
                    </a:lnTo>
                    <a:lnTo>
                      <a:pt x="6241" y="11867"/>
                    </a:lnTo>
                    <a:lnTo>
                      <a:pt x="6205" y="11870"/>
                    </a:lnTo>
                    <a:lnTo>
                      <a:pt x="6171" y="11871"/>
                    </a:lnTo>
                    <a:lnTo>
                      <a:pt x="6138" y="11872"/>
                    </a:lnTo>
                    <a:lnTo>
                      <a:pt x="5386" y="11872"/>
                    </a:lnTo>
                    <a:lnTo>
                      <a:pt x="5352" y="11871"/>
                    </a:lnTo>
                    <a:lnTo>
                      <a:pt x="5318" y="11870"/>
                    </a:lnTo>
                    <a:lnTo>
                      <a:pt x="5283" y="11867"/>
                    </a:lnTo>
                    <a:lnTo>
                      <a:pt x="5247" y="11863"/>
                    </a:lnTo>
                    <a:lnTo>
                      <a:pt x="5210" y="11858"/>
                    </a:lnTo>
                    <a:lnTo>
                      <a:pt x="5174" y="11851"/>
                    </a:lnTo>
                    <a:lnTo>
                      <a:pt x="5137" y="11844"/>
                    </a:lnTo>
                    <a:lnTo>
                      <a:pt x="5099" y="11836"/>
                    </a:lnTo>
                    <a:lnTo>
                      <a:pt x="5062" y="11827"/>
                    </a:lnTo>
                    <a:lnTo>
                      <a:pt x="5024" y="11817"/>
                    </a:lnTo>
                    <a:lnTo>
                      <a:pt x="4986" y="11805"/>
                    </a:lnTo>
                    <a:lnTo>
                      <a:pt x="4948" y="11793"/>
                    </a:lnTo>
                    <a:lnTo>
                      <a:pt x="4910" y="11780"/>
                    </a:lnTo>
                    <a:lnTo>
                      <a:pt x="4872" y="11767"/>
                    </a:lnTo>
                    <a:lnTo>
                      <a:pt x="4834" y="11753"/>
                    </a:lnTo>
                    <a:lnTo>
                      <a:pt x="4796" y="11738"/>
                    </a:lnTo>
                    <a:lnTo>
                      <a:pt x="4760" y="11722"/>
                    </a:lnTo>
                    <a:lnTo>
                      <a:pt x="4722" y="11705"/>
                    </a:lnTo>
                    <a:lnTo>
                      <a:pt x="4686" y="11688"/>
                    </a:lnTo>
                    <a:lnTo>
                      <a:pt x="4650" y="11669"/>
                    </a:lnTo>
                    <a:lnTo>
                      <a:pt x="4615" y="11651"/>
                    </a:lnTo>
                    <a:lnTo>
                      <a:pt x="4580" y="11632"/>
                    </a:lnTo>
                    <a:lnTo>
                      <a:pt x="4546" y="11612"/>
                    </a:lnTo>
                    <a:lnTo>
                      <a:pt x="4513" y="11592"/>
                    </a:lnTo>
                    <a:lnTo>
                      <a:pt x="4481" y="11572"/>
                    </a:lnTo>
                    <a:lnTo>
                      <a:pt x="4449" y="11550"/>
                    </a:lnTo>
                    <a:lnTo>
                      <a:pt x="4419" y="11528"/>
                    </a:lnTo>
                    <a:lnTo>
                      <a:pt x="4390" y="11506"/>
                    </a:lnTo>
                    <a:lnTo>
                      <a:pt x="4363" y="11484"/>
                    </a:lnTo>
                    <a:lnTo>
                      <a:pt x="4335" y="11462"/>
                    </a:lnTo>
                    <a:lnTo>
                      <a:pt x="4310" y="11439"/>
                    </a:lnTo>
                    <a:lnTo>
                      <a:pt x="4286" y="11414"/>
                    </a:lnTo>
                    <a:lnTo>
                      <a:pt x="187" y="7297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535761"/>
                  </a:solidFill>
                  <a:latin typeface="Raleway Light" panose="020B0403030101060003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93" name="Rectangle 32">
              <a:extLst>
                <a:ext uri="{FF2B5EF4-FFF2-40B4-BE49-F238E27FC236}">
                  <a16:creationId xmlns:a16="http://schemas.microsoft.com/office/drawing/2014/main" id="{18C9D87C-6983-4186-8C4B-0A9F6572D3E4}"/>
                </a:ext>
              </a:extLst>
            </p:cNvPr>
            <p:cNvSpPr/>
            <p:nvPr/>
          </p:nvSpPr>
          <p:spPr>
            <a:xfrm>
              <a:off x="8168275" y="2615893"/>
              <a:ext cx="440067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600" dirty="0">
                  <a:solidFill>
                    <a:srgbClr val="202122"/>
                  </a:solidFill>
                  <a:latin typeface="Montserrat "/>
                </a:rPr>
                <a:t>обмене Mg, P, Na, Zn, Mn </a:t>
              </a:r>
              <a:endParaRPr lang="ru-RU" sz="1600" dirty="0">
                <a:solidFill>
                  <a:srgbClr val="202122"/>
                </a:solidFill>
                <a:latin typeface="Montserrat "/>
              </a:endParaRPr>
            </a:p>
          </p:txBody>
        </p:sp>
      </p:grp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id="{87628795-CFF4-442C-8316-F7F137E208FE}"/>
              </a:ext>
            </a:extLst>
          </p:cNvPr>
          <p:cNvSpPr/>
          <p:nvPr/>
        </p:nvSpPr>
        <p:spPr>
          <a:xfrm>
            <a:off x="473753" y="387824"/>
            <a:ext cx="112388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Montserrat ExtraBold" panose="00000900000000000000" pitchFamily="2" charset="-52"/>
              </a:rPr>
              <a:t>Кальций (особенно в ионизированной форме) участвует в:</a:t>
            </a:r>
          </a:p>
        </p:txBody>
      </p:sp>
      <p:sp>
        <p:nvSpPr>
          <p:cNvPr id="120" name="Rectangle: Rounded Corners 115">
            <a:extLst>
              <a:ext uri="{FF2B5EF4-FFF2-40B4-BE49-F238E27FC236}">
                <a16:creationId xmlns:a16="http://schemas.microsoft.com/office/drawing/2014/main" id="{459F8B03-0E22-4DC1-BBF1-BF13137EFFC7}"/>
              </a:ext>
            </a:extLst>
          </p:cNvPr>
          <p:cNvSpPr/>
          <p:nvPr/>
        </p:nvSpPr>
        <p:spPr>
          <a:xfrm>
            <a:off x="515938" y="4407662"/>
            <a:ext cx="4701251" cy="674209"/>
          </a:xfrm>
          <a:prstGeom prst="roundRect">
            <a:avLst>
              <a:gd name="adj" fmla="val 50000"/>
            </a:avLst>
          </a:prstGeom>
          <a:solidFill>
            <a:srgbClr val="FBFBFB"/>
          </a:solidFill>
          <a:ln>
            <a:noFill/>
          </a:ln>
          <a:effectLst>
            <a:outerShdw blurRad="1270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E89BF6-F294-4DF4-9637-7ED500BBD6C6}"/>
              </a:ext>
            </a:extLst>
          </p:cNvPr>
          <p:cNvSpPr/>
          <p:nvPr/>
        </p:nvSpPr>
        <p:spPr>
          <a:xfrm>
            <a:off x="866407" y="4436831"/>
            <a:ext cx="40002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>
                <a:latin typeface="Montserrat "/>
                <a:ea typeface="Open Sans Light" panose="020B0306030504020204" pitchFamily="34" charset="0"/>
                <a:cs typeface="Open Sans Light" panose="020B0306030504020204" pitchFamily="34" charset="0"/>
              </a:rPr>
              <a:t>ингибирование деятельности </a:t>
            </a:r>
          </a:p>
          <a:p>
            <a:pPr algn="r"/>
            <a:r>
              <a:rPr lang="ru-RU" sz="1600" dirty="0">
                <a:latin typeface="Montserrat "/>
                <a:ea typeface="Open Sans Light" panose="020B0306030504020204" pitchFamily="34" charset="0"/>
                <a:cs typeface="Open Sans Light" panose="020B0306030504020204" pitchFamily="34" charset="0"/>
              </a:rPr>
              <a:t>ферментов и гормонов</a:t>
            </a:r>
          </a:p>
        </p:txBody>
      </p:sp>
      <p:grpSp>
        <p:nvGrpSpPr>
          <p:cNvPr id="115" name="Group 116">
            <a:extLst>
              <a:ext uri="{FF2B5EF4-FFF2-40B4-BE49-F238E27FC236}">
                <a16:creationId xmlns:a16="http://schemas.microsoft.com/office/drawing/2014/main" id="{AE48CA62-7F61-4687-AD91-90EFB9900424}"/>
              </a:ext>
            </a:extLst>
          </p:cNvPr>
          <p:cNvGrpSpPr/>
          <p:nvPr/>
        </p:nvGrpSpPr>
        <p:grpSpPr>
          <a:xfrm>
            <a:off x="4949923" y="4508492"/>
            <a:ext cx="413418" cy="413418"/>
            <a:chOff x="1231129" y="3506469"/>
            <a:chExt cx="413418" cy="413418"/>
          </a:xfrm>
        </p:grpSpPr>
        <p:sp>
          <p:nvSpPr>
            <p:cNvPr id="117" name="Oval 118">
              <a:extLst>
                <a:ext uri="{FF2B5EF4-FFF2-40B4-BE49-F238E27FC236}">
                  <a16:creationId xmlns:a16="http://schemas.microsoft.com/office/drawing/2014/main" id="{39352E03-223F-49CD-9B72-878F5BFA4F05}"/>
                </a:ext>
              </a:extLst>
            </p:cNvPr>
            <p:cNvSpPr/>
            <p:nvPr/>
          </p:nvSpPr>
          <p:spPr>
            <a:xfrm>
              <a:off x="1231129" y="3506469"/>
              <a:ext cx="413418" cy="413418"/>
            </a:xfrm>
            <a:prstGeom prst="ellipse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9">
              <a:extLst>
                <a:ext uri="{FF2B5EF4-FFF2-40B4-BE49-F238E27FC236}">
                  <a16:creationId xmlns:a16="http://schemas.microsoft.com/office/drawing/2014/main" id="{F6D64290-ACCE-4F2E-AE6A-743362F7FACF}"/>
                </a:ext>
              </a:extLst>
            </p:cNvPr>
            <p:cNvSpPr/>
            <p:nvPr/>
          </p:nvSpPr>
          <p:spPr>
            <a:xfrm>
              <a:off x="1276266" y="3551606"/>
              <a:ext cx="323144" cy="323144"/>
            </a:xfrm>
            <a:prstGeom prst="ellipse">
              <a:avLst/>
            </a:prstGeom>
            <a:solidFill>
              <a:srgbClr val="08A5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Freeform 229">
              <a:extLst>
                <a:ext uri="{FF2B5EF4-FFF2-40B4-BE49-F238E27FC236}">
                  <a16:creationId xmlns:a16="http://schemas.microsoft.com/office/drawing/2014/main" id="{53E7992F-64C5-412C-B697-C3FB5D02D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7282" y="3671573"/>
              <a:ext cx="121113" cy="83211"/>
            </a:xfrm>
            <a:custGeom>
              <a:avLst/>
              <a:gdLst>
                <a:gd name="T0" fmla="*/ 124 w 16128"/>
                <a:gd name="T1" fmla="*/ 7223 h 11872"/>
                <a:gd name="T2" fmla="*/ 59 w 16128"/>
                <a:gd name="T3" fmla="*/ 7113 h 11872"/>
                <a:gd name="T4" fmla="*/ 18 w 16128"/>
                <a:gd name="T5" fmla="*/ 6994 h 11872"/>
                <a:gd name="T6" fmla="*/ 1 w 16128"/>
                <a:gd name="T7" fmla="*/ 6871 h 11872"/>
                <a:gd name="T8" fmla="*/ 7 w 16128"/>
                <a:gd name="T9" fmla="*/ 6747 h 11872"/>
                <a:gd name="T10" fmla="*/ 36 w 16128"/>
                <a:gd name="T11" fmla="*/ 6626 h 11872"/>
                <a:gd name="T12" fmla="*/ 90 w 16128"/>
                <a:gd name="T13" fmla="*/ 6512 h 11872"/>
                <a:gd name="T14" fmla="*/ 165 w 16128"/>
                <a:gd name="T15" fmla="*/ 6408 h 11872"/>
                <a:gd name="T16" fmla="*/ 1850 w 16128"/>
                <a:gd name="T17" fmla="*/ 4727 h 11872"/>
                <a:gd name="T18" fmla="*/ 1957 w 16128"/>
                <a:gd name="T19" fmla="*/ 4656 h 11872"/>
                <a:gd name="T20" fmla="*/ 2073 w 16128"/>
                <a:gd name="T21" fmla="*/ 4609 h 11872"/>
                <a:gd name="T22" fmla="*/ 2195 w 16128"/>
                <a:gd name="T23" fmla="*/ 4586 h 11872"/>
                <a:gd name="T24" fmla="*/ 2319 w 16128"/>
                <a:gd name="T25" fmla="*/ 4586 h 11872"/>
                <a:gd name="T26" fmla="*/ 2441 w 16128"/>
                <a:gd name="T27" fmla="*/ 4609 h 11872"/>
                <a:gd name="T28" fmla="*/ 2558 w 16128"/>
                <a:gd name="T29" fmla="*/ 4656 h 11872"/>
                <a:gd name="T30" fmla="*/ 2665 w 16128"/>
                <a:gd name="T31" fmla="*/ 4727 h 11872"/>
                <a:gd name="T32" fmla="*/ 5357 w 16128"/>
                <a:gd name="T33" fmla="*/ 7406 h 11872"/>
                <a:gd name="T34" fmla="*/ 5460 w 16128"/>
                <a:gd name="T35" fmla="*/ 7483 h 11872"/>
                <a:gd name="T36" fmla="*/ 5575 w 16128"/>
                <a:gd name="T37" fmla="*/ 7535 h 11872"/>
                <a:gd name="T38" fmla="*/ 5696 w 16128"/>
                <a:gd name="T39" fmla="*/ 7565 h 11872"/>
                <a:gd name="T40" fmla="*/ 5819 w 16128"/>
                <a:gd name="T41" fmla="*/ 7571 h 11872"/>
                <a:gd name="T42" fmla="*/ 5942 w 16128"/>
                <a:gd name="T43" fmla="*/ 7552 h 11872"/>
                <a:gd name="T44" fmla="*/ 6060 w 16128"/>
                <a:gd name="T45" fmla="*/ 7512 h 11872"/>
                <a:gd name="T46" fmla="*/ 6170 w 16128"/>
                <a:gd name="T47" fmla="*/ 7447 h 11872"/>
                <a:gd name="T48" fmla="*/ 13421 w 16128"/>
                <a:gd name="T49" fmla="*/ 190 h 11872"/>
                <a:gd name="T50" fmla="*/ 13521 w 16128"/>
                <a:gd name="T51" fmla="*/ 107 h 11872"/>
                <a:gd name="T52" fmla="*/ 13634 w 16128"/>
                <a:gd name="T53" fmla="*/ 47 h 11872"/>
                <a:gd name="T54" fmla="*/ 13753 w 16128"/>
                <a:gd name="T55" fmla="*/ 12 h 11872"/>
                <a:gd name="T56" fmla="*/ 13877 w 16128"/>
                <a:gd name="T57" fmla="*/ 0 h 11872"/>
                <a:gd name="T58" fmla="*/ 14000 w 16128"/>
                <a:gd name="T59" fmla="*/ 11 h 11872"/>
                <a:gd name="T60" fmla="*/ 14120 w 16128"/>
                <a:gd name="T61" fmla="*/ 46 h 11872"/>
                <a:gd name="T62" fmla="*/ 14233 w 16128"/>
                <a:gd name="T63" fmla="*/ 105 h 11872"/>
                <a:gd name="T64" fmla="*/ 14334 w 16128"/>
                <a:gd name="T65" fmla="*/ 186 h 11872"/>
                <a:gd name="T66" fmla="*/ 16003 w 16128"/>
                <a:gd name="T67" fmla="*/ 1855 h 11872"/>
                <a:gd name="T68" fmla="*/ 16068 w 16128"/>
                <a:gd name="T69" fmla="*/ 1964 h 11872"/>
                <a:gd name="T70" fmla="*/ 16109 w 16128"/>
                <a:gd name="T71" fmla="*/ 2082 h 11872"/>
                <a:gd name="T72" fmla="*/ 16127 w 16128"/>
                <a:gd name="T73" fmla="*/ 2205 h 11872"/>
                <a:gd name="T74" fmla="*/ 16122 w 16128"/>
                <a:gd name="T75" fmla="*/ 2328 h 11872"/>
                <a:gd name="T76" fmla="*/ 16093 w 16128"/>
                <a:gd name="T77" fmla="*/ 2449 h 11872"/>
                <a:gd name="T78" fmla="*/ 16039 w 16128"/>
                <a:gd name="T79" fmla="*/ 2564 h 11872"/>
                <a:gd name="T80" fmla="*/ 15964 w 16128"/>
                <a:gd name="T81" fmla="*/ 2667 h 11872"/>
                <a:gd name="T82" fmla="*/ 7188 w 16128"/>
                <a:gd name="T83" fmla="*/ 11462 h 11872"/>
                <a:gd name="T84" fmla="*/ 7074 w 16128"/>
                <a:gd name="T85" fmla="*/ 11550 h 11872"/>
                <a:gd name="T86" fmla="*/ 6943 w 16128"/>
                <a:gd name="T87" fmla="*/ 11632 h 11872"/>
                <a:gd name="T88" fmla="*/ 6801 w 16128"/>
                <a:gd name="T89" fmla="*/ 11706 h 11872"/>
                <a:gd name="T90" fmla="*/ 6652 w 16128"/>
                <a:gd name="T91" fmla="*/ 11767 h 11872"/>
                <a:gd name="T92" fmla="*/ 6500 w 16128"/>
                <a:gd name="T93" fmla="*/ 11817 h 11872"/>
                <a:gd name="T94" fmla="*/ 6349 w 16128"/>
                <a:gd name="T95" fmla="*/ 11852 h 11872"/>
                <a:gd name="T96" fmla="*/ 6205 w 16128"/>
                <a:gd name="T97" fmla="*/ 11870 h 11872"/>
                <a:gd name="T98" fmla="*/ 5352 w 16128"/>
                <a:gd name="T99" fmla="*/ 11871 h 11872"/>
                <a:gd name="T100" fmla="*/ 5210 w 16128"/>
                <a:gd name="T101" fmla="*/ 11858 h 11872"/>
                <a:gd name="T102" fmla="*/ 5062 w 16128"/>
                <a:gd name="T103" fmla="*/ 11827 h 11872"/>
                <a:gd name="T104" fmla="*/ 4910 w 16128"/>
                <a:gd name="T105" fmla="*/ 11780 h 11872"/>
                <a:gd name="T106" fmla="*/ 4760 w 16128"/>
                <a:gd name="T107" fmla="*/ 11722 h 11872"/>
                <a:gd name="T108" fmla="*/ 4615 w 16128"/>
                <a:gd name="T109" fmla="*/ 11651 h 11872"/>
                <a:gd name="T110" fmla="*/ 4481 w 16128"/>
                <a:gd name="T111" fmla="*/ 11572 h 11872"/>
                <a:gd name="T112" fmla="*/ 4363 w 16128"/>
                <a:gd name="T113" fmla="*/ 11484 h 11872"/>
                <a:gd name="T114" fmla="*/ 187 w 16128"/>
                <a:gd name="T115" fmla="*/ 7297 h 11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128" h="11872">
                  <a:moveTo>
                    <a:pt x="187" y="7297"/>
                  </a:moveTo>
                  <a:lnTo>
                    <a:pt x="164" y="7273"/>
                  </a:lnTo>
                  <a:lnTo>
                    <a:pt x="143" y="7248"/>
                  </a:lnTo>
                  <a:lnTo>
                    <a:pt x="124" y="7223"/>
                  </a:lnTo>
                  <a:lnTo>
                    <a:pt x="106" y="7196"/>
                  </a:lnTo>
                  <a:lnTo>
                    <a:pt x="89" y="7168"/>
                  </a:lnTo>
                  <a:lnTo>
                    <a:pt x="74" y="7141"/>
                  </a:lnTo>
                  <a:lnTo>
                    <a:pt x="59" y="7113"/>
                  </a:lnTo>
                  <a:lnTo>
                    <a:pt x="46" y="7084"/>
                  </a:lnTo>
                  <a:lnTo>
                    <a:pt x="35" y="7054"/>
                  </a:lnTo>
                  <a:lnTo>
                    <a:pt x="26" y="7024"/>
                  </a:lnTo>
                  <a:lnTo>
                    <a:pt x="18" y="6994"/>
                  </a:lnTo>
                  <a:lnTo>
                    <a:pt x="12" y="6964"/>
                  </a:lnTo>
                  <a:lnTo>
                    <a:pt x="6" y="6933"/>
                  </a:lnTo>
                  <a:lnTo>
                    <a:pt x="3" y="6902"/>
                  </a:lnTo>
                  <a:lnTo>
                    <a:pt x="1" y="6871"/>
                  </a:lnTo>
                  <a:lnTo>
                    <a:pt x="0" y="6841"/>
                  </a:lnTo>
                  <a:lnTo>
                    <a:pt x="1" y="6809"/>
                  </a:lnTo>
                  <a:lnTo>
                    <a:pt x="3" y="6778"/>
                  </a:lnTo>
                  <a:lnTo>
                    <a:pt x="7" y="6747"/>
                  </a:lnTo>
                  <a:lnTo>
                    <a:pt x="12" y="6717"/>
                  </a:lnTo>
                  <a:lnTo>
                    <a:pt x="18" y="6687"/>
                  </a:lnTo>
                  <a:lnTo>
                    <a:pt x="26" y="6656"/>
                  </a:lnTo>
                  <a:lnTo>
                    <a:pt x="36" y="6626"/>
                  </a:lnTo>
                  <a:lnTo>
                    <a:pt x="47" y="6597"/>
                  </a:lnTo>
                  <a:lnTo>
                    <a:pt x="59" y="6569"/>
                  </a:lnTo>
                  <a:lnTo>
                    <a:pt x="74" y="6539"/>
                  </a:lnTo>
                  <a:lnTo>
                    <a:pt x="90" y="6512"/>
                  </a:lnTo>
                  <a:lnTo>
                    <a:pt x="106" y="6485"/>
                  </a:lnTo>
                  <a:lnTo>
                    <a:pt x="125" y="6459"/>
                  </a:lnTo>
                  <a:lnTo>
                    <a:pt x="144" y="6432"/>
                  </a:lnTo>
                  <a:lnTo>
                    <a:pt x="165" y="6408"/>
                  </a:lnTo>
                  <a:lnTo>
                    <a:pt x="188" y="6384"/>
                  </a:lnTo>
                  <a:lnTo>
                    <a:pt x="1801" y="4771"/>
                  </a:lnTo>
                  <a:lnTo>
                    <a:pt x="1824" y="4748"/>
                  </a:lnTo>
                  <a:lnTo>
                    <a:pt x="1850" y="4727"/>
                  </a:lnTo>
                  <a:lnTo>
                    <a:pt x="1876" y="4707"/>
                  </a:lnTo>
                  <a:lnTo>
                    <a:pt x="1902" y="4689"/>
                  </a:lnTo>
                  <a:lnTo>
                    <a:pt x="1929" y="4671"/>
                  </a:lnTo>
                  <a:lnTo>
                    <a:pt x="1957" y="4656"/>
                  </a:lnTo>
                  <a:lnTo>
                    <a:pt x="1985" y="4642"/>
                  </a:lnTo>
                  <a:lnTo>
                    <a:pt x="2014" y="4630"/>
                  </a:lnTo>
                  <a:lnTo>
                    <a:pt x="2043" y="4619"/>
                  </a:lnTo>
                  <a:lnTo>
                    <a:pt x="2073" y="4609"/>
                  </a:lnTo>
                  <a:lnTo>
                    <a:pt x="2104" y="4601"/>
                  </a:lnTo>
                  <a:lnTo>
                    <a:pt x="2134" y="4595"/>
                  </a:lnTo>
                  <a:lnTo>
                    <a:pt x="2164" y="4590"/>
                  </a:lnTo>
                  <a:lnTo>
                    <a:pt x="2195" y="4586"/>
                  </a:lnTo>
                  <a:lnTo>
                    <a:pt x="2227" y="4584"/>
                  </a:lnTo>
                  <a:lnTo>
                    <a:pt x="2257" y="4583"/>
                  </a:lnTo>
                  <a:lnTo>
                    <a:pt x="2288" y="4584"/>
                  </a:lnTo>
                  <a:lnTo>
                    <a:pt x="2319" y="4586"/>
                  </a:lnTo>
                  <a:lnTo>
                    <a:pt x="2350" y="4590"/>
                  </a:lnTo>
                  <a:lnTo>
                    <a:pt x="2381" y="4595"/>
                  </a:lnTo>
                  <a:lnTo>
                    <a:pt x="2411" y="4601"/>
                  </a:lnTo>
                  <a:lnTo>
                    <a:pt x="2441" y="4609"/>
                  </a:lnTo>
                  <a:lnTo>
                    <a:pt x="2472" y="4619"/>
                  </a:lnTo>
                  <a:lnTo>
                    <a:pt x="2501" y="4630"/>
                  </a:lnTo>
                  <a:lnTo>
                    <a:pt x="2529" y="4642"/>
                  </a:lnTo>
                  <a:lnTo>
                    <a:pt x="2558" y="4656"/>
                  </a:lnTo>
                  <a:lnTo>
                    <a:pt x="2586" y="4671"/>
                  </a:lnTo>
                  <a:lnTo>
                    <a:pt x="2613" y="4689"/>
                  </a:lnTo>
                  <a:lnTo>
                    <a:pt x="2639" y="4707"/>
                  </a:lnTo>
                  <a:lnTo>
                    <a:pt x="2665" y="4727"/>
                  </a:lnTo>
                  <a:lnTo>
                    <a:pt x="2689" y="4748"/>
                  </a:lnTo>
                  <a:lnTo>
                    <a:pt x="2714" y="4770"/>
                  </a:lnTo>
                  <a:lnTo>
                    <a:pt x="5332" y="7384"/>
                  </a:lnTo>
                  <a:lnTo>
                    <a:pt x="5357" y="7406"/>
                  </a:lnTo>
                  <a:lnTo>
                    <a:pt x="5382" y="7427"/>
                  </a:lnTo>
                  <a:lnTo>
                    <a:pt x="5407" y="7448"/>
                  </a:lnTo>
                  <a:lnTo>
                    <a:pt x="5433" y="7466"/>
                  </a:lnTo>
                  <a:lnTo>
                    <a:pt x="5460" y="7483"/>
                  </a:lnTo>
                  <a:lnTo>
                    <a:pt x="5489" y="7498"/>
                  </a:lnTo>
                  <a:lnTo>
                    <a:pt x="5517" y="7512"/>
                  </a:lnTo>
                  <a:lnTo>
                    <a:pt x="5546" y="7524"/>
                  </a:lnTo>
                  <a:lnTo>
                    <a:pt x="5575" y="7535"/>
                  </a:lnTo>
                  <a:lnTo>
                    <a:pt x="5604" y="7545"/>
                  </a:lnTo>
                  <a:lnTo>
                    <a:pt x="5635" y="7553"/>
                  </a:lnTo>
                  <a:lnTo>
                    <a:pt x="5665" y="7559"/>
                  </a:lnTo>
                  <a:lnTo>
                    <a:pt x="5696" y="7565"/>
                  </a:lnTo>
                  <a:lnTo>
                    <a:pt x="5726" y="7569"/>
                  </a:lnTo>
                  <a:lnTo>
                    <a:pt x="5758" y="7571"/>
                  </a:lnTo>
                  <a:lnTo>
                    <a:pt x="5789" y="7572"/>
                  </a:lnTo>
                  <a:lnTo>
                    <a:pt x="5819" y="7571"/>
                  </a:lnTo>
                  <a:lnTo>
                    <a:pt x="5850" y="7569"/>
                  </a:lnTo>
                  <a:lnTo>
                    <a:pt x="5882" y="7565"/>
                  </a:lnTo>
                  <a:lnTo>
                    <a:pt x="5912" y="7559"/>
                  </a:lnTo>
                  <a:lnTo>
                    <a:pt x="5942" y="7552"/>
                  </a:lnTo>
                  <a:lnTo>
                    <a:pt x="5972" y="7544"/>
                  </a:lnTo>
                  <a:lnTo>
                    <a:pt x="6003" y="7535"/>
                  </a:lnTo>
                  <a:lnTo>
                    <a:pt x="6032" y="7524"/>
                  </a:lnTo>
                  <a:lnTo>
                    <a:pt x="6060" y="7512"/>
                  </a:lnTo>
                  <a:lnTo>
                    <a:pt x="6089" y="7498"/>
                  </a:lnTo>
                  <a:lnTo>
                    <a:pt x="6117" y="7482"/>
                  </a:lnTo>
                  <a:lnTo>
                    <a:pt x="6144" y="7465"/>
                  </a:lnTo>
                  <a:lnTo>
                    <a:pt x="6170" y="7447"/>
                  </a:lnTo>
                  <a:lnTo>
                    <a:pt x="6196" y="7426"/>
                  </a:lnTo>
                  <a:lnTo>
                    <a:pt x="6220" y="7405"/>
                  </a:lnTo>
                  <a:lnTo>
                    <a:pt x="6245" y="7383"/>
                  </a:lnTo>
                  <a:lnTo>
                    <a:pt x="13421" y="190"/>
                  </a:lnTo>
                  <a:lnTo>
                    <a:pt x="13445" y="166"/>
                  </a:lnTo>
                  <a:lnTo>
                    <a:pt x="13470" y="145"/>
                  </a:lnTo>
                  <a:lnTo>
                    <a:pt x="13495" y="125"/>
                  </a:lnTo>
                  <a:lnTo>
                    <a:pt x="13521" y="107"/>
                  </a:lnTo>
                  <a:lnTo>
                    <a:pt x="13549" y="90"/>
                  </a:lnTo>
                  <a:lnTo>
                    <a:pt x="13577" y="75"/>
                  </a:lnTo>
                  <a:lnTo>
                    <a:pt x="13605" y="60"/>
                  </a:lnTo>
                  <a:lnTo>
                    <a:pt x="13634" y="47"/>
                  </a:lnTo>
                  <a:lnTo>
                    <a:pt x="13663" y="36"/>
                  </a:lnTo>
                  <a:lnTo>
                    <a:pt x="13693" y="27"/>
                  </a:lnTo>
                  <a:lnTo>
                    <a:pt x="13723" y="19"/>
                  </a:lnTo>
                  <a:lnTo>
                    <a:pt x="13753" y="12"/>
                  </a:lnTo>
                  <a:lnTo>
                    <a:pt x="13784" y="7"/>
                  </a:lnTo>
                  <a:lnTo>
                    <a:pt x="13815" y="3"/>
                  </a:lnTo>
                  <a:lnTo>
                    <a:pt x="13846" y="1"/>
                  </a:lnTo>
                  <a:lnTo>
                    <a:pt x="13877" y="0"/>
                  </a:lnTo>
                  <a:lnTo>
                    <a:pt x="13908" y="1"/>
                  </a:lnTo>
                  <a:lnTo>
                    <a:pt x="13939" y="3"/>
                  </a:lnTo>
                  <a:lnTo>
                    <a:pt x="13970" y="6"/>
                  </a:lnTo>
                  <a:lnTo>
                    <a:pt x="14000" y="11"/>
                  </a:lnTo>
                  <a:lnTo>
                    <a:pt x="14031" y="18"/>
                  </a:lnTo>
                  <a:lnTo>
                    <a:pt x="14062" y="26"/>
                  </a:lnTo>
                  <a:lnTo>
                    <a:pt x="14091" y="35"/>
                  </a:lnTo>
                  <a:lnTo>
                    <a:pt x="14120" y="46"/>
                  </a:lnTo>
                  <a:lnTo>
                    <a:pt x="14149" y="58"/>
                  </a:lnTo>
                  <a:lnTo>
                    <a:pt x="14178" y="73"/>
                  </a:lnTo>
                  <a:lnTo>
                    <a:pt x="14206" y="88"/>
                  </a:lnTo>
                  <a:lnTo>
                    <a:pt x="14233" y="105"/>
                  </a:lnTo>
                  <a:lnTo>
                    <a:pt x="14259" y="123"/>
                  </a:lnTo>
                  <a:lnTo>
                    <a:pt x="14285" y="143"/>
                  </a:lnTo>
                  <a:lnTo>
                    <a:pt x="14310" y="164"/>
                  </a:lnTo>
                  <a:lnTo>
                    <a:pt x="14334" y="186"/>
                  </a:lnTo>
                  <a:lnTo>
                    <a:pt x="15938" y="1780"/>
                  </a:lnTo>
                  <a:lnTo>
                    <a:pt x="15962" y="1804"/>
                  </a:lnTo>
                  <a:lnTo>
                    <a:pt x="15983" y="1829"/>
                  </a:lnTo>
                  <a:lnTo>
                    <a:pt x="16003" y="1855"/>
                  </a:lnTo>
                  <a:lnTo>
                    <a:pt x="16021" y="1881"/>
                  </a:lnTo>
                  <a:lnTo>
                    <a:pt x="16038" y="1908"/>
                  </a:lnTo>
                  <a:lnTo>
                    <a:pt x="16053" y="1935"/>
                  </a:lnTo>
                  <a:lnTo>
                    <a:pt x="16068" y="1964"/>
                  </a:lnTo>
                  <a:lnTo>
                    <a:pt x="16081" y="1993"/>
                  </a:lnTo>
                  <a:lnTo>
                    <a:pt x="16092" y="2022"/>
                  </a:lnTo>
                  <a:lnTo>
                    <a:pt x="16101" y="2051"/>
                  </a:lnTo>
                  <a:lnTo>
                    <a:pt x="16109" y="2082"/>
                  </a:lnTo>
                  <a:lnTo>
                    <a:pt x="16116" y="2112"/>
                  </a:lnTo>
                  <a:lnTo>
                    <a:pt x="16121" y="2143"/>
                  </a:lnTo>
                  <a:lnTo>
                    <a:pt x="16125" y="2173"/>
                  </a:lnTo>
                  <a:lnTo>
                    <a:pt x="16127" y="2205"/>
                  </a:lnTo>
                  <a:lnTo>
                    <a:pt x="16128" y="2236"/>
                  </a:lnTo>
                  <a:lnTo>
                    <a:pt x="16127" y="2266"/>
                  </a:lnTo>
                  <a:lnTo>
                    <a:pt x="16125" y="2297"/>
                  </a:lnTo>
                  <a:lnTo>
                    <a:pt x="16122" y="2328"/>
                  </a:lnTo>
                  <a:lnTo>
                    <a:pt x="16117" y="2359"/>
                  </a:lnTo>
                  <a:lnTo>
                    <a:pt x="16110" y="2389"/>
                  </a:lnTo>
                  <a:lnTo>
                    <a:pt x="16102" y="2419"/>
                  </a:lnTo>
                  <a:lnTo>
                    <a:pt x="16093" y="2449"/>
                  </a:lnTo>
                  <a:lnTo>
                    <a:pt x="16082" y="2478"/>
                  </a:lnTo>
                  <a:lnTo>
                    <a:pt x="16069" y="2507"/>
                  </a:lnTo>
                  <a:lnTo>
                    <a:pt x="16055" y="2535"/>
                  </a:lnTo>
                  <a:lnTo>
                    <a:pt x="16039" y="2564"/>
                  </a:lnTo>
                  <a:lnTo>
                    <a:pt x="16023" y="2591"/>
                  </a:lnTo>
                  <a:lnTo>
                    <a:pt x="16004" y="2617"/>
                  </a:lnTo>
                  <a:lnTo>
                    <a:pt x="15985" y="2642"/>
                  </a:lnTo>
                  <a:lnTo>
                    <a:pt x="15964" y="2667"/>
                  </a:lnTo>
                  <a:lnTo>
                    <a:pt x="15941" y="2692"/>
                  </a:lnTo>
                  <a:lnTo>
                    <a:pt x="7238" y="11415"/>
                  </a:lnTo>
                  <a:lnTo>
                    <a:pt x="7214" y="11439"/>
                  </a:lnTo>
                  <a:lnTo>
                    <a:pt x="7188" y="11462"/>
                  </a:lnTo>
                  <a:lnTo>
                    <a:pt x="7162" y="11485"/>
                  </a:lnTo>
                  <a:lnTo>
                    <a:pt x="7134" y="11507"/>
                  </a:lnTo>
                  <a:lnTo>
                    <a:pt x="7104" y="11529"/>
                  </a:lnTo>
                  <a:lnTo>
                    <a:pt x="7074" y="11550"/>
                  </a:lnTo>
                  <a:lnTo>
                    <a:pt x="7043" y="11572"/>
                  </a:lnTo>
                  <a:lnTo>
                    <a:pt x="7011" y="11593"/>
                  </a:lnTo>
                  <a:lnTo>
                    <a:pt x="6977" y="11613"/>
                  </a:lnTo>
                  <a:lnTo>
                    <a:pt x="6943" y="11632"/>
                  </a:lnTo>
                  <a:lnTo>
                    <a:pt x="6909" y="11651"/>
                  </a:lnTo>
                  <a:lnTo>
                    <a:pt x="6874" y="11670"/>
                  </a:lnTo>
                  <a:lnTo>
                    <a:pt x="6837" y="11688"/>
                  </a:lnTo>
                  <a:lnTo>
                    <a:pt x="6801" y="11706"/>
                  </a:lnTo>
                  <a:lnTo>
                    <a:pt x="6765" y="11722"/>
                  </a:lnTo>
                  <a:lnTo>
                    <a:pt x="6727" y="11738"/>
                  </a:lnTo>
                  <a:lnTo>
                    <a:pt x="6689" y="11753"/>
                  </a:lnTo>
                  <a:lnTo>
                    <a:pt x="6652" y="11767"/>
                  </a:lnTo>
                  <a:lnTo>
                    <a:pt x="6613" y="11781"/>
                  </a:lnTo>
                  <a:lnTo>
                    <a:pt x="6576" y="11793"/>
                  </a:lnTo>
                  <a:lnTo>
                    <a:pt x="6538" y="11805"/>
                  </a:lnTo>
                  <a:lnTo>
                    <a:pt x="6500" y="11817"/>
                  </a:lnTo>
                  <a:lnTo>
                    <a:pt x="6461" y="11827"/>
                  </a:lnTo>
                  <a:lnTo>
                    <a:pt x="6424" y="11836"/>
                  </a:lnTo>
                  <a:lnTo>
                    <a:pt x="6387" y="11844"/>
                  </a:lnTo>
                  <a:lnTo>
                    <a:pt x="6349" y="11852"/>
                  </a:lnTo>
                  <a:lnTo>
                    <a:pt x="6313" y="11858"/>
                  </a:lnTo>
                  <a:lnTo>
                    <a:pt x="6277" y="11863"/>
                  </a:lnTo>
                  <a:lnTo>
                    <a:pt x="6241" y="11867"/>
                  </a:lnTo>
                  <a:lnTo>
                    <a:pt x="6205" y="11870"/>
                  </a:lnTo>
                  <a:lnTo>
                    <a:pt x="6171" y="11871"/>
                  </a:lnTo>
                  <a:lnTo>
                    <a:pt x="6138" y="11872"/>
                  </a:lnTo>
                  <a:lnTo>
                    <a:pt x="5386" y="11872"/>
                  </a:lnTo>
                  <a:lnTo>
                    <a:pt x="5352" y="11871"/>
                  </a:lnTo>
                  <a:lnTo>
                    <a:pt x="5318" y="11870"/>
                  </a:lnTo>
                  <a:lnTo>
                    <a:pt x="5283" y="11867"/>
                  </a:lnTo>
                  <a:lnTo>
                    <a:pt x="5247" y="11863"/>
                  </a:lnTo>
                  <a:lnTo>
                    <a:pt x="5210" y="11858"/>
                  </a:lnTo>
                  <a:lnTo>
                    <a:pt x="5174" y="11851"/>
                  </a:lnTo>
                  <a:lnTo>
                    <a:pt x="5137" y="11844"/>
                  </a:lnTo>
                  <a:lnTo>
                    <a:pt x="5099" y="11836"/>
                  </a:lnTo>
                  <a:lnTo>
                    <a:pt x="5062" y="11827"/>
                  </a:lnTo>
                  <a:lnTo>
                    <a:pt x="5024" y="11817"/>
                  </a:lnTo>
                  <a:lnTo>
                    <a:pt x="4986" y="11805"/>
                  </a:lnTo>
                  <a:lnTo>
                    <a:pt x="4948" y="11793"/>
                  </a:lnTo>
                  <a:lnTo>
                    <a:pt x="4910" y="11780"/>
                  </a:lnTo>
                  <a:lnTo>
                    <a:pt x="4872" y="11767"/>
                  </a:lnTo>
                  <a:lnTo>
                    <a:pt x="4834" y="11753"/>
                  </a:lnTo>
                  <a:lnTo>
                    <a:pt x="4796" y="11738"/>
                  </a:lnTo>
                  <a:lnTo>
                    <a:pt x="4760" y="11722"/>
                  </a:lnTo>
                  <a:lnTo>
                    <a:pt x="4722" y="11705"/>
                  </a:lnTo>
                  <a:lnTo>
                    <a:pt x="4686" y="11688"/>
                  </a:lnTo>
                  <a:lnTo>
                    <a:pt x="4650" y="11669"/>
                  </a:lnTo>
                  <a:lnTo>
                    <a:pt x="4615" y="11651"/>
                  </a:lnTo>
                  <a:lnTo>
                    <a:pt x="4580" y="11632"/>
                  </a:lnTo>
                  <a:lnTo>
                    <a:pt x="4546" y="11612"/>
                  </a:lnTo>
                  <a:lnTo>
                    <a:pt x="4513" y="11592"/>
                  </a:lnTo>
                  <a:lnTo>
                    <a:pt x="4481" y="11572"/>
                  </a:lnTo>
                  <a:lnTo>
                    <a:pt x="4449" y="11550"/>
                  </a:lnTo>
                  <a:lnTo>
                    <a:pt x="4419" y="11528"/>
                  </a:lnTo>
                  <a:lnTo>
                    <a:pt x="4390" y="11506"/>
                  </a:lnTo>
                  <a:lnTo>
                    <a:pt x="4363" y="11484"/>
                  </a:lnTo>
                  <a:lnTo>
                    <a:pt x="4335" y="11462"/>
                  </a:lnTo>
                  <a:lnTo>
                    <a:pt x="4310" y="11439"/>
                  </a:lnTo>
                  <a:lnTo>
                    <a:pt x="4286" y="11414"/>
                  </a:lnTo>
                  <a:lnTo>
                    <a:pt x="187" y="7297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solidFill>
                  <a:srgbClr val="535761"/>
                </a:solidFill>
                <a:latin typeface="Raleway Light" panose="020B04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97" name="Номер слайда 5">
            <a:extLst>
              <a:ext uri="{FF2B5EF4-FFF2-40B4-BE49-F238E27FC236}">
                <a16:creationId xmlns:a16="http://schemas.microsoft.com/office/drawing/2014/main" id="{C3BA8AAC-4CA9-4B17-A89A-34789B484E62}"/>
              </a:ext>
            </a:extLst>
          </p:cNvPr>
          <p:cNvSpPr txBox="1">
            <a:spLocks/>
          </p:cNvSpPr>
          <p:nvPr/>
        </p:nvSpPr>
        <p:spPr>
          <a:xfrm>
            <a:off x="11607444" y="6564069"/>
            <a:ext cx="302135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DE2ABCC-AA8B-48FD-ADCD-95E89A7FB9DD}" type="slidenum">
              <a:rPr lang="ru-RU" sz="1200" smtClean="0"/>
              <a:pPr/>
              <a:t>4</a:t>
            </a:fld>
            <a:endParaRPr lang="ru-RU" sz="1200" dirty="0"/>
          </a:p>
        </p:txBody>
      </p:sp>
      <p:grpSp>
        <p:nvGrpSpPr>
          <p:cNvPr id="2" name="Group 29">
            <a:extLst>
              <a:ext uri="{FF2B5EF4-FFF2-40B4-BE49-F238E27FC236}">
                <a16:creationId xmlns:a16="http://schemas.microsoft.com/office/drawing/2014/main" id="{B9F87B10-36CE-919C-0538-17F01C955C24}"/>
              </a:ext>
            </a:extLst>
          </p:cNvPr>
          <p:cNvGrpSpPr/>
          <p:nvPr/>
        </p:nvGrpSpPr>
        <p:grpSpPr>
          <a:xfrm>
            <a:off x="6922745" y="4505773"/>
            <a:ext cx="4914513" cy="431888"/>
            <a:chOff x="7749540" y="2563660"/>
            <a:chExt cx="4819409" cy="431888"/>
          </a:xfrm>
        </p:grpSpPr>
        <p:sp>
          <p:nvSpPr>
            <p:cNvPr id="3" name="Rectangle: Rounded Corners 30">
              <a:extLst>
                <a:ext uri="{FF2B5EF4-FFF2-40B4-BE49-F238E27FC236}">
                  <a16:creationId xmlns:a16="http://schemas.microsoft.com/office/drawing/2014/main" id="{B81F6A81-AA86-8AF5-E5F6-ED594A99510D}"/>
                </a:ext>
              </a:extLst>
            </p:cNvPr>
            <p:cNvSpPr/>
            <p:nvPr/>
          </p:nvSpPr>
          <p:spPr>
            <a:xfrm>
              <a:off x="7749540" y="2563660"/>
              <a:ext cx="4779254" cy="43188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5" name="Group 31">
              <a:extLst>
                <a:ext uri="{FF2B5EF4-FFF2-40B4-BE49-F238E27FC236}">
                  <a16:creationId xmlns:a16="http://schemas.microsoft.com/office/drawing/2014/main" id="{49E1525B-74DE-51CF-C293-E5163ACE5E2A}"/>
                </a:ext>
              </a:extLst>
            </p:cNvPr>
            <p:cNvGrpSpPr/>
            <p:nvPr/>
          </p:nvGrpSpPr>
          <p:grpSpPr>
            <a:xfrm>
              <a:off x="7754857" y="2572895"/>
              <a:ext cx="413418" cy="413418"/>
              <a:chOff x="1231129" y="3506469"/>
              <a:chExt cx="413418" cy="413418"/>
            </a:xfrm>
          </p:grpSpPr>
          <p:sp>
            <p:nvSpPr>
              <p:cNvPr id="7" name="Oval 33">
                <a:extLst>
                  <a:ext uri="{FF2B5EF4-FFF2-40B4-BE49-F238E27FC236}">
                    <a16:creationId xmlns:a16="http://schemas.microsoft.com/office/drawing/2014/main" id="{654EE542-1112-948E-F974-B9FA3BCC0694}"/>
                  </a:ext>
                </a:extLst>
              </p:cNvPr>
              <p:cNvSpPr/>
              <p:nvPr/>
            </p:nvSpPr>
            <p:spPr>
              <a:xfrm>
                <a:off x="1231129" y="3506469"/>
                <a:ext cx="413418" cy="413418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34">
                <a:extLst>
                  <a:ext uri="{FF2B5EF4-FFF2-40B4-BE49-F238E27FC236}">
                    <a16:creationId xmlns:a16="http://schemas.microsoft.com/office/drawing/2014/main" id="{8A58041C-D9C5-892B-07AA-C26E9C31D0BF}"/>
                  </a:ext>
                </a:extLst>
              </p:cNvPr>
              <p:cNvSpPr/>
              <p:nvPr/>
            </p:nvSpPr>
            <p:spPr>
              <a:xfrm>
                <a:off x="1276266" y="3551606"/>
                <a:ext cx="323144" cy="323144"/>
              </a:xfrm>
              <a:prstGeom prst="ellipse">
                <a:avLst/>
              </a:prstGeom>
              <a:solidFill>
                <a:srgbClr val="08A5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Freeform 229">
                <a:extLst>
                  <a:ext uri="{FF2B5EF4-FFF2-40B4-BE49-F238E27FC236}">
                    <a16:creationId xmlns:a16="http://schemas.microsoft.com/office/drawing/2014/main" id="{3FD8D088-6520-D2C6-68DC-49408FA6A3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7282" y="3671573"/>
                <a:ext cx="121113" cy="83211"/>
              </a:xfrm>
              <a:custGeom>
                <a:avLst/>
                <a:gdLst>
                  <a:gd name="T0" fmla="*/ 124 w 16128"/>
                  <a:gd name="T1" fmla="*/ 7223 h 11872"/>
                  <a:gd name="T2" fmla="*/ 59 w 16128"/>
                  <a:gd name="T3" fmla="*/ 7113 h 11872"/>
                  <a:gd name="T4" fmla="*/ 18 w 16128"/>
                  <a:gd name="T5" fmla="*/ 6994 h 11872"/>
                  <a:gd name="T6" fmla="*/ 1 w 16128"/>
                  <a:gd name="T7" fmla="*/ 6871 h 11872"/>
                  <a:gd name="T8" fmla="*/ 7 w 16128"/>
                  <a:gd name="T9" fmla="*/ 6747 h 11872"/>
                  <a:gd name="T10" fmla="*/ 36 w 16128"/>
                  <a:gd name="T11" fmla="*/ 6626 h 11872"/>
                  <a:gd name="T12" fmla="*/ 90 w 16128"/>
                  <a:gd name="T13" fmla="*/ 6512 h 11872"/>
                  <a:gd name="T14" fmla="*/ 165 w 16128"/>
                  <a:gd name="T15" fmla="*/ 6408 h 11872"/>
                  <a:gd name="T16" fmla="*/ 1850 w 16128"/>
                  <a:gd name="T17" fmla="*/ 4727 h 11872"/>
                  <a:gd name="T18" fmla="*/ 1957 w 16128"/>
                  <a:gd name="T19" fmla="*/ 4656 h 11872"/>
                  <a:gd name="T20" fmla="*/ 2073 w 16128"/>
                  <a:gd name="T21" fmla="*/ 4609 h 11872"/>
                  <a:gd name="T22" fmla="*/ 2195 w 16128"/>
                  <a:gd name="T23" fmla="*/ 4586 h 11872"/>
                  <a:gd name="T24" fmla="*/ 2319 w 16128"/>
                  <a:gd name="T25" fmla="*/ 4586 h 11872"/>
                  <a:gd name="T26" fmla="*/ 2441 w 16128"/>
                  <a:gd name="T27" fmla="*/ 4609 h 11872"/>
                  <a:gd name="T28" fmla="*/ 2558 w 16128"/>
                  <a:gd name="T29" fmla="*/ 4656 h 11872"/>
                  <a:gd name="T30" fmla="*/ 2665 w 16128"/>
                  <a:gd name="T31" fmla="*/ 4727 h 11872"/>
                  <a:gd name="T32" fmla="*/ 5357 w 16128"/>
                  <a:gd name="T33" fmla="*/ 7406 h 11872"/>
                  <a:gd name="T34" fmla="*/ 5460 w 16128"/>
                  <a:gd name="T35" fmla="*/ 7483 h 11872"/>
                  <a:gd name="T36" fmla="*/ 5575 w 16128"/>
                  <a:gd name="T37" fmla="*/ 7535 h 11872"/>
                  <a:gd name="T38" fmla="*/ 5696 w 16128"/>
                  <a:gd name="T39" fmla="*/ 7565 h 11872"/>
                  <a:gd name="T40" fmla="*/ 5819 w 16128"/>
                  <a:gd name="T41" fmla="*/ 7571 h 11872"/>
                  <a:gd name="T42" fmla="*/ 5942 w 16128"/>
                  <a:gd name="T43" fmla="*/ 7552 h 11872"/>
                  <a:gd name="T44" fmla="*/ 6060 w 16128"/>
                  <a:gd name="T45" fmla="*/ 7512 h 11872"/>
                  <a:gd name="T46" fmla="*/ 6170 w 16128"/>
                  <a:gd name="T47" fmla="*/ 7447 h 11872"/>
                  <a:gd name="T48" fmla="*/ 13421 w 16128"/>
                  <a:gd name="T49" fmla="*/ 190 h 11872"/>
                  <a:gd name="T50" fmla="*/ 13521 w 16128"/>
                  <a:gd name="T51" fmla="*/ 107 h 11872"/>
                  <a:gd name="T52" fmla="*/ 13634 w 16128"/>
                  <a:gd name="T53" fmla="*/ 47 h 11872"/>
                  <a:gd name="T54" fmla="*/ 13753 w 16128"/>
                  <a:gd name="T55" fmla="*/ 12 h 11872"/>
                  <a:gd name="T56" fmla="*/ 13877 w 16128"/>
                  <a:gd name="T57" fmla="*/ 0 h 11872"/>
                  <a:gd name="T58" fmla="*/ 14000 w 16128"/>
                  <a:gd name="T59" fmla="*/ 11 h 11872"/>
                  <a:gd name="T60" fmla="*/ 14120 w 16128"/>
                  <a:gd name="T61" fmla="*/ 46 h 11872"/>
                  <a:gd name="T62" fmla="*/ 14233 w 16128"/>
                  <a:gd name="T63" fmla="*/ 105 h 11872"/>
                  <a:gd name="T64" fmla="*/ 14334 w 16128"/>
                  <a:gd name="T65" fmla="*/ 186 h 11872"/>
                  <a:gd name="T66" fmla="*/ 16003 w 16128"/>
                  <a:gd name="T67" fmla="*/ 1855 h 11872"/>
                  <a:gd name="T68" fmla="*/ 16068 w 16128"/>
                  <a:gd name="T69" fmla="*/ 1964 h 11872"/>
                  <a:gd name="T70" fmla="*/ 16109 w 16128"/>
                  <a:gd name="T71" fmla="*/ 2082 h 11872"/>
                  <a:gd name="T72" fmla="*/ 16127 w 16128"/>
                  <a:gd name="T73" fmla="*/ 2205 h 11872"/>
                  <a:gd name="T74" fmla="*/ 16122 w 16128"/>
                  <a:gd name="T75" fmla="*/ 2328 h 11872"/>
                  <a:gd name="T76" fmla="*/ 16093 w 16128"/>
                  <a:gd name="T77" fmla="*/ 2449 h 11872"/>
                  <a:gd name="T78" fmla="*/ 16039 w 16128"/>
                  <a:gd name="T79" fmla="*/ 2564 h 11872"/>
                  <a:gd name="T80" fmla="*/ 15964 w 16128"/>
                  <a:gd name="T81" fmla="*/ 2667 h 11872"/>
                  <a:gd name="T82" fmla="*/ 7188 w 16128"/>
                  <a:gd name="T83" fmla="*/ 11462 h 11872"/>
                  <a:gd name="T84" fmla="*/ 7074 w 16128"/>
                  <a:gd name="T85" fmla="*/ 11550 h 11872"/>
                  <a:gd name="T86" fmla="*/ 6943 w 16128"/>
                  <a:gd name="T87" fmla="*/ 11632 h 11872"/>
                  <a:gd name="T88" fmla="*/ 6801 w 16128"/>
                  <a:gd name="T89" fmla="*/ 11706 h 11872"/>
                  <a:gd name="T90" fmla="*/ 6652 w 16128"/>
                  <a:gd name="T91" fmla="*/ 11767 h 11872"/>
                  <a:gd name="T92" fmla="*/ 6500 w 16128"/>
                  <a:gd name="T93" fmla="*/ 11817 h 11872"/>
                  <a:gd name="T94" fmla="*/ 6349 w 16128"/>
                  <a:gd name="T95" fmla="*/ 11852 h 11872"/>
                  <a:gd name="T96" fmla="*/ 6205 w 16128"/>
                  <a:gd name="T97" fmla="*/ 11870 h 11872"/>
                  <a:gd name="T98" fmla="*/ 5352 w 16128"/>
                  <a:gd name="T99" fmla="*/ 11871 h 11872"/>
                  <a:gd name="T100" fmla="*/ 5210 w 16128"/>
                  <a:gd name="T101" fmla="*/ 11858 h 11872"/>
                  <a:gd name="T102" fmla="*/ 5062 w 16128"/>
                  <a:gd name="T103" fmla="*/ 11827 h 11872"/>
                  <a:gd name="T104" fmla="*/ 4910 w 16128"/>
                  <a:gd name="T105" fmla="*/ 11780 h 11872"/>
                  <a:gd name="T106" fmla="*/ 4760 w 16128"/>
                  <a:gd name="T107" fmla="*/ 11722 h 11872"/>
                  <a:gd name="T108" fmla="*/ 4615 w 16128"/>
                  <a:gd name="T109" fmla="*/ 11651 h 11872"/>
                  <a:gd name="T110" fmla="*/ 4481 w 16128"/>
                  <a:gd name="T111" fmla="*/ 11572 h 11872"/>
                  <a:gd name="T112" fmla="*/ 4363 w 16128"/>
                  <a:gd name="T113" fmla="*/ 11484 h 11872"/>
                  <a:gd name="T114" fmla="*/ 187 w 16128"/>
                  <a:gd name="T115" fmla="*/ 7297 h 11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128" h="11872">
                    <a:moveTo>
                      <a:pt x="187" y="7297"/>
                    </a:moveTo>
                    <a:lnTo>
                      <a:pt x="164" y="7273"/>
                    </a:lnTo>
                    <a:lnTo>
                      <a:pt x="143" y="7248"/>
                    </a:lnTo>
                    <a:lnTo>
                      <a:pt x="124" y="7223"/>
                    </a:lnTo>
                    <a:lnTo>
                      <a:pt x="106" y="7196"/>
                    </a:lnTo>
                    <a:lnTo>
                      <a:pt x="89" y="7168"/>
                    </a:lnTo>
                    <a:lnTo>
                      <a:pt x="74" y="7141"/>
                    </a:lnTo>
                    <a:lnTo>
                      <a:pt x="59" y="7113"/>
                    </a:lnTo>
                    <a:lnTo>
                      <a:pt x="46" y="7084"/>
                    </a:lnTo>
                    <a:lnTo>
                      <a:pt x="35" y="7054"/>
                    </a:lnTo>
                    <a:lnTo>
                      <a:pt x="26" y="7024"/>
                    </a:lnTo>
                    <a:lnTo>
                      <a:pt x="18" y="6994"/>
                    </a:lnTo>
                    <a:lnTo>
                      <a:pt x="12" y="6964"/>
                    </a:lnTo>
                    <a:lnTo>
                      <a:pt x="6" y="6933"/>
                    </a:lnTo>
                    <a:lnTo>
                      <a:pt x="3" y="6902"/>
                    </a:lnTo>
                    <a:lnTo>
                      <a:pt x="1" y="6871"/>
                    </a:lnTo>
                    <a:lnTo>
                      <a:pt x="0" y="6841"/>
                    </a:lnTo>
                    <a:lnTo>
                      <a:pt x="1" y="6809"/>
                    </a:lnTo>
                    <a:lnTo>
                      <a:pt x="3" y="6778"/>
                    </a:lnTo>
                    <a:lnTo>
                      <a:pt x="7" y="6747"/>
                    </a:lnTo>
                    <a:lnTo>
                      <a:pt x="12" y="6717"/>
                    </a:lnTo>
                    <a:lnTo>
                      <a:pt x="18" y="6687"/>
                    </a:lnTo>
                    <a:lnTo>
                      <a:pt x="26" y="6656"/>
                    </a:lnTo>
                    <a:lnTo>
                      <a:pt x="36" y="6626"/>
                    </a:lnTo>
                    <a:lnTo>
                      <a:pt x="47" y="6597"/>
                    </a:lnTo>
                    <a:lnTo>
                      <a:pt x="59" y="6569"/>
                    </a:lnTo>
                    <a:lnTo>
                      <a:pt x="74" y="6539"/>
                    </a:lnTo>
                    <a:lnTo>
                      <a:pt x="90" y="6512"/>
                    </a:lnTo>
                    <a:lnTo>
                      <a:pt x="106" y="6485"/>
                    </a:lnTo>
                    <a:lnTo>
                      <a:pt x="125" y="6459"/>
                    </a:lnTo>
                    <a:lnTo>
                      <a:pt x="144" y="6432"/>
                    </a:lnTo>
                    <a:lnTo>
                      <a:pt x="165" y="6408"/>
                    </a:lnTo>
                    <a:lnTo>
                      <a:pt x="188" y="6384"/>
                    </a:lnTo>
                    <a:lnTo>
                      <a:pt x="1801" y="4771"/>
                    </a:lnTo>
                    <a:lnTo>
                      <a:pt x="1824" y="4748"/>
                    </a:lnTo>
                    <a:lnTo>
                      <a:pt x="1850" y="4727"/>
                    </a:lnTo>
                    <a:lnTo>
                      <a:pt x="1876" y="4707"/>
                    </a:lnTo>
                    <a:lnTo>
                      <a:pt x="1902" y="4689"/>
                    </a:lnTo>
                    <a:lnTo>
                      <a:pt x="1929" y="4671"/>
                    </a:lnTo>
                    <a:lnTo>
                      <a:pt x="1957" y="4656"/>
                    </a:lnTo>
                    <a:lnTo>
                      <a:pt x="1985" y="4642"/>
                    </a:lnTo>
                    <a:lnTo>
                      <a:pt x="2014" y="4630"/>
                    </a:lnTo>
                    <a:lnTo>
                      <a:pt x="2043" y="4619"/>
                    </a:lnTo>
                    <a:lnTo>
                      <a:pt x="2073" y="4609"/>
                    </a:lnTo>
                    <a:lnTo>
                      <a:pt x="2104" y="4601"/>
                    </a:lnTo>
                    <a:lnTo>
                      <a:pt x="2134" y="4595"/>
                    </a:lnTo>
                    <a:lnTo>
                      <a:pt x="2164" y="4590"/>
                    </a:lnTo>
                    <a:lnTo>
                      <a:pt x="2195" y="4586"/>
                    </a:lnTo>
                    <a:lnTo>
                      <a:pt x="2227" y="4584"/>
                    </a:lnTo>
                    <a:lnTo>
                      <a:pt x="2257" y="4583"/>
                    </a:lnTo>
                    <a:lnTo>
                      <a:pt x="2288" y="4584"/>
                    </a:lnTo>
                    <a:lnTo>
                      <a:pt x="2319" y="4586"/>
                    </a:lnTo>
                    <a:lnTo>
                      <a:pt x="2350" y="4590"/>
                    </a:lnTo>
                    <a:lnTo>
                      <a:pt x="2381" y="4595"/>
                    </a:lnTo>
                    <a:lnTo>
                      <a:pt x="2411" y="4601"/>
                    </a:lnTo>
                    <a:lnTo>
                      <a:pt x="2441" y="4609"/>
                    </a:lnTo>
                    <a:lnTo>
                      <a:pt x="2472" y="4619"/>
                    </a:lnTo>
                    <a:lnTo>
                      <a:pt x="2501" y="4630"/>
                    </a:lnTo>
                    <a:lnTo>
                      <a:pt x="2529" y="4642"/>
                    </a:lnTo>
                    <a:lnTo>
                      <a:pt x="2558" y="4656"/>
                    </a:lnTo>
                    <a:lnTo>
                      <a:pt x="2586" y="4671"/>
                    </a:lnTo>
                    <a:lnTo>
                      <a:pt x="2613" y="4689"/>
                    </a:lnTo>
                    <a:lnTo>
                      <a:pt x="2639" y="4707"/>
                    </a:lnTo>
                    <a:lnTo>
                      <a:pt x="2665" y="4727"/>
                    </a:lnTo>
                    <a:lnTo>
                      <a:pt x="2689" y="4748"/>
                    </a:lnTo>
                    <a:lnTo>
                      <a:pt x="2714" y="4770"/>
                    </a:lnTo>
                    <a:lnTo>
                      <a:pt x="5332" y="7384"/>
                    </a:lnTo>
                    <a:lnTo>
                      <a:pt x="5357" y="7406"/>
                    </a:lnTo>
                    <a:lnTo>
                      <a:pt x="5382" y="7427"/>
                    </a:lnTo>
                    <a:lnTo>
                      <a:pt x="5407" y="7448"/>
                    </a:lnTo>
                    <a:lnTo>
                      <a:pt x="5433" y="7466"/>
                    </a:lnTo>
                    <a:lnTo>
                      <a:pt x="5460" y="7483"/>
                    </a:lnTo>
                    <a:lnTo>
                      <a:pt x="5489" y="7498"/>
                    </a:lnTo>
                    <a:lnTo>
                      <a:pt x="5517" y="7512"/>
                    </a:lnTo>
                    <a:lnTo>
                      <a:pt x="5546" y="7524"/>
                    </a:lnTo>
                    <a:lnTo>
                      <a:pt x="5575" y="7535"/>
                    </a:lnTo>
                    <a:lnTo>
                      <a:pt x="5604" y="7545"/>
                    </a:lnTo>
                    <a:lnTo>
                      <a:pt x="5635" y="7553"/>
                    </a:lnTo>
                    <a:lnTo>
                      <a:pt x="5665" y="7559"/>
                    </a:lnTo>
                    <a:lnTo>
                      <a:pt x="5696" y="7565"/>
                    </a:lnTo>
                    <a:lnTo>
                      <a:pt x="5726" y="7569"/>
                    </a:lnTo>
                    <a:lnTo>
                      <a:pt x="5758" y="7571"/>
                    </a:lnTo>
                    <a:lnTo>
                      <a:pt x="5789" y="7572"/>
                    </a:lnTo>
                    <a:lnTo>
                      <a:pt x="5819" y="7571"/>
                    </a:lnTo>
                    <a:lnTo>
                      <a:pt x="5850" y="7569"/>
                    </a:lnTo>
                    <a:lnTo>
                      <a:pt x="5882" y="7565"/>
                    </a:lnTo>
                    <a:lnTo>
                      <a:pt x="5912" y="7559"/>
                    </a:lnTo>
                    <a:lnTo>
                      <a:pt x="5942" y="7552"/>
                    </a:lnTo>
                    <a:lnTo>
                      <a:pt x="5972" y="7544"/>
                    </a:lnTo>
                    <a:lnTo>
                      <a:pt x="6003" y="7535"/>
                    </a:lnTo>
                    <a:lnTo>
                      <a:pt x="6032" y="7524"/>
                    </a:lnTo>
                    <a:lnTo>
                      <a:pt x="6060" y="7512"/>
                    </a:lnTo>
                    <a:lnTo>
                      <a:pt x="6089" y="7498"/>
                    </a:lnTo>
                    <a:lnTo>
                      <a:pt x="6117" y="7482"/>
                    </a:lnTo>
                    <a:lnTo>
                      <a:pt x="6144" y="7465"/>
                    </a:lnTo>
                    <a:lnTo>
                      <a:pt x="6170" y="7447"/>
                    </a:lnTo>
                    <a:lnTo>
                      <a:pt x="6196" y="7426"/>
                    </a:lnTo>
                    <a:lnTo>
                      <a:pt x="6220" y="7405"/>
                    </a:lnTo>
                    <a:lnTo>
                      <a:pt x="6245" y="7383"/>
                    </a:lnTo>
                    <a:lnTo>
                      <a:pt x="13421" y="190"/>
                    </a:lnTo>
                    <a:lnTo>
                      <a:pt x="13445" y="166"/>
                    </a:lnTo>
                    <a:lnTo>
                      <a:pt x="13470" y="145"/>
                    </a:lnTo>
                    <a:lnTo>
                      <a:pt x="13495" y="125"/>
                    </a:lnTo>
                    <a:lnTo>
                      <a:pt x="13521" y="107"/>
                    </a:lnTo>
                    <a:lnTo>
                      <a:pt x="13549" y="90"/>
                    </a:lnTo>
                    <a:lnTo>
                      <a:pt x="13577" y="75"/>
                    </a:lnTo>
                    <a:lnTo>
                      <a:pt x="13605" y="60"/>
                    </a:lnTo>
                    <a:lnTo>
                      <a:pt x="13634" y="47"/>
                    </a:lnTo>
                    <a:lnTo>
                      <a:pt x="13663" y="36"/>
                    </a:lnTo>
                    <a:lnTo>
                      <a:pt x="13693" y="27"/>
                    </a:lnTo>
                    <a:lnTo>
                      <a:pt x="13723" y="19"/>
                    </a:lnTo>
                    <a:lnTo>
                      <a:pt x="13753" y="12"/>
                    </a:lnTo>
                    <a:lnTo>
                      <a:pt x="13784" y="7"/>
                    </a:lnTo>
                    <a:lnTo>
                      <a:pt x="13815" y="3"/>
                    </a:lnTo>
                    <a:lnTo>
                      <a:pt x="13846" y="1"/>
                    </a:lnTo>
                    <a:lnTo>
                      <a:pt x="13877" y="0"/>
                    </a:lnTo>
                    <a:lnTo>
                      <a:pt x="13908" y="1"/>
                    </a:lnTo>
                    <a:lnTo>
                      <a:pt x="13939" y="3"/>
                    </a:lnTo>
                    <a:lnTo>
                      <a:pt x="13970" y="6"/>
                    </a:lnTo>
                    <a:lnTo>
                      <a:pt x="14000" y="11"/>
                    </a:lnTo>
                    <a:lnTo>
                      <a:pt x="14031" y="18"/>
                    </a:lnTo>
                    <a:lnTo>
                      <a:pt x="14062" y="26"/>
                    </a:lnTo>
                    <a:lnTo>
                      <a:pt x="14091" y="35"/>
                    </a:lnTo>
                    <a:lnTo>
                      <a:pt x="14120" y="46"/>
                    </a:lnTo>
                    <a:lnTo>
                      <a:pt x="14149" y="58"/>
                    </a:lnTo>
                    <a:lnTo>
                      <a:pt x="14178" y="73"/>
                    </a:lnTo>
                    <a:lnTo>
                      <a:pt x="14206" y="88"/>
                    </a:lnTo>
                    <a:lnTo>
                      <a:pt x="14233" y="105"/>
                    </a:lnTo>
                    <a:lnTo>
                      <a:pt x="14259" y="123"/>
                    </a:lnTo>
                    <a:lnTo>
                      <a:pt x="14285" y="143"/>
                    </a:lnTo>
                    <a:lnTo>
                      <a:pt x="14310" y="164"/>
                    </a:lnTo>
                    <a:lnTo>
                      <a:pt x="14334" y="186"/>
                    </a:lnTo>
                    <a:lnTo>
                      <a:pt x="15938" y="1780"/>
                    </a:lnTo>
                    <a:lnTo>
                      <a:pt x="15962" y="1804"/>
                    </a:lnTo>
                    <a:lnTo>
                      <a:pt x="15983" y="1829"/>
                    </a:lnTo>
                    <a:lnTo>
                      <a:pt x="16003" y="1855"/>
                    </a:lnTo>
                    <a:lnTo>
                      <a:pt x="16021" y="1881"/>
                    </a:lnTo>
                    <a:lnTo>
                      <a:pt x="16038" y="1908"/>
                    </a:lnTo>
                    <a:lnTo>
                      <a:pt x="16053" y="1935"/>
                    </a:lnTo>
                    <a:lnTo>
                      <a:pt x="16068" y="1964"/>
                    </a:lnTo>
                    <a:lnTo>
                      <a:pt x="16081" y="1993"/>
                    </a:lnTo>
                    <a:lnTo>
                      <a:pt x="16092" y="2022"/>
                    </a:lnTo>
                    <a:lnTo>
                      <a:pt x="16101" y="2051"/>
                    </a:lnTo>
                    <a:lnTo>
                      <a:pt x="16109" y="2082"/>
                    </a:lnTo>
                    <a:lnTo>
                      <a:pt x="16116" y="2112"/>
                    </a:lnTo>
                    <a:lnTo>
                      <a:pt x="16121" y="2143"/>
                    </a:lnTo>
                    <a:lnTo>
                      <a:pt x="16125" y="2173"/>
                    </a:lnTo>
                    <a:lnTo>
                      <a:pt x="16127" y="2205"/>
                    </a:lnTo>
                    <a:lnTo>
                      <a:pt x="16128" y="2236"/>
                    </a:lnTo>
                    <a:lnTo>
                      <a:pt x="16127" y="2266"/>
                    </a:lnTo>
                    <a:lnTo>
                      <a:pt x="16125" y="2297"/>
                    </a:lnTo>
                    <a:lnTo>
                      <a:pt x="16122" y="2328"/>
                    </a:lnTo>
                    <a:lnTo>
                      <a:pt x="16117" y="2359"/>
                    </a:lnTo>
                    <a:lnTo>
                      <a:pt x="16110" y="2389"/>
                    </a:lnTo>
                    <a:lnTo>
                      <a:pt x="16102" y="2419"/>
                    </a:lnTo>
                    <a:lnTo>
                      <a:pt x="16093" y="2449"/>
                    </a:lnTo>
                    <a:lnTo>
                      <a:pt x="16082" y="2478"/>
                    </a:lnTo>
                    <a:lnTo>
                      <a:pt x="16069" y="2507"/>
                    </a:lnTo>
                    <a:lnTo>
                      <a:pt x="16055" y="2535"/>
                    </a:lnTo>
                    <a:lnTo>
                      <a:pt x="16039" y="2564"/>
                    </a:lnTo>
                    <a:lnTo>
                      <a:pt x="16023" y="2591"/>
                    </a:lnTo>
                    <a:lnTo>
                      <a:pt x="16004" y="2617"/>
                    </a:lnTo>
                    <a:lnTo>
                      <a:pt x="15985" y="2642"/>
                    </a:lnTo>
                    <a:lnTo>
                      <a:pt x="15964" y="2667"/>
                    </a:lnTo>
                    <a:lnTo>
                      <a:pt x="15941" y="2692"/>
                    </a:lnTo>
                    <a:lnTo>
                      <a:pt x="7238" y="11415"/>
                    </a:lnTo>
                    <a:lnTo>
                      <a:pt x="7214" y="11439"/>
                    </a:lnTo>
                    <a:lnTo>
                      <a:pt x="7188" y="11462"/>
                    </a:lnTo>
                    <a:lnTo>
                      <a:pt x="7162" y="11485"/>
                    </a:lnTo>
                    <a:lnTo>
                      <a:pt x="7134" y="11507"/>
                    </a:lnTo>
                    <a:lnTo>
                      <a:pt x="7104" y="11529"/>
                    </a:lnTo>
                    <a:lnTo>
                      <a:pt x="7074" y="11550"/>
                    </a:lnTo>
                    <a:lnTo>
                      <a:pt x="7043" y="11572"/>
                    </a:lnTo>
                    <a:lnTo>
                      <a:pt x="7011" y="11593"/>
                    </a:lnTo>
                    <a:lnTo>
                      <a:pt x="6977" y="11613"/>
                    </a:lnTo>
                    <a:lnTo>
                      <a:pt x="6943" y="11632"/>
                    </a:lnTo>
                    <a:lnTo>
                      <a:pt x="6909" y="11651"/>
                    </a:lnTo>
                    <a:lnTo>
                      <a:pt x="6874" y="11670"/>
                    </a:lnTo>
                    <a:lnTo>
                      <a:pt x="6837" y="11688"/>
                    </a:lnTo>
                    <a:lnTo>
                      <a:pt x="6801" y="11706"/>
                    </a:lnTo>
                    <a:lnTo>
                      <a:pt x="6765" y="11722"/>
                    </a:lnTo>
                    <a:lnTo>
                      <a:pt x="6727" y="11738"/>
                    </a:lnTo>
                    <a:lnTo>
                      <a:pt x="6689" y="11753"/>
                    </a:lnTo>
                    <a:lnTo>
                      <a:pt x="6652" y="11767"/>
                    </a:lnTo>
                    <a:lnTo>
                      <a:pt x="6613" y="11781"/>
                    </a:lnTo>
                    <a:lnTo>
                      <a:pt x="6576" y="11793"/>
                    </a:lnTo>
                    <a:lnTo>
                      <a:pt x="6538" y="11805"/>
                    </a:lnTo>
                    <a:lnTo>
                      <a:pt x="6500" y="11817"/>
                    </a:lnTo>
                    <a:lnTo>
                      <a:pt x="6461" y="11827"/>
                    </a:lnTo>
                    <a:lnTo>
                      <a:pt x="6424" y="11836"/>
                    </a:lnTo>
                    <a:lnTo>
                      <a:pt x="6387" y="11844"/>
                    </a:lnTo>
                    <a:lnTo>
                      <a:pt x="6349" y="11852"/>
                    </a:lnTo>
                    <a:lnTo>
                      <a:pt x="6313" y="11858"/>
                    </a:lnTo>
                    <a:lnTo>
                      <a:pt x="6277" y="11863"/>
                    </a:lnTo>
                    <a:lnTo>
                      <a:pt x="6241" y="11867"/>
                    </a:lnTo>
                    <a:lnTo>
                      <a:pt x="6205" y="11870"/>
                    </a:lnTo>
                    <a:lnTo>
                      <a:pt x="6171" y="11871"/>
                    </a:lnTo>
                    <a:lnTo>
                      <a:pt x="6138" y="11872"/>
                    </a:lnTo>
                    <a:lnTo>
                      <a:pt x="5386" y="11872"/>
                    </a:lnTo>
                    <a:lnTo>
                      <a:pt x="5352" y="11871"/>
                    </a:lnTo>
                    <a:lnTo>
                      <a:pt x="5318" y="11870"/>
                    </a:lnTo>
                    <a:lnTo>
                      <a:pt x="5283" y="11867"/>
                    </a:lnTo>
                    <a:lnTo>
                      <a:pt x="5247" y="11863"/>
                    </a:lnTo>
                    <a:lnTo>
                      <a:pt x="5210" y="11858"/>
                    </a:lnTo>
                    <a:lnTo>
                      <a:pt x="5174" y="11851"/>
                    </a:lnTo>
                    <a:lnTo>
                      <a:pt x="5137" y="11844"/>
                    </a:lnTo>
                    <a:lnTo>
                      <a:pt x="5099" y="11836"/>
                    </a:lnTo>
                    <a:lnTo>
                      <a:pt x="5062" y="11827"/>
                    </a:lnTo>
                    <a:lnTo>
                      <a:pt x="5024" y="11817"/>
                    </a:lnTo>
                    <a:lnTo>
                      <a:pt x="4986" y="11805"/>
                    </a:lnTo>
                    <a:lnTo>
                      <a:pt x="4948" y="11793"/>
                    </a:lnTo>
                    <a:lnTo>
                      <a:pt x="4910" y="11780"/>
                    </a:lnTo>
                    <a:lnTo>
                      <a:pt x="4872" y="11767"/>
                    </a:lnTo>
                    <a:lnTo>
                      <a:pt x="4834" y="11753"/>
                    </a:lnTo>
                    <a:lnTo>
                      <a:pt x="4796" y="11738"/>
                    </a:lnTo>
                    <a:lnTo>
                      <a:pt x="4760" y="11722"/>
                    </a:lnTo>
                    <a:lnTo>
                      <a:pt x="4722" y="11705"/>
                    </a:lnTo>
                    <a:lnTo>
                      <a:pt x="4686" y="11688"/>
                    </a:lnTo>
                    <a:lnTo>
                      <a:pt x="4650" y="11669"/>
                    </a:lnTo>
                    <a:lnTo>
                      <a:pt x="4615" y="11651"/>
                    </a:lnTo>
                    <a:lnTo>
                      <a:pt x="4580" y="11632"/>
                    </a:lnTo>
                    <a:lnTo>
                      <a:pt x="4546" y="11612"/>
                    </a:lnTo>
                    <a:lnTo>
                      <a:pt x="4513" y="11592"/>
                    </a:lnTo>
                    <a:lnTo>
                      <a:pt x="4481" y="11572"/>
                    </a:lnTo>
                    <a:lnTo>
                      <a:pt x="4449" y="11550"/>
                    </a:lnTo>
                    <a:lnTo>
                      <a:pt x="4419" y="11528"/>
                    </a:lnTo>
                    <a:lnTo>
                      <a:pt x="4390" y="11506"/>
                    </a:lnTo>
                    <a:lnTo>
                      <a:pt x="4363" y="11484"/>
                    </a:lnTo>
                    <a:lnTo>
                      <a:pt x="4335" y="11462"/>
                    </a:lnTo>
                    <a:lnTo>
                      <a:pt x="4310" y="11439"/>
                    </a:lnTo>
                    <a:lnTo>
                      <a:pt x="4286" y="11414"/>
                    </a:lnTo>
                    <a:lnTo>
                      <a:pt x="187" y="7297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535761"/>
                  </a:solidFill>
                  <a:latin typeface="Raleway Light" panose="020B0403030101060003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6" name="Rectangle 32">
              <a:extLst>
                <a:ext uri="{FF2B5EF4-FFF2-40B4-BE49-F238E27FC236}">
                  <a16:creationId xmlns:a16="http://schemas.microsoft.com/office/drawing/2014/main" id="{071C559A-0843-FC94-A9BA-97686D281025}"/>
                </a:ext>
              </a:extLst>
            </p:cNvPr>
            <p:cNvSpPr/>
            <p:nvPr/>
          </p:nvSpPr>
          <p:spPr>
            <a:xfrm>
              <a:off x="8168275" y="2615893"/>
              <a:ext cx="440067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srgbClr val="202122"/>
                  </a:solidFill>
                  <a:latin typeface="Montserrat "/>
                </a:rPr>
                <a:t>развитие ОДА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9577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2">
            <a:extLst>
              <a:ext uri="{FF2B5EF4-FFF2-40B4-BE49-F238E27FC236}">
                <a16:creationId xmlns:a16="http://schemas.microsoft.com/office/drawing/2014/main" id="{FB66E8F3-621D-4E84-B980-847124F907F9}"/>
              </a:ext>
            </a:extLst>
          </p:cNvPr>
          <p:cNvSpPr/>
          <p:nvPr/>
        </p:nvSpPr>
        <p:spPr>
          <a:xfrm>
            <a:off x="0" y="0"/>
            <a:ext cx="12191999" cy="4645161"/>
          </a:xfrm>
          <a:custGeom>
            <a:avLst/>
            <a:gdLst>
              <a:gd name="connsiteX0" fmla="*/ 0 w 12191999"/>
              <a:gd name="connsiteY0" fmla="*/ 0 h 4983725"/>
              <a:gd name="connsiteX1" fmla="*/ 12191999 w 12191999"/>
              <a:gd name="connsiteY1" fmla="*/ 0 h 4983725"/>
              <a:gd name="connsiteX2" fmla="*/ 12191999 w 12191999"/>
              <a:gd name="connsiteY2" fmla="*/ 4229957 h 4983725"/>
              <a:gd name="connsiteX3" fmla="*/ 11863347 w 12191999"/>
              <a:gd name="connsiteY3" fmla="*/ 4319535 h 4983725"/>
              <a:gd name="connsiteX4" fmla="*/ 6096000 w 12191999"/>
              <a:gd name="connsiteY4" fmla="*/ 4983725 h 4983725"/>
              <a:gd name="connsiteX5" fmla="*/ 328654 w 12191999"/>
              <a:gd name="connsiteY5" fmla="*/ 4319535 h 4983725"/>
              <a:gd name="connsiteX6" fmla="*/ 0 w 12191999"/>
              <a:gd name="connsiteY6" fmla="*/ 4229957 h 4983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4983725">
                <a:moveTo>
                  <a:pt x="0" y="0"/>
                </a:moveTo>
                <a:lnTo>
                  <a:pt x="12191999" y="0"/>
                </a:lnTo>
                <a:lnTo>
                  <a:pt x="12191999" y="4229957"/>
                </a:lnTo>
                <a:lnTo>
                  <a:pt x="11863347" y="4319535"/>
                </a:lnTo>
                <a:cubicBezTo>
                  <a:pt x="10255100" y="4736689"/>
                  <a:pt x="8258728" y="4983725"/>
                  <a:pt x="6096000" y="4983725"/>
                </a:cubicBezTo>
                <a:cubicBezTo>
                  <a:pt x="3933272" y="4983725"/>
                  <a:pt x="1936900" y="4736689"/>
                  <a:pt x="328654" y="4319535"/>
                </a:cubicBezTo>
                <a:lnTo>
                  <a:pt x="0" y="4229957"/>
                </a:lnTo>
                <a:close/>
              </a:path>
            </a:pathLst>
          </a:custGeom>
          <a:gradFill>
            <a:gsLst>
              <a:gs pos="21000">
                <a:srgbClr val="96DCF7"/>
              </a:gs>
              <a:gs pos="100000">
                <a:srgbClr val="08A5E4">
                  <a:alpha val="97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: Rounded Corners 3">
            <a:extLst>
              <a:ext uri="{FF2B5EF4-FFF2-40B4-BE49-F238E27FC236}">
                <a16:creationId xmlns:a16="http://schemas.microsoft.com/office/drawing/2014/main" id="{1E858522-E401-472A-BF7A-9818BCFE7AB0}"/>
              </a:ext>
            </a:extLst>
          </p:cNvPr>
          <p:cNvSpPr/>
          <p:nvPr/>
        </p:nvSpPr>
        <p:spPr>
          <a:xfrm>
            <a:off x="4426722" y="3843227"/>
            <a:ext cx="3529379" cy="2538525"/>
          </a:xfrm>
          <a:prstGeom prst="roundRect">
            <a:avLst>
              <a:gd name="adj" fmla="val 3921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solidFill>
                <a:srgbClr val="6D7381"/>
              </a:solidFill>
              <a:latin typeface="Raleway" panose="020B0503030101060003" pitchFamily="34" charset="0"/>
            </a:endParaRPr>
          </a:p>
        </p:txBody>
      </p:sp>
      <p:sp>
        <p:nvSpPr>
          <p:cNvPr id="51" name="Rectangle: Rounded Corners 4">
            <a:extLst>
              <a:ext uri="{FF2B5EF4-FFF2-40B4-BE49-F238E27FC236}">
                <a16:creationId xmlns:a16="http://schemas.microsoft.com/office/drawing/2014/main" id="{84E82FBF-BA21-4A7B-9AF4-C5555F0130DB}"/>
              </a:ext>
            </a:extLst>
          </p:cNvPr>
          <p:cNvSpPr/>
          <p:nvPr/>
        </p:nvSpPr>
        <p:spPr>
          <a:xfrm>
            <a:off x="8198135" y="3843227"/>
            <a:ext cx="3529379" cy="2538525"/>
          </a:xfrm>
          <a:prstGeom prst="roundRect">
            <a:avLst>
              <a:gd name="adj" fmla="val 3921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solidFill>
                <a:srgbClr val="6D7381"/>
              </a:solidFill>
              <a:latin typeface="Raleway" panose="020B0503030101060003" pitchFamily="34" charset="0"/>
            </a:endParaRPr>
          </a:p>
        </p:txBody>
      </p:sp>
      <p:grpSp>
        <p:nvGrpSpPr>
          <p:cNvPr id="52" name="Group 22">
            <a:extLst>
              <a:ext uri="{FF2B5EF4-FFF2-40B4-BE49-F238E27FC236}">
                <a16:creationId xmlns:a16="http://schemas.microsoft.com/office/drawing/2014/main" id="{11A1CEFA-9F9F-4067-97E7-0B542135C9A3}"/>
              </a:ext>
            </a:extLst>
          </p:cNvPr>
          <p:cNvGrpSpPr/>
          <p:nvPr/>
        </p:nvGrpSpPr>
        <p:grpSpPr>
          <a:xfrm>
            <a:off x="4667451" y="4054146"/>
            <a:ext cx="3135541" cy="2009553"/>
            <a:chOff x="882788" y="1991442"/>
            <a:chExt cx="3135541" cy="2009553"/>
          </a:xfrm>
        </p:grpSpPr>
        <p:sp>
          <p:nvSpPr>
            <p:cNvPr id="53" name="Rectangle 20">
              <a:extLst>
                <a:ext uri="{FF2B5EF4-FFF2-40B4-BE49-F238E27FC236}">
                  <a16:creationId xmlns:a16="http://schemas.microsoft.com/office/drawing/2014/main" id="{76E095EB-F65C-467C-BC78-F8F868DF6BF1}"/>
                </a:ext>
              </a:extLst>
            </p:cNvPr>
            <p:cNvSpPr/>
            <p:nvPr/>
          </p:nvSpPr>
          <p:spPr>
            <a:xfrm>
              <a:off x="882788" y="2400557"/>
              <a:ext cx="2893507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>
                  <a:latin typeface="Montserrat "/>
                </a:rPr>
                <a:t>важно учитывать вид животного, </a:t>
              </a:r>
              <a:r>
                <a:rPr lang="ru-RU" sz="1400" dirty="0" err="1">
                  <a:latin typeface="Montserrat "/>
                </a:rPr>
                <a:t>физиологичес</a:t>
              </a:r>
              <a:r>
                <a:rPr lang="ru-RU" sz="1400" dirty="0">
                  <a:latin typeface="Montserrat "/>
                </a:rPr>
                <a:t>-кий период, общее количество поступающего кальция и его соотношение с другими минеральными веществами рациона</a:t>
              </a:r>
            </a:p>
          </p:txBody>
        </p:sp>
        <p:sp>
          <p:nvSpPr>
            <p:cNvPr id="54" name="Rectangle 21">
              <a:extLst>
                <a:ext uri="{FF2B5EF4-FFF2-40B4-BE49-F238E27FC236}">
                  <a16:creationId xmlns:a16="http://schemas.microsoft.com/office/drawing/2014/main" id="{7FB3CF4F-2B6A-4724-9C11-E76EAA3535F2}"/>
                </a:ext>
              </a:extLst>
            </p:cNvPr>
            <p:cNvSpPr/>
            <p:nvPr/>
          </p:nvSpPr>
          <p:spPr>
            <a:xfrm>
              <a:off x="882789" y="1991442"/>
              <a:ext cx="313554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latin typeface="Montserrat SemiBold" panose="00000700000000000000" pitchFamily="2" charset="-52"/>
                </a:rPr>
                <a:t>Рацион животного</a:t>
              </a:r>
              <a:endParaRPr lang="id-ID" sz="1600" b="1" dirty="0">
                <a:solidFill>
                  <a:srgbClr val="535761"/>
                </a:solidFill>
                <a:latin typeface="Montserrat SemiBold" panose="00000700000000000000" pitchFamily="2" charset="-52"/>
                <a:cs typeface="Poppins" panose="02000000000000000000" pitchFamily="2" charset="0"/>
              </a:endParaRPr>
            </a:p>
          </p:txBody>
        </p:sp>
      </p:grpSp>
      <p:grpSp>
        <p:nvGrpSpPr>
          <p:cNvPr id="55" name="Group 23">
            <a:extLst>
              <a:ext uri="{FF2B5EF4-FFF2-40B4-BE49-F238E27FC236}">
                <a16:creationId xmlns:a16="http://schemas.microsoft.com/office/drawing/2014/main" id="{12044199-C217-408F-B955-D99D5E0D8B3C}"/>
              </a:ext>
            </a:extLst>
          </p:cNvPr>
          <p:cNvGrpSpPr/>
          <p:nvPr/>
        </p:nvGrpSpPr>
        <p:grpSpPr>
          <a:xfrm>
            <a:off x="8407755" y="3981881"/>
            <a:ext cx="3079029" cy="1525291"/>
            <a:chOff x="882788" y="1991442"/>
            <a:chExt cx="3079029" cy="1525291"/>
          </a:xfrm>
        </p:grpSpPr>
        <p:sp>
          <p:nvSpPr>
            <p:cNvPr id="56" name="Rectangle 24">
              <a:extLst>
                <a:ext uri="{FF2B5EF4-FFF2-40B4-BE49-F238E27FC236}">
                  <a16:creationId xmlns:a16="http://schemas.microsoft.com/office/drawing/2014/main" id="{E5C0487A-0BCD-4EBC-B353-2680616B71CC}"/>
                </a:ext>
              </a:extLst>
            </p:cNvPr>
            <p:cNvSpPr/>
            <p:nvPr/>
          </p:nvSpPr>
          <p:spPr>
            <a:xfrm>
              <a:off x="907375" y="2562626"/>
              <a:ext cx="289350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>
                  <a:latin typeface="Montserrat "/>
                </a:rPr>
                <a:t>должны иметь соотношение кальция и фосфора мини-</a:t>
              </a:r>
              <a:r>
                <a:rPr lang="ru-RU" sz="1400" dirty="0" err="1">
                  <a:latin typeface="Montserrat "/>
                </a:rPr>
                <a:t>мум</a:t>
              </a:r>
              <a:r>
                <a:rPr lang="ru-RU" sz="1400" dirty="0">
                  <a:latin typeface="Montserrat "/>
                </a:rPr>
                <a:t> 1:1 и максимум 2:1            </a:t>
              </a:r>
            </a:p>
            <a:p>
              <a:endParaRPr lang="ru-RU" sz="1400" dirty="0">
                <a:latin typeface="Montserrat "/>
              </a:endParaRPr>
            </a:p>
          </p:txBody>
        </p:sp>
        <p:sp>
          <p:nvSpPr>
            <p:cNvPr id="57" name="Rectangle 25">
              <a:extLst>
                <a:ext uri="{FF2B5EF4-FFF2-40B4-BE49-F238E27FC236}">
                  <a16:creationId xmlns:a16="http://schemas.microsoft.com/office/drawing/2014/main" id="{078F29F1-2AD3-4C28-910C-4BA362AF817D}"/>
                </a:ext>
              </a:extLst>
            </p:cNvPr>
            <p:cNvSpPr/>
            <p:nvPr/>
          </p:nvSpPr>
          <p:spPr>
            <a:xfrm>
              <a:off x="882788" y="1991442"/>
              <a:ext cx="307902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latin typeface="Montserrat SemiBold" panose="00000700000000000000" pitchFamily="2" charset="-52"/>
                </a:rPr>
                <a:t>Корма для собак </a:t>
              </a:r>
            </a:p>
            <a:p>
              <a:r>
                <a:rPr lang="ru-RU" sz="1600" dirty="0">
                  <a:latin typeface="Montserrat SemiBold" panose="00000700000000000000" pitchFamily="2" charset="-52"/>
                </a:rPr>
                <a:t>и для щенков</a:t>
              </a:r>
              <a:endParaRPr lang="id-ID" sz="1600" b="1" dirty="0">
                <a:solidFill>
                  <a:srgbClr val="535761"/>
                </a:solidFill>
                <a:latin typeface="Montserrat SemiBold" panose="00000700000000000000" pitchFamily="2" charset="-52"/>
                <a:cs typeface="Poppins" panose="02000000000000000000" pitchFamily="2" charset="0"/>
              </a:endParaRPr>
            </a:p>
          </p:txBody>
        </p:sp>
      </p:grpSp>
      <p:sp>
        <p:nvSpPr>
          <p:cNvPr id="16" name="Rectangle: Rounded Corners 3">
            <a:extLst>
              <a:ext uri="{FF2B5EF4-FFF2-40B4-BE49-F238E27FC236}">
                <a16:creationId xmlns:a16="http://schemas.microsoft.com/office/drawing/2014/main" id="{8B10DA38-B294-4843-9115-74680D453D46}"/>
              </a:ext>
            </a:extLst>
          </p:cNvPr>
          <p:cNvSpPr/>
          <p:nvPr/>
        </p:nvSpPr>
        <p:spPr>
          <a:xfrm>
            <a:off x="4426722" y="1024916"/>
            <a:ext cx="3529379" cy="2538525"/>
          </a:xfrm>
          <a:prstGeom prst="roundRect">
            <a:avLst>
              <a:gd name="adj" fmla="val 3921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solidFill>
                <a:srgbClr val="6D7381"/>
              </a:solidFill>
              <a:latin typeface="Raleway" panose="020B0503030101060003" pitchFamily="34" charset="0"/>
            </a:endParaRPr>
          </a:p>
        </p:txBody>
      </p:sp>
      <p:sp>
        <p:nvSpPr>
          <p:cNvPr id="20" name="Rectangle: Rounded Corners 4">
            <a:extLst>
              <a:ext uri="{FF2B5EF4-FFF2-40B4-BE49-F238E27FC236}">
                <a16:creationId xmlns:a16="http://schemas.microsoft.com/office/drawing/2014/main" id="{11A24F52-CCD1-434A-BB02-57BA852F7E4C}"/>
              </a:ext>
            </a:extLst>
          </p:cNvPr>
          <p:cNvSpPr/>
          <p:nvPr/>
        </p:nvSpPr>
        <p:spPr>
          <a:xfrm>
            <a:off x="8198135" y="1024916"/>
            <a:ext cx="3529379" cy="2538525"/>
          </a:xfrm>
          <a:prstGeom prst="roundRect">
            <a:avLst>
              <a:gd name="adj" fmla="val 3921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solidFill>
                <a:srgbClr val="6D7381"/>
              </a:solidFill>
              <a:latin typeface="Raleway" panose="020B0503030101060003" pitchFamily="34" charset="0"/>
            </a:endParaRPr>
          </a:p>
        </p:txBody>
      </p:sp>
      <p:grpSp>
        <p:nvGrpSpPr>
          <p:cNvPr id="24" name="Group 22">
            <a:extLst>
              <a:ext uri="{FF2B5EF4-FFF2-40B4-BE49-F238E27FC236}">
                <a16:creationId xmlns:a16="http://schemas.microsoft.com/office/drawing/2014/main" id="{8397D88B-31B3-4271-A7CE-837E760A5A40}"/>
              </a:ext>
            </a:extLst>
          </p:cNvPr>
          <p:cNvGrpSpPr/>
          <p:nvPr/>
        </p:nvGrpSpPr>
        <p:grpSpPr>
          <a:xfrm>
            <a:off x="4667451" y="1247878"/>
            <a:ext cx="3135540" cy="1387630"/>
            <a:chOff x="882789" y="1991442"/>
            <a:chExt cx="3135540" cy="1387630"/>
          </a:xfrm>
        </p:grpSpPr>
        <p:sp>
          <p:nvSpPr>
            <p:cNvPr id="28" name="Rectangle 20">
              <a:extLst>
                <a:ext uri="{FF2B5EF4-FFF2-40B4-BE49-F238E27FC236}">
                  <a16:creationId xmlns:a16="http://schemas.microsoft.com/office/drawing/2014/main" id="{7BF84664-A7F6-4E9A-84D0-81D8534BFA75}"/>
                </a:ext>
              </a:extLst>
            </p:cNvPr>
            <p:cNvSpPr/>
            <p:nvPr/>
          </p:nvSpPr>
          <p:spPr>
            <a:xfrm>
              <a:off x="882789" y="2640408"/>
              <a:ext cx="289350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>
                  <a:latin typeface="Montserrat "/>
                </a:rPr>
                <a:t>зависит от уровня </a:t>
              </a:r>
              <a:r>
                <a:rPr lang="en-US" sz="1400" dirty="0">
                  <a:latin typeface="Montserrat "/>
                </a:rPr>
                <a:t>Ca </a:t>
              </a:r>
              <a:r>
                <a:rPr lang="ru-RU" sz="1400" dirty="0">
                  <a:latin typeface="Montserrat "/>
                </a:rPr>
                <a:t>и </a:t>
              </a:r>
              <a:r>
                <a:rPr lang="en-US" sz="1400" dirty="0">
                  <a:latin typeface="Montserrat "/>
                </a:rPr>
                <a:t>P</a:t>
              </a:r>
            </a:p>
            <a:p>
              <a:r>
                <a:rPr lang="ru-RU" sz="1400" dirty="0">
                  <a:latin typeface="Montserrat "/>
                </a:rPr>
                <a:t>в организме животных, прежде всего в костях</a:t>
              </a:r>
            </a:p>
          </p:txBody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3593E217-993A-4783-983E-A2ED1841A370}"/>
                </a:ext>
              </a:extLst>
            </p:cNvPr>
            <p:cNvSpPr/>
            <p:nvPr/>
          </p:nvSpPr>
          <p:spPr>
            <a:xfrm>
              <a:off x="882789" y="1991442"/>
              <a:ext cx="313554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latin typeface="Montserrat SemiBold" panose="00000700000000000000" pitchFamily="2" charset="-52"/>
                </a:rPr>
                <a:t>Кормовая </a:t>
              </a:r>
              <a:endParaRPr lang="en-US" sz="1600" dirty="0">
                <a:latin typeface="Montserrat SemiBold" panose="00000700000000000000" pitchFamily="2" charset="-52"/>
              </a:endParaRPr>
            </a:p>
            <a:p>
              <a:r>
                <a:rPr lang="ru-RU" sz="1600" dirty="0">
                  <a:latin typeface="Montserrat SemiBold" panose="00000700000000000000" pitchFamily="2" charset="-52"/>
                </a:rPr>
                <a:t>потребность</a:t>
              </a:r>
              <a:endParaRPr lang="id-ID" sz="1600" b="1" dirty="0">
                <a:solidFill>
                  <a:srgbClr val="535761"/>
                </a:solidFill>
                <a:latin typeface="Montserrat SemiBold" panose="00000700000000000000" pitchFamily="2" charset="-52"/>
                <a:cs typeface="Poppins" panose="02000000000000000000" pitchFamily="2" charset="0"/>
              </a:endParaRPr>
            </a:p>
          </p:txBody>
        </p:sp>
      </p:grpSp>
      <p:grpSp>
        <p:nvGrpSpPr>
          <p:cNvPr id="31" name="Group 23">
            <a:extLst>
              <a:ext uri="{FF2B5EF4-FFF2-40B4-BE49-F238E27FC236}">
                <a16:creationId xmlns:a16="http://schemas.microsoft.com/office/drawing/2014/main" id="{0D7CE3AF-B3C9-4547-B9D9-448D7A19C35A}"/>
              </a:ext>
            </a:extLst>
          </p:cNvPr>
          <p:cNvGrpSpPr/>
          <p:nvPr/>
        </p:nvGrpSpPr>
        <p:grpSpPr>
          <a:xfrm>
            <a:off x="8407754" y="1237603"/>
            <a:ext cx="3079029" cy="1309848"/>
            <a:chOff x="882788" y="1991442"/>
            <a:chExt cx="3079029" cy="1309848"/>
          </a:xfrm>
        </p:grpSpPr>
        <p:sp>
          <p:nvSpPr>
            <p:cNvPr id="32" name="Rectangle 24">
              <a:extLst>
                <a:ext uri="{FF2B5EF4-FFF2-40B4-BE49-F238E27FC236}">
                  <a16:creationId xmlns:a16="http://schemas.microsoft.com/office/drawing/2014/main" id="{B65F575B-5AEF-4052-9175-14AFFFD8810B}"/>
                </a:ext>
              </a:extLst>
            </p:cNvPr>
            <p:cNvSpPr/>
            <p:nvPr/>
          </p:nvSpPr>
          <p:spPr>
            <a:xfrm>
              <a:off x="907375" y="2562626"/>
              <a:ext cx="289350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>
                  <a:latin typeface="Montserrat "/>
                </a:rPr>
                <a:t>на поддержание жизни (взрослые животные)</a:t>
              </a:r>
            </a:p>
            <a:p>
              <a:endParaRPr lang="ru-RU" sz="1400" dirty="0">
                <a:latin typeface="Montserrat "/>
              </a:endParaRPr>
            </a:p>
          </p:txBody>
        </p:sp>
        <p:sp>
          <p:nvSpPr>
            <p:cNvPr id="33" name="Rectangle 25">
              <a:extLst>
                <a:ext uri="{FF2B5EF4-FFF2-40B4-BE49-F238E27FC236}">
                  <a16:creationId xmlns:a16="http://schemas.microsoft.com/office/drawing/2014/main" id="{764BC932-B29E-4CB4-90FB-1173A1244D6B}"/>
                </a:ext>
              </a:extLst>
            </p:cNvPr>
            <p:cNvSpPr/>
            <p:nvPr/>
          </p:nvSpPr>
          <p:spPr>
            <a:xfrm>
              <a:off x="882788" y="1991442"/>
              <a:ext cx="307902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latin typeface="Montserrat SemiBold" panose="00000700000000000000" pitchFamily="2" charset="-52"/>
                </a:rPr>
                <a:t>Самая низкая потреб</a:t>
              </a:r>
              <a:r>
                <a:rPr lang="en-US" sz="1600" dirty="0">
                  <a:latin typeface="Montserrat SemiBold" panose="00000700000000000000" pitchFamily="2" charset="-52"/>
                </a:rPr>
                <a:t>-</a:t>
              </a:r>
              <a:r>
                <a:rPr lang="ru-RU" sz="1600" dirty="0" err="1">
                  <a:latin typeface="Montserrat SemiBold" panose="00000700000000000000" pitchFamily="2" charset="-52"/>
                </a:rPr>
                <a:t>ность</a:t>
              </a:r>
              <a:r>
                <a:rPr lang="ru-RU" sz="1600" dirty="0">
                  <a:latin typeface="Montserrat SemiBold" panose="00000700000000000000" pitchFamily="2" charset="-52"/>
                </a:rPr>
                <a:t> организма в </a:t>
              </a:r>
              <a:r>
                <a:rPr lang="ru-RU" sz="1600" dirty="0" err="1">
                  <a:latin typeface="Montserrat SemiBold" panose="00000700000000000000" pitchFamily="2" charset="-52"/>
                </a:rPr>
                <a:t>Са</a:t>
              </a:r>
              <a:endParaRPr lang="id-ID" sz="1600" b="1" dirty="0">
                <a:solidFill>
                  <a:srgbClr val="535761"/>
                </a:solidFill>
                <a:latin typeface="Montserrat SemiBold" panose="00000700000000000000" pitchFamily="2" charset="-52"/>
                <a:cs typeface="Poppins" panose="02000000000000000000" pitchFamily="2" charset="0"/>
              </a:endParaRPr>
            </a:p>
          </p:txBody>
        </p:sp>
      </p:grpSp>
      <p:sp>
        <p:nvSpPr>
          <p:cNvPr id="44" name="Oval 36">
            <a:extLst>
              <a:ext uri="{FF2B5EF4-FFF2-40B4-BE49-F238E27FC236}">
                <a16:creationId xmlns:a16="http://schemas.microsoft.com/office/drawing/2014/main" id="{D09AE16A-F4DC-4F11-A0B0-5E5FCF722F1A}"/>
              </a:ext>
            </a:extLst>
          </p:cNvPr>
          <p:cNvSpPr/>
          <p:nvPr/>
        </p:nvSpPr>
        <p:spPr>
          <a:xfrm>
            <a:off x="7574248" y="3200464"/>
            <a:ext cx="1005740" cy="1005738"/>
          </a:xfrm>
          <a:prstGeom prst="ellipse">
            <a:avLst/>
          </a:prstGeom>
          <a:solidFill>
            <a:srgbClr val="08A5E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1">
            <a:extLst>
              <a:ext uri="{FF2B5EF4-FFF2-40B4-BE49-F238E27FC236}">
                <a16:creationId xmlns:a16="http://schemas.microsoft.com/office/drawing/2014/main" id="{66C51508-41FF-4C3A-BC21-D65A24F0D542}"/>
              </a:ext>
            </a:extLst>
          </p:cNvPr>
          <p:cNvGrpSpPr/>
          <p:nvPr/>
        </p:nvGrpSpPr>
        <p:grpSpPr>
          <a:xfrm>
            <a:off x="7734016" y="3360231"/>
            <a:ext cx="686205" cy="686203"/>
            <a:chOff x="3936063" y="3085898"/>
            <a:chExt cx="686205" cy="686203"/>
          </a:xfrm>
          <a:solidFill>
            <a:srgbClr val="96DCF7"/>
          </a:solidFill>
        </p:grpSpPr>
        <p:sp>
          <p:nvSpPr>
            <p:cNvPr id="46" name="Oval 37">
              <a:extLst>
                <a:ext uri="{FF2B5EF4-FFF2-40B4-BE49-F238E27FC236}">
                  <a16:creationId xmlns:a16="http://schemas.microsoft.com/office/drawing/2014/main" id="{19377DC7-A796-4E0C-A0AF-968BC3284C7D}"/>
                </a:ext>
              </a:extLst>
            </p:cNvPr>
            <p:cNvSpPr/>
            <p:nvPr/>
          </p:nvSpPr>
          <p:spPr>
            <a:xfrm>
              <a:off x="3936063" y="3085898"/>
              <a:ext cx="686205" cy="68620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229">
              <a:extLst>
                <a:ext uri="{FF2B5EF4-FFF2-40B4-BE49-F238E27FC236}">
                  <a16:creationId xmlns:a16="http://schemas.microsoft.com/office/drawing/2014/main" id="{4A95C701-1B3D-457B-8924-8278B80A7B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0573" y="3340651"/>
              <a:ext cx="257187" cy="176700"/>
            </a:xfrm>
            <a:custGeom>
              <a:avLst/>
              <a:gdLst>
                <a:gd name="T0" fmla="*/ 124 w 16128"/>
                <a:gd name="T1" fmla="*/ 7223 h 11872"/>
                <a:gd name="T2" fmla="*/ 59 w 16128"/>
                <a:gd name="T3" fmla="*/ 7113 h 11872"/>
                <a:gd name="T4" fmla="*/ 18 w 16128"/>
                <a:gd name="T5" fmla="*/ 6994 h 11872"/>
                <a:gd name="T6" fmla="*/ 1 w 16128"/>
                <a:gd name="T7" fmla="*/ 6871 h 11872"/>
                <a:gd name="T8" fmla="*/ 7 w 16128"/>
                <a:gd name="T9" fmla="*/ 6747 h 11872"/>
                <a:gd name="T10" fmla="*/ 36 w 16128"/>
                <a:gd name="T11" fmla="*/ 6626 h 11872"/>
                <a:gd name="T12" fmla="*/ 90 w 16128"/>
                <a:gd name="T13" fmla="*/ 6512 h 11872"/>
                <a:gd name="T14" fmla="*/ 165 w 16128"/>
                <a:gd name="T15" fmla="*/ 6408 h 11872"/>
                <a:gd name="T16" fmla="*/ 1850 w 16128"/>
                <a:gd name="T17" fmla="*/ 4727 h 11872"/>
                <a:gd name="T18" fmla="*/ 1957 w 16128"/>
                <a:gd name="T19" fmla="*/ 4656 h 11872"/>
                <a:gd name="T20" fmla="*/ 2073 w 16128"/>
                <a:gd name="T21" fmla="*/ 4609 h 11872"/>
                <a:gd name="T22" fmla="*/ 2195 w 16128"/>
                <a:gd name="T23" fmla="*/ 4586 h 11872"/>
                <a:gd name="T24" fmla="*/ 2319 w 16128"/>
                <a:gd name="T25" fmla="*/ 4586 h 11872"/>
                <a:gd name="T26" fmla="*/ 2441 w 16128"/>
                <a:gd name="T27" fmla="*/ 4609 h 11872"/>
                <a:gd name="T28" fmla="*/ 2558 w 16128"/>
                <a:gd name="T29" fmla="*/ 4656 h 11872"/>
                <a:gd name="T30" fmla="*/ 2665 w 16128"/>
                <a:gd name="T31" fmla="*/ 4727 h 11872"/>
                <a:gd name="T32" fmla="*/ 5357 w 16128"/>
                <a:gd name="T33" fmla="*/ 7406 h 11872"/>
                <a:gd name="T34" fmla="*/ 5460 w 16128"/>
                <a:gd name="T35" fmla="*/ 7483 h 11872"/>
                <a:gd name="T36" fmla="*/ 5575 w 16128"/>
                <a:gd name="T37" fmla="*/ 7535 h 11872"/>
                <a:gd name="T38" fmla="*/ 5696 w 16128"/>
                <a:gd name="T39" fmla="*/ 7565 h 11872"/>
                <a:gd name="T40" fmla="*/ 5819 w 16128"/>
                <a:gd name="T41" fmla="*/ 7571 h 11872"/>
                <a:gd name="T42" fmla="*/ 5942 w 16128"/>
                <a:gd name="T43" fmla="*/ 7552 h 11872"/>
                <a:gd name="T44" fmla="*/ 6060 w 16128"/>
                <a:gd name="T45" fmla="*/ 7512 h 11872"/>
                <a:gd name="T46" fmla="*/ 6170 w 16128"/>
                <a:gd name="T47" fmla="*/ 7447 h 11872"/>
                <a:gd name="T48" fmla="*/ 13421 w 16128"/>
                <a:gd name="T49" fmla="*/ 190 h 11872"/>
                <a:gd name="T50" fmla="*/ 13521 w 16128"/>
                <a:gd name="T51" fmla="*/ 107 h 11872"/>
                <a:gd name="T52" fmla="*/ 13634 w 16128"/>
                <a:gd name="T53" fmla="*/ 47 h 11872"/>
                <a:gd name="T54" fmla="*/ 13753 w 16128"/>
                <a:gd name="T55" fmla="*/ 12 h 11872"/>
                <a:gd name="T56" fmla="*/ 13877 w 16128"/>
                <a:gd name="T57" fmla="*/ 0 h 11872"/>
                <a:gd name="T58" fmla="*/ 14000 w 16128"/>
                <a:gd name="T59" fmla="*/ 11 h 11872"/>
                <a:gd name="T60" fmla="*/ 14120 w 16128"/>
                <a:gd name="T61" fmla="*/ 46 h 11872"/>
                <a:gd name="T62" fmla="*/ 14233 w 16128"/>
                <a:gd name="T63" fmla="*/ 105 h 11872"/>
                <a:gd name="T64" fmla="*/ 14334 w 16128"/>
                <a:gd name="T65" fmla="*/ 186 h 11872"/>
                <a:gd name="T66" fmla="*/ 16003 w 16128"/>
                <a:gd name="T67" fmla="*/ 1855 h 11872"/>
                <a:gd name="T68" fmla="*/ 16068 w 16128"/>
                <a:gd name="T69" fmla="*/ 1964 h 11872"/>
                <a:gd name="T70" fmla="*/ 16109 w 16128"/>
                <a:gd name="T71" fmla="*/ 2082 h 11872"/>
                <a:gd name="T72" fmla="*/ 16127 w 16128"/>
                <a:gd name="T73" fmla="*/ 2205 h 11872"/>
                <a:gd name="T74" fmla="*/ 16122 w 16128"/>
                <a:gd name="T75" fmla="*/ 2328 h 11872"/>
                <a:gd name="T76" fmla="*/ 16093 w 16128"/>
                <a:gd name="T77" fmla="*/ 2449 h 11872"/>
                <a:gd name="T78" fmla="*/ 16039 w 16128"/>
                <a:gd name="T79" fmla="*/ 2564 h 11872"/>
                <a:gd name="T80" fmla="*/ 15964 w 16128"/>
                <a:gd name="T81" fmla="*/ 2667 h 11872"/>
                <a:gd name="T82" fmla="*/ 7188 w 16128"/>
                <a:gd name="T83" fmla="*/ 11462 h 11872"/>
                <a:gd name="T84" fmla="*/ 7074 w 16128"/>
                <a:gd name="T85" fmla="*/ 11550 h 11872"/>
                <a:gd name="T86" fmla="*/ 6943 w 16128"/>
                <a:gd name="T87" fmla="*/ 11632 h 11872"/>
                <a:gd name="T88" fmla="*/ 6801 w 16128"/>
                <a:gd name="T89" fmla="*/ 11706 h 11872"/>
                <a:gd name="T90" fmla="*/ 6652 w 16128"/>
                <a:gd name="T91" fmla="*/ 11767 h 11872"/>
                <a:gd name="T92" fmla="*/ 6500 w 16128"/>
                <a:gd name="T93" fmla="*/ 11817 h 11872"/>
                <a:gd name="T94" fmla="*/ 6349 w 16128"/>
                <a:gd name="T95" fmla="*/ 11852 h 11872"/>
                <a:gd name="T96" fmla="*/ 6205 w 16128"/>
                <a:gd name="T97" fmla="*/ 11870 h 11872"/>
                <a:gd name="T98" fmla="*/ 5352 w 16128"/>
                <a:gd name="T99" fmla="*/ 11871 h 11872"/>
                <a:gd name="T100" fmla="*/ 5210 w 16128"/>
                <a:gd name="T101" fmla="*/ 11858 h 11872"/>
                <a:gd name="T102" fmla="*/ 5062 w 16128"/>
                <a:gd name="T103" fmla="*/ 11827 h 11872"/>
                <a:gd name="T104" fmla="*/ 4910 w 16128"/>
                <a:gd name="T105" fmla="*/ 11780 h 11872"/>
                <a:gd name="T106" fmla="*/ 4760 w 16128"/>
                <a:gd name="T107" fmla="*/ 11722 h 11872"/>
                <a:gd name="T108" fmla="*/ 4615 w 16128"/>
                <a:gd name="T109" fmla="*/ 11651 h 11872"/>
                <a:gd name="T110" fmla="*/ 4481 w 16128"/>
                <a:gd name="T111" fmla="*/ 11572 h 11872"/>
                <a:gd name="T112" fmla="*/ 4363 w 16128"/>
                <a:gd name="T113" fmla="*/ 11484 h 11872"/>
                <a:gd name="T114" fmla="*/ 187 w 16128"/>
                <a:gd name="T115" fmla="*/ 7297 h 11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128" h="11872">
                  <a:moveTo>
                    <a:pt x="187" y="7297"/>
                  </a:moveTo>
                  <a:lnTo>
                    <a:pt x="164" y="7273"/>
                  </a:lnTo>
                  <a:lnTo>
                    <a:pt x="143" y="7248"/>
                  </a:lnTo>
                  <a:lnTo>
                    <a:pt x="124" y="7223"/>
                  </a:lnTo>
                  <a:lnTo>
                    <a:pt x="106" y="7196"/>
                  </a:lnTo>
                  <a:lnTo>
                    <a:pt x="89" y="7168"/>
                  </a:lnTo>
                  <a:lnTo>
                    <a:pt x="74" y="7141"/>
                  </a:lnTo>
                  <a:lnTo>
                    <a:pt x="59" y="7113"/>
                  </a:lnTo>
                  <a:lnTo>
                    <a:pt x="46" y="7084"/>
                  </a:lnTo>
                  <a:lnTo>
                    <a:pt x="35" y="7054"/>
                  </a:lnTo>
                  <a:lnTo>
                    <a:pt x="26" y="7024"/>
                  </a:lnTo>
                  <a:lnTo>
                    <a:pt x="18" y="6994"/>
                  </a:lnTo>
                  <a:lnTo>
                    <a:pt x="12" y="6964"/>
                  </a:lnTo>
                  <a:lnTo>
                    <a:pt x="6" y="6933"/>
                  </a:lnTo>
                  <a:lnTo>
                    <a:pt x="3" y="6902"/>
                  </a:lnTo>
                  <a:lnTo>
                    <a:pt x="1" y="6871"/>
                  </a:lnTo>
                  <a:lnTo>
                    <a:pt x="0" y="6841"/>
                  </a:lnTo>
                  <a:lnTo>
                    <a:pt x="1" y="6809"/>
                  </a:lnTo>
                  <a:lnTo>
                    <a:pt x="3" y="6778"/>
                  </a:lnTo>
                  <a:lnTo>
                    <a:pt x="7" y="6747"/>
                  </a:lnTo>
                  <a:lnTo>
                    <a:pt x="12" y="6717"/>
                  </a:lnTo>
                  <a:lnTo>
                    <a:pt x="18" y="6687"/>
                  </a:lnTo>
                  <a:lnTo>
                    <a:pt x="26" y="6656"/>
                  </a:lnTo>
                  <a:lnTo>
                    <a:pt x="36" y="6626"/>
                  </a:lnTo>
                  <a:lnTo>
                    <a:pt x="47" y="6597"/>
                  </a:lnTo>
                  <a:lnTo>
                    <a:pt x="59" y="6569"/>
                  </a:lnTo>
                  <a:lnTo>
                    <a:pt x="74" y="6539"/>
                  </a:lnTo>
                  <a:lnTo>
                    <a:pt x="90" y="6512"/>
                  </a:lnTo>
                  <a:lnTo>
                    <a:pt x="106" y="6485"/>
                  </a:lnTo>
                  <a:lnTo>
                    <a:pt x="125" y="6459"/>
                  </a:lnTo>
                  <a:lnTo>
                    <a:pt x="144" y="6432"/>
                  </a:lnTo>
                  <a:lnTo>
                    <a:pt x="165" y="6408"/>
                  </a:lnTo>
                  <a:lnTo>
                    <a:pt x="188" y="6384"/>
                  </a:lnTo>
                  <a:lnTo>
                    <a:pt x="1801" y="4771"/>
                  </a:lnTo>
                  <a:lnTo>
                    <a:pt x="1824" y="4748"/>
                  </a:lnTo>
                  <a:lnTo>
                    <a:pt x="1850" y="4727"/>
                  </a:lnTo>
                  <a:lnTo>
                    <a:pt x="1876" y="4707"/>
                  </a:lnTo>
                  <a:lnTo>
                    <a:pt x="1902" y="4689"/>
                  </a:lnTo>
                  <a:lnTo>
                    <a:pt x="1929" y="4671"/>
                  </a:lnTo>
                  <a:lnTo>
                    <a:pt x="1957" y="4656"/>
                  </a:lnTo>
                  <a:lnTo>
                    <a:pt x="1985" y="4642"/>
                  </a:lnTo>
                  <a:lnTo>
                    <a:pt x="2014" y="4630"/>
                  </a:lnTo>
                  <a:lnTo>
                    <a:pt x="2043" y="4619"/>
                  </a:lnTo>
                  <a:lnTo>
                    <a:pt x="2073" y="4609"/>
                  </a:lnTo>
                  <a:lnTo>
                    <a:pt x="2104" y="4601"/>
                  </a:lnTo>
                  <a:lnTo>
                    <a:pt x="2134" y="4595"/>
                  </a:lnTo>
                  <a:lnTo>
                    <a:pt x="2164" y="4590"/>
                  </a:lnTo>
                  <a:lnTo>
                    <a:pt x="2195" y="4586"/>
                  </a:lnTo>
                  <a:lnTo>
                    <a:pt x="2227" y="4584"/>
                  </a:lnTo>
                  <a:lnTo>
                    <a:pt x="2257" y="4583"/>
                  </a:lnTo>
                  <a:lnTo>
                    <a:pt x="2288" y="4584"/>
                  </a:lnTo>
                  <a:lnTo>
                    <a:pt x="2319" y="4586"/>
                  </a:lnTo>
                  <a:lnTo>
                    <a:pt x="2350" y="4590"/>
                  </a:lnTo>
                  <a:lnTo>
                    <a:pt x="2381" y="4595"/>
                  </a:lnTo>
                  <a:lnTo>
                    <a:pt x="2411" y="4601"/>
                  </a:lnTo>
                  <a:lnTo>
                    <a:pt x="2441" y="4609"/>
                  </a:lnTo>
                  <a:lnTo>
                    <a:pt x="2472" y="4619"/>
                  </a:lnTo>
                  <a:lnTo>
                    <a:pt x="2501" y="4630"/>
                  </a:lnTo>
                  <a:lnTo>
                    <a:pt x="2529" y="4642"/>
                  </a:lnTo>
                  <a:lnTo>
                    <a:pt x="2558" y="4656"/>
                  </a:lnTo>
                  <a:lnTo>
                    <a:pt x="2586" y="4671"/>
                  </a:lnTo>
                  <a:lnTo>
                    <a:pt x="2613" y="4689"/>
                  </a:lnTo>
                  <a:lnTo>
                    <a:pt x="2639" y="4707"/>
                  </a:lnTo>
                  <a:lnTo>
                    <a:pt x="2665" y="4727"/>
                  </a:lnTo>
                  <a:lnTo>
                    <a:pt x="2689" y="4748"/>
                  </a:lnTo>
                  <a:lnTo>
                    <a:pt x="2714" y="4770"/>
                  </a:lnTo>
                  <a:lnTo>
                    <a:pt x="5332" y="7384"/>
                  </a:lnTo>
                  <a:lnTo>
                    <a:pt x="5357" y="7406"/>
                  </a:lnTo>
                  <a:lnTo>
                    <a:pt x="5382" y="7427"/>
                  </a:lnTo>
                  <a:lnTo>
                    <a:pt x="5407" y="7448"/>
                  </a:lnTo>
                  <a:lnTo>
                    <a:pt x="5433" y="7466"/>
                  </a:lnTo>
                  <a:lnTo>
                    <a:pt x="5460" y="7483"/>
                  </a:lnTo>
                  <a:lnTo>
                    <a:pt x="5489" y="7498"/>
                  </a:lnTo>
                  <a:lnTo>
                    <a:pt x="5517" y="7512"/>
                  </a:lnTo>
                  <a:lnTo>
                    <a:pt x="5546" y="7524"/>
                  </a:lnTo>
                  <a:lnTo>
                    <a:pt x="5575" y="7535"/>
                  </a:lnTo>
                  <a:lnTo>
                    <a:pt x="5604" y="7545"/>
                  </a:lnTo>
                  <a:lnTo>
                    <a:pt x="5635" y="7553"/>
                  </a:lnTo>
                  <a:lnTo>
                    <a:pt x="5665" y="7559"/>
                  </a:lnTo>
                  <a:lnTo>
                    <a:pt x="5696" y="7565"/>
                  </a:lnTo>
                  <a:lnTo>
                    <a:pt x="5726" y="7569"/>
                  </a:lnTo>
                  <a:lnTo>
                    <a:pt x="5758" y="7571"/>
                  </a:lnTo>
                  <a:lnTo>
                    <a:pt x="5789" y="7572"/>
                  </a:lnTo>
                  <a:lnTo>
                    <a:pt x="5819" y="7571"/>
                  </a:lnTo>
                  <a:lnTo>
                    <a:pt x="5850" y="7569"/>
                  </a:lnTo>
                  <a:lnTo>
                    <a:pt x="5882" y="7565"/>
                  </a:lnTo>
                  <a:lnTo>
                    <a:pt x="5912" y="7559"/>
                  </a:lnTo>
                  <a:lnTo>
                    <a:pt x="5942" y="7552"/>
                  </a:lnTo>
                  <a:lnTo>
                    <a:pt x="5972" y="7544"/>
                  </a:lnTo>
                  <a:lnTo>
                    <a:pt x="6003" y="7535"/>
                  </a:lnTo>
                  <a:lnTo>
                    <a:pt x="6032" y="7524"/>
                  </a:lnTo>
                  <a:lnTo>
                    <a:pt x="6060" y="7512"/>
                  </a:lnTo>
                  <a:lnTo>
                    <a:pt x="6089" y="7498"/>
                  </a:lnTo>
                  <a:lnTo>
                    <a:pt x="6117" y="7482"/>
                  </a:lnTo>
                  <a:lnTo>
                    <a:pt x="6144" y="7465"/>
                  </a:lnTo>
                  <a:lnTo>
                    <a:pt x="6170" y="7447"/>
                  </a:lnTo>
                  <a:lnTo>
                    <a:pt x="6196" y="7426"/>
                  </a:lnTo>
                  <a:lnTo>
                    <a:pt x="6220" y="7405"/>
                  </a:lnTo>
                  <a:lnTo>
                    <a:pt x="6245" y="7383"/>
                  </a:lnTo>
                  <a:lnTo>
                    <a:pt x="13421" y="190"/>
                  </a:lnTo>
                  <a:lnTo>
                    <a:pt x="13445" y="166"/>
                  </a:lnTo>
                  <a:lnTo>
                    <a:pt x="13470" y="145"/>
                  </a:lnTo>
                  <a:lnTo>
                    <a:pt x="13495" y="125"/>
                  </a:lnTo>
                  <a:lnTo>
                    <a:pt x="13521" y="107"/>
                  </a:lnTo>
                  <a:lnTo>
                    <a:pt x="13549" y="90"/>
                  </a:lnTo>
                  <a:lnTo>
                    <a:pt x="13577" y="75"/>
                  </a:lnTo>
                  <a:lnTo>
                    <a:pt x="13605" y="60"/>
                  </a:lnTo>
                  <a:lnTo>
                    <a:pt x="13634" y="47"/>
                  </a:lnTo>
                  <a:lnTo>
                    <a:pt x="13663" y="36"/>
                  </a:lnTo>
                  <a:lnTo>
                    <a:pt x="13693" y="27"/>
                  </a:lnTo>
                  <a:lnTo>
                    <a:pt x="13723" y="19"/>
                  </a:lnTo>
                  <a:lnTo>
                    <a:pt x="13753" y="12"/>
                  </a:lnTo>
                  <a:lnTo>
                    <a:pt x="13784" y="7"/>
                  </a:lnTo>
                  <a:lnTo>
                    <a:pt x="13815" y="3"/>
                  </a:lnTo>
                  <a:lnTo>
                    <a:pt x="13846" y="1"/>
                  </a:lnTo>
                  <a:lnTo>
                    <a:pt x="13877" y="0"/>
                  </a:lnTo>
                  <a:lnTo>
                    <a:pt x="13908" y="1"/>
                  </a:lnTo>
                  <a:lnTo>
                    <a:pt x="13939" y="3"/>
                  </a:lnTo>
                  <a:lnTo>
                    <a:pt x="13970" y="6"/>
                  </a:lnTo>
                  <a:lnTo>
                    <a:pt x="14000" y="11"/>
                  </a:lnTo>
                  <a:lnTo>
                    <a:pt x="14031" y="18"/>
                  </a:lnTo>
                  <a:lnTo>
                    <a:pt x="14062" y="26"/>
                  </a:lnTo>
                  <a:lnTo>
                    <a:pt x="14091" y="35"/>
                  </a:lnTo>
                  <a:lnTo>
                    <a:pt x="14120" y="46"/>
                  </a:lnTo>
                  <a:lnTo>
                    <a:pt x="14149" y="58"/>
                  </a:lnTo>
                  <a:lnTo>
                    <a:pt x="14178" y="73"/>
                  </a:lnTo>
                  <a:lnTo>
                    <a:pt x="14206" y="88"/>
                  </a:lnTo>
                  <a:lnTo>
                    <a:pt x="14233" y="105"/>
                  </a:lnTo>
                  <a:lnTo>
                    <a:pt x="14259" y="123"/>
                  </a:lnTo>
                  <a:lnTo>
                    <a:pt x="14285" y="143"/>
                  </a:lnTo>
                  <a:lnTo>
                    <a:pt x="14310" y="164"/>
                  </a:lnTo>
                  <a:lnTo>
                    <a:pt x="14334" y="186"/>
                  </a:lnTo>
                  <a:lnTo>
                    <a:pt x="15938" y="1780"/>
                  </a:lnTo>
                  <a:lnTo>
                    <a:pt x="15962" y="1804"/>
                  </a:lnTo>
                  <a:lnTo>
                    <a:pt x="15983" y="1829"/>
                  </a:lnTo>
                  <a:lnTo>
                    <a:pt x="16003" y="1855"/>
                  </a:lnTo>
                  <a:lnTo>
                    <a:pt x="16021" y="1881"/>
                  </a:lnTo>
                  <a:lnTo>
                    <a:pt x="16038" y="1908"/>
                  </a:lnTo>
                  <a:lnTo>
                    <a:pt x="16053" y="1935"/>
                  </a:lnTo>
                  <a:lnTo>
                    <a:pt x="16068" y="1964"/>
                  </a:lnTo>
                  <a:lnTo>
                    <a:pt x="16081" y="1993"/>
                  </a:lnTo>
                  <a:lnTo>
                    <a:pt x="16092" y="2022"/>
                  </a:lnTo>
                  <a:lnTo>
                    <a:pt x="16101" y="2051"/>
                  </a:lnTo>
                  <a:lnTo>
                    <a:pt x="16109" y="2082"/>
                  </a:lnTo>
                  <a:lnTo>
                    <a:pt x="16116" y="2112"/>
                  </a:lnTo>
                  <a:lnTo>
                    <a:pt x="16121" y="2143"/>
                  </a:lnTo>
                  <a:lnTo>
                    <a:pt x="16125" y="2173"/>
                  </a:lnTo>
                  <a:lnTo>
                    <a:pt x="16127" y="2205"/>
                  </a:lnTo>
                  <a:lnTo>
                    <a:pt x="16128" y="2236"/>
                  </a:lnTo>
                  <a:lnTo>
                    <a:pt x="16127" y="2266"/>
                  </a:lnTo>
                  <a:lnTo>
                    <a:pt x="16125" y="2297"/>
                  </a:lnTo>
                  <a:lnTo>
                    <a:pt x="16122" y="2328"/>
                  </a:lnTo>
                  <a:lnTo>
                    <a:pt x="16117" y="2359"/>
                  </a:lnTo>
                  <a:lnTo>
                    <a:pt x="16110" y="2389"/>
                  </a:lnTo>
                  <a:lnTo>
                    <a:pt x="16102" y="2419"/>
                  </a:lnTo>
                  <a:lnTo>
                    <a:pt x="16093" y="2449"/>
                  </a:lnTo>
                  <a:lnTo>
                    <a:pt x="16082" y="2478"/>
                  </a:lnTo>
                  <a:lnTo>
                    <a:pt x="16069" y="2507"/>
                  </a:lnTo>
                  <a:lnTo>
                    <a:pt x="16055" y="2535"/>
                  </a:lnTo>
                  <a:lnTo>
                    <a:pt x="16039" y="2564"/>
                  </a:lnTo>
                  <a:lnTo>
                    <a:pt x="16023" y="2591"/>
                  </a:lnTo>
                  <a:lnTo>
                    <a:pt x="16004" y="2617"/>
                  </a:lnTo>
                  <a:lnTo>
                    <a:pt x="15985" y="2642"/>
                  </a:lnTo>
                  <a:lnTo>
                    <a:pt x="15964" y="2667"/>
                  </a:lnTo>
                  <a:lnTo>
                    <a:pt x="15941" y="2692"/>
                  </a:lnTo>
                  <a:lnTo>
                    <a:pt x="7238" y="11415"/>
                  </a:lnTo>
                  <a:lnTo>
                    <a:pt x="7214" y="11439"/>
                  </a:lnTo>
                  <a:lnTo>
                    <a:pt x="7188" y="11462"/>
                  </a:lnTo>
                  <a:lnTo>
                    <a:pt x="7162" y="11485"/>
                  </a:lnTo>
                  <a:lnTo>
                    <a:pt x="7134" y="11507"/>
                  </a:lnTo>
                  <a:lnTo>
                    <a:pt x="7104" y="11529"/>
                  </a:lnTo>
                  <a:lnTo>
                    <a:pt x="7074" y="11550"/>
                  </a:lnTo>
                  <a:lnTo>
                    <a:pt x="7043" y="11572"/>
                  </a:lnTo>
                  <a:lnTo>
                    <a:pt x="7011" y="11593"/>
                  </a:lnTo>
                  <a:lnTo>
                    <a:pt x="6977" y="11613"/>
                  </a:lnTo>
                  <a:lnTo>
                    <a:pt x="6943" y="11632"/>
                  </a:lnTo>
                  <a:lnTo>
                    <a:pt x="6909" y="11651"/>
                  </a:lnTo>
                  <a:lnTo>
                    <a:pt x="6874" y="11670"/>
                  </a:lnTo>
                  <a:lnTo>
                    <a:pt x="6837" y="11688"/>
                  </a:lnTo>
                  <a:lnTo>
                    <a:pt x="6801" y="11706"/>
                  </a:lnTo>
                  <a:lnTo>
                    <a:pt x="6765" y="11722"/>
                  </a:lnTo>
                  <a:lnTo>
                    <a:pt x="6727" y="11738"/>
                  </a:lnTo>
                  <a:lnTo>
                    <a:pt x="6689" y="11753"/>
                  </a:lnTo>
                  <a:lnTo>
                    <a:pt x="6652" y="11767"/>
                  </a:lnTo>
                  <a:lnTo>
                    <a:pt x="6613" y="11781"/>
                  </a:lnTo>
                  <a:lnTo>
                    <a:pt x="6576" y="11793"/>
                  </a:lnTo>
                  <a:lnTo>
                    <a:pt x="6538" y="11805"/>
                  </a:lnTo>
                  <a:lnTo>
                    <a:pt x="6500" y="11817"/>
                  </a:lnTo>
                  <a:lnTo>
                    <a:pt x="6461" y="11827"/>
                  </a:lnTo>
                  <a:lnTo>
                    <a:pt x="6424" y="11836"/>
                  </a:lnTo>
                  <a:lnTo>
                    <a:pt x="6387" y="11844"/>
                  </a:lnTo>
                  <a:lnTo>
                    <a:pt x="6349" y="11852"/>
                  </a:lnTo>
                  <a:lnTo>
                    <a:pt x="6313" y="11858"/>
                  </a:lnTo>
                  <a:lnTo>
                    <a:pt x="6277" y="11863"/>
                  </a:lnTo>
                  <a:lnTo>
                    <a:pt x="6241" y="11867"/>
                  </a:lnTo>
                  <a:lnTo>
                    <a:pt x="6205" y="11870"/>
                  </a:lnTo>
                  <a:lnTo>
                    <a:pt x="6171" y="11871"/>
                  </a:lnTo>
                  <a:lnTo>
                    <a:pt x="6138" y="11872"/>
                  </a:lnTo>
                  <a:lnTo>
                    <a:pt x="5386" y="11872"/>
                  </a:lnTo>
                  <a:lnTo>
                    <a:pt x="5352" y="11871"/>
                  </a:lnTo>
                  <a:lnTo>
                    <a:pt x="5318" y="11870"/>
                  </a:lnTo>
                  <a:lnTo>
                    <a:pt x="5283" y="11867"/>
                  </a:lnTo>
                  <a:lnTo>
                    <a:pt x="5247" y="11863"/>
                  </a:lnTo>
                  <a:lnTo>
                    <a:pt x="5210" y="11858"/>
                  </a:lnTo>
                  <a:lnTo>
                    <a:pt x="5174" y="11851"/>
                  </a:lnTo>
                  <a:lnTo>
                    <a:pt x="5137" y="11844"/>
                  </a:lnTo>
                  <a:lnTo>
                    <a:pt x="5099" y="11836"/>
                  </a:lnTo>
                  <a:lnTo>
                    <a:pt x="5062" y="11827"/>
                  </a:lnTo>
                  <a:lnTo>
                    <a:pt x="5024" y="11817"/>
                  </a:lnTo>
                  <a:lnTo>
                    <a:pt x="4986" y="11805"/>
                  </a:lnTo>
                  <a:lnTo>
                    <a:pt x="4948" y="11793"/>
                  </a:lnTo>
                  <a:lnTo>
                    <a:pt x="4910" y="11780"/>
                  </a:lnTo>
                  <a:lnTo>
                    <a:pt x="4872" y="11767"/>
                  </a:lnTo>
                  <a:lnTo>
                    <a:pt x="4834" y="11753"/>
                  </a:lnTo>
                  <a:lnTo>
                    <a:pt x="4796" y="11738"/>
                  </a:lnTo>
                  <a:lnTo>
                    <a:pt x="4760" y="11722"/>
                  </a:lnTo>
                  <a:lnTo>
                    <a:pt x="4722" y="11705"/>
                  </a:lnTo>
                  <a:lnTo>
                    <a:pt x="4686" y="11688"/>
                  </a:lnTo>
                  <a:lnTo>
                    <a:pt x="4650" y="11669"/>
                  </a:lnTo>
                  <a:lnTo>
                    <a:pt x="4615" y="11651"/>
                  </a:lnTo>
                  <a:lnTo>
                    <a:pt x="4580" y="11632"/>
                  </a:lnTo>
                  <a:lnTo>
                    <a:pt x="4546" y="11612"/>
                  </a:lnTo>
                  <a:lnTo>
                    <a:pt x="4513" y="11592"/>
                  </a:lnTo>
                  <a:lnTo>
                    <a:pt x="4481" y="11572"/>
                  </a:lnTo>
                  <a:lnTo>
                    <a:pt x="4449" y="11550"/>
                  </a:lnTo>
                  <a:lnTo>
                    <a:pt x="4419" y="11528"/>
                  </a:lnTo>
                  <a:lnTo>
                    <a:pt x="4390" y="11506"/>
                  </a:lnTo>
                  <a:lnTo>
                    <a:pt x="4363" y="11484"/>
                  </a:lnTo>
                  <a:lnTo>
                    <a:pt x="4335" y="11462"/>
                  </a:lnTo>
                  <a:lnTo>
                    <a:pt x="4310" y="11439"/>
                  </a:lnTo>
                  <a:lnTo>
                    <a:pt x="4286" y="11414"/>
                  </a:lnTo>
                  <a:lnTo>
                    <a:pt x="187" y="7297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535761"/>
                </a:solidFill>
                <a:latin typeface="Raleway Light" panose="020B0403030101060003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29E62C2-1619-4964-8250-794FE213A686}"/>
              </a:ext>
            </a:extLst>
          </p:cNvPr>
          <p:cNvSpPr/>
          <p:nvPr/>
        </p:nvSpPr>
        <p:spPr>
          <a:xfrm>
            <a:off x="-2116679" y="336068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9425522-2229-41F7-8DAA-61C10B4D7650}"/>
              </a:ext>
            </a:extLst>
          </p:cNvPr>
          <p:cNvSpPr/>
          <p:nvPr/>
        </p:nvSpPr>
        <p:spPr>
          <a:xfrm>
            <a:off x="454003" y="5706588"/>
            <a:ext cx="35866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Montserrat "/>
              </a:rPr>
              <a:t>Физиологическая норма поступающего с кормом </a:t>
            </a:r>
            <a:r>
              <a:rPr lang="en-US" sz="1400" dirty="0">
                <a:latin typeface="Montserrat "/>
              </a:rPr>
              <a:t>Ca </a:t>
            </a:r>
            <a:r>
              <a:rPr lang="ru-RU" sz="1400" dirty="0">
                <a:latin typeface="Montserrat "/>
              </a:rPr>
              <a:t>должна быть : Са 1-2: Р 1</a:t>
            </a:r>
            <a:endParaRPr lang="ru-RU" sz="1400" dirty="0"/>
          </a:p>
        </p:txBody>
      </p:sp>
      <p:graphicFrame>
        <p:nvGraphicFramePr>
          <p:cNvPr id="58" name="Таблица 57">
            <a:extLst>
              <a:ext uri="{FF2B5EF4-FFF2-40B4-BE49-F238E27FC236}">
                <a16:creationId xmlns:a16="http://schemas.microsoft.com/office/drawing/2014/main" id="{7AEC610A-DD2C-49A2-BD0C-25CA09CE54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00403"/>
              </p:ext>
            </p:extLst>
          </p:nvPr>
        </p:nvGraphicFramePr>
        <p:xfrm>
          <a:off x="540645" y="2640029"/>
          <a:ext cx="3586161" cy="24063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5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5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3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dirty="0" err="1">
                          <a:solidFill>
                            <a:schemeClr val="bg1"/>
                          </a:solidFill>
                          <a:latin typeface="Montserrat "/>
                        </a:rPr>
                        <a:t>Анализи-руемый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Montserrat "/>
                        </a:rPr>
                        <a:t> образец</a:t>
                      </a:r>
                    </a:p>
                  </a:txBody>
                  <a:tcPr>
                    <a:solidFill>
                      <a:srgbClr val="08A5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dirty="0" err="1">
                          <a:solidFill>
                            <a:schemeClr val="bg1"/>
                          </a:solidFill>
                          <a:latin typeface="Montserrat "/>
                        </a:rPr>
                        <a:t>Са</a:t>
                      </a:r>
                      <a:endParaRPr lang="ru-RU" sz="1400" dirty="0">
                        <a:solidFill>
                          <a:schemeClr val="bg1"/>
                        </a:solidFill>
                        <a:latin typeface="Montserrat "/>
                      </a:endParaRPr>
                    </a:p>
                  </a:txBody>
                  <a:tcPr>
                    <a:solidFill>
                      <a:srgbClr val="08A5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Montserrat "/>
                        </a:rPr>
                        <a:t>Р</a:t>
                      </a:r>
                    </a:p>
                  </a:txBody>
                  <a:tcPr>
                    <a:solidFill>
                      <a:srgbClr val="08A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dirty="0">
                          <a:latin typeface="Montserrat "/>
                        </a:rPr>
                        <a:t>Костная ткань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dirty="0">
                          <a:latin typeface="Montserrat "/>
                        </a:rPr>
                        <a:t>1,5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dirty="0">
                          <a:latin typeface="Montserrat "/>
                        </a:rPr>
                        <a:t>1,0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dirty="0">
                          <a:latin typeface="Montserrat "/>
                        </a:rPr>
                        <a:t>Костная зола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dirty="0">
                          <a:latin typeface="Montserrat "/>
                        </a:rPr>
                        <a:t>37,0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dirty="0">
                          <a:latin typeface="Montserrat "/>
                        </a:rPr>
                        <a:t>50,0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3AED068-CA47-4A47-9636-8252A47977EE}"/>
              </a:ext>
            </a:extLst>
          </p:cNvPr>
          <p:cNvSpPr/>
          <p:nvPr/>
        </p:nvSpPr>
        <p:spPr>
          <a:xfrm>
            <a:off x="433961" y="1817294"/>
            <a:ext cx="365190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Montserrat "/>
              </a:rPr>
              <a:t>Таблица. Содержание остеотрофических минеральных веществ в организме млекопитающих животных,</a:t>
            </a:r>
            <a:r>
              <a:rPr lang="en-US" sz="1100" dirty="0">
                <a:latin typeface="Montserrat "/>
              </a:rPr>
              <a:t> %</a:t>
            </a:r>
            <a:endParaRPr lang="ru-RU" sz="1100" dirty="0">
              <a:latin typeface="Montserrat "/>
            </a:endParaRPr>
          </a:p>
        </p:txBody>
      </p:sp>
      <p:grpSp>
        <p:nvGrpSpPr>
          <p:cNvPr id="78" name="Group 10">
            <a:extLst>
              <a:ext uri="{FF2B5EF4-FFF2-40B4-BE49-F238E27FC236}">
                <a16:creationId xmlns:a16="http://schemas.microsoft.com/office/drawing/2014/main" id="{0EBF443D-D2FC-475A-8F3D-374DBD5B296D}"/>
              </a:ext>
            </a:extLst>
          </p:cNvPr>
          <p:cNvGrpSpPr/>
          <p:nvPr/>
        </p:nvGrpSpPr>
        <p:grpSpPr>
          <a:xfrm>
            <a:off x="-952706" y="-1281222"/>
            <a:ext cx="2592986" cy="2124850"/>
            <a:chOff x="9381302" y="4525192"/>
            <a:chExt cx="2592986" cy="2124850"/>
          </a:xfrm>
        </p:grpSpPr>
        <p:grpSp>
          <p:nvGrpSpPr>
            <p:cNvPr id="79" name="Group 11">
              <a:extLst>
                <a:ext uri="{FF2B5EF4-FFF2-40B4-BE49-F238E27FC236}">
                  <a16:creationId xmlns:a16="http://schemas.microsoft.com/office/drawing/2014/main" id="{B525DEF3-DFCB-4EAB-8BC7-DA0BF66E61BA}"/>
                </a:ext>
              </a:extLst>
            </p:cNvPr>
            <p:cNvGrpSpPr/>
            <p:nvPr/>
          </p:nvGrpSpPr>
          <p:grpSpPr>
            <a:xfrm rot="19695130" flipH="1">
              <a:off x="10688647" y="5407027"/>
              <a:ext cx="1285641" cy="1243015"/>
              <a:chOff x="2818811" y="574769"/>
              <a:chExt cx="6148534" cy="5944686"/>
            </a:xfrm>
            <a:solidFill>
              <a:schemeClr val="bg1">
                <a:alpha val="14000"/>
              </a:schemeClr>
            </a:solidFill>
          </p:grpSpPr>
          <p:sp>
            <p:nvSpPr>
              <p:cNvPr id="92" name="Freeform 6">
                <a:extLst>
                  <a:ext uri="{FF2B5EF4-FFF2-40B4-BE49-F238E27FC236}">
                    <a16:creationId xmlns:a16="http://schemas.microsoft.com/office/drawing/2014/main" id="{0AAC4A52-47F1-4DB1-8D7B-2E0DD399BE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3" name="Oval 25">
                <a:extLst>
                  <a:ext uri="{FF2B5EF4-FFF2-40B4-BE49-F238E27FC236}">
                    <a16:creationId xmlns:a16="http://schemas.microsoft.com/office/drawing/2014/main" id="{9F263019-4057-447D-99BE-A096077E2461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4" name="Oval 26">
                <a:extLst>
                  <a:ext uri="{FF2B5EF4-FFF2-40B4-BE49-F238E27FC236}">
                    <a16:creationId xmlns:a16="http://schemas.microsoft.com/office/drawing/2014/main" id="{EA772E1B-796B-4648-84DD-4443354C3189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5" name="Oval 27">
                <a:extLst>
                  <a:ext uri="{FF2B5EF4-FFF2-40B4-BE49-F238E27FC236}">
                    <a16:creationId xmlns:a16="http://schemas.microsoft.com/office/drawing/2014/main" id="{80C715BE-96F3-4AFD-AEFD-7E5FFB94A7DF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6" name="Oval 28">
                <a:extLst>
                  <a:ext uri="{FF2B5EF4-FFF2-40B4-BE49-F238E27FC236}">
                    <a16:creationId xmlns:a16="http://schemas.microsoft.com/office/drawing/2014/main" id="{BA8A4D18-3A60-4C1B-AB26-F9ED555026E2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80" name="Group 12">
              <a:extLst>
                <a:ext uri="{FF2B5EF4-FFF2-40B4-BE49-F238E27FC236}">
                  <a16:creationId xmlns:a16="http://schemas.microsoft.com/office/drawing/2014/main" id="{1093EFC4-1586-4F4D-AFAA-5A6A3B0E0B1B}"/>
                </a:ext>
              </a:extLst>
            </p:cNvPr>
            <p:cNvGrpSpPr/>
            <p:nvPr/>
          </p:nvGrpSpPr>
          <p:grpSpPr>
            <a:xfrm rot="611320" flipH="1">
              <a:off x="10228067" y="4525192"/>
              <a:ext cx="800235" cy="773703"/>
              <a:chOff x="2818811" y="574769"/>
              <a:chExt cx="6148534" cy="5944686"/>
            </a:xfrm>
            <a:solidFill>
              <a:schemeClr val="bg1">
                <a:alpha val="10000"/>
              </a:schemeClr>
            </a:solidFill>
          </p:grpSpPr>
          <p:sp>
            <p:nvSpPr>
              <p:cNvPr id="87" name="Freeform 6">
                <a:extLst>
                  <a:ext uri="{FF2B5EF4-FFF2-40B4-BE49-F238E27FC236}">
                    <a16:creationId xmlns:a16="http://schemas.microsoft.com/office/drawing/2014/main" id="{2093A621-014A-4D26-AC87-5124B37B44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8" name="Oval 20">
                <a:extLst>
                  <a:ext uri="{FF2B5EF4-FFF2-40B4-BE49-F238E27FC236}">
                    <a16:creationId xmlns:a16="http://schemas.microsoft.com/office/drawing/2014/main" id="{FCAF3D81-6230-4487-BD79-4DC92E32835D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89" name="Oval 21">
                <a:extLst>
                  <a:ext uri="{FF2B5EF4-FFF2-40B4-BE49-F238E27FC236}">
                    <a16:creationId xmlns:a16="http://schemas.microsoft.com/office/drawing/2014/main" id="{8EFBD347-9840-44B7-97D5-1913353030F5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0" name="Oval 22">
                <a:extLst>
                  <a:ext uri="{FF2B5EF4-FFF2-40B4-BE49-F238E27FC236}">
                    <a16:creationId xmlns:a16="http://schemas.microsoft.com/office/drawing/2014/main" id="{7209F45F-E062-426A-9BB2-3EDA71D9930C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1" name="Oval 23">
                <a:extLst>
                  <a:ext uri="{FF2B5EF4-FFF2-40B4-BE49-F238E27FC236}">
                    <a16:creationId xmlns:a16="http://schemas.microsoft.com/office/drawing/2014/main" id="{1DCD2A19-FBF1-42F0-81EF-8A1AFCBA0792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81" name="Group 13">
              <a:extLst>
                <a:ext uri="{FF2B5EF4-FFF2-40B4-BE49-F238E27FC236}">
                  <a16:creationId xmlns:a16="http://schemas.microsoft.com/office/drawing/2014/main" id="{F017B66B-C8C8-44AB-A48C-99B305E1DC7D}"/>
                </a:ext>
              </a:extLst>
            </p:cNvPr>
            <p:cNvGrpSpPr/>
            <p:nvPr/>
          </p:nvGrpSpPr>
          <p:grpSpPr>
            <a:xfrm rot="17868111" flipH="1">
              <a:off x="9372166" y="5402833"/>
              <a:ext cx="551126" cy="532854"/>
              <a:chOff x="2818811" y="574769"/>
              <a:chExt cx="6148534" cy="5944686"/>
            </a:xfrm>
            <a:solidFill>
              <a:schemeClr val="bg1">
                <a:alpha val="8000"/>
              </a:schemeClr>
            </a:solidFill>
          </p:grpSpPr>
          <p:sp>
            <p:nvSpPr>
              <p:cNvPr id="82" name="Freeform 6">
                <a:extLst>
                  <a:ext uri="{FF2B5EF4-FFF2-40B4-BE49-F238E27FC236}">
                    <a16:creationId xmlns:a16="http://schemas.microsoft.com/office/drawing/2014/main" id="{22C604AA-74DB-4C31-AA6F-8A6B8D4DDF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3" name="Oval 15">
                <a:extLst>
                  <a:ext uri="{FF2B5EF4-FFF2-40B4-BE49-F238E27FC236}">
                    <a16:creationId xmlns:a16="http://schemas.microsoft.com/office/drawing/2014/main" id="{5C9AF6C8-DD03-45F6-9D7D-BBC1C513FDFA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84" name="Oval 16">
                <a:extLst>
                  <a:ext uri="{FF2B5EF4-FFF2-40B4-BE49-F238E27FC236}">
                    <a16:creationId xmlns:a16="http://schemas.microsoft.com/office/drawing/2014/main" id="{7554AF86-62A2-40F9-AC1A-A702008A6897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85" name="Oval 17">
                <a:extLst>
                  <a:ext uri="{FF2B5EF4-FFF2-40B4-BE49-F238E27FC236}">
                    <a16:creationId xmlns:a16="http://schemas.microsoft.com/office/drawing/2014/main" id="{AAECEECB-EE68-492C-BF90-9454DD2F4D49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86" name="Oval 18">
                <a:extLst>
                  <a:ext uri="{FF2B5EF4-FFF2-40B4-BE49-F238E27FC236}">
                    <a16:creationId xmlns:a16="http://schemas.microsoft.com/office/drawing/2014/main" id="{AD85154E-EF0E-4E95-AB0E-DCACE79E65E0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CA60419-0709-4146-A121-ED24BE083C41}"/>
              </a:ext>
            </a:extLst>
          </p:cNvPr>
          <p:cNvSpPr/>
          <p:nvPr/>
        </p:nvSpPr>
        <p:spPr>
          <a:xfrm>
            <a:off x="406892" y="332202"/>
            <a:ext cx="113342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Montserrat ExtraBold" panose="00000900000000000000" pitchFamily="2" charset="-52"/>
              </a:rPr>
              <a:t>Нюансы потребности в остеогенных минеральных веществах (Са и Р) </a:t>
            </a:r>
          </a:p>
        </p:txBody>
      </p:sp>
      <p:grpSp>
        <p:nvGrpSpPr>
          <p:cNvPr id="97" name="Graphic 48">
            <a:extLst>
              <a:ext uri="{FF2B5EF4-FFF2-40B4-BE49-F238E27FC236}">
                <a16:creationId xmlns:a16="http://schemas.microsoft.com/office/drawing/2014/main" id="{8BDFF38D-EA7D-4A9B-996E-9B9969297DF2}"/>
              </a:ext>
            </a:extLst>
          </p:cNvPr>
          <p:cNvGrpSpPr/>
          <p:nvPr/>
        </p:nvGrpSpPr>
        <p:grpSpPr>
          <a:xfrm>
            <a:off x="509969" y="5264441"/>
            <a:ext cx="435290" cy="417905"/>
            <a:chOff x="8348996" y="4436207"/>
            <a:chExt cx="720000" cy="720000"/>
          </a:xfrm>
          <a:solidFill>
            <a:srgbClr val="08A5E4"/>
          </a:solidFill>
        </p:grpSpPr>
        <p:sp>
          <p:nvSpPr>
            <p:cNvPr id="98" name="Freeform: Shape 141">
              <a:extLst>
                <a:ext uri="{FF2B5EF4-FFF2-40B4-BE49-F238E27FC236}">
                  <a16:creationId xmlns:a16="http://schemas.microsoft.com/office/drawing/2014/main" id="{20468BE5-17D3-47A9-9402-A6A860563FA6}"/>
                </a:ext>
              </a:extLst>
            </p:cNvPr>
            <p:cNvSpPr/>
            <p:nvPr/>
          </p:nvSpPr>
          <p:spPr>
            <a:xfrm>
              <a:off x="8347941" y="4435152"/>
              <a:ext cx="721406" cy="721406"/>
            </a:xfrm>
            <a:custGeom>
              <a:avLst/>
              <a:gdLst/>
              <a:ahLst/>
              <a:cxnLst/>
              <a:rect l="0" t="0" r="0" b="0"/>
              <a:pathLst>
                <a:path w="721406" h="721406">
                  <a:moveTo>
                    <a:pt x="615614" y="106495"/>
                  </a:moveTo>
                  <a:cubicBezTo>
                    <a:pt x="547618" y="38500"/>
                    <a:pt x="457214" y="1055"/>
                    <a:pt x="361055" y="1055"/>
                  </a:cubicBezTo>
                  <a:cubicBezTo>
                    <a:pt x="264895" y="1055"/>
                    <a:pt x="174492" y="38500"/>
                    <a:pt x="106495" y="106495"/>
                  </a:cubicBezTo>
                  <a:cubicBezTo>
                    <a:pt x="38500" y="174492"/>
                    <a:pt x="1055" y="264895"/>
                    <a:pt x="1055" y="361055"/>
                  </a:cubicBezTo>
                  <a:cubicBezTo>
                    <a:pt x="1055" y="457214"/>
                    <a:pt x="38500" y="547618"/>
                    <a:pt x="106495" y="615614"/>
                  </a:cubicBezTo>
                  <a:cubicBezTo>
                    <a:pt x="174492" y="683609"/>
                    <a:pt x="264895" y="721055"/>
                    <a:pt x="361055" y="721055"/>
                  </a:cubicBezTo>
                  <a:cubicBezTo>
                    <a:pt x="457214" y="721055"/>
                    <a:pt x="547618" y="683609"/>
                    <a:pt x="615614" y="615614"/>
                  </a:cubicBezTo>
                  <a:cubicBezTo>
                    <a:pt x="683609" y="547618"/>
                    <a:pt x="721055" y="457214"/>
                    <a:pt x="721055" y="361055"/>
                  </a:cubicBezTo>
                  <a:cubicBezTo>
                    <a:pt x="721055" y="264895"/>
                    <a:pt x="683609" y="174492"/>
                    <a:pt x="615614" y="106495"/>
                  </a:cubicBezTo>
                  <a:close/>
                  <a:moveTo>
                    <a:pt x="361055" y="692370"/>
                  </a:moveTo>
                  <a:cubicBezTo>
                    <a:pt x="178367" y="692370"/>
                    <a:pt x="29739" y="543743"/>
                    <a:pt x="29739" y="361055"/>
                  </a:cubicBezTo>
                  <a:cubicBezTo>
                    <a:pt x="29739" y="178366"/>
                    <a:pt x="178367" y="29739"/>
                    <a:pt x="361055" y="29739"/>
                  </a:cubicBezTo>
                  <a:cubicBezTo>
                    <a:pt x="543742" y="29739"/>
                    <a:pt x="692370" y="178367"/>
                    <a:pt x="692370" y="361055"/>
                  </a:cubicBezTo>
                  <a:cubicBezTo>
                    <a:pt x="692370" y="543742"/>
                    <a:pt x="543742" y="692370"/>
                    <a:pt x="361055" y="6923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99" name="Freeform: Shape 142">
              <a:extLst>
                <a:ext uri="{FF2B5EF4-FFF2-40B4-BE49-F238E27FC236}">
                  <a16:creationId xmlns:a16="http://schemas.microsoft.com/office/drawing/2014/main" id="{7FF158ED-5248-489D-8396-9E48C73B5C9C}"/>
                </a:ext>
              </a:extLst>
            </p:cNvPr>
            <p:cNvSpPr/>
            <p:nvPr/>
          </p:nvSpPr>
          <p:spPr>
            <a:xfrm>
              <a:off x="8425392" y="4512603"/>
              <a:ext cx="566719" cy="566719"/>
            </a:xfrm>
            <a:custGeom>
              <a:avLst/>
              <a:gdLst/>
              <a:ahLst/>
              <a:cxnLst/>
              <a:rect l="0" t="0" r="0" b="0"/>
              <a:pathLst>
                <a:path w="566718" h="566718">
                  <a:moveTo>
                    <a:pt x="283604" y="1055"/>
                  </a:moveTo>
                  <a:cubicBezTo>
                    <a:pt x="127806" y="1055"/>
                    <a:pt x="1055" y="127806"/>
                    <a:pt x="1055" y="283604"/>
                  </a:cubicBezTo>
                  <a:cubicBezTo>
                    <a:pt x="1055" y="439403"/>
                    <a:pt x="127806" y="566153"/>
                    <a:pt x="283604" y="566153"/>
                  </a:cubicBezTo>
                  <a:cubicBezTo>
                    <a:pt x="439403" y="566153"/>
                    <a:pt x="566153" y="439403"/>
                    <a:pt x="566153" y="283604"/>
                  </a:cubicBezTo>
                  <a:cubicBezTo>
                    <a:pt x="566153" y="127806"/>
                    <a:pt x="439403" y="1055"/>
                    <a:pt x="283604" y="1055"/>
                  </a:cubicBezTo>
                  <a:close/>
                  <a:moveTo>
                    <a:pt x="283604" y="537469"/>
                  </a:moveTo>
                  <a:cubicBezTo>
                    <a:pt x="143623" y="537469"/>
                    <a:pt x="29739" y="423585"/>
                    <a:pt x="29739" y="283604"/>
                  </a:cubicBezTo>
                  <a:cubicBezTo>
                    <a:pt x="29739" y="143623"/>
                    <a:pt x="143623" y="29739"/>
                    <a:pt x="283604" y="29739"/>
                  </a:cubicBezTo>
                  <a:cubicBezTo>
                    <a:pt x="423585" y="29739"/>
                    <a:pt x="537469" y="143623"/>
                    <a:pt x="537469" y="283604"/>
                  </a:cubicBezTo>
                  <a:cubicBezTo>
                    <a:pt x="537469" y="423585"/>
                    <a:pt x="423585" y="537469"/>
                    <a:pt x="283604" y="5374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100" name="Freeform: Shape 143">
              <a:extLst>
                <a:ext uri="{FF2B5EF4-FFF2-40B4-BE49-F238E27FC236}">
                  <a16:creationId xmlns:a16="http://schemas.microsoft.com/office/drawing/2014/main" id="{1013911E-4EA3-4D13-AA65-EE22348AEAA1}"/>
                </a:ext>
              </a:extLst>
            </p:cNvPr>
            <p:cNvSpPr/>
            <p:nvPr/>
          </p:nvSpPr>
          <p:spPr>
            <a:xfrm>
              <a:off x="8649136" y="4578579"/>
              <a:ext cx="119531" cy="119531"/>
            </a:xfrm>
            <a:custGeom>
              <a:avLst/>
              <a:gdLst/>
              <a:ahLst/>
              <a:cxnLst/>
              <a:rect l="0" t="0" r="0" b="0"/>
              <a:pathLst>
                <a:path w="119531" h="119531">
                  <a:moveTo>
                    <a:pt x="59860" y="1055"/>
                  </a:moveTo>
                  <a:cubicBezTo>
                    <a:pt x="27436" y="1055"/>
                    <a:pt x="1055" y="27435"/>
                    <a:pt x="1055" y="59860"/>
                  </a:cubicBezTo>
                  <a:cubicBezTo>
                    <a:pt x="1055" y="92285"/>
                    <a:pt x="27435" y="118665"/>
                    <a:pt x="59860" y="118665"/>
                  </a:cubicBezTo>
                  <a:cubicBezTo>
                    <a:pt x="92285" y="118665"/>
                    <a:pt x="118665" y="92285"/>
                    <a:pt x="118665" y="59860"/>
                  </a:cubicBezTo>
                  <a:cubicBezTo>
                    <a:pt x="118665" y="27435"/>
                    <a:pt x="92284" y="1055"/>
                    <a:pt x="59860" y="1055"/>
                  </a:cubicBezTo>
                  <a:close/>
                  <a:moveTo>
                    <a:pt x="59860" y="89979"/>
                  </a:moveTo>
                  <a:cubicBezTo>
                    <a:pt x="43251" y="89979"/>
                    <a:pt x="29741" y="76468"/>
                    <a:pt x="29741" y="59860"/>
                  </a:cubicBezTo>
                  <a:cubicBezTo>
                    <a:pt x="29741" y="43252"/>
                    <a:pt x="43251" y="29739"/>
                    <a:pt x="59860" y="29739"/>
                  </a:cubicBezTo>
                  <a:cubicBezTo>
                    <a:pt x="76469" y="29739"/>
                    <a:pt x="89979" y="43251"/>
                    <a:pt x="89979" y="59858"/>
                  </a:cubicBezTo>
                  <a:cubicBezTo>
                    <a:pt x="89979" y="76466"/>
                    <a:pt x="76469" y="89979"/>
                    <a:pt x="59860" y="899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101" name="Freeform: Shape 144">
              <a:extLst>
                <a:ext uri="{FF2B5EF4-FFF2-40B4-BE49-F238E27FC236}">
                  <a16:creationId xmlns:a16="http://schemas.microsoft.com/office/drawing/2014/main" id="{028EA19F-663C-4E1F-8522-976E79B231D2}"/>
                </a:ext>
              </a:extLst>
            </p:cNvPr>
            <p:cNvSpPr/>
            <p:nvPr/>
          </p:nvSpPr>
          <p:spPr>
            <a:xfrm>
              <a:off x="8649138" y="4717111"/>
              <a:ext cx="119531" cy="291094"/>
            </a:xfrm>
            <a:custGeom>
              <a:avLst/>
              <a:gdLst/>
              <a:ahLst/>
              <a:cxnLst/>
              <a:rect l="0" t="0" r="0" b="0"/>
              <a:pathLst>
                <a:path w="119531" h="291093">
                  <a:moveTo>
                    <a:pt x="84959" y="1055"/>
                  </a:moveTo>
                  <a:lnTo>
                    <a:pt x="34760" y="1055"/>
                  </a:lnTo>
                  <a:cubicBezTo>
                    <a:pt x="16175" y="1055"/>
                    <a:pt x="1055" y="16175"/>
                    <a:pt x="1055" y="34760"/>
                  </a:cubicBezTo>
                  <a:lnTo>
                    <a:pt x="1055" y="257662"/>
                  </a:lnTo>
                  <a:cubicBezTo>
                    <a:pt x="1055" y="276247"/>
                    <a:pt x="16175" y="291367"/>
                    <a:pt x="34760" y="291367"/>
                  </a:cubicBezTo>
                  <a:lnTo>
                    <a:pt x="84959" y="291367"/>
                  </a:lnTo>
                  <a:cubicBezTo>
                    <a:pt x="103544" y="291367"/>
                    <a:pt x="118664" y="276247"/>
                    <a:pt x="118664" y="257662"/>
                  </a:cubicBezTo>
                  <a:lnTo>
                    <a:pt x="118664" y="34760"/>
                  </a:lnTo>
                  <a:cubicBezTo>
                    <a:pt x="118664" y="16175"/>
                    <a:pt x="103544" y="1055"/>
                    <a:pt x="84959" y="1055"/>
                  </a:cubicBezTo>
                  <a:close/>
                  <a:moveTo>
                    <a:pt x="89977" y="257662"/>
                  </a:moveTo>
                  <a:cubicBezTo>
                    <a:pt x="89977" y="260429"/>
                    <a:pt x="87726" y="262682"/>
                    <a:pt x="84957" y="262682"/>
                  </a:cubicBezTo>
                  <a:lnTo>
                    <a:pt x="34758" y="262682"/>
                  </a:lnTo>
                  <a:cubicBezTo>
                    <a:pt x="31991" y="262682"/>
                    <a:pt x="29738" y="260430"/>
                    <a:pt x="29738" y="257662"/>
                  </a:cubicBezTo>
                  <a:lnTo>
                    <a:pt x="29738" y="34760"/>
                  </a:lnTo>
                  <a:cubicBezTo>
                    <a:pt x="29738" y="31992"/>
                    <a:pt x="31989" y="29739"/>
                    <a:pt x="34758" y="29739"/>
                  </a:cubicBezTo>
                  <a:lnTo>
                    <a:pt x="84957" y="29739"/>
                  </a:lnTo>
                  <a:cubicBezTo>
                    <a:pt x="87725" y="29739"/>
                    <a:pt x="89977" y="31991"/>
                    <a:pt x="89977" y="34760"/>
                  </a:cubicBezTo>
                  <a:lnTo>
                    <a:pt x="89977" y="2576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102" name="Freeform: Shape 145">
              <a:extLst>
                <a:ext uri="{FF2B5EF4-FFF2-40B4-BE49-F238E27FC236}">
                  <a16:creationId xmlns:a16="http://schemas.microsoft.com/office/drawing/2014/main" id="{F3383453-4DA7-4BA1-B0AF-AAFE9D368293}"/>
                </a:ext>
              </a:extLst>
            </p:cNvPr>
            <p:cNvSpPr/>
            <p:nvPr/>
          </p:nvSpPr>
          <p:spPr>
            <a:xfrm>
              <a:off x="8852824" y="4678974"/>
              <a:ext cx="95625" cy="291094"/>
            </a:xfrm>
            <a:custGeom>
              <a:avLst/>
              <a:gdLst/>
              <a:ahLst/>
              <a:cxnLst/>
              <a:rect l="0" t="0" r="0" b="0"/>
              <a:pathLst>
                <a:path w="95625" h="291093">
                  <a:moveTo>
                    <a:pt x="69871" y="8913"/>
                  </a:moveTo>
                  <a:cubicBezTo>
                    <a:pt x="66288" y="1850"/>
                    <a:pt x="57658" y="-974"/>
                    <a:pt x="50592" y="2608"/>
                  </a:cubicBezTo>
                  <a:cubicBezTo>
                    <a:pt x="43528" y="6191"/>
                    <a:pt x="40704" y="14823"/>
                    <a:pt x="44286" y="21888"/>
                  </a:cubicBezTo>
                  <a:cubicBezTo>
                    <a:pt x="85624" y="103405"/>
                    <a:pt x="69939" y="201634"/>
                    <a:pt x="5256" y="266316"/>
                  </a:cubicBezTo>
                  <a:cubicBezTo>
                    <a:pt x="-346" y="271919"/>
                    <a:pt x="-346" y="281000"/>
                    <a:pt x="5256" y="286601"/>
                  </a:cubicBezTo>
                  <a:cubicBezTo>
                    <a:pt x="8055" y="289403"/>
                    <a:pt x="11727" y="290802"/>
                    <a:pt x="15397" y="290802"/>
                  </a:cubicBezTo>
                  <a:cubicBezTo>
                    <a:pt x="19068" y="290802"/>
                    <a:pt x="22738" y="289403"/>
                    <a:pt x="25541" y="286601"/>
                  </a:cubicBezTo>
                  <a:cubicBezTo>
                    <a:pt x="61968" y="250173"/>
                    <a:pt x="85289" y="204070"/>
                    <a:pt x="92982" y="153278"/>
                  </a:cubicBezTo>
                  <a:cubicBezTo>
                    <a:pt x="100519" y="103510"/>
                    <a:pt x="92527" y="53590"/>
                    <a:pt x="69871" y="89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  <p:sp>
          <p:nvSpPr>
            <p:cNvPr id="103" name="Freeform: Shape 146">
              <a:extLst>
                <a:ext uri="{FF2B5EF4-FFF2-40B4-BE49-F238E27FC236}">
                  <a16:creationId xmlns:a16="http://schemas.microsoft.com/office/drawing/2014/main" id="{7F0C38FE-874C-4663-9CD9-5EE9F6B850AF}"/>
                </a:ext>
              </a:extLst>
            </p:cNvPr>
            <p:cNvSpPr/>
            <p:nvPr/>
          </p:nvSpPr>
          <p:spPr>
            <a:xfrm>
              <a:off x="8852821" y="4621585"/>
              <a:ext cx="37969" cy="39375"/>
            </a:xfrm>
            <a:custGeom>
              <a:avLst/>
              <a:gdLst/>
              <a:ahLst/>
              <a:cxnLst/>
              <a:rect l="0" t="0" r="0" b="0"/>
              <a:pathLst>
                <a:path w="37968" h="39375">
                  <a:moveTo>
                    <a:pt x="34244" y="14424"/>
                  </a:moveTo>
                  <a:cubicBezTo>
                    <a:pt x="31435" y="11307"/>
                    <a:pt x="28506" y="8222"/>
                    <a:pt x="25539" y="5255"/>
                  </a:cubicBezTo>
                  <a:cubicBezTo>
                    <a:pt x="19938" y="-346"/>
                    <a:pt x="10856" y="-345"/>
                    <a:pt x="5255" y="5256"/>
                  </a:cubicBezTo>
                  <a:cubicBezTo>
                    <a:pt x="-346" y="10859"/>
                    <a:pt x="-346" y="19939"/>
                    <a:pt x="5257" y="25540"/>
                  </a:cubicBezTo>
                  <a:cubicBezTo>
                    <a:pt x="7874" y="28157"/>
                    <a:pt x="10457" y="30877"/>
                    <a:pt x="12933" y="33624"/>
                  </a:cubicBezTo>
                  <a:cubicBezTo>
                    <a:pt x="15766" y="36767"/>
                    <a:pt x="19672" y="38366"/>
                    <a:pt x="23594" y="38366"/>
                  </a:cubicBezTo>
                  <a:cubicBezTo>
                    <a:pt x="27014" y="38366"/>
                    <a:pt x="30448" y="37149"/>
                    <a:pt x="33189" y="34681"/>
                  </a:cubicBezTo>
                  <a:cubicBezTo>
                    <a:pt x="39074" y="29378"/>
                    <a:pt x="39547" y="20309"/>
                    <a:pt x="34244" y="144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ru-RU" dirty="0">
                <a:latin typeface="Roboto Black" panose="02000000000000000000" pitchFamily="2" charset="0"/>
              </a:endParaRPr>
            </a:p>
          </p:txBody>
        </p:sp>
      </p:grpSp>
      <p:sp>
        <p:nvSpPr>
          <p:cNvPr id="59" name="Rectangle 24">
            <a:extLst>
              <a:ext uri="{FF2B5EF4-FFF2-40B4-BE49-F238E27FC236}">
                <a16:creationId xmlns:a16="http://schemas.microsoft.com/office/drawing/2014/main" id="{10F3D057-8EF9-4285-9C73-05FD7C4694A1}"/>
              </a:ext>
            </a:extLst>
          </p:cNvPr>
          <p:cNvSpPr/>
          <p:nvPr/>
        </p:nvSpPr>
        <p:spPr>
          <a:xfrm>
            <a:off x="8406951" y="5736366"/>
            <a:ext cx="30790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Montserrat "/>
              </a:rPr>
              <a:t>также, но минимальный предел допустим при 0,9:1</a:t>
            </a:r>
          </a:p>
        </p:txBody>
      </p:sp>
      <p:sp>
        <p:nvSpPr>
          <p:cNvPr id="60" name="Rectangle 25">
            <a:extLst>
              <a:ext uri="{FF2B5EF4-FFF2-40B4-BE49-F238E27FC236}">
                <a16:creationId xmlns:a16="http://schemas.microsoft.com/office/drawing/2014/main" id="{AC0443D6-ECD0-4E97-976F-F4AAA38CF1DB}"/>
              </a:ext>
            </a:extLst>
          </p:cNvPr>
          <p:cNvSpPr/>
          <p:nvPr/>
        </p:nvSpPr>
        <p:spPr>
          <a:xfrm>
            <a:off x="8406951" y="5440265"/>
            <a:ext cx="307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Montserrat SemiBold" panose="00000700000000000000" pitchFamily="2" charset="-52"/>
              </a:rPr>
              <a:t>Для кошек</a:t>
            </a:r>
            <a:endParaRPr lang="id-ID" sz="1600" b="1" dirty="0">
              <a:solidFill>
                <a:srgbClr val="535761"/>
              </a:solidFill>
              <a:latin typeface="Montserrat SemiBold" panose="00000700000000000000" pitchFamily="2" charset="-52"/>
              <a:cs typeface="Poppins" panose="02000000000000000000" pitchFamily="2" charset="0"/>
            </a:endParaRPr>
          </a:p>
        </p:txBody>
      </p:sp>
      <p:grpSp>
        <p:nvGrpSpPr>
          <p:cNvPr id="61" name="Group 23">
            <a:extLst>
              <a:ext uri="{FF2B5EF4-FFF2-40B4-BE49-F238E27FC236}">
                <a16:creationId xmlns:a16="http://schemas.microsoft.com/office/drawing/2014/main" id="{C7544A4D-D070-4135-BF72-8C76779662CC}"/>
              </a:ext>
            </a:extLst>
          </p:cNvPr>
          <p:cNvGrpSpPr/>
          <p:nvPr/>
        </p:nvGrpSpPr>
        <p:grpSpPr>
          <a:xfrm>
            <a:off x="8432341" y="2487908"/>
            <a:ext cx="3079029" cy="840548"/>
            <a:chOff x="882788" y="1991442"/>
            <a:chExt cx="3079029" cy="840548"/>
          </a:xfrm>
        </p:grpSpPr>
        <p:sp>
          <p:nvSpPr>
            <p:cNvPr id="62" name="Rectangle 24">
              <a:extLst>
                <a:ext uri="{FF2B5EF4-FFF2-40B4-BE49-F238E27FC236}">
                  <a16:creationId xmlns:a16="http://schemas.microsoft.com/office/drawing/2014/main" id="{785C57A5-9906-4248-8208-0247E90162CC}"/>
                </a:ext>
              </a:extLst>
            </p:cNvPr>
            <p:cNvSpPr/>
            <p:nvPr/>
          </p:nvSpPr>
          <p:spPr>
            <a:xfrm>
              <a:off x="882788" y="2308770"/>
              <a:ext cx="289350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>
                  <a:latin typeface="Montserrat "/>
                </a:rPr>
                <a:t>в период роста,</a:t>
              </a:r>
            </a:p>
            <a:p>
              <a:r>
                <a:rPr lang="ru-RU" sz="1400" dirty="0">
                  <a:latin typeface="Montserrat "/>
                </a:rPr>
                <a:t>беременности, лактации</a:t>
              </a:r>
            </a:p>
          </p:txBody>
        </p:sp>
        <p:sp>
          <p:nvSpPr>
            <p:cNvPr id="63" name="Rectangle 25">
              <a:extLst>
                <a:ext uri="{FF2B5EF4-FFF2-40B4-BE49-F238E27FC236}">
                  <a16:creationId xmlns:a16="http://schemas.microsoft.com/office/drawing/2014/main" id="{88D571BF-FD7A-46E3-878D-FC57D77A4300}"/>
                </a:ext>
              </a:extLst>
            </p:cNvPr>
            <p:cNvSpPr/>
            <p:nvPr/>
          </p:nvSpPr>
          <p:spPr>
            <a:xfrm>
              <a:off x="882788" y="1991442"/>
              <a:ext cx="307902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latin typeface="Montserrat SemiBold" panose="00000700000000000000" pitchFamily="2" charset="-52"/>
                </a:rPr>
                <a:t>Самая высокая</a:t>
              </a:r>
              <a:endParaRPr lang="id-ID" sz="1600" b="1" dirty="0">
                <a:solidFill>
                  <a:srgbClr val="535761"/>
                </a:solidFill>
                <a:latin typeface="Montserrat SemiBold" panose="00000700000000000000" pitchFamily="2" charset="-52"/>
                <a:cs typeface="Poppins" panose="02000000000000000000" pitchFamily="2" charset="0"/>
              </a:endParaRPr>
            </a:p>
          </p:txBody>
        </p:sp>
      </p:grpSp>
      <p:sp>
        <p:nvSpPr>
          <p:cNvPr id="64" name="Номер слайда 5">
            <a:extLst>
              <a:ext uri="{FF2B5EF4-FFF2-40B4-BE49-F238E27FC236}">
                <a16:creationId xmlns:a16="http://schemas.microsoft.com/office/drawing/2014/main" id="{BFBFBC78-D4C3-471A-8635-9FD1649DD87F}"/>
              </a:ext>
            </a:extLst>
          </p:cNvPr>
          <p:cNvSpPr txBox="1">
            <a:spLocks/>
          </p:cNvSpPr>
          <p:nvPr/>
        </p:nvSpPr>
        <p:spPr>
          <a:xfrm>
            <a:off x="11580117" y="6525798"/>
            <a:ext cx="240201" cy="365125"/>
          </a:xfrm>
          <a:prstGeom prst="ellipse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DE2ABCC-AA8B-48FD-ADCD-95E89A7FB9DD}" type="slidenum">
              <a:rPr lang="ru-RU" sz="1200" smtClean="0"/>
              <a:pPr/>
              <a:t>5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134175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533147" cy="6858000"/>
          </a:xfrm>
          <a:prstGeom prst="rect">
            <a:avLst/>
          </a:prstGeom>
          <a:gradFill flip="none" rotWithShape="1">
            <a:gsLst>
              <a:gs pos="0">
                <a:srgbClr val="08A5E4"/>
              </a:gs>
              <a:gs pos="81000">
                <a:srgbClr val="96DCF7">
                  <a:alpha val="41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F8A096F7-3946-4077-A57F-35B2275A7DA2}"/>
              </a:ext>
            </a:extLst>
          </p:cNvPr>
          <p:cNvSpPr/>
          <p:nvPr/>
        </p:nvSpPr>
        <p:spPr>
          <a:xfrm>
            <a:off x="404792" y="409993"/>
            <a:ext cx="57585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Montserrat ExtraBold" panose="00000900000000000000" pitchFamily="2" charset="-52"/>
              </a:rPr>
              <a:t>Кальций в сыворотке крови находится в трех формах:</a:t>
            </a:r>
          </a:p>
        </p:txBody>
      </p:sp>
      <p:grpSp>
        <p:nvGrpSpPr>
          <p:cNvPr id="53" name="Group 10">
            <a:extLst>
              <a:ext uri="{FF2B5EF4-FFF2-40B4-BE49-F238E27FC236}">
                <a16:creationId xmlns:a16="http://schemas.microsoft.com/office/drawing/2014/main" id="{0ADBA224-D627-4FF6-8E09-074968CCCAE5}"/>
              </a:ext>
            </a:extLst>
          </p:cNvPr>
          <p:cNvGrpSpPr/>
          <p:nvPr/>
        </p:nvGrpSpPr>
        <p:grpSpPr>
          <a:xfrm rot="6568121">
            <a:off x="-1341630" y="-796776"/>
            <a:ext cx="2592986" cy="2124850"/>
            <a:chOff x="9381302" y="4525192"/>
            <a:chExt cx="2592986" cy="2124850"/>
          </a:xfrm>
        </p:grpSpPr>
        <p:grpSp>
          <p:nvGrpSpPr>
            <p:cNvPr id="55" name="Group 11">
              <a:extLst>
                <a:ext uri="{FF2B5EF4-FFF2-40B4-BE49-F238E27FC236}">
                  <a16:creationId xmlns:a16="http://schemas.microsoft.com/office/drawing/2014/main" id="{58D6F825-90C2-42A9-8FF8-7C7096BA9568}"/>
                </a:ext>
              </a:extLst>
            </p:cNvPr>
            <p:cNvGrpSpPr/>
            <p:nvPr/>
          </p:nvGrpSpPr>
          <p:grpSpPr>
            <a:xfrm rot="19695130" flipH="1">
              <a:off x="10688647" y="5407027"/>
              <a:ext cx="1285641" cy="1243015"/>
              <a:chOff x="2818811" y="574769"/>
              <a:chExt cx="6148534" cy="5944686"/>
            </a:xfrm>
            <a:solidFill>
              <a:schemeClr val="bg1">
                <a:alpha val="14000"/>
              </a:schemeClr>
            </a:solidFill>
          </p:grpSpPr>
          <p:sp>
            <p:nvSpPr>
              <p:cNvPr id="109" name="Freeform 6">
                <a:extLst>
                  <a:ext uri="{FF2B5EF4-FFF2-40B4-BE49-F238E27FC236}">
                    <a16:creationId xmlns:a16="http://schemas.microsoft.com/office/drawing/2014/main" id="{9473DB35-B637-4539-A9B0-6E7E962E4A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0" name="Oval 25">
                <a:extLst>
                  <a:ext uri="{FF2B5EF4-FFF2-40B4-BE49-F238E27FC236}">
                    <a16:creationId xmlns:a16="http://schemas.microsoft.com/office/drawing/2014/main" id="{A24DEBE4-547D-49C3-8512-F4342659A1CD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11" name="Oval 26">
                <a:extLst>
                  <a:ext uri="{FF2B5EF4-FFF2-40B4-BE49-F238E27FC236}">
                    <a16:creationId xmlns:a16="http://schemas.microsoft.com/office/drawing/2014/main" id="{CB5F515B-DDEF-4A29-BDD7-3205E41FC21E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12" name="Oval 27">
                <a:extLst>
                  <a:ext uri="{FF2B5EF4-FFF2-40B4-BE49-F238E27FC236}">
                    <a16:creationId xmlns:a16="http://schemas.microsoft.com/office/drawing/2014/main" id="{B10A8FC1-30EC-4D6E-8802-6E00ADDF2358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13" name="Oval 28">
                <a:extLst>
                  <a:ext uri="{FF2B5EF4-FFF2-40B4-BE49-F238E27FC236}">
                    <a16:creationId xmlns:a16="http://schemas.microsoft.com/office/drawing/2014/main" id="{F2B1E1DF-4BEF-4583-A875-9F6EEB9C10F7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56" name="Group 12">
              <a:extLst>
                <a:ext uri="{FF2B5EF4-FFF2-40B4-BE49-F238E27FC236}">
                  <a16:creationId xmlns:a16="http://schemas.microsoft.com/office/drawing/2014/main" id="{BFE18A12-BCCF-4279-B806-9332B006CEB0}"/>
                </a:ext>
              </a:extLst>
            </p:cNvPr>
            <p:cNvGrpSpPr/>
            <p:nvPr/>
          </p:nvGrpSpPr>
          <p:grpSpPr>
            <a:xfrm rot="611320" flipH="1">
              <a:off x="10228067" y="4525192"/>
              <a:ext cx="800235" cy="773703"/>
              <a:chOff x="2818811" y="574769"/>
              <a:chExt cx="6148534" cy="5944686"/>
            </a:xfrm>
            <a:solidFill>
              <a:schemeClr val="bg1">
                <a:alpha val="10000"/>
              </a:schemeClr>
            </a:solidFill>
          </p:grpSpPr>
          <p:sp>
            <p:nvSpPr>
              <p:cNvPr id="104" name="Freeform 6">
                <a:extLst>
                  <a:ext uri="{FF2B5EF4-FFF2-40B4-BE49-F238E27FC236}">
                    <a16:creationId xmlns:a16="http://schemas.microsoft.com/office/drawing/2014/main" id="{04BF0E41-C099-4F58-AF21-666FEDA7A2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5" name="Oval 20">
                <a:extLst>
                  <a:ext uri="{FF2B5EF4-FFF2-40B4-BE49-F238E27FC236}">
                    <a16:creationId xmlns:a16="http://schemas.microsoft.com/office/drawing/2014/main" id="{C8A68E13-C262-4281-BDB9-F09B4E139AE5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6" name="Oval 21">
                <a:extLst>
                  <a:ext uri="{FF2B5EF4-FFF2-40B4-BE49-F238E27FC236}">
                    <a16:creationId xmlns:a16="http://schemas.microsoft.com/office/drawing/2014/main" id="{E2840220-4240-4D0A-93A8-D4EC68418519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7" name="Oval 22">
                <a:extLst>
                  <a:ext uri="{FF2B5EF4-FFF2-40B4-BE49-F238E27FC236}">
                    <a16:creationId xmlns:a16="http://schemas.microsoft.com/office/drawing/2014/main" id="{7D3A9BF4-7B0A-446C-BA81-D391CB958843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8" name="Oval 23">
                <a:extLst>
                  <a:ext uri="{FF2B5EF4-FFF2-40B4-BE49-F238E27FC236}">
                    <a16:creationId xmlns:a16="http://schemas.microsoft.com/office/drawing/2014/main" id="{1A75871C-E83D-495D-A5B9-CCA8D97EA9AE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92" name="Group 13">
              <a:extLst>
                <a:ext uri="{FF2B5EF4-FFF2-40B4-BE49-F238E27FC236}">
                  <a16:creationId xmlns:a16="http://schemas.microsoft.com/office/drawing/2014/main" id="{49747B69-209A-4B9B-AE42-F4772A0C6307}"/>
                </a:ext>
              </a:extLst>
            </p:cNvPr>
            <p:cNvGrpSpPr/>
            <p:nvPr/>
          </p:nvGrpSpPr>
          <p:grpSpPr>
            <a:xfrm rot="17868111" flipH="1">
              <a:off x="9372166" y="5402833"/>
              <a:ext cx="551126" cy="532854"/>
              <a:chOff x="2818811" y="574769"/>
              <a:chExt cx="6148534" cy="5944686"/>
            </a:xfrm>
            <a:solidFill>
              <a:schemeClr val="bg1">
                <a:alpha val="8000"/>
              </a:schemeClr>
            </a:solidFill>
          </p:grpSpPr>
          <p:sp>
            <p:nvSpPr>
              <p:cNvPr id="93" name="Freeform 6">
                <a:extLst>
                  <a:ext uri="{FF2B5EF4-FFF2-40B4-BE49-F238E27FC236}">
                    <a16:creationId xmlns:a16="http://schemas.microsoft.com/office/drawing/2014/main" id="{C5340BAC-5D38-47B9-A286-D52BA5DBD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4" name="Oval 15">
                <a:extLst>
                  <a:ext uri="{FF2B5EF4-FFF2-40B4-BE49-F238E27FC236}">
                    <a16:creationId xmlns:a16="http://schemas.microsoft.com/office/drawing/2014/main" id="{D8EE160B-E4B6-4177-9C6F-FCE3BB515C06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0" name="Oval 16">
                <a:extLst>
                  <a:ext uri="{FF2B5EF4-FFF2-40B4-BE49-F238E27FC236}">
                    <a16:creationId xmlns:a16="http://schemas.microsoft.com/office/drawing/2014/main" id="{F3D45047-DAE4-43F2-8E69-4E1A2C88C37B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1" name="Oval 17">
                <a:extLst>
                  <a:ext uri="{FF2B5EF4-FFF2-40B4-BE49-F238E27FC236}">
                    <a16:creationId xmlns:a16="http://schemas.microsoft.com/office/drawing/2014/main" id="{AB34942F-F265-447F-91CA-7E5646117AA9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3" name="Oval 18">
                <a:extLst>
                  <a:ext uri="{FF2B5EF4-FFF2-40B4-BE49-F238E27FC236}">
                    <a16:creationId xmlns:a16="http://schemas.microsoft.com/office/drawing/2014/main" id="{BE259DB6-4347-4504-9762-20EA25BC801F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</p:grpSp>
      <p:sp>
        <p:nvSpPr>
          <p:cNvPr id="45" name="Rectangle: Rounded Corners 4">
            <a:extLst>
              <a:ext uri="{FF2B5EF4-FFF2-40B4-BE49-F238E27FC236}">
                <a16:creationId xmlns:a16="http://schemas.microsoft.com/office/drawing/2014/main" id="{744E40F8-5C4D-4DFD-BB6A-2FCEA4517EAE}"/>
              </a:ext>
            </a:extLst>
          </p:cNvPr>
          <p:cNvSpPr/>
          <p:nvPr/>
        </p:nvSpPr>
        <p:spPr>
          <a:xfrm>
            <a:off x="6875735" y="1028668"/>
            <a:ext cx="4800328" cy="1596918"/>
          </a:xfrm>
          <a:prstGeom prst="roundRect">
            <a:avLst>
              <a:gd name="adj" fmla="val 2949"/>
            </a:avLst>
          </a:prstGeom>
          <a:solidFill>
            <a:srgbClr val="45C6F9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dirty="0"/>
          </a:p>
        </p:txBody>
      </p:sp>
      <p:sp>
        <p:nvSpPr>
          <p:cNvPr id="46" name="Rectangle: Rounded Corners 15">
            <a:extLst>
              <a:ext uri="{FF2B5EF4-FFF2-40B4-BE49-F238E27FC236}">
                <a16:creationId xmlns:a16="http://schemas.microsoft.com/office/drawing/2014/main" id="{B975ECFA-3D4B-46C2-9FFA-2DDFB4246815}"/>
              </a:ext>
            </a:extLst>
          </p:cNvPr>
          <p:cNvSpPr/>
          <p:nvPr/>
        </p:nvSpPr>
        <p:spPr>
          <a:xfrm>
            <a:off x="6875735" y="2885324"/>
            <a:ext cx="4800328" cy="1596918"/>
          </a:xfrm>
          <a:prstGeom prst="roundRect">
            <a:avLst>
              <a:gd name="adj" fmla="val 2949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dirty="0"/>
          </a:p>
        </p:txBody>
      </p:sp>
      <p:sp>
        <p:nvSpPr>
          <p:cNvPr id="47" name="Rectangle: Rounded Corners 16">
            <a:extLst>
              <a:ext uri="{FF2B5EF4-FFF2-40B4-BE49-F238E27FC236}">
                <a16:creationId xmlns:a16="http://schemas.microsoft.com/office/drawing/2014/main" id="{A5E8CF98-435F-4485-B3FA-C26ED8361EBD}"/>
              </a:ext>
            </a:extLst>
          </p:cNvPr>
          <p:cNvSpPr/>
          <p:nvPr/>
        </p:nvSpPr>
        <p:spPr>
          <a:xfrm>
            <a:off x="6875735" y="4741979"/>
            <a:ext cx="4800328" cy="1596918"/>
          </a:xfrm>
          <a:prstGeom prst="roundRect">
            <a:avLst>
              <a:gd name="adj" fmla="val 2949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dirty="0"/>
          </a:p>
        </p:txBody>
      </p:sp>
      <p:sp>
        <p:nvSpPr>
          <p:cNvPr id="48" name="Rectangle 58">
            <a:extLst>
              <a:ext uri="{FF2B5EF4-FFF2-40B4-BE49-F238E27FC236}">
                <a16:creationId xmlns:a16="http://schemas.microsoft.com/office/drawing/2014/main" id="{8DC18F86-F4F9-4545-A715-3F196FACE050}"/>
              </a:ext>
            </a:extLst>
          </p:cNvPr>
          <p:cNvSpPr/>
          <p:nvPr/>
        </p:nvSpPr>
        <p:spPr>
          <a:xfrm>
            <a:off x="7367081" y="1642461"/>
            <a:ext cx="29249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d-ID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49" name="Rectangle 59">
            <a:extLst>
              <a:ext uri="{FF2B5EF4-FFF2-40B4-BE49-F238E27FC236}">
                <a16:creationId xmlns:a16="http://schemas.microsoft.com/office/drawing/2014/main" id="{94C23DC3-9315-4312-8996-E4D2912C8761}"/>
              </a:ext>
            </a:extLst>
          </p:cNvPr>
          <p:cNvSpPr/>
          <p:nvPr/>
        </p:nvSpPr>
        <p:spPr>
          <a:xfrm>
            <a:off x="7367081" y="3499117"/>
            <a:ext cx="29249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aleway" panose="020B05030301010600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Insert Point Two</a:t>
            </a:r>
            <a:endParaRPr lang="id-ID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50" name="Rectangle 60">
            <a:extLst>
              <a:ext uri="{FF2B5EF4-FFF2-40B4-BE49-F238E27FC236}">
                <a16:creationId xmlns:a16="http://schemas.microsoft.com/office/drawing/2014/main" id="{60F2B06E-C025-49A5-AF4D-DC19A9384C93}"/>
              </a:ext>
            </a:extLst>
          </p:cNvPr>
          <p:cNvSpPr/>
          <p:nvPr/>
        </p:nvSpPr>
        <p:spPr>
          <a:xfrm>
            <a:off x="7367081" y="5355772"/>
            <a:ext cx="29249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aleway" panose="020B05030301010600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Insert Point Three</a:t>
            </a:r>
            <a:endParaRPr lang="id-ID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cxnSp>
        <p:nvCxnSpPr>
          <p:cNvPr id="54" name="Straight Connector 27">
            <a:extLst>
              <a:ext uri="{FF2B5EF4-FFF2-40B4-BE49-F238E27FC236}">
                <a16:creationId xmlns:a16="http://schemas.microsoft.com/office/drawing/2014/main" id="{AE2F1DF4-FE98-460E-A960-A3543314C0BA}"/>
              </a:ext>
            </a:extLst>
          </p:cNvPr>
          <p:cNvCxnSpPr>
            <a:cxnSpLocks/>
          </p:cNvCxnSpPr>
          <p:nvPr/>
        </p:nvCxnSpPr>
        <p:spPr>
          <a:xfrm>
            <a:off x="6059792" y="3679311"/>
            <a:ext cx="1435214" cy="0"/>
          </a:xfrm>
          <a:prstGeom prst="line">
            <a:avLst/>
          </a:prstGeom>
          <a:ln cap="rnd">
            <a:solidFill>
              <a:schemeClr val="tx1"/>
            </a:solidFill>
            <a:prstDash val="dash"/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28">
            <a:extLst>
              <a:ext uri="{FF2B5EF4-FFF2-40B4-BE49-F238E27FC236}">
                <a16:creationId xmlns:a16="http://schemas.microsoft.com/office/drawing/2014/main" id="{6E72BE67-F127-464C-91B7-7076B91E4772}"/>
              </a:ext>
            </a:extLst>
          </p:cNvPr>
          <p:cNvCxnSpPr>
            <a:cxnSpLocks/>
          </p:cNvCxnSpPr>
          <p:nvPr/>
        </p:nvCxnSpPr>
        <p:spPr>
          <a:xfrm>
            <a:off x="6088644" y="3705197"/>
            <a:ext cx="997720" cy="1776517"/>
          </a:xfrm>
          <a:prstGeom prst="line">
            <a:avLst/>
          </a:prstGeom>
          <a:ln cap="rnd">
            <a:solidFill>
              <a:schemeClr val="tx1"/>
            </a:solidFill>
            <a:prstDash val="dash"/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29">
            <a:extLst>
              <a:ext uri="{FF2B5EF4-FFF2-40B4-BE49-F238E27FC236}">
                <a16:creationId xmlns:a16="http://schemas.microsoft.com/office/drawing/2014/main" id="{ADD4777A-7E11-444D-8882-AA956AA14D71}"/>
              </a:ext>
            </a:extLst>
          </p:cNvPr>
          <p:cNvCxnSpPr>
            <a:cxnSpLocks/>
          </p:cNvCxnSpPr>
          <p:nvPr/>
        </p:nvCxnSpPr>
        <p:spPr>
          <a:xfrm flipV="1">
            <a:off x="6059792" y="1835772"/>
            <a:ext cx="1026570" cy="1757254"/>
          </a:xfrm>
          <a:prstGeom prst="line">
            <a:avLst/>
          </a:prstGeom>
          <a:ln cap="rnd">
            <a:solidFill>
              <a:schemeClr val="tx1"/>
            </a:solidFill>
            <a:prstDash val="dash"/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31">
            <a:extLst>
              <a:ext uri="{FF2B5EF4-FFF2-40B4-BE49-F238E27FC236}">
                <a16:creationId xmlns:a16="http://schemas.microsoft.com/office/drawing/2014/main" id="{30DB86C0-79B5-47C8-A3FC-52CC62EEC51A}"/>
              </a:ext>
            </a:extLst>
          </p:cNvPr>
          <p:cNvGrpSpPr/>
          <p:nvPr/>
        </p:nvGrpSpPr>
        <p:grpSpPr>
          <a:xfrm>
            <a:off x="6914700" y="1588416"/>
            <a:ext cx="413418" cy="413418"/>
            <a:chOff x="1407149" y="3549662"/>
            <a:chExt cx="413418" cy="413418"/>
          </a:xfrm>
        </p:grpSpPr>
        <p:sp>
          <p:nvSpPr>
            <p:cNvPr id="60" name="Oval 33">
              <a:extLst>
                <a:ext uri="{FF2B5EF4-FFF2-40B4-BE49-F238E27FC236}">
                  <a16:creationId xmlns:a16="http://schemas.microsoft.com/office/drawing/2014/main" id="{7959D6E3-FFCB-4E5B-893A-5B97F0F6F466}"/>
                </a:ext>
              </a:extLst>
            </p:cNvPr>
            <p:cNvSpPr/>
            <p:nvPr/>
          </p:nvSpPr>
          <p:spPr>
            <a:xfrm>
              <a:off x="1407149" y="3549662"/>
              <a:ext cx="413418" cy="413418"/>
            </a:xfrm>
            <a:prstGeom prst="ellipse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latin typeface="Raleway" panose="020B0503030101060003" pitchFamily="34" charset="0"/>
              </a:endParaRPr>
            </a:p>
          </p:txBody>
        </p:sp>
        <p:sp>
          <p:nvSpPr>
            <p:cNvPr id="61" name="Oval 34">
              <a:extLst>
                <a:ext uri="{FF2B5EF4-FFF2-40B4-BE49-F238E27FC236}">
                  <a16:creationId xmlns:a16="http://schemas.microsoft.com/office/drawing/2014/main" id="{62732A87-0C65-40FD-A2D5-28096C5743D8}"/>
                </a:ext>
              </a:extLst>
            </p:cNvPr>
            <p:cNvSpPr/>
            <p:nvPr/>
          </p:nvSpPr>
          <p:spPr>
            <a:xfrm>
              <a:off x="1452286" y="3594799"/>
              <a:ext cx="323144" cy="323144"/>
            </a:xfrm>
            <a:prstGeom prst="ellipse">
              <a:avLst/>
            </a:prstGeom>
            <a:solidFill>
              <a:srgbClr val="08A5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>
                  <a:latin typeface="Montserrat SemiBold" panose="00000700000000000000" pitchFamily="2" charset="-52"/>
                </a:rPr>
                <a:t>1</a:t>
              </a:r>
              <a:endParaRPr lang="en-US" dirty="0">
                <a:latin typeface="Montserrat SemiBold" panose="00000700000000000000" pitchFamily="2" charset="-52"/>
              </a:endParaRPr>
            </a:p>
          </p:txBody>
        </p:sp>
      </p:grpSp>
      <p:grpSp>
        <p:nvGrpSpPr>
          <p:cNvPr id="63" name="Group 48">
            <a:extLst>
              <a:ext uri="{FF2B5EF4-FFF2-40B4-BE49-F238E27FC236}">
                <a16:creationId xmlns:a16="http://schemas.microsoft.com/office/drawing/2014/main" id="{89325BC4-7D32-485C-A2DE-C563EB56CDD5}"/>
              </a:ext>
            </a:extLst>
          </p:cNvPr>
          <p:cNvGrpSpPr/>
          <p:nvPr/>
        </p:nvGrpSpPr>
        <p:grpSpPr>
          <a:xfrm>
            <a:off x="7288302" y="3472602"/>
            <a:ext cx="413418" cy="413418"/>
            <a:chOff x="1407149" y="3549662"/>
            <a:chExt cx="413418" cy="413418"/>
          </a:xfrm>
        </p:grpSpPr>
        <p:sp>
          <p:nvSpPr>
            <p:cNvPr id="64" name="Oval 49">
              <a:extLst>
                <a:ext uri="{FF2B5EF4-FFF2-40B4-BE49-F238E27FC236}">
                  <a16:creationId xmlns:a16="http://schemas.microsoft.com/office/drawing/2014/main" id="{37164A40-AE83-408A-826D-36C04B8E04C1}"/>
                </a:ext>
              </a:extLst>
            </p:cNvPr>
            <p:cNvSpPr/>
            <p:nvPr/>
          </p:nvSpPr>
          <p:spPr>
            <a:xfrm>
              <a:off x="1407149" y="3549662"/>
              <a:ext cx="413418" cy="413418"/>
            </a:xfrm>
            <a:prstGeom prst="ellipse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latin typeface="Raleway" panose="020B0503030101060003" pitchFamily="34" charset="0"/>
              </a:endParaRPr>
            </a:p>
          </p:txBody>
        </p:sp>
        <p:sp>
          <p:nvSpPr>
            <p:cNvPr id="65" name="Oval 51">
              <a:extLst>
                <a:ext uri="{FF2B5EF4-FFF2-40B4-BE49-F238E27FC236}">
                  <a16:creationId xmlns:a16="http://schemas.microsoft.com/office/drawing/2014/main" id="{84D8BA78-7754-4595-B93B-75001DA2592C}"/>
                </a:ext>
              </a:extLst>
            </p:cNvPr>
            <p:cNvSpPr/>
            <p:nvPr/>
          </p:nvSpPr>
          <p:spPr>
            <a:xfrm>
              <a:off x="1452286" y="3594799"/>
              <a:ext cx="323144" cy="323144"/>
            </a:xfrm>
            <a:prstGeom prst="ellipse">
              <a:avLst/>
            </a:prstGeom>
            <a:solidFill>
              <a:srgbClr val="08A5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>
                  <a:latin typeface="Montserrat SemiBold" panose="00000700000000000000" pitchFamily="2" charset="-52"/>
                </a:rPr>
                <a:t>2</a:t>
              </a:r>
              <a:endParaRPr lang="en-US" dirty="0">
                <a:latin typeface="Montserrat SemiBold" panose="00000700000000000000" pitchFamily="2" charset="-52"/>
              </a:endParaRPr>
            </a:p>
          </p:txBody>
        </p:sp>
      </p:grpSp>
      <p:grpSp>
        <p:nvGrpSpPr>
          <p:cNvPr id="67" name="Group 55">
            <a:extLst>
              <a:ext uri="{FF2B5EF4-FFF2-40B4-BE49-F238E27FC236}">
                <a16:creationId xmlns:a16="http://schemas.microsoft.com/office/drawing/2014/main" id="{F3E5147A-FB50-4BFC-9D25-250DFE1A6552}"/>
              </a:ext>
            </a:extLst>
          </p:cNvPr>
          <p:cNvGrpSpPr/>
          <p:nvPr/>
        </p:nvGrpSpPr>
        <p:grpSpPr>
          <a:xfrm>
            <a:off x="6888780" y="5293463"/>
            <a:ext cx="413418" cy="413418"/>
            <a:chOff x="1407149" y="3549662"/>
            <a:chExt cx="413418" cy="413418"/>
          </a:xfrm>
        </p:grpSpPr>
        <p:sp>
          <p:nvSpPr>
            <p:cNvPr id="68" name="Oval 56">
              <a:extLst>
                <a:ext uri="{FF2B5EF4-FFF2-40B4-BE49-F238E27FC236}">
                  <a16:creationId xmlns:a16="http://schemas.microsoft.com/office/drawing/2014/main" id="{A9A9A7D5-B246-4B14-9BBE-E650B44D98E1}"/>
                </a:ext>
              </a:extLst>
            </p:cNvPr>
            <p:cNvSpPr/>
            <p:nvPr/>
          </p:nvSpPr>
          <p:spPr>
            <a:xfrm>
              <a:off x="1407149" y="3549662"/>
              <a:ext cx="413418" cy="413418"/>
            </a:xfrm>
            <a:prstGeom prst="ellipse">
              <a:avLst/>
            </a:prstGeom>
            <a:solidFill>
              <a:srgbClr val="08A5E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latin typeface="Raleway" panose="020B0503030101060003" pitchFamily="34" charset="0"/>
              </a:endParaRPr>
            </a:p>
          </p:txBody>
        </p:sp>
        <p:sp>
          <p:nvSpPr>
            <p:cNvPr id="69" name="Oval 57">
              <a:extLst>
                <a:ext uri="{FF2B5EF4-FFF2-40B4-BE49-F238E27FC236}">
                  <a16:creationId xmlns:a16="http://schemas.microsoft.com/office/drawing/2014/main" id="{F8E3C4FE-243A-45E3-A753-F00A9C8644A5}"/>
                </a:ext>
              </a:extLst>
            </p:cNvPr>
            <p:cNvSpPr/>
            <p:nvPr/>
          </p:nvSpPr>
          <p:spPr>
            <a:xfrm>
              <a:off x="1452286" y="3594799"/>
              <a:ext cx="323144" cy="323144"/>
            </a:xfrm>
            <a:prstGeom prst="ellipse">
              <a:avLst/>
            </a:prstGeom>
            <a:solidFill>
              <a:srgbClr val="08A5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>
                  <a:latin typeface="Montserrat SemiBold" panose="00000700000000000000" pitchFamily="2" charset="-52"/>
                </a:rPr>
                <a:t>3</a:t>
              </a:r>
              <a:endParaRPr lang="en-US" dirty="0">
                <a:latin typeface="Montserrat SemiBold" panose="00000700000000000000" pitchFamily="2" charset="-52"/>
              </a:endParaRPr>
            </a:p>
          </p:txBody>
        </p:sp>
      </p:grpSp>
      <p:grpSp>
        <p:nvGrpSpPr>
          <p:cNvPr id="72" name="Group 1">
            <a:extLst>
              <a:ext uri="{FF2B5EF4-FFF2-40B4-BE49-F238E27FC236}">
                <a16:creationId xmlns:a16="http://schemas.microsoft.com/office/drawing/2014/main" id="{3B6B6744-16F2-4C5E-982B-F3A8EF272287}"/>
              </a:ext>
            </a:extLst>
          </p:cNvPr>
          <p:cNvGrpSpPr/>
          <p:nvPr/>
        </p:nvGrpSpPr>
        <p:grpSpPr>
          <a:xfrm>
            <a:off x="5537773" y="3159288"/>
            <a:ext cx="953764" cy="953762"/>
            <a:chOff x="4942531" y="3198072"/>
            <a:chExt cx="953764" cy="953762"/>
          </a:xfrm>
        </p:grpSpPr>
        <p:sp>
          <p:nvSpPr>
            <p:cNvPr id="79" name="Oval 63">
              <a:extLst>
                <a:ext uri="{FF2B5EF4-FFF2-40B4-BE49-F238E27FC236}">
                  <a16:creationId xmlns:a16="http://schemas.microsoft.com/office/drawing/2014/main" id="{448C021F-E2B4-495D-94D8-1E9DFDBACFF3}"/>
                </a:ext>
              </a:extLst>
            </p:cNvPr>
            <p:cNvSpPr/>
            <p:nvPr/>
          </p:nvSpPr>
          <p:spPr>
            <a:xfrm>
              <a:off x="4942531" y="3198072"/>
              <a:ext cx="953764" cy="95376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914400" dist="381000" dir="5400000" sx="80000" sy="8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latin typeface="Raleway" panose="020B0503030101060003" pitchFamily="34" charset="0"/>
              </a:endParaRPr>
            </a:p>
          </p:txBody>
        </p:sp>
        <p:grpSp>
          <p:nvGrpSpPr>
            <p:cNvPr id="80" name="Group 64">
              <a:extLst>
                <a:ext uri="{FF2B5EF4-FFF2-40B4-BE49-F238E27FC236}">
                  <a16:creationId xmlns:a16="http://schemas.microsoft.com/office/drawing/2014/main" id="{84018C82-3B40-4638-BE3A-CC1523142FB8}"/>
                </a:ext>
              </a:extLst>
            </p:cNvPr>
            <p:cNvGrpSpPr/>
            <p:nvPr/>
          </p:nvGrpSpPr>
          <p:grpSpPr>
            <a:xfrm>
              <a:off x="5228489" y="3484029"/>
              <a:ext cx="381848" cy="381848"/>
              <a:chOff x="7359651" y="2330450"/>
              <a:chExt cx="425450" cy="425450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81" name="Freeform 103">
                <a:extLst>
                  <a:ext uri="{FF2B5EF4-FFF2-40B4-BE49-F238E27FC236}">
                    <a16:creationId xmlns:a16="http://schemas.microsoft.com/office/drawing/2014/main" id="{C6705DC7-FFE6-47A2-BD62-C775A405F01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485063" y="2430463"/>
                <a:ext cx="174625" cy="123825"/>
              </a:xfrm>
              <a:custGeom>
                <a:avLst/>
                <a:gdLst>
                  <a:gd name="T0" fmla="*/ 324 w 329"/>
                  <a:gd name="T1" fmla="*/ 42 h 234"/>
                  <a:gd name="T2" fmla="*/ 303 w 329"/>
                  <a:gd name="T3" fmla="*/ 16 h 234"/>
                  <a:gd name="T4" fmla="*/ 272 w 329"/>
                  <a:gd name="T5" fmla="*/ 1 h 234"/>
                  <a:gd name="T6" fmla="*/ 226 w 329"/>
                  <a:gd name="T7" fmla="*/ 7 h 234"/>
                  <a:gd name="T8" fmla="*/ 192 w 329"/>
                  <a:gd name="T9" fmla="*/ 47 h 234"/>
                  <a:gd name="T10" fmla="*/ 111 w 329"/>
                  <a:gd name="T11" fmla="*/ 13 h 234"/>
                  <a:gd name="T12" fmla="*/ 63 w 329"/>
                  <a:gd name="T13" fmla="*/ 0 h 234"/>
                  <a:gd name="T14" fmla="*/ 31 w 329"/>
                  <a:gd name="T15" fmla="*/ 12 h 234"/>
                  <a:gd name="T16" fmla="*/ 8 w 329"/>
                  <a:gd name="T17" fmla="*/ 36 h 234"/>
                  <a:gd name="T18" fmla="*/ 0 w 329"/>
                  <a:gd name="T19" fmla="*/ 70 h 234"/>
                  <a:gd name="T20" fmla="*/ 7 w 329"/>
                  <a:gd name="T21" fmla="*/ 102 h 234"/>
                  <a:gd name="T22" fmla="*/ 10 w 329"/>
                  <a:gd name="T23" fmla="*/ 127 h 234"/>
                  <a:gd name="T24" fmla="*/ 0 w 329"/>
                  <a:gd name="T25" fmla="*/ 158 h 234"/>
                  <a:gd name="T26" fmla="*/ 6 w 329"/>
                  <a:gd name="T27" fmla="*/ 192 h 234"/>
                  <a:gd name="T28" fmla="*/ 25 w 329"/>
                  <a:gd name="T29" fmla="*/ 218 h 234"/>
                  <a:gd name="T30" fmla="*/ 56 w 329"/>
                  <a:gd name="T31" fmla="*/ 233 h 234"/>
                  <a:gd name="T32" fmla="*/ 102 w 329"/>
                  <a:gd name="T33" fmla="*/ 227 h 234"/>
                  <a:gd name="T34" fmla="*/ 137 w 329"/>
                  <a:gd name="T35" fmla="*/ 187 h 234"/>
                  <a:gd name="T36" fmla="*/ 217 w 329"/>
                  <a:gd name="T37" fmla="*/ 221 h 234"/>
                  <a:gd name="T38" fmla="*/ 265 w 329"/>
                  <a:gd name="T39" fmla="*/ 234 h 234"/>
                  <a:gd name="T40" fmla="*/ 297 w 329"/>
                  <a:gd name="T41" fmla="*/ 222 h 234"/>
                  <a:gd name="T42" fmla="*/ 320 w 329"/>
                  <a:gd name="T43" fmla="*/ 198 h 234"/>
                  <a:gd name="T44" fmla="*/ 329 w 329"/>
                  <a:gd name="T45" fmla="*/ 164 h 234"/>
                  <a:gd name="T46" fmla="*/ 321 w 329"/>
                  <a:gd name="T47" fmla="*/ 132 h 234"/>
                  <a:gd name="T48" fmla="*/ 318 w 329"/>
                  <a:gd name="T49" fmla="*/ 107 h 234"/>
                  <a:gd name="T50" fmla="*/ 328 w 329"/>
                  <a:gd name="T51" fmla="*/ 76 h 234"/>
                  <a:gd name="T52" fmla="*/ 271 w 329"/>
                  <a:gd name="T53" fmla="*/ 144 h 234"/>
                  <a:gd name="T54" fmla="*/ 282 w 329"/>
                  <a:gd name="T55" fmla="*/ 164 h 234"/>
                  <a:gd name="T56" fmla="*/ 271 w 329"/>
                  <a:gd name="T57" fmla="*/ 184 h 234"/>
                  <a:gd name="T58" fmla="*/ 249 w 329"/>
                  <a:gd name="T59" fmla="*/ 186 h 234"/>
                  <a:gd name="T60" fmla="*/ 235 w 329"/>
                  <a:gd name="T61" fmla="*/ 169 h 234"/>
                  <a:gd name="T62" fmla="*/ 228 w 329"/>
                  <a:gd name="T63" fmla="*/ 148 h 234"/>
                  <a:gd name="T64" fmla="*/ 118 w 329"/>
                  <a:gd name="T65" fmla="*/ 140 h 234"/>
                  <a:gd name="T66" fmla="*/ 98 w 329"/>
                  <a:gd name="T67" fmla="*/ 151 h 234"/>
                  <a:gd name="T68" fmla="*/ 92 w 329"/>
                  <a:gd name="T69" fmla="*/ 173 h 234"/>
                  <a:gd name="T70" fmla="*/ 75 w 329"/>
                  <a:gd name="T71" fmla="*/ 187 h 234"/>
                  <a:gd name="T72" fmla="*/ 54 w 329"/>
                  <a:gd name="T73" fmla="*/ 181 h 234"/>
                  <a:gd name="T74" fmla="*/ 47 w 329"/>
                  <a:gd name="T75" fmla="*/ 160 h 234"/>
                  <a:gd name="T76" fmla="*/ 62 w 329"/>
                  <a:gd name="T77" fmla="*/ 142 h 234"/>
                  <a:gd name="T78" fmla="*/ 84 w 329"/>
                  <a:gd name="T79" fmla="*/ 137 h 234"/>
                  <a:gd name="T80" fmla="*/ 93 w 329"/>
                  <a:gd name="T81" fmla="*/ 117 h 234"/>
                  <a:gd name="T82" fmla="*/ 84 w 329"/>
                  <a:gd name="T83" fmla="*/ 97 h 234"/>
                  <a:gd name="T84" fmla="*/ 62 w 329"/>
                  <a:gd name="T85" fmla="*/ 92 h 234"/>
                  <a:gd name="T86" fmla="*/ 47 w 329"/>
                  <a:gd name="T87" fmla="*/ 74 h 234"/>
                  <a:gd name="T88" fmla="*/ 54 w 329"/>
                  <a:gd name="T89" fmla="*/ 53 h 234"/>
                  <a:gd name="T90" fmla="*/ 75 w 329"/>
                  <a:gd name="T91" fmla="*/ 47 h 234"/>
                  <a:gd name="T92" fmla="*/ 92 w 329"/>
                  <a:gd name="T93" fmla="*/ 61 h 234"/>
                  <a:gd name="T94" fmla="*/ 98 w 329"/>
                  <a:gd name="T95" fmla="*/ 83 h 234"/>
                  <a:gd name="T96" fmla="*/ 118 w 329"/>
                  <a:gd name="T97" fmla="*/ 94 h 234"/>
                  <a:gd name="T98" fmla="*/ 228 w 329"/>
                  <a:gd name="T99" fmla="*/ 86 h 234"/>
                  <a:gd name="T100" fmla="*/ 235 w 329"/>
                  <a:gd name="T101" fmla="*/ 65 h 234"/>
                  <a:gd name="T102" fmla="*/ 249 w 329"/>
                  <a:gd name="T103" fmla="*/ 48 h 234"/>
                  <a:gd name="T104" fmla="*/ 271 w 329"/>
                  <a:gd name="T105" fmla="*/ 50 h 234"/>
                  <a:gd name="T106" fmla="*/ 282 w 329"/>
                  <a:gd name="T107" fmla="*/ 70 h 234"/>
                  <a:gd name="T108" fmla="*/ 271 w 329"/>
                  <a:gd name="T109" fmla="*/ 90 h 234"/>
                  <a:gd name="T110" fmla="*/ 249 w 329"/>
                  <a:gd name="T111" fmla="*/ 95 h 234"/>
                  <a:gd name="T112" fmla="*/ 235 w 329"/>
                  <a:gd name="T113" fmla="*/ 113 h 234"/>
                  <a:gd name="T114" fmla="*/ 241 w 329"/>
                  <a:gd name="T115" fmla="*/ 133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29" h="234">
                    <a:moveTo>
                      <a:pt x="329" y="70"/>
                    </a:moveTo>
                    <a:lnTo>
                      <a:pt x="328" y="63"/>
                    </a:lnTo>
                    <a:lnTo>
                      <a:pt x="327" y="56"/>
                    </a:lnTo>
                    <a:lnTo>
                      <a:pt x="326" y="49"/>
                    </a:lnTo>
                    <a:lnTo>
                      <a:pt x="324" y="42"/>
                    </a:lnTo>
                    <a:lnTo>
                      <a:pt x="320" y="36"/>
                    </a:lnTo>
                    <a:lnTo>
                      <a:pt x="317" y="30"/>
                    </a:lnTo>
                    <a:lnTo>
                      <a:pt x="313" y="25"/>
                    </a:lnTo>
                    <a:lnTo>
                      <a:pt x="308" y="20"/>
                    </a:lnTo>
                    <a:lnTo>
                      <a:pt x="303" y="16"/>
                    </a:lnTo>
                    <a:lnTo>
                      <a:pt x="297" y="12"/>
                    </a:lnTo>
                    <a:lnTo>
                      <a:pt x="292" y="8"/>
                    </a:lnTo>
                    <a:lnTo>
                      <a:pt x="285" y="5"/>
                    </a:lnTo>
                    <a:lnTo>
                      <a:pt x="280" y="3"/>
                    </a:lnTo>
                    <a:lnTo>
                      <a:pt x="272" y="1"/>
                    </a:lnTo>
                    <a:lnTo>
                      <a:pt x="265" y="0"/>
                    </a:lnTo>
                    <a:lnTo>
                      <a:pt x="258" y="0"/>
                    </a:lnTo>
                    <a:lnTo>
                      <a:pt x="247" y="1"/>
                    </a:lnTo>
                    <a:lnTo>
                      <a:pt x="236" y="3"/>
                    </a:lnTo>
                    <a:lnTo>
                      <a:pt x="226" y="7"/>
                    </a:lnTo>
                    <a:lnTo>
                      <a:pt x="217" y="13"/>
                    </a:lnTo>
                    <a:lnTo>
                      <a:pt x="210" y="19"/>
                    </a:lnTo>
                    <a:lnTo>
                      <a:pt x="202" y="27"/>
                    </a:lnTo>
                    <a:lnTo>
                      <a:pt x="196" y="37"/>
                    </a:lnTo>
                    <a:lnTo>
                      <a:pt x="192" y="47"/>
                    </a:lnTo>
                    <a:lnTo>
                      <a:pt x="137" y="47"/>
                    </a:lnTo>
                    <a:lnTo>
                      <a:pt x="133" y="37"/>
                    </a:lnTo>
                    <a:lnTo>
                      <a:pt x="126" y="27"/>
                    </a:lnTo>
                    <a:lnTo>
                      <a:pt x="120" y="19"/>
                    </a:lnTo>
                    <a:lnTo>
                      <a:pt x="111" y="13"/>
                    </a:lnTo>
                    <a:lnTo>
                      <a:pt x="102" y="7"/>
                    </a:lnTo>
                    <a:lnTo>
                      <a:pt x="92" y="3"/>
                    </a:lnTo>
                    <a:lnTo>
                      <a:pt x="81" y="1"/>
                    </a:lnTo>
                    <a:lnTo>
                      <a:pt x="70" y="0"/>
                    </a:lnTo>
                    <a:lnTo>
                      <a:pt x="63" y="0"/>
                    </a:lnTo>
                    <a:lnTo>
                      <a:pt x="56" y="1"/>
                    </a:lnTo>
                    <a:lnTo>
                      <a:pt x="50" y="3"/>
                    </a:lnTo>
                    <a:lnTo>
                      <a:pt x="43" y="5"/>
                    </a:lnTo>
                    <a:lnTo>
                      <a:pt x="36" y="8"/>
                    </a:lnTo>
                    <a:lnTo>
                      <a:pt x="31" y="12"/>
                    </a:lnTo>
                    <a:lnTo>
                      <a:pt x="25" y="16"/>
                    </a:lnTo>
                    <a:lnTo>
                      <a:pt x="20" y="20"/>
                    </a:lnTo>
                    <a:lnTo>
                      <a:pt x="16" y="25"/>
                    </a:lnTo>
                    <a:lnTo>
                      <a:pt x="12" y="30"/>
                    </a:lnTo>
                    <a:lnTo>
                      <a:pt x="8" y="36"/>
                    </a:lnTo>
                    <a:lnTo>
                      <a:pt x="6" y="42"/>
                    </a:lnTo>
                    <a:lnTo>
                      <a:pt x="4" y="49"/>
                    </a:lnTo>
                    <a:lnTo>
                      <a:pt x="1" y="56"/>
                    </a:lnTo>
                    <a:lnTo>
                      <a:pt x="0" y="63"/>
                    </a:lnTo>
                    <a:lnTo>
                      <a:pt x="0" y="70"/>
                    </a:lnTo>
                    <a:lnTo>
                      <a:pt x="0" y="76"/>
                    </a:lnTo>
                    <a:lnTo>
                      <a:pt x="1" y="83"/>
                    </a:lnTo>
                    <a:lnTo>
                      <a:pt x="2" y="90"/>
                    </a:lnTo>
                    <a:lnTo>
                      <a:pt x="5" y="95"/>
                    </a:lnTo>
                    <a:lnTo>
                      <a:pt x="7" y="102"/>
                    </a:lnTo>
                    <a:lnTo>
                      <a:pt x="10" y="107"/>
                    </a:lnTo>
                    <a:lnTo>
                      <a:pt x="13" y="113"/>
                    </a:lnTo>
                    <a:lnTo>
                      <a:pt x="18" y="117"/>
                    </a:lnTo>
                    <a:lnTo>
                      <a:pt x="13" y="121"/>
                    </a:lnTo>
                    <a:lnTo>
                      <a:pt x="10" y="127"/>
                    </a:lnTo>
                    <a:lnTo>
                      <a:pt x="7" y="132"/>
                    </a:lnTo>
                    <a:lnTo>
                      <a:pt x="5" y="139"/>
                    </a:lnTo>
                    <a:lnTo>
                      <a:pt x="2" y="144"/>
                    </a:lnTo>
                    <a:lnTo>
                      <a:pt x="1" y="151"/>
                    </a:lnTo>
                    <a:lnTo>
                      <a:pt x="0" y="158"/>
                    </a:lnTo>
                    <a:lnTo>
                      <a:pt x="0" y="164"/>
                    </a:lnTo>
                    <a:lnTo>
                      <a:pt x="0" y="171"/>
                    </a:lnTo>
                    <a:lnTo>
                      <a:pt x="1" y="178"/>
                    </a:lnTo>
                    <a:lnTo>
                      <a:pt x="4" y="185"/>
                    </a:lnTo>
                    <a:lnTo>
                      <a:pt x="6" y="192"/>
                    </a:lnTo>
                    <a:lnTo>
                      <a:pt x="8" y="198"/>
                    </a:lnTo>
                    <a:lnTo>
                      <a:pt x="12" y="204"/>
                    </a:lnTo>
                    <a:lnTo>
                      <a:pt x="16" y="209"/>
                    </a:lnTo>
                    <a:lnTo>
                      <a:pt x="20" y="213"/>
                    </a:lnTo>
                    <a:lnTo>
                      <a:pt x="25" y="218"/>
                    </a:lnTo>
                    <a:lnTo>
                      <a:pt x="31" y="222"/>
                    </a:lnTo>
                    <a:lnTo>
                      <a:pt x="36" y="226"/>
                    </a:lnTo>
                    <a:lnTo>
                      <a:pt x="43" y="229"/>
                    </a:lnTo>
                    <a:lnTo>
                      <a:pt x="50" y="231"/>
                    </a:lnTo>
                    <a:lnTo>
                      <a:pt x="56" y="233"/>
                    </a:lnTo>
                    <a:lnTo>
                      <a:pt x="63" y="234"/>
                    </a:lnTo>
                    <a:lnTo>
                      <a:pt x="70" y="234"/>
                    </a:lnTo>
                    <a:lnTo>
                      <a:pt x="81" y="233"/>
                    </a:lnTo>
                    <a:lnTo>
                      <a:pt x="92" y="231"/>
                    </a:lnTo>
                    <a:lnTo>
                      <a:pt x="102" y="227"/>
                    </a:lnTo>
                    <a:lnTo>
                      <a:pt x="111" y="221"/>
                    </a:lnTo>
                    <a:lnTo>
                      <a:pt x="120" y="215"/>
                    </a:lnTo>
                    <a:lnTo>
                      <a:pt x="126" y="207"/>
                    </a:lnTo>
                    <a:lnTo>
                      <a:pt x="133" y="197"/>
                    </a:lnTo>
                    <a:lnTo>
                      <a:pt x="137" y="187"/>
                    </a:lnTo>
                    <a:lnTo>
                      <a:pt x="192" y="187"/>
                    </a:lnTo>
                    <a:lnTo>
                      <a:pt x="196" y="197"/>
                    </a:lnTo>
                    <a:lnTo>
                      <a:pt x="202" y="207"/>
                    </a:lnTo>
                    <a:lnTo>
                      <a:pt x="210" y="215"/>
                    </a:lnTo>
                    <a:lnTo>
                      <a:pt x="217" y="221"/>
                    </a:lnTo>
                    <a:lnTo>
                      <a:pt x="226" y="227"/>
                    </a:lnTo>
                    <a:lnTo>
                      <a:pt x="236" y="231"/>
                    </a:lnTo>
                    <a:lnTo>
                      <a:pt x="247" y="233"/>
                    </a:lnTo>
                    <a:lnTo>
                      <a:pt x="258" y="234"/>
                    </a:lnTo>
                    <a:lnTo>
                      <a:pt x="265" y="234"/>
                    </a:lnTo>
                    <a:lnTo>
                      <a:pt x="272" y="233"/>
                    </a:lnTo>
                    <a:lnTo>
                      <a:pt x="280" y="231"/>
                    </a:lnTo>
                    <a:lnTo>
                      <a:pt x="285" y="229"/>
                    </a:lnTo>
                    <a:lnTo>
                      <a:pt x="292" y="226"/>
                    </a:lnTo>
                    <a:lnTo>
                      <a:pt x="297" y="222"/>
                    </a:lnTo>
                    <a:lnTo>
                      <a:pt x="303" y="218"/>
                    </a:lnTo>
                    <a:lnTo>
                      <a:pt x="308" y="213"/>
                    </a:lnTo>
                    <a:lnTo>
                      <a:pt x="313" y="209"/>
                    </a:lnTo>
                    <a:lnTo>
                      <a:pt x="317" y="204"/>
                    </a:lnTo>
                    <a:lnTo>
                      <a:pt x="320" y="198"/>
                    </a:lnTo>
                    <a:lnTo>
                      <a:pt x="324" y="192"/>
                    </a:lnTo>
                    <a:lnTo>
                      <a:pt x="326" y="185"/>
                    </a:lnTo>
                    <a:lnTo>
                      <a:pt x="327" y="178"/>
                    </a:lnTo>
                    <a:lnTo>
                      <a:pt x="328" y="171"/>
                    </a:lnTo>
                    <a:lnTo>
                      <a:pt x="329" y="164"/>
                    </a:lnTo>
                    <a:lnTo>
                      <a:pt x="328" y="158"/>
                    </a:lnTo>
                    <a:lnTo>
                      <a:pt x="328" y="151"/>
                    </a:lnTo>
                    <a:lnTo>
                      <a:pt x="326" y="144"/>
                    </a:lnTo>
                    <a:lnTo>
                      <a:pt x="324" y="139"/>
                    </a:lnTo>
                    <a:lnTo>
                      <a:pt x="321" y="132"/>
                    </a:lnTo>
                    <a:lnTo>
                      <a:pt x="318" y="127"/>
                    </a:lnTo>
                    <a:lnTo>
                      <a:pt x="315" y="121"/>
                    </a:lnTo>
                    <a:lnTo>
                      <a:pt x="310" y="117"/>
                    </a:lnTo>
                    <a:lnTo>
                      <a:pt x="315" y="113"/>
                    </a:lnTo>
                    <a:lnTo>
                      <a:pt x="318" y="107"/>
                    </a:lnTo>
                    <a:lnTo>
                      <a:pt x="321" y="102"/>
                    </a:lnTo>
                    <a:lnTo>
                      <a:pt x="324" y="95"/>
                    </a:lnTo>
                    <a:lnTo>
                      <a:pt x="326" y="90"/>
                    </a:lnTo>
                    <a:lnTo>
                      <a:pt x="328" y="83"/>
                    </a:lnTo>
                    <a:lnTo>
                      <a:pt x="328" y="76"/>
                    </a:lnTo>
                    <a:lnTo>
                      <a:pt x="329" y="70"/>
                    </a:lnTo>
                    <a:close/>
                    <a:moveTo>
                      <a:pt x="258" y="140"/>
                    </a:moveTo>
                    <a:lnTo>
                      <a:pt x="263" y="141"/>
                    </a:lnTo>
                    <a:lnTo>
                      <a:pt x="268" y="142"/>
                    </a:lnTo>
                    <a:lnTo>
                      <a:pt x="271" y="144"/>
                    </a:lnTo>
                    <a:lnTo>
                      <a:pt x="275" y="148"/>
                    </a:lnTo>
                    <a:lnTo>
                      <a:pt x="278" y="151"/>
                    </a:lnTo>
                    <a:lnTo>
                      <a:pt x="280" y="155"/>
                    </a:lnTo>
                    <a:lnTo>
                      <a:pt x="281" y="160"/>
                    </a:lnTo>
                    <a:lnTo>
                      <a:pt x="282" y="164"/>
                    </a:lnTo>
                    <a:lnTo>
                      <a:pt x="281" y="169"/>
                    </a:lnTo>
                    <a:lnTo>
                      <a:pt x="280" y="173"/>
                    </a:lnTo>
                    <a:lnTo>
                      <a:pt x="278" y="177"/>
                    </a:lnTo>
                    <a:lnTo>
                      <a:pt x="275" y="181"/>
                    </a:lnTo>
                    <a:lnTo>
                      <a:pt x="271" y="184"/>
                    </a:lnTo>
                    <a:lnTo>
                      <a:pt x="268" y="186"/>
                    </a:lnTo>
                    <a:lnTo>
                      <a:pt x="263" y="187"/>
                    </a:lnTo>
                    <a:lnTo>
                      <a:pt x="258" y="187"/>
                    </a:lnTo>
                    <a:lnTo>
                      <a:pt x="253" y="187"/>
                    </a:lnTo>
                    <a:lnTo>
                      <a:pt x="249" y="186"/>
                    </a:lnTo>
                    <a:lnTo>
                      <a:pt x="245" y="184"/>
                    </a:lnTo>
                    <a:lnTo>
                      <a:pt x="241" y="181"/>
                    </a:lnTo>
                    <a:lnTo>
                      <a:pt x="239" y="177"/>
                    </a:lnTo>
                    <a:lnTo>
                      <a:pt x="237" y="173"/>
                    </a:lnTo>
                    <a:lnTo>
                      <a:pt x="235" y="169"/>
                    </a:lnTo>
                    <a:lnTo>
                      <a:pt x="235" y="164"/>
                    </a:lnTo>
                    <a:lnTo>
                      <a:pt x="235" y="160"/>
                    </a:lnTo>
                    <a:lnTo>
                      <a:pt x="233" y="155"/>
                    </a:lnTo>
                    <a:lnTo>
                      <a:pt x="230" y="151"/>
                    </a:lnTo>
                    <a:lnTo>
                      <a:pt x="228" y="148"/>
                    </a:lnTo>
                    <a:lnTo>
                      <a:pt x="225" y="144"/>
                    </a:lnTo>
                    <a:lnTo>
                      <a:pt x="221" y="142"/>
                    </a:lnTo>
                    <a:lnTo>
                      <a:pt x="216" y="141"/>
                    </a:lnTo>
                    <a:lnTo>
                      <a:pt x="212" y="140"/>
                    </a:lnTo>
                    <a:lnTo>
                      <a:pt x="118" y="140"/>
                    </a:lnTo>
                    <a:lnTo>
                      <a:pt x="113" y="141"/>
                    </a:lnTo>
                    <a:lnTo>
                      <a:pt x="108" y="142"/>
                    </a:lnTo>
                    <a:lnTo>
                      <a:pt x="104" y="144"/>
                    </a:lnTo>
                    <a:lnTo>
                      <a:pt x="101" y="148"/>
                    </a:lnTo>
                    <a:lnTo>
                      <a:pt x="98" y="151"/>
                    </a:lnTo>
                    <a:lnTo>
                      <a:pt x="96" y="155"/>
                    </a:lnTo>
                    <a:lnTo>
                      <a:pt x="94" y="160"/>
                    </a:lnTo>
                    <a:lnTo>
                      <a:pt x="93" y="164"/>
                    </a:lnTo>
                    <a:lnTo>
                      <a:pt x="93" y="169"/>
                    </a:lnTo>
                    <a:lnTo>
                      <a:pt x="92" y="173"/>
                    </a:lnTo>
                    <a:lnTo>
                      <a:pt x="90" y="177"/>
                    </a:lnTo>
                    <a:lnTo>
                      <a:pt x="87" y="181"/>
                    </a:lnTo>
                    <a:lnTo>
                      <a:pt x="84" y="184"/>
                    </a:lnTo>
                    <a:lnTo>
                      <a:pt x="79" y="186"/>
                    </a:lnTo>
                    <a:lnTo>
                      <a:pt x="75" y="187"/>
                    </a:lnTo>
                    <a:lnTo>
                      <a:pt x="70" y="187"/>
                    </a:lnTo>
                    <a:lnTo>
                      <a:pt x="66" y="187"/>
                    </a:lnTo>
                    <a:lnTo>
                      <a:pt x="62" y="186"/>
                    </a:lnTo>
                    <a:lnTo>
                      <a:pt x="57" y="184"/>
                    </a:lnTo>
                    <a:lnTo>
                      <a:pt x="54" y="181"/>
                    </a:lnTo>
                    <a:lnTo>
                      <a:pt x="51" y="177"/>
                    </a:lnTo>
                    <a:lnTo>
                      <a:pt x="48" y="173"/>
                    </a:lnTo>
                    <a:lnTo>
                      <a:pt x="47" y="169"/>
                    </a:lnTo>
                    <a:lnTo>
                      <a:pt x="47" y="164"/>
                    </a:lnTo>
                    <a:lnTo>
                      <a:pt x="47" y="160"/>
                    </a:lnTo>
                    <a:lnTo>
                      <a:pt x="48" y="155"/>
                    </a:lnTo>
                    <a:lnTo>
                      <a:pt x="51" y="151"/>
                    </a:lnTo>
                    <a:lnTo>
                      <a:pt x="54" y="148"/>
                    </a:lnTo>
                    <a:lnTo>
                      <a:pt x="57" y="144"/>
                    </a:lnTo>
                    <a:lnTo>
                      <a:pt x="62" y="142"/>
                    </a:lnTo>
                    <a:lnTo>
                      <a:pt x="66" y="141"/>
                    </a:lnTo>
                    <a:lnTo>
                      <a:pt x="70" y="140"/>
                    </a:lnTo>
                    <a:lnTo>
                      <a:pt x="75" y="140"/>
                    </a:lnTo>
                    <a:lnTo>
                      <a:pt x="79" y="139"/>
                    </a:lnTo>
                    <a:lnTo>
                      <a:pt x="84" y="137"/>
                    </a:lnTo>
                    <a:lnTo>
                      <a:pt x="87" y="133"/>
                    </a:lnTo>
                    <a:lnTo>
                      <a:pt x="90" y="130"/>
                    </a:lnTo>
                    <a:lnTo>
                      <a:pt x="92" y="126"/>
                    </a:lnTo>
                    <a:lnTo>
                      <a:pt x="93" y="121"/>
                    </a:lnTo>
                    <a:lnTo>
                      <a:pt x="93" y="117"/>
                    </a:lnTo>
                    <a:lnTo>
                      <a:pt x="93" y="113"/>
                    </a:lnTo>
                    <a:lnTo>
                      <a:pt x="92" y="108"/>
                    </a:lnTo>
                    <a:lnTo>
                      <a:pt x="90" y="104"/>
                    </a:lnTo>
                    <a:lnTo>
                      <a:pt x="87" y="101"/>
                    </a:lnTo>
                    <a:lnTo>
                      <a:pt x="84" y="97"/>
                    </a:lnTo>
                    <a:lnTo>
                      <a:pt x="79" y="95"/>
                    </a:lnTo>
                    <a:lnTo>
                      <a:pt x="75" y="94"/>
                    </a:lnTo>
                    <a:lnTo>
                      <a:pt x="70" y="94"/>
                    </a:lnTo>
                    <a:lnTo>
                      <a:pt x="66" y="93"/>
                    </a:lnTo>
                    <a:lnTo>
                      <a:pt x="62" y="92"/>
                    </a:lnTo>
                    <a:lnTo>
                      <a:pt x="57" y="90"/>
                    </a:lnTo>
                    <a:lnTo>
                      <a:pt x="54" y="86"/>
                    </a:lnTo>
                    <a:lnTo>
                      <a:pt x="51" y="83"/>
                    </a:lnTo>
                    <a:lnTo>
                      <a:pt x="48" y="79"/>
                    </a:lnTo>
                    <a:lnTo>
                      <a:pt x="47" y="74"/>
                    </a:lnTo>
                    <a:lnTo>
                      <a:pt x="47" y="70"/>
                    </a:lnTo>
                    <a:lnTo>
                      <a:pt x="47" y="65"/>
                    </a:lnTo>
                    <a:lnTo>
                      <a:pt x="48" y="61"/>
                    </a:lnTo>
                    <a:lnTo>
                      <a:pt x="51" y="57"/>
                    </a:lnTo>
                    <a:lnTo>
                      <a:pt x="54" y="53"/>
                    </a:lnTo>
                    <a:lnTo>
                      <a:pt x="57" y="50"/>
                    </a:lnTo>
                    <a:lnTo>
                      <a:pt x="62" y="48"/>
                    </a:lnTo>
                    <a:lnTo>
                      <a:pt x="66" y="47"/>
                    </a:lnTo>
                    <a:lnTo>
                      <a:pt x="70" y="47"/>
                    </a:lnTo>
                    <a:lnTo>
                      <a:pt x="75" y="47"/>
                    </a:lnTo>
                    <a:lnTo>
                      <a:pt x="79" y="48"/>
                    </a:lnTo>
                    <a:lnTo>
                      <a:pt x="84" y="50"/>
                    </a:lnTo>
                    <a:lnTo>
                      <a:pt x="87" y="53"/>
                    </a:lnTo>
                    <a:lnTo>
                      <a:pt x="90" y="57"/>
                    </a:lnTo>
                    <a:lnTo>
                      <a:pt x="92" y="61"/>
                    </a:lnTo>
                    <a:lnTo>
                      <a:pt x="93" y="65"/>
                    </a:lnTo>
                    <a:lnTo>
                      <a:pt x="93" y="70"/>
                    </a:lnTo>
                    <a:lnTo>
                      <a:pt x="94" y="74"/>
                    </a:lnTo>
                    <a:lnTo>
                      <a:pt x="96" y="79"/>
                    </a:lnTo>
                    <a:lnTo>
                      <a:pt x="98" y="83"/>
                    </a:lnTo>
                    <a:lnTo>
                      <a:pt x="101" y="86"/>
                    </a:lnTo>
                    <a:lnTo>
                      <a:pt x="104" y="90"/>
                    </a:lnTo>
                    <a:lnTo>
                      <a:pt x="108" y="92"/>
                    </a:lnTo>
                    <a:lnTo>
                      <a:pt x="113" y="93"/>
                    </a:lnTo>
                    <a:lnTo>
                      <a:pt x="118" y="94"/>
                    </a:lnTo>
                    <a:lnTo>
                      <a:pt x="212" y="94"/>
                    </a:lnTo>
                    <a:lnTo>
                      <a:pt x="216" y="93"/>
                    </a:lnTo>
                    <a:lnTo>
                      <a:pt x="221" y="92"/>
                    </a:lnTo>
                    <a:lnTo>
                      <a:pt x="225" y="90"/>
                    </a:lnTo>
                    <a:lnTo>
                      <a:pt x="228" y="86"/>
                    </a:lnTo>
                    <a:lnTo>
                      <a:pt x="230" y="83"/>
                    </a:lnTo>
                    <a:lnTo>
                      <a:pt x="233" y="79"/>
                    </a:lnTo>
                    <a:lnTo>
                      <a:pt x="235" y="74"/>
                    </a:lnTo>
                    <a:lnTo>
                      <a:pt x="235" y="70"/>
                    </a:lnTo>
                    <a:lnTo>
                      <a:pt x="235" y="65"/>
                    </a:lnTo>
                    <a:lnTo>
                      <a:pt x="237" y="61"/>
                    </a:lnTo>
                    <a:lnTo>
                      <a:pt x="239" y="57"/>
                    </a:lnTo>
                    <a:lnTo>
                      <a:pt x="241" y="53"/>
                    </a:lnTo>
                    <a:lnTo>
                      <a:pt x="245" y="50"/>
                    </a:lnTo>
                    <a:lnTo>
                      <a:pt x="249" y="48"/>
                    </a:lnTo>
                    <a:lnTo>
                      <a:pt x="253" y="47"/>
                    </a:lnTo>
                    <a:lnTo>
                      <a:pt x="258" y="47"/>
                    </a:lnTo>
                    <a:lnTo>
                      <a:pt x="263" y="47"/>
                    </a:lnTo>
                    <a:lnTo>
                      <a:pt x="268" y="48"/>
                    </a:lnTo>
                    <a:lnTo>
                      <a:pt x="271" y="50"/>
                    </a:lnTo>
                    <a:lnTo>
                      <a:pt x="275" y="53"/>
                    </a:lnTo>
                    <a:lnTo>
                      <a:pt x="278" y="57"/>
                    </a:lnTo>
                    <a:lnTo>
                      <a:pt x="280" y="61"/>
                    </a:lnTo>
                    <a:lnTo>
                      <a:pt x="281" y="65"/>
                    </a:lnTo>
                    <a:lnTo>
                      <a:pt x="282" y="70"/>
                    </a:lnTo>
                    <a:lnTo>
                      <a:pt x="281" y="74"/>
                    </a:lnTo>
                    <a:lnTo>
                      <a:pt x="280" y="79"/>
                    </a:lnTo>
                    <a:lnTo>
                      <a:pt x="278" y="83"/>
                    </a:lnTo>
                    <a:lnTo>
                      <a:pt x="275" y="86"/>
                    </a:lnTo>
                    <a:lnTo>
                      <a:pt x="271" y="90"/>
                    </a:lnTo>
                    <a:lnTo>
                      <a:pt x="268" y="92"/>
                    </a:lnTo>
                    <a:lnTo>
                      <a:pt x="263" y="93"/>
                    </a:lnTo>
                    <a:lnTo>
                      <a:pt x="258" y="94"/>
                    </a:lnTo>
                    <a:lnTo>
                      <a:pt x="253" y="94"/>
                    </a:lnTo>
                    <a:lnTo>
                      <a:pt x="249" y="95"/>
                    </a:lnTo>
                    <a:lnTo>
                      <a:pt x="245" y="97"/>
                    </a:lnTo>
                    <a:lnTo>
                      <a:pt x="241" y="101"/>
                    </a:lnTo>
                    <a:lnTo>
                      <a:pt x="239" y="104"/>
                    </a:lnTo>
                    <a:lnTo>
                      <a:pt x="237" y="108"/>
                    </a:lnTo>
                    <a:lnTo>
                      <a:pt x="235" y="113"/>
                    </a:lnTo>
                    <a:lnTo>
                      <a:pt x="235" y="117"/>
                    </a:lnTo>
                    <a:lnTo>
                      <a:pt x="235" y="121"/>
                    </a:lnTo>
                    <a:lnTo>
                      <a:pt x="237" y="126"/>
                    </a:lnTo>
                    <a:lnTo>
                      <a:pt x="239" y="130"/>
                    </a:lnTo>
                    <a:lnTo>
                      <a:pt x="241" y="133"/>
                    </a:lnTo>
                    <a:lnTo>
                      <a:pt x="245" y="137"/>
                    </a:lnTo>
                    <a:lnTo>
                      <a:pt x="249" y="139"/>
                    </a:lnTo>
                    <a:lnTo>
                      <a:pt x="253" y="140"/>
                    </a:lnTo>
                    <a:lnTo>
                      <a:pt x="258" y="140"/>
                    </a:lnTo>
                    <a:close/>
                  </a:path>
                </a:pathLst>
              </a:custGeom>
              <a:solidFill>
                <a:srgbClr val="08A5E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2" name="Freeform 104">
                <a:extLst>
                  <a:ext uri="{FF2B5EF4-FFF2-40B4-BE49-F238E27FC236}">
                    <a16:creationId xmlns:a16="http://schemas.microsoft.com/office/drawing/2014/main" id="{DC6C48A2-6F53-41B2-B1C4-F3E63AC3864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359651" y="2330450"/>
                <a:ext cx="425450" cy="425450"/>
              </a:xfrm>
              <a:custGeom>
                <a:avLst/>
                <a:gdLst>
                  <a:gd name="T0" fmla="*/ 670 w 803"/>
                  <a:gd name="T1" fmla="*/ 133 h 803"/>
                  <a:gd name="T2" fmla="*/ 706 w 803"/>
                  <a:gd name="T3" fmla="*/ 71 h 803"/>
                  <a:gd name="T4" fmla="*/ 691 w 803"/>
                  <a:gd name="T5" fmla="*/ 26 h 803"/>
                  <a:gd name="T6" fmla="*/ 650 w 803"/>
                  <a:gd name="T7" fmla="*/ 2 h 803"/>
                  <a:gd name="T8" fmla="*/ 139 w 803"/>
                  <a:gd name="T9" fmla="*/ 6 h 803"/>
                  <a:gd name="T10" fmla="*/ 105 w 803"/>
                  <a:gd name="T11" fmla="*/ 37 h 803"/>
                  <a:gd name="T12" fmla="*/ 99 w 803"/>
                  <a:gd name="T13" fmla="*/ 93 h 803"/>
                  <a:gd name="T14" fmla="*/ 143 w 803"/>
                  <a:gd name="T15" fmla="*/ 154 h 803"/>
                  <a:gd name="T16" fmla="*/ 68 w 803"/>
                  <a:gd name="T17" fmla="*/ 146 h 803"/>
                  <a:gd name="T18" fmla="*/ 17 w 803"/>
                  <a:gd name="T19" fmla="*/ 183 h 803"/>
                  <a:gd name="T20" fmla="*/ 0 w 803"/>
                  <a:gd name="T21" fmla="*/ 262 h 803"/>
                  <a:gd name="T22" fmla="*/ 41 w 803"/>
                  <a:gd name="T23" fmla="*/ 340 h 803"/>
                  <a:gd name="T24" fmla="*/ 184 w 803"/>
                  <a:gd name="T25" fmla="*/ 473 h 803"/>
                  <a:gd name="T26" fmla="*/ 254 w 803"/>
                  <a:gd name="T27" fmla="*/ 543 h 803"/>
                  <a:gd name="T28" fmla="*/ 293 w 803"/>
                  <a:gd name="T29" fmla="*/ 609 h 803"/>
                  <a:gd name="T30" fmla="*/ 282 w 803"/>
                  <a:gd name="T31" fmla="*/ 664 h 803"/>
                  <a:gd name="T32" fmla="*/ 216 w 803"/>
                  <a:gd name="T33" fmla="*/ 705 h 803"/>
                  <a:gd name="T34" fmla="*/ 190 w 803"/>
                  <a:gd name="T35" fmla="*/ 780 h 803"/>
                  <a:gd name="T36" fmla="*/ 209 w 803"/>
                  <a:gd name="T37" fmla="*/ 803 h 803"/>
                  <a:gd name="T38" fmla="*/ 609 w 803"/>
                  <a:gd name="T39" fmla="*/ 793 h 803"/>
                  <a:gd name="T40" fmla="*/ 603 w 803"/>
                  <a:gd name="T41" fmla="*/ 734 h 803"/>
                  <a:gd name="T42" fmla="*/ 552 w 803"/>
                  <a:gd name="T43" fmla="*/ 677 h 803"/>
                  <a:gd name="T44" fmla="*/ 500 w 803"/>
                  <a:gd name="T45" fmla="*/ 639 h 803"/>
                  <a:gd name="T46" fmla="*/ 529 w 803"/>
                  <a:gd name="T47" fmla="*/ 569 h 803"/>
                  <a:gd name="T48" fmla="*/ 580 w 803"/>
                  <a:gd name="T49" fmla="*/ 512 h 803"/>
                  <a:gd name="T50" fmla="*/ 647 w 803"/>
                  <a:gd name="T51" fmla="*/ 411 h 803"/>
                  <a:gd name="T52" fmla="*/ 794 w 803"/>
                  <a:gd name="T53" fmla="*/ 300 h 803"/>
                  <a:gd name="T54" fmla="*/ 798 w 803"/>
                  <a:gd name="T55" fmla="*/ 207 h 803"/>
                  <a:gd name="T56" fmla="*/ 761 w 803"/>
                  <a:gd name="T57" fmla="*/ 158 h 803"/>
                  <a:gd name="T58" fmla="*/ 73 w 803"/>
                  <a:gd name="T59" fmla="*/ 305 h 803"/>
                  <a:gd name="T60" fmla="*/ 48 w 803"/>
                  <a:gd name="T61" fmla="*/ 269 h 803"/>
                  <a:gd name="T62" fmla="*/ 68 w 803"/>
                  <a:gd name="T63" fmla="*/ 196 h 803"/>
                  <a:gd name="T64" fmla="*/ 129 w 803"/>
                  <a:gd name="T65" fmla="*/ 202 h 803"/>
                  <a:gd name="T66" fmla="*/ 143 w 803"/>
                  <a:gd name="T67" fmla="*/ 322 h 803"/>
                  <a:gd name="T68" fmla="*/ 251 w 803"/>
                  <a:gd name="T69" fmla="*/ 737 h 803"/>
                  <a:gd name="T70" fmla="*/ 495 w 803"/>
                  <a:gd name="T71" fmla="*/ 708 h 803"/>
                  <a:gd name="T72" fmla="*/ 557 w 803"/>
                  <a:gd name="T73" fmla="*/ 746 h 803"/>
                  <a:gd name="T74" fmla="*/ 602 w 803"/>
                  <a:gd name="T75" fmla="*/ 400 h 803"/>
                  <a:gd name="T76" fmla="*/ 567 w 803"/>
                  <a:gd name="T77" fmla="*/ 462 h 803"/>
                  <a:gd name="T78" fmla="*/ 504 w 803"/>
                  <a:gd name="T79" fmla="*/ 523 h 803"/>
                  <a:gd name="T80" fmla="*/ 460 w 803"/>
                  <a:gd name="T81" fmla="*/ 607 h 803"/>
                  <a:gd name="T82" fmla="*/ 349 w 803"/>
                  <a:gd name="T83" fmla="*/ 634 h 803"/>
                  <a:gd name="T84" fmla="*/ 314 w 803"/>
                  <a:gd name="T85" fmla="*/ 545 h 803"/>
                  <a:gd name="T86" fmla="*/ 250 w 803"/>
                  <a:gd name="T87" fmla="*/ 475 h 803"/>
                  <a:gd name="T88" fmla="*/ 208 w 803"/>
                  <a:gd name="T89" fmla="*/ 421 h 803"/>
                  <a:gd name="T90" fmla="*/ 190 w 803"/>
                  <a:gd name="T91" fmla="*/ 306 h 803"/>
                  <a:gd name="T92" fmla="*/ 157 w 803"/>
                  <a:gd name="T93" fmla="*/ 92 h 803"/>
                  <a:gd name="T94" fmla="*/ 143 w 803"/>
                  <a:gd name="T95" fmla="*/ 66 h 803"/>
                  <a:gd name="T96" fmla="*/ 166 w 803"/>
                  <a:gd name="T97" fmla="*/ 47 h 803"/>
                  <a:gd name="T98" fmla="*/ 658 w 803"/>
                  <a:gd name="T99" fmla="*/ 61 h 803"/>
                  <a:gd name="T100" fmla="*/ 649 w 803"/>
                  <a:gd name="T101" fmla="*/ 90 h 803"/>
                  <a:gd name="T102" fmla="*/ 751 w 803"/>
                  <a:gd name="T103" fmla="*/ 282 h 803"/>
                  <a:gd name="T104" fmla="*/ 659 w 803"/>
                  <a:gd name="T105" fmla="*/ 331 h 803"/>
                  <a:gd name="T106" fmla="*/ 668 w 803"/>
                  <a:gd name="T107" fmla="*/ 209 h 803"/>
                  <a:gd name="T108" fmla="*/ 727 w 803"/>
                  <a:gd name="T109" fmla="*/ 192 h 803"/>
                  <a:gd name="T110" fmla="*/ 756 w 803"/>
                  <a:gd name="T111" fmla="*/ 262 h 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03" h="803">
                    <a:moveTo>
                      <a:pt x="709" y="142"/>
                    </a:moveTo>
                    <a:lnTo>
                      <a:pt x="695" y="143"/>
                    </a:lnTo>
                    <a:lnTo>
                      <a:pt x="683" y="145"/>
                    </a:lnTo>
                    <a:lnTo>
                      <a:pt x="671" y="149"/>
                    </a:lnTo>
                    <a:lnTo>
                      <a:pt x="660" y="155"/>
                    </a:lnTo>
                    <a:lnTo>
                      <a:pt x="660" y="137"/>
                    </a:lnTo>
                    <a:lnTo>
                      <a:pt x="670" y="133"/>
                    </a:lnTo>
                    <a:lnTo>
                      <a:pt x="679" y="127"/>
                    </a:lnTo>
                    <a:lnTo>
                      <a:pt x="687" y="121"/>
                    </a:lnTo>
                    <a:lnTo>
                      <a:pt x="693" y="112"/>
                    </a:lnTo>
                    <a:lnTo>
                      <a:pt x="699" y="103"/>
                    </a:lnTo>
                    <a:lnTo>
                      <a:pt x="703" y="93"/>
                    </a:lnTo>
                    <a:lnTo>
                      <a:pt x="706" y="82"/>
                    </a:lnTo>
                    <a:lnTo>
                      <a:pt x="706" y="71"/>
                    </a:lnTo>
                    <a:lnTo>
                      <a:pt x="706" y="64"/>
                    </a:lnTo>
                    <a:lnTo>
                      <a:pt x="705" y="57"/>
                    </a:lnTo>
                    <a:lnTo>
                      <a:pt x="704" y="51"/>
                    </a:lnTo>
                    <a:lnTo>
                      <a:pt x="701" y="44"/>
                    </a:lnTo>
                    <a:lnTo>
                      <a:pt x="699" y="37"/>
                    </a:lnTo>
                    <a:lnTo>
                      <a:pt x="694" y="32"/>
                    </a:lnTo>
                    <a:lnTo>
                      <a:pt x="691" y="26"/>
                    </a:lnTo>
                    <a:lnTo>
                      <a:pt x="687" y="21"/>
                    </a:lnTo>
                    <a:lnTo>
                      <a:pt x="681" y="17"/>
                    </a:lnTo>
                    <a:lnTo>
                      <a:pt x="676" y="12"/>
                    </a:lnTo>
                    <a:lnTo>
                      <a:pt x="670" y="9"/>
                    </a:lnTo>
                    <a:lnTo>
                      <a:pt x="664" y="6"/>
                    </a:lnTo>
                    <a:lnTo>
                      <a:pt x="657" y="3"/>
                    </a:lnTo>
                    <a:lnTo>
                      <a:pt x="650" y="2"/>
                    </a:lnTo>
                    <a:lnTo>
                      <a:pt x="644" y="1"/>
                    </a:lnTo>
                    <a:lnTo>
                      <a:pt x="636" y="0"/>
                    </a:lnTo>
                    <a:lnTo>
                      <a:pt x="166" y="0"/>
                    </a:lnTo>
                    <a:lnTo>
                      <a:pt x="159" y="1"/>
                    </a:lnTo>
                    <a:lnTo>
                      <a:pt x="152" y="2"/>
                    </a:lnTo>
                    <a:lnTo>
                      <a:pt x="145" y="3"/>
                    </a:lnTo>
                    <a:lnTo>
                      <a:pt x="139" y="6"/>
                    </a:lnTo>
                    <a:lnTo>
                      <a:pt x="133" y="9"/>
                    </a:lnTo>
                    <a:lnTo>
                      <a:pt x="127" y="12"/>
                    </a:lnTo>
                    <a:lnTo>
                      <a:pt x="121" y="17"/>
                    </a:lnTo>
                    <a:lnTo>
                      <a:pt x="117" y="21"/>
                    </a:lnTo>
                    <a:lnTo>
                      <a:pt x="112" y="26"/>
                    </a:lnTo>
                    <a:lnTo>
                      <a:pt x="108" y="32"/>
                    </a:lnTo>
                    <a:lnTo>
                      <a:pt x="105" y="37"/>
                    </a:lnTo>
                    <a:lnTo>
                      <a:pt x="101" y="44"/>
                    </a:lnTo>
                    <a:lnTo>
                      <a:pt x="99" y="51"/>
                    </a:lnTo>
                    <a:lnTo>
                      <a:pt x="97" y="57"/>
                    </a:lnTo>
                    <a:lnTo>
                      <a:pt x="96" y="64"/>
                    </a:lnTo>
                    <a:lnTo>
                      <a:pt x="96" y="71"/>
                    </a:lnTo>
                    <a:lnTo>
                      <a:pt x="97" y="82"/>
                    </a:lnTo>
                    <a:lnTo>
                      <a:pt x="99" y="93"/>
                    </a:lnTo>
                    <a:lnTo>
                      <a:pt x="103" y="103"/>
                    </a:lnTo>
                    <a:lnTo>
                      <a:pt x="109" y="112"/>
                    </a:lnTo>
                    <a:lnTo>
                      <a:pt x="116" y="121"/>
                    </a:lnTo>
                    <a:lnTo>
                      <a:pt x="124" y="127"/>
                    </a:lnTo>
                    <a:lnTo>
                      <a:pt x="133" y="133"/>
                    </a:lnTo>
                    <a:lnTo>
                      <a:pt x="143" y="137"/>
                    </a:lnTo>
                    <a:lnTo>
                      <a:pt x="143" y="154"/>
                    </a:lnTo>
                    <a:lnTo>
                      <a:pt x="132" y="149"/>
                    </a:lnTo>
                    <a:lnTo>
                      <a:pt x="121" y="145"/>
                    </a:lnTo>
                    <a:lnTo>
                      <a:pt x="109" y="143"/>
                    </a:lnTo>
                    <a:lnTo>
                      <a:pt x="96" y="142"/>
                    </a:lnTo>
                    <a:lnTo>
                      <a:pt x="86" y="142"/>
                    </a:lnTo>
                    <a:lnTo>
                      <a:pt x="77" y="144"/>
                    </a:lnTo>
                    <a:lnTo>
                      <a:pt x="68" y="146"/>
                    </a:lnTo>
                    <a:lnTo>
                      <a:pt x="60" y="149"/>
                    </a:lnTo>
                    <a:lnTo>
                      <a:pt x="51" y="152"/>
                    </a:lnTo>
                    <a:lnTo>
                      <a:pt x="43" y="157"/>
                    </a:lnTo>
                    <a:lnTo>
                      <a:pt x="36" y="162"/>
                    </a:lnTo>
                    <a:lnTo>
                      <a:pt x="29" y="169"/>
                    </a:lnTo>
                    <a:lnTo>
                      <a:pt x="22" y="176"/>
                    </a:lnTo>
                    <a:lnTo>
                      <a:pt x="17" y="183"/>
                    </a:lnTo>
                    <a:lnTo>
                      <a:pt x="13" y="191"/>
                    </a:lnTo>
                    <a:lnTo>
                      <a:pt x="8" y="199"/>
                    </a:lnTo>
                    <a:lnTo>
                      <a:pt x="5" y="207"/>
                    </a:lnTo>
                    <a:lnTo>
                      <a:pt x="3" y="216"/>
                    </a:lnTo>
                    <a:lnTo>
                      <a:pt x="0" y="226"/>
                    </a:lnTo>
                    <a:lnTo>
                      <a:pt x="0" y="236"/>
                    </a:lnTo>
                    <a:lnTo>
                      <a:pt x="0" y="262"/>
                    </a:lnTo>
                    <a:lnTo>
                      <a:pt x="2" y="275"/>
                    </a:lnTo>
                    <a:lnTo>
                      <a:pt x="4" y="288"/>
                    </a:lnTo>
                    <a:lnTo>
                      <a:pt x="8" y="300"/>
                    </a:lnTo>
                    <a:lnTo>
                      <a:pt x="15" y="311"/>
                    </a:lnTo>
                    <a:lnTo>
                      <a:pt x="21" y="322"/>
                    </a:lnTo>
                    <a:lnTo>
                      <a:pt x="31" y="331"/>
                    </a:lnTo>
                    <a:lnTo>
                      <a:pt x="41" y="340"/>
                    </a:lnTo>
                    <a:lnTo>
                      <a:pt x="52" y="347"/>
                    </a:lnTo>
                    <a:lnTo>
                      <a:pt x="151" y="395"/>
                    </a:lnTo>
                    <a:lnTo>
                      <a:pt x="155" y="411"/>
                    </a:lnTo>
                    <a:lnTo>
                      <a:pt x="160" y="428"/>
                    </a:lnTo>
                    <a:lnTo>
                      <a:pt x="167" y="443"/>
                    </a:lnTo>
                    <a:lnTo>
                      <a:pt x="175" y="458"/>
                    </a:lnTo>
                    <a:lnTo>
                      <a:pt x="184" y="473"/>
                    </a:lnTo>
                    <a:lnTo>
                      <a:pt x="194" y="487"/>
                    </a:lnTo>
                    <a:lnTo>
                      <a:pt x="208" y="500"/>
                    </a:lnTo>
                    <a:lnTo>
                      <a:pt x="222" y="512"/>
                    </a:lnTo>
                    <a:lnTo>
                      <a:pt x="231" y="519"/>
                    </a:lnTo>
                    <a:lnTo>
                      <a:pt x="238" y="526"/>
                    </a:lnTo>
                    <a:lnTo>
                      <a:pt x="247" y="534"/>
                    </a:lnTo>
                    <a:lnTo>
                      <a:pt x="254" y="543"/>
                    </a:lnTo>
                    <a:lnTo>
                      <a:pt x="261" y="550"/>
                    </a:lnTo>
                    <a:lnTo>
                      <a:pt x="268" y="559"/>
                    </a:lnTo>
                    <a:lnTo>
                      <a:pt x="273" y="569"/>
                    </a:lnTo>
                    <a:lnTo>
                      <a:pt x="279" y="578"/>
                    </a:lnTo>
                    <a:lnTo>
                      <a:pt x="284" y="588"/>
                    </a:lnTo>
                    <a:lnTo>
                      <a:pt x="289" y="598"/>
                    </a:lnTo>
                    <a:lnTo>
                      <a:pt x="293" y="609"/>
                    </a:lnTo>
                    <a:lnTo>
                      <a:pt x="296" y="618"/>
                    </a:lnTo>
                    <a:lnTo>
                      <a:pt x="300" y="629"/>
                    </a:lnTo>
                    <a:lnTo>
                      <a:pt x="303" y="639"/>
                    </a:lnTo>
                    <a:lnTo>
                      <a:pt x="304" y="650"/>
                    </a:lnTo>
                    <a:lnTo>
                      <a:pt x="306" y="661"/>
                    </a:lnTo>
                    <a:lnTo>
                      <a:pt x="294" y="662"/>
                    </a:lnTo>
                    <a:lnTo>
                      <a:pt x="282" y="664"/>
                    </a:lnTo>
                    <a:lnTo>
                      <a:pt x="271" y="668"/>
                    </a:lnTo>
                    <a:lnTo>
                      <a:pt x="261" y="671"/>
                    </a:lnTo>
                    <a:lnTo>
                      <a:pt x="250" y="677"/>
                    </a:lnTo>
                    <a:lnTo>
                      <a:pt x="241" y="682"/>
                    </a:lnTo>
                    <a:lnTo>
                      <a:pt x="232" y="689"/>
                    </a:lnTo>
                    <a:lnTo>
                      <a:pt x="224" y="696"/>
                    </a:lnTo>
                    <a:lnTo>
                      <a:pt x="216" y="705"/>
                    </a:lnTo>
                    <a:lnTo>
                      <a:pt x="210" y="714"/>
                    </a:lnTo>
                    <a:lnTo>
                      <a:pt x="204" y="724"/>
                    </a:lnTo>
                    <a:lnTo>
                      <a:pt x="199" y="734"/>
                    </a:lnTo>
                    <a:lnTo>
                      <a:pt x="196" y="745"/>
                    </a:lnTo>
                    <a:lnTo>
                      <a:pt x="192" y="755"/>
                    </a:lnTo>
                    <a:lnTo>
                      <a:pt x="190" y="768"/>
                    </a:lnTo>
                    <a:lnTo>
                      <a:pt x="190" y="780"/>
                    </a:lnTo>
                    <a:lnTo>
                      <a:pt x="190" y="784"/>
                    </a:lnTo>
                    <a:lnTo>
                      <a:pt x="191" y="788"/>
                    </a:lnTo>
                    <a:lnTo>
                      <a:pt x="193" y="793"/>
                    </a:lnTo>
                    <a:lnTo>
                      <a:pt x="197" y="796"/>
                    </a:lnTo>
                    <a:lnTo>
                      <a:pt x="200" y="798"/>
                    </a:lnTo>
                    <a:lnTo>
                      <a:pt x="204" y="800"/>
                    </a:lnTo>
                    <a:lnTo>
                      <a:pt x="209" y="803"/>
                    </a:lnTo>
                    <a:lnTo>
                      <a:pt x="213" y="803"/>
                    </a:lnTo>
                    <a:lnTo>
                      <a:pt x="589" y="803"/>
                    </a:lnTo>
                    <a:lnTo>
                      <a:pt x="595" y="803"/>
                    </a:lnTo>
                    <a:lnTo>
                      <a:pt x="599" y="800"/>
                    </a:lnTo>
                    <a:lnTo>
                      <a:pt x="602" y="798"/>
                    </a:lnTo>
                    <a:lnTo>
                      <a:pt x="606" y="796"/>
                    </a:lnTo>
                    <a:lnTo>
                      <a:pt x="609" y="793"/>
                    </a:lnTo>
                    <a:lnTo>
                      <a:pt x="611" y="788"/>
                    </a:lnTo>
                    <a:lnTo>
                      <a:pt x="612" y="784"/>
                    </a:lnTo>
                    <a:lnTo>
                      <a:pt x="613" y="780"/>
                    </a:lnTo>
                    <a:lnTo>
                      <a:pt x="612" y="768"/>
                    </a:lnTo>
                    <a:lnTo>
                      <a:pt x="610" y="755"/>
                    </a:lnTo>
                    <a:lnTo>
                      <a:pt x="608" y="745"/>
                    </a:lnTo>
                    <a:lnTo>
                      <a:pt x="603" y="734"/>
                    </a:lnTo>
                    <a:lnTo>
                      <a:pt x="599" y="724"/>
                    </a:lnTo>
                    <a:lnTo>
                      <a:pt x="593" y="714"/>
                    </a:lnTo>
                    <a:lnTo>
                      <a:pt x="586" y="705"/>
                    </a:lnTo>
                    <a:lnTo>
                      <a:pt x="579" y="696"/>
                    </a:lnTo>
                    <a:lnTo>
                      <a:pt x="570" y="689"/>
                    </a:lnTo>
                    <a:lnTo>
                      <a:pt x="562" y="682"/>
                    </a:lnTo>
                    <a:lnTo>
                      <a:pt x="552" y="677"/>
                    </a:lnTo>
                    <a:lnTo>
                      <a:pt x="542" y="671"/>
                    </a:lnTo>
                    <a:lnTo>
                      <a:pt x="531" y="668"/>
                    </a:lnTo>
                    <a:lnTo>
                      <a:pt x="520" y="664"/>
                    </a:lnTo>
                    <a:lnTo>
                      <a:pt x="508" y="662"/>
                    </a:lnTo>
                    <a:lnTo>
                      <a:pt x="497" y="661"/>
                    </a:lnTo>
                    <a:lnTo>
                      <a:pt x="498" y="650"/>
                    </a:lnTo>
                    <a:lnTo>
                      <a:pt x="500" y="639"/>
                    </a:lnTo>
                    <a:lnTo>
                      <a:pt x="502" y="629"/>
                    </a:lnTo>
                    <a:lnTo>
                      <a:pt x="506" y="618"/>
                    </a:lnTo>
                    <a:lnTo>
                      <a:pt x="509" y="609"/>
                    </a:lnTo>
                    <a:lnTo>
                      <a:pt x="513" y="598"/>
                    </a:lnTo>
                    <a:lnTo>
                      <a:pt x="518" y="588"/>
                    </a:lnTo>
                    <a:lnTo>
                      <a:pt x="523" y="578"/>
                    </a:lnTo>
                    <a:lnTo>
                      <a:pt x="529" y="569"/>
                    </a:lnTo>
                    <a:lnTo>
                      <a:pt x="535" y="559"/>
                    </a:lnTo>
                    <a:lnTo>
                      <a:pt x="542" y="550"/>
                    </a:lnTo>
                    <a:lnTo>
                      <a:pt x="549" y="543"/>
                    </a:lnTo>
                    <a:lnTo>
                      <a:pt x="556" y="534"/>
                    </a:lnTo>
                    <a:lnTo>
                      <a:pt x="564" y="526"/>
                    </a:lnTo>
                    <a:lnTo>
                      <a:pt x="573" y="519"/>
                    </a:lnTo>
                    <a:lnTo>
                      <a:pt x="580" y="512"/>
                    </a:lnTo>
                    <a:lnTo>
                      <a:pt x="596" y="500"/>
                    </a:lnTo>
                    <a:lnTo>
                      <a:pt x="608" y="487"/>
                    </a:lnTo>
                    <a:lnTo>
                      <a:pt x="619" y="473"/>
                    </a:lnTo>
                    <a:lnTo>
                      <a:pt x="629" y="458"/>
                    </a:lnTo>
                    <a:lnTo>
                      <a:pt x="636" y="443"/>
                    </a:lnTo>
                    <a:lnTo>
                      <a:pt x="643" y="428"/>
                    </a:lnTo>
                    <a:lnTo>
                      <a:pt x="647" y="411"/>
                    </a:lnTo>
                    <a:lnTo>
                      <a:pt x="652" y="395"/>
                    </a:lnTo>
                    <a:lnTo>
                      <a:pt x="750" y="347"/>
                    </a:lnTo>
                    <a:lnTo>
                      <a:pt x="762" y="340"/>
                    </a:lnTo>
                    <a:lnTo>
                      <a:pt x="772" y="331"/>
                    </a:lnTo>
                    <a:lnTo>
                      <a:pt x="781" y="322"/>
                    </a:lnTo>
                    <a:lnTo>
                      <a:pt x="789" y="311"/>
                    </a:lnTo>
                    <a:lnTo>
                      <a:pt x="794" y="300"/>
                    </a:lnTo>
                    <a:lnTo>
                      <a:pt x="798" y="288"/>
                    </a:lnTo>
                    <a:lnTo>
                      <a:pt x="802" y="275"/>
                    </a:lnTo>
                    <a:lnTo>
                      <a:pt x="803" y="262"/>
                    </a:lnTo>
                    <a:lnTo>
                      <a:pt x="803" y="236"/>
                    </a:lnTo>
                    <a:lnTo>
                      <a:pt x="802" y="226"/>
                    </a:lnTo>
                    <a:lnTo>
                      <a:pt x="801" y="216"/>
                    </a:lnTo>
                    <a:lnTo>
                      <a:pt x="798" y="207"/>
                    </a:lnTo>
                    <a:lnTo>
                      <a:pt x="795" y="199"/>
                    </a:lnTo>
                    <a:lnTo>
                      <a:pt x="791" y="191"/>
                    </a:lnTo>
                    <a:lnTo>
                      <a:pt x="786" y="183"/>
                    </a:lnTo>
                    <a:lnTo>
                      <a:pt x="781" y="176"/>
                    </a:lnTo>
                    <a:lnTo>
                      <a:pt x="774" y="169"/>
                    </a:lnTo>
                    <a:lnTo>
                      <a:pt x="768" y="163"/>
                    </a:lnTo>
                    <a:lnTo>
                      <a:pt x="761" y="158"/>
                    </a:lnTo>
                    <a:lnTo>
                      <a:pt x="753" y="152"/>
                    </a:lnTo>
                    <a:lnTo>
                      <a:pt x="745" y="149"/>
                    </a:lnTo>
                    <a:lnTo>
                      <a:pt x="736" y="146"/>
                    </a:lnTo>
                    <a:lnTo>
                      <a:pt x="727" y="144"/>
                    </a:lnTo>
                    <a:lnTo>
                      <a:pt x="718" y="142"/>
                    </a:lnTo>
                    <a:lnTo>
                      <a:pt x="709" y="142"/>
                    </a:lnTo>
                    <a:close/>
                    <a:moveTo>
                      <a:pt x="73" y="305"/>
                    </a:moveTo>
                    <a:lnTo>
                      <a:pt x="67" y="302"/>
                    </a:lnTo>
                    <a:lnTo>
                      <a:pt x="63" y="297"/>
                    </a:lnTo>
                    <a:lnTo>
                      <a:pt x="57" y="293"/>
                    </a:lnTo>
                    <a:lnTo>
                      <a:pt x="54" y="287"/>
                    </a:lnTo>
                    <a:lnTo>
                      <a:pt x="51" y="282"/>
                    </a:lnTo>
                    <a:lnTo>
                      <a:pt x="49" y="275"/>
                    </a:lnTo>
                    <a:lnTo>
                      <a:pt x="48" y="269"/>
                    </a:lnTo>
                    <a:lnTo>
                      <a:pt x="48" y="262"/>
                    </a:lnTo>
                    <a:lnTo>
                      <a:pt x="48" y="236"/>
                    </a:lnTo>
                    <a:lnTo>
                      <a:pt x="49" y="226"/>
                    </a:lnTo>
                    <a:lnTo>
                      <a:pt x="51" y="217"/>
                    </a:lnTo>
                    <a:lnTo>
                      <a:pt x="55" y="209"/>
                    </a:lnTo>
                    <a:lnTo>
                      <a:pt x="62" y="203"/>
                    </a:lnTo>
                    <a:lnTo>
                      <a:pt x="68" y="196"/>
                    </a:lnTo>
                    <a:lnTo>
                      <a:pt x="77" y="192"/>
                    </a:lnTo>
                    <a:lnTo>
                      <a:pt x="86" y="190"/>
                    </a:lnTo>
                    <a:lnTo>
                      <a:pt x="96" y="189"/>
                    </a:lnTo>
                    <a:lnTo>
                      <a:pt x="106" y="190"/>
                    </a:lnTo>
                    <a:lnTo>
                      <a:pt x="114" y="192"/>
                    </a:lnTo>
                    <a:lnTo>
                      <a:pt x="122" y="196"/>
                    </a:lnTo>
                    <a:lnTo>
                      <a:pt x="129" y="202"/>
                    </a:lnTo>
                    <a:lnTo>
                      <a:pt x="135" y="209"/>
                    </a:lnTo>
                    <a:lnTo>
                      <a:pt x="140" y="217"/>
                    </a:lnTo>
                    <a:lnTo>
                      <a:pt x="142" y="226"/>
                    </a:lnTo>
                    <a:lnTo>
                      <a:pt x="143" y="236"/>
                    </a:lnTo>
                    <a:lnTo>
                      <a:pt x="143" y="306"/>
                    </a:lnTo>
                    <a:lnTo>
                      <a:pt x="143" y="314"/>
                    </a:lnTo>
                    <a:lnTo>
                      <a:pt x="143" y="322"/>
                    </a:lnTo>
                    <a:lnTo>
                      <a:pt x="143" y="331"/>
                    </a:lnTo>
                    <a:lnTo>
                      <a:pt x="144" y="339"/>
                    </a:lnTo>
                    <a:lnTo>
                      <a:pt x="73" y="305"/>
                    </a:lnTo>
                    <a:close/>
                    <a:moveTo>
                      <a:pt x="562" y="755"/>
                    </a:moveTo>
                    <a:lnTo>
                      <a:pt x="241" y="755"/>
                    </a:lnTo>
                    <a:lnTo>
                      <a:pt x="245" y="746"/>
                    </a:lnTo>
                    <a:lnTo>
                      <a:pt x="251" y="737"/>
                    </a:lnTo>
                    <a:lnTo>
                      <a:pt x="258" y="729"/>
                    </a:lnTo>
                    <a:lnTo>
                      <a:pt x="266" y="721"/>
                    </a:lnTo>
                    <a:lnTo>
                      <a:pt x="276" y="716"/>
                    </a:lnTo>
                    <a:lnTo>
                      <a:pt x="285" y="712"/>
                    </a:lnTo>
                    <a:lnTo>
                      <a:pt x="296" y="709"/>
                    </a:lnTo>
                    <a:lnTo>
                      <a:pt x="307" y="708"/>
                    </a:lnTo>
                    <a:lnTo>
                      <a:pt x="495" y="708"/>
                    </a:lnTo>
                    <a:lnTo>
                      <a:pt x="507" y="709"/>
                    </a:lnTo>
                    <a:lnTo>
                      <a:pt x="517" y="712"/>
                    </a:lnTo>
                    <a:lnTo>
                      <a:pt x="528" y="716"/>
                    </a:lnTo>
                    <a:lnTo>
                      <a:pt x="536" y="721"/>
                    </a:lnTo>
                    <a:lnTo>
                      <a:pt x="544" y="729"/>
                    </a:lnTo>
                    <a:lnTo>
                      <a:pt x="552" y="737"/>
                    </a:lnTo>
                    <a:lnTo>
                      <a:pt x="557" y="746"/>
                    </a:lnTo>
                    <a:lnTo>
                      <a:pt x="562" y="755"/>
                    </a:lnTo>
                    <a:close/>
                    <a:moveTo>
                      <a:pt x="613" y="306"/>
                    </a:moveTo>
                    <a:lnTo>
                      <a:pt x="612" y="337"/>
                    </a:lnTo>
                    <a:lnTo>
                      <a:pt x="609" y="364"/>
                    </a:lnTo>
                    <a:lnTo>
                      <a:pt x="608" y="377"/>
                    </a:lnTo>
                    <a:lnTo>
                      <a:pt x="604" y="389"/>
                    </a:lnTo>
                    <a:lnTo>
                      <a:pt x="602" y="400"/>
                    </a:lnTo>
                    <a:lnTo>
                      <a:pt x="599" y="410"/>
                    </a:lnTo>
                    <a:lnTo>
                      <a:pt x="595" y="421"/>
                    </a:lnTo>
                    <a:lnTo>
                      <a:pt x="590" y="430"/>
                    </a:lnTo>
                    <a:lnTo>
                      <a:pt x="585" y="439"/>
                    </a:lnTo>
                    <a:lnTo>
                      <a:pt x="579" y="447"/>
                    </a:lnTo>
                    <a:lnTo>
                      <a:pt x="574" y="455"/>
                    </a:lnTo>
                    <a:lnTo>
                      <a:pt x="567" y="462"/>
                    </a:lnTo>
                    <a:lnTo>
                      <a:pt x="561" y="468"/>
                    </a:lnTo>
                    <a:lnTo>
                      <a:pt x="553" y="475"/>
                    </a:lnTo>
                    <a:lnTo>
                      <a:pt x="542" y="484"/>
                    </a:lnTo>
                    <a:lnTo>
                      <a:pt x="531" y="492"/>
                    </a:lnTo>
                    <a:lnTo>
                      <a:pt x="521" y="502"/>
                    </a:lnTo>
                    <a:lnTo>
                      <a:pt x="512" y="512"/>
                    </a:lnTo>
                    <a:lnTo>
                      <a:pt x="504" y="523"/>
                    </a:lnTo>
                    <a:lnTo>
                      <a:pt x="496" y="534"/>
                    </a:lnTo>
                    <a:lnTo>
                      <a:pt x="488" y="545"/>
                    </a:lnTo>
                    <a:lnTo>
                      <a:pt x="482" y="557"/>
                    </a:lnTo>
                    <a:lnTo>
                      <a:pt x="475" y="569"/>
                    </a:lnTo>
                    <a:lnTo>
                      <a:pt x="470" y="582"/>
                    </a:lnTo>
                    <a:lnTo>
                      <a:pt x="464" y="594"/>
                    </a:lnTo>
                    <a:lnTo>
                      <a:pt x="460" y="607"/>
                    </a:lnTo>
                    <a:lnTo>
                      <a:pt x="456" y="621"/>
                    </a:lnTo>
                    <a:lnTo>
                      <a:pt x="453" y="634"/>
                    </a:lnTo>
                    <a:lnTo>
                      <a:pt x="451" y="648"/>
                    </a:lnTo>
                    <a:lnTo>
                      <a:pt x="450" y="661"/>
                    </a:lnTo>
                    <a:lnTo>
                      <a:pt x="353" y="661"/>
                    </a:lnTo>
                    <a:lnTo>
                      <a:pt x="351" y="648"/>
                    </a:lnTo>
                    <a:lnTo>
                      <a:pt x="349" y="634"/>
                    </a:lnTo>
                    <a:lnTo>
                      <a:pt x="347" y="621"/>
                    </a:lnTo>
                    <a:lnTo>
                      <a:pt x="342" y="607"/>
                    </a:lnTo>
                    <a:lnTo>
                      <a:pt x="338" y="594"/>
                    </a:lnTo>
                    <a:lnTo>
                      <a:pt x="334" y="582"/>
                    </a:lnTo>
                    <a:lnTo>
                      <a:pt x="328" y="569"/>
                    </a:lnTo>
                    <a:lnTo>
                      <a:pt x="322" y="557"/>
                    </a:lnTo>
                    <a:lnTo>
                      <a:pt x="314" y="545"/>
                    </a:lnTo>
                    <a:lnTo>
                      <a:pt x="307" y="534"/>
                    </a:lnTo>
                    <a:lnTo>
                      <a:pt x="299" y="523"/>
                    </a:lnTo>
                    <a:lnTo>
                      <a:pt x="290" y="512"/>
                    </a:lnTo>
                    <a:lnTo>
                      <a:pt x="281" y="502"/>
                    </a:lnTo>
                    <a:lnTo>
                      <a:pt x="271" y="492"/>
                    </a:lnTo>
                    <a:lnTo>
                      <a:pt x="261" y="484"/>
                    </a:lnTo>
                    <a:lnTo>
                      <a:pt x="250" y="475"/>
                    </a:lnTo>
                    <a:lnTo>
                      <a:pt x="243" y="468"/>
                    </a:lnTo>
                    <a:lnTo>
                      <a:pt x="235" y="462"/>
                    </a:lnTo>
                    <a:lnTo>
                      <a:pt x="228" y="455"/>
                    </a:lnTo>
                    <a:lnTo>
                      <a:pt x="223" y="447"/>
                    </a:lnTo>
                    <a:lnTo>
                      <a:pt x="217" y="439"/>
                    </a:lnTo>
                    <a:lnTo>
                      <a:pt x="212" y="430"/>
                    </a:lnTo>
                    <a:lnTo>
                      <a:pt x="208" y="421"/>
                    </a:lnTo>
                    <a:lnTo>
                      <a:pt x="204" y="410"/>
                    </a:lnTo>
                    <a:lnTo>
                      <a:pt x="201" y="400"/>
                    </a:lnTo>
                    <a:lnTo>
                      <a:pt x="198" y="389"/>
                    </a:lnTo>
                    <a:lnTo>
                      <a:pt x="196" y="377"/>
                    </a:lnTo>
                    <a:lnTo>
                      <a:pt x="193" y="364"/>
                    </a:lnTo>
                    <a:lnTo>
                      <a:pt x="191" y="337"/>
                    </a:lnTo>
                    <a:lnTo>
                      <a:pt x="190" y="306"/>
                    </a:lnTo>
                    <a:lnTo>
                      <a:pt x="190" y="142"/>
                    </a:lnTo>
                    <a:lnTo>
                      <a:pt x="613" y="142"/>
                    </a:lnTo>
                    <a:lnTo>
                      <a:pt x="613" y="306"/>
                    </a:lnTo>
                    <a:close/>
                    <a:moveTo>
                      <a:pt x="636" y="94"/>
                    </a:moveTo>
                    <a:lnTo>
                      <a:pt x="166" y="94"/>
                    </a:lnTo>
                    <a:lnTo>
                      <a:pt x="162" y="94"/>
                    </a:lnTo>
                    <a:lnTo>
                      <a:pt x="157" y="92"/>
                    </a:lnTo>
                    <a:lnTo>
                      <a:pt x="153" y="90"/>
                    </a:lnTo>
                    <a:lnTo>
                      <a:pt x="150" y="88"/>
                    </a:lnTo>
                    <a:lnTo>
                      <a:pt x="147" y="85"/>
                    </a:lnTo>
                    <a:lnTo>
                      <a:pt x="145" y="80"/>
                    </a:lnTo>
                    <a:lnTo>
                      <a:pt x="143" y="76"/>
                    </a:lnTo>
                    <a:lnTo>
                      <a:pt x="143" y="71"/>
                    </a:lnTo>
                    <a:lnTo>
                      <a:pt x="143" y="66"/>
                    </a:lnTo>
                    <a:lnTo>
                      <a:pt x="145" y="61"/>
                    </a:lnTo>
                    <a:lnTo>
                      <a:pt x="147" y="58"/>
                    </a:lnTo>
                    <a:lnTo>
                      <a:pt x="150" y="54"/>
                    </a:lnTo>
                    <a:lnTo>
                      <a:pt x="153" y="52"/>
                    </a:lnTo>
                    <a:lnTo>
                      <a:pt x="157" y="49"/>
                    </a:lnTo>
                    <a:lnTo>
                      <a:pt x="162" y="48"/>
                    </a:lnTo>
                    <a:lnTo>
                      <a:pt x="166" y="47"/>
                    </a:lnTo>
                    <a:lnTo>
                      <a:pt x="636" y="47"/>
                    </a:lnTo>
                    <a:lnTo>
                      <a:pt x="641" y="48"/>
                    </a:lnTo>
                    <a:lnTo>
                      <a:pt x="645" y="49"/>
                    </a:lnTo>
                    <a:lnTo>
                      <a:pt x="649" y="52"/>
                    </a:lnTo>
                    <a:lnTo>
                      <a:pt x="653" y="54"/>
                    </a:lnTo>
                    <a:lnTo>
                      <a:pt x="656" y="58"/>
                    </a:lnTo>
                    <a:lnTo>
                      <a:pt x="658" y="61"/>
                    </a:lnTo>
                    <a:lnTo>
                      <a:pt x="659" y="66"/>
                    </a:lnTo>
                    <a:lnTo>
                      <a:pt x="660" y="71"/>
                    </a:lnTo>
                    <a:lnTo>
                      <a:pt x="659" y="76"/>
                    </a:lnTo>
                    <a:lnTo>
                      <a:pt x="658" y="80"/>
                    </a:lnTo>
                    <a:lnTo>
                      <a:pt x="656" y="85"/>
                    </a:lnTo>
                    <a:lnTo>
                      <a:pt x="653" y="88"/>
                    </a:lnTo>
                    <a:lnTo>
                      <a:pt x="649" y="90"/>
                    </a:lnTo>
                    <a:lnTo>
                      <a:pt x="645" y="92"/>
                    </a:lnTo>
                    <a:lnTo>
                      <a:pt x="641" y="94"/>
                    </a:lnTo>
                    <a:lnTo>
                      <a:pt x="636" y="94"/>
                    </a:lnTo>
                    <a:close/>
                    <a:moveTo>
                      <a:pt x="756" y="262"/>
                    </a:moveTo>
                    <a:lnTo>
                      <a:pt x="755" y="269"/>
                    </a:lnTo>
                    <a:lnTo>
                      <a:pt x="753" y="275"/>
                    </a:lnTo>
                    <a:lnTo>
                      <a:pt x="751" y="282"/>
                    </a:lnTo>
                    <a:lnTo>
                      <a:pt x="748" y="287"/>
                    </a:lnTo>
                    <a:lnTo>
                      <a:pt x="745" y="293"/>
                    </a:lnTo>
                    <a:lnTo>
                      <a:pt x="740" y="297"/>
                    </a:lnTo>
                    <a:lnTo>
                      <a:pt x="735" y="300"/>
                    </a:lnTo>
                    <a:lnTo>
                      <a:pt x="729" y="305"/>
                    </a:lnTo>
                    <a:lnTo>
                      <a:pt x="659" y="339"/>
                    </a:lnTo>
                    <a:lnTo>
                      <a:pt x="659" y="331"/>
                    </a:lnTo>
                    <a:lnTo>
                      <a:pt x="659" y="322"/>
                    </a:lnTo>
                    <a:lnTo>
                      <a:pt x="659" y="314"/>
                    </a:lnTo>
                    <a:lnTo>
                      <a:pt x="660" y="306"/>
                    </a:lnTo>
                    <a:lnTo>
                      <a:pt x="660" y="236"/>
                    </a:lnTo>
                    <a:lnTo>
                      <a:pt x="660" y="226"/>
                    </a:lnTo>
                    <a:lnTo>
                      <a:pt x="664" y="217"/>
                    </a:lnTo>
                    <a:lnTo>
                      <a:pt x="668" y="209"/>
                    </a:lnTo>
                    <a:lnTo>
                      <a:pt x="675" y="203"/>
                    </a:lnTo>
                    <a:lnTo>
                      <a:pt x="681" y="196"/>
                    </a:lnTo>
                    <a:lnTo>
                      <a:pt x="690" y="192"/>
                    </a:lnTo>
                    <a:lnTo>
                      <a:pt x="699" y="190"/>
                    </a:lnTo>
                    <a:lnTo>
                      <a:pt x="709" y="189"/>
                    </a:lnTo>
                    <a:lnTo>
                      <a:pt x="717" y="190"/>
                    </a:lnTo>
                    <a:lnTo>
                      <a:pt x="727" y="192"/>
                    </a:lnTo>
                    <a:lnTo>
                      <a:pt x="735" y="196"/>
                    </a:lnTo>
                    <a:lnTo>
                      <a:pt x="741" y="202"/>
                    </a:lnTo>
                    <a:lnTo>
                      <a:pt x="747" y="209"/>
                    </a:lnTo>
                    <a:lnTo>
                      <a:pt x="751" y="217"/>
                    </a:lnTo>
                    <a:lnTo>
                      <a:pt x="755" y="226"/>
                    </a:lnTo>
                    <a:lnTo>
                      <a:pt x="756" y="236"/>
                    </a:lnTo>
                    <a:lnTo>
                      <a:pt x="756" y="26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E4FBC32-066A-483E-8B30-B437ABE5A8C8}"/>
              </a:ext>
            </a:extLst>
          </p:cNvPr>
          <p:cNvSpPr/>
          <p:nvPr/>
        </p:nvSpPr>
        <p:spPr>
          <a:xfrm>
            <a:off x="7328118" y="1026511"/>
            <a:ext cx="43089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Montserrat SemiBold" panose="00000700000000000000" pitchFamily="2" charset="-52"/>
              </a:rPr>
              <a:t>50% ионизированный </a:t>
            </a:r>
            <a:r>
              <a:rPr lang="ru-RU" sz="1600" dirty="0">
                <a:solidFill>
                  <a:schemeClr val="bg1"/>
                </a:solidFill>
                <a:latin typeface="Montserrat "/>
              </a:rPr>
              <a:t>― диффузный         и физиологически активный, кальций этой формы зависит от количества углерода, усвоенного кишечником,            от уровня </a:t>
            </a:r>
            <a:r>
              <a:rPr lang="ru-RU" sz="1600" dirty="0" err="1">
                <a:solidFill>
                  <a:schemeClr val="bg1"/>
                </a:solidFill>
                <a:latin typeface="Montserrat "/>
              </a:rPr>
              <a:t>паратгормона</a:t>
            </a:r>
            <a:r>
              <a:rPr lang="ru-RU" sz="1600" dirty="0">
                <a:solidFill>
                  <a:schemeClr val="bg1"/>
                </a:solidFill>
                <a:latin typeface="Montserrat "/>
              </a:rPr>
              <a:t> и присутствия витамина Д</a:t>
            </a: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612F8FE1-3A51-44C3-8ED2-A45B3CB893D2}"/>
              </a:ext>
            </a:extLst>
          </p:cNvPr>
          <p:cNvSpPr/>
          <p:nvPr/>
        </p:nvSpPr>
        <p:spPr>
          <a:xfrm>
            <a:off x="7709669" y="2936086"/>
            <a:ext cx="39663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Montserrat SemiBold" panose="00000700000000000000" pitchFamily="2" charset="-52"/>
              </a:rPr>
              <a:t>45% </a:t>
            </a:r>
            <a:r>
              <a:rPr lang="ru-RU" sz="1600" dirty="0" err="1">
                <a:latin typeface="Montserrat SemiBold" panose="00000700000000000000" pitchFamily="2" charset="-52"/>
              </a:rPr>
              <a:t>недиффузный</a:t>
            </a:r>
            <a:r>
              <a:rPr lang="ru-RU" sz="1600" dirty="0">
                <a:latin typeface="Montserrat SemiBold" panose="00000700000000000000" pitchFamily="2" charset="-52"/>
              </a:rPr>
              <a:t> </a:t>
            </a:r>
            <a:r>
              <a:rPr lang="ru-RU" sz="1600" dirty="0">
                <a:latin typeface="Montserrat "/>
              </a:rPr>
              <a:t>― концентрация кальция этой формы может снижаться при недостатке белков и повышается при уровне плазматических белков выше нормы</a:t>
            </a: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71355032-6151-4314-B046-77714609BC69}"/>
              </a:ext>
            </a:extLst>
          </p:cNvPr>
          <p:cNvSpPr/>
          <p:nvPr/>
        </p:nvSpPr>
        <p:spPr>
          <a:xfrm>
            <a:off x="7328118" y="4769237"/>
            <a:ext cx="43089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Montserrat SemiBold" panose="00000700000000000000" pitchFamily="2" charset="-52"/>
              </a:rPr>
              <a:t>5% диффузный </a:t>
            </a:r>
            <a:r>
              <a:rPr lang="ru-RU" sz="1600" dirty="0">
                <a:latin typeface="Montserrat "/>
              </a:rPr>
              <a:t>но не ионизированный ― форма, находящаяся в комплексах с фосфатом, бикарбонатом или цитратом ― эта форма кальция </a:t>
            </a:r>
            <a:r>
              <a:rPr lang="ru-RU" sz="1600" dirty="0" err="1">
                <a:latin typeface="Montserrat "/>
              </a:rPr>
              <a:t>физиологчески</a:t>
            </a:r>
            <a:r>
              <a:rPr lang="ru-RU" sz="1600" dirty="0">
                <a:latin typeface="Montserrat "/>
              </a:rPr>
              <a:t> неактивна</a:t>
            </a:r>
          </a:p>
        </p:txBody>
      </p:sp>
      <p:graphicFrame>
        <p:nvGraphicFramePr>
          <p:cNvPr id="87" name="Таблица 86">
            <a:extLst>
              <a:ext uri="{FF2B5EF4-FFF2-40B4-BE49-F238E27FC236}">
                <a16:creationId xmlns:a16="http://schemas.microsoft.com/office/drawing/2014/main" id="{1E021A5E-5F5B-4E37-9CA0-B7FC4D4D8D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373167"/>
              </p:ext>
            </p:extLst>
          </p:nvPr>
        </p:nvGraphicFramePr>
        <p:xfrm>
          <a:off x="529898" y="2381634"/>
          <a:ext cx="4818428" cy="28708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4065">
                  <a:extLst>
                    <a:ext uri="{9D8B030D-6E8A-4147-A177-3AD203B41FA5}">
                      <a16:colId xmlns:a16="http://schemas.microsoft.com/office/drawing/2014/main" val="1091108864"/>
                    </a:ext>
                  </a:extLst>
                </a:gridCol>
                <a:gridCol w="1328469">
                  <a:extLst>
                    <a:ext uri="{9D8B030D-6E8A-4147-A177-3AD203B41FA5}">
                      <a16:colId xmlns:a16="http://schemas.microsoft.com/office/drawing/2014/main" val="2522930381"/>
                    </a:ext>
                  </a:extLst>
                </a:gridCol>
                <a:gridCol w="1089879">
                  <a:extLst>
                    <a:ext uri="{9D8B030D-6E8A-4147-A177-3AD203B41FA5}">
                      <a16:colId xmlns:a16="http://schemas.microsoft.com/office/drawing/2014/main" val="1511337254"/>
                    </a:ext>
                  </a:extLst>
                </a:gridCol>
                <a:gridCol w="1046015">
                  <a:extLst>
                    <a:ext uri="{9D8B030D-6E8A-4147-A177-3AD203B41FA5}">
                      <a16:colId xmlns:a16="http://schemas.microsoft.com/office/drawing/2014/main" val="3441578497"/>
                    </a:ext>
                  </a:extLst>
                </a:gridCol>
              </a:tblGrid>
              <a:tr h="1712614">
                <a:tc>
                  <a:txBody>
                    <a:bodyPr/>
                    <a:lstStyle/>
                    <a:p>
                      <a:r>
                        <a:rPr lang="ru-RU" sz="1300" dirty="0">
                          <a:solidFill>
                            <a:schemeClr val="bg1"/>
                          </a:solidFill>
                          <a:latin typeface="Montserrat "/>
                        </a:rPr>
                        <a:t>Нормальный общий уровень кальция в крови у собак </a:t>
                      </a:r>
                      <a:endParaRPr lang="ru-RU" sz="1300" b="0" dirty="0">
                        <a:solidFill>
                          <a:schemeClr val="bg1"/>
                        </a:solidFill>
                        <a:latin typeface="Montserrat "/>
                      </a:endParaRPr>
                    </a:p>
                  </a:txBody>
                  <a:tcPr>
                    <a:solidFill>
                      <a:srgbClr val="08A5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solidFill>
                            <a:schemeClr val="bg1"/>
                          </a:solidFill>
                          <a:latin typeface="Montserrat "/>
                        </a:rPr>
                        <a:t>Нормальный общий уровень кальция в крови у кошек</a:t>
                      </a:r>
                    </a:p>
                    <a:p>
                      <a:endParaRPr lang="ru-RU" sz="1300" b="0" dirty="0">
                        <a:solidFill>
                          <a:schemeClr val="bg1"/>
                        </a:solidFill>
                        <a:latin typeface="Montserrat "/>
                      </a:endParaRPr>
                    </a:p>
                  </a:txBody>
                  <a:tcPr>
                    <a:solidFill>
                      <a:srgbClr val="08A5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>
                          <a:solidFill>
                            <a:schemeClr val="bg1"/>
                          </a:solidFill>
                          <a:latin typeface="Montserrat "/>
                        </a:rPr>
                        <a:t>Диапазон iCa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Montserrat "/>
                        </a:rPr>
                        <a:t>*</a:t>
                      </a:r>
                      <a:r>
                        <a:rPr lang="ru-RU" sz="1300" dirty="0">
                          <a:solidFill>
                            <a:schemeClr val="bg1"/>
                          </a:solidFill>
                          <a:latin typeface="Montserrat "/>
                        </a:rPr>
                        <a:t> у собак</a:t>
                      </a:r>
                      <a:endParaRPr lang="ru-RU" sz="1300" b="0" dirty="0">
                        <a:solidFill>
                          <a:schemeClr val="bg1"/>
                        </a:solidFill>
                        <a:latin typeface="Montserrat "/>
                      </a:endParaRPr>
                    </a:p>
                  </a:txBody>
                  <a:tcPr>
                    <a:solidFill>
                      <a:srgbClr val="08A5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solidFill>
                            <a:schemeClr val="bg1"/>
                          </a:solidFill>
                          <a:latin typeface="Montserrat "/>
                        </a:rPr>
                        <a:t>Диапазон iCa у кошек</a:t>
                      </a:r>
                    </a:p>
                    <a:p>
                      <a:endParaRPr lang="ru-RU" sz="1300" b="0" dirty="0">
                        <a:solidFill>
                          <a:schemeClr val="bg1"/>
                        </a:solidFill>
                        <a:latin typeface="Montserrat "/>
                      </a:endParaRPr>
                    </a:p>
                  </a:txBody>
                  <a:tcPr>
                    <a:solidFill>
                      <a:srgbClr val="08A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71758"/>
                  </a:ext>
                </a:extLst>
              </a:tr>
              <a:tr h="1094660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Montserrat SemiBold" panose="00000700000000000000" pitchFamily="2" charset="-52"/>
                        </a:rPr>
                        <a:t>2,2–3,8 </a:t>
                      </a:r>
                      <a:r>
                        <a:rPr lang="ru-RU" sz="1400" dirty="0" err="1">
                          <a:latin typeface="Montserrat SemiBold" panose="00000700000000000000" pitchFamily="2" charset="-52"/>
                        </a:rPr>
                        <a:t>ммоль</a:t>
                      </a:r>
                      <a:r>
                        <a:rPr lang="ru-RU" sz="1400" dirty="0">
                          <a:latin typeface="Montserrat SemiBold" panose="00000700000000000000" pitchFamily="2" charset="-52"/>
                        </a:rPr>
                        <a:t>/л </a:t>
                      </a:r>
                    </a:p>
                    <a:p>
                      <a:endParaRPr lang="ru-RU" sz="1400" dirty="0">
                        <a:latin typeface="Montserrat SemiBold" panose="00000700000000000000" pitchFamily="2" charset="-52"/>
                      </a:endParaRPr>
                    </a:p>
                    <a:p>
                      <a:r>
                        <a:rPr lang="ru-RU" sz="1400" dirty="0">
                          <a:latin typeface="Montserrat SemiBold" panose="00000700000000000000" pitchFamily="2" charset="-52"/>
                        </a:rPr>
                        <a:t>[9,0–11,5 мг/</a:t>
                      </a:r>
                      <a:r>
                        <a:rPr lang="ru-RU" sz="1400" dirty="0" err="1">
                          <a:latin typeface="Montserrat SemiBold" panose="00000700000000000000" pitchFamily="2" charset="-52"/>
                        </a:rPr>
                        <a:t>дл</a:t>
                      </a:r>
                      <a:r>
                        <a:rPr lang="ru-RU" sz="1400" dirty="0">
                          <a:latin typeface="Montserrat SemiBold" panose="00000700000000000000" pitchFamily="2" charset="-52"/>
                        </a:rPr>
                        <a:t>]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Montserrat SemiBold" panose="00000700000000000000" pitchFamily="2" charset="-52"/>
                        </a:rPr>
                        <a:t>2,0–2,6 </a:t>
                      </a:r>
                      <a:r>
                        <a:rPr lang="ru-RU" sz="1400" dirty="0" err="1">
                          <a:latin typeface="Montserrat SemiBold" panose="00000700000000000000" pitchFamily="2" charset="-52"/>
                        </a:rPr>
                        <a:t>ммоль</a:t>
                      </a:r>
                      <a:r>
                        <a:rPr lang="ru-RU" sz="1400" dirty="0">
                          <a:latin typeface="Montserrat SemiBold" panose="00000700000000000000" pitchFamily="2" charset="-52"/>
                        </a:rPr>
                        <a:t>/л </a:t>
                      </a:r>
                    </a:p>
                    <a:p>
                      <a:endParaRPr lang="ru-RU" sz="1400" dirty="0">
                        <a:latin typeface="Montserrat SemiBold" panose="00000700000000000000" pitchFamily="2" charset="-52"/>
                      </a:endParaRPr>
                    </a:p>
                    <a:p>
                      <a:r>
                        <a:rPr lang="ru-RU" sz="1400" dirty="0">
                          <a:latin typeface="Montserrat SemiBold" panose="00000700000000000000" pitchFamily="2" charset="-52"/>
                        </a:rPr>
                        <a:t>[8,0–10,5 мг/</a:t>
                      </a:r>
                      <a:r>
                        <a:rPr lang="ru-RU" sz="1400" dirty="0" err="1">
                          <a:latin typeface="Montserrat SemiBold" panose="00000700000000000000" pitchFamily="2" charset="-52"/>
                        </a:rPr>
                        <a:t>дл</a:t>
                      </a:r>
                      <a:r>
                        <a:rPr lang="ru-RU" sz="1400" dirty="0">
                          <a:latin typeface="Montserrat SemiBold" panose="00000700000000000000" pitchFamily="2" charset="-52"/>
                        </a:rPr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Montserrat SemiBold" panose="00000700000000000000" pitchFamily="2" charset="-52"/>
                        </a:rPr>
                        <a:t>1,2–1,5 </a:t>
                      </a:r>
                      <a:r>
                        <a:rPr lang="ru-RU" sz="1400" dirty="0" err="1">
                          <a:latin typeface="Montserrat SemiBold" panose="00000700000000000000" pitchFamily="2" charset="-52"/>
                        </a:rPr>
                        <a:t>ммоль</a:t>
                      </a:r>
                      <a:r>
                        <a:rPr lang="ru-RU" sz="1400" dirty="0">
                          <a:latin typeface="Montserrat SemiBold" panose="00000700000000000000" pitchFamily="2" charset="-52"/>
                        </a:rPr>
                        <a:t>/л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Montserrat SemiBold" panose="00000700000000000000" pitchFamily="2" charset="-52"/>
                        </a:rPr>
                        <a:t>1,1–1,4 </a:t>
                      </a:r>
                      <a:r>
                        <a:rPr lang="ru-RU" sz="1400" dirty="0" err="1">
                          <a:latin typeface="Montserrat SemiBold" panose="00000700000000000000" pitchFamily="2" charset="-52"/>
                        </a:rPr>
                        <a:t>ммоль</a:t>
                      </a:r>
                      <a:r>
                        <a:rPr lang="ru-RU" sz="1400" dirty="0">
                          <a:latin typeface="Montserrat SemiBold" panose="00000700000000000000" pitchFamily="2" charset="-52"/>
                        </a:rPr>
                        <a:t>/л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2819070"/>
                  </a:ext>
                </a:extLst>
              </a:tr>
            </a:tbl>
          </a:graphicData>
        </a:graphic>
      </p:graphicFrame>
      <p:grpSp>
        <p:nvGrpSpPr>
          <p:cNvPr id="122" name="Group 69">
            <a:extLst>
              <a:ext uri="{FF2B5EF4-FFF2-40B4-BE49-F238E27FC236}">
                <a16:creationId xmlns:a16="http://schemas.microsoft.com/office/drawing/2014/main" id="{12695943-A189-4524-8ED7-7AF1B9427508}"/>
              </a:ext>
            </a:extLst>
          </p:cNvPr>
          <p:cNvGrpSpPr/>
          <p:nvPr/>
        </p:nvGrpSpPr>
        <p:grpSpPr>
          <a:xfrm rot="19695130" flipH="1">
            <a:off x="4399556" y="5871606"/>
            <a:ext cx="1285641" cy="1243015"/>
            <a:chOff x="2818811" y="574769"/>
            <a:chExt cx="6148534" cy="5944686"/>
          </a:xfrm>
          <a:solidFill>
            <a:schemeClr val="bg1">
              <a:alpha val="14000"/>
            </a:schemeClr>
          </a:solidFill>
        </p:grpSpPr>
        <p:sp>
          <p:nvSpPr>
            <p:cNvPr id="123" name="Freeform 6">
              <a:extLst>
                <a:ext uri="{FF2B5EF4-FFF2-40B4-BE49-F238E27FC236}">
                  <a16:creationId xmlns:a16="http://schemas.microsoft.com/office/drawing/2014/main" id="{045CF57D-9419-4A9F-9BC1-585903E1D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9318" y="3524251"/>
              <a:ext cx="4058512" cy="2995204"/>
            </a:xfrm>
            <a:custGeom>
              <a:avLst/>
              <a:gdLst>
                <a:gd name="T0" fmla="*/ 2785 w 4872"/>
                <a:gd name="T1" fmla="*/ 24 h 3602"/>
                <a:gd name="T2" fmla="*/ 2465 w 4872"/>
                <a:gd name="T3" fmla="*/ 0 h 3602"/>
                <a:gd name="T4" fmla="*/ 2153 w 4872"/>
                <a:gd name="T5" fmla="*/ 12 h 3602"/>
                <a:gd name="T6" fmla="*/ 1852 w 4872"/>
                <a:gd name="T7" fmla="*/ 64 h 3602"/>
                <a:gd name="T8" fmla="*/ 1562 w 4872"/>
                <a:gd name="T9" fmla="*/ 156 h 3602"/>
                <a:gd name="T10" fmla="*/ 1284 w 4872"/>
                <a:gd name="T11" fmla="*/ 293 h 3602"/>
                <a:gd name="T12" fmla="*/ 1021 w 4872"/>
                <a:gd name="T13" fmla="*/ 474 h 3602"/>
                <a:gd name="T14" fmla="*/ 774 w 4872"/>
                <a:gd name="T15" fmla="*/ 706 h 3602"/>
                <a:gd name="T16" fmla="*/ 543 w 4872"/>
                <a:gd name="T17" fmla="*/ 986 h 3602"/>
                <a:gd name="T18" fmla="*/ 331 w 4872"/>
                <a:gd name="T19" fmla="*/ 1320 h 3602"/>
                <a:gd name="T20" fmla="*/ 140 w 4872"/>
                <a:gd name="T21" fmla="*/ 1709 h 3602"/>
                <a:gd name="T22" fmla="*/ 79 w 4872"/>
                <a:gd name="T23" fmla="*/ 1868 h 3602"/>
                <a:gd name="T24" fmla="*/ 34 w 4872"/>
                <a:gd name="T25" fmla="*/ 2026 h 3602"/>
                <a:gd name="T26" fmla="*/ 7 w 4872"/>
                <a:gd name="T27" fmla="*/ 2182 h 3602"/>
                <a:gd name="T28" fmla="*/ 0 w 4872"/>
                <a:gd name="T29" fmla="*/ 2336 h 3602"/>
                <a:gd name="T30" fmla="*/ 16 w 4872"/>
                <a:gd name="T31" fmla="*/ 2486 h 3602"/>
                <a:gd name="T32" fmla="*/ 57 w 4872"/>
                <a:gd name="T33" fmla="*/ 2630 h 3602"/>
                <a:gd name="T34" fmla="*/ 124 w 4872"/>
                <a:gd name="T35" fmla="*/ 2768 h 3602"/>
                <a:gd name="T36" fmla="*/ 220 w 4872"/>
                <a:gd name="T37" fmla="*/ 2898 h 3602"/>
                <a:gd name="T38" fmla="*/ 349 w 4872"/>
                <a:gd name="T39" fmla="*/ 3016 h 3602"/>
                <a:gd name="T40" fmla="*/ 509 w 4872"/>
                <a:gd name="T41" fmla="*/ 3125 h 3602"/>
                <a:gd name="T42" fmla="*/ 692 w 4872"/>
                <a:gd name="T43" fmla="*/ 3215 h 3602"/>
                <a:gd name="T44" fmla="*/ 854 w 4872"/>
                <a:gd name="T45" fmla="*/ 3266 h 3602"/>
                <a:gd name="T46" fmla="*/ 1008 w 4872"/>
                <a:gd name="T47" fmla="*/ 3287 h 3602"/>
                <a:gd name="T48" fmla="*/ 1155 w 4872"/>
                <a:gd name="T49" fmla="*/ 3285 h 3602"/>
                <a:gd name="T50" fmla="*/ 1298 w 4872"/>
                <a:gd name="T51" fmla="*/ 3264 h 3602"/>
                <a:gd name="T52" fmla="*/ 1436 w 4872"/>
                <a:gd name="T53" fmla="*/ 3229 h 3602"/>
                <a:gd name="T54" fmla="*/ 1712 w 4872"/>
                <a:gd name="T55" fmla="*/ 3143 h 3602"/>
                <a:gd name="T56" fmla="*/ 1901 w 4872"/>
                <a:gd name="T57" fmla="*/ 3089 h 3602"/>
                <a:gd name="T58" fmla="*/ 2048 w 4872"/>
                <a:gd name="T59" fmla="*/ 3061 h 3602"/>
                <a:gd name="T60" fmla="*/ 2202 w 4872"/>
                <a:gd name="T61" fmla="*/ 3047 h 3602"/>
                <a:gd name="T62" fmla="*/ 2398 w 4872"/>
                <a:gd name="T63" fmla="*/ 3079 h 3602"/>
                <a:gd name="T64" fmla="*/ 2664 w 4872"/>
                <a:gd name="T65" fmla="*/ 3168 h 3602"/>
                <a:gd name="T66" fmla="*/ 2978 w 4872"/>
                <a:gd name="T67" fmla="*/ 3288 h 3602"/>
                <a:gd name="T68" fmla="*/ 3322 w 4872"/>
                <a:gd name="T69" fmla="*/ 3416 h 3602"/>
                <a:gd name="T70" fmla="*/ 3673 w 4872"/>
                <a:gd name="T71" fmla="*/ 3525 h 3602"/>
                <a:gd name="T72" fmla="*/ 4015 w 4872"/>
                <a:gd name="T73" fmla="*/ 3593 h 3602"/>
                <a:gd name="T74" fmla="*/ 4324 w 4872"/>
                <a:gd name="T75" fmla="*/ 3594 h 3602"/>
                <a:gd name="T76" fmla="*/ 4582 w 4872"/>
                <a:gd name="T77" fmla="*/ 3504 h 3602"/>
                <a:gd name="T78" fmla="*/ 4768 w 4872"/>
                <a:gd name="T79" fmla="*/ 3297 h 3602"/>
                <a:gd name="T80" fmla="*/ 4864 w 4872"/>
                <a:gd name="T81" fmla="*/ 2950 h 3602"/>
                <a:gd name="T82" fmla="*/ 4861 w 4872"/>
                <a:gd name="T83" fmla="*/ 2559 h 3602"/>
                <a:gd name="T84" fmla="*/ 4817 w 4872"/>
                <a:gd name="T85" fmla="*/ 2322 h 3602"/>
                <a:gd name="T86" fmla="*/ 4741 w 4872"/>
                <a:gd name="T87" fmla="*/ 2051 h 3602"/>
                <a:gd name="T88" fmla="*/ 4630 w 4872"/>
                <a:gd name="T89" fmla="*/ 1759 h 3602"/>
                <a:gd name="T90" fmla="*/ 4491 w 4872"/>
                <a:gd name="T91" fmla="*/ 1457 h 3602"/>
                <a:gd name="T92" fmla="*/ 4322 w 4872"/>
                <a:gd name="T93" fmla="*/ 1156 h 3602"/>
                <a:gd name="T94" fmla="*/ 4125 w 4872"/>
                <a:gd name="T95" fmla="*/ 869 h 3602"/>
                <a:gd name="T96" fmla="*/ 3904 w 4872"/>
                <a:gd name="T97" fmla="*/ 606 h 3602"/>
                <a:gd name="T98" fmla="*/ 3658 w 4872"/>
                <a:gd name="T99" fmla="*/ 380 h 3602"/>
                <a:gd name="T100" fmla="*/ 3390 w 4872"/>
                <a:gd name="T101" fmla="*/ 202 h 3602"/>
                <a:gd name="T102" fmla="*/ 3102 w 4872"/>
                <a:gd name="T103" fmla="*/ 84 h 3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872" h="3602">
                  <a:moveTo>
                    <a:pt x="3002" y="60"/>
                  </a:moveTo>
                  <a:lnTo>
                    <a:pt x="2893" y="40"/>
                  </a:lnTo>
                  <a:lnTo>
                    <a:pt x="2785" y="24"/>
                  </a:lnTo>
                  <a:lnTo>
                    <a:pt x="2677" y="13"/>
                  </a:lnTo>
                  <a:lnTo>
                    <a:pt x="2571" y="4"/>
                  </a:lnTo>
                  <a:lnTo>
                    <a:pt x="2465" y="0"/>
                  </a:lnTo>
                  <a:lnTo>
                    <a:pt x="2360" y="0"/>
                  </a:lnTo>
                  <a:lnTo>
                    <a:pt x="2256" y="4"/>
                  </a:lnTo>
                  <a:lnTo>
                    <a:pt x="2153" y="12"/>
                  </a:lnTo>
                  <a:lnTo>
                    <a:pt x="2052" y="25"/>
                  </a:lnTo>
                  <a:lnTo>
                    <a:pt x="1951" y="42"/>
                  </a:lnTo>
                  <a:lnTo>
                    <a:pt x="1852" y="64"/>
                  </a:lnTo>
                  <a:lnTo>
                    <a:pt x="1753" y="90"/>
                  </a:lnTo>
                  <a:lnTo>
                    <a:pt x="1656" y="120"/>
                  </a:lnTo>
                  <a:lnTo>
                    <a:pt x="1562" y="156"/>
                  </a:lnTo>
                  <a:lnTo>
                    <a:pt x="1468" y="197"/>
                  </a:lnTo>
                  <a:lnTo>
                    <a:pt x="1375" y="242"/>
                  </a:lnTo>
                  <a:lnTo>
                    <a:pt x="1284" y="293"/>
                  </a:lnTo>
                  <a:lnTo>
                    <a:pt x="1195" y="348"/>
                  </a:lnTo>
                  <a:lnTo>
                    <a:pt x="1107" y="408"/>
                  </a:lnTo>
                  <a:lnTo>
                    <a:pt x="1021" y="474"/>
                  </a:lnTo>
                  <a:lnTo>
                    <a:pt x="937" y="546"/>
                  </a:lnTo>
                  <a:lnTo>
                    <a:pt x="854" y="622"/>
                  </a:lnTo>
                  <a:lnTo>
                    <a:pt x="774" y="706"/>
                  </a:lnTo>
                  <a:lnTo>
                    <a:pt x="695" y="793"/>
                  </a:lnTo>
                  <a:lnTo>
                    <a:pt x="618" y="887"/>
                  </a:lnTo>
                  <a:lnTo>
                    <a:pt x="543" y="986"/>
                  </a:lnTo>
                  <a:lnTo>
                    <a:pt x="471" y="1092"/>
                  </a:lnTo>
                  <a:lnTo>
                    <a:pt x="400" y="1203"/>
                  </a:lnTo>
                  <a:lnTo>
                    <a:pt x="331" y="1320"/>
                  </a:lnTo>
                  <a:lnTo>
                    <a:pt x="265" y="1444"/>
                  </a:lnTo>
                  <a:lnTo>
                    <a:pt x="201" y="1573"/>
                  </a:lnTo>
                  <a:lnTo>
                    <a:pt x="140" y="1709"/>
                  </a:lnTo>
                  <a:lnTo>
                    <a:pt x="117" y="1762"/>
                  </a:lnTo>
                  <a:lnTo>
                    <a:pt x="97" y="1815"/>
                  </a:lnTo>
                  <a:lnTo>
                    <a:pt x="79" y="1868"/>
                  </a:lnTo>
                  <a:lnTo>
                    <a:pt x="61" y="1920"/>
                  </a:lnTo>
                  <a:lnTo>
                    <a:pt x="47" y="1973"/>
                  </a:lnTo>
                  <a:lnTo>
                    <a:pt x="34" y="2026"/>
                  </a:lnTo>
                  <a:lnTo>
                    <a:pt x="22" y="2077"/>
                  </a:lnTo>
                  <a:lnTo>
                    <a:pt x="13" y="2130"/>
                  </a:lnTo>
                  <a:lnTo>
                    <a:pt x="7" y="2182"/>
                  </a:lnTo>
                  <a:lnTo>
                    <a:pt x="2" y="2234"/>
                  </a:lnTo>
                  <a:lnTo>
                    <a:pt x="0" y="2285"/>
                  </a:lnTo>
                  <a:lnTo>
                    <a:pt x="0" y="2336"/>
                  </a:lnTo>
                  <a:lnTo>
                    <a:pt x="3" y="2387"/>
                  </a:lnTo>
                  <a:lnTo>
                    <a:pt x="8" y="2436"/>
                  </a:lnTo>
                  <a:lnTo>
                    <a:pt x="16" y="2486"/>
                  </a:lnTo>
                  <a:lnTo>
                    <a:pt x="27" y="2535"/>
                  </a:lnTo>
                  <a:lnTo>
                    <a:pt x="41" y="2582"/>
                  </a:lnTo>
                  <a:lnTo>
                    <a:pt x="57" y="2630"/>
                  </a:lnTo>
                  <a:lnTo>
                    <a:pt x="76" y="2677"/>
                  </a:lnTo>
                  <a:lnTo>
                    <a:pt x="99" y="2723"/>
                  </a:lnTo>
                  <a:lnTo>
                    <a:pt x="124" y="2768"/>
                  </a:lnTo>
                  <a:lnTo>
                    <a:pt x="153" y="2812"/>
                  </a:lnTo>
                  <a:lnTo>
                    <a:pt x="186" y="2855"/>
                  </a:lnTo>
                  <a:lnTo>
                    <a:pt x="220" y="2898"/>
                  </a:lnTo>
                  <a:lnTo>
                    <a:pt x="260" y="2938"/>
                  </a:lnTo>
                  <a:lnTo>
                    <a:pt x="302" y="2978"/>
                  </a:lnTo>
                  <a:lnTo>
                    <a:pt x="349" y="3016"/>
                  </a:lnTo>
                  <a:lnTo>
                    <a:pt x="398" y="3054"/>
                  </a:lnTo>
                  <a:lnTo>
                    <a:pt x="452" y="3090"/>
                  </a:lnTo>
                  <a:lnTo>
                    <a:pt x="509" y="3125"/>
                  </a:lnTo>
                  <a:lnTo>
                    <a:pt x="570" y="3158"/>
                  </a:lnTo>
                  <a:lnTo>
                    <a:pt x="636" y="3191"/>
                  </a:lnTo>
                  <a:lnTo>
                    <a:pt x="692" y="3215"/>
                  </a:lnTo>
                  <a:lnTo>
                    <a:pt x="747" y="3235"/>
                  </a:lnTo>
                  <a:lnTo>
                    <a:pt x="801" y="3253"/>
                  </a:lnTo>
                  <a:lnTo>
                    <a:pt x="854" y="3266"/>
                  </a:lnTo>
                  <a:lnTo>
                    <a:pt x="906" y="3276"/>
                  </a:lnTo>
                  <a:lnTo>
                    <a:pt x="957" y="3283"/>
                  </a:lnTo>
                  <a:lnTo>
                    <a:pt x="1008" y="3287"/>
                  </a:lnTo>
                  <a:lnTo>
                    <a:pt x="1058" y="3289"/>
                  </a:lnTo>
                  <a:lnTo>
                    <a:pt x="1107" y="3288"/>
                  </a:lnTo>
                  <a:lnTo>
                    <a:pt x="1155" y="3285"/>
                  </a:lnTo>
                  <a:lnTo>
                    <a:pt x="1203" y="3280"/>
                  </a:lnTo>
                  <a:lnTo>
                    <a:pt x="1251" y="3273"/>
                  </a:lnTo>
                  <a:lnTo>
                    <a:pt x="1298" y="3264"/>
                  </a:lnTo>
                  <a:lnTo>
                    <a:pt x="1343" y="3254"/>
                  </a:lnTo>
                  <a:lnTo>
                    <a:pt x="1390" y="3242"/>
                  </a:lnTo>
                  <a:lnTo>
                    <a:pt x="1436" y="3229"/>
                  </a:lnTo>
                  <a:lnTo>
                    <a:pt x="1528" y="3202"/>
                  </a:lnTo>
                  <a:lnTo>
                    <a:pt x="1620" y="3172"/>
                  </a:lnTo>
                  <a:lnTo>
                    <a:pt x="1712" y="3143"/>
                  </a:lnTo>
                  <a:lnTo>
                    <a:pt x="1806" y="3115"/>
                  </a:lnTo>
                  <a:lnTo>
                    <a:pt x="1853" y="3101"/>
                  </a:lnTo>
                  <a:lnTo>
                    <a:pt x="1901" y="3089"/>
                  </a:lnTo>
                  <a:lnTo>
                    <a:pt x="1949" y="3078"/>
                  </a:lnTo>
                  <a:lnTo>
                    <a:pt x="1998" y="3069"/>
                  </a:lnTo>
                  <a:lnTo>
                    <a:pt x="2048" y="3061"/>
                  </a:lnTo>
                  <a:lnTo>
                    <a:pt x="2098" y="3054"/>
                  </a:lnTo>
                  <a:lnTo>
                    <a:pt x="2150" y="3050"/>
                  </a:lnTo>
                  <a:lnTo>
                    <a:pt x="2202" y="3047"/>
                  </a:lnTo>
                  <a:lnTo>
                    <a:pt x="2258" y="3050"/>
                  </a:lnTo>
                  <a:lnTo>
                    <a:pt x="2324" y="3061"/>
                  </a:lnTo>
                  <a:lnTo>
                    <a:pt x="2398" y="3079"/>
                  </a:lnTo>
                  <a:lnTo>
                    <a:pt x="2480" y="3104"/>
                  </a:lnTo>
                  <a:lnTo>
                    <a:pt x="2569" y="3134"/>
                  </a:lnTo>
                  <a:lnTo>
                    <a:pt x="2664" y="3168"/>
                  </a:lnTo>
                  <a:lnTo>
                    <a:pt x="2764" y="3206"/>
                  </a:lnTo>
                  <a:lnTo>
                    <a:pt x="2869" y="3246"/>
                  </a:lnTo>
                  <a:lnTo>
                    <a:pt x="2978" y="3288"/>
                  </a:lnTo>
                  <a:lnTo>
                    <a:pt x="3090" y="3332"/>
                  </a:lnTo>
                  <a:lnTo>
                    <a:pt x="3206" y="3374"/>
                  </a:lnTo>
                  <a:lnTo>
                    <a:pt x="3322" y="3416"/>
                  </a:lnTo>
                  <a:lnTo>
                    <a:pt x="3439" y="3455"/>
                  </a:lnTo>
                  <a:lnTo>
                    <a:pt x="3556" y="3493"/>
                  </a:lnTo>
                  <a:lnTo>
                    <a:pt x="3673" y="3525"/>
                  </a:lnTo>
                  <a:lnTo>
                    <a:pt x="3790" y="3554"/>
                  </a:lnTo>
                  <a:lnTo>
                    <a:pt x="3904" y="3577"/>
                  </a:lnTo>
                  <a:lnTo>
                    <a:pt x="4015" y="3593"/>
                  </a:lnTo>
                  <a:lnTo>
                    <a:pt x="4122" y="3602"/>
                  </a:lnTo>
                  <a:lnTo>
                    <a:pt x="4226" y="3602"/>
                  </a:lnTo>
                  <a:lnTo>
                    <a:pt x="4324" y="3594"/>
                  </a:lnTo>
                  <a:lnTo>
                    <a:pt x="4416" y="3575"/>
                  </a:lnTo>
                  <a:lnTo>
                    <a:pt x="4503" y="3546"/>
                  </a:lnTo>
                  <a:lnTo>
                    <a:pt x="4582" y="3504"/>
                  </a:lnTo>
                  <a:lnTo>
                    <a:pt x="4653" y="3449"/>
                  </a:lnTo>
                  <a:lnTo>
                    <a:pt x="4715" y="3380"/>
                  </a:lnTo>
                  <a:lnTo>
                    <a:pt x="4768" y="3297"/>
                  </a:lnTo>
                  <a:lnTo>
                    <a:pt x="4812" y="3199"/>
                  </a:lnTo>
                  <a:lnTo>
                    <a:pt x="4844" y="3083"/>
                  </a:lnTo>
                  <a:lnTo>
                    <a:pt x="4864" y="2950"/>
                  </a:lnTo>
                  <a:lnTo>
                    <a:pt x="4872" y="2799"/>
                  </a:lnTo>
                  <a:lnTo>
                    <a:pt x="4867" y="2629"/>
                  </a:lnTo>
                  <a:lnTo>
                    <a:pt x="4861" y="2559"/>
                  </a:lnTo>
                  <a:lnTo>
                    <a:pt x="4850" y="2484"/>
                  </a:lnTo>
                  <a:lnTo>
                    <a:pt x="4835" y="2405"/>
                  </a:lnTo>
                  <a:lnTo>
                    <a:pt x="4817" y="2322"/>
                  </a:lnTo>
                  <a:lnTo>
                    <a:pt x="4796" y="2235"/>
                  </a:lnTo>
                  <a:lnTo>
                    <a:pt x="4770" y="2144"/>
                  </a:lnTo>
                  <a:lnTo>
                    <a:pt x="4741" y="2051"/>
                  </a:lnTo>
                  <a:lnTo>
                    <a:pt x="4707" y="1956"/>
                  </a:lnTo>
                  <a:lnTo>
                    <a:pt x="4671" y="1858"/>
                  </a:lnTo>
                  <a:lnTo>
                    <a:pt x="4630" y="1759"/>
                  </a:lnTo>
                  <a:lnTo>
                    <a:pt x="4588" y="1659"/>
                  </a:lnTo>
                  <a:lnTo>
                    <a:pt x="4541" y="1558"/>
                  </a:lnTo>
                  <a:lnTo>
                    <a:pt x="4491" y="1457"/>
                  </a:lnTo>
                  <a:lnTo>
                    <a:pt x="4438" y="1355"/>
                  </a:lnTo>
                  <a:lnTo>
                    <a:pt x="4381" y="1255"/>
                  </a:lnTo>
                  <a:lnTo>
                    <a:pt x="4322" y="1156"/>
                  </a:lnTo>
                  <a:lnTo>
                    <a:pt x="4259" y="1058"/>
                  </a:lnTo>
                  <a:lnTo>
                    <a:pt x="4193" y="962"/>
                  </a:lnTo>
                  <a:lnTo>
                    <a:pt x="4125" y="869"/>
                  </a:lnTo>
                  <a:lnTo>
                    <a:pt x="4054" y="778"/>
                  </a:lnTo>
                  <a:lnTo>
                    <a:pt x="3980" y="690"/>
                  </a:lnTo>
                  <a:lnTo>
                    <a:pt x="3904" y="606"/>
                  </a:lnTo>
                  <a:lnTo>
                    <a:pt x="3824" y="526"/>
                  </a:lnTo>
                  <a:lnTo>
                    <a:pt x="3742" y="450"/>
                  </a:lnTo>
                  <a:lnTo>
                    <a:pt x="3658" y="380"/>
                  </a:lnTo>
                  <a:lnTo>
                    <a:pt x="3570" y="314"/>
                  </a:lnTo>
                  <a:lnTo>
                    <a:pt x="3482" y="255"/>
                  </a:lnTo>
                  <a:lnTo>
                    <a:pt x="3390" y="202"/>
                  </a:lnTo>
                  <a:lnTo>
                    <a:pt x="3296" y="155"/>
                  </a:lnTo>
                  <a:lnTo>
                    <a:pt x="3200" y="116"/>
                  </a:lnTo>
                  <a:lnTo>
                    <a:pt x="3102" y="84"/>
                  </a:lnTo>
                  <a:lnTo>
                    <a:pt x="3002" y="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4" name="Oval 71">
              <a:extLst>
                <a:ext uri="{FF2B5EF4-FFF2-40B4-BE49-F238E27FC236}">
                  <a16:creationId xmlns:a16="http://schemas.microsoft.com/office/drawing/2014/main" id="{633343D7-A2BE-4262-9739-270686A96A13}"/>
                </a:ext>
              </a:extLst>
            </p:cNvPr>
            <p:cNvSpPr/>
            <p:nvPr/>
          </p:nvSpPr>
          <p:spPr>
            <a:xfrm>
              <a:off x="4445902" y="574769"/>
              <a:ext cx="1539702" cy="20392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25" name="Oval 72">
              <a:extLst>
                <a:ext uri="{FF2B5EF4-FFF2-40B4-BE49-F238E27FC236}">
                  <a16:creationId xmlns:a16="http://schemas.microsoft.com/office/drawing/2014/main" id="{7A191529-B46F-47C1-B5F3-BF818013DDA6}"/>
                </a:ext>
              </a:extLst>
            </p:cNvPr>
            <p:cNvSpPr/>
            <p:nvPr/>
          </p:nvSpPr>
          <p:spPr>
            <a:xfrm rot="1805074">
              <a:off x="6340379" y="904463"/>
              <a:ext cx="1539702" cy="20392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26" name="Oval 73">
              <a:extLst>
                <a:ext uri="{FF2B5EF4-FFF2-40B4-BE49-F238E27FC236}">
                  <a16:creationId xmlns:a16="http://schemas.microsoft.com/office/drawing/2014/main" id="{EBE7AE50-766C-4178-A3DD-C901E09A05FE}"/>
                </a:ext>
              </a:extLst>
            </p:cNvPr>
            <p:cNvSpPr/>
            <p:nvPr/>
          </p:nvSpPr>
          <p:spPr>
            <a:xfrm rot="2481838">
              <a:off x="7466332" y="2428587"/>
              <a:ext cx="1501013" cy="1988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27" name="Oval 74">
              <a:extLst>
                <a:ext uri="{FF2B5EF4-FFF2-40B4-BE49-F238E27FC236}">
                  <a16:creationId xmlns:a16="http://schemas.microsoft.com/office/drawing/2014/main" id="{9BD44D93-7BA0-4943-929D-62A16DC3E9AA}"/>
                </a:ext>
              </a:extLst>
            </p:cNvPr>
            <p:cNvSpPr/>
            <p:nvPr/>
          </p:nvSpPr>
          <p:spPr>
            <a:xfrm rot="20216444">
              <a:off x="2818811" y="1911299"/>
              <a:ext cx="1501013" cy="1988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996F31D-B580-1EE9-559F-322CD7E237F5}"/>
              </a:ext>
            </a:extLst>
          </p:cNvPr>
          <p:cNvSpPr txBox="1"/>
          <p:nvPr/>
        </p:nvSpPr>
        <p:spPr>
          <a:xfrm>
            <a:off x="429939" y="5349211"/>
            <a:ext cx="47111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Montserrat" panose="00000500000000000000" pitchFamily="2" charset="-52"/>
                <a:cs typeface="Mongolian Baiti" panose="03000500000000000000" pitchFamily="66" charset="0"/>
              </a:rPr>
              <a:t>*</a:t>
            </a:r>
            <a:r>
              <a:rPr lang="ru-RU" sz="1050" dirty="0">
                <a:latin typeface="Montserrat" panose="00000500000000000000" pitchFamily="2" charset="-52"/>
                <a:cs typeface="Mongolian Baiti" panose="03000500000000000000" pitchFamily="66" charset="0"/>
              </a:rPr>
              <a:t>ионизированный кальций</a:t>
            </a:r>
          </a:p>
        </p:txBody>
      </p:sp>
      <p:sp>
        <p:nvSpPr>
          <p:cNvPr id="62" name="Номер слайда 5">
            <a:extLst>
              <a:ext uri="{FF2B5EF4-FFF2-40B4-BE49-F238E27FC236}">
                <a16:creationId xmlns:a16="http://schemas.microsoft.com/office/drawing/2014/main" id="{9E1C7AE4-33C0-47C3-9C6E-EBF8DAC24B56}"/>
              </a:ext>
            </a:extLst>
          </p:cNvPr>
          <p:cNvSpPr txBox="1">
            <a:spLocks/>
          </p:cNvSpPr>
          <p:nvPr/>
        </p:nvSpPr>
        <p:spPr>
          <a:xfrm>
            <a:off x="11637100" y="6540372"/>
            <a:ext cx="302135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DE2ABCC-AA8B-48FD-ADCD-95E89A7FB9DD}" type="slidenum">
              <a:rPr lang="ru-RU" sz="1200" smtClean="0"/>
              <a:pPr/>
              <a:t>6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302496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roup 133">
            <a:extLst>
              <a:ext uri="{FF2B5EF4-FFF2-40B4-BE49-F238E27FC236}">
                <a16:creationId xmlns:a16="http://schemas.microsoft.com/office/drawing/2014/main" id="{FCBE6C5E-BD3D-43BC-80CD-34A814E98AEC}"/>
              </a:ext>
            </a:extLst>
          </p:cNvPr>
          <p:cNvGrpSpPr/>
          <p:nvPr/>
        </p:nvGrpSpPr>
        <p:grpSpPr>
          <a:xfrm>
            <a:off x="0" y="3924079"/>
            <a:ext cx="12192000" cy="3282850"/>
            <a:chOff x="0" y="4298077"/>
            <a:chExt cx="12192000" cy="2559924"/>
          </a:xfrm>
        </p:grpSpPr>
        <p:sp>
          <p:nvSpPr>
            <p:cNvPr id="164" name="Rectangle 14">
              <a:extLst>
                <a:ext uri="{FF2B5EF4-FFF2-40B4-BE49-F238E27FC236}">
                  <a16:creationId xmlns:a16="http://schemas.microsoft.com/office/drawing/2014/main" id="{2771C0A6-4EEC-46D1-BBD9-C6318AE72FDC}"/>
                </a:ext>
              </a:extLst>
            </p:cNvPr>
            <p:cNvSpPr/>
            <p:nvPr/>
          </p:nvSpPr>
          <p:spPr>
            <a:xfrm>
              <a:off x="0" y="4298077"/>
              <a:ext cx="12192000" cy="2559924"/>
            </a:xfrm>
            <a:custGeom>
              <a:avLst/>
              <a:gdLst>
                <a:gd name="connsiteX0" fmla="*/ 0 w 12192000"/>
                <a:gd name="connsiteY0" fmla="*/ 0 h 2374490"/>
                <a:gd name="connsiteX1" fmla="*/ 12192000 w 12192000"/>
                <a:gd name="connsiteY1" fmla="*/ 0 h 2374490"/>
                <a:gd name="connsiteX2" fmla="*/ 12192000 w 12192000"/>
                <a:gd name="connsiteY2" fmla="*/ 2374490 h 2374490"/>
                <a:gd name="connsiteX3" fmla="*/ 0 w 12192000"/>
                <a:gd name="connsiteY3" fmla="*/ 2374490 h 2374490"/>
                <a:gd name="connsiteX4" fmla="*/ 0 w 12192000"/>
                <a:gd name="connsiteY4" fmla="*/ 0 h 2374490"/>
                <a:gd name="connsiteX0" fmla="*/ 0 w 12192000"/>
                <a:gd name="connsiteY0" fmla="*/ 0 h 2374490"/>
                <a:gd name="connsiteX1" fmla="*/ 12192000 w 12192000"/>
                <a:gd name="connsiteY1" fmla="*/ 0 h 2374490"/>
                <a:gd name="connsiteX2" fmla="*/ 12192000 w 12192000"/>
                <a:gd name="connsiteY2" fmla="*/ 2374490 h 2374490"/>
                <a:gd name="connsiteX3" fmla="*/ 0 w 12192000"/>
                <a:gd name="connsiteY3" fmla="*/ 2374490 h 2374490"/>
                <a:gd name="connsiteX4" fmla="*/ 0 w 12192000"/>
                <a:gd name="connsiteY4" fmla="*/ 0 h 2374490"/>
                <a:gd name="connsiteX0" fmla="*/ 0 w 12192000"/>
                <a:gd name="connsiteY0" fmla="*/ 81176 h 2455666"/>
                <a:gd name="connsiteX1" fmla="*/ 12192000 w 12192000"/>
                <a:gd name="connsiteY1" fmla="*/ 81176 h 2455666"/>
                <a:gd name="connsiteX2" fmla="*/ 12192000 w 12192000"/>
                <a:gd name="connsiteY2" fmla="*/ 2455666 h 2455666"/>
                <a:gd name="connsiteX3" fmla="*/ 0 w 12192000"/>
                <a:gd name="connsiteY3" fmla="*/ 2455666 h 2455666"/>
                <a:gd name="connsiteX4" fmla="*/ 0 w 12192000"/>
                <a:gd name="connsiteY4" fmla="*/ 81176 h 2455666"/>
                <a:gd name="connsiteX0" fmla="*/ 0 w 12192000"/>
                <a:gd name="connsiteY0" fmla="*/ 65090 h 2439580"/>
                <a:gd name="connsiteX1" fmla="*/ 12192000 w 12192000"/>
                <a:gd name="connsiteY1" fmla="*/ 65090 h 2439580"/>
                <a:gd name="connsiteX2" fmla="*/ 12192000 w 12192000"/>
                <a:gd name="connsiteY2" fmla="*/ 2439580 h 2439580"/>
                <a:gd name="connsiteX3" fmla="*/ 0 w 12192000"/>
                <a:gd name="connsiteY3" fmla="*/ 2439580 h 2439580"/>
                <a:gd name="connsiteX4" fmla="*/ 0 w 12192000"/>
                <a:gd name="connsiteY4" fmla="*/ 65090 h 2439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2439580">
                  <a:moveTo>
                    <a:pt x="0" y="65090"/>
                  </a:moveTo>
                  <a:cubicBezTo>
                    <a:pt x="4506451" y="2498574"/>
                    <a:pt x="8186993" y="-465852"/>
                    <a:pt x="12192000" y="65090"/>
                  </a:cubicBezTo>
                  <a:lnTo>
                    <a:pt x="12192000" y="2439580"/>
                  </a:lnTo>
                  <a:lnTo>
                    <a:pt x="0" y="2439580"/>
                  </a:lnTo>
                  <a:lnTo>
                    <a:pt x="0" y="65090"/>
                  </a:lnTo>
                  <a:close/>
                </a:path>
              </a:pathLst>
            </a:custGeom>
            <a:gradFill>
              <a:gsLst>
                <a:gs pos="23000">
                  <a:srgbClr val="96DCF7"/>
                </a:gs>
                <a:gs pos="54000">
                  <a:srgbClr val="08A5E4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65" name="Rectangle 14">
              <a:extLst>
                <a:ext uri="{FF2B5EF4-FFF2-40B4-BE49-F238E27FC236}">
                  <a16:creationId xmlns:a16="http://schemas.microsoft.com/office/drawing/2014/main" id="{CC318B59-7F09-4333-B231-AD029EC83FFF}"/>
                </a:ext>
              </a:extLst>
            </p:cNvPr>
            <p:cNvSpPr/>
            <p:nvPr/>
          </p:nvSpPr>
          <p:spPr>
            <a:xfrm>
              <a:off x="0" y="4532235"/>
              <a:ext cx="12192000" cy="2325765"/>
            </a:xfrm>
            <a:custGeom>
              <a:avLst/>
              <a:gdLst>
                <a:gd name="connsiteX0" fmla="*/ 0 w 12192000"/>
                <a:gd name="connsiteY0" fmla="*/ 0 h 2374490"/>
                <a:gd name="connsiteX1" fmla="*/ 12192000 w 12192000"/>
                <a:gd name="connsiteY1" fmla="*/ 0 h 2374490"/>
                <a:gd name="connsiteX2" fmla="*/ 12192000 w 12192000"/>
                <a:gd name="connsiteY2" fmla="*/ 2374490 h 2374490"/>
                <a:gd name="connsiteX3" fmla="*/ 0 w 12192000"/>
                <a:gd name="connsiteY3" fmla="*/ 2374490 h 2374490"/>
                <a:gd name="connsiteX4" fmla="*/ 0 w 12192000"/>
                <a:gd name="connsiteY4" fmla="*/ 0 h 2374490"/>
                <a:gd name="connsiteX0" fmla="*/ 0 w 12192000"/>
                <a:gd name="connsiteY0" fmla="*/ 0 h 2374490"/>
                <a:gd name="connsiteX1" fmla="*/ 12192000 w 12192000"/>
                <a:gd name="connsiteY1" fmla="*/ 0 h 2374490"/>
                <a:gd name="connsiteX2" fmla="*/ 12192000 w 12192000"/>
                <a:gd name="connsiteY2" fmla="*/ 2374490 h 2374490"/>
                <a:gd name="connsiteX3" fmla="*/ 0 w 12192000"/>
                <a:gd name="connsiteY3" fmla="*/ 2374490 h 2374490"/>
                <a:gd name="connsiteX4" fmla="*/ 0 w 12192000"/>
                <a:gd name="connsiteY4" fmla="*/ 0 h 2374490"/>
                <a:gd name="connsiteX0" fmla="*/ 0 w 12192000"/>
                <a:gd name="connsiteY0" fmla="*/ 81176 h 2455666"/>
                <a:gd name="connsiteX1" fmla="*/ 12192000 w 12192000"/>
                <a:gd name="connsiteY1" fmla="*/ 81176 h 2455666"/>
                <a:gd name="connsiteX2" fmla="*/ 12192000 w 12192000"/>
                <a:gd name="connsiteY2" fmla="*/ 2455666 h 2455666"/>
                <a:gd name="connsiteX3" fmla="*/ 0 w 12192000"/>
                <a:gd name="connsiteY3" fmla="*/ 2455666 h 2455666"/>
                <a:gd name="connsiteX4" fmla="*/ 0 w 12192000"/>
                <a:gd name="connsiteY4" fmla="*/ 81176 h 2455666"/>
                <a:gd name="connsiteX0" fmla="*/ 0 w 12192000"/>
                <a:gd name="connsiteY0" fmla="*/ 65090 h 2439580"/>
                <a:gd name="connsiteX1" fmla="*/ 12192000 w 12192000"/>
                <a:gd name="connsiteY1" fmla="*/ 65090 h 2439580"/>
                <a:gd name="connsiteX2" fmla="*/ 12192000 w 12192000"/>
                <a:gd name="connsiteY2" fmla="*/ 2439580 h 2439580"/>
                <a:gd name="connsiteX3" fmla="*/ 0 w 12192000"/>
                <a:gd name="connsiteY3" fmla="*/ 2439580 h 2439580"/>
                <a:gd name="connsiteX4" fmla="*/ 0 w 12192000"/>
                <a:gd name="connsiteY4" fmla="*/ 65090 h 2439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2439580">
                  <a:moveTo>
                    <a:pt x="0" y="65090"/>
                  </a:moveTo>
                  <a:cubicBezTo>
                    <a:pt x="4506451" y="2498574"/>
                    <a:pt x="8186993" y="-465852"/>
                    <a:pt x="12192000" y="65090"/>
                  </a:cubicBezTo>
                  <a:lnTo>
                    <a:pt x="12192000" y="2439580"/>
                  </a:lnTo>
                  <a:lnTo>
                    <a:pt x="0" y="2439580"/>
                  </a:lnTo>
                  <a:lnTo>
                    <a:pt x="0" y="65090"/>
                  </a:lnTo>
                  <a:close/>
                </a:path>
              </a:pathLst>
            </a:custGeom>
            <a:gradFill>
              <a:gsLst>
                <a:gs pos="99000">
                  <a:srgbClr val="96DCF7"/>
                </a:gs>
                <a:gs pos="0">
                  <a:srgbClr val="08A5E4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185" name="Group 86">
            <a:extLst>
              <a:ext uri="{FF2B5EF4-FFF2-40B4-BE49-F238E27FC236}">
                <a16:creationId xmlns:a16="http://schemas.microsoft.com/office/drawing/2014/main" id="{5EC5F938-64BA-463A-8541-9CE6E2922B6D}"/>
              </a:ext>
            </a:extLst>
          </p:cNvPr>
          <p:cNvGrpSpPr/>
          <p:nvPr/>
        </p:nvGrpSpPr>
        <p:grpSpPr>
          <a:xfrm>
            <a:off x="61669" y="5606548"/>
            <a:ext cx="2592986" cy="2124850"/>
            <a:chOff x="9381302" y="4525192"/>
            <a:chExt cx="2592986" cy="2124850"/>
          </a:xfrm>
          <a:gradFill>
            <a:gsLst>
              <a:gs pos="100000">
                <a:schemeClr val="bg1"/>
              </a:gs>
              <a:gs pos="0">
                <a:srgbClr val="96DCF7"/>
              </a:gs>
            </a:gsLst>
            <a:lin ang="2700000" scaled="1"/>
          </a:gradFill>
        </p:grpSpPr>
        <p:grpSp>
          <p:nvGrpSpPr>
            <p:cNvPr id="186" name="Group 87">
              <a:extLst>
                <a:ext uri="{FF2B5EF4-FFF2-40B4-BE49-F238E27FC236}">
                  <a16:creationId xmlns:a16="http://schemas.microsoft.com/office/drawing/2014/main" id="{B4342A91-FABA-4B1E-9BC1-2B6F21DF95BA}"/>
                </a:ext>
              </a:extLst>
            </p:cNvPr>
            <p:cNvGrpSpPr/>
            <p:nvPr/>
          </p:nvGrpSpPr>
          <p:grpSpPr>
            <a:xfrm rot="19695130" flipH="1">
              <a:off x="10688647" y="5407027"/>
              <a:ext cx="1285641" cy="1243015"/>
              <a:chOff x="2818811" y="574769"/>
              <a:chExt cx="6148534" cy="5944686"/>
            </a:xfrm>
            <a:grpFill/>
          </p:grpSpPr>
          <p:sp>
            <p:nvSpPr>
              <p:cNvPr id="199" name="Freeform 6">
                <a:extLst>
                  <a:ext uri="{FF2B5EF4-FFF2-40B4-BE49-F238E27FC236}">
                    <a16:creationId xmlns:a16="http://schemas.microsoft.com/office/drawing/2014/main" id="{3F94A794-407D-4019-881B-F7AA47EC47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0" name="Oval 101">
                <a:extLst>
                  <a:ext uri="{FF2B5EF4-FFF2-40B4-BE49-F238E27FC236}">
                    <a16:creationId xmlns:a16="http://schemas.microsoft.com/office/drawing/2014/main" id="{AE56BFBE-559A-4F58-B8EE-4651A0255825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01" name="Oval 102">
                <a:extLst>
                  <a:ext uri="{FF2B5EF4-FFF2-40B4-BE49-F238E27FC236}">
                    <a16:creationId xmlns:a16="http://schemas.microsoft.com/office/drawing/2014/main" id="{65CBFBF7-C547-4B4F-AF12-4F528D5BD4C9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02" name="Oval 103">
                <a:extLst>
                  <a:ext uri="{FF2B5EF4-FFF2-40B4-BE49-F238E27FC236}">
                    <a16:creationId xmlns:a16="http://schemas.microsoft.com/office/drawing/2014/main" id="{BE660C90-2E2E-4FEE-8D8C-56F1E795E6F2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03" name="Oval 104">
                <a:extLst>
                  <a:ext uri="{FF2B5EF4-FFF2-40B4-BE49-F238E27FC236}">
                    <a16:creationId xmlns:a16="http://schemas.microsoft.com/office/drawing/2014/main" id="{F0C69440-C8F7-4FC9-ADAE-5E6C0818BF66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187" name="Group 88">
              <a:extLst>
                <a:ext uri="{FF2B5EF4-FFF2-40B4-BE49-F238E27FC236}">
                  <a16:creationId xmlns:a16="http://schemas.microsoft.com/office/drawing/2014/main" id="{1E6EDF1B-9523-4599-9E1B-F8475989FB34}"/>
                </a:ext>
              </a:extLst>
            </p:cNvPr>
            <p:cNvGrpSpPr/>
            <p:nvPr/>
          </p:nvGrpSpPr>
          <p:grpSpPr>
            <a:xfrm rot="611320" flipH="1">
              <a:off x="10228067" y="4525192"/>
              <a:ext cx="800235" cy="773703"/>
              <a:chOff x="2818811" y="574769"/>
              <a:chExt cx="6148534" cy="5944686"/>
            </a:xfrm>
            <a:grpFill/>
          </p:grpSpPr>
          <p:sp>
            <p:nvSpPr>
              <p:cNvPr id="194" name="Freeform 6">
                <a:extLst>
                  <a:ext uri="{FF2B5EF4-FFF2-40B4-BE49-F238E27FC236}">
                    <a16:creationId xmlns:a16="http://schemas.microsoft.com/office/drawing/2014/main" id="{D35A9C2A-B1D9-4EAF-9F8F-58461073E9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5" name="Oval 96">
                <a:extLst>
                  <a:ext uri="{FF2B5EF4-FFF2-40B4-BE49-F238E27FC236}">
                    <a16:creationId xmlns:a16="http://schemas.microsoft.com/office/drawing/2014/main" id="{02599680-49A2-4853-AF86-5D67266CF09A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96" name="Oval 97">
                <a:extLst>
                  <a:ext uri="{FF2B5EF4-FFF2-40B4-BE49-F238E27FC236}">
                    <a16:creationId xmlns:a16="http://schemas.microsoft.com/office/drawing/2014/main" id="{D83EEE51-3840-472C-AAA8-BAA1B0F62022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97" name="Oval 98">
                <a:extLst>
                  <a:ext uri="{FF2B5EF4-FFF2-40B4-BE49-F238E27FC236}">
                    <a16:creationId xmlns:a16="http://schemas.microsoft.com/office/drawing/2014/main" id="{8BCC5D77-9E32-49D6-AD78-95C20072E2EC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98" name="Oval 99">
                <a:extLst>
                  <a:ext uri="{FF2B5EF4-FFF2-40B4-BE49-F238E27FC236}">
                    <a16:creationId xmlns:a16="http://schemas.microsoft.com/office/drawing/2014/main" id="{F63380BE-F2C4-42B4-A163-06BC338AE9FC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188" name="Group 89">
              <a:extLst>
                <a:ext uri="{FF2B5EF4-FFF2-40B4-BE49-F238E27FC236}">
                  <a16:creationId xmlns:a16="http://schemas.microsoft.com/office/drawing/2014/main" id="{4FD14406-6588-43CE-918F-39F6B2F1A40D}"/>
                </a:ext>
              </a:extLst>
            </p:cNvPr>
            <p:cNvGrpSpPr/>
            <p:nvPr/>
          </p:nvGrpSpPr>
          <p:grpSpPr>
            <a:xfrm rot="17868111" flipH="1">
              <a:off x="9372166" y="5402833"/>
              <a:ext cx="551126" cy="532854"/>
              <a:chOff x="2818811" y="574769"/>
              <a:chExt cx="6148534" cy="5944686"/>
            </a:xfrm>
            <a:grpFill/>
          </p:grpSpPr>
          <p:sp>
            <p:nvSpPr>
              <p:cNvPr id="189" name="Freeform 6">
                <a:extLst>
                  <a:ext uri="{FF2B5EF4-FFF2-40B4-BE49-F238E27FC236}">
                    <a16:creationId xmlns:a16="http://schemas.microsoft.com/office/drawing/2014/main" id="{2C040316-A5E0-4A39-BBB7-C1ECD4AF2A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0" name="Oval 91">
                <a:extLst>
                  <a:ext uri="{FF2B5EF4-FFF2-40B4-BE49-F238E27FC236}">
                    <a16:creationId xmlns:a16="http://schemas.microsoft.com/office/drawing/2014/main" id="{066B17D0-B755-433F-9CA0-75B6FDAFF087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91" name="Oval 92">
                <a:extLst>
                  <a:ext uri="{FF2B5EF4-FFF2-40B4-BE49-F238E27FC236}">
                    <a16:creationId xmlns:a16="http://schemas.microsoft.com/office/drawing/2014/main" id="{53FC8814-330A-46B1-A127-42907BE348FE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92" name="Oval 93">
                <a:extLst>
                  <a:ext uri="{FF2B5EF4-FFF2-40B4-BE49-F238E27FC236}">
                    <a16:creationId xmlns:a16="http://schemas.microsoft.com/office/drawing/2014/main" id="{4E467A9D-690C-4AF4-879F-ED3380094A12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93" name="Oval 94">
                <a:extLst>
                  <a:ext uri="{FF2B5EF4-FFF2-40B4-BE49-F238E27FC236}">
                    <a16:creationId xmlns:a16="http://schemas.microsoft.com/office/drawing/2014/main" id="{033935AF-6D48-466C-B7AF-C353DEEF8BC8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9586D4-EF31-4174-9160-FB4E83628EDC}"/>
              </a:ext>
            </a:extLst>
          </p:cNvPr>
          <p:cNvSpPr/>
          <p:nvPr/>
        </p:nvSpPr>
        <p:spPr>
          <a:xfrm>
            <a:off x="515937" y="1453463"/>
            <a:ext cx="5297927" cy="1177108"/>
          </a:xfrm>
          <a:prstGeom prst="roundRect">
            <a:avLst>
              <a:gd name="adj" fmla="val 3921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solidFill>
                <a:srgbClr val="6D7381"/>
              </a:solidFill>
              <a:latin typeface="Raleway" panose="020B0503030101060003" pitchFamily="34" charset="0"/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5BAACF39-5078-400D-ACCD-7FCA47353181}"/>
              </a:ext>
            </a:extLst>
          </p:cNvPr>
          <p:cNvSpPr/>
          <p:nvPr/>
        </p:nvSpPr>
        <p:spPr>
          <a:xfrm>
            <a:off x="393244" y="332202"/>
            <a:ext cx="115734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Montserrat ExtraBold" panose="00000900000000000000" pitchFamily="2" charset="-52"/>
              </a:rPr>
              <a:t>Факторы влияющие на всасывание кальция:</a:t>
            </a:r>
          </a:p>
        </p:txBody>
      </p:sp>
      <p:grpSp>
        <p:nvGrpSpPr>
          <p:cNvPr id="115" name="Group 23">
            <a:extLst>
              <a:ext uri="{FF2B5EF4-FFF2-40B4-BE49-F238E27FC236}">
                <a16:creationId xmlns:a16="http://schemas.microsoft.com/office/drawing/2014/main" id="{1416DF27-E4BF-4E61-8FB3-6A42A5F929D9}"/>
              </a:ext>
            </a:extLst>
          </p:cNvPr>
          <p:cNvGrpSpPr/>
          <p:nvPr/>
        </p:nvGrpSpPr>
        <p:grpSpPr>
          <a:xfrm>
            <a:off x="670179" y="1838334"/>
            <a:ext cx="4402422" cy="413418"/>
            <a:chOff x="979254" y="1742401"/>
            <a:chExt cx="4402422" cy="413418"/>
          </a:xfrm>
        </p:grpSpPr>
        <p:sp>
          <p:nvSpPr>
            <p:cNvPr id="116" name="Rectangle 8">
              <a:extLst>
                <a:ext uri="{FF2B5EF4-FFF2-40B4-BE49-F238E27FC236}">
                  <a16:creationId xmlns:a16="http://schemas.microsoft.com/office/drawing/2014/main" id="{AAE4A90E-50BC-40ED-AB7D-52E2EFC52226}"/>
                </a:ext>
              </a:extLst>
            </p:cNvPr>
            <p:cNvSpPr/>
            <p:nvPr/>
          </p:nvSpPr>
          <p:spPr>
            <a:xfrm>
              <a:off x="1493688" y="1742401"/>
              <a:ext cx="3887988" cy="3072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endParaRPr lang="id-ID" sz="1200" dirty="0">
                <a:solidFill>
                  <a:srgbClr val="6D738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grpSp>
          <p:nvGrpSpPr>
            <p:cNvPr id="117" name="Group 7">
              <a:extLst>
                <a:ext uri="{FF2B5EF4-FFF2-40B4-BE49-F238E27FC236}">
                  <a16:creationId xmlns:a16="http://schemas.microsoft.com/office/drawing/2014/main" id="{C408A321-2B3D-41A2-A23F-6061956D8B48}"/>
                </a:ext>
              </a:extLst>
            </p:cNvPr>
            <p:cNvGrpSpPr/>
            <p:nvPr/>
          </p:nvGrpSpPr>
          <p:grpSpPr>
            <a:xfrm>
              <a:off x="979254" y="1742401"/>
              <a:ext cx="413418" cy="413418"/>
              <a:chOff x="1231129" y="3506469"/>
              <a:chExt cx="413418" cy="413418"/>
            </a:xfrm>
          </p:grpSpPr>
          <p:sp>
            <p:nvSpPr>
              <p:cNvPr id="118" name="Oval 9">
                <a:extLst>
                  <a:ext uri="{FF2B5EF4-FFF2-40B4-BE49-F238E27FC236}">
                    <a16:creationId xmlns:a16="http://schemas.microsoft.com/office/drawing/2014/main" id="{F85A4411-433F-46AA-B49C-340DBEFD8311}"/>
                  </a:ext>
                </a:extLst>
              </p:cNvPr>
              <p:cNvSpPr/>
              <p:nvPr/>
            </p:nvSpPr>
            <p:spPr>
              <a:xfrm>
                <a:off x="1231129" y="3506469"/>
                <a:ext cx="413418" cy="413418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0">
                <a:extLst>
                  <a:ext uri="{FF2B5EF4-FFF2-40B4-BE49-F238E27FC236}">
                    <a16:creationId xmlns:a16="http://schemas.microsoft.com/office/drawing/2014/main" id="{5EADCB5E-F767-43DA-B1E9-98E1FA196015}"/>
                  </a:ext>
                </a:extLst>
              </p:cNvPr>
              <p:cNvSpPr/>
              <p:nvPr/>
            </p:nvSpPr>
            <p:spPr>
              <a:xfrm>
                <a:off x="1276266" y="3551606"/>
                <a:ext cx="323144" cy="323144"/>
              </a:xfrm>
              <a:prstGeom prst="ellipse">
                <a:avLst/>
              </a:prstGeom>
              <a:solidFill>
                <a:srgbClr val="08A5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ADC7FC1-4B2A-4360-B20D-87ECC6B5CA35}"/>
              </a:ext>
            </a:extLst>
          </p:cNvPr>
          <p:cNvSpPr/>
          <p:nvPr/>
        </p:nvSpPr>
        <p:spPr>
          <a:xfrm>
            <a:off x="1208166" y="1773771"/>
            <a:ext cx="47512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Montserrat "/>
              </a:rPr>
              <a:t>Уровень фосфатов или оксалатов </a:t>
            </a:r>
          </a:p>
          <a:p>
            <a:r>
              <a:rPr lang="ru-RU" sz="1600" dirty="0">
                <a:latin typeface="Montserrat "/>
              </a:rPr>
              <a:t>в кормах/ продуктах</a:t>
            </a:r>
          </a:p>
        </p:txBody>
      </p:sp>
      <p:grpSp>
        <p:nvGrpSpPr>
          <p:cNvPr id="166" name="Group 86">
            <a:extLst>
              <a:ext uri="{FF2B5EF4-FFF2-40B4-BE49-F238E27FC236}">
                <a16:creationId xmlns:a16="http://schemas.microsoft.com/office/drawing/2014/main" id="{48CE2ED1-3C8C-442C-B55A-EFEF4ACC0836}"/>
              </a:ext>
            </a:extLst>
          </p:cNvPr>
          <p:cNvGrpSpPr/>
          <p:nvPr/>
        </p:nvGrpSpPr>
        <p:grpSpPr>
          <a:xfrm>
            <a:off x="10681705" y="-444168"/>
            <a:ext cx="2592986" cy="2124850"/>
            <a:chOff x="9381302" y="4525192"/>
            <a:chExt cx="2592986" cy="2124850"/>
          </a:xfrm>
          <a:gradFill>
            <a:gsLst>
              <a:gs pos="100000">
                <a:schemeClr val="bg1"/>
              </a:gs>
              <a:gs pos="0">
                <a:srgbClr val="96DCF7"/>
              </a:gs>
            </a:gsLst>
            <a:lin ang="2700000" scaled="1"/>
          </a:gradFill>
        </p:grpSpPr>
        <p:grpSp>
          <p:nvGrpSpPr>
            <p:cNvPr id="167" name="Group 87">
              <a:extLst>
                <a:ext uri="{FF2B5EF4-FFF2-40B4-BE49-F238E27FC236}">
                  <a16:creationId xmlns:a16="http://schemas.microsoft.com/office/drawing/2014/main" id="{FD1FF330-4AFD-4248-B55D-A8499167B2FA}"/>
                </a:ext>
              </a:extLst>
            </p:cNvPr>
            <p:cNvGrpSpPr/>
            <p:nvPr/>
          </p:nvGrpSpPr>
          <p:grpSpPr>
            <a:xfrm rot="19695130" flipH="1">
              <a:off x="10688647" y="5407027"/>
              <a:ext cx="1285641" cy="1243015"/>
              <a:chOff x="2818811" y="574769"/>
              <a:chExt cx="6148534" cy="5944686"/>
            </a:xfrm>
            <a:grpFill/>
          </p:grpSpPr>
          <p:sp>
            <p:nvSpPr>
              <p:cNvPr id="180" name="Freeform 6">
                <a:extLst>
                  <a:ext uri="{FF2B5EF4-FFF2-40B4-BE49-F238E27FC236}">
                    <a16:creationId xmlns:a16="http://schemas.microsoft.com/office/drawing/2014/main" id="{2FFEA678-7450-492A-BACE-EE28DBCAE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1" name="Oval 101">
                <a:extLst>
                  <a:ext uri="{FF2B5EF4-FFF2-40B4-BE49-F238E27FC236}">
                    <a16:creationId xmlns:a16="http://schemas.microsoft.com/office/drawing/2014/main" id="{64B6C7D9-8CBA-4C34-9083-A285E2B82A9C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82" name="Oval 102">
                <a:extLst>
                  <a:ext uri="{FF2B5EF4-FFF2-40B4-BE49-F238E27FC236}">
                    <a16:creationId xmlns:a16="http://schemas.microsoft.com/office/drawing/2014/main" id="{D2C17AA3-8B18-49BA-809F-7411D6DF4719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83" name="Oval 103">
                <a:extLst>
                  <a:ext uri="{FF2B5EF4-FFF2-40B4-BE49-F238E27FC236}">
                    <a16:creationId xmlns:a16="http://schemas.microsoft.com/office/drawing/2014/main" id="{26E13B3E-0F81-4ECF-9CC3-1DBB7ADAB0B0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84" name="Oval 104">
                <a:extLst>
                  <a:ext uri="{FF2B5EF4-FFF2-40B4-BE49-F238E27FC236}">
                    <a16:creationId xmlns:a16="http://schemas.microsoft.com/office/drawing/2014/main" id="{92D49609-6EFE-4C62-95F1-FA122EF451FB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168" name="Group 88">
              <a:extLst>
                <a:ext uri="{FF2B5EF4-FFF2-40B4-BE49-F238E27FC236}">
                  <a16:creationId xmlns:a16="http://schemas.microsoft.com/office/drawing/2014/main" id="{A02C1CD9-9F7A-423C-BF22-1360D0BBC374}"/>
                </a:ext>
              </a:extLst>
            </p:cNvPr>
            <p:cNvGrpSpPr/>
            <p:nvPr/>
          </p:nvGrpSpPr>
          <p:grpSpPr>
            <a:xfrm rot="611320" flipH="1">
              <a:off x="10228067" y="4525192"/>
              <a:ext cx="800235" cy="773703"/>
              <a:chOff x="2818811" y="574769"/>
              <a:chExt cx="6148534" cy="5944686"/>
            </a:xfrm>
            <a:grpFill/>
          </p:grpSpPr>
          <p:sp>
            <p:nvSpPr>
              <p:cNvPr id="175" name="Freeform 6">
                <a:extLst>
                  <a:ext uri="{FF2B5EF4-FFF2-40B4-BE49-F238E27FC236}">
                    <a16:creationId xmlns:a16="http://schemas.microsoft.com/office/drawing/2014/main" id="{12C715A8-0D7A-434A-AC9B-DE941C9E2F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76" name="Oval 96">
                <a:extLst>
                  <a:ext uri="{FF2B5EF4-FFF2-40B4-BE49-F238E27FC236}">
                    <a16:creationId xmlns:a16="http://schemas.microsoft.com/office/drawing/2014/main" id="{84C405E3-2B0C-4700-893F-8C4C70C7A474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77" name="Oval 97">
                <a:extLst>
                  <a:ext uri="{FF2B5EF4-FFF2-40B4-BE49-F238E27FC236}">
                    <a16:creationId xmlns:a16="http://schemas.microsoft.com/office/drawing/2014/main" id="{416DFC95-53EA-4FEA-84DB-ECC4D3E42845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78" name="Oval 98">
                <a:extLst>
                  <a:ext uri="{FF2B5EF4-FFF2-40B4-BE49-F238E27FC236}">
                    <a16:creationId xmlns:a16="http://schemas.microsoft.com/office/drawing/2014/main" id="{1E3DCE12-D9CC-4861-98E2-A620DB64732C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79" name="Oval 99">
                <a:extLst>
                  <a:ext uri="{FF2B5EF4-FFF2-40B4-BE49-F238E27FC236}">
                    <a16:creationId xmlns:a16="http://schemas.microsoft.com/office/drawing/2014/main" id="{BFF25F22-C776-49C8-9174-4E3109B4049C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169" name="Group 89">
              <a:extLst>
                <a:ext uri="{FF2B5EF4-FFF2-40B4-BE49-F238E27FC236}">
                  <a16:creationId xmlns:a16="http://schemas.microsoft.com/office/drawing/2014/main" id="{57B43632-F157-47A2-BAF2-07645B466F8C}"/>
                </a:ext>
              </a:extLst>
            </p:cNvPr>
            <p:cNvGrpSpPr/>
            <p:nvPr/>
          </p:nvGrpSpPr>
          <p:grpSpPr>
            <a:xfrm rot="17868111" flipH="1">
              <a:off x="9372166" y="5402833"/>
              <a:ext cx="551126" cy="532854"/>
              <a:chOff x="2818811" y="574769"/>
              <a:chExt cx="6148534" cy="5944686"/>
            </a:xfrm>
            <a:grpFill/>
          </p:grpSpPr>
          <p:sp>
            <p:nvSpPr>
              <p:cNvPr id="170" name="Freeform 6">
                <a:extLst>
                  <a:ext uri="{FF2B5EF4-FFF2-40B4-BE49-F238E27FC236}">
                    <a16:creationId xmlns:a16="http://schemas.microsoft.com/office/drawing/2014/main" id="{A0EFDA3E-CF9C-45FF-814A-88DBD87819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71" name="Oval 91">
                <a:extLst>
                  <a:ext uri="{FF2B5EF4-FFF2-40B4-BE49-F238E27FC236}">
                    <a16:creationId xmlns:a16="http://schemas.microsoft.com/office/drawing/2014/main" id="{5EC7B502-B409-4D31-8172-8624116024C8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72" name="Oval 92">
                <a:extLst>
                  <a:ext uri="{FF2B5EF4-FFF2-40B4-BE49-F238E27FC236}">
                    <a16:creationId xmlns:a16="http://schemas.microsoft.com/office/drawing/2014/main" id="{232966A2-1430-44D5-9980-7594511B92A5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73" name="Oval 93">
                <a:extLst>
                  <a:ext uri="{FF2B5EF4-FFF2-40B4-BE49-F238E27FC236}">
                    <a16:creationId xmlns:a16="http://schemas.microsoft.com/office/drawing/2014/main" id="{4231F9A5-136A-45C0-9070-F945C655D445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74" name="Oval 94">
                <a:extLst>
                  <a:ext uri="{FF2B5EF4-FFF2-40B4-BE49-F238E27FC236}">
                    <a16:creationId xmlns:a16="http://schemas.microsoft.com/office/drawing/2014/main" id="{B1E5A8FD-2851-44C7-900C-6B61B9E02694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</p:grpSp>
      <p:sp>
        <p:nvSpPr>
          <p:cNvPr id="92" name="Rectangle: Rounded Corners 3">
            <a:extLst>
              <a:ext uri="{FF2B5EF4-FFF2-40B4-BE49-F238E27FC236}">
                <a16:creationId xmlns:a16="http://schemas.microsoft.com/office/drawing/2014/main" id="{3E05F416-0303-40E0-AC28-B550BBE7883E}"/>
              </a:ext>
            </a:extLst>
          </p:cNvPr>
          <p:cNvSpPr/>
          <p:nvPr/>
        </p:nvSpPr>
        <p:spPr>
          <a:xfrm>
            <a:off x="522683" y="5216934"/>
            <a:ext cx="5297927" cy="1177108"/>
          </a:xfrm>
          <a:prstGeom prst="roundRect">
            <a:avLst>
              <a:gd name="adj" fmla="val 3921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solidFill>
                <a:srgbClr val="6D7381"/>
              </a:solidFill>
              <a:latin typeface="Raleway" panose="020B0503030101060003" pitchFamily="34" charset="0"/>
            </a:endParaRPr>
          </a:p>
        </p:txBody>
      </p:sp>
      <p:grpSp>
        <p:nvGrpSpPr>
          <p:cNvPr id="93" name="Group 23">
            <a:extLst>
              <a:ext uri="{FF2B5EF4-FFF2-40B4-BE49-F238E27FC236}">
                <a16:creationId xmlns:a16="http://schemas.microsoft.com/office/drawing/2014/main" id="{02400E18-6C6C-4D9C-8C22-BDA0441A6D14}"/>
              </a:ext>
            </a:extLst>
          </p:cNvPr>
          <p:cNvGrpSpPr/>
          <p:nvPr/>
        </p:nvGrpSpPr>
        <p:grpSpPr>
          <a:xfrm>
            <a:off x="676925" y="5601805"/>
            <a:ext cx="4402422" cy="413418"/>
            <a:chOff x="979254" y="1742401"/>
            <a:chExt cx="4402422" cy="413418"/>
          </a:xfrm>
        </p:grpSpPr>
        <p:sp>
          <p:nvSpPr>
            <p:cNvPr id="94" name="Rectangle 8">
              <a:extLst>
                <a:ext uri="{FF2B5EF4-FFF2-40B4-BE49-F238E27FC236}">
                  <a16:creationId xmlns:a16="http://schemas.microsoft.com/office/drawing/2014/main" id="{75B541D7-4603-48DC-8E9F-B1A7AF6E4128}"/>
                </a:ext>
              </a:extLst>
            </p:cNvPr>
            <p:cNvSpPr/>
            <p:nvPr/>
          </p:nvSpPr>
          <p:spPr>
            <a:xfrm>
              <a:off x="1493688" y="1742401"/>
              <a:ext cx="3887988" cy="3072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endParaRPr lang="id-ID" sz="1200" dirty="0">
                <a:solidFill>
                  <a:srgbClr val="6D738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grpSp>
          <p:nvGrpSpPr>
            <p:cNvPr id="95" name="Group 7">
              <a:extLst>
                <a:ext uri="{FF2B5EF4-FFF2-40B4-BE49-F238E27FC236}">
                  <a16:creationId xmlns:a16="http://schemas.microsoft.com/office/drawing/2014/main" id="{8E2BA472-6690-4DBC-92B8-B7E439860BD6}"/>
                </a:ext>
              </a:extLst>
            </p:cNvPr>
            <p:cNvGrpSpPr/>
            <p:nvPr/>
          </p:nvGrpSpPr>
          <p:grpSpPr>
            <a:xfrm>
              <a:off x="979254" y="1742401"/>
              <a:ext cx="413418" cy="413418"/>
              <a:chOff x="1231129" y="3506469"/>
              <a:chExt cx="413418" cy="413418"/>
            </a:xfrm>
          </p:grpSpPr>
          <p:sp>
            <p:nvSpPr>
              <p:cNvPr id="96" name="Oval 9">
                <a:extLst>
                  <a:ext uri="{FF2B5EF4-FFF2-40B4-BE49-F238E27FC236}">
                    <a16:creationId xmlns:a16="http://schemas.microsoft.com/office/drawing/2014/main" id="{A1A22821-A987-44BE-9F3A-40D170F4B894}"/>
                  </a:ext>
                </a:extLst>
              </p:cNvPr>
              <p:cNvSpPr/>
              <p:nvPr/>
            </p:nvSpPr>
            <p:spPr>
              <a:xfrm>
                <a:off x="1231129" y="3506469"/>
                <a:ext cx="413418" cy="413418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10">
                <a:extLst>
                  <a:ext uri="{FF2B5EF4-FFF2-40B4-BE49-F238E27FC236}">
                    <a16:creationId xmlns:a16="http://schemas.microsoft.com/office/drawing/2014/main" id="{9EFD85B6-2343-4B55-BE09-652B8192103D}"/>
                  </a:ext>
                </a:extLst>
              </p:cNvPr>
              <p:cNvSpPr/>
              <p:nvPr/>
            </p:nvSpPr>
            <p:spPr>
              <a:xfrm>
                <a:off x="1276266" y="3551606"/>
                <a:ext cx="323144" cy="323144"/>
              </a:xfrm>
              <a:prstGeom prst="ellipse">
                <a:avLst/>
              </a:prstGeom>
              <a:solidFill>
                <a:srgbClr val="08A5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723C03B4-080B-4775-8EDC-C79779C9649B}"/>
              </a:ext>
            </a:extLst>
          </p:cNvPr>
          <p:cNvSpPr/>
          <p:nvPr/>
        </p:nvSpPr>
        <p:spPr>
          <a:xfrm>
            <a:off x="1214912" y="5537242"/>
            <a:ext cx="47512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Montserrat "/>
              </a:rPr>
              <a:t>Достаточный уровень </a:t>
            </a:r>
          </a:p>
          <a:p>
            <a:r>
              <a:rPr lang="ru-RU" sz="1600" dirty="0">
                <a:latin typeface="Montserrat "/>
              </a:rPr>
              <a:t>витамина Д</a:t>
            </a:r>
          </a:p>
        </p:txBody>
      </p:sp>
      <p:sp>
        <p:nvSpPr>
          <p:cNvPr id="99" name="Rectangle: Rounded Corners 3">
            <a:extLst>
              <a:ext uri="{FF2B5EF4-FFF2-40B4-BE49-F238E27FC236}">
                <a16:creationId xmlns:a16="http://schemas.microsoft.com/office/drawing/2014/main" id="{BDC6B9AB-5256-4C12-A24A-49E36B84DBFE}"/>
              </a:ext>
            </a:extLst>
          </p:cNvPr>
          <p:cNvSpPr/>
          <p:nvPr/>
        </p:nvSpPr>
        <p:spPr>
          <a:xfrm>
            <a:off x="393244" y="3375172"/>
            <a:ext cx="5297927" cy="1177108"/>
          </a:xfrm>
          <a:prstGeom prst="roundRect">
            <a:avLst>
              <a:gd name="adj" fmla="val 3921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solidFill>
                <a:srgbClr val="6D7381"/>
              </a:solidFill>
              <a:latin typeface="Raleway" panose="020B0503030101060003" pitchFamily="34" charset="0"/>
            </a:endParaRPr>
          </a:p>
        </p:txBody>
      </p:sp>
      <p:grpSp>
        <p:nvGrpSpPr>
          <p:cNvPr id="100" name="Group 23">
            <a:extLst>
              <a:ext uri="{FF2B5EF4-FFF2-40B4-BE49-F238E27FC236}">
                <a16:creationId xmlns:a16="http://schemas.microsoft.com/office/drawing/2014/main" id="{90A217F9-3996-422C-A29E-DA716EFCB27E}"/>
              </a:ext>
            </a:extLst>
          </p:cNvPr>
          <p:cNvGrpSpPr/>
          <p:nvPr/>
        </p:nvGrpSpPr>
        <p:grpSpPr>
          <a:xfrm>
            <a:off x="676925" y="3722516"/>
            <a:ext cx="4402422" cy="413418"/>
            <a:chOff x="979254" y="1742401"/>
            <a:chExt cx="4402422" cy="413418"/>
          </a:xfrm>
        </p:grpSpPr>
        <p:sp>
          <p:nvSpPr>
            <p:cNvPr id="101" name="Rectangle 8">
              <a:extLst>
                <a:ext uri="{FF2B5EF4-FFF2-40B4-BE49-F238E27FC236}">
                  <a16:creationId xmlns:a16="http://schemas.microsoft.com/office/drawing/2014/main" id="{A6C8ABD8-3F3C-46A8-9F25-B9B537116025}"/>
                </a:ext>
              </a:extLst>
            </p:cNvPr>
            <p:cNvSpPr/>
            <p:nvPr/>
          </p:nvSpPr>
          <p:spPr>
            <a:xfrm>
              <a:off x="1493688" y="1742401"/>
              <a:ext cx="3887988" cy="3072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endParaRPr lang="id-ID" sz="1200" dirty="0">
                <a:solidFill>
                  <a:srgbClr val="6D738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grpSp>
          <p:nvGrpSpPr>
            <p:cNvPr id="102" name="Group 7">
              <a:extLst>
                <a:ext uri="{FF2B5EF4-FFF2-40B4-BE49-F238E27FC236}">
                  <a16:creationId xmlns:a16="http://schemas.microsoft.com/office/drawing/2014/main" id="{2A0637F9-9058-4DCE-925F-D1279814A6AC}"/>
                </a:ext>
              </a:extLst>
            </p:cNvPr>
            <p:cNvGrpSpPr/>
            <p:nvPr/>
          </p:nvGrpSpPr>
          <p:grpSpPr>
            <a:xfrm>
              <a:off x="979254" y="1742401"/>
              <a:ext cx="413418" cy="413418"/>
              <a:chOff x="1231129" y="3506469"/>
              <a:chExt cx="413418" cy="413418"/>
            </a:xfrm>
          </p:grpSpPr>
          <p:sp>
            <p:nvSpPr>
              <p:cNvPr id="103" name="Oval 9">
                <a:extLst>
                  <a:ext uri="{FF2B5EF4-FFF2-40B4-BE49-F238E27FC236}">
                    <a16:creationId xmlns:a16="http://schemas.microsoft.com/office/drawing/2014/main" id="{9CF14339-EABC-4C08-8838-93C51B94FE99}"/>
                  </a:ext>
                </a:extLst>
              </p:cNvPr>
              <p:cNvSpPr/>
              <p:nvPr/>
            </p:nvSpPr>
            <p:spPr>
              <a:xfrm>
                <a:off x="1231129" y="3506469"/>
                <a:ext cx="413418" cy="413418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">
                <a:extLst>
                  <a:ext uri="{FF2B5EF4-FFF2-40B4-BE49-F238E27FC236}">
                    <a16:creationId xmlns:a16="http://schemas.microsoft.com/office/drawing/2014/main" id="{1E8A5CED-A722-4E5A-AC5C-BA6D4D6C4512}"/>
                  </a:ext>
                </a:extLst>
              </p:cNvPr>
              <p:cNvSpPr/>
              <p:nvPr/>
            </p:nvSpPr>
            <p:spPr>
              <a:xfrm>
                <a:off x="1276266" y="3551606"/>
                <a:ext cx="323144" cy="323144"/>
              </a:xfrm>
              <a:prstGeom prst="ellipse">
                <a:avLst/>
              </a:prstGeom>
              <a:solidFill>
                <a:srgbClr val="08A5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6" name="Rectangle: Rounded Corners 3">
            <a:extLst>
              <a:ext uri="{FF2B5EF4-FFF2-40B4-BE49-F238E27FC236}">
                <a16:creationId xmlns:a16="http://schemas.microsoft.com/office/drawing/2014/main" id="{275AA3F2-6316-4A11-AEBC-A8F7D66B6F66}"/>
              </a:ext>
            </a:extLst>
          </p:cNvPr>
          <p:cNvSpPr/>
          <p:nvPr/>
        </p:nvSpPr>
        <p:spPr>
          <a:xfrm>
            <a:off x="6267132" y="1445758"/>
            <a:ext cx="5297927" cy="1177108"/>
          </a:xfrm>
          <a:prstGeom prst="roundRect">
            <a:avLst>
              <a:gd name="adj" fmla="val 3921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solidFill>
                <a:srgbClr val="6D7381"/>
              </a:solidFill>
              <a:latin typeface="Raleway" panose="020B0503030101060003" pitchFamily="34" charset="0"/>
            </a:endParaRPr>
          </a:p>
        </p:txBody>
      </p:sp>
      <p:grpSp>
        <p:nvGrpSpPr>
          <p:cNvPr id="107" name="Group 23">
            <a:extLst>
              <a:ext uri="{FF2B5EF4-FFF2-40B4-BE49-F238E27FC236}">
                <a16:creationId xmlns:a16="http://schemas.microsoft.com/office/drawing/2014/main" id="{564509A9-B1CA-4476-9508-B76836470923}"/>
              </a:ext>
            </a:extLst>
          </p:cNvPr>
          <p:cNvGrpSpPr/>
          <p:nvPr/>
        </p:nvGrpSpPr>
        <p:grpSpPr>
          <a:xfrm>
            <a:off x="6421374" y="1830629"/>
            <a:ext cx="4402422" cy="413418"/>
            <a:chOff x="979254" y="1742401"/>
            <a:chExt cx="4402422" cy="413418"/>
          </a:xfrm>
        </p:grpSpPr>
        <p:sp>
          <p:nvSpPr>
            <p:cNvPr id="108" name="Rectangle 8">
              <a:extLst>
                <a:ext uri="{FF2B5EF4-FFF2-40B4-BE49-F238E27FC236}">
                  <a16:creationId xmlns:a16="http://schemas.microsoft.com/office/drawing/2014/main" id="{73CFD620-5A46-4171-A07D-363EB246102F}"/>
                </a:ext>
              </a:extLst>
            </p:cNvPr>
            <p:cNvSpPr/>
            <p:nvPr/>
          </p:nvSpPr>
          <p:spPr>
            <a:xfrm>
              <a:off x="1493688" y="1742401"/>
              <a:ext cx="3887988" cy="3072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endParaRPr lang="id-ID" sz="1200" dirty="0">
                <a:solidFill>
                  <a:srgbClr val="6D738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grpSp>
          <p:nvGrpSpPr>
            <p:cNvPr id="109" name="Group 7">
              <a:extLst>
                <a:ext uri="{FF2B5EF4-FFF2-40B4-BE49-F238E27FC236}">
                  <a16:creationId xmlns:a16="http://schemas.microsoft.com/office/drawing/2014/main" id="{F5A07FE9-6712-4701-B701-3BA96B8BBEE4}"/>
                </a:ext>
              </a:extLst>
            </p:cNvPr>
            <p:cNvGrpSpPr/>
            <p:nvPr/>
          </p:nvGrpSpPr>
          <p:grpSpPr>
            <a:xfrm>
              <a:off x="979254" y="1742401"/>
              <a:ext cx="413418" cy="413418"/>
              <a:chOff x="1231129" y="3506469"/>
              <a:chExt cx="413418" cy="413418"/>
            </a:xfrm>
          </p:grpSpPr>
          <p:sp>
            <p:nvSpPr>
              <p:cNvPr id="120" name="Oval 9">
                <a:extLst>
                  <a:ext uri="{FF2B5EF4-FFF2-40B4-BE49-F238E27FC236}">
                    <a16:creationId xmlns:a16="http://schemas.microsoft.com/office/drawing/2014/main" id="{CB3F225F-28D0-43DD-8D6B-3AA267BD1904}"/>
                  </a:ext>
                </a:extLst>
              </p:cNvPr>
              <p:cNvSpPr/>
              <p:nvPr/>
            </p:nvSpPr>
            <p:spPr>
              <a:xfrm>
                <a:off x="1231129" y="3506469"/>
                <a:ext cx="413418" cy="413418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0">
                <a:extLst>
                  <a:ext uri="{FF2B5EF4-FFF2-40B4-BE49-F238E27FC236}">
                    <a16:creationId xmlns:a16="http://schemas.microsoft.com/office/drawing/2014/main" id="{A15A3C24-AB1F-4DCF-B258-D33F93726671}"/>
                  </a:ext>
                </a:extLst>
              </p:cNvPr>
              <p:cNvSpPr/>
              <p:nvPr/>
            </p:nvSpPr>
            <p:spPr>
              <a:xfrm>
                <a:off x="1276266" y="3551606"/>
                <a:ext cx="323144" cy="323144"/>
              </a:xfrm>
              <a:prstGeom prst="ellipse">
                <a:avLst/>
              </a:prstGeom>
              <a:solidFill>
                <a:srgbClr val="08A5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22" name="Прямоугольник 121">
            <a:extLst>
              <a:ext uri="{FF2B5EF4-FFF2-40B4-BE49-F238E27FC236}">
                <a16:creationId xmlns:a16="http://schemas.microsoft.com/office/drawing/2014/main" id="{BBDCD16C-140B-4208-A043-2A0857BFCE7C}"/>
              </a:ext>
            </a:extLst>
          </p:cNvPr>
          <p:cNvSpPr/>
          <p:nvPr/>
        </p:nvSpPr>
        <p:spPr>
          <a:xfrm>
            <a:off x="6959361" y="1766066"/>
            <a:ext cx="47512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Montserrat "/>
              </a:rPr>
              <a:t>Количественное отношение </a:t>
            </a:r>
          </a:p>
          <a:p>
            <a:r>
              <a:rPr lang="ru-RU" sz="1600" dirty="0">
                <a:latin typeface="Montserrat "/>
              </a:rPr>
              <a:t>к фосфору</a:t>
            </a:r>
          </a:p>
        </p:txBody>
      </p:sp>
      <p:sp>
        <p:nvSpPr>
          <p:cNvPr id="130" name="Rectangle: Rounded Corners 3">
            <a:extLst>
              <a:ext uri="{FF2B5EF4-FFF2-40B4-BE49-F238E27FC236}">
                <a16:creationId xmlns:a16="http://schemas.microsoft.com/office/drawing/2014/main" id="{D7525C20-6AC3-49B9-AC46-F700A402D3A7}"/>
              </a:ext>
            </a:extLst>
          </p:cNvPr>
          <p:cNvSpPr/>
          <p:nvPr/>
        </p:nvSpPr>
        <p:spPr>
          <a:xfrm>
            <a:off x="6273878" y="3329940"/>
            <a:ext cx="5297927" cy="1177108"/>
          </a:xfrm>
          <a:prstGeom prst="roundRect">
            <a:avLst>
              <a:gd name="adj" fmla="val 3921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solidFill>
                <a:srgbClr val="6D7381"/>
              </a:solidFill>
              <a:latin typeface="Raleway" panose="020B0503030101060003" pitchFamily="34" charset="0"/>
            </a:endParaRPr>
          </a:p>
        </p:txBody>
      </p:sp>
      <p:grpSp>
        <p:nvGrpSpPr>
          <p:cNvPr id="131" name="Group 23">
            <a:extLst>
              <a:ext uri="{FF2B5EF4-FFF2-40B4-BE49-F238E27FC236}">
                <a16:creationId xmlns:a16="http://schemas.microsoft.com/office/drawing/2014/main" id="{2FC3FA8A-A97C-424D-AFB6-ED6FD10220DE}"/>
              </a:ext>
            </a:extLst>
          </p:cNvPr>
          <p:cNvGrpSpPr/>
          <p:nvPr/>
        </p:nvGrpSpPr>
        <p:grpSpPr>
          <a:xfrm>
            <a:off x="6428120" y="3714811"/>
            <a:ext cx="4402422" cy="413418"/>
            <a:chOff x="979254" y="1742401"/>
            <a:chExt cx="4402422" cy="413418"/>
          </a:xfrm>
        </p:grpSpPr>
        <p:sp>
          <p:nvSpPr>
            <p:cNvPr id="132" name="Rectangle 8">
              <a:extLst>
                <a:ext uri="{FF2B5EF4-FFF2-40B4-BE49-F238E27FC236}">
                  <a16:creationId xmlns:a16="http://schemas.microsoft.com/office/drawing/2014/main" id="{CBD643B6-A588-4610-A7D7-AF47D8FE921A}"/>
                </a:ext>
              </a:extLst>
            </p:cNvPr>
            <p:cNvSpPr/>
            <p:nvPr/>
          </p:nvSpPr>
          <p:spPr>
            <a:xfrm>
              <a:off x="1493688" y="1742401"/>
              <a:ext cx="3887988" cy="3072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endParaRPr lang="id-ID" sz="1200" dirty="0">
                <a:solidFill>
                  <a:srgbClr val="6D738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grpSp>
          <p:nvGrpSpPr>
            <p:cNvPr id="133" name="Group 7">
              <a:extLst>
                <a:ext uri="{FF2B5EF4-FFF2-40B4-BE49-F238E27FC236}">
                  <a16:creationId xmlns:a16="http://schemas.microsoft.com/office/drawing/2014/main" id="{BD3CA08F-EFBA-40ED-AB3A-B271F5F3AEC5}"/>
                </a:ext>
              </a:extLst>
            </p:cNvPr>
            <p:cNvGrpSpPr/>
            <p:nvPr/>
          </p:nvGrpSpPr>
          <p:grpSpPr>
            <a:xfrm>
              <a:off x="979254" y="1742401"/>
              <a:ext cx="413418" cy="413418"/>
              <a:chOff x="1231129" y="3506469"/>
              <a:chExt cx="413418" cy="413418"/>
            </a:xfrm>
          </p:grpSpPr>
          <p:sp>
            <p:nvSpPr>
              <p:cNvPr id="134" name="Oval 9">
                <a:extLst>
                  <a:ext uri="{FF2B5EF4-FFF2-40B4-BE49-F238E27FC236}">
                    <a16:creationId xmlns:a16="http://schemas.microsoft.com/office/drawing/2014/main" id="{7AA3D023-9B10-4C9B-B6AB-EAA0C58E0776}"/>
                  </a:ext>
                </a:extLst>
              </p:cNvPr>
              <p:cNvSpPr/>
              <p:nvPr/>
            </p:nvSpPr>
            <p:spPr>
              <a:xfrm>
                <a:off x="1231129" y="3506469"/>
                <a:ext cx="413418" cy="413418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Oval 10">
                <a:extLst>
                  <a:ext uri="{FF2B5EF4-FFF2-40B4-BE49-F238E27FC236}">
                    <a16:creationId xmlns:a16="http://schemas.microsoft.com/office/drawing/2014/main" id="{CBC6D485-1500-4E94-9C87-2AF3D6538432}"/>
                  </a:ext>
                </a:extLst>
              </p:cNvPr>
              <p:cNvSpPr/>
              <p:nvPr/>
            </p:nvSpPr>
            <p:spPr>
              <a:xfrm>
                <a:off x="1276266" y="3551606"/>
                <a:ext cx="323144" cy="323144"/>
              </a:xfrm>
              <a:prstGeom prst="ellipse">
                <a:avLst/>
              </a:prstGeom>
              <a:solidFill>
                <a:srgbClr val="08A5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5" name="Прямоугольник 204">
            <a:extLst>
              <a:ext uri="{FF2B5EF4-FFF2-40B4-BE49-F238E27FC236}">
                <a16:creationId xmlns:a16="http://schemas.microsoft.com/office/drawing/2014/main" id="{16D5E597-B9FF-4A8C-9631-CF3E8EFDE557}"/>
              </a:ext>
            </a:extLst>
          </p:cNvPr>
          <p:cNvSpPr/>
          <p:nvPr/>
        </p:nvSpPr>
        <p:spPr>
          <a:xfrm>
            <a:off x="6966107" y="3650248"/>
            <a:ext cx="47512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Montserrat "/>
              </a:rPr>
              <a:t>Уровень </a:t>
            </a:r>
          </a:p>
          <a:p>
            <a:r>
              <a:rPr lang="ru-RU" sz="1600" dirty="0">
                <a:latin typeface="Montserrat "/>
              </a:rPr>
              <a:t>ПТГ</a:t>
            </a:r>
          </a:p>
        </p:txBody>
      </p:sp>
      <p:sp>
        <p:nvSpPr>
          <p:cNvPr id="123" name="Rectangle: Rounded Corners 3">
            <a:extLst>
              <a:ext uri="{FF2B5EF4-FFF2-40B4-BE49-F238E27FC236}">
                <a16:creationId xmlns:a16="http://schemas.microsoft.com/office/drawing/2014/main" id="{41E048B4-76FA-4A84-8428-8C44A5D6D6E5}"/>
              </a:ext>
            </a:extLst>
          </p:cNvPr>
          <p:cNvSpPr/>
          <p:nvPr/>
        </p:nvSpPr>
        <p:spPr>
          <a:xfrm>
            <a:off x="6273878" y="5209229"/>
            <a:ext cx="5297927" cy="1177108"/>
          </a:xfrm>
          <a:prstGeom prst="roundRect">
            <a:avLst>
              <a:gd name="adj" fmla="val 3921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solidFill>
                <a:srgbClr val="6D7381"/>
              </a:solidFill>
              <a:latin typeface="Raleway" panose="020B0503030101060003" pitchFamily="34" charset="0"/>
            </a:endParaRPr>
          </a:p>
        </p:txBody>
      </p:sp>
      <p:grpSp>
        <p:nvGrpSpPr>
          <p:cNvPr id="124" name="Group 23">
            <a:extLst>
              <a:ext uri="{FF2B5EF4-FFF2-40B4-BE49-F238E27FC236}">
                <a16:creationId xmlns:a16="http://schemas.microsoft.com/office/drawing/2014/main" id="{4A33745D-C0D4-449F-AFB4-BD5433140775}"/>
              </a:ext>
            </a:extLst>
          </p:cNvPr>
          <p:cNvGrpSpPr/>
          <p:nvPr/>
        </p:nvGrpSpPr>
        <p:grpSpPr>
          <a:xfrm>
            <a:off x="6428120" y="5594100"/>
            <a:ext cx="4402422" cy="413418"/>
            <a:chOff x="979254" y="1742401"/>
            <a:chExt cx="4402422" cy="413418"/>
          </a:xfrm>
        </p:grpSpPr>
        <p:sp>
          <p:nvSpPr>
            <p:cNvPr id="125" name="Rectangle 8">
              <a:extLst>
                <a:ext uri="{FF2B5EF4-FFF2-40B4-BE49-F238E27FC236}">
                  <a16:creationId xmlns:a16="http://schemas.microsoft.com/office/drawing/2014/main" id="{CE7B3425-4091-4839-AC75-D5F34D8EE444}"/>
                </a:ext>
              </a:extLst>
            </p:cNvPr>
            <p:cNvSpPr/>
            <p:nvPr/>
          </p:nvSpPr>
          <p:spPr>
            <a:xfrm>
              <a:off x="1493688" y="1742401"/>
              <a:ext cx="3887988" cy="3072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endParaRPr lang="id-ID" sz="1200" dirty="0">
                <a:solidFill>
                  <a:srgbClr val="6D738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grpSp>
          <p:nvGrpSpPr>
            <p:cNvPr id="126" name="Group 7">
              <a:extLst>
                <a:ext uri="{FF2B5EF4-FFF2-40B4-BE49-F238E27FC236}">
                  <a16:creationId xmlns:a16="http://schemas.microsoft.com/office/drawing/2014/main" id="{8A3C9754-D2E1-4DAE-952E-13C699206D72}"/>
                </a:ext>
              </a:extLst>
            </p:cNvPr>
            <p:cNvGrpSpPr/>
            <p:nvPr/>
          </p:nvGrpSpPr>
          <p:grpSpPr>
            <a:xfrm>
              <a:off x="979254" y="1742401"/>
              <a:ext cx="413418" cy="413418"/>
              <a:chOff x="1231129" y="3506469"/>
              <a:chExt cx="413418" cy="413418"/>
            </a:xfrm>
          </p:grpSpPr>
          <p:sp>
            <p:nvSpPr>
              <p:cNvPr id="127" name="Oval 9">
                <a:extLst>
                  <a:ext uri="{FF2B5EF4-FFF2-40B4-BE49-F238E27FC236}">
                    <a16:creationId xmlns:a16="http://schemas.microsoft.com/office/drawing/2014/main" id="{ED9E9D49-F6A0-4265-BDC1-CC06BAC15E7D}"/>
                  </a:ext>
                </a:extLst>
              </p:cNvPr>
              <p:cNvSpPr/>
              <p:nvPr/>
            </p:nvSpPr>
            <p:spPr>
              <a:xfrm>
                <a:off x="1231129" y="3506469"/>
                <a:ext cx="413418" cy="413418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0">
                <a:extLst>
                  <a:ext uri="{FF2B5EF4-FFF2-40B4-BE49-F238E27FC236}">
                    <a16:creationId xmlns:a16="http://schemas.microsoft.com/office/drawing/2014/main" id="{307FE55F-6C60-4882-B175-7B896C25DC82}"/>
                  </a:ext>
                </a:extLst>
              </p:cNvPr>
              <p:cNvSpPr/>
              <p:nvPr/>
            </p:nvSpPr>
            <p:spPr>
              <a:xfrm>
                <a:off x="1276266" y="3551606"/>
                <a:ext cx="323144" cy="323144"/>
              </a:xfrm>
              <a:prstGeom prst="ellipse">
                <a:avLst/>
              </a:prstGeom>
              <a:solidFill>
                <a:srgbClr val="08A5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29" name="Прямоугольник 128">
            <a:extLst>
              <a:ext uri="{FF2B5EF4-FFF2-40B4-BE49-F238E27FC236}">
                <a16:creationId xmlns:a16="http://schemas.microsoft.com/office/drawing/2014/main" id="{AA681001-061D-4009-942A-DB9051535107}"/>
              </a:ext>
            </a:extLst>
          </p:cNvPr>
          <p:cNvSpPr/>
          <p:nvPr/>
        </p:nvSpPr>
        <p:spPr>
          <a:xfrm>
            <a:off x="1208166" y="3557173"/>
            <a:ext cx="47512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Montserrat "/>
              </a:rPr>
              <a:t>Избыток в рационе </a:t>
            </a:r>
            <a:r>
              <a:rPr lang="en-US" sz="1600" dirty="0">
                <a:latin typeface="Montserrat "/>
              </a:rPr>
              <a:t>K</a:t>
            </a:r>
            <a:r>
              <a:rPr lang="ru-RU" sz="1600" dirty="0">
                <a:latin typeface="Montserrat "/>
              </a:rPr>
              <a:t>, </a:t>
            </a:r>
            <a:r>
              <a:rPr lang="en-US" sz="1600" dirty="0">
                <a:latin typeface="Montserrat "/>
              </a:rPr>
              <a:t>Mg</a:t>
            </a:r>
            <a:r>
              <a:rPr lang="ru-RU" sz="1600" dirty="0">
                <a:latin typeface="Montserrat "/>
              </a:rPr>
              <a:t>, щавелевой кислоты, жира, клетчатки, высокое содержание растительных продуктов</a:t>
            </a:r>
          </a:p>
        </p:txBody>
      </p:sp>
      <p:sp>
        <p:nvSpPr>
          <p:cNvPr id="86" name="Номер слайда 5">
            <a:extLst>
              <a:ext uri="{FF2B5EF4-FFF2-40B4-BE49-F238E27FC236}">
                <a16:creationId xmlns:a16="http://schemas.microsoft.com/office/drawing/2014/main" id="{90F455CB-1204-4E17-8A47-29574EF1F8C7}"/>
              </a:ext>
            </a:extLst>
          </p:cNvPr>
          <p:cNvSpPr txBox="1">
            <a:spLocks/>
          </p:cNvSpPr>
          <p:nvPr/>
        </p:nvSpPr>
        <p:spPr>
          <a:xfrm>
            <a:off x="11606489" y="6561737"/>
            <a:ext cx="260796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DE2ABCC-AA8B-48FD-ADCD-95E89A7FB9DD}" type="slidenum">
              <a:rPr lang="ru-RU" sz="1200" smtClean="0"/>
              <a:pPr/>
              <a:t>7</a:t>
            </a:fld>
            <a:endParaRPr lang="ru-RU" sz="1200" dirty="0"/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DD687B39-8DFD-43B4-BB9A-9AA949C2F6B9}"/>
              </a:ext>
            </a:extLst>
          </p:cNvPr>
          <p:cNvSpPr/>
          <p:nvPr/>
        </p:nvSpPr>
        <p:spPr>
          <a:xfrm>
            <a:off x="6942554" y="5537241"/>
            <a:ext cx="4751295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Montserrat "/>
              </a:rPr>
              <a:t>Кислотность </a:t>
            </a:r>
          </a:p>
          <a:p>
            <a:r>
              <a:rPr lang="ru-RU" sz="1600" dirty="0">
                <a:latin typeface="Montserrat "/>
              </a:rPr>
              <a:t>содержимого ЖКТ </a:t>
            </a:r>
            <a:r>
              <a:rPr lang="ru-RU" sz="1100" dirty="0">
                <a:latin typeface="Montserrat "/>
              </a:rPr>
              <a:t>(СаСО3-в растворимый</a:t>
            </a:r>
          </a:p>
          <a:p>
            <a:r>
              <a:rPr lang="ru-RU" sz="1100" dirty="0" err="1">
                <a:latin typeface="Montserrat "/>
              </a:rPr>
              <a:t>СаС</a:t>
            </a:r>
            <a:r>
              <a:rPr lang="en-US" sz="1100" dirty="0">
                <a:latin typeface="Montserrat "/>
              </a:rPr>
              <a:t>l</a:t>
            </a:r>
            <a:r>
              <a:rPr lang="ru-RU" sz="1100" dirty="0">
                <a:latin typeface="Montserrat "/>
              </a:rPr>
              <a:t>, при щелочной – в нерастворимый СаСО3 и </a:t>
            </a:r>
            <a:r>
              <a:rPr lang="en-US" sz="1100" dirty="0">
                <a:latin typeface="Montserrat "/>
              </a:rPr>
              <a:t>Ca3 (PO4) 2</a:t>
            </a:r>
            <a:r>
              <a:rPr lang="ru-RU" sz="1100" dirty="0">
                <a:latin typeface="Montserrat "/>
              </a:rPr>
              <a:t>)</a:t>
            </a:r>
            <a:endParaRPr lang="ru-RU" sz="1600" dirty="0">
              <a:latin typeface="Montserrat "/>
            </a:endParaRPr>
          </a:p>
        </p:txBody>
      </p:sp>
    </p:spTree>
    <p:extLst>
      <p:ext uri="{BB962C8B-B14F-4D97-AF65-F5344CB8AC3E}">
        <p14:creationId xmlns:p14="http://schemas.microsoft.com/office/powerpoint/2010/main" val="41794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3">
            <a:extLst>
              <a:ext uri="{FF2B5EF4-FFF2-40B4-BE49-F238E27FC236}">
                <a16:creationId xmlns:a16="http://schemas.microsoft.com/office/drawing/2014/main" id="{BA50A280-7E52-41DE-BE15-131692313D92}"/>
              </a:ext>
            </a:extLst>
          </p:cNvPr>
          <p:cNvSpPr/>
          <p:nvPr/>
        </p:nvSpPr>
        <p:spPr>
          <a:xfrm>
            <a:off x="388231" y="1370971"/>
            <a:ext cx="4555245" cy="5023071"/>
          </a:xfrm>
          <a:prstGeom prst="roundRect">
            <a:avLst>
              <a:gd name="adj" fmla="val 3921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solidFill>
                <a:srgbClr val="6D7381"/>
              </a:solidFill>
              <a:latin typeface="Raleway" panose="020B0503030101060003" pitchFamily="34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AD933AD-0898-41BE-ABCD-E3399D18AD8B}"/>
              </a:ext>
            </a:extLst>
          </p:cNvPr>
          <p:cNvSpPr/>
          <p:nvPr/>
        </p:nvSpPr>
        <p:spPr>
          <a:xfrm flipV="1">
            <a:off x="5588788" y="0"/>
            <a:ext cx="6603212" cy="5023071"/>
          </a:xfrm>
          <a:custGeom>
            <a:avLst/>
            <a:gdLst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471931 w 8471931"/>
              <a:gd name="connsiteY0" fmla="*/ 86538 h 5909118"/>
              <a:gd name="connsiteX1" fmla="*/ 8471931 w 8471931"/>
              <a:gd name="connsiteY1" fmla="*/ 5909118 h 5909118"/>
              <a:gd name="connsiteX2" fmla="*/ 160209 w 8471931"/>
              <a:gd name="connsiteY2" fmla="*/ 5909118 h 5909118"/>
              <a:gd name="connsiteX3" fmla="*/ 3221127 w 8471931"/>
              <a:gd name="connsiteY3" fmla="*/ 2584789 h 5909118"/>
              <a:gd name="connsiteX4" fmla="*/ 8471931 w 8471931"/>
              <a:gd name="connsiteY4" fmla="*/ 86538 h 5909118"/>
              <a:gd name="connsiteX0" fmla="*/ 8471931 w 8471931"/>
              <a:gd name="connsiteY0" fmla="*/ 67102 h 5889682"/>
              <a:gd name="connsiteX1" fmla="*/ 8471931 w 8471931"/>
              <a:gd name="connsiteY1" fmla="*/ 5889682 h 5889682"/>
              <a:gd name="connsiteX2" fmla="*/ 160209 w 8471931"/>
              <a:gd name="connsiteY2" fmla="*/ 5889682 h 5889682"/>
              <a:gd name="connsiteX3" fmla="*/ 3221127 w 8471931"/>
              <a:gd name="connsiteY3" fmla="*/ 2565353 h 5889682"/>
              <a:gd name="connsiteX4" fmla="*/ 8471931 w 8471931"/>
              <a:gd name="connsiteY4" fmla="*/ 67102 h 5889682"/>
              <a:gd name="connsiteX0" fmla="*/ 8682021 w 8682021"/>
              <a:gd name="connsiteY0" fmla="*/ 67102 h 5889682"/>
              <a:gd name="connsiteX1" fmla="*/ 8682021 w 8682021"/>
              <a:gd name="connsiteY1" fmla="*/ 5889682 h 5889682"/>
              <a:gd name="connsiteX2" fmla="*/ 370299 w 8682021"/>
              <a:gd name="connsiteY2" fmla="*/ 5889682 h 5889682"/>
              <a:gd name="connsiteX3" fmla="*/ 3431217 w 8682021"/>
              <a:gd name="connsiteY3" fmla="*/ 2565353 h 5889682"/>
              <a:gd name="connsiteX4" fmla="*/ 8682021 w 8682021"/>
              <a:gd name="connsiteY4" fmla="*/ 67102 h 5889682"/>
              <a:gd name="connsiteX0" fmla="*/ 8682021 w 8682021"/>
              <a:gd name="connsiteY0" fmla="*/ 0 h 5822580"/>
              <a:gd name="connsiteX1" fmla="*/ 8682021 w 8682021"/>
              <a:gd name="connsiteY1" fmla="*/ 5822580 h 5822580"/>
              <a:gd name="connsiteX2" fmla="*/ 370299 w 8682021"/>
              <a:gd name="connsiteY2" fmla="*/ 5822580 h 5822580"/>
              <a:gd name="connsiteX3" fmla="*/ 3431217 w 8682021"/>
              <a:gd name="connsiteY3" fmla="*/ 2498251 h 5822580"/>
              <a:gd name="connsiteX4" fmla="*/ 8682021 w 8682021"/>
              <a:gd name="connsiteY4" fmla="*/ 0 h 5822580"/>
              <a:gd name="connsiteX0" fmla="*/ 8722251 w 8722251"/>
              <a:gd name="connsiteY0" fmla="*/ 0 h 5822580"/>
              <a:gd name="connsiteX1" fmla="*/ 8722251 w 8722251"/>
              <a:gd name="connsiteY1" fmla="*/ 5822580 h 5822580"/>
              <a:gd name="connsiteX2" fmla="*/ 410529 w 8722251"/>
              <a:gd name="connsiteY2" fmla="*/ 5822580 h 5822580"/>
              <a:gd name="connsiteX3" fmla="*/ 3471447 w 8722251"/>
              <a:gd name="connsiteY3" fmla="*/ 2498251 h 5822580"/>
              <a:gd name="connsiteX4" fmla="*/ 8722251 w 8722251"/>
              <a:gd name="connsiteY4" fmla="*/ 0 h 5822580"/>
              <a:gd name="connsiteX0" fmla="*/ 8316984 w 8316984"/>
              <a:gd name="connsiteY0" fmla="*/ 0 h 5822580"/>
              <a:gd name="connsiteX1" fmla="*/ 8316984 w 8316984"/>
              <a:gd name="connsiteY1" fmla="*/ 5822580 h 5822580"/>
              <a:gd name="connsiteX2" fmla="*/ 5262 w 8316984"/>
              <a:gd name="connsiteY2" fmla="*/ 5822580 h 5822580"/>
              <a:gd name="connsiteX3" fmla="*/ 3066180 w 8316984"/>
              <a:gd name="connsiteY3" fmla="*/ 2498251 h 5822580"/>
              <a:gd name="connsiteX4" fmla="*/ 8316984 w 8316984"/>
              <a:gd name="connsiteY4" fmla="*/ 0 h 5822580"/>
              <a:gd name="connsiteX0" fmla="*/ 8342634 w 8342634"/>
              <a:gd name="connsiteY0" fmla="*/ 0 h 5822580"/>
              <a:gd name="connsiteX1" fmla="*/ 8342634 w 8342634"/>
              <a:gd name="connsiteY1" fmla="*/ 5822580 h 5822580"/>
              <a:gd name="connsiteX2" fmla="*/ 30912 w 8342634"/>
              <a:gd name="connsiteY2" fmla="*/ 5822580 h 5822580"/>
              <a:gd name="connsiteX3" fmla="*/ 3091830 w 8342634"/>
              <a:gd name="connsiteY3" fmla="*/ 2498251 h 5822580"/>
              <a:gd name="connsiteX4" fmla="*/ 8342634 w 8342634"/>
              <a:gd name="connsiteY4" fmla="*/ 0 h 5822580"/>
              <a:gd name="connsiteX0" fmla="*/ 8311723 w 8311723"/>
              <a:gd name="connsiteY0" fmla="*/ 0 h 5822580"/>
              <a:gd name="connsiteX1" fmla="*/ 8311723 w 8311723"/>
              <a:gd name="connsiteY1" fmla="*/ 5822580 h 5822580"/>
              <a:gd name="connsiteX2" fmla="*/ 1 w 8311723"/>
              <a:gd name="connsiteY2" fmla="*/ 5822580 h 5822580"/>
              <a:gd name="connsiteX3" fmla="*/ 3060919 w 8311723"/>
              <a:gd name="connsiteY3" fmla="*/ 2498251 h 5822580"/>
              <a:gd name="connsiteX4" fmla="*/ 8311723 w 8311723"/>
              <a:gd name="connsiteY4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3060918 w 8311722"/>
              <a:gd name="connsiteY3" fmla="*/ 2498251 h 5822580"/>
              <a:gd name="connsiteX4" fmla="*/ 8311722 w 8311722"/>
              <a:gd name="connsiteY4" fmla="*/ 0 h 582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11722" h="5822580">
                <a:moveTo>
                  <a:pt x="8311722" y="0"/>
                </a:moveTo>
                <a:lnTo>
                  <a:pt x="8311722" y="5822580"/>
                </a:lnTo>
                <a:lnTo>
                  <a:pt x="0" y="5822580"/>
                </a:lnTo>
                <a:cubicBezTo>
                  <a:pt x="2611" y="5082248"/>
                  <a:pt x="-32840" y="2852532"/>
                  <a:pt x="3060918" y="2498251"/>
                </a:cubicBezTo>
                <a:cubicBezTo>
                  <a:pt x="6154676" y="2143970"/>
                  <a:pt x="5004498" y="255534"/>
                  <a:pt x="8311722" y="0"/>
                </a:cubicBezTo>
                <a:close/>
              </a:path>
            </a:pathLst>
          </a:custGeom>
          <a:gradFill>
            <a:gsLst>
              <a:gs pos="0">
                <a:srgbClr val="96DCF7">
                  <a:alpha val="0"/>
                </a:srgbClr>
              </a:gs>
              <a:gs pos="99000">
                <a:srgbClr val="08A5E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F9D6DE70-C733-4D3B-99B5-B23FC04A6734}"/>
              </a:ext>
            </a:extLst>
          </p:cNvPr>
          <p:cNvSpPr/>
          <p:nvPr/>
        </p:nvSpPr>
        <p:spPr>
          <a:xfrm>
            <a:off x="385180" y="440226"/>
            <a:ext cx="109455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Montserrat ExtraBold" panose="00000900000000000000" pitchFamily="2" charset="-52"/>
              </a:rPr>
              <a:t>Особенности обмена кальция</a:t>
            </a:r>
          </a:p>
        </p:txBody>
      </p:sp>
      <p:grpSp>
        <p:nvGrpSpPr>
          <p:cNvPr id="32" name="Group 48">
            <a:extLst>
              <a:ext uri="{FF2B5EF4-FFF2-40B4-BE49-F238E27FC236}">
                <a16:creationId xmlns:a16="http://schemas.microsoft.com/office/drawing/2014/main" id="{28A8E804-037A-47D7-9A3A-FBAC16518F1D}"/>
              </a:ext>
            </a:extLst>
          </p:cNvPr>
          <p:cNvGrpSpPr/>
          <p:nvPr/>
        </p:nvGrpSpPr>
        <p:grpSpPr>
          <a:xfrm>
            <a:off x="7102602" y="6888553"/>
            <a:ext cx="6558369" cy="737343"/>
            <a:chOff x="-594301" y="3641784"/>
            <a:chExt cx="6558369" cy="737343"/>
          </a:xfrm>
        </p:grpSpPr>
        <p:sp>
          <p:nvSpPr>
            <p:cNvPr id="33" name="Rectangle 49">
              <a:extLst>
                <a:ext uri="{FF2B5EF4-FFF2-40B4-BE49-F238E27FC236}">
                  <a16:creationId xmlns:a16="http://schemas.microsoft.com/office/drawing/2014/main" id="{3D1737B3-45E8-4BBC-8E6F-1734D7D8CC52}"/>
                </a:ext>
              </a:extLst>
            </p:cNvPr>
            <p:cNvSpPr/>
            <p:nvPr/>
          </p:nvSpPr>
          <p:spPr>
            <a:xfrm>
              <a:off x="-594301" y="4071350"/>
              <a:ext cx="457346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1400" dirty="0">
                <a:solidFill>
                  <a:srgbClr val="000000"/>
                </a:solidFill>
                <a:latin typeface="Montserrat "/>
              </a:endParaRPr>
            </a:p>
          </p:txBody>
        </p:sp>
        <p:sp>
          <p:nvSpPr>
            <p:cNvPr id="34" name="Rectangle 50">
              <a:extLst>
                <a:ext uri="{FF2B5EF4-FFF2-40B4-BE49-F238E27FC236}">
                  <a16:creationId xmlns:a16="http://schemas.microsoft.com/office/drawing/2014/main" id="{D9D77955-6F7D-40E9-8B41-E2EE379F150C}"/>
                </a:ext>
              </a:extLst>
            </p:cNvPr>
            <p:cNvSpPr/>
            <p:nvPr/>
          </p:nvSpPr>
          <p:spPr>
            <a:xfrm>
              <a:off x="2396861" y="3641784"/>
              <a:ext cx="356720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id-ID" b="1" dirty="0">
                <a:solidFill>
                  <a:srgbClr val="535761"/>
                </a:solidFill>
                <a:latin typeface="Raleway" panose="020B0503030101060003" pitchFamily="34" charset="0"/>
                <a:cs typeface="Poppins" panose="02000000000000000000" pitchFamily="2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798A77F-B153-87DF-4399-61ACF7C43100}"/>
              </a:ext>
            </a:extLst>
          </p:cNvPr>
          <p:cNvSpPr txBox="1"/>
          <p:nvPr/>
        </p:nvSpPr>
        <p:spPr>
          <a:xfrm>
            <a:off x="515937" y="1743459"/>
            <a:ext cx="4716379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0799D3"/>
              </a:buClr>
              <a:buFont typeface="+mj-lt"/>
              <a:buAutoNum type="arabicPeriod"/>
            </a:pPr>
            <a:r>
              <a:rPr lang="ru-RU" sz="1600" dirty="0">
                <a:solidFill>
                  <a:srgbClr val="000000"/>
                </a:solidFill>
                <a:latin typeface="Montserrat" panose="00000500000000000000" pitchFamily="2" charset="-52"/>
              </a:rPr>
              <a:t>Основной источник кальция                          для организма ―  рацион</a:t>
            </a:r>
          </a:p>
          <a:p>
            <a:pPr marL="342900" indent="-342900">
              <a:buClr>
                <a:srgbClr val="0799D3"/>
              </a:buClr>
              <a:buFont typeface="+mj-lt"/>
              <a:buAutoNum type="arabicPeriod"/>
            </a:pPr>
            <a:endParaRPr lang="ru-RU" sz="1600" dirty="0">
              <a:solidFill>
                <a:srgbClr val="000000"/>
              </a:solidFill>
              <a:latin typeface="Montserrat" panose="00000500000000000000" pitchFamily="2" charset="-52"/>
            </a:endParaRPr>
          </a:p>
          <a:p>
            <a:pPr marL="342900" indent="-342900">
              <a:buClr>
                <a:srgbClr val="0799D3"/>
              </a:buClr>
              <a:buFont typeface="+mj-lt"/>
              <a:buAutoNum type="arabicPeriod"/>
            </a:pPr>
            <a:r>
              <a:rPr lang="ru-RU" sz="1600" dirty="0">
                <a:solidFill>
                  <a:srgbClr val="000000"/>
                </a:solidFill>
                <a:latin typeface="Montserrat" panose="00000500000000000000" pitchFamily="2" charset="-52"/>
              </a:rPr>
              <a:t>До 90</a:t>
            </a:r>
            <a:r>
              <a:rPr lang="en-US" sz="1600" dirty="0">
                <a:solidFill>
                  <a:srgbClr val="000000"/>
                </a:solidFill>
                <a:latin typeface="Montserrat" panose="00000500000000000000" pitchFamily="2" charset="-52"/>
              </a:rPr>
              <a:t>%</a:t>
            </a:r>
            <a:r>
              <a:rPr lang="ru-RU" sz="1600" dirty="0">
                <a:solidFill>
                  <a:srgbClr val="000000"/>
                </a:solidFill>
                <a:latin typeface="Montserrat" panose="00000500000000000000" pitchFamily="2" charset="-52"/>
              </a:rPr>
              <a:t> всасывание кальция происходит в ЖКТ (активный                             и пассивный процесс)</a:t>
            </a:r>
          </a:p>
          <a:p>
            <a:pPr marL="342900" indent="-342900">
              <a:buClr>
                <a:srgbClr val="0799D3"/>
              </a:buClr>
              <a:buFont typeface="+mj-lt"/>
              <a:buAutoNum type="arabicPeriod"/>
            </a:pPr>
            <a:endParaRPr lang="ru-RU" sz="1600" dirty="0">
              <a:solidFill>
                <a:srgbClr val="000000"/>
              </a:solidFill>
              <a:latin typeface="Montserrat" panose="00000500000000000000" pitchFamily="2" charset="-52"/>
            </a:endParaRPr>
          </a:p>
          <a:p>
            <a:pPr marL="342900" indent="-342900">
              <a:buClr>
                <a:srgbClr val="0799D3"/>
              </a:buClr>
              <a:buFont typeface="+mj-lt"/>
              <a:buAutoNum type="arabicPeriod"/>
            </a:pPr>
            <a:r>
              <a:rPr lang="ru-RU" sz="1600" dirty="0">
                <a:solidFill>
                  <a:srgbClr val="000000"/>
                </a:solidFill>
                <a:latin typeface="Montserrat" panose="00000500000000000000" pitchFamily="2" charset="-52"/>
              </a:rPr>
              <a:t>Регулирование кальция в крови                     ― комплексное действие ПТГ, метаболитов витамина Д                                  и кальцитонина</a:t>
            </a:r>
          </a:p>
          <a:p>
            <a:pPr marL="342900" indent="-342900">
              <a:buClr>
                <a:srgbClr val="0799D3"/>
              </a:buClr>
              <a:buFont typeface="+mj-lt"/>
              <a:buAutoNum type="arabicPeriod"/>
            </a:pPr>
            <a:endParaRPr lang="ru-RU" sz="1600" dirty="0">
              <a:solidFill>
                <a:srgbClr val="000000"/>
              </a:solidFill>
              <a:latin typeface="Montserrat" panose="00000500000000000000" pitchFamily="2" charset="-52"/>
            </a:endParaRPr>
          </a:p>
          <a:p>
            <a:pPr marL="342900" indent="-342900">
              <a:buClr>
                <a:srgbClr val="0799D3"/>
              </a:buClr>
              <a:buFont typeface="+mj-lt"/>
              <a:buAutoNum type="arabicPeriod"/>
            </a:pPr>
            <a:r>
              <a:rPr lang="ru-RU" sz="1600" dirty="0">
                <a:solidFill>
                  <a:srgbClr val="000000"/>
                </a:solidFill>
                <a:latin typeface="Montserrat" panose="00000500000000000000" pitchFamily="2" charset="-52"/>
              </a:rPr>
              <a:t>Основные регуляторы гомеостаза кальция ― ПТГ и </a:t>
            </a:r>
            <a:r>
              <a:rPr lang="ru-RU" sz="16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кальцитриол</a:t>
            </a:r>
            <a:endParaRPr lang="ru-RU" sz="1600" dirty="0">
              <a:solidFill>
                <a:srgbClr val="000000"/>
              </a:solidFill>
              <a:latin typeface="Montserrat" panose="00000500000000000000" pitchFamily="2" charset="-52"/>
            </a:endParaRPr>
          </a:p>
          <a:p>
            <a:pPr marL="342900" indent="-342900">
              <a:buClr>
                <a:srgbClr val="0799D3"/>
              </a:buClr>
              <a:buFont typeface="+mj-lt"/>
              <a:buAutoNum type="arabicPeriod"/>
            </a:pPr>
            <a:endParaRPr lang="ru-RU" sz="1600" dirty="0">
              <a:solidFill>
                <a:srgbClr val="000000"/>
              </a:solidFill>
              <a:latin typeface="Montserrat" panose="00000500000000000000" pitchFamily="2" charset="-52"/>
            </a:endParaRPr>
          </a:p>
          <a:p>
            <a:pPr marL="342900" indent="-342900">
              <a:buClr>
                <a:srgbClr val="0799D3"/>
              </a:buClr>
              <a:buFont typeface="+mj-lt"/>
              <a:buAutoNum type="arabicPeriod"/>
            </a:pPr>
            <a:r>
              <a:rPr lang="ru-RU" sz="1600" dirty="0">
                <a:solidFill>
                  <a:srgbClr val="000000"/>
                </a:solidFill>
                <a:latin typeface="Montserrat" panose="00000500000000000000" pitchFamily="2" charset="-52"/>
              </a:rPr>
              <a:t>Кишечник, почки и кости ― вовлеченные органы-мишени </a:t>
            </a:r>
            <a:endParaRPr lang="ru-RU" sz="1600" dirty="0">
              <a:latin typeface="Montserrat" panose="00000500000000000000" pitchFamily="2" charset="-52"/>
            </a:endParaRPr>
          </a:p>
        </p:txBody>
      </p:sp>
      <p:grpSp>
        <p:nvGrpSpPr>
          <p:cNvPr id="17" name="Group 86">
            <a:extLst>
              <a:ext uri="{FF2B5EF4-FFF2-40B4-BE49-F238E27FC236}">
                <a16:creationId xmlns:a16="http://schemas.microsoft.com/office/drawing/2014/main" id="{0973FBBE-DB90-4B36-BB5A-AF47257CE8D8}"/>
              </a:ext>
            </a:extLst>
          </p:cNvPr>
          <p:cNvGrpSpPr/>
          <p:nvPr/>
        </p:nvGrpSpPr>
        <p:grpSpPr>
          <a:xfrm>
            <a:off x="10466381" y="-749260"/>
            <a:ext cx="2592986" cy="2124850"/>
            <a:chOff x="9381302" y="4525192"/>
            <a:chExt cx="2592986" cy="2124850"/>
          </a:xfrm>
          <a:gradFill>
            <a:gsLst>
              <a:gs pos="100000">
                <a:schemeClr val="bg1"/>
              </a:gs>
              <a:gs pos="0">
                <a:srgbClr val="96DCF7"/>
              </a:gs>
            </a:gsLst>
            <a:lin ang="2700000" scaled="1"/>
          </a:gradFill>
        </p:grpSpPr>
        <p:grpSp>
          <p:nvGrpSpPr>
            <p:cNvPr id="18" name="Group 87">
              <a:extLst>
                <a:ext uri="{FF2B5EF4-FFF2-40B4-BE49-F238E27FC236}">
                  <a16:creationId xmlns:a16="http://schemas.microsoft.com/office/drawing/2014/main" id="{E83AE36D-4C2B-4BA6-A837-E201AEE72EA1}"/>
                </a:ext>
              </a:extLst>
            </p:cNvPr>
            <p:cNvGrpSpPr/>
            <p:nvPr/>
          </p:nvGrpSpPr>
          <p:grpSpPr>
            <a:xfrm rot="19695130" flipH="1">
              <a:off x="10688647" y="5407027"/>
              <a:ext cx="1285641" cy="1243015"/>
              <a:chOff x="2818811" y="574769"/>
              <a:chExt cx="6148534" cy="5944686"/>
            </a:xfrm>
            <a:grpFill/>
          </p:grpSpPr>
          <p:sp>
            <p:nvSpPr>
              <p:cNvPr id="35" name="Freeform 6">
                <a:extLst>
                  <a:ext uri="{FF2B5EF4-FFF2-40B4-BE49-F238E27FC236}">
                    <a16:creationId xmlns:a16="http://schemas.microsoft.com/office/drawing/2014/main" id="{D92B5AB7-1DB6-4056-B4C0-67AC89E672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" name="Oval 101">
                <a:extLst>
                  <a:ext uri="{FF2B5EF4-FFF2-40B4-BE49-F238E27FC236}">
                    <a16:creationId xmlns:a16="http://schemas.microsoft.com/office/drawing/2014/main" id="{B49D64B7-6831-4E34-BBD9-6B20EFDE76AE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37" name="Oval 102">
                <a:extLst>
                  <a:ext uri="{FF2B5EF4-FFF2-40B4-BE49-F238E27FC236}">
                    <a16:creationId xmlns:a16="http://schemas.microsoft.com/office/drawing/2014/main" id="{72D9491C-41D1-40B0-B6A8-9D155F440A62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38" name="Oval 103">
                <a:extLst>
                  <a:ext uri="{FF2B5EF4-FFF2-40B4-BE49-F238E27FC236}">
                    <a16:creationId xmlns:a16="http://schemas.microsoft.com/office/drawing/2014/main" id="{08B7C898-BFA7-4563-A246-96AD04CF4E3C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39" name="Oval 104">
                <a:extLst>
                  <a:ext uri="{FF2B5EF4-FFF2-40B4-BE49-F238E27FC236}">
                    <a16:creationId xmlns:a16="http://schemas.microsoft.com/office/drawing/2014/main" id="{630AF65B-82C6-47C7-A142-D79201EB12B1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19" name="Group 88">
              <a:extLst>
                <a:ext uri="{FF2B5EF4-FFF2-40B4-BE49-F238E27FC236}">
                  <a16:creationId xmlns:a16="http://schemas.microsoft.com/office/drawing/2014/main" id="{3EEAC2AF-8381-425D-B2F3-68B9513EE8EF}"/>
                </a:ext>
              </a:extLst>
            </p:cNvPr>
            <p:cNvGrpSpPr/>
            <p:nvPr/>
          </p:nvGrpSpPr>
          <p:grpSpPr>
            <a:xfrm rot="611320" flipH="1">
              <a:off x="10228067" y="4525192"/>
              <a:ext cx="800235" cy="773703"/>
              <a:chOff x="2818811" y="574769"/>
              <a:chExt cx="6148534" cy="5944686"/>
            </a:xfrm>
            <a:grpFill/>
          </p:grpSpPr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7452039B-7041-42E1-83E6-62AECF2692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" name="Oval 96">
                <a:extLst>
                  <a:ext uri="{FF2B5EF4-FFF2-40B4-BE49-F238E27FC236}">
                    <a16:creationId xmlns:a16="http://schemas.microsoft.com/office/drawing/2014/main" id="{CF94ACC9-3AC3-4593-9C5A-85FCB07C7977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9" name="Oval 97">
                <a:extLst>
                  <a:ext uri="{FF2B5EF4-FFF2-40B4-BE49-F238E27FC236}">
                    <a16:creationId xmlns:a16="http://schemas.microsoft.com/office/drawing/2014/main" id="{EC4761B3-ABE0-498A-B5BE-0C83F5D2421D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30" name="Oval 98">
                <a:extLst>
                  <a:ext uri="{FF2B5EF4-FFF2-40B4-BE49-F238E27FC236}">
                    <a16:creationId xmlns:a16="http://schemas.microsoft.com/office/drawing/2014/main" id="{F0690BCF-1CD4-40C3-A557-BFBC2437375F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31" name="Oval 99">
                <a:extLst>
                  <a:ext uri="{FF2B5EF4-FFF2-40B4-BE49-F238E27FC236}">
                    <a16:creationId xmlns:a16="http://schemas.microsoft.com/office/drawing/2014/main" id="{00A9B905-2902-4944-9083-31C27382DA01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20" name="Group 89">
              <a:extLst>
                <a:ext uri="{FF2B5EF4-FFF2-40B4-BE49-F238E27FC236}">
                  <a16:creationId xmlns:a16="http://schemas.microsoft.com/office/drawing/2014/main" id="{6A3F5296-72F2-4DE3-AD93-24269CE6B8F2}"/>
                </a:ext>
              </a:extLst>
            </p:cNvPr>
            <p:cNvGrpSpPr/>
            <p:nvPr/>
          </p:nvGrpSpPr>
          <p:grpSpPr>
            <a:xfrm rot="17868111" flipH="1">
              <a:off x="9372166" y="5402833"/>
              <a:ext cx="551126" cy="532854"/>
              <a:chOff x="2818811" y="574769"/>
              <a:chExt cx="6148534" cy="5944686"/>
            </a:xfrm>
            <a:grpFill/>
          </p:grpSpPr>
          <p:sp>
            <p:nvSpPr>
              <p:cNvPr id="21" name="Freeform 6">
                <a:extLst>
                  <a:ext uri="{FF2B5EF4-FFF2-40B4-BE49-F238E27FC236}">
                    <a16:creationId xmlns:a16="http://schemas.microsoft.com/office/drawing/2014/main" id="{763F10CE-9711-4A3C-A47E-66DAF255AB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" name="Oval 91">
                <a:extLst>
                  <a:ext uri="{FF2B5EF4-FFF2-40B4-BE49-F238E27FC236}">
                    <a16:creationId xmlns:a16="http://schemas.microsoft.com/office/drawing/2014/main" id="{61E835B5-EEA0-4762-817E-8C73FBA1AD10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3" name="Oval 92">
                <a:extLst>
                  <a:ext uri="{FF2B5EF4-FFF2-40B4-BE49-F238E27FC236}">
                    <a16:creationId xmlns:a16="http://schemas.microsoft.com/office/drawing/2014/main" id="{B2580FD7-4C3D-4137-96DE-F28FB7907F90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4" name="Oval 93">
                <a:extLst>
                  <a:ext uri="{FF2B5EF4-FFF2-40B4-BE49-F238E27FC236}">
                    <a16:creationId xmlns:a16="http://schemas.microsoft.com/office/drawing/2014/main" id="{8EFF8CF7-A80C-4260-8FEE-3DA25E8A016D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5" name="Oval 94">
                <a:extLst>
                  <a:ext uri="{FF2B5EF4-FFF2-40B4-BE49-F238E27FC236}">
                    <a16:creationId xmlns:a16="http://schemas.microsoft.com/office/drawing/2014/main" id="{9DD53B68-7634-4E78-84C9-33BA4531B9F5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15B640-422C-643C-AB5D-2E6F994B3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316" y="1370971"/>
            <a:ext cx="6443747" cy="5023071"/>
          </a:xfrm>
          <a:prstGeom prst="rect">
            <a:avLst/>
          </a:prstGeom>
          <a:effectLst>
            <a:outerShdw blurRad="190500" sx="102000" sy="102000" algn="ctr" rotWithShape="0">
              <a:prstClr val="black">
                <a:alpha val="12000"/>
              </a:prstClr>
            </a:outerShdw>
          </a:effectLst>
        </p:spPr>
      </p:pic>
      <p:sp>
        <p:nvSpPr>
          <p:cNvPr id="40" name="Номер слайда 5">
            <a:extLst>
              <a:ext uri="{FF2B5EF4-FFF2-40B4-BE49-F238E27FC236}">
                <a16:creationId xmlns:a16="http://schemas.microsoft.com/office/drawing/2014/main" id="{A36B54BC-C306-45C4-B16B-B7A6AB97ED52}"/>
              </a:ext>
            </a:extLst>
          </p:cNvPr>
          <p:cNvSpPr txBox="1">
            <a:spLocks/>
          </p:cNvSpPr>
          <p:nvPr/>
        </p:nvSpPr>
        <p:spPr>
          <a:xfrm>
            <a:off x="11595156" y="6556758"/>
            <a:ext cx="302135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DE2ABCC-AA8B-48FD-ADCD-95E89A7FB9DD}" type="slidenum">
              <a:rPr lang="ru-RU" sz="1200" smtClean="0"/>
              <a:pPr/>
              <a:t>8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86026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C279506-B5BF-481F-A5EF-07F40F4DCD7D}"/>
              </a:ext>
            </a:extLst>
          </p:cNvPr>
          <p:cNvSpPr/>
          <p:nvPr/>
        </p:nvSpPr>
        <p:spPr>
          <a:xfrm flipH="1" flipV="1">
            <a:off x="-4341" y="0"/>
            <a:ext cx="6603212" cy="5023071"/>
          </a:xfrm>
          <a:custGeom>
            <a:avLst/>
            <a:gdLst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8311722 w 8311722"/>
              <a:gd name="connsiteY3" fmla="*/ 0 h 5822580"/>
              <a:gd name="connsiteX0" fmla="*/ 8471931 w 8471931"/>
              <a:gd name="connsiteY0" fmla="*/ 86538 h 5909118"/>
              <a:gd name="connsiteX1" fmla="*/ 8471931 w 8471931"/>
              <a:gd name="connsiteY1" fmla="*/ 5909118 h 5909118"/>
              <a:gd name="connsiteX2" fmla="*/ 160209 w 8471931"/>
              <a:gd name="connsiteY2" fmla="*/ 5909118 h 5909118"/>
              <a:gd name="connsiteX3" fmla="*/ 3221127 w 8471931"/>
              <a:gd name="connsiteY3" fmla="*/ 2584789 h 5909118"/>
              <a:gd name="connsiteX4" fmla="*/ 8471931 w 8471931"/>
              <a:gd name="connsiteY4" fmla="*/ 86538 h 5909118"/>
              <a:gd name="connsiteX0" fmla="*/ 8471931 w 8471931"/>
              <a:gd name="connsiteY0" fmla="*/ 67102 h 5889682"/>
              <a:gd name="connsiteX1" fmla="*/ 8471931 w 8471931"/>
              <a:gd name="connsiteY1" fmla="*/ 5889682 h 5889682"/>
              <a:gd name="connsiteX2" fmla="*/ 160209 w 8471931"/>
              <a:gd name="connsiteY2" fmla="*/ 5889682 h 5889682"/>
              <a:gd name="connsiteX3" fmla="*/ 3221127 w 8471931"/>
              <a:gd name="connsiteY3" fmla="*/ 2565353 h 5889682"/>
              <a:gd name="connsiteX4" fmla="*/ 8471931 w 8471931"/>
              <a:gd name="connsiteY4" fmla="*/ 67102 h 5889682"/>
              <a:gd name="connsiteX0" fmla="*/ 8682021 w 8682021"/>
              <a:gd name="connsiteY0" fmla="*/ 67102 h 5889682"/>
              <a:gd name="connsiteX1" fmla="*/ 8682021 w 8682021"/>
              <a:gd name="connsiteY1" fmla="*/ 5889682 h 5889682"/>
              <a:gd name="connsiteX2" fmla="*/ 370299 w 8682021"/>
              <a:gd name="connsiteY2" fmla="*/ 5889682 h 5889682"/>
              <a:gd name="connsiteX3" fmla="*/ 3431217 w 8682021"/>
              <a:gd name="connsiteY3" fmla="*/ 2565353 h 5889682"/>
              <a:gd name="connsiteX4" fmla="*/ 8682021 w 8682021"/>
              <a:gd name="connsiteY4" fmla="*/ 67102 h 5889682"/>
              <a:gd name="connsiteX0" fmla="*/ 8682021 w 8682021"/>
              <a:gd name="connsiteY0" fmla="*/ 0 h 5822580"/>
              <a:gd name="connsiteX1" fmla="*/ 8682021 w 8682021"/>
              <a:gd name="connsiteY1" fmla="*/ 5822580 h 5822580"/>
              <a:gd name="connsiteX2" fmla="*/ 370299 w 8682021"/>
              <a:gd name="connsiteY2" fmla="*/ 5822580 h 5822580"/>
              <a:gd name="connsiteX3" fmla="*/ 3431217 w 8682021"/>
              <a:gd name="connsiteY3" fmla="*/ 2498251 h 5822580"/>
              <a:gd name="connsiteX4" fmla="*/ 8682021 w 8682021"/>
              <a:gd name="connsiteY4" fmla="*/ 0 h 5822580"/>
              <a:gd name="connsiteX0" fmla="*/ 8722251 w 8722251"/>
              <a:gd name="connsiteY0" fmla="*/ 0 h 5822580"/>
              <a:gd name="connsiteX1" fmla="*/ 8722251 w 8722251"/>
              <a:gd name="connsiteY1" fmla="*/ 5822580 h 5822580"/>
              <a:gd name="connsiteX2" fmla="*/ 410529 w 8722251"/>
              <a:gd name="connsiteY2" fmla="*/ 5822580 h 5822580"/>
              <a:gd name="connsiteX3" fmla="*/ 3471447 w 8722251"/>
              <a:gd name="connsiteY3" fmla="*/ 2498251 h 5822580"/>
              <a:gd name="connsiteX4" fmla="*/ 8722251 w 8722251"/>
              <a:gd name="connsiteY4" fmla="*/ 0 h 5822580"/>
              <a:gd name="connsiteX0" fmla="*/ 8316984 w 8316984"/>
              <a:gd name="connsiteY0" fmla="*/ 0 h 5822580"/>
              <a:gd name="connsiteX1" fmla="*/ 8316984 w 8316984"/>
              <a:gd name="connsiteY1" fmla="*/ 5822580 h 5822580"/>
              <a:gd name="connsiteX2" fmla="*/ 5262 w 8316984"/>
              <a:gd name="connsiteY2" fmla="*/ 5822580 h 5822580"/>
              <a:gd name="connsiteX3" fmla="*/ 3066180 w 8316984"/>
              <a:gd name="connsiteY3" fmla="*/ 2498251 h 5822580"/>
              <a:gd name="connsiteX4" fmla="*/ 8316984 w 8316984"/>
              <a:gd name="connsiteY4" fmla="*/ 0 h 5822580"/>
              <a:gd name="connsiteX0" fmla="*/ 8342634 w 8342634"/>
              <a:gd name="connsiteY0" fmla="*/ 0 h 5822580"/>
              <a:gd name="connsiteX1" fmla="*/ 8342634 w 8342634"/>
              <a:gd name="connsiteY1" fmla="*/ 5822580 h 5822580"/>
              <a:gd name="connsiteX2" fmla="*/ 30912 w 8342634"/>
              <a:gd name="connsiteY2" fmla="*/ 5822580 h 5822580"/>
              <a:gd name="connsiteX3" fmla="*/ 3091830 w 8342634"/>
              <a:gd name="connsiteY3" fmla="*/ 2498251 h 5822580"/>
              <a:gd name="connsiteX4" fmla="*/ 8342634 w 8342634"/>
              <a:gd name="connsiteY4" fmla="*/ 0 h 5822580"/>
              <a:gd name="connsiteX0" fmla="*/ 8311723 w 8311723"/>
              <a:gd name="connsiteY0" fmla="*/ 0 h 5822580"/>
              <a:gd name="connsiteX1" fmla="*/ 8311723 w 8311723"/>
              <a:gd name="connsiteY1" fmla="*/ 5822580 h 5822580"/>
              <a:gd name="connsiteX2" fmla="*/ 1 w 8311723"/>
              <a:gd name="connsiteY2" fmla="*/ 5822580 h 5822580"/>
              <a:gd name="connsiteX3" fmla="*/ 3060919 w 8311723"/>
              <a:gd name="connsiteY3" fmla="*/ 2498251 h 5822580"/>
              <a:gd name="connsiteX4" fmla="*/ 8311723 w 8311723"/>
              <a:gd name="connsiteY4" fmla="*/ 0 h 5822580"/>
              <a:gd name="connsiteX0" fmla="*/ 8311722 w 8311722"/>
              <a:gd name="connsiteY0" fmla="*/ 0 h 5822580"/>
              <a:gd name="connsiteX1" fmla="*/ 8311722 w 8311722"/>
              <a:gd name="connsiteY1" fmla="*/ 5822580 h 5822580"/>
              <a:gd name="connsiteX2" fmla="*/ 0 w 8311722"/>
              <a:gd name="connsiteY2" fmla="*/ 5822580 h 5822580"/>
              <a:gd name="connsiteX3" fmla="*/ 3060918 w 8311722"/>
              <a:gd name="connsiteY3" fmla="*/ 2498251 h 5822580"/>
              <a:gd name="connsiteX4" fmla="*/ 8311722 w 8311722"/>
              <a:gd name="connsiteY4" fmla="*/ 0 h 582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11722" h="5822580">
                <a:moveTo>
                  <a:pt x="8311722" y="0"/>
                </a:moveTo>
                <a:lnTo>
                  <a:pt x="8311722" y="5822580"/>
                </a:lnTo>
                <a:lnTo>
                  <a:pt x="0" y="5822580"/>
                </a:lnTo>
                <a:cubicBezTo>
                  <a:pt x="2611" y="5082248"/>
                  <a:pt x="-32840" y="2852532"/>
                  <a:pt x="3060918" y="2498251"/>
                </a:cubicBezTo>
                <a:cubicBezTo>
                  <a:pt x="6154676" y="2143970"/>
                  <a:pt x="5004498" y="255534"/>
                  <a:pt x="8311722" y="0"/>
                </a:cubicBezTo>
                <a:close/>
              </a:path>
            </a:pathLst>
          </a:custGeom>
          <a:gradFill>
            <a:gsLst>
              <a:gs pos="0">
                <a:srgbClr val="96DCF7">
                  <a:alpha val="0"/>
                </a:srgbClr>
              </a:gs>
              <a:gs pos="99000">
                <a:srgbClr val="08A5E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0FB39FA-4AD6-4A0E-A194-1E1F721B399B}"/>
              </a:ext>
            </a:extLst>
          </p:cNvPr>
          <p:cNvSpPr/>
          <p:nvPr/>
        </p:nvSpPr>
        <p:spPr>
          <a:xfrm>
            <a:off x="385180" y="440226"/>
            <a:ext cx="114879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Montserrat ExtraBold" panose="00000900000000000000" pitchFamily="2" charset="-52"/>
              </a:rPr>
              <a:t>Видовые и возрастные </a:t>
            </a:r>
          </a:p>
          <a:p>
            <a:r>
              <a:rPr lang="ru-RU" sz="2800" dirty="0">
                <a:latin typeface="Montserrat ExtraBold" panose="00000900000000000000" pitchFamily="2" charset="-52"/>
              </a:rPr>
              <a:t>особенности гомеостаза кальция</a:t>
            </a:r>
          </a:p>
        </p:txBody>
      </p:sp>
      <p:grpSp>
        <p:nvGrpSpPr>
          <p:cNvPr id="5" name="Group 86">
            <a:extLst>
              <a:ext uri="{FF2B5EF4-FFF2-40B4-BE49-F238E27FC236}">
                <a16:creationId xmlns:a16="http://schemas.microsoft.com/office/drawing/2014/main" id="{D2E7E759-3C79-40B9-A575-38671EA232C5}"/>
              </a:ext>
            </a:extLst>
          </p:cNvPr>
          <p:cNvGrpSpPr/>
          <p:nvPr/>
        </p:nvGrpSpPr>
        <p:grpSpPr>
          <a:xfrm>
            <a:off x="10466381" y="-749260"/>
            <a:ext cx="2592986" cy="2124850"/>
            <a:chOff x="9381302" y="4525192"/>
            <a:chExt cx="2592986" cy="2124850"/>
          </a:xfrm>
          <a:gradFill>
            <a:gsLst>
              <a:gs pos="100000">
                <a:schemeClr val="bg1"/>
              </a:gs>
              <a:gs pos="0">
                <a:srgbClr val="96DCF7"/>
              </a:gs>
            </a:gsLst>
            <a:lin ang="2700000" scaled="1"/>
          </a:gradFill>
        </p:grpSpPr>
        <p:grpSp>
          <p:nvGrpSpPr>
            <p:cNvPr id="6" name="Group 87">
              <a:extLst>
                <a:ext uri="{FF2B5EF4-FFF2-40B4-BE49-F238E27FC236}">
                  <a16:creationId xmlns:a16="http://schemas.microsoft.com/office/drawing/2014/main" id="{F31200DC-2BEE-46FD-9800-325EC05CE5FE}"/>
                </a:ext>
              </a:extLst>
            </p:cNvPr>
            <p:cNvGrpSpPr/>
            <p:nvPr/>
          </p:nvGrpSpPr>
          <p:grpSpPr>
            <a:xfrm rot="19695130" flipH="1">
              <a:off x="10688647" y="5407027"/>
              <a:ext cx="1285641" cy="1243015"/>
              <a:chOff x="2818811" y="574769"/>
              <a:chExt cx="6148534" cy="5944686"/>
            </a:xfrm>
            <a:grpFill/>
          </p:grpSpPr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55AE1278-D70B-42E8-9E72-82C7472368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" name="Oval 101">
                <a:extLst>
                  <a:ext uri="{FF2B5EF4-FFF2-40B4-BE49-F238E27FC236}">
                    <a16:creationId xmlns:a16="http://schemas.microsoft.com/office/drawing/2014/main" id="{DD4F4AD0-EFE8-483B-8158-C59C5E7AE019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1" name="Oval 102">
                <a:extLst>
                  <a:ext uri="{FF2B5EF4-FFF2-40B4-BE49-F238E27FC236}">
                    <a16:creationId xmlns:a16="http://schemas.microsoft.com/office/drawing/2014/main" id="{9393A741-4565-4A05-8288-80EEBE628A22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2" name="Oval 103">
                <a:extLst>
                  <a:ext uri="{FF2B5EF4-FFF2-40B4-BE49-F238E27FC236}">
                    <a16:creationId xmlns:a16="http://schemas.microsoft.com/office/drawing/2014/main" id="{98D369E6-5CED-4B10-AF1C-D3D47F129923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3" name="Oval 104">
                <a:extLst>
                  <a:ext uri="{FF2B5EF4-FFF2-40B4-BE49-F238E27FC236}">
                    <a16:creationId xmlns:a16="http://schemas.microsoft.com/office/drawing/2014/main" id="{28CD0DF9-7BB1-48BF-9393-A46BC7E628C8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7" name="Group 88">
              <a:extLst>
                <a:ext uri="{FF2B5EF4-FFF2-40B4-BE49-F238E27FC236}">
                  <a16:creationId xmlns:a16="http://schemas.microsoft.com/office/drawing/2014/main" id="{2982FD7B-5923-46D1-97E4-E239C6171F86}"/>
                </a:ext>
              </a:extLst>
            </p:cNvPr>
            <p:cNvGrpSpPr/>
            <p:nvPr/>
          </p:nvGrpSpPr>
          <p:grpSpPr>
            <a:xfrm rot="611320" flipH="1">
              <a:off x="10228067" y="4525192"/>
              <a:ext cx="800235" cy="773703"/>
              <a:chOff x="2818811" y="574769"/>
              <a:chExt cx="6148534" cy="5944686"/>
            </a:xfrm>
            <a:grpFill/>
          </p:grpSpPr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E019B3C2-007F-46F1-89AC-1D2E50BE6E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" name="Oval 96">
                <a:extLst>
                  <a:ext uri="{FF2B5EF4-FFF2-40B4-BE49-F238E27FC236}">
                    <a16:creationId xmlns:a16="http://schemas.microsoft.com/office/drawing/2014/main" id="{3145CA9F-29D1-40FF-90C3-E1DF32B8D8F9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6" name="Oval 97">
                <a:extLst>
                  <a:ext uri="{FF2B5EF4-FFF2-40B4-BE49-F238E27FC236}">
                    <a16:creationId xmlns:a16="http://schemas.microsoft.com/office/drawing/2014/main" id="{733B21D4-3D62-4797-ABA3-AEAAD1B5DC33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7" name="Oval 98">
                <a:extLst>
                  <a:ext uri="{FF2B5EF4-FFF2-40B4-BE49-F238E27FC236}">
                    <a16:creationId xmlns:a16="http://schemas.microsoft.com/office/drawing/2014/main" id="{48A27708-4E5A-4048-A9D7-02A32FD05168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8" name="Oval 99">
                <a:extLst>
                  <a:ext uri="{FF2B5EF4-FFF2-40B4-BE49-F238E27FC236}">
                    <a16:creationId xmlns:a16="http://schemas.microsoft.com/office/drawing/2014/main" id="{9DF6C1CA-3AEA-4B85-A890-33B573DF4DAE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grpSp>
          <p:nvGrpSpPr>
            <p:cNvPr id="8" name="Group 89">
              <a:extLst>
                <a:ext uri="{FF2B5EF4-FFF2-40B4-BE49-F238E27FC236}">
                  <a16:creationId xmlns:a16="http://schemas.microsoft.com/office/drawing/2014/main" id="{DC24DF55-C709-44E1-99FB-9CE217F8495B}"/>
                </a:ext>
              </a:extLst>
            </p:cNvPr>
            <p:cNvGrpSpPr/>
            <p:nvPr/>
          </p:nvGrpSpPr>
          <p:grpSpPr>
            <a:xfrm rot="17868111" flipH="1">
              <a:off x="9372166" y="5402833"/>
              <a:ext cx="551126" cy="532854"/>
              <a:chOff x="2818811" y="574769"/>
              <a:chExt cx="6148534" cy="5944686"/>
            </a:xfrm>
            <a:grpFill/>
          </p:grpSpPr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id="{1A1BF784-486D-4DE7-A710-22B9AC6AB3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318" y="3524251"/>
                <a:ext cx="4058512" cy="2995204"/>
              </a:xfrm>
              <a:custGeom>
                <a:avLst/>
                <a:gdLst>
                  <a:gd name="T0" fmla="*/ 2785 w 4872"/>
                  <a:gd name="T1" fmla="*/ 24 h 3602"/>
                  <a:gd name="T2" fmla="*/ 2465 w 4872"/>
                  <a:gd name="T3" fmla="*/ 0 h 3602"/>
                  <a:gd name="T4" fmla="*/ 2153 w 4872"/>
                  <a:gd name="T5" fmla="*/ 12 h 3602"/>
                  <a:gd name="T6" fmla="*/ 1852 w 4872"/>
                  <a:gd name="T7" fmla="*/ 64 h 3602"/>
                  <a:gd name="T8" fmla="*/ 1562 w 4872"/>
                  <a:gd name="T9" fmla="*/ 156 h 3602"/>
                  <a:gd name="T10" fmla="*/ 1284 w 4872"/>
                  <a:gd name="T11" fmla="*/ 293 h 3602"/>
                  <a:gd name="T12" fmla="*/ 1021 w 4872"/>
                  <a:gd name="T13" fmla="*/ 474 h 3602"/>
                  <a:gd name="T14" fmla="*/ 774 w 4872"/>
                  <a:gd name="T15" fmla="*/ 706 h 3602"/>
                  <a:gd name="T16" fmla="*/ 543 w 4872"/>
                  <a:gd name="T17" fmla="*/ 986 h 3602"/>
                  <a:gd name="T18" fmla="*/ 331 w 4872"/>
                  <a:gd name="T19" fmla="*/ 1320 h 3602"/>
                  <a:gd name="T20" fmla="*/ 140 w 4872"/>
                  <a:gd name="T21" fmla="*/ 1709 h 3602"/>
                  <a:gd name="T22" fmla="*/ 79 w 4872"/>
                  <a:gd name="T23" fmla="*/ 1868 h 3602"/>
                  <a:gd name="T24" fmla="*/ 34 w 4872"/>
                  <a:gd name="T25" fmla="*/ 2026 h 3602"/>
                  <a:gd name="T26" fmla="*/ 7 w 4872"/>
                  <a:gd name="T27" fmla="*/ 2182 h 3602"/>
                  <a:gd name="T28" fmla="*/ 0 w 4872"/>
                  <a:gd name="T29" fmla="*/ 2336 h 3602"/>
                  <a:gd name="T30" fmla="*/ 16 w 4872"/>
                  <a:gd name="T31" fmla="*/ 2486 h 3602"/>
                  <a:gd name="T32" fmla="*/ 57 w 4872"/>
                  <a:gd name="T33" fmla="*/ 2630 h 3602"/>
                  <a:gd name="T34" fmla="*/ 124 w 4872"/>
                  <a:gd name="T35" fmla="*/ 2768 h 3602"/>
                  <a:gd name="T36" fmla="*/ 220 w 4872"/>
                  <a:gd name="T37" fmla="*/ 2898 h 3602"/>
                  <a:gd name="T38" fmla="*/ 349 w 4872"/>
                  <a:gd name="T39" fmla="*/ 3016 h 3602"/>
                  <a:gd name="T40" fmla="*/ 509 w 4872"/>
                  <a:gd name="T41" fmla="*/ 3125 h 3602"/>
                  <a:gd name="T42" fmla="*/ 692 w 4872"/>
                  <a:gd name="T43" fmla="*/ 3215 h 3602"/>
                  <a:gd name="T44" fmla="*/ 854 w 4872"/>
                  <a:gd name="T45" fmla="*/ 3266 h 3602"/>
                  <a:gd name="T46" fmla="*/ 1008 w 4872"/>
                  <a:gd name="T47" fmla="*/ 3287 h 3602"/>
                  <a:gd name="T48" fmla="*/ 1155 w 4872"/>
                  <a:gd name="T49" fmla="*/ 3285 h 3602"/>
                  <a:gd name="T50" fmla="*/ 1298 w 4872"/>
                  <a:gd name="T51" fmla="*/ 3264 h 3602"/>
                  <a:gd name="T52" fmla="*/ 1436 w 4872"/>
                  <a:gd name="T53" fmla="*/ 3229 h 3602"/>
                  <a:gd name="T54" fmla="*/ 1712 w 4872"/>
                  <a:gd name="T55" fmla="*/ 3143 h 3602"/>
                  <a:gd name="T56" fmla="*/ 1901 w 4872"/>
                  <a:gd name="T57" fmla="*/ 3089 h 3602"/>
                  <a:gd name="T58" fmla="*/ 2048 w 4872"/>
                  <a:gd name="T59" fmla="*/ 3061 h 3602"/>
                  <a:gd name="T60" fmla="*/ 2202 w 4872"/>
                  <a:gd name="T61" fmla="*/ 3047 h 3602"/>
                  <a:gd name="T62" fmla="*/ 2398 w 4872"/>
                  <a:gd name="T63" fmla="*/ 3079 h 3602"/>
                  <a:gd name="T64" fmla="*/ 2664 w 4872"/>
                  <a:gd name="T65" fmla="*/ 3168 h 3602"/>
                  <a:gd name="T66" fmla="*/ 2978 w 4872"/>
                  <a:gd name="T67" fmla="*/ 3288 h 3602"/>
                  <a:gd name="T68" fmla="*/ 3322 w 4872"/>
                  <a:gd name="T69" fmla="*/ 3416 h 3602"/>
                  <a:gd name="T70" fmla="*/ 3673 w 4872"/>
                  <a:gd name="T71" fmla="*/ 3525 h 3602"/>
                  <a:gd name="T72" fmla="*/ 4015 w 4872"/>
                  <a:gd name="T73" fmla="*/ 3593 h 3602"/>
                  <a:gd name="T74" fmla="*/ 4324 w 4872"/>
                  <a:gd name="T75" fmla="*/ 3594 h 3602"/>
                  <a:gd name="T76" fmla="*/ 4582 w 4872"/>
                  <a:gd name="T77" fmla="*/ 3504 h 3602"/>
                  <a:gd name="T78" fmla="*/ 4768 w 4872"/>
                  <a:gd name="T79" fmla="*/ 3297 h 3602"/>
                  <a:gd name="T80" fmla="*/ 4864 w 4872"/>
                  <a:gd name="T81" fmla="*/ 2950 h 3602"/>
                  <a:gd name="T82" fmla="*/ 4861 w 4872"/>
                  <a:gd name="T83" fmla="*/ 2559 h 3602"/>
                  <a:gd name="T84" fmla="*/ 4817 w 4872"/>
                  <a:gd name="T85" fmla="*/ 2322 h 3602"/>
                  <a:gd name="T86" fmla="*/ 4741 w 4872"/>
                  <a:gd name="T87" fmla="*/ 2051 h 3602"/>
                  <a:gd name="T88" fmla="*/ 4630 w 4872"/>
                  <a:gd name="T89" fmla="*/ 1759 h 3602"/>
                  <a:gd name="T90" fmla="*/ 4491 w 4872"/>
                  <a:gd name="T91" fmla="*/ 1457 h 3602"/>
                  <a:gd name="T92" fmla="*/ 4322 w 4872"/>
                  <a:gd name="T93" fmla="*/ 1156 h 3602"/>
                  <a:gd name="T94" fmla="*/ 4125 w 4872"/>
                  <a:gd name="T95" fmla="*/ 869 h 3602"/>
                  <a:gd name="T96" fmla="*/ 3904 w 4872"/>
                  <a:gd name="T97" fmla="*/ 606 h 3602"/>
                  <a:gd name="T98" fmla="*/ 3658 w 4872"/>
                  <a:gd name="T99" fmla="*/ 380 h 3602"/>
                  <a:gd name="T100" fmla="*/ 3390 w 4872"/>
                  <a:gd name="T101" fmla="*/ 202 h 3602"/>
                  <a:gd name="T102" fmla="*/ 3102 w 4872"/>
                  <a:gd name="T103" fmla="*/ 84 h 3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2" h="3602">
                    <a:moveTo>
                      <a:pt x="3002" y="60"/>
                    </a:moveTo>
                    <a:lnTo>
                      <a:pt x="2893" y="40"/>
                    </a:lnTo>
                    <a:lnTo>
                      <a:pt x="2785" y="24"/>
                    </a:lnTo>
                    <a:lnTo>
                      <a:pt x="2677" y="13"/>
                    </a:lnTo>
                    <a:lnTo>
                      <a:pt x="2571" y="4"/>
                    </a:lnTo>
                    <a:lnTo>
                      <a:pt x="2465" y="0"/>
                    </a:lnTo>
                    <a:lnTo>
                      <a:pt x="2360" y="0"/>
                    </a:lnTo>
                    <a:lnTo>
                      <a:pt x="2256" y="4"/>
                    </a:lnTo>
                    <a:lnTo>
                      <a:pt x="2153" y="12"/>
                    </a:lnTo>
                    <a:lnTo>
                      <a:pt x="2052" y="25"/>
                    </a:lnTo>
                    <a:lnTo>
                      <a:pt x="1951" y="42"/>
                    </a:lnTo>
                    <a:lnTo>
                      <a:pt x="1852" y="64"/>
                    </a:lnTo>
                    <a:lnTo>
                      <a:pt x="1753" y="90"/>
                    </a:lnTo>
                    <a:lnTo>
                      <a:pt x="1656" y="120"/>
                    </a:lnTo>
                    <a:lnTo>
                      <a:pt x="1562" y="156"/>
                    </a:lnTo>
                    <a:lnTo>
                      <a:pt x="1468" y="197"/>
                    </a:lnTo>
                    <a:lnTo>
                      <a:pt x="1375" y="242"/>
                    </a:lnTo>
                    <a:lnTo>
                      <a:pt x="1284" y="293"/>
                    </a:lnTo>
                    <a:lnTo>
                      <a:pt x="1195" y="348"/>
                    </a:lnTo>
                    <a:lnTo>
                      <a:pt x="1107" y="408"/>
                    </a:lnTo>
                    <a:lnTo>
                      <a:pt x="1021" y="474"/>
                    </a:lnTo>
                    <a:lnTo>
                      <a:pt x="937" y="546"/>
                    </a:lnTo>
                    <a:lnTo>
                      <a:pt x="854" y="622"/>
                    </a:lnTo>
                    <a:lnTo>
                      <a:pt x="774" y="706"/>
                    </a:lnTo>
                    <a:lnTo>
                      <a:pt x="695" y="793"/>
                    </a:lnTo>
                    <a:lnTo>
                      <a:pt x="618" y="887"/>
                    </a:lnTo>
                    <a:lnTo>
                      <a:pt x="543" y="986"/>
                    </a:lnTo>
                    <a:lnTo>
                      <a:pt x="471" y="1092"/>
                    </a:lnTo>
                    <a:lnTo>
                      <a:pt x="400" y="1203"/>
                    </a:lnTo>
                    <a:lnTo>
                      <a:pt x="331" y="1320"/>
                    </a:lnTo>
                    <a:lnTo>
                      <a:pt x="265" y="1444"/>
                    </a:lnTo>
                    <a:lnTo>
                      <a:pt x="201" y="1573"/>
                    </a:lnTo>
                    <a:lnTo>
                      <a:pt x="140" y="1709"/>
                    </a:lnTo>
                    <a:lnTo>
                      <a:pt x="117" y="1762"/>
                    </a:lnTo>
                    <a:lnTo>
                      <a:pt x="97" y="1815"/>
                    </a:lnTo>
                    <a:lnTo>
                      <a:pt x="79" y="1868"/>
                    </a:lnTo>
                    <a:lnTo>
                      <a:pt x="61" y="1920"/>
                    </a:lnTo>
                    <a:lnTo>
                      <a:pt x="47" y="1973"/>
                    </a:lnTo>
                    <a:lnTo>
                      <a:pt x="34" y="2026"/>
                    </a:lnTo>
                    <a:lnTo>
                      <a:pt x="22" y="2077"/>
                    </a:lnTo>
                    <a:lnTo>
                      <a:pt x="13" y="2130"/>
                    </a:lnTo>
                    <a:lnTo>
                      <a:pt x="7" y="2182"/>
                    </a:lnTo>
                    <a:lnTo>
                      <a:pt x="2" y="2234"/>
                    </a:lnTo>
                    <a:lnTo>
                      <a:pt x="0" y="2285"/>
                    </a:lnTo>
                    <a:lnTo>
                      <a:pt x="0" y="2336"/>
                    </a:lnTo>
                    <a:lnTo>
                      <a:pt x="3" y="2387"/>
                    </a:lnTo>
                    <a:lnTo>
                      <a:pt x="8" y="2436"/>
                    </a:lnTo>
                    <a:lnTo>
                      <a:pt x="16" y="2486"/>
                    </a:lnTo>
                    <a:lnTo>
                      <a:pt x="27" y="2535"/>
                    </a:lnTo>
                    <a:lnTo>
                      <a:pt x="41" y="2582"/>
                    </a:lnTo>
                    <a:lnTo>
                      <a:pt x="57" y="2630"/>
                    </a:lnTo>
                    <a:lnTo>
                      <a:pt x="76" y="2677"/>
                    </a:lnTo>
                    <a:lnTo>
                      <a:pt x="99" y="2723"/>
                    </a:lnTo>
                    <a:lnTo>
                      <a:pt x="124" y="2768"/>
                    </a:lnTo>
                    <a:lnTo>
                      <a:pt x="153" y="2812"/>
                    </a:lnTo>
                    <a:lnTo>
                      <a:pt x="186" y="2855"/>
                    </a:lnTo>
                    <a:lnTo>
                      <a:pt x="220" y="2898"/>
                    </a:lnTo>
                    <a:lnTo>
                      <a:pt x="260" y="2938"/>
                    </a:lnTo>
                    <a:lnTo>
                      <a:pt x="302" y="2978"/>
                    </a:lnTo>
                    <a:lnTo>
                      <a:pt x="349" y="3016"/>
                    </a:lnTo>
                    <a:lnTo>
                      <a:pt x="398" y="3054"/>
                    </a:lnTo>
                    <a:lnTo>
                      <a:pt x="452" y="3090"/>
                    </a:lnTo>
                    <a:lnTo>
                      <a:pt x="509" y="3125"/>
                    </a:lnTo>
                    <a:lnTo>
                      <a:pt x="570" y="3158"/>
                    </a:lnTo>
                    <a:lnTo>
                      <a:pt x="636" y="3191"/>
                    </a:lnTo>
                    <a:lnTo>
                      <a:pt x="692" y="3215"/>
                    </a:lnTo>
                    <a:lnTo>
                      <a:pt x="747" y="3235"/>
                    </a:lnTo>
                    <a:lnTo>
                      <a:pt x="801" y="3253"/>
                    </a:lnTo>
                    <a:lnTo>
                      <a:pt x="854" y="3266"/>
                    </a:lnTo>
                    <a:lnTo>
                      <a:pt x="906" y="3276"/>
                    </a:lnTo>
                    <a:lnTo>
                      <a:pt x="957" y="3283"/>
                    </a:lnTo>
                    <a:lnTo>
                      <a:pt x="1008" y="3287"/>
                    </a:lnTo>
                    <a:lnTo>
                      <a:pt x="1058" y="3289"/>
                    </a:lnTo>
                    <a:lnTo>
                      <a:pt x="1107" y="3288"/>
                    </a:lnTo>
                    <a:lnTo>
                      <a:pt x="1155" y="3285"/>
                    </a:lnTo>
                    <a:lnTo>
                      <a:pt x="1203" y="3280"/>
                    </a:lnTo>
                    <a:lnTo>
                      <a:pt x="1251" y="3273"/>
                    </a:lnTo>
                    <a:lnTo>
                      <a:pt x="1298" y="3264"/>
                    </a:lnTo>
                    <a:lnTo>
                      <a:pt x="1343" y="3254"/>
                    </a:lnTo>
                    <a:lnTo>
                      <a:pt x="1390" y="3242"/>
                    </a:lnTo>
                    <a:lnTo>
                      <a:pt x="1436" y="3229"/>
                    </a:lnTo>
                    <a:lnTo>
                      <a:pt x="1528" y="3202"/>
                    </a:lnTo>
                    <a:lnTo>
                      <a:pt x="1620" y="3172"/>
                    </a:lnTo>
                    <a:lnTo>
                      <a:pt x="1712" y="3143"/>
                    </a:lnTo>
                    <a:lnTo>
                      <a:pt x="1806" y="3115"/>
                    </a:lnTo>
                    <a:lnTo>
                      <a:pt x="1853" y="3101"/>
                    </a:lnTo>
                    <a:lnTo>
                      <a:pt x="1901" y="3089"/>
                    </a:lnTo>
                    <a:lnTo>
                      <a:pt x="1949" y="3078"/>
                    </a:lnTo>
                    <a:lnTo>
                      <a:pt x="1998" y="3069"/>
                    </a:lnTo>
                    <a:lnTo>
                      <a:pt x="2048" y="3061"/>
                    </a:lnTo>
                    <a:lnTo>
                      <a:pt x="2098" y="3054"/>
                    </a:lnTo>
                    <a:lnTo>
                      <a:pt x="2150" y="3050"/>
                    </a:lnTo>
                    <a:lnTo>
                      <a:pt x="2202" y="3047"/>
                    </a:lnTo>
                    <a:lnTo>
                      <a:pt x="2258" y="3050"/>
                    </a:lnTo>
                    <a:lnTo>
                      <a:pt x="2324" y="3061"/>
                    </a:lnTo>
                    <a:lnTo>
                      <a:pt x="2398" y="3079"/>
                    </a:lnTo>
                    <a:lnTo>
                      <a:pt x="2480" y="3104"/>
                    </a:lnTo>
                    <a:lnTo>
                      <a:pt x="2569" y="3134"/>
                    </a:lnTo>
                    <a:lnTo>
                      <a:pt x="2664" y="3168"/>
                    </a:lnTo>
                    <a:lnTo>
                      <a:pt x="2764" y="3206"/>
                    </a:lnTo>
                    <a:lnTo>
                      <a:pt x="2869" y="3246"/>
                    </a:lnTo>
                    <a:lnTo>
                      <a:pt x="2978" y="3288"/>
                    </a:lnTo>
                    <a:lnTo>
                      <a:pt x="3090" y="3332"/>
                    </a:lnTo>
                    <a:lnTo>
                      <a:pt x="3206" y="3374"/>
                    </a:lnTo>
                    <a:lnTo>
                      <a:pt x="3322" y="3416"/>
                    </a:lnTo>
                    <a:lnTo>
                      <a:pt x="3439" y="3455"/>
                    </a:lnTo>
                    <a:lnTo>
                      <a:pt x="3556" y="3493"/>
                    </a:lnTo>
                    <a:lnTo>
                      <a:pt x="3673" y="3525"/>
                    </a:lnTo>
                    <a:lnTo>
                      <a:pt x="3790" y="3554"/>
                    </a:lnTo>
                    <a:lnTo>
                      <a:pt x="3904" y="3577"/>
                    </a:lnTo>
                    <a:lnTo>
                      <a:pt x="4015" y="3593"/>
                    </a:lnTo>
                    <a:lnTo>
                      <a:pt x="4122" y="3602"/>
                    </a:lnTo>
                    <a:lnTo>
                      <a:pt x="4226" y="3602"/>
                    </a:lnTo>
                    <a:lnTo>
                      <a:pt x="4324" y="3594"/>
                    </a:lnTo>
                    <a:lnTo>
                      <a:pt x="4416" y="3575"/>
                    </a:lnTo>
                    <a:lnTo>
                      <a:pt x="4503" y="3546"/>
                    </a:lnTo>
                    <a:lnTo>
                      <a:pt x="4582" y="3504"/>
                    </a:lnTo>
                    <a:lnTo>
                      <a:pt x="4653" y="3449"/>
                    </a:lnTo>
                    <a:lnTo>
                      <a:pt x="4715" y="3380"/>
                    </a:lnTo>
                    <a:lnTo>
                      <a:pt x="4768" y="3297"/>
                    </a:lnTo>
                    <a:lnTo>
                      <a:pt x="4812" y="3199"/>
                    </a:lnTo>
                    <a:lnTo>
                      <a:pt x="4844" y="3083"/>
                    </a:lnTo>
                    <a:lnTo>
                      <a:pt x="4864" y="2950"/>
                    </a:lnTo>
                    <a:lnTo>
                      <a:pt x="4872" y="2799"/>
                    </a:lnTo>
                    <a:lnTo>
                      <a:pt x="4867" y="2629"/>
                    </a:lnTo>
                    <a:lnTo>
                      <a:pt x="4861" y="2559"/>
                    </a:lnTo>
                    <a:lnTo>
                      <a:pt x="4850" y="2484"/>
                    </a:lnTo>
                    <a:lnTo>
                      <a:pt x="4835" y="2405"/>
                    </a:lnTo>
                    <a:lnTo>
                      <a:pt x="4817" y="2322"/>
                    </a:lnTo>
                    <a:lnTo>
                      <a:pt x="4796" y="2235"/>
                    </a:lnTo>
                    <a:lnTo>
                      <a:pt x="4770" y="2144"/>
                    </a:lnTo>
                    <a:lnTo>
                      <a:pt x="4741" y="2051"/>
                    </a:lnTo>
                    <a:lnTo>
                      <a:pt x="4707" y="1956"/>
                    </a:lnTo>
                    <a:lnTo>
                      <a:pt x="4671" y="1858"/>
                    </a:lnTo>
                    <a:lnTo>
                      <a:pt x="4630" y="1759"/>
                    </a:lnTo>
                    <a:lnTo>
                      <a:pt x="4588" y="1659"/>
                    </a:lnTo>
                    <a:lnTo>
                      <a:pt x="4541" y="1558"/>
                    </a:lnTo>
                    <a:lnTo>
                      <a:pt x="4491" y="1457"/>
                    </a:lnTo>
                    <a:lnTo>
                      <a:pt x="4438" y="1355"/>
                    </a:lnTo>
                    <a:lnTo>
                      <a:pt x="4381" y="1255"/>
                    </a:lnTo>
                    <a:lnTo>
                      <a:pt x="4322" y="1156"/>
                    </a:lnTo>
                    <a:lnTo>
                      <a:pt x="4259" y="1058"/>
                    </a:lnTo>
                    <a:lnTo>
                      <a:pt x="4193" y="962"/>
                    </a:lnTo>
                    <a:lnTo>
                      <a:pt x="4125" y="869"/>
                    </a:lnTo>
                    <a:lnTo>
                      <a:pt x="4054" y="778"/>
                    </a:lnTo>
                    <a:lnTo>
                      <a:pt x="3980" y="690"/>
                    </a:lnTo>
                    <a:lnTo>
                      <a:pt x="3904" y="606"/>
                    </a:lnTo>
                    <a:lnTo>
                      <a:pt x="3824" y="526"/>
                    </a:lnTo>
                    <a:lnTo>
                      <a:pt x="3742" y="450"/>
                    </a:lnTo>
                    <a:lnTo>
                      <a:pt x="3658" y="380"/>
                    </a:lnTo>
                    <a:lnTo>
                      <a:pt x="3570" y="314"/>
                    </a:lnTo>
                    <a:lnTo>
                      <a:pt x="3482" y="255"/>
                    </a:lnTo>
                    <a:lnTo>
                      <a:pt x="3390" y="202"/>
                    </a:lnTo>
                    <a:lnTo>
                      <a:pt x="3296" y="155"/>
                    </a:lnTo>
                    <a:lnTo>
                      <a:pt x="3200" y="116"/>
                    </a:lnTo>
                    <a:lnTo>
                      <a:pt x="3102" y="84"/>
                    </a:lnTo>
                    <a:lnTo>
                      <a:pt x="300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" name="Oval 91">
                <a:extLst>
                  <a:ext uri="{FF2B5EF4-FFF2-40B4-BE49-F238E27FC236}">
                    <a16:creationId xmlns:a16="http://schemas.microsoft.com/office/drawing/2014/main" id="{8E94DCE3-47F7-42EC-A09B-ADD87D368F79}"/>
                  </a:ext>
                </a:extLst>
              </p:cNvPr>
              <p:cNvSpPr/>
              <p:nvPr/>
            </p:nvSpPr>
            <p:spPr>
              <a:xfrm>
                <a:off x="4445902" y="574769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1" name="Oval 92">
                <a:extLst>
                  <a:ext uri="{FF2B5EF4-FFF2-40B4-BE49-F238E27FC236}">
                    <a16:creationId xmlns:a16="http://schemas.microsoft.com/office/drawing/2014/main" id="{47F24D6E-DBAB-4504-9C04-F4ED6CCF5989}"/>
                  </a:ext>
                </a:extLst>
              </p:cNvPr>
              <p:cNvSpPr/>
              <p:nvPr/>
            </p:nvSpPr>
            <p:spPr>
              <a:xfrm rot="1805074">
                <a:off x="6340379" y="904463"/>
                <a:ext cx="1539702" cy="2039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2" name="Oval 93">
                <a:extLst>
                  <a:ext uri="{FF2B5EF4-FFF2-40B4-BE49-F238E27FC236}">
                    <a16:creationId xmlns:a16="http://schemas.microsoft.com/office/drawing/2014/main" id="{AAAD313A-10EC-419E-9A5E-09728A173A3B}"/>
                  </a:ext>
                </a:extLst>
              </p:cNvPr>
              <p:cNvSpPr/>
              <p:nvPr/>
            </p:nvSpPr>
            <p:spPr>
              <a:xfrm rot="2481838">
                <a:off x="7466332" y="2428587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3" name="Oval 94">
                <a:extLst>
                  <a:ext uri="{FF2B5EF4-FFF2-40B4-BE49-F238E27FC236}">
                    <a16:creationId xmlns:a16="http://schemas.microsoft.com/office/drawing/2014/main" id="{C9953B52-FA0E-46F0-871F-7EC88DF9FE87}"/>
                  </a:ext>
                </a:extLst>
              </p:cNvPr>
              <p:cNvSpPr/>
              <p:nvPr/>
            </p:nvSpPr>
            <p:spPr>
              <a:xfrm rot="20216444">
                <a:off x="2818811" y="1911299"/>
                <a:ext cx="1501013" cy="1988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</p:grp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2146E88C-984E-452A-86B7-C6E532DCA790}"/>
              </a:ext>
            </a:extLst>
          </p:cNvPr>
          <p:cNvSpPr/>
          <p:nvPr/>
        </p:nvSpPr>
        <p:spPr>
          <a:xfrm>
            <a:off x="515938" y="1834561"/>
            <a:ext cx="4178536" cy="1919655"/>
          </a:xfrm>
          <a:prstGeom prst="roundRect">
            <a:avLst>
              <a:gd name="adj" fmla="val 6639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3552AC-ADB3-49DF-8355-931FECBCC299}"/>
              </a:ext>
            </a:extLst>
          </p:cNvPr>
          <p:cNvSpPr txBox="1"/>
          <p:nvPr/>
        </p:nvSpPr>
        <p:spPr>
          <a:xfrm>
            <a:off x="654702" y="2157959"/>
            <a:ext cx="390100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1400" dirty="0">
                <a:latin typeface="Montserrat" panose="00000500000000000000" pitchFamily="2" charset="-52"/>
              </a:rPr>
              <a:t>Собаки крупных пород более восприимчивы к заболеваниям скелета, связанных с нарушениями </a:t>
            </a:r>
            <a:r>
              <a:rPr lang="ru-RU" sz="1400" dirty="0" err="1">
                <a:latin typeface="Montserrat" panose="00000500000000000000" pitchFamily="2" charset="-52"/>
              </a:rPr>
              <a:t>эндохондрального</a:t>
            </a:r>
            <a:r>
              <a:rPr lang="ru-RU" sz="1400" dirty="0">
                <a:latin typeface="Montserrat" panose="00000500000000000000" pitchFamily="2" charset="-52"/>
              </a:rPr>
              <a:t> окостенения и/или </a:t>
            </a:r>
            <a:r>
              <a:rPr lang="ru-RU" sz="1400" dirty="0" err="1">
                <a:latin typeface="Montserrat" panose="00000500000000000000" pitchFamily="2" charset="-52"/>
              </a:rPr>
              <a:t>ремоделирования</a:t>
            </a:r>
            <a:r>
              <a:rPr lang="ru-RU" sz="1400" dirty="0">
                <a:latin typeface="Montserrat" panose="00000500000000000000" pitchFamily="2" charset="-52"/>
              </a:rPr>
              <a:t> скелета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A644DB2F-9DFA-403C-AA89-62054CCEB0C0}"/>
              </a:ext>
            </a:extLst>
          </p:cNvPr>
          <p:cNvSpPr/>
          <p:nvPr/>
        </p:nvSpPr>
        <p:spPr>
          <a:xfrm>
            <a:off x="512597" y="3934777"/>
            <a:ext cx="6294447" cy="1108242"/>
          </a:xfrm>
          <a:prstGeom prst="roundRect">
            <a:avLst>
              <a:gd name="adj" fmla="val 10877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76747D-87A2-4947-A79C-A63B7DF17119}"/>
              </a:ext>
            </a:extLst>
          </p:cNvPr>
          <p:cNvSpPr txBox="1"/>
          <p:nvPr/>
        </p:nvSpPr>
        <p:spPr>
          <a:xfrm>
            <a:off x="654702" y="4011844"/>
            <a:ext cx="61355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Факторы нарушения ОДА: избыточное поступление энергии, низкое/высокое поступление кальция </a:t>
            </a:r>
            <a:endParaRPr lang="en-US" sz="1400" dirty="0">
              <a:latin typeface="Montserrat" panose="00000500000000000000" pitchFamily="2" charset="-52"/>
            </a:endParaRPr>
          </a:p>
          <a:p>
            <a:r>
              <a:rPr lang="ru-RU" sz="1400" dirty="0">
                <a:latin typeface="Montserrat" panose="00000500000000000000" pitchFamily="2" charset="-52"/>
              </a:rPr>
              <a:t>и фосфора, нарушение Са/Р, нарушение холекальциферола в рационе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37DACCF-149E-41F0-8871-ACF3CEE450A7}"/>
              </a:ext>
            </a:extLst>
          </p:cNvPr>
          <p:cNvSpPr txBox="1"/>
          <p:nvPr/>
        </p:nvSpPr>
        <p:spPr>
          <a:xfrm>
            <a:off x="4898215" y="1834561"/>
            <a:ext cx="1892016" cy="1919654"/>
          </a:xfrm>
          <a:prstGeom prst="rect">
            <a:avLst/>
          </a:prstGeom>
          <a:solidFill>
            <a:srgbClr val="45C6F9"/>
          </a:solidFill>
          <a:ln>
            <a:noFill/>
          </a:ln>
          <a:effectLst>
            <a:outerShdw blurRad="2286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sz="1400" b="1" dirty="0">
                <a:latin typeface="Montserrat" panose="00000500000000000000" pitchFamily="2" charset="-52"/>
              </a:rPr>
              <a:t>Потребности </a:t>
            </a:r>
            <a:endParaRPr lang="en-US" sz="1400" b="1" dirty="0">
              <a:latin typeface="Montserrat" panose="00000500000000000000" pitchFamily="2" charset="-52"/>
            </a:endParaRPr>
          </a:p>
          <a:p>
            <a:pPr algn="l"/>
            <a:r>
              <a:rPr lang="ru-RU" sz="1400" b="1" dirty="0">
                <a:latin typeface="Montserrat" panose="00000500000000000000" pitchFamily="2" charset="-52"/>
              </a:rPr>
              <a:t>в </a:t>
            </a:r>
            <a:r>
              <a:rPr lang="en-US" sz="1400" b="1" dirty="0">
                <a:latin typeface="Montserrat" panose="00000500000000000000" pitchFamily="2" charset="-52"/>
              </a:rPr>
              <a:t>Ca</a:t>
            </a:r>
            <a:r>
              <a:rPr lang="ru-RU" sz="1400" b="1" dirty="0">
                <a:latin typeface="Montserrat" panose="00000500000000000000" pitchFamily="2" charset="-52"/>
              </a:rPr>
              <a:t> и </a:t>
            </a:r>
            <a:r>
              <a:rPr lang="en-US" sz="1400" b="1" dirty="0">
                <a:latin typeface="Montserrat" panose="00000500000000000000" pitchFamily="2" charset="-52"/>
              </a:rPr>
              <a:t>P </a:t>
            </a:r>
            <a:r>
              <a:rPr lang="ru-RU" sz="1400" b="1" dirty="0">
                <a:latin typeface="Montserrat" panose="00000500000000000000" pitchFamily="2" charset="-52"/>
              </a:rPr>
              <a:t>зависят </a:t>
            </a:r>
            <a:endParaRPr lang="en-US" sz="1400" b="1" dirty="0">
              <a:latin typeface="Montserrat" panose="00000500000000000000" pitchFamily="2" charset="-52"/>
            </a:endParaRPr>
          </a:p>
          <a:p>
            <a:pPr algn="l"/>
            <a:r>
              <a:rPr lang="ru-RU" sz="1400" b="1" dirty="0">
                <a:latin typeface="Montserrat" panose="00000500000000000000" pitchFamily="2" charset="-52"/>
              </a:rPr>
              <a:t>от размера породы и скорости </a:t>
            </a:r>
            <a:endParaRPr lang="en-US" sz="1400" b="1" dirty="0">
              <a:latin typeface="Montserrat" panose="00000500000000000000" pitchFamily="2" charset="-52"/>
            </a:endParaRPr>
          </a:p>
          <a:p>
            <a:pPr algn="l"/>
            <a:r>
              <a:rPr lang="ru-RU" sz="1400" b="1" dirty="0">
                <a:latin typeface="Montserrat" panose="00000500000000000000" pitchFamily="2" charset="-52"/>
              </a:rPr>
              <a:t>роста собак</a:t>
            </a: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2584A064-4BB8-4574-97B4-4ACC42D70231}"/>
              </a:ext>
            </a:extLst>
          </p:cNvPr>
          <p:cNvSpPr/>
          <p:nvPr/>
        </p:nvSpPr>
        <p:spPr>
          <a:xfrm>
            <a:off x="512597" y="5359158"/>
            <a:ext cx="6294447" cy="1094030"/>
          </a:xfrm>
          <a:prstGeom prst="roundRect">
            <a:avLst>
              <a:gd name="adj" fmla="val 8192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F9769F8-DA55-41F8-9C9F-6C1A6CF2B4BD}"/>
              </a:ext>
            </a:extLst>
          </p:cNvPr>
          <p:cNvSpPr txBox="1"/>
          <p:nvPr/>
        </p:nvSpPr>
        <p:spPr>
          <a:xfrm>
            <a:off x="654703" y="5606344"/>
            <a:ext cx="54412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Щенки мелких пород реже восприимчивы к нарушениям ОДА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F2E2214-DBE4-45A5-A893-36759E3B1A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970" t="27388" r="23175" b="43125"/>
          <a:stretch/>
        </p:blipFill>
        <p:spPr>
          <a:xfrm>
            <a:off x="7932890" y="487559"/>
            <a:ext cx="3740547" cy="3124830"/>
          </a:xfrm>
          <a:prstGeom prst="rect">
            <a:avLst/>
          </a:prstGeom>
        </p:spPr>
      </p:pic>
      <p:grpSp>
        <p:nvGrpSpPr>
          <p:cNvPr id="38" name="Group 23">
            <a:extLst>
              <a:ext uri="{FF2B5EF4-FFF2-40B4-BE49-F238E27FC236}">
                <a16:creationId xmlns:a16="http://schemas.microsoft.com/office/drawing/2014/main" id="{C01A77EA-A757-4061-9740-6F8E291E2B20}"/>
              </a:ext>
            </a:extLst>
          </p:cNvPr>
          <p:cNvGrpSpPr/>
          <p:nvPr/>
        </p:nvGrpSpPr>
        <p:grpSpPr>
          <a:xfrm>
            <a:off x="402667" y="1717731"/>
            <a:ext cx="4402422" cy="413418"/>
            <a:chOff x="979254" y="1742401"/>
            <a:chExt cx="4402422" cy="413418"/>
          </a:xfrm>
        </p:grpSpPr>
        <p:sp>
          <p:nvSpPr>
            <p:cNvPr id="39" name="Rectangle 8">
              <a:extLst>
                <a:ext uri="{FF2B5EF4-FFF2-40B4-BE49-F238E27FC236}">
                  <a16:creationId xmlns:a16="http://schemas.microsoft.com/office/drawing/2014/main" id="{77C67ECE-2C3E-4299-A7B6-59495E722A80}"/>
                </a:ext>
              </a:extLst>
            </p:cNvPr>
            <p:cNvSpPr/>
            <p:nvPr/>
          </p:nvSpPr>
          <p:spPr>
            <a:xfrm>
              <a:off x="1493688" y="1742401"/>
              <a:ext cx="3887988" cy="3072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endParaRPr lang="id-ID" sz="1200" dirty="0">
                <a:solidFill>
                  <a:srgbClr val="6D738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grpSp>
          <p:nvGrpSpPr>
            <p:cNvPr id="40" name="Group 7">
              <a:extLst>
                <a:ext uri="{FF2B5EF4-FFF2-40B4-BE49-F238E27FC236}">
                  <a16:creationId xmlns:a16="http://schemas.microsoft.com/office/drawing/2014/main" id="{45B595F5-AA77-492F-A7C0-99059B5976D4}"/>
                </a:ext>
              </a:extLst>
            </p:cNvPr>
            <p:cNvGrpSpPr/>
            <p:nvPr/>
          </p:nvGrpSpPr>
          <p:grpSpPr>
            <a:xfrm>
              <a:off x="979254" y="1742401"/>
              <a:ext cx="413418" cy="413418"/>
              <a:chOff x="1231129" y="3506469"/>
              <a:chExt cx="413418" cy="413418"/>
            </a:xfrm>
          </p:grpSpPr>
          <p:sp>
            <p:nvSpPr>
              <p:cNvPr id="41" name="Oval 9">
                <a:extLst>
                  <a:ext uri="{FF2B5EF4-FFF2-40B4-BE49-F238E27FC236}">
                    <a16:creationId xmlns:a16="http://schemas.microsoft.com/office/drawing/2014/main" id="{13085B31-CE53-44F0-B6FC-D34D6A0B91C6}"/>
                  </a:ext>
                </a:extLst>
              </p:cNvPr>
              <p:cNvSpPr/>
              <p:nvPr/>
            </p:nvSpPr>
            <p:spPr>
              <a:xfrm>
                <a:off x="1231129" y="3506469"/>
                <a:ext cx="413418" cy="413418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10">
                <a:extLst>
                  <a:ext uri="{FF2B5EF4-FFF2-40B4-BE49-F238E27FC236}">
                    <a16:creationId xmlns:a16="http://schemas.microsoft.com/office/drawing/2014/main" id="{C98DB22D-57E5-4460-91BA-DDB959E176E5}"/>
                  </a:ext>
                </a:extLst>
              </p:cNvPr>
              <p:cNvSpPr/>
              <p:nvPr/>
            </p:nvSpPr>
            <p:spPr>
              <a:xfrm>
                <a:off x="1276266" y="3551606"/>
                <a:ext cx="323144" cy="323144"/>
              </a:xfrm>
              <a:prstGeom prst="ellipse">
                <a:avLst/>
              </a:prstGeom>
              <a:solidFill>
                <a:srgbClr val="08A5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3" name="Group 23">
            <a:extLst>
              <a:ext uri="{FF2B5EF4-FFF2-40B4-BE49-F238E27FC236}">
                <a16:creationId xmlns:a16="http://schemas.microsoft.com/office/drawing/2014/main" id="{9F924694-D798-456B-8B53-3C944FD086CF}"/>
              </a:ext>
            </a:extLst>
          </p:cNvPr>
          <p:cNvGrpSpPr/>
          <p:nvPr/>
        </p:nvGrpSpPr>
        <p:grpSpPr>
          <a:xfrm>
            <a:off x="6485065" y="4733628"/>
            <a:ext cx="4402422" cy="413418"/>
            <a:chOff x="979254" y="1742401"/>
            <a:chExt cx="4402422" cy="413418"/>
          </a:xfrm>
        </p:grpSpPr>
        <p:sp>
          <p:nvSpPr>
            <p:cNvPr id="44" name="Rectangle 8">
              <a:extLst>
                <a:ext uri="{FF2B5EF4-FFF2-40B4-BE49-F238E27FC236}">
                  <a16:creationId xmlns:a16="http://schemas.microsoft.com/office/drawing/2014/main" id="{A009F224-BB28-4625-9975-7FEA6AE1569B}"/>
                </a:ext>
              </a:extLst>
            </p:cNvPr>
            <p:cNvSpPr/>
            <p:nvPr/>
          </p:nvSpPr>
          <p:spPr>
            <a:xfrm>
              <a:off x="1493688" y="1742401"/>
              <a:ext cx="3887988" cy="3072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endParaRPr lang="id-ID" sz="1200" dirty="0">
                <a:solidFill>
                  <a:srgbClr val="6D738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grpSp>
          <p:nvGrpSpPr>
            <p:cNvPr id="45" name="Group 7">
              <a:extLst>
                <a:ext uri="{FF2B5EF4-FFF2-40B4-BE49-F238E27FC236}">
                  <a16:creationId xmlns:a16="http://schemas.microsoft.com/office/drawing/2014/main" id="{C9B8699F-3EFA-4415-A21F-B505D7B29610}"/>
                </a:ext>
              </a:extLst>
            </p:cNvPr>
            <p:cNvGrpSpPr/>
            <p:nvPr/>
          </p:nvGrpSpPr>
          <p:grpSpPr>
            <a:xfrm>
              <a:off x="979254" y="1742401"/>
              <a:ext cx="413418" cy="413418"/>
              <a:chOff x="1231129" y="3506469"/>
              <a:chExt cx="413418" cy="413418"/>
            </a:xfrm>
          </p:grpSpPr>
          <p:sp>
            <p:nvSpPr>
              <p:cNvPr id="46" name="Oval 9">
                <a:extLst>
                  <a:ext uri="{FF2B5EF4-FFF2-40B4-BE49-F238E27FC236}">
                    <a16:creationId xmlns:a16="http://schemas.microsoft.com/office/drawing/2014/main" id="{076254FE-49DB-414B-A6DC-8535AA661C2C}"/>
                  </a:ext>
                </a:extLst>
              </p:cNvPr>
              <p:cNvSpPr/>
              <p:nvPr/>
            </p:nvSpPr>
            <p:spPr>
              <a:xfrm>
                <a:off x="1231129" y="3506469"/>
                <a:ext cx="413418" cy="413418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10">
                <a:extLst>
                  <a:ext uri="{FF2B5EF4-FFF2-40B4-BE49-F238E27FC236}">
                    <a16:creationId xmlns:a16="http://schemas.microsoft.com/office/drawing/2014/main" id="{85D025C9-13C5-435E-89B1-4686910A054F}"/>
                  </a:ext>
                </a:extLst>
              </p:cNvPr>
              <p:cNvSpPr/>
              <p:nvPr/>
            </p:nvSpPr>
            <p:spPr>
              <a:xfrm>
                <a:off x="1276266" y="3551606"/>
                <a:ext cx="323144" cy="323144"/>
              </a:xfrm>
              <a:prstGeom prst="ellipse">
                <a:avLst/>
              </a:prstGeom>
              <a:solidFill>
                <a:srgbClr val="08A5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8" name="Group 23">
            <a:extLst>
              <a:ext uri="{FF2B5EF4-FFF2-40B4-BE49-F238E27FC236}">
                <a16:creationId xmlns:a16="http://schemas.microsoft.com/office/drawing/2014/main" id="{A07E07C9-DB2A-45DF-A21C-C881F6AA630B}"/>
              </a:ext>
            </a:extLst>
          </p:cNvPr>
          <p:cNvGrpSpPr/>
          <p:nvPr/>
        </p:nvGrpSpPr>
        <p:grpSpPr>
          <a:xfrm>
            <a:off x="418184" y="5194886"/>
            <a:ext cx="4402422" cy="413418"/>
            <a:chOff x="979254" y="1742401"/>
            <a:chExt cx="4402422" cy="413418"/>
          </a:xfrm>
        </p:grpSpPr>
        <p:sp>
          <p:nvSpPr>
            <p:cNvPr id="49" name="Rectangle 8">
              <a:extLst>
                <a:ext uri="{FF2B5EF4-FFF2-40B4-BE49-F238E27FC236}">
                  <a16:creationId xmlns:a16="http://schemas.microsoft.com/office/drawing/2014/main" id="{D490BBCE-E3D6-4083-9A32-7369C2D63C5A}"/>
                </a:ext>
              </a:extLst>
            </p:cNvPr>
            <p:cNvSpPr/>
            <p:nvPr/>
          </p:nvSpPr>
          <p:spPr>
            <a:xfrm>
              <a:off x="1493688" y="1742401"/>
              <a:ext cx="3887988" cy="3072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endParaRPr lang="id-ID" sz="1200" dirty="0">
                <a:solidFill>
                  <a:srgbClr val="6D738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grpSp>
          <p:nvGrpSpPr>
            <p:cNvPr id="50" name="Group 7">
              <a:extLst>
                <a:ext uri="{FF2B5EF4-FFF2-40B4-BE49-F238E27FC236}">
                  <a16:creationId xmlns:a16="http://schemas.microsoft.com/office/drawing/2014/main" id="{41B44965-39FA-4876-98E5-250175D3C408}"/>
                </a:ext>
              </a:extLst>
            </p:cNvPr>
            <p:cNvGrpSpPr/>
            <p:nvPr/>
          </p:nvGrpSpPr>
          <p:grpSpPr>
            <a:xfrm>
              <a:off x="979254" y="1742401"/>
              <a:ext cx="413418" cy="413418"/>
              <a:chOff x="1231129" y="3506469"/>
              <a:chExt cx="413418" cy="413418"/>
            </a:xfrm>
          </p:grpSpPr>
          <p:sp>
            <p:nvSpPr>
              <p:cNvPr id="51" name="Oval 9">
                <a:extLst>
                  <a:ext uri="{FF2B5EF4-FFF2-40B4-BE49-F238E27FC236}">
                    <a16:creationId xmlns:a16="http://schemas.microsoft.com/office/drawing/2014/main" id="{688DA5C0-817C-4F64-9CF4-3CD1488A408D}"/>
                  </a:ext>
                </a:extLst>
              </p:cNvPr>
              <p:cNvSpPr/>
              <p:nvPr/>
            </p:nvSpPr>
            <p:spPr>
              <a:xfrm>
                <a:off x="1231129" y="3506469"/>
                <a:ext cx="413418" cy="413418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10">
                <a:extLst>
                  <a:ext uri="{FF2B5EF4-FFF2-40B4-BE49-F238E27FC236}">
                    <a16:creationId xmlns:a16="http://schemas.microsoft.com/office/drawing/2014/main" id="{1153580F-2A0A-4767-85F4-406A2A1AA655}"/>
                  </a:ext>
                </a:extLst>
              </p:cNvPr>
              <p:cNvSpPr/>
              <p:nvPr/>
            </p:nvSpPr>
            <p:spPr>
              <a:xfrm>
                <a:off x="1276266" y="3551606"/>
                <a:ext cx="323144" cy="323144"/>
              </a:xfrm>
              <a:prstGeom prst="ellipse">
                <a:avLst/>
              </a:prstGeom>
              <a:solidFill>
                <a:srgbClr val="08A5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F9E287F-4906-4DFA-9F58-D23BF05895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35" t="57777" r="23175" b="3906"/>
          <a:stretch/>
        </p:blipFill>
        <p:spPr>
          <a:xfrm>
            <a:off x="6901457" y="3825317"/>
            <a:ext cx="4777946" cy="2627871"/>
          </a:xfrm>
          <a:prstGeom prst="rect">
            <a:avLst/>
          </a:prstGeom>
        </p:spPr>
      </p:pic>
      <p:sp>
        <p:nvSpPr>
          <p:cNvPr id="53" name="Номер слайда 5">
            <a:extLst>
              <a:ext uri="{FF2B5EF4-FFF2-40B4-BE49-F238E27FC236}">
                <a16:creationId xmlns:a16="http://schemas.microsoft.com/office/drawing/2014/main" id="{E3D1ECCB-1131-40F3-B32C-F2DC5C3F63CC}"/>
              </a:ext>
            </a:extLst>
          </p:cNvPr>
          <p:cNvSpPr txBox="1">
            <a:spLocks/>
          </p:cNvSpPr>
          <p:nvPr/>
        </p:nvSpPr>
        <p:spPr>
          <a:xfrm>
            <a:off x="11602666" y="6562747"/>
            <a:ext cx="255306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DE2ABCC-AA8B-48FD-ADCD-95E89A7FB9DD}" type="slidenum">
              <a:rPr lang="ru-RU" sz="1200" smtClean="0"/>
              <a:pPr/>
              <a:t>9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9519871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1103</TotalTime>
  <Words>3399</Words>
  <Application>Microsoft Macintosh PowerPoint</Application>
  <PresentationFormat>Широкоэкранный</PresentationFormat>
  <Paragraphs>621</Paragraphs>
  <Slides>31</Slides>
  <Notes>2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20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52" baseType="lpstr">
      <vt:lpstr>Roboto Black</vt:lpstr>
      <vt:lpstr>Calibri Light</vt:lpstr>
      <vt:lpstr>Times New Roman</vt:lpstr>
      <vt:lpstr>Monotype Corsiva</vt:lpstr>
      <vt:lpstr>Trebuchet MS</vt:lpstr>
      <vt:lpstr>Raleway Light</vt:lpstr>
      <vt:lpstr>Arial</vt:lpstr>
      <vt:lpstr>Helvetica Neue</vt:lpstr>
      <vt:lpstr>Open Sans</vt:lpstr>
      <vt:lpstr>Montserrat ExtraBold</vt:lpstr>
      <vt:lpstr>Segoe UI Light</vt:lpstr>
      <vt:lpstr>Montserrat </vt:lpstr>
      <vt:lpstr>Symbol</vt:lpstr>
      <vt:lpstr>Calibri</vt:lpstr>
      <vt:lpstr>Montserrat SemiBold</vt:lpstr>
      <vt:lpstr>Montserrat</vt:lpstr>
      <vt:lpstr>Wingdings</vt:lpstr>
      <vt:lpstr>Open Sans Light</vt:lpstr>
      <vt:lpstr>Raleway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Denis</cp:lastModifiedBy>
  <cp:revision>128</cp:revision>
  <dcterms:created xsi:type="dcterms:W3CDTF">2023-09-20T06:57:55Z</dcterms:created>
  <dcterms:modified xsi:type="dcterms:W3CDTF">2023-09-22T09:56:34Z</dcterms:modified>
</cp:coreProperties>
</file>