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8" r:id="rId2"/>
    <p:sldId id="259" r:id="rId3"/>
    <p:sldId id="260" r:id="rId4"/>
    <p:sldId id="274" r:id="rId5"/>
    <p:sldId id="275" r:id="rId6"/>
    <p:sldId id="276" r:id="rId7"/>
    <p:sldId id="277" r:id="rId8"/>
    <p:sldId id="271" r:id="rId9"/>
    <p:sldId id="272" r:id="rId10"/>
    <p:sldId id="278" r:id="rId11"/>
    <p:sldId id="261" r:id="rId12"/>
    <p:sldId id="262" r:id="rId13"/>
    <p:sldId id="263" r:id="rId14"/>
    <p:sldId id="285" r:id="rId15"/>
    <p:sldId id="287" r:id="rId16"/>
    <p:sldId id="289" r:id="rId17"/>
    <p:sldId id="264" r:id="rId18"/>
    <p:sldId id="279" r:id="rId19"/>
    <p:sldId id="280" r:id="rId20"/>
    <p:sldId id="265" r:id="rId21"/>
    <p:sldId id="290" r:id="rId22"/>
    <p:sldId id="281" r:id="rId23"/>
    <p:sldId id="284" r:id="rId24"/>
    <p:sldId id="282" r:id="rId25"/>
    <p:sldId id="266" r:id="rId26"/>
    <p:sldId id="267" r:id="rId27"/>
    <p:sldId id="268" r:id="rId28"/>
    <p:sldId id="273" r:id="rId29"/>
    <p:sldId id="283" r:id="rId30"/>
    <p:sldId id="269" r:id="rId31"/>
    <p:sldId id="270" r:id="rId32"/>
  </p:sldIdLst>
  <p:sldSz cx="20104100" cy="11309350"/>
  <p:notesSz cx="20104100" cy="1130935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848" y="2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B0717-99B4-4F4F-8972-8BAA68155F36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20253-4E37-4155-A93E-B84E12C1C0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21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72037-8E15-4278-A513-15FFDEB3F40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672037-8E15-4278-A513-15FFDEB3F40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20253-4E37-4155-A93E-B84E12C1C08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4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rgbClr val="ED1C24"/>
                </a:solidFill>
                <a:latin typeface="Corvetta"/>
                <a:cs typeface="Corvet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rgbClr val="ED1C24"/>
                </a:solidFill>
                <a:latin typeface="Corvetta"/>
                <a:cs typeface="Corvet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00" b="0" i="0">
                <a:solidFill>
                  <a:srgbClr val="ED1C24"/>
                </a:solidFill>
                <a:latin typeface="Corvetta"/>
                <a:cs typeface="Corvet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26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63739" y="4325580"/>
            <a:ext cx="10376620" cy="908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0" i="0">
                <a:solidFill>
                  <a:srgbClr val="ED1C24"/>
                </a:solidFill>
                <a:latin typeface="Corvetta"/>
                <a:cs typeface="Corvett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2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651" y="1314671"/>
            <a:ext cx="12559027" cy="60812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7256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6596" b="1" dirty="0">
                <a:latin typeface="Calibri" pitchFamily="34" charset="0"/>
                <a:cs typeface="Calibri" pitchFamily="34" charset="0"/>
              </a:rPr>
              <a:t>Современный подход к лечению остеохондродисплазии</a:t>
            </a:r>
          </a:p>
          <a:p>
            <a:pPr algn="ctr"/>
            <a:r>
              <a:rPr lang="ru-RU" sz="6596" b="1" dirty="0">
                <a:latin typeface="Calibri" pitchFamily="34" charset="0"/>
                <a:cs typeface="Calibri" pitchFamily="34" charset="0"/>
              </a:rPr>
              <a:t>шотландских кошек.</a:t>
            </a:r>
            <a:endParaRPr lang="ru-RU" sz="7916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5937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Паллиативное применение лучевой терапии для коррекции боли.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86225" y="22383206"/>
            <a:ext cx="28226253" cy="2031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Users\Neurologist\Desktop\логотип_прайд_4_фин_варианта-5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985" y="2113614"/>
            <a:ext cx="4580651" cy="1777002"/>
          </a:xfrm>
          <a:prstGeom prst="rect">
            <a:avLst/>
          </a:prstGeom>
          <a:noFill/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6E70B0-9C3A-AF93-9D66-67FCEEF62131}"/>
              </a:ext>
            </a:extLst>
          </p:cNvPr>
          <p:cNvSpPr txBox="1"/>
          <p:nvPr/>
        </p:nvSpPr>
        <p:spPr>
          <a:xfrm>
            <a:off x="13740173" y="4190856"/>
            <a:ext cx="5968276" cy="1104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Autofit/>
          </a:bodyPr>
          <a:lstStyle/>
          <a:p>
            <a:pPr marR="64007" algn="ctr">
              <a:spcBef>
                <a:spcPts val="400"/>
              </a:spcBef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rPr sz="3600" b="1" dirty="0" err="1"/>
              <a:t>Маслова</a:t>
            </a:r>
            <a:r>
              <a:rPr sz="3600" b="1" dirty="0"/>
              <a:t> </a:t>
            </a:r>
            <a:r>
              <a:rPr sz="3600" b="1" dirty="0" err="1"/>
              <a:t>Екатерина</a:t>
            </a:r>
            <a:r>
              <a:rPr sz="3600" b="1" dirty="0"/>
              <a:t> </a:t>
            </a:r>
            <a:r>
              <a:rPr sz="3600" b="1" dirty="0" err="1"/>
              <a:t>Сергеевна</a:t>
            </a:r>
            <a:endParaRPr sz="3600" b="1" dirty="0"/>
          </a:p>
          <a:p>
            <a:pPr marR="64007" algn="ctr">
              <a:spcBef>
                <a:spcPts val="400"/>
              </a:spcBef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rPr sz="3600" dirty="0" err="1"/>
              <a:t>Хирург-травматолог</a:t>
            </a:r>
            <a:r>
              <a:rPr sz="3600" dirty="0"/>
              <a:t>, </a:t>
            </a:r>
            <a:r>
              <a:rPr sz="3600" dirty="0" err="1"/>
              <a:t>ортопед</a:t>
            </a:r>
            <a:endParaRPr sz="3600" dirty="0"/>
          </a:p>
          <a:p>
            <a:pPr marR="64007" algn="ctr">
              <a:spcBef>
                <a:spcPts val="400"/>
              </a:spcBef>
              <a:defRPr sz="1700">
                <a:latin typeface="+mn-lt"/>
                <a:ea typeface="+mn-ea"/>
                <a:cs typeface="+mn-cs"/>
                <a:sym typeface="Helvetica"/>
              </a:defRPr>
            </a:pPr>
            <a:r>
              <a:rPr sz="3600" dirty="0" err="1"/>
              <a:t>Ветеринарный</a:t>
            </a:r>
            <a:r>
              <a:rPr sz="3600" dirty="0"/>
              <a:t> </a:t>
            </a:r>
            <a:r>
              <a:rPr sz="3600" dirty="0" err="1"/>
              <a:t>центр</a:t>
            </a:r>
            <a:r>
              <a:rPr sz="3600" dirty="0"/>
              <a:t> </a:t>
            </a:r>
            <a:r>
              <a:rPr sz="3600" dirty="0" err="1"/>
              <a:t>Прайд</a:t>
            </a:r>
            <a:r>
              <a:rPr sz="3600" dirty="0"/>
              <a:t>, г. </a:t>
            </a:r>
            <a:r>
              <a:rPr sz="3600" dirty="0" err="1"/>
              <a:t>Санкт-Петербург</a:t>
            </a:r>
            <a:endParaRPr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E16461-04B7-E49A-01A3-BBF5D7D01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74" y="9560399"/>
            <a:ext cx="7142551" cy="868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rologist\Desktop\Image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7674" y="328613"/>
            <a:ext cx="14136734" cy="887927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45273" y="9064012"/>
            <a:ext cx="15471153" cy="247393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4617" dirty="0">
                <a:latin typeface="Calibri" pitchFamily="34" charset="0"/>
                <a:cs typeface="Calibri" pitchFamily="34" charset="0"/>
              </a:rPr>
              <a:t>    По гистологическому исследованию можно определить нарушение развития хрящевой ткани.</a:t>
            </a:r>
          </a:p>
          <a:p>
            <a:pPr algn="ctr">
              <a:buNone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8570459"/>
            <a:ext cx="20204112" cy="273889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Рентгенологические изменения в основном включают образование экзостозов – доброкачественных разрастаний поверхности костей или хряща и вторичным артритом скакательных суставов, запястных суставов, фаланг пальцев и хвостовых позвонков. </a:t>
            </a:r>
          </a:p>
        </p:txBody>
      </p:sp>
      <p:pic>
        <p:nvPicPr>
          <p:cNvPr id="1026" name="Picture 2" descr="C:\Users\Neurologist\Desktop\Screenshot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4867" y="72521"/>
            <a:ext cx="16734366" cy="84979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eurologist\Desktop\кошка с ОХД\ПОПОВА А.А.^_КОШКА_ЛИСА_Таз-ПравБок_1744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021539" cy="113093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65850" y="10366938"/>
            <a:ext cx="478016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968" b="1" dirty="0">
                <a:latin typeface="Calibri" pitchFamily="34" charset="0"/>
                <a:cs typeface="Calibri" pitchFamily="34" charset="0"/>
              </a:rPr>
              <a:t>6.</a:t>
            </a:r>
          </a:p>
        </p:txBody>
      </p:sp>
      <p:pic>
        <p:nvPicPr>
          <p:cNvPr id="1027" name="Picture 3" descr="C:\Users\Neurologist\Desktop\Снимок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90117" y="6832741"/>
            <a:ext cx="10513983" cy="447660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Neurologist\Desktop\кошка с ОХД\ПОПОВА А.А.^_КОШКА_ЛИСА_Передн. Лапа-DP_2118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0959" y="0"/>
            <a:ext cx="6950534" cy="113093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65850" y="10366938"/>
            <a:ext cx="478016" cy="5490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968" b="1" dirty="0">
                <a:latin typeface="Calibri" pitchFamily="34" charset="0"/>
                <a:cs typeface="Calibri" pitchFamily="34" charset="0"/>
              </a:rPr>
              <a:t>7.</a:t>
            </a:r>
          </a:p>
        </p:txBody>
      </p:sp>
      <p:pic>
        <p:nvPicPr>
          <p:cNvPr id="2052" name="Picture 4" descr="C:\Users\Neurologist\Desktop\кошка с ОХД\ПОПОВА А.А.^_КОШКА_ЛИСА_Передн. Лапа-DP_2118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4542" y="0"/>
            <a:ext cx="8128599" cy="1130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eurologist\Desktop\кошка с ОХД\ПОПОВА А.А.^_КОШКА_ЛИСА_Задн. Лапа-Кос Прав_1743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26622" y="-2"/>
            <a:ext cx="9188858" cy="11309352"/>
          </a:xfrm>
          <a:prstGeom prst="rect">
            <a:avLst/>
          </a:prstGeom>
          <a:noFill/>
        </p:spPr>
      </p:pic>
      <p:pic>
        <p:nvPicPr>
          <p:cNvPr id="3075" name="Picture 3" descr="C:\Users\Neurologist\Desktop\кошка с ОХД\ПОПОВА А.А.^_КОШКА_ЛИСА_Задн. Лапа-ПравБок_1745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8932710" y="1464582"/>
            <a:ext cx="11309350" cy="8380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13-002">
            <a:hlinkClick r:id="" action="ppaction://media"/>
            <a:extLst>
              <a:ext uri="{FF2B5EF4-FFF2-40B4-BE49-F238E27FC236}">
                <a16:creationId xmlns:a16="http://schemas.microsoft.com/office/drawing/2014/main" id="{68FA5B63-BA5C-B907-F3D1-DD8367A39D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875" y="209033"/>
            <a:ext cx="10453687" cy="10891283"/>
          </a:xfrm>
          <a:prstGeom prst="rect">
            <a:avLst/>
          </a:prstGeom>
        </p:spPr>
      </p:pic>
      <p:pic>
        <p:nvPicPr>
          <p:cNvPr id="3" name="813-003 (1)">
            <a:hlinkClick r:id="" action="ppaction://media"/>
            <a:extLst>
              <a:ext uri="{FF2B5EF4-FFF2-40B4-BE49-F238E27FC236}">
                <a16:creationId xmlns:a16="http://schemas.microsoft.com/office/drawing/2014/main" id="{6ABDAA53-364E-769D-5544-537C2D8297F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1" y="1986755"/>
            <a:ext cx="9082465" cy="7335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eurologist\Desktop\костыли-кота-36413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5196" y="2443163"/>
            <a:ext cx="6659878" cy="805871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00113" y="3995717"/>
            <a:ext cx="9801223" cy="165895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4000" dirty="0">
                <a:latin typeface="Calibri" pitchFamily="34" charset="0"/>
                <a:cs typeface="Calibri" pitchFamily="34" charset="0"/>
              </a:rPr>
              <a:t>Что любое лечение при остеохондродисплазии кошек может рассматриваться, как паллиативное лечение для устранения синдрома хронической боли!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0315" y="429476"/>
            <a:ext cx="5772521" cy="118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5277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Важно понимать!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eurologist\Desktop\loksikom-dlya-koshek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60469" y="6766083"/>
            <a:ext cx="5423551" cy="3615700"/>
          </a:xfrm>
          <a:prstGeom prst="rect">
            <a:avLst/>
          </a:prstGeom>
          <a:noFill/>
          <a:effectLst>
            <a:outerShdw dist="50800" sx="1000" sy="1000" algn="ctr" rotWithShape="0">
              <a:srgbClr val="000000"/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43426" y="449887"/>
            <a:ext cx="10378049" cy="904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277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Лечение остеохондродисплазии.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613" y="2249648"/>
            <a:ext cx="19388137" cy="436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3958" b="1" dirty="0">
                <a:latin typeface="Calibri" pitchFamily="34" charset="0"/>
                <a:cs typeface="Calibri" pitchFamily="34" charset="0"/>
              </a:rPr>
              <a:t> Применение нестероидных противовоспалительных препаратов.</a:t>
            </a:r>
          </a:p>
          <a:p>
            <a:endParaRPr lang="ru-RU" sz="3958" dirty="0">
              <a:latin typeface="Calibri" pitchFamily="34" charset="0"/>
              <a:cs typeface="Calibri" pitchFamily="34" charset="0"/>
            </a:endParaRPr>
          </a:p>
          <a:p>
            <a:r>
              <a:rPr lang="ru-RU" sz="3958" dirty="0">
                <a:latin typeface="Calibri" pitchFamily="34" charset="0"/>
                <a:cs typeface="Calibri" pitchFamily="34" charset="0"/>
              </a:rPr>
              <a:t>  </a:t>
            </a:r>
            <a:r>
              <a:rPr lang="ru-RU" sz="3958" dirty="0" err="1">
                <a:latin typeface="Calibri" pitchFamily="34" charset="0"/>
                <a:cs typeface="Calibri" pitchFamily="34" charset="0"/>
              </a:rPr>
              <a:t>Мелоксикам</a:t>
            </a:r>
            <a:r>
              <a:rPr lang="ru-RU" sz="3958" dirty="0">
                <a:latin typeface="Calibri" pitchFamily="34" charset="0"/>
                <a:cs typeface="Calibri" pitchFamily="34" charset="0"/>
              </a:rPr>
              <a:t>  0.5 мг</a:t>
            </a:r>
          </a:p>
          <a:p>
            <a:r>
              <a:rPr lang="ru-RU" sz="3958" dirty="0">
                <a:latin typeface="Calibri" pitchFamily="34" charset="0"/>
                <a:cs typeface="Calibri" pitchFamily="34" charset="0"/>
              </a:rPr>
              <a:t>  0.1 мг\кг  однократно, далее 0.05 мг\кг в последующие дни.</a:t>
            </a:r>
          </a:p>
          <a:p>
            <a:endParaRPr lang="ru-RU" sz="3958" dirty="0">
              <a:latin typeface="Calibri" pitchFamily="34" charset="0"/>
              <a:cs typeface="Calibri" pitchFamily="34" charset="0"/>
            </a:endParaRPr>
          </a:p>
          <a:p>
            <a:r>
              <a:rPr lang="ru-RU" sz="3958" dirty="0" err="1">
                <a:latin typeface="Calibri" pitchFamily="34" charset="0"/>
                <a:cs typeface="Calibri" pitchFamily="34" charset="0"/>
              </a:rPr>
              <a:t>Робенакоксиб</a:t>
            </a:r>
            <a:r>
              <a:rPr lang="ru-RU" sz="3958" dirty="0">
                <a:latin typeface="Calibri" pitchFamily="34" charset="0"/>
                <a:cs typeface="Calibri" pitchFamily="34" charset="0"/>
              </a:rPr>
              <a:t> 1-2.4 мг\кг 1 раз в сутки.</a:t>
            </a:r>
          </a:p>
          <a:p>
            <a:pPr>
              <a:lnSpc>
                <a:spcPct val="150000"/>
              </a:lnSpc>
            </a:pPr>
            <a:endParaRPr lang="ru-RU" sz="2968" dirty="0"/>
          </a:p>
        </p:txBody>
      </p:sp>
      <p:sp>
        <p:nvSpPr>
          <p:cNvPr id="9" name="TextBox 8"/>
          <p:cNvSpPr txBox="1"/>
          <p:nvPr/>
        </p:nvSpPr>
        <p:spPr>
          <a:xfrm>
            <a:off x="10452099" y="6766083"/>
            <a:ext cx="9536113" cy="2528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958" dirty="0">
                <a:latin typeface="Calibri" pitchFamily="34" charset="0"/>
                <a:cs typeface="Calibri" pitchFamily="34" charset="0"/>
              </a:rPr>
              <a:t>Минимальный курс 7 дней. При возникновении болевого синдрома курс повторяют. В некоторых случаях дают на постоянной основе.</a:t>
            </a:r>
            <a:endParaRPr lang="ru-RU" sz="3958" dirty="0"/>
          </a:p>
        </p:txBody>
      </p:sp>
      <p:pic>
        <p:nvPicPr>
          <p:cNvPr id="3" name="Рисунок 2" descr="Изображение выглядит как текст, визит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6323F8C-6F2A-59E6-A0D6-11F04F844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139" y="6260152"/>
            <a:ext cx="4627562" cy="462756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Neurologist\Desktop\таблы.JPG"/>
          <p:cNvPicPr>
            <a:picLocks noChangeAspect="1" noChangeArrowheads="1"/>
          </p:cNvPicPr>
          <p:nvPr/>
        </p:nvPicPr>
        <p:blipFill>
          <a:blip r:embed="rId2">
            <a:lum bright="7000" contrast="5000"/>
          </a:blip>
          <a:srcRect/>
          <a:stretch>
            <a:fillRect/>
          </a:stretch>
        </p:blipFill>
        <p:spPr bwMode="auto">
          <a:xfrm>
            <a:off x="10398138" y="5654676"/>
            <a:ext cx="9040512" cy="522605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2473898"/>
            <a:ext cx="19259550" cy="400542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  </a:t>
            </a:r>
          </a:p>
          <a:p>
            <a:pPr>
              <a:buNone/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  </a:t>
            </a:r>
            <a:r>
              <a:rPr lang="ru-RU" sz="3958" dirty="0" err="1">
                <a:latin typeface="Calibri" pitchFamily="34" charset="0"/>
                <a:cs typeface="Calibri" pitchFamily="34" charset="0"/>
              </a:rPr>
              <a:t>Дексафорт</a:t>
            </a:r>
            <a:r>
              <a:rPr lang="ru-RU" sz="3958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buNone/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  0.15 мг\кг 1 раз в неделю, максимальный курс 3 недели.</a:t>
            </a:r>
          </a:p>
          <a:p>
            <a:pPr>
              <a:buNone/>
            </a:pPr>
            <a:endParaRPr lang="ru-RU" sz="3958" dirty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  Преднизолон, Метилпреднизолон</a:t>
            </a:r>
          </a:p>
          <a:p>
            <a:pPr>
              <a:buNone/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  0.5-1 </a:t>
            </a:r>
            <a:r>
              <a:rPr lang="ru-RU" sz="3958" dirty="0" err="1">
                <a:latin typeface="Calibri" pitchFamily="34" charset="0"/>
                <a:cs typeface="Calibri" pitchFamily="34" charset="0"/>
              </a:rPr>
              <a:t>мг\кг</a:t>
            </a:r>
            <a:r>
              <a:rPr lang="ru-RU" sz="3958" dirty="0">
                <a:latin typeface="Calibri" pitchFamily="34" charset="0"/>
                <a:cs typeface="Calibri" pitchFamily="34" charset="0"/>
              </a:rPr>
              <a:t> 1 раз в сутки, курс 14 дней.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2445" y="1416354"/>
            <a:ext cx="16247005" cy="701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58" b="1" dirty="0">
                <a:latin typeface="Calibri" pitchFamily="34" charset="0"/>
                <a:cs typeface="Calibri" pitchFamily="34" charset="0"/>
              </a:rPr>
              <a:t>- Применение </a:t>
            </a:r>
            <a:r>
              <a:rPr lang="ru-RU" sz="3958" b="1" dirty="0" err="1">
                <a:latin typeface="Calibri" pitchFamily="34" charset="0"/>
                <a:cs typeface="Calibri" pitchFamily="34" charset="0"/>
              </a:rPr>
              <a:t>стероидных</a:t>
            </a:r>
            <a:r>
              <a:rPr lang="ru-RU" sz="3958" b="1" dirty="0">
                <a:latin typeface="Calibri" pitchFamily="34" charset="0"/>
                <a:cs typeface="Calibri" pitchFamily="34" charset="0"/>
              </a:rPr>
              <a:t> противовоспалительных препаратов</a:t>
            </a:r>
            <a:r>
              <a:rPr lang="ru-RU" sz="2968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5625" y="7342767"/>
            <a:ext cx="8249825" cy="298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958" dirty="0">
                <a:latin typeface="Calibri" pitchFamily="34" charset="0"/>
                <a:cs typeface="Calibri" pitchFamily="34" charset="0"/>
              </a:rPr>
              <a:t>При возникновении болевого синдрома курс повторяют. </a:t>
            </a:r>
          </a:p>
          <a:p>
            <a:pPr algn="ctr"/>
            <a:r>
              <a:rPr lang="ru-RU" sz="3958" dirty="0">
                <a:latin typeface="Calibri" pitchFamily="34" charset="0"/>
                <a:cs typeface="Calibri" pitchFamily="34" charset="0"/>
              </a:rPr>
              <a:t>В некоторых случаях дают на постоянной основе.</a:t>
            </a:r>
          </a:p>
          <a:p>
            <a:endParaRPr lang="ru-RU" sz="2968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60CC74-7631-98D5-10BA-DFE2B9D407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42735"/>
            <a:ext cx="20104100" cy="11352085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58069" y="2084062"/>
            <a:ext cx="17987962" cy="5016758"/>
          </a:xfrm>
        </p:spPr>
        <p:txBody>
          <a:bodyPr/>
          <a:lstStyle/>
          <a:p>
            <a:pPr>
              <a:buNone/>
            </a:pPr>
            <a:r>
              <a:rPr lang="ru-RU" sz="4400" b="1" dirty="0"/>
              <a:t> </a:t>
            </a:r>
            <a:r>
              <a:rPr lang="ru-RU" sz="4400" b="1" dirty="0">
                <a:cs typeface="Calibri" pitchFamily="34" charset="0"/>
              </a:rPr>
              <a:t>- Хирургическое лечение.</a:t>
            </a:r>
          </a:p>
          <a:p>
            <a:pPr>
              <a:buNone/>
            </a:pPr>
            <a:endParaRPr lang="ru-RU" sz="4400" dirty="0">
              <a:cs typeface="Calibri" pitchFamily="34" charset="0"/>
            </a:endParaRPr>
          </a:p>
          <a:p>
            <a:pPr>
              <a:buNone/>
            </a:pPr>
            <a:endParaRPr lang="ru-RU" sz="4400" dirty="0">
              <a:cs typeface="Calibri" pitchFamily="34" charset="0"/>
            </a:endParaRPr>
          </a:p>
          <a:p>
            <a:pPr>
              <a:buNone/>
            </a:pPr>
            <a:endParaRPr lang="ru-RU" sz="4400" dirty="0">
              <a:cs typeface="Calibri" pitchFamily="34" charset="0"/>
            </a:endParaRPr>
          </a:p>
          <a:p>
            <a:pPr algn="ctr">
              <a:buNone/>
            </a:pPr>
            <a:r>
              <a:rPr lang="ru-RU" sz="4400" dirty="0">
                <a:cs typeface="Calibri" pitchFamily="34" charset="0"/>
              </a:rPr>
              <a:t>Заключается в проведении остеотомии.</a:t>
            </a:r>
          </a:p>
          <a:p>
            <a:pPr algn="ctr">
              <a:buNone/>
            </a:pPr>
            <a:r>
              <a:rPr lang="ru-RU" sz="4400" dirty="0">
                <a:cs typeface="Calibri" pitchFamily="34" charset="0"/>
              </a:rPr>
              <a:t> В одной из публикаций описывался временный анальгезирующий эффект до 48 недель.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eurologist\Desktop\1466413276_koshkakoshk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8133" y="3857625"/>
            <a:ext cx="15517525" cy="72945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14364"/>
            <a:ext cx="20104099" cy="2891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617" b="1" dirty="0">
                <a:latin typeface="Calibri" pitchFamily="34" charset="0"/>
                <a:cs typeface="Calibri" pitchFamily="34" charset="0"/>
              </a:rPr>
              <a:t>Остеохондродисплазия шотландских кошек </a:t>
            </a:r>
            <a:r>
              <a:rPr lang="ru-RU" sz="3958" dirty="0">
                <a:latin typeface="Calibri" pitchFamily="34" charset="0"/>
                <a:cs typeface="Calibri" pitchFamily="34" charset="0"/>
              </a:rPr>
              <a:t>- это  наследственное заболевание, оказывающее влияние на рост костей и формирование суставного хряща, приводит к постепенной деформации скелета в дистальных отделах конечностей  и хвоста.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eurologist\Desktop\Light-PNG-Transparent-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53942" y="-1256594"/>
            <a:ext cx="25131889" cy="125659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9588" y="706800"/>
            <a:ext cx="18872616" cy="1716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277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Применение лучевой терапии при лечении остеохондродисплазии.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374" y="5183075"/>
            <a:ext cx="19277351" cy="365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958" b="1" dirty="0">
                <a:latin typeface="Calibri" pitchFamily="34" charset="0"/>
                <a:cs typeface="Calibri" pitchFamily="34" charset="0"/>
              </a:rPr>
              <a:t>Для контроля воспалительного процесса и боли используют лучевую терапию в разных странах мира. </a:t>
            </a:r>
          </a:p>
          <a:p>
            <a:pPr algn="ctr">
              <a:lnSpc>
                <a:spcPct val="150000"/>
              </a:lnSpc>
            </a:pPr>
            <a:r>
              <a:rPr lang="ru-RU" sz="3958" b="1" dirty="0">
                <a:latin typeface="Calibri" pitchFamily="34" charset="0"/>
                <a:cs typeface="Calibri" pitchFamily="34" charset="0"/>
              </a:rPr>
              <a:t>Этот метод успешно </a:t>
            </a:r>
          </a:p>
          <a:p>
            <a:pPr algn="ctr">
              <a:lnSpc>
                <a:spcPct val="150000"/>
              </a:lnSpc>
            </a:pPr>
            <a:r>
              <a:rPr lang="ru-RU" sz="3958" b="1" dirty="0">
                <a:latin typeface="Calibri" pitchFamily="34" charset="0"/>
                <a:cs typeface="Calibri" pitchFamily="34" charset="0"/>
              </a:rPr>
              <a:t>облегчает клиническую картину в долгосрочном периоде.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rologist\Desktop\снимок экра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5384" y="0"/>
            <a:ext cx="13178534" cy="1130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eurologist\Desktop\15293392801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07199" y="5654675"/>
            <a:ext cx="6645984" cy="527301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4913" y="434814"/>
            <a:ext cx="10374021" cy="200271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Основной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принцип лучевой терапии.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338" y="3033858"/>
            <a:ext cx="18830925" cy="1825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Механизмом объясняющим анальгезирующий эффект при данной патологии считается влияние на воспалительный процесс, приводящий к болевому синдрому.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5079" y="7458145"/>
            <a:ext cx="8964722" cy="2738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Специфические механизмы лежащие в основе анальгезирующего эффекта еще не выяснены.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Neurologist\Desktop\молекул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1792552" y="2864126"/>
            <a:ext cx="11162220" cy="558109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435624" y="1295832"/>
            <a:ext cx="9923814" cy="871768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>
                <a:latin typeface="Calibri" pitchFamily="34" charset="0"/>
                <a:cs typeface="Calibri" pitchFamily="34" charset="0"/>
              </a:rPr>
              <a:t>В гуманной медицине был предложен ряд механизмов: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endParaRPr lang="ru-RU" sz="4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4000" dirty="0">
                <a:latin typeface="Calibri" pitchFamily="34" charset="0"/>
                <a:cs typeface="Calibri" pitchFamily="34" charset="0"/>
              </a:rPr>
              <a:t>Улучшение перфузии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4000" dirty="0">
                <a:latin typeface="Calibri" pitchFamily="34" charset="0"/>
                <a:cs typeface="Calibri" pitchFamily="34" charset="0"/>
              </a:rPr>
              <a:t>Высвобождение ряда </a:t>
            </a:r>
            <a:r>
              <a:rPr lang="ru-RU" sz="4000" dirty="0" err="1">
                <a:latin typeface="Calibri" pitchFamily="34" charset="0"/>
                <a:cs typeface="Calibri" pitchFamily="34" charset="0"/>
              </a:rPr>
              <a:t>цитокинов</a:t>
            </a:r>
            <a:r>
              <a:rPr lang="ru-RU" sz="4000" dirty="0">
                <a:latin typeface="Calibri" pitchFamily="34" charset="0"/>
                <a:cs typeface="Calibri" pitchFamily="34" charset="0"/>
              </a:rPr>
              <a:t> и ферментов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4000" dirty="0">
                <a:latin typeface="Calibri" pitchFamily="34" charset="0"/>
                <a:cs typeface="Calibri" pitchFamily="34" charset="0"/>
              </a:rPr>
              <a:t>Локальное влияние на вегетативный отдел нервной системы и врожденный иммунитет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4000" dirty="0">
                <a:latin typeface="Calibri" pitchFamily="34" charset="0"/>
                <a:cs typeface="Calibri" pitchFamily="34" charset="0"/>
              </a:rPr>
              <a:t>Изменение значения </a:t>
            </a:r>
            <a:r>
              <a:rPr lang="en-US" sz="4000" dirty="0">
                <a:latin typeface="Calibri" pitchFamily="34" charset="0"/>
                <a:cs typeface="Calibri" pitchFamily="34" charset="0"/>
              </a:rPr>
              <a:t>pH</a:t>
            </a:r>
            <a:endParaRPr lang="ru-RU" sz="40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urologist\Desktop\277346-4ca1d-33137730-m750x7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30163" y="5464272"/>
            <a:ext cx="6088062" cy="463444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46554" y="552627"/>
            <a:ext cx="12813415" cy="188486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3958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Как мы проводим лучевую терапию кошкам с ОХД.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0" y="3631187"/>
            <a:ext cx="11545042" cy="618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58" dirty="0">
                <a:latin typeface="Calibri" pitchFamily="34" charset="0"/>
                <a:cs typeface="Calibri" pitchFamily="34" charset="0"/>
              </a:rPr>
              <a:t>1. Первичное обследование животного (анализы крови и Эхо сердца) так как процедура проводиться под седацией.</a:t>
            </a:r>
          </a:p>
          <a:p>
            <a:r>
              <a:rPr lang="ru-RU" sz="3958" dirty="0">
                <a:latin typeface="Calibri" pitchFamily="34" charset="0"/>
                <a:cs typeface="Calibri" pitchFamily="34" charset="0"/>
              </a:rPr>
              <a:t>2. Облучение конечностей проводиться с одной стороны попеременно (3 фракции на одной стороне\3 фракции на другой).</a:t>
            </a:r>
          </a:p>
          <a:p>
            <a:r>
              <a:rPr lang="ru-RU" sz="3958" dirty="0">
                <a:latin typeface="Calibri" pitchFamily="34" charset="0"/>
                <a:cs typeface="Calibri" pitchFamily="34" charset="0"/>
              </a:rPr>
              <a:t>3. Поле воздействия излучения 10 см.</a:t>
            </a:r>
          </a:p>
          <a:p>
            <a:r>
              <a:rPr lang="ru-RU" sz="3958" dirty="0">
                <a:latin typeface="Calibri" pitchFamily="34" charset="0"/>
                <a:cs typeface="Calibri" pitchFamily="34" charset="0"/>
              </a:rPr>
              <a:t>4. Время воздействия 1.5 минуты.</a:t>
            </a:r>
          </a:p>
          <a:p>
            <a:r>
              <a:rPr lang="ru-RU" sz="3958" dirty="0">
                <a:latin typeface="Calibri" pitchFamily="34" charset="0"/>
                <a:cs typeface="Calibri" pitchFamily="34" charset="0"/>
              </a:rPr>
              <a:t>5. Используем </a:t>
            </a:r>
            <a:r>
              <a:rPr lang="ru-RU" sz="3958" dirty="0" err="1">
                <a:latin typeface="Calibri" pitchFamily="34" charset="0"/>
                <a:cs typeface="Calibri" pitchFamily="34" charset="0"/>
              </a:rPr>
              <a:t>ортовольтажный</a:t>
            </a:r>
            <a:r>
              <a:rPr lang="ru-RU" sz="3958" dirty="0">
                <a:latin typeface="Calibri" pitchFamily="34" charset="0"/>
                <a:cs typeface="Calibri" pitchFamily="34" charset="0"/>
              </a:rPr>
              <a:t> аппарат </a:t>
            </a:r>
          </a:p>
          <a:p>
            <a:r>
              <a:rPr lang="ru-RU" sz="3958" dirty="0">
                <a:latin typeface="Calibri" pitchFamily="34" charset="0"/>
                <a:cs typeface="Calibri" pitchFamily="34" charset="0"/>
              </a:rPr>
              <a:t>(рентген-излучение).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14700" y="236241"/>
            <a:ext cx="13767171" cy="151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617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Схема лечения с использованием лучевой терапии.</a:t>
            </a:r>
          </a:p>
          <a:p>
            <a:pPr algn="ctr"/>
            <a:endParaRPr lang="ru-RU" sz="4617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112" y="7906399"/>
            <a:ext cx="19573875" cy="2738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В течении двух недель животное облучается 6 фракциями по 1.5 Гр (общая доза 9 Гр). Расписание фракций: понедельник, среда, пятница.</a:t>
            </a:r>
          </a:p>
          <a:p>
            <a:pPr algn="ctr">
              <a:lnSpc>
                <a:spcPct val="150000"/>
              </a:lnSpc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Процедура производиться под седацией.</a:t>
            </a:r>
          </a:p>
        </p:txBody>
      </p:sp>
      <p:pic>
        <p:nvPicPr>
          <p:cNvPr id="13314" name="Picture 2" descr="C:\Users\Neurologist\Desktop\sXdkQIwMDf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4498" y="1463854"/>
            <a:ext cx="10135102" cy="6271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eurologist\Desktop\v9LL_nmeA6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2484" y="0"/>
            <a:ext cx="15079133" cy="1130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eurologist\Desktop\qagA2FHTxP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2484" y="15709"/>
            <a:ext cx="15079133" cy="112936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Neurologist\Desktop\bERpBsWSgd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21387" y="0"/>
            <a:ext cx="8470232" cy="11309350"/>
          </a:xfrm>
          <a:prstGeom prst="rect">
            <a:avLst/>
          </a:prstGeom>
          <a:noFill/>
        </p:spPr>
      </p:pic>
      <p:pic>
        <p:nvPicPr>
          <p:cNvPr id="8195" name="Picture 3" descr="C:\Users\Neurologist\Desktop\8R2vXpswgg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2483" y="-79"/>
            <a:ext cx="7657373" cy="11309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025" y="1649252"/>
            <a:ext cx="19573875" cy="85255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/>
              <a:t>                            </a:t>
            </a:r>
          </a:p>
          <a:p>
            <a:pPr algn="ctr">
              <a:buNone/>
            </a:pPr>
            <a:r>
              <a:rPr lang="ru-RU" sz="4000" b="1" dirty="0"/>
              <a:t> </a:t>
            </a:r>
            <a:r>
              <a:rPr lang="ru-RU" sz="4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Наш  опыт применения лучевой  терапии при ОХД. </a:t>
            </a:r>
          </a:p>
          <a:p>
            <a:pPr algn="ctr">
              <a:buNone/>
            </a:pPr>
            <a:endParaRPr lang="ru-RU" sz="4000" b="1" dirty="0"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endParaRPr lang="ru-RU" sz="4000" b="1" dirty="0">
              <a:latin typeface="Calibri" pitchFamily="34" charset="0"/>
              <a:cs typeface="Calibri" pitchFamily="34" charset="0"/>
            </a:endParaRPr>
          </a:p>
          <a:p>
            <a:pPr marL="742950" indent="-742950" algn="ctr">
              <a:buAutoNum type="arabicPeriod"/>
            </a:pPr>
            <a:r>
              <a:rPr lang="ru-RU" sz="4000" dirty="0">
                <a:latin typeface="Calibri" pitchFamily="34" charset="0"/>
                <a:cs typeface="Calibri" pitchFamily="34" charset="0"/>
              </a:rPr>
              <a:t>Методика применялась более чем 18 кошкам, возраст от 1.5 до 6 лет.</a:t>
            </a:r>
          </a:p>
          <a:p>
            <a:pPr marL="742950" indent="-742950" algn="ctr">
              <a:buAutoNum type="arabicPeriod"/>
            </a:pPr>
            <a:endParaRPr lang="ru-RU" sz="4000" dirty="0">
              <a:latin typeface="Calibri" pitchFamily="34" charset="0"/>
              <a:cs typeface="Calibri" pitchFamily="34" charset="0"/>
            </a:endParaRPr>
          </a:p>
          <a:p>
            <a:pPr marL="848215" indent="-848215" algn="ctr"/>
            <a:r>
              <a:rPr lang="ru-RU" sz="4000" dirty="0">
                <a:latin typeface="Calibri" pitchFamily="34" charset="0"/>
                <a:cs typeface="Calibri" pitchFamily="34" charset="0"/>
              </a:rPr>
              <a:t>2. Эффект снижения болевого синдрома отмечался на 2-4 фракции.</a:t>
            </a:r>
          </a:p>
          <a:p>
            <a:pPr marL="848215" indent="-848215" algn="ctr"/>
            <a:endParaRPr lang="ru-RU" sz="4000" dirty="0">
              <a:latin typeface="Calibri" pitchFamily="34" charset="0"/>
              <a:cs typeface="Calibri" pitchFamily="34" charset="0"/>
            </a:endParaRPr>
          </a:p>
          <a:p>
            <a:pPr marL="848215" indent="-848215" algn="ctr"/>
            <a:r>
              <a:rPr lang="ru-RU" sz="4000" dirty="0">
                <a:latin typeface="Calibri" pitchFamily="34" charset="0"/>
                <a:cs typeface="Calibri" pitchFamily="34" charset="0"/>
              </a:rPr>
              <a:t>3 .Период наблюдения пациентов составил более 36 месяцев. За данный период времени выраженного болевого синдрома не было отмечено. </a:t>
            </a:r>
          </a:p>
          <a:p>
            <a:pPr marL="848215" indent="-848215" algn="ctr"/>
            <a:endParaRPr lang="ru-RU" sz="4000" dirty="0">
              <a:latin typeface="Calibri" pitchFamily="34" charset="0"/>
              <a:cs typeface="Calibri" pitchFamily="34" charset="0"/>
            </a:endParaRPr>
          </a:p>
          <a:p>
            <a:pPr marL="848215" indent="-848215" algn="ctr"/>
            <a:r>
              <a:rPr lang="ru-RU" sz="4000" dirty="0">
                <a:latin typeface="Calibri" pitchFamily="34" charset="0"/>
                <a:cs typeface="Calibri" pitchFamily="34" charset="0"/>
              </a:rPr>
              <a:t>4. Осложнения проведения лучевой терапии отмечено не было.</a:t>
            </a:r>
          </a:p>
          <a:p>
            <a:pPr marL="848215" indent="-848215" algn="ctr">
              <a:buAutoNum type="arabicPeriod"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Neurologist\Desktop\32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167" y="3957638"/>
            <a:ext cx="10732929" cy="72626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0026" y="781221"/>
            <a:ext cx="19473862" cy="191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958" dirty="0">
                <a:latin typeface="Calibri" pitchFamily="34" charset="0"/>
                <a:cs typeface="Calibri" pitchFamily="34" charset="0"/>
              </a:rPr>
              <a:t>Данная болезнь передается по аутосомно-доминантному типу и представляет собой не здоровую мутацию, в минимальной степени в виде загнутых ушей, а в максимальной степени поражением конечностей и хвоста.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4434" y="16728491"/>
            <a:ext cx="2294419" cy="229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 descr="C:\Users\Neurologist\Desktop\osteohondrodisplaziya-shotlandskih-vislouhih-koshek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72154" y="3957639"/>
            <a:ext cx="9684778" cy="7262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eurologist\Desktop\free-abstract-blue-shining-background-vector_51-99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104100" cy="113093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7226" y="4069809"/>
            <a:ext cx="18559462" cy="2738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958" b="1" dirty="0">
                <a:latin typeface="Calibri" pitchFamily="34" charset="0"/>
                <a:cs typeface="Calibri" pitchFamily="34" charset="0"/>
              </a:rPr>
              <a:t>При применении лучевой терапии период ремиссии составляет от 28 до 72 месяцев исходя из случаев описанных в научной литературе, что делает данный метод наиболее эффективным при лечении данной патологии.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eurologist\Desktop\depositphotos_18285315-stock-illustration-symbol-of-e-mail-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5399" y="5654675"/>
            <a:ext cx="3653299" cy="292192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422707" y="8904295"/>
            <a:ext cx="5258684" cy="701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958" b="1" dirty="0">
                <a:latin typeface="Calibri" pitchFamily="34" charset="0"/>
                <a:cs typeface="Calibri" pitchFamily="34" charset="0"/>
              </a:rPr>
              <a:t>Maslovavet@gmail.com</a:t>
            </a:r>
            <a:endParaRPr lang="ru-RU" sz="3958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 descr="Изображение выглядит как текст, датчик">
            <a:extLst>
              <a:ext uri="{FF2B5EF4-FFF2-40B4-BE49-F238E27FC236}">
                <a16:creationId xmlns:a16="http://schemas.microsoft.com/office/drawing/2014/main" id="{828FD13C-1517-2B01-59ED-A28EA258F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73" y="2892461"/>
            <a:ext cx="14483139" cy="23224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" y="1049177"/>
            <a:ext cx="19516725" cy="38876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Аллель определяющая признак  сложенных ушей имеет название </a:t>
            </a:r>
            <a:r>
              <a:rPr lang="en-US" sz="3958" dirty="0" err="1">
                <a:latin typeface="Calibri" pitchFamily="34" charset="0"/>
                <a:cs typeface="Calibri" pitchFamily="34" charset="0"/>
              </a:rPr>
              <a:t>Fd</a:t>
            </a:r>
            <a:r>
              <a:rPr lang="ru-RU" sz="3958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>
              <a:buNone/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Гомозиготные особи (</a:t>
            </a:r>
            <a:r>
              <a:rPr lang="en-US" sz="3958" dirty="0" err="1">
                <a:latin typeface="Calibri" pitchFamily="34" charset="0"/>
                <a:cs typeface="Calibri" pitchFamily="34" charset="0"/>
              </a:rPr>
              <a:t>Fd</a:t>
            </a:r>
            <a:r>
              <a:rPr lang="ru-RU" sz="3958" dirty="0">
                <a:latin typeface="Calibri" pitchFamily="34" charset="0"/>
                <a:cs typeface="Calibri" pitchFamily="34" charset="0"/>
              </a:rPr>
              <a:t>/</a:t>
            </a:r>
            <a:r>
              <a:rPr lang="en-US" sz="3958" dirty="0" err="1">
                <a:latin typeface="Calibri" pitchFamily="34" charset="0"/>
                <a:cs typeface="Calibri" pitchFamily="34" charset="0"/>
              </a:rPr>
              <a:t>Fd</a:t>
            </a:r>
            <a:r>
              <a:rPr lang="ru-RU" sz="3958" dirty="0">
                <a:latin typeface="Calibri" pitchFamily="34" charset="0"/>
                <a:cs typeface="Calibri" pitchFamily="34" charset="0"/>
              </a:rPr>
              <a:t>) болеют ОХД в тяжелой форме.</a:t>
            </a:r>
          </a:p>
          <a:p>
            <a:pPr algn="ctr">
              <a:buNone/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У гетерозиготных  особей (</a:t>
            </a:r>
            <a:r>
              <a:rPr lang="en-US" sz="3958" dirty="0" err="1">
                <a:latin typeface="Calibri" pitchFamily="34" charset="0"/>
                <a:cs typeface="Calibri" pitchFamily="34" charset="0"/>
              </a:rPr>
              <a:t>Fd</a:t>
            </a:r>
            <a:r>
              <a:rPr lang="ru-RU" sz="3958" dirty="0">
                <a:latin typeface="Calibri" pitchFamily="34" charset="0"/>
                <a:cs typeface="Calibri" pitchFamily="34" charset="0"/>
              </a:rPr>
              <a:t>/</a:t>
            </a:r>
            <a:r>
              <a:rPr lang="en-US" sz="3958" dirty="0" err="1">
                <a:latin typeface="Calibri" pitchFamily="34" charset="0"/>
                <a:cs typeface="Calibri" pitchFamily="34" charset="0"/>
              </a:rPr>
              <a:t>fd</a:t>
            </a:r>
            <a:r>
              <a:rPr lang="ru-RU" sz="3958" dirty="0">
                <a:latin typeface="Calibri" pitchFamily="34" charset="0"/>
                <a:cs typeface="Calibri" pitchFamily="34" charset="0"/>
              </a:rPr>
              <a:t>) болезнь имеет легкое течение.</a:t>
            </a:r>
          </a:p>
          <a:p>
            <a:pPr algn="ctr">
              <a:buNone/>
            </a:pPr>
            <a:endParaRPr lang="ru-RU" sz="3958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25" name="Picture 9" descr="C:\Users\Neurologist\Desktop\alleli-lokus-hromoso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9118" y="3670341"/>
            <a:ext cx="11344245" cy="7021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Neurologist\Desktop\large-preview-sn_genetransf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07215" y="1279242"/>
            <a:ext cx="7592612" cy="608050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50731" y="8429173"/>
            <a:ext cx="17002637" cy="182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Для избежание проблем течения тяжелой формы болезни не рекомендуется скрещивание гомозиготных особей, то есть имеющих признак вислоухости. </a:t>
            </a:r>
          </a:p>
        </p:txBody>
      </p:sp>
      <p:pic>
        <p:nvPicPr>
          <p:cNvPr id="7170" name="Picture 2" descr="C:\Users\Neurologist\Desktop\1453911092_britanskiy-i-shotlandskiy-ko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04794" y="853238"/>
            <a:ext cx="8207135" cy="7419250"/>
          </a:xfrm>
          <a:prstGeom prst="rect">
            <a:avLst/>
          </a:prstGeom>
          <a:noFill/>
        </p:spPr>
      </p:pic>
      <p:sp>
        <p:nvSpPr>
          <p:cNvPr id="11" name="Сердце 10"/>
          <p:cNvSpPr/>
          <p:nvPr/>
        </p:nvSpPr>
        <p:spPr>
          <a:xfrm>
            <a:off x="13054406" y="3888816"/>
            <a:ext cx="1507913" cy="1507913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3239" y="1763291"/>
            <a:ext cx="19545300" cy="273889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По статистике проведенной из статьи Ягникова С.А. (2016 г.) инцидентность данного заболевания составляет 7.9 % из всех ортопедических патологий приходящихся только на тазовые конечности кошек.  </a:t>
            </a:r>
            <a:r>
              <a:rPr lang="ru-RU" sz="3958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7213" y="6243709"/>
            <a:ext cx="9023558" cy="2738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По данным разных иностранных источников пик болезни приходиться на молодой возраст, до 1.5 лет.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86307" y="-237436"/>
            <a:ext cx="1279164" cy="2122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193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83535" y="9542292"/>
            <a:ext cx="2153218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968" dirty="0">
                <a:solidFill>
                  <a:srgbClr val="FF0000"/>
                </a:solidFill>
              </a:rPr>
              <a:t>Фото котика</a:t>
            </a:r>
          </a:p>
        </p:txBody>
      </p:sp>
      <p:pic>
        <p:nvPicPr>
          <p:cNvPr id="1027" name="Picture 3" descr="C:\Users\Neurologist\Desktop\___20180304_19447244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72726" y="4859370"/>
            <a:ext cx="8761942" cy="6109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Neurologist\Desktop\_DSC7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7527" y="371475"/>
            <a:ext cx="9508616" cy="6297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0" y="6669349"/>
            <a:ext cx="19961224" cy="3652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958" dirty="0">
                <a:latin typeface="Calibri" pitchFamily="34" charset="0"/>
                <a:cs typeface="Calibri" pitchFamily="34" charset="0"/>
              </a:rPr>
              <a:t>Клинические признаки болезни развиваются у молодых кошек в возрасте с  6 месяцев и характеризуются  хромотой, не желанием ходить или прыгать, болью при сгибании суставов или хвоста. У таких кошек наблюдаются деформация дистальных отделов конечностей, короткий толстый и негибкий хвост.</a:t>
            </a:r>
          </a:p>
        </p:txBody>
      </p:sp>
      <p:pic>
        <p:nvPicPr>
          <p:cNvPr id="4" name="Picture 2" descr="C:\Users\Neurologist\Desktop\логотип_прайд_4_фин_варианта-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2484" y="0"/>
            <a:ext cx="5726029" cy="2473898"/>
          </a:xfrm>
          <a:prstGeom prst="rect">
            <a:avLst/>
          </a:prstGeom>
          <a:noFill/>
        </p:spPr>
      </p:pic>
      <p:pic>
        <p:nvPicPr>
          <p:cNvPr id="11268" name="Picture 4" descr="C:\Users\Neurologist\Desktop\_DSC7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957" y="371475"/>
            <a:ext cx="9217328" cy="6297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Neurologist\Desktop\QhQNycMnAB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52416" y="0"/>
            <a:ext cx="8010788" cy="11309350"/>
          </a:xfrm>
          <a:prstGeom prst="rect">
            <a:avLst/>
          </a:prstGeom>
          <a:noFill/>
        </p:spPr>
      </p:pic>
      <p:pic>
        <p:nvPicPr>
          <p:cNvPr id="6151" name="Picture 7" descr="C:\Users\Neurologist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4116" y="0"/>
            <a:ext cx="7207483" cy="1130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eurologist\Desktop\jFbqcjDQTJ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62" y="-26786"/>
            <a:ext cx="8502104" cy="11336136"/>
          </a:xfrm>
          <a:prstGeom prst="rect">
            <a:avLst/>
          </a:prstGeom>
          <a:noFill/>
        </p:spPr>
      </p:pic>
      <p:pic>
        <p:nvPicPr>
          <p:cNvPr id="7171" name="Picture 3" descr="C:\Users\Neurologist\Desktop\GYdhykyfGg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30436" y="-13394"/>
            <a:ext cx="8502105" cy="11336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749</Words>
  <Application>Microsoft Office PowerPoint</Application>
  <PresentationFormat>Произвольный</PresentationFormat>
  <Paragraphs>86</Paragraphs>
  <Slides>31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Calibri</vt:lpstr>
      <vt:lpstr>Corvetta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m20752</cp:lastModifiedBy>
  <cp:revision>4</cp:revision>
  <dcterms:modified xsi:type="dcterms:W3CDTF">2022-11-17T18:41:25Z</dcterms:modified>
</cp:coreProperties>
</file>