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84" r:id="rId5"/>
    <p:sldId id="295" r:id="rId6"/>
    <p:sldId id="297" r:id="rId7"/>
    <p:sldId id="296" r:id="rId8"/>
    <p:sldId id="298" r:id="rId9"/>
    <p:sldId id="299" r:id="rId10"/>
    <p:sldId id="300" r:id="rId11"/>
    <p:sldId id="311" r:id="rId12"/>
    <p:sldId id="312" r:id="rId13"/>
    <p:sldId id="313" r:id="rId14"/>
    <p:sldId id="263" r:id="rId15"/>
    <p:sldId id="264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272" r:id="rId25"/>
    <p:sldId id="274" r:id="rId26"/>
    <p:sldId id="322" r:id="rId27"/>
    <p:sldId id="310" r:id="rId28"/>
    <p:sldId id="275" r:id="rId29"/>
    <p:sldId id="276" r:id="rId30"/>
    <p:sldId id="277" r:id="rId31"/>
    <p:sldId id="282" r:id="rId32"/>
    <p:sldId id="309" r:id="rId33"/>
    <p:sldId id="308" r:id="rId34"/>
    <p:sldId id="294" r:id="rId35"/>
    <p:sldId id="305" r:id="rId36"/>
    <p:sldId id="306" r:id="rId37"/>
    <p:sldId id="283" r:id="rId38"/>
    <p:sldId id="307" r:id="rId39"/>
    <p:sldId id="304" r:id="rId40"/>
    <p:sldId id="301" r:id="rId41"/>
    <p:sldId id="302" r:id="rId42"/>
    <p:sldId id="303" r:id="rId43"/>
    <p:sldId id="323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7F39A-6350-415F-AA5C-C3841661984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A1A06-2417-48C4-B51B-1BD0B7435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82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66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481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03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273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62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65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993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574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06614-A29F-49F3-B5F5-856EC41290B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41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D7A25-538E-260F-98FB-80178C995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6AE38F-211F-531B-CC07-F3B5409CA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3D1ECE-664F-A22A-2068-D962D5EB2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A59A8F-5354-669B-1EF7-4099D737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E25A3-C9FB-731C-AC9D-94F372D9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7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3355E-FC18-DC29-F122-23DE870C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2A43F2-F099-4CC8-8CB1-6286E2F19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7B73C-1D42-3DC8-3726-E090B4F77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0EC103-194D-5286-3B87-DCBA3EC4B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AC23BA-2B40-750D-D3C5-CFC7F3B8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57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71FA02-F96C-AD6E-41B6-5B32FEF1A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6CB76A-EEA8-D6BA-5E76-9BB9E3E0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848A79-DE2A-5BCD-3218-772457BD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CBF68E-D81B-6F69-04C5-A8AAD5FF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2C3B5A-BB90-5724-A0BA-F2C18D70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298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8520391-2E13-4BCE-941D-B5F8E866A1F5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328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641B556-7905-4C46-997B-EDB0167D035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609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A330AB6-2060-4405-BA3A-EF86A267CD3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396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196CB-FE88-38CB-C646-C1E46616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D1DA5-9034-0B49-A20D-7C4344681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EA396F-F9D2-0100-E514-2F2536EB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2E643-382A-17F8-C083-E35970F1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D09F0-24D1-C396-9815-59AE904D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65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7352F-F0BB-69F4-AC50-108B7B05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028776-611D-FCEB-8CC2-7FDEA2AA4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667AB-A57D-E2B7-B2A9-649134586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3357A-B0FE-AF2C-AACD-CDB4C2EC9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3ABF0-593B-35A0-B035-7BE216CA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5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1F37D-E6B4-D35F-EB8C-C01F8E0D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616047-0A51-EC5A-317F-22E1425D7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6D6E18-A398-25C7-30E6-5676DA86F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5048B8-7B82-53EA-D38E-25F14361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D681EA-C56A-8599-2C25-B8D3DD09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A7F23A-DC95-7BB6-1DFF-9057068D3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00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848-A716-3278-D404-EC67E8B27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09E49A-6281-82CD-778F-C3FD9A60B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6F057C-64E6-1EC5-737F-1F04271AC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3C4753-0A76-A8CB-4DE3-69EDF6B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DB6E52-DB4A-5A2F-FA4D-1DC7A87C2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9D9C72-5D14-5D2B-4BC3-2DAE3F04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DAACA0-4F5E-3A80-E2F1-EA49B8B36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419AB9-0D44-B68C-2E6F-260169C2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57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9BA57-E16E-6835-2FEE-96AA3CE33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4FAF7E-9AA1-F412-2C23-EB0B3D0D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BF845D-211C-CEFA-51E9-76BE6F47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90A63A-5B94-B6FB-EDA3-985524E45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43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605CB13-1AAC-0133-C8B2-451072D4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87BAD6-FC95-8EA3-DC68-1366BF59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B67A-1F5B-F476-53E6-8D414080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33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5A539-BC03-F2F1-01AE-E56D014CB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C418F2-B576-8D3A-1569-4647C2E93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D67163-EE41-BFCC-40D8-95FA181E6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4168B4-615C-5108-6449-7645E1A3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C35516-E91E-14BE-A56D-5FAEB4705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34D4B9-3591-D92A-714A-E41CA234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67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388C4-DC42-3997-51C2-1C51235F5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F8C34D-C0CB-DD2E-E111-BE1047DD8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AED7AA-A642-9459-5E16-D41CB810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1CACD1-6306-9E39-DAA4-ADEB8959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C025DD-8DF2-397C-64F3-B44698EA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468CB0-BF05-0599-70C8-C52F20A1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6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5D07B-BCCB-2B3B-5DFF-B6A334864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DE1F3F-A8D5-C7F5-32A2-C8BD99693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2D23F9-2E84-4312-E729-81943ED98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EF629-F6F8-450A-9744-A0AD0E738D81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AC272-A19D-C8B4-9F79-2650AF4CC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D432AE-E1CC-9306-0448-A86004998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619D7-9016-4862-99F2-668178FFD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13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1090023317301570#bib0055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090023317301570#bib0100" TargetMode="External"/><Relationship Id="rId2" Type="http://schemas.openxmlformats.org/officeDocument/2006/relationships/hyperlink" Target="https://www.sciencedirect.com/science/article/pii/S1090023317301570#bib0420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1090023317301570#bib0380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090023317301570#bib0060" TargetMode="External"/><Relationship Id="rId2" Type="http://schemas.openxmlformats.org/officeDocument/2006/relationships/hyperlink" Target="https://www.sciencedirect.com/science/article/pii/S1090023317301570#bib0430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090023317301570#bib054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sciencedirect.com/science/article/pii/S1090023317301570#bib0535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Twinssart@yandex.r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32656"/>
            <a:ext cx="1521779" cy="1521779"/>
          </a:xfrm>
          <a:prstGeom prst="rect">
            <a:avLst/>
          </a:prstGeom>
        </p:spPr>
      </p:pic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67408" y="1854434"/>
            <a:ext cx="9870480" cy="2654685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  <a:buNone/>
            </a:pPr>
            <a:br>
              <a:rPr lang="ru-RU" sz="2400" b="1" strike="noStrike" spc="-1" dirty="0">
                <a:solidFill>
                  <a:srgbClr val="4B2D86"/>
                </a:solidFill>
                <a:latin typeface="Century Gothic"/>
              </a:rPr>
            </a:br>
            <a:br>
              <a:rPr lang="ru-RU" sz="2400" b="1" strike="noStrike" spc="-1" dirty="0">
                <a:solidFill>
                  <a:srgbClr val="4B2D86"/>
                </a:solidFill>
                <a:latin typeface="Century Gothic"/>
              </a:rPr>
            </a:br>
            <a:br>
              <a:rPr lang="ru-RU" sz="4800" b="1" strike="noStrike" spc="-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strike="noStrike" spc="-1" dirty="0">
                <a:solidFill>
                  <a:schemeClr val="tx1"/>
                </a:solidFill>
                <a:cs typeface="Times New Roman" panose="02020603050405020304" pitchFamily="18" charset="0"/>
              </a:rPr>
              <a:t>Терапия боли, новые возможности.</a:t>
            </a:r>
            <a:br>
              <a:rPr lang="en-US" sz="4400" b="1" strike="noStrike" spc="-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br>
              <a:rPr lang="ru-RU" sz="4400" b="1" spc="-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br>
              <a:rPr lang="ru-RU" sz="2400" b="1" spc="-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trike="noStrike" spc="-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Спирина Ольга Александровна - ведущий специалист по клиническим исследованиям отделения учебного </a:t>
            </a:r>
            <a:r>
              <a:rPr lang="ru-RU" sz="3100" b="1" spc="-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и </a:t>
            </a:r>
            <a:r>
              <a:rPr lang="ru-RU" sz="3100" b="1" strike="noStrike" spc="-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ветеринарного центра Денталвет, ветеринарный врач терапевт, кардиолог, аспирант </a:t>
            </a:r>
            <a:r>
              <a:rPr lang="ru-RU" sz="3100" b="1" strike="noStrike" spc="-1" dirty="0" err="1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Росбиотех</a:t>
            </a:r>
            <a:endParaRPr lang="ru-RU" sz="3100" b="0" strike="noStrike" spc="-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AFD9A-F07B-0B08-E021-50BA5F190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8124" cy="72644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789817-91C2-CCAB-AA33-FC96B3E4C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344" y="5419344"/>
            <a:ext cx="1438656" cy="14386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7000200" y="1700808"/>
            <a:ext cx="4352400" cy="2195431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4472C4"/>
                </a:solidFill>
                <a:latin typeface="+mn-lt"/>
                <a:cs typeface="Times New Roman" panose="02020603050405020304" pitchFamily="18" charset="0"/>
              </a:rPr>
              <a:t>Подавление синтеза эндогенных химических веществ</a:t>
            </a:r>
            <a:endParaRPr lang="ru-RU" sz="28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Противоспалительные</a:t>
            </a: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препараты: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Метамизол натрия,    Парацетамол, НПВС(НПВП), ГКС, Физиотерапия и т.д.</a:t>
            </a:r>
          </a:p>
        </p:txBody>
      </p:sp>
      <p:pic>
        <p:nvPicPr>
          <p:cNvPr id="186" name="Рисунок 6"/>
          <p:cNvPicPr/>
          <p:nvPr/>
        </p:nvPicPr>
        <p:blipFill>
          <a:blip r:embed="rId2"/>
          <a:stretch/>
        </p:blipFill>
        <p:spPr>
          <a:xfrm>
            <a:off x="308520" y="1107311"/>
            <a:ext cx="6691680" cy="4879440"/>
          </a:xfrm>
          <a:prstGeom prst="rect">
            <a:avLst/>
          </a:prstGeom>
          <a:ln w="0">
            <a:noFill/>
          </a:ln>
        </p:spPr>
      </p:pic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entury Gothic"/>
              </a:rPr>
              <a:t>Текст слайда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4-конечная звезда 14"/>
          <p:cNvSpPr/>
          <p:nvPr/>
        </p:nvSpPr>
        <p:spPr>
          <a:xfrm>
            <a:off x="5540940" y="4665733"/>
            <a:ext cx="645840" cy="69588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solidFill>
              <a:srgbClr val="AF5C2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5">
            <a:extLst>
              <a:ext uri="{FF2B5EF4-FFF2-40B4-BE49-F238E27FC236}">
                <a16:creationId xmlns:a16="http://schemas.microsoft.com/office/drawing/2014/main" id="{07CC4BFF-09AF-83B7-F5E2-F8515D6F913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960096" y="1923452"/>
            <a:ext cx="4374000" cy="187220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4472C4"/>
                </a:solidFill>
                <a:latin typeface="+mn-lt"/>
                <a:cs typeface="Times New Roman" panose="02020603050405020304" pitchFamily="18" charset="0"/>
              </a:rPr>
              <a:t>Неизбирательное нарушение проведения импульсов по нервным волокнам</a:t>
            </a:r>
            <a:endParaRPr lang="ru-RU" sz="28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Местные анестетики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138E2C-F47C-6F1A-9BCA-A3B84656D48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35360" y="1360800"/>
            <a:ext cx="6512760" cy="4963680"/>
          </a:xfrm>
          <a:prstGeom prst="rect">
            <a:avLst/>
          </a:prstGeom>
          <a:ln w="0">
            <a:noFill/>
          </a:ln>
        </p:spPr>
      </p:pic>
      <p:sp>
        <p:nvSpPr>
          <p:cNvPr id="8" name="4-конечная звезда 14">
            <a:extLst>
              <a:ext uri="{FF2B5EF4-FFF2-40B4-BE49-F238E27FC236}">
                <a16:creationId xmlns:a16="http://schemas.microsoft.com/office/drawing/2014/main" id="{55BE6A60-AA5B-84B0-5A4D-8BEEC01C72C5}"/>
              </a:ext>
            </a:extLst>
          </p:cNvPr>
          <p:cNvSpPr/>
          <p:nvPr/>
        </p:nvSpPr>
        <p:spPr>
          <a:xfrm>
            <a:off x="4007768" y="3573016"/>
            <a:ext cx="645840" cy="69588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solidFill>
              <a:srgbClr val="AF5C2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34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5">
            <a:extLst>
              <a:ext uri="{FF2B5EF4-FFF2-40B4-BE49-F238E27FC236}">
                <a16:creationId xmlns:a16="http://schemas.microsoft.com/office/drawing/2014/main" id="{327AB746-5E3E-F972-24C8-83B66DFC589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981120" y="1700808"/>
            <a:ext cx="4374000" cy="1728192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4472C4"/>
                </a:solidFill>
                <a:latin typeface="+mn-lt"/>
                <a:cs typeface="Times New Roman" panose="02020603050405020304" pitchFamily="18" charset="0"/>
              </a:rPr>
              <a:t>Торможение нейронов на уровне спинного мозга</a:t>
            </a:r>
            <a:endParaRPr lang="ru-RU" sz="28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Опиоиды</a:t>
            </a: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Амантадин</a:t>
            </a: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, Местные анестетики, Альфа-2-агонисты,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Габапентин</a:t>
            </a: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Сирдалуд</a:t>
            </a:r>
            <a:endParaRPr lang="ru-RU" sz="28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0F1E329B-A431-8787-F902-D2CE7407491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27240" y="1313640"/>
            <a:ext cx="6512760" cy="4963680"/>
          </a:xfrm>
          <a:prstGeom prst="rect">
            <a:avLst/>
          </a:prstGeom>
          <a:ln w="0">
            <a:noFill/>
          </a:ln>
        </p:spPr>
      </p:pic>
      <p:sp>
        <p:nvSpPr>
          <p:cNvPr id="4" name="4-конечная звезда 14">
            <a:extLst>
              <a:ext uri="{FF2B5EF4-FFF2-40B4-BE49-F238E27FC236}">
                <a16:creationId xmlns:a16="http://schemas.microsoft.com/office/drawing/2014/main" id="{B15D2D69-310C-85C1-60BB-CB8A9B94F5D9}"/>
              </a:ext>
            </a:extLst>
          </p:cNvPr>
          <p:cNvSpPr/>
          <p:nvPr/>
        </p:nvSpPr>
        <p:spPr>
          <a:xfrm>
            <a:off x="2711624" y="4005064"/>
            <a:ext cx="645840" cy="69588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solidFill>
              <a:srgbClr val="AF5C2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49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5">
            <a:extLst>
              <a:ext uri="{FF2B5EF4-FFF2-40B4-BE49-F238E27FC236}">
                <a16:creationId xmlns:a16="http://schemas.microsoft.com/office/drawing/2014/main" id="{97CD1A74-4C2B-2F1A-8E60-55B4A3EAF30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981120" y="1794600"/>
            <a:ext cx="4374000" cy="170640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4472C4"/>
                </a:solidFill>
                <a:latin typeface="+mn-lt"/>
                <a:cs typeface="Times New Roman" panose="02020603050405020304" pitchFamily="18" charset="0"/>
              </a:rPr>
              <a:t>Стимуляция опиоидных рецепторов эндогенной </a:t>
            </a:r>
            <a:r>
              <a:rPr lang="ru-RU" sz="2800" b="1" strike="noStrike" spc="-1" dirty="0" err="1">
                <a:solidFill>
                  <a:srgbClr val="4472C4"/>
                </a:solidFill>
                <a:latin typeface="+mn-lt"/>
                <a:cs typeface="Times New Roman" panose="02020603050405020304" pitchFamily="18" charset="0"/>
              </a:rPr>
              <a:t>антиноцицептивной</a:t>
            </a:r>
            <a:r>
              <a:rPr lang="ru-RU" sz="2800" b="1" strike="noStrike" spc="-1" dirty="0">
                <a:solidFill>
                  <a:srgbClr val="4472C4"/>
                </a:solidFill>
                <a:latin typeface="+mn-lt"/>
                <a:cs typeface="Times New Roman" panose="02020603050405020304" pitchFamily="18" charset="0"/>
              </a:rPr>
              <a:t> системы</a:t>
            </a:r>
            <a:endParaRPr lang="ru-RU" sz="28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Опиоиды</a:t>
            </a: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Тразодон</a:t>
            </a: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Амитриптиллин</a:t>
            </a: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Метамизол</a:t>
            </a:r>
            <a:r>
              <a:rPr lang="ru-RU" sz="28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натрия</a:t>
            </a: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B65AD8FA-0C33-7444-91F6-B00C7B4395E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27240" y="1313640"/>
            <a:ext cx="6512760" cy="4963680"/>
          </a:xfrm>
          <a:prstGeom prst="rect">
            <a:avLst/>
          </a:prstGeom>
          <a:ln w="0">
            <a:noFill/>
          </a:ln>
        </p:spPr>
      </p:pic>
      <p:sp>
        <p:nvSpPr>
          <p:cNvPr id="4" name="4-конечная звезда 14">
            <a:extLst>
              <a:ext uri="{FF2B5EF4-FFF2-40B4-BE49-F238E27FC236}">
                <a16:creationId xmlns:a16="http://schemas.microsoft.com/office/drawing/2014/main" id="{0446EAA6-F93B-692A-51AA-20539DEE747E}"/>
              </a:ext>
            </a:extLst>
          </p:cNvPr>
          <p:cNvSpPr/>
          <p:nvPr/>
        </p:nvSpPr>
        <p:spPr>
          <a:xfrm>
            <a:off x="1343472" y="1700808"/>
            <a:ext cx="645840" cy="69588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solidFill>
              <a:srgbClr val="AF5C2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2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Объект 7"/>
          <p:cNvPicPr/>
          <p:nvPr/>
        </p:nvPicPr>
        <p:blipFill>
          <a:blip r:embed="rId2"/>
          <a:stretch/>
        </p:blipFill>
        <p:spPr>
          <a:xfrm>
            <a:off x="785092" y="949504"/>
            <a:ext cx="4948472" cy="4958992"/>
          </a:xfrm>
          <a:prstGeom prst="rect">
            <a:avLst/>
          </a:prstGeom>
          <a:ln w="0">
            <a:noFill/>
          </a:ln>
        </p:spPr>
      </p:pic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entury Gothic"/>
              </a:rPr>
              <a:t>Текст слайда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0" name="Объект 9"/>
          <p:cNvPicPr/>
          <p:nvPr/>
        </p:nvPicPr>
        <p:blipFill>
          <a:blip r:embed="rId3"/>
          <a:stretch/>
        </p:blipFill>
        <p:spPr>
          <a:xfrm>
            <a:off x="5899188" y="949504"/>
            <a:ext cx="5356800" cy="504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entury Gothic"/>
              </a:rPr>
              <a:t>Текст слайда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4958280" y="2211300"/>
            <a:ext cx="6368432" cy="2435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Назначается обезболивающая терапия. Через 1-4 часа после начала действия препаратов, производят переоценку боли по шкале. Если состояние животного не изменилось и по шкале боли балл остается прежним, то в этом случае прибегают к </a:t>
            </a:r>
            <a:r>
              <a:rPr lang="ru-RU" sz="2000" b="0" strike="noStrike" spc="-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мультимодальной</a:t>
            </a:r>
            <a:r>
              <a:rPr lang="ru-RU" sz="2000" b="0" strike="noStrike" spc="-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анальгезии. Если же состояние животного улучшилось и балл снижается до 0-1, то анальгезия считается успешной, и ее продолжают в прежнем режиме еще какое-то время. Оценку и регистрацию боли желательно проводить одному и тому же специалисту.</a:t>
            </a: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1" strike="noStrike" spc="-1" dirty="0">
                <a:solidFill>
                  <a:srgbClr val="4472C4"/>
                </a:solidFill>
              </a:rPr>
              <a:t>(VAS) Компонент описания боли </a:t>
            </a:r>
            <a:br>
              <a:rPr sz="2800" dirty="0"/>
            </a:br>
            <a:r>
              <a:rPr lang="ru-RU" sz="2800" b="1" strike="noStrike" spc="-1" dirty="0">
                <a:solidFill>
                  <a:srgbClr val="4472C4"/>
                </a:solidFill>
              </a:rPr>
              <a:t>имеет 10 балльную оценку </a:t>
            </a:r>
            <a:br>
              <a:rPr sz="2800" dirty="0"/>
            </a:br>
            <a:r>
              <a:rPr lang="ru-RU" sz="2800" b="1" strike="noStrike" spc="-1" dirty="0">
                <a:solidFill>
                  <a:srgbClr val="4472C4"/>
                </a:solidFill>
              </a:rPr>
              <a:t>(от 0 до 10)</a:t>
            </a:r>
            <a:endParaRPr lang="ru-RU" sz="2800" b="0" strike="noStrike" spc="-1" dirty="0">
              <a:solidFill>
                <a:srgbClr val="000000"/>
              </a:solidFill>
            </a:endParaRPr>
          </a:p>
        </p:txBody>
      </p:sp>
      <p:pic>
        <p:nvPicPr>
          <p:cNvPr id="226" name="Объект 7"/>
          <p:cNvPicPr/>
          <p:nvPr/>
        </p:nvPicPr>
        <p:blipFill>
          <a:blip r:embed="rId2"/>
          <a:stretch/>
        </p:blipFill>
        <p:spPr>
          <a:xfrm>
            <a:off x="773640" y="1299240"/>
            <a:ext cx="3411000" cy="512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>
            <a:extLst>
              <a:ext uri="{FF2B5EF4-FFF2-40B4-BE49-F238E27FC236}">
                <a16:creationId xmlns:a16="http://schemas.microsoft.com/office/drawing/2014/main" id="{25E2F56F-F746-F850-9ACD-8955C574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9124"/>
            <a:ext cx="11235784" cy="83171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1" strike="noStrike" spc="-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ГКС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DB9A4798-DD9E-A096-35D2-D422857D20C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9652" y="1681200"/>
            <a:ext cx="5157588" cy="823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Глюкокортикоиды</a:t>
            </a:r>
            <a:r>
              <a:rPr lang="ru-RU" sz="20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действуют на клеточном уровне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PlaceHolder 3">
            <a:extLst>
              <a:ext uri="{FF2B5EF4-FFF2-40B4-BE49-F238E27FC236}">
                <a16:creationId xmlns:a16="http://schemas.microsoft.com/office/drawing/2014/main" id="{DECB5836-C827-262D-8756-7D0A16F74C3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9652" y="2852936"/>
            <a:ext cx="5157588" cy="1999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В очень большом количестве клеток в организме есть глюкокортикоидные рецепторы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В  том числе и в нервной ткани (в 1 и 2 пластинках дорсальных рогов спинного мозга)</a:t>
            </a:r>
          </a:p>
        </p:txBody>
      </p:sp>
      <p:sp>
        <p:nvSpPr>
          <p:cNvPr id="11" name="PlaceHolder 4">
            <a:extLst>
              <a:ext uri="{FF2B5EF4-FFF2-40B4-BE49-F238E27FC236}">
                <a16:creationId xmlns:a16="http://schemas.microsoft.com/office/drawing/2014/main" id="{92D0E6D0-7E0F-AAD4-A8F1-F6E649D08DA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171971" y="1681200"/>
            <a:ext cx="5183149" cy="595672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Собаки/кошки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PlaceHolder 5">
            <a:extLst>
              <a:ext uri="{FF2B5EF4-FFF2-40B4-BE49-F238E27FC236}">
                <a16:creationId xmlns:a16="http://schemas.microsoft.com/office/drawing/2014/main" id="{7F16543D-7586-804B-8B53-D94F46C6B7B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40016" y="2852936"/>
            <a:ext cx="5183149" cy="221990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Дексаметазон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0,01-0,16 мг/кг раз в 24 ч. (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иммуносупрессия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0,3-0,64 мг/кг)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Преднизолон 0,5-1 мг/кг раз в 12-24 ч.(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иммуносупрессия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2-4 мг/кг)</a:t>
            </a:r>
          </a:p>
        </p:txBody>
      </p:sp>
    </p:spTree>
    <p:extLst>
      <p:ext uri="{BB962C8B-B14F-4D97-AF65-F5344CB8AC3E}">
        <p14:creationId xmlns:p14="http://schemas.microsoft.com/office/powerpoint/2010/main" val="1710274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8B585F70-4152-9BC2-E660-586FCD54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65040"/>
            <a:ext cx="1101976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1" strike="noStrike" spc="-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НПВС (НПВП)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FC4A4C46-54C6-138C-39C3-3630754B521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7368" y="2276872"/>
            <a:ext cx="5157360" cy="2651952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Антипиретик, анальгетик, противовоспалительный эффект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Действует на ЦОГ-1(постоянно находятся в организме) или ЦОГ-2 (активно выделяются в ответ на стимуляцию) в цикле распада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арахидоновой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кислоты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Фирококсиб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имеет ингибирующее влияние на карциному и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венсаркому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PlaceHolder 5">
            <a:extLst>
              <a:ext uri="{FF2B5EF4-FFF2-40B4-BE49-F238E27FC236}">
                <a16:creationId xmlns:a16="http://schemas.microsoft.com/office/drawing/2014/main" id="{D48E5E47-A0EC-6BB0-1383-6E1927C981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972096" y="2717640"/>
            <a:ext cx="5182920" cy="1847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Слабо работают в онкологии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(снижают только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перитуморальный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отек и воспаление)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Дозировка зависит от вида препарата, вида животного и сопутствующих проблем</a:t>
            </a:r>
          </a:p>
        </p:txBody>
      </p:sp>
    </p:spTree>
    <p:extLst>
      <p:ext uri="{BB962C8B-B14F-4D97-AF65-F5344CB8AC3E}">
        <p14:creationId xmlns:p14="http://schemas.microsoft.com/office/powerpoint/2010/main" val="115194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824786CE-F71D-1F61-7316-B128FD1422C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127448" y="1912700"/>
            <a:ext cx="3599936" cy="51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Метамизол</a:t>
            </a:r>
            <a:r>
              <a:rPr lang="ru-RU" sz="24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ru-RU" sz="24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30B5E8C8-5A5F-C592-3E0F-4B4335094A0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48736" y="2581380"/>
            <a:ext cx="5157360" cy="1999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Влияет на ЦОГ-3, что снижает синтез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простогландина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Е2, BDNF — относящийся к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нейротрофинам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, веществам, стимулирующим и поддерживающим развитие нейронов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кальциевые каналы и на </a:t>
            </a:r>
            <a:r>
              <a:rPr lang="en-US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NMDA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 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ионотропный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рецептор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глутамата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PlaceHolder 4">
            <a:extLst>
              <a:ext uri="{FF2B5EF4-FFF2-40B4-BE49-F238E27FC236}">
                <a16:creationId xmlns:a16="http://schemas.microsoft.com/office/drawing/2014/main" id="{D31BFACF-012E-F561-C14B-7313DDA2575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65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Имеет достаточно много побочных эффектов </a:t>
            </a:r>
            <a:r>
              <a:rPr lang="ru-RU" sz="2000" b="1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при</a:t>
            </a:r>
            <a:r>
              <a:rPr lang="ru-RU" sz="20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длительном применении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D9C34DC1-E825-D724-0C05-7DC4111F4E4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192032" y="2685012"/>
            <a:ext cx="5182920" cy="1528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Собакам 15-25 мг/кг каждые 8-12 часов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Кошкам 12,5 мг/кг каждые 8-12 часов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НО есть другие данные: 20-50 мг/кг раз в 8-12 ч.</a:t>
            </a:r>
          </a:p>
        </p:txBody>
      </p:sp>
    </p:spTree>
    <p:extLst>
      <p:ext uri="{BB962C8B-B14F-4D97-AF65-F5344CB8AC3E}">
        <p14:creationId xmlns:p14="http://schemas.microsoft.com/office/powerpoint/2010/main" val="2770149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5F1F2B49-F1B0-D960-38FD-31280DF21DC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9880" y="1894519"/>
            <a:ext cx="5157360" cy="523664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Амантадина</a:t>
            </a:r>
            <a:r>
              <a:rPr lang="ru-RU" sz="24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сульфат</a:t>
            </a:r>
            <a:endParaRPr lang="ru-RU" sz="24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BC0EA55E-B43F-FD21-C038-ECF56B68261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67408" y="2654446"/>
            <a:ext cx="5157360" cy="185059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r>
              <a:rPr lang="ru-RU" sz="2000" b="0" strike="noStrike" spc="-1" dirty="0">
                <a:solidFill>
                  <a:schemeClr val="tx1"/>
                </a:solidFill>
                <a:latin typeface="+mn-lt"/>
                <a:ea typeface="Droid Sans Fallback"/>
                <a:cs typeface="Times New Roman" panose="02020603050405020304" pitchFamily="18" charset="0"/>
              </a:rPr>
              <a:t>антагонист </a:t>
            </a:r>
            <a:r>
              <a:rPr lang="ru-RU" sz="2000" b="0" i="1" strike="noStrike" spc="-1" dirty="0">
                <a:solidFill>
                  <a:schemeClr val="tx1"/>
                </a:solidFill>
                <a:latin typeface="+mn-lt"/>
                <a:ea typeface="Droid Sans Fallback"/>
                <a:cs typeface="Times New Roman" panose="02020603050405020304" pitchFamily="18" charset="0"/>
              </a:rPr>
              <a:t>N</a:t>
            </a:r>
            <a:r>
              <a:rPr lang="ru-RU" sz="2000" b="0" strike="noStrike" spc="-1" dirty="0">
                <a:solidFill>
                  <a:schemeClr val="tx1"/>
                </a:solidFill>
                <a:latin typeface="+mn-lt"/>
                <a:ea typeface="Droid Sans Fallback"/>
                <a:cs typeface="Times New Roman" panose="02020603050405020304" pitchFamily="18" charset="0"/>
              </a:rPr>
              <a:t>-метил-</a:t>
            </a:r>
            <a:r>
              <a:rPr lang="ru-RU" sz="2000" b="0" strike="noStrike" cap="small" spc="-1" dirty="0">
                <a:solidFill>
                  <a:schemeClr val="tx1"/>
                </a:solidFill>
                <a:latin typeface="+mn-lt"/>
                <a:ea typeface="Droid Sans Fallback"/>
                <a:cs typeface="Times New Roman" panose="02020603050405020304" pitchFamily="18" charset="0"/>
              </a:rPr>
              <a:t>d</a:t>
            </a:r>
            <a:r>
              <a:rPr lang="ru-RU" sz="2000" b="0" strike="noStrike" spc="-1" dirty="0">
                <a:solidFill>
                  <a:schemeClr val="tx1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-</a:t>
            </a:r>
            <a:r>
              <a:rPr lang="ru-RU" sz="2000" b="0" strike="noStrike" spc="-1" dirty="0" err="1">
                <a:solidFill>
                  <a:schemeClr val="tx1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аспартата</a:t>
            </a:r>
            <a:r>
              <a:rPr lang="ru-RU" sz="2000" b="0" strike="noStrike" spc="-1" dirty="0">
                <a:solidFill>
                  <a:schemeClr val="tx1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 (NMDA)</a:t>
            </a:r>
            <a:r>
              <a:rPr lang="ru-RU" sz="2000" b="0" strike="noStrike" spc="-1" dirty="0">
                <a:solidFill>
                  <a:schemeClr val="tx1"/>
                </a:solidFill>
                <a:latin typeface="+mn-lt"/>
                <a:ea typeface="Droid Sans Fallback"/>
                <a:cs typeface="Times New Roman" panose="02020603050405020304" pitchFamily="18" charset="0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Droid Sans Fallback"/>
                <a:cs typeface="Times New Roman" panose="02020603050405020304" pitchFamily="18" charset="0"/>
              </a:rPr>
              <a:t>глутаматных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Droid Sans Fallback"/>
                <a:cs typeface="Times New Roman" panose="02020603050405020304" pitchFamily="18" charset="0"/>
              </a:rPr>
              <a:t> рецепторов 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Droid Sans Fallback"/>
                <a:cs typeface="Times New Roman" panose="02020603050405020304" pitchFamily="18" charset="0"/>
              </a:rPr>
              <a:t>(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bbib0055Bujak-Giżycka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et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al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., 2012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)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уменьшает поступления в них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+, что снижает возможность деструкции нейронов</a:t>
            </a:r>
          </a:p>
          <a:p>
            <a:pPr algn="ctr">
              <a:lnSpc>
                <a:spcPct val="100000"/>
              </a:lnSpc>
              <a:buNone/>
            </a:pP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ceHolder 5">
            <a:extLst>
              <a:ext uri="{FF2B5EF4-FFF2-40B4-BE49-F238E27FC236}">
                <a16:creationId xmlns:a16="http://schemas.microsoft.com/office/drawing/2014/main" id="{80DFB05A-3766-8F3E-E199-6ED28EA5AFC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600056" y="3013248"/>
            <a:ext cx="5182920" cy="491712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ts val="1950"/>
              </a:lnSpc>
              <a:buNone/>
            </a:pPr>
            <a:r>
              <a:rPr lang="ru-RU" sz="2000" strike="noStrike" spc="-1" dirty="0">
                <a:solidFill>
                  <a:schemeClr val="bg2">
                    <a:lumMod val="10000"/>
                  </a:schemeClr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 Собаки/кошки 3-5 мг / кг 1 раз в 24 часа</a:t>
            </a:r>
            <a:endParaRPr lang="ru-RU" sz="2000" strike="noStrike" spc="-1" dirty="0">
              <a:solidFill>
                <a:schemeClr val="bg2">
                  <a:lumMod val="1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9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6800294" y="1686757"/>
            <a:ext cx="4696287" cy="306131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Боль представляет собой конечную точку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ноцицептивного</a:t>
            </a:r>
            <a:r>
              <a:rPr lang="ru-RU" sz="20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воздействия и может возникнуть только у сознательного животного, при участии вегетативных путей и более глубоких центров мозга, связанных напрямую с эмоциями и памятью. Следовательно, боль – это опыт, не только то, что вы чувствуете, но и то, как вы себя </a:t>
            </a:r>
            <a:r>
              <a:rPr lang="ru-RU" sz="2000" b="1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ощущаете</a:t>
            </a:r>
            <a:r>
              <a:rPr lang="ru-RU" sz="20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.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3110A-1A0A-3013-51D1-F173263B8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3" y="1018943"/>
            <a:ext cx="6333439" cy="45917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CCC26591-864F-6C2F-6AB5-F9840907FBC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991544" y="1725416"/>
            <a:ext cx="3311904" cy="523664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Сирдалуд</a:t>
            </a:r>
            <a:endParaRPr lang="ru-RU" sz="24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9246B593-3C75-D9F8-F0AD-CB984AC1F26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Тизанидина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гидрохлорид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миорелаксант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центрального действия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Droid Sans Fallback"/>
                <a:cs typeface="Times New Roman" panose="02020603050405020304" pitchFamily="18" charset="0"/>
              </a:rPr>
              <a:t>Стимулирует а2-адренорецепторы, подавляет высвобождение аминокислот, которые стимулируют </a:t>
            </a:r>
            <a:r>
              <a:rPr lang="en-US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NMDA-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рецепторы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Миорелаксанты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для скелетных мышц используются для лечения двух различных типов основных состояний: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спастичности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при синдромах верхних двигательных нейронов и мышечной боли или спазмов при заболеваниях периферического опорно-двигательного аппарата.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PlaceHolder 5">
            <a:extLst>
              <a:ext uri="{FF2B5EF4-FFF2-40B4-BE49-F238E27FC236}">
                <a16:creationId xmlns:a16="http://schemas.microsoft.com/office/drawing/2014/main" id="{CD3AE867-11A4-81A3-FC3B-97F9ED1D196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672064" y="3501008"/>
            <a:ext cx="5182920" cy="491712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417"/>
              </a:spcBef>
              <a:buNone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собаки 0,1–0,2 кг/кг, кошки 0,05–0,1 мг/кг</a:t>
            </a:r>
            <a:endParaRPr lang="ru-RU" sz="2000" b="0" strike="noStrike" spc="-1" dirty="0">
              <a:solidFill>
                <a:schemeClr val="bg2">
                  <a:lumMod val="1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68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400C0748-552F-BC35-C25D-604404D680C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9880" y="1681200"/>
            <a:ext cx="5157360" cy="451656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Габапентин</a:t>
            </a:r>
            <a:endParaRPr lang="ru-RU" sz="24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7D7E9CEC-949E-E139-64F6-F056E604BF2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Снижает поток ионов кальция, которые играют роль в возникновении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нейропатической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боли, не влияет на метаболизм ГАМК даже увеличивает её синтез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Габапентин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 является аналогом </a:t>
            </a:r>
            <a:r>
              <a:rPr lang="ru-RU" sz="2000" b="0" strike="noStrike" spc="-1" dirty="0" err="1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нейротрансмиттера</a:t>
            </a:r>
            <a:r>
              <a:rPr lang="en-US" sz="2000" b="0" strike="noStrike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2000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(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Patel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and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Dickenson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, 2016</a:t>
            </a:r>
            <a:r>
              <a:rPr lang="ru-RU" sz="2000" b="0" strike="noStrike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). </a:t>
            </a:r>
            <a:endParaRPr lang="ru-RU" sz="2000" b="0" strike="noStrike" spc="-1" dirty="0"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 err="1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Габапентин</a:t>
            </a:r>
            <a:r>
              <a:rPr lang="ru-RU" sz="2000" b="0" strike="noStrike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 оказывает свое воздействие на управляемые напряжением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 кальциевые каналы</a:t>
            </a:r>
            <a:r>
              <a:rPr lang="ru-RU" sz="2000" b="0" strike="noStrike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, которые находятся в возбуждающих клетках, таких как нейроны. Эти каналы реагируют на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 деполяризационные</a:t>
            </a:r>
            <a:r>
              <a:rPr lang="ru-RU" sz="2000" b="0" strike="noStrike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 токи, обеспечивая приток ионов кальция (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3"/>
              </a:rPr>
              <a:t>Dolphin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3"/>
              </a:rPr>
              <a:t>, 2016</a:t>
            </a:r>
            <a:r>
              <a:rPr lang="ru-RU" sz="2000" b="0" strike="noStrike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). </a:t>
            </a:r>
            <a:endParaRPr lang="ru-RU" sz="2000" b="0" strike="noStrike" spc="-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PlaceHolder 5">
            <a:extLst>
              <a:ext uri="{FF2B5EF4-FFF2-40B4-BE49-F238E27FC236}">
                <a16:creationId xmlns:a16="http://schemas.microsoft.com/office/drawing/2014/main" id="{78EFD640-2929-ED4C-59F2-B2471ABDA2D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600056" y="2564904"/>
            <a:ext cx="5182920" cy="201622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Собакам </a:t>
            </a:r>
            <a:r>
              <a:rPr lang="en-US" sz="2000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5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-</a:t>
            </a:r>
            <a:r>
              <a:rPr lang="en-US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5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0 мг/кг/день каждые 8-12 часов (разделяя в 2 приема дневную норму)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Кошкам 5-1</a:t>
            </a:r>
            <a:r>
              <a:rPr lang="en-US" sz="2000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5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мг/кг каждые 8-12 часов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Доза вариабельна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85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57E347F7-1BEA-D398-0C3B-FA6EFB9D9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11748"/>
            <a:ext cx="11523816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1" strike="noStrike" spc="-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Антидепрессанты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FB97BFD7-5B94-D861-207B-A7AC55E280B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9880" y="1681200"/>
            <a:ext cx="5157360" cy="73968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Тразодон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4257A176-8806-B809-FF27-D871985BB34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67408" y="2636912"/>
            <a:ext cx="5157360" cy="2143976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Торможение аминов, норадреналина и серотонина в ЦНС, что приводит к увеличению активности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антиноцицептивной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системы.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Собаки/Кошки 6-12 мг/кг суточная доза, но по заверению компании производителя, дозировку можно превышать в 2 раза точно, до эффекта.</a:t>
            </a: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904F126B-BBFD-3E7A-D4B6-F1AA7926AE7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300000" y="2160000"/>
            <a:ext cx="5182920" cy="2733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Амитриптиллин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417"/>
              </a:spcBef>
              <a:buNone/>
            </a:pPr>
            <a:r>
              <a:rPr lang="ru-RU" sz="2000" b="0" strike="noStrike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Ингибитор обратного захвата </a:t>
            </a:r>
            <a:r>
              <a:rPr lang="ru-RU" sz="2000" b="0" strike="noStrike" spc="-1" dirty="0" err="1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нейротрансмиттеров</a:t>
            </a:r>
            <a:r>
              <a:rPr lang="ru-RU" sz="2000" b="0" strike="noStrike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 серотонина, норадреналина и, с меньшим эффектом, дофамина(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Moore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et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al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Times New Roman"/>
                <a:cs typeface="Times New Roman" panose="02020603050405020304" pitchFamily="18" charset="0"/>
                <a:hlinkClick r:id="rId2"/>
              </a:rPr>
              <a:t>., 2012</a:t>
            </a:r>
            <a:r>
              <a:rPr lang="ru-RU" sz="2000" b="0" strike="noStrike" spc="-1" dirty="0">
                <a:solidFill>
                  <a:srgbClr val="2E2E2E"/>
                </a:solidFill>
                <a:latin typeface="+mn-lt"/>
                <a:ea typeface="Times New Roman"/>
                <a:cs typeface="Times New Roman" panose="02020603050405020304" pitchFamily="18" charset="0"/>
              </a:rPr>
              <a:t>)</a:t>
            </a:r>
            <a:endParaRPr lang="ru-RU" sz="2000" b="0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417"/>
              </a:spcBef>
              <a:buNone/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Собакам 1-2 мг/кг/день каждые 12-24 ч.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Кошкам 0,5-1 мг/кг каждые 12-24 ч.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19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8F000035-DBE3-D639-F62C-C4BC33635DC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991544" y="1720921"/>
            <a:ext cx="5131080" cy="4267736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Маропитант</a:t>
            </a:r>
            <a:endParaRPr lang="ru-RU" sz="2000" b="1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маропитанта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цитрат, является антагонистом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нейрокининовых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рецепторов (NK</a:t>
            </a:r>
            <a:r>
              <a:rPr lang="ru-RU" sz="2000" baseline="-25000" dirty="0">
                <a:latin typeface="+mn-lt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) и ингибирует связывание субстанции Р,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нейропептида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тахикининовой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группы в ЦНС. может оказывать обезболивающее действие, блокируя фармакологическое действие вещества </a:t>
            </a:r>
            <a:r>
              <a:rPr lang="en-US" sz="2000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, антагонисты рецепторов NK-1 могут быть эффективными для лечения висцеральной боли. 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Antinociceptive</a:t>
            </a:r>
            <a:r>
              <a:rPr lang="en-US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and analgesic effect of continuous intravenous infusion of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maropitant</a:t>
            </a:r>
            <a:r>
              <a:rPr lang="en-US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, lidocaine and ketamine alone or in combination in cats undergoing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ovariohysterectomy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416488-B9A0-EDBC-377C-35147130400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536160" y="3563953"/>
            <a:ext cx="3470200" cy="581672"/>
          </a:xfrm>
        </p:spPr>
        <p:txBody>
          <a:bodyPr/>
          <a:lstStyle/>
          <a:p>
            <a:pPr algn="ctr"/>
            <a:r>
              <a:rPr lang="ru-RU" sz="2000" dirty="0">
                <a:latin typeface="+mn-lt"/>
                <a:cs typeface="Times New Roman" panose="02020603050405020304" pitchFamily="18" charset="0"/>
              </a:rPr>
              <a:t>Собаки/кошки 1 мг/кг в сутки.</a:t>
            </a:r>
          </a:p>
        </p:txBody>
      </p:sp>
    </p:spTree>
    <p:extLst>
      <p:ext uri="{BB962C8B-B14F-4D97-AF65-F5344CB8AC3E}">
        <p14:creationId xmlns:p14="http://schemas.microsoft.com/office/powerpoint/2010/main" val="3053122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12144672" cy="779463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1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Опиоиды</a:t>
            </a:r>
            <a:endParaRPr lang="ru-RU" sz="2800" b="0" strike="noStrike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idx="4294967295"/>
          </p:nvPr>
        </p:nvSpPr>
        <p:spPr>
          <a:xfrm>
            <a:off x="814536" y="1771372"/>
            <a:ext cx="10515600" cy="3225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Морфин 0,1-1 мг/кг в ИПС 0,1-0,3 мг/кг/ч Время эффекта 2-6 часов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Фентанил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2,5 мкг/кг/ в/в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в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ИПС 5-40 мкг/кг/ч Время эффекта 20-30 минут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Буторфанол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0,2-0,4 мг/кг ИПС 0,1-0,2 мг/кг/ч Время эффекта 1,5-2 часа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Трамадол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2-4 мг/кг Время эффекта 6-12 часов</a:t>
            </a:r>
            <a:r>
              <a:rPr lang="ru-RU" sz="28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spc="-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1" spc="-1" dirty="0" err="1">
                <a:solidFill>
                  <a:srgbClr val="00B0F0"/>
                </a:solidFill>
                <a:cs typeface="Times New Roman" panose="02020603050405020304" pitchFamily="18" charset="0"/>
              </a:rPr>
              <a:t>Налоксон</a:t>
            </a:r>
            <a:r>
              <a:rPr lang="ru-RU" sz="2800" b="1" spc="-1" dirty="0">
                <a:solidFill>
                  <a:srgbClr val="00B0F0"/>
                </a:solidFill>
                <a:cs typeface="Times New Roman" panose="02020603050405020304" pitchFamily="18" charset="0"/>
              </a:rPr>
              <a:t> 2-40 мг/кг</a:t>
            </a:r>
            <a:endParaRPr lang="ru-RU" sz="2800" b="1" strike="noStrike" spc="-1" dirty="0">
              <a:solidFill>
                <a:srgbClr val="00B0F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>
            <a:extLst>
              <a:ext uri="{FF2B5EF4-FFF2-40B4-BE49-F238E27FC236}">
                <a16:creationId xmlns:a16="http://schemas.microsoft.com/office/drawing/2014/main" id="{E88D8532-EA69-6A9D-6FEF-CA603FF0E62A}"/>
              </a:ext>
            </a:extLst>
          </p:cNvPr>
          <p:cNvSpPr txBox="1">
            <a:spLocks/>
          </p:cNvSpPr>
          <p:nvPr/>
        </p:nvSpPr>
        <p:spPr>
          <a:xfrm>
            <a:off x="191344" y="365040"/>
            <a:ext cx="11737304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Свойства опиоидных рецепторов</a:t>
            </a:r>
            <a:b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</a:br>
            <a:r>
              <a:rPr lang="ru-RU" sz="2800" b="1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Агонизм</a:t>
            </a:r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-антагонизм</a:t>
            </a:r>
            <a:endParaRPr lang="ru-RU" sz="2800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9">
            <a:extLst>
              <a:ext uri="{FF2B5EF4-FFF2-40B4-BE49-F238E27FC236}">
                <a16:creationId xmlns:a16="http://schemas.microsoft.com/office/drawing/2014/main" id="{ADCD4E77-98C7-32D6-77BC-4E3754BB0AC3}"/>
              </a:ext>
            </a:extLst>
          </p:cNvPr>
          <p:cNvGraphicFramePr/>
          <p:nvPr/>
        </p:nvGraphicFramePr>
        <p:xfrm>
          <a:off x="191344" y="1877220"/>
          <a:ext cx="5135760" cy="3930840"/>
        </p:xfrm>
        <a:graphic>
          <a:graphicData uri="http://schemas.openxmlformats.org/drawingml/2006/table">
            <a:tbl>
              <a:tblPr/>
              <a:tblGrid>
                <a:gridCol w="1166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9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64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400" b="0" strike="noStrike" spc="-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Рецептор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400" b="0" strike="noStrike" spc="-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Клинический эффект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μ- (мю)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Супраспинальная анальгезия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Угнетение дыхания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зависимость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Мышечная ригидность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δ- (дельта)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Анальгезия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поведения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Эпилептогенный эффект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κ- (каппа)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Угнетение сознания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Спинальная анальгезия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ноцицептиновые (ORL1)</a:t>
                      </a:r>
                      <a:endParaRPr lang="ru-RU" sz="12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Дисфория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Галлюцинации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Стимуляция дыхания</a:t>
                      </a:r>
                      <a:endParaRPr lang="ru-RU" sz="12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6B5C03E4-1B28-DDBF-83EC-C70383395FD6}"/>
              </a:ext>
            </a:extLst>
          </p:cNvPr>
          <p:cNvGraphicFramePr/>
          <p:nvPr/>
        </p:nvGraphicFramePr>
        <p:xfrm>
          <a:off x="5665080" y="1895400"/>
          <a:ext cx="5690040" cy="3894480"/>
        </p:xfrm>
        <a:graphic>
          <a:graphicData uri="http://schemas.openxmlformats.org/drawingml/2006/table">
            <a:tbl>
              <a:tblPr/>
              <a:tblGrid>
                <a:gridCol w="119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2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Препарат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μ- (мю)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δ- (дельта)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κ- (каппа)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NmDa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Фентанил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+++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+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+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Буторфанол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/+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+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Налбуфин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+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Трамадол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+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+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06CDF12C-1CC0-C38F-4369-3008497820AA}"/>
              </a:ext>
            </a:extLst>
          </p:cNvPr>
          <p:cNvSpPr txBox="1">
            <a:spLocks/>
          </p:cNvSpPr>
          <p:nvPr/>
        </p:nvSpPr>
        <p:spPr>
          <a:xfrm>
            <a:off x="263352" y="149564"/>
            <a:ext cx="10585176" cy="759704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Трамвет</a:t>
            </a:r>
            <a:endParaRPr lang="ru-RU" sz="2800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3161ED-08CF-2738-D298-05B5DAB82068}"/>
              </a:ext>
            </a:extLst>
          </p:cNvPr>
          <p:cNvSpPr/>
          <p:nvPr/>
        </p:nvSpPr>
        <p:spPr>
          <a:xfrm>
            <a:off x="418692" y="1973206"/>
            <a:ext cx="62646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cs typeface="Times New Roman" panose="02020603050405020304" pitchFamily="18" charset="0"/>
              </a:rPr>
              <a:t>   </a:t>
            </a:r>
            <a:r>
              <a:rPr lang="ru-RU" sz="2000" dirty="0" err="1">
                <a:cs typeface="Times New Roman" panose="02020603050405020304" pitchFamily="18" charset="0"/>
              </a:rPr>
              <a:t>Трамадол</a:t>
            </a:r>
            <a:r>
              <a:rPr lang="ru-RU" sz="2000" dirty="0">
                <a:cs typeface="Times New Roman" panose="02020603050405020304" pitchFamily="18" charset="0"/>
              </a:rPr>
              <a:t> (Трамвет) является анальгетиком центрального действия, состоящим из двух </a:t>
            </a:r>
            <a:r>
              <a:rPr lang="ru-RU" sz="2000" dirty="0" err="1">
                <a:cs typeface="Times New Roman" panose="02020603050405020304" pitchFamily="18" charset="0"/>
              </a:rPr>
              <a:t>энантиомеров</a:t>
            </a:r>
            <a:r>
              <a:rPr lang="ru-RU" sz="2000" dirty="0">
                <a:cs typeface="Times New Roman" panose="02020603050405020304" pitchFamily="18" charset="0"/>
              </a:rPr>
              <a:t>, который оказывает анальгетический эффект, связываясь с опиоидными рецепторами (главным образом, µ) и препятствуя высвобождению нейронов и обратному захвату серотонина и норадреналина в нисходящих тормозных путях. 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cs typeface="Times New Roman" panose="02020603050405020304" pitchFamily="18" charset="0"/>
              </a:rPr>
              <a:t>   </a:t>
            </a:r>
            <a:r>
              <a:rPr lang="ru-RU" sz="2000" dirty="0" err="1">
                <a:cs typeface="Times New Roman" panose="02020603050405020304" pitchFamily="18" charset="0"/>
              </a:rPr>
              <a:t>Энантиомер</a:t>
            </a:r>
            <a:r>
              <a:rPr lang="ru-RU" sz="2000" dirty="0">
                <a:cs typeface="Times New Roman" panose="02020603050405020304" pitchFamily="18" charset="0"/>
              </a:rPr>
              <a:t> и его метаболит О-</a:t>
            </a:r>
            <a:r>
              <a:rPr lang="ru-RU" sz="2000" dirty="0" err="1">
                <a:cs typeface="Times New Roman" panose="02020603050405020304" pitchFamily="18" charset="0"/>
              </a:rPr>
              <a:t>десметилтрамадол</a:t>
            </a:r>
            <a:r>
              <a:rPr lang="ru-RU" sz="2000" dirty="0">
                <a:cs typeface="Times New Roman" panose="02020603050405020304" pitchFamily="18" charset="0"/>
              </a:rPr>
              <a:t> (М1) связывают опиоидные рецепторы и вносят значительный вклад в обезболивающее действие </a:t>
            </a:r>
            <a:r>
              <a:rPr lang="ru-RU" sz="2000" dirty="0" err="1">
                <a:cs typeface="Times New Roman" panose="02020603050405020304" pitchFamily="18" charset="0"/>
              </a:rPr>
              <a:t>Трамадола</a:t>
            </a:r>
            <a:r>
              <a:rPr lang="ru-RU" sz="2000" dirty="0">
                <a:cs typeface="Times New Roman" panose="02020603050405020304" pitchFamily="18" charset="0"/>
              </a:rPr>
              <a:t> гидрохлорида.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cs typeface="Times New Roman" panose="02020603050405020304" pitchFamily="18" charset="0"/>
              </a:rPr>
              <a:t>   </a:t>
            </a:r>
            <a:r>
              <a:rPr lang="ru-RU" sz="2000" dirty="0">
                <a:cs typeface="Times New Roman" panose="02020603050405020304" pitchFamily="18" charset="0"/>
              </a:rPr>
              <a:t>Считается, что его опиоидный эффект связан с его метаболитом О-</a:t>
            </a:r>
            <a:r>
              <a:rPr lang="ru-RU" sz="2000" dirty="0" err="1">
                <a:cs typeface="Times New Roman" panose="02020603050405020304" pitchFamily="18" charset="0"/>
              </a:rPr>
              <a:t>десметилтрамадолом</a:t>
            </a:r>
            <a:r>
              <a:rPr lang="ru-RU" sz="20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1818D2-15E5-E3FA-5D01-34E9BA590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20" y="-27117"/>
            <a:ext cx="1872769" cy="1872769"/>
          </a:xfrm>
          <a:prstGeom prst="rect">
            <a:avLst/>
          </a:prstGeom>
        </p:spPr>
      </p:pic>
      <p:pic>
        <p:nvPicPr>
          <p:cNvPr id="5" name="Picture 6" descr="https://downloader.disk.yandex.ru/preview/7a470ab8f7ab143d8e6c96b54469429f6d241415d366ea22cb65b9a59edc7671/5de75dfe/3cGEo2bfLX56sjAmNGWAuwyCyqd46aYN6jt5b4EOfm3SUxQOkOjMvB7822vOIeN8DpOtg1CI828yYVQnz0DJnQ==?uid=0&amp;filename=%D0%AD%D0%BD%D0%B4%D0%BE%D1%84%D0%B0%D1%80%D0%BC+%D0%BB%D0%BE%D0%B3%D0%BE_1.tif&amp;disposition=inline&amp;hash=&amp;limit=0&amp;content_type=image%2Fjpeg&amp;tknv=v2&amp;owner_uid=35377171&amp;size=1711x968">
            <a:extLst>
              <a:ext uri="{FF2B5EF4-FFF2-40B4-BE49-F238E27FC236}">
                <a16:creationId xmlns:a16="http://schemas.microsoft.com/office/drawing/2014/main" id="{83A6F56C-A51E-FC36-29EF-46990C31A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5049" t="39046" r="15444" b="40648"/>
          <a:stretch>
            <a:fillRect/>
          </a:stretch>
        </p:blipFill>
        <p:spPr bwMode="auto">
          <a:xfrm>
            <a:off x="9192344" y="3993559"/>
            <a:ext cx="2436221" cy="722835"/>
          </a:xfrm>
          <a:prstGeom prst="rect">
            <a:avLst/>
          </a:prstGeom>
          <a:noFill/>
        </p:spPr>
      </p:pic>
      <p:pic>
        <p:nvPicPr>
          <p:cNvPr id="8" name="Picture 5" descr="C:\Users\ksa\Desktop\logo_ru.png">
            <a:extLst>
              <a:ext uri="{FF2B5EF4-FFF2-40B4-BE49-F238E27FC236}">
                <a16:creationId xmlns:a16="http://schemas.microsoft.com/office/drawing/2014/main" id="{893E4008-0F19-7CC7-9BC4-0A7794F3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9713" y="2081553"/>
            <a:ext cx="1998407" cy="347549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EBC00E-3F57-B651-7FD0-B1781EFE89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/>
          <a:stretch/>
        </p:blipFill>
        <p:spPr>
          <a:xfrm>
            <a:off x="8917945" y="913406"/>
            <a:ext cx="2690135" cy="29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51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 idx="4294967295"/>
          </p:nvPr>
        </p:nvSpPr>
        <p:spPr>
          <a:xfrm>
            <a:off x="191344" y="333375"/>
            <a:ext cx="12000656" cy="83185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b="1" strike="noStrike" spc="-1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Трамвет</a:t>
            </a:r>
            <a:endParaRPr lang="ru-RU" sz="2800" b="0" strike="noStrike" spc="-1" dirty="0">
              <a:solidFill>
                <a:schemeClr val="accent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idx="4294967295"/>
          </p:nvPr>
        </p:nvSpPr>
        <p:spPr>
          <a:xfrm>
            <a:off x="0" y="1700213"/>
            <a:ext cx="9432925" cy="435133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9500"/>
          </a:bodyPr>
          <a:lstStyle/>
          <a:p>
            <a:pPr marL="343080" indent="-34308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Трамвет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® (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трамадол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) применяют внутримышечно собакам и кошкам однократно в дозе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2-4 мг/кг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. При необходимости с интервалом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6-8 часов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собакам, кошкам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8-12 часов 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соответственно. </a:t>
            </a:r>
          </a:p>
          <a:p>
            <a:pPr marL="343080" indent="-34308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При этом, по результатам проведенных исследований, максимальная суточная доза для собак 16 мг/кг, для кошек 12 мг/кг. </a:t>
            </a:r>
            <a:endParaRPr lang="ru-RU" sz="2000" b="0" strike="noStrike" spc="-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3080" indent="-34308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При необходимости, в случае недостаточного эффекта,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через 30-60 минут 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после первого введения препарата может быть введена вторая минимальная доза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2 мг/кг </a:t>
            </a:r>
            <a:r>
              <a:rPr lang="ru-RU" sz="2000" b="0" u="sng" strike="noStrike" spc="-1" dirty="0">
                <a:solidFill>
                  <a:srgbClr val="000000"/>
                </a:solidFill>
                <a:uFillTx/>
                <a:cs typeface="Times New Roman" panose="02020603050405020304" pitchFamily="18" charset="0"/>
              </a:rPr>
              <a:t>вне зависимости от видовой принадлежности. </a:t>
            </a:r>
            <a:endParaRPr lang="ru-RU" sz="2000" b="0" strike="noStrike" spc="-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3080" indent="-34308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После внутримышечной инъекции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Трамвет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® быстро всасывается и поступает в системный кровоток, достигая максимальной концентрации в плазме (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Тmax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) у кошек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через 30-50 минут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(0,46±0,10 ч), у собак –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через 30-40 минут 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(0,38±0,09 ч). </a:t>
            </a:r>
          </a:p>
          <a:p>
            <a:pPr marL="343080" indent="-34308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Период полувыведения (Т1/2), характеризующий скорость выведения, составляет у собак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1,5-3,5 часа 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(2,59±0,80 ч), у кошек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3-4 часа 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(3,69±0,53 ч).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3239153"/>
            <a:ext cx="1127069" cy="1127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/>
          <a:stretch/>
        </p:blipFill>
        <p:spPr>
          <a:xfrm>
            <a:off x="10272464" y="1412776"/>
            <a:ext cx="1580141" cy="17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84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 idx="4294967295"/>
          </p:nvPr>
        </p:nvSpPr>
        <p:spPr>
          <a:xfrm>
            <a:off x="263352" y="674688"/>
            <a:ext cx="11928648" cy="77946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b="1" strike="noStrike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Трамвет</a:t>
            </a:r>
            <a:endParaRPr lang="ru-RU" sz="2800" b="0" strike="noStrike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idx="4294967295"/>
          </p:nvPr>
        </p:nvSpPr>
        <p:spPr>
          <a:xfrm>
            <a:off x="0" y="2109788"/>
            <a:ext cx="10514013" cy="239553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Применение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Трамвет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® (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трамадол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) в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монорежиме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не способно полноценно купировать болевую реакцию на длительное время, из-за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гиперэкспрессии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медиаторов воспаления в очаге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травматизации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костной и мышечной тканей. Ввиду этого, при невозможности купирования боли рекомендованными дозировками инъекций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Трамвет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® (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трамадол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), рекомендуется параллельно НПВС. Синергический эффект достигается за счет разнонаправленности путей действия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Трамвет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® (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трамадол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) в отношении мю-опиоидных рецепторов и неспецифических противовоспалительных анальгетиков в отношении сигнальных путей группы ферментов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циклооксигеназы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4496440"/>
            <a:ext cx="1127069" cy="1127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/>
          <a:stretch/>
        </p:blipFill>
        <p:spPr>
          <a:xfrm>
            <a:off x="1055440" y="4501080"/>
            <a:ext cx="1580141" cy="173595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b="1" strike="noStrike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Трамвет</a:t>
            </a:r>
            <a:endParaRPr lang="ru-RU" sz="2800" b="0" strike="noStrike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376361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ru-RU" sz="2000" b="1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Журнал: Ветеринарные клиники Северной Америки: практика на мелких животных Том 38, выпуск 6, ноябрь 2008, Контроль боли при раке у ветеринарных пациентов.</a:t>
            </a:r>
            <a:endParaRPr lang="ru-RU" sz="2000" b="1" strike="noStrike" spc="-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20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Исследование велось при </a:t>
            </a:r>
            <a:r>
              <a:rPr lang="ru-RU" sz="2000" b="0" strike="noStrike" spc="-1" dirty="0" err="1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участиии</a:t>
            </a:r>
            <a:r>
              <a:rPr lang="ru-RU" sz="20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 69 собак с множественными формами рака. Группа MN получала метамизол + НПВП, группа MNT получала метамизол + НПВП + </a:t>
            </a:r>
            <a:r>
              <a:rPr lang="ru-RU" sz="2000" b="0" strike="noStrike" spc="-1" dirty="0" err="1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трамадол</a:t>
            </a:r>
            <a:r>
              <a:rPr lang="ru-RU" sz="20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, а группа MT получала метамизол + </a:t>
            </a:r>
            <a:r>
              <a:rPr lang="ru-RU" sz="2000" b="0" strike="noStrike" spc="-1" dirty="0" err="1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трамадол</a:t>
            </a:r>
            <a:r>
              <a:rPr lang="ru-RU" sz="20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. </a:t>
            </a:r>
            <a:endParaRPr lang="ru-RU" sz="2000" b="0" strike="noStrike" spc="-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ru-RU" sz="2000" b="0" strike="noStrike" spc="-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Группа MN имела меньшую анальгезию на 7-й день (25%) и 14-й день (42%), чем MNT (59%, </a:t>
            </a:r>
            <a:r>
              <a:rPr lang="ru-RU" sz="2000" b="0" i="1" strike="noStrike" spc="-1" dirty="0">
                <a:solidFill>
                  <a:schemeClr val="bg2">
                    <a:lumMod val="10000"/>
                  </a:schemeClr>
                </a:solidFill>
                <a:ea typeface=""/>
                <a:cs typeface="Times New Roman" panose="02020603050405020304" pitchFamily="18" charset="0"/>
              </a:rPr>
              <a:t>p</a:t>
            </a:r>
            <a:r>
              <a:rPr lang="ru-RU" sz="2000" b="0" strike="noStrike" spc="-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 = 0,0274; 76%, </a:t>
            </a:r>
            <a:r>
              <a:rPr lang="ru-RU" sz="2000" b="0" i="1" strike="noStrike" spc="-1" dirty="0">
                <a:solidFill>
                  <a:schemeClr val="bg2">
                    <a:lumMod val="10000"/>
                  </a:schemeClr>
                </a:solidFill>
                <a:ea typeface=""/>
                <a:cs typeface="Times New Roman" panose="02020603050405020304" pitchFamily="18" charset="0"/>
              </a:rPr>
              <a:t>p</a:t>
            </a:r>
            <a:r>
              <a:rPr lang="ru-RU" sz="2000" b="0" strike="noStrike" spc="-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 = 0,0251 соответственно) и группы MT (69%, </a:t>
            </a:r>
            <a:r>
              <a:rPr lang="ru-RU" sz="2000" b="0" i="1" strike="noStrike" spc="-1" dirty="0">
                <a:solidFill>
                  <a:schemeClr val="bg2">
                    <a:lumMod val="10000"/>
                  </a:schemeClr>
                </a:solidFill>
                <a:ea typeface=""/>
                <a:cs typeface="Times New Roman" panose="02020603050405020304" pitchFamily="18" charset="0"/>
              </a:rPr>
              <a:t>p</a:t>
            </a:r>
            <a:r>
              <a:rPr lang="ru-RU" sz="2000" b="0" strike="noStrike" spc="-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 = 0,0151; 81%, </a:t>
            </a:r>
            <a:r>
              <a:rPr lang="ru-RU" sz="2000" b="0" i="1" strike="noStrike" spc="-1" dirty="0">
                <a:solidFill>
                  <a:schemeClr val="bg2">
                    <a:lumMod val="10000"/>
                  </a:schemeClr>
                </a:solidFill>
                <a:ea typeface=""/>
                <a:cs typeface="Times New Roman" panose="02020603050405020304" pitchFamily="18" charset="0"/>
              </a:rPr>
              <a:t>p</a:t>
            </a:r>
            <a:r>
              <a:rPr lang="ru-RU" sz="20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 = 0,0341 соответственно). </a:t>
            </a:r>
            <a:endParaRPr lang="ru-RU" sz="2000" b="0" strike="noStrike" spc="-1" dirty="0">
              <a:solidFill>
                <a:srgbClr val="2E2E2E"/>
              </a:solidFill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buNone/>
            </a:pPr>
            <a:r>
              <a:rPr lang="ru-RU" sz="12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* Была описана фармакокинетика перорального (5 мг /кг) и внутривенного (2 мг /кг) </a:t>
            </a:r>
            <a:r>
              <a:rPr lang="ru-RU" sz="1200" b="0" strike="noStrike" spc="-1" dirty="0" err="1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трамадола</a:t>
            </a:r>
            <a:r>
              <a:rPr lang="ru-RU" sz="12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 у кошек (</a:t>
            </a:r>
            <a:r>
              <a:rPr lang="ru-RU" sz="1200" b="0" strike="noStrike" spc="-1" dirty="0" err="1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Pypendop</a:t>
            </a:r>
            <a:r>
              <a:rPr lang="ru-RU" sz="1200" b="0" strike="noStrike" spc="-1" dirty="0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200" b="0" strike="noStrike" spc="-1" dirty="0" err="1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ru-RU" sz="1200" b="0" strike="noStrike" spc="-1" dirty="0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200" b="0" strike="noStrike" spc="-1" dirty="0" err="1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Ilkiw</a:t>
            </a:r>
            <a:r>
              <a:rPr lang="ru-RU" sz="12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2007</a:t>
            </a:r>
            <a:r>
              <a:rPr lang="ru-RU" sz="12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, </a:t>
            </a:r>
            <a:r>
              <a:rPr lang="ru-RU" sz="1200" b="0" strike="noStrike" spc="-1" dirty="0" err="1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Cagnardi</a:t>
            </a:r>
            <a:r>
              <a:rPr lang="ru-RU" sz="1200" b="0" strike="noStrike" spc="-1" dirty="0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200" b="0" strike="noStrike" spc="-1" dirty="0" err="1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</a:t>
            </a:r>
            <a:r>
              <a:rPr lang="ru-RU" sz="1200" b="0" strike="noStrike" spc="-1" dirty="0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200" b="0" strike="noStrike" spc="-1" dirty="0" err="1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</a:t>
            </a:r>
            <a:r>
              <a:rPr lang="ru-RU" sz="12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., 2011</a:t>
            </a:r>
            <a:r>
              <a:rPr lang="ru-RU" sz="12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</a:rPr>
              <a:t>). Сообщалось, что биодоступность при приеме внутрь была высокой - 93% ± 7, с конечным периодом полувыведения 4,82 ± 0,32 ч для M1 (</a:t>
            </a:r>
            <a:r>
              <a:rPr lang="ru-RU" sz="1200" b="0" strike="noStrike" spc="-1" dirty="0" err="1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Pypendop</a:t>
            </a:r>
            <a:r>
              <a:rPr lang="ru-RU" sz="1200" b="0" strike="noStrike" spc="-1" dirty="0">
                <a:solidFill>
                  <a:schemeClr val="bg2">
                    <a:lumMod val="10000"/>
                  </a:schemeClr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200" b="0" strike="noStrike" spc="-1" dirty="0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 </a:t>
            </a:r>
            <a:r>
              <a:rPr lang="ru-RU" sz="1200" b="0" strike="noStrike" spc="-1" dirty="0" err="1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Ilkiw</a:t>
            </a:r>
            <a:r>
              <a:rPr lang="ru-RU" sz="1200" b="0" strike="noStrike" spc="-1" dirty="0">
                <a:solidFill>
                  <a:srgbClr val="0563C1"/>
                </a:solidFill>
                <a:ea typeface="Times New Roman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2007</a:t>
            </a:r>
            <a:r>
              <a:rPr lang="ru-RU" sz="1200" b="0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)</a:t>
            </a:r>
            <a:endParaRPr lang="ru-RU" sz="1200" b="0" strike="noStrike" spc="-1" dirty="0">
              <a:cs typeface="Times New Roman" panose="02020603050405020304" pitchFamily="18" charset="0"/>
            </a:endParaRPr>
          </a:p>
          <a:p>
            <a:pPr>
              <a:lnSpc>
                <a:spcPts val="1950"/>
              </a:lnSpc>
              <a:buNone/>
            </a:pPr>
            <a:endParaRPr lang="ru-RU" sz="1200" b="0" strike="noStrike" spc="-1" dirty="0">
              <a:cs typeface="Times New Roman" panose="02020603050405020304" pitchFamily="18" charset="0"/>
            </a:endParaRPr>
          </a:p>
          <a:p>
            <a:endParaRPr lang="ru-RU" sz="1200" b="0" strike="noStrike" spc="-1" dirty="0">
              <a:solidFill>
                <a:srgbClr val="2E2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0" strike="noStrike" spc="-1" dirty="0">
              <a:solidFill>
                <a:srgbClr val="2E2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 idx="4294967295"/>
          </p:nvPr>
        </p:nvSpPr>
        <p:spPr>
          <a:xfrm>
            <a:off x="2135561" y="260648"/>
            <a:ext cx="6120679" cy="68709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algn="r">
              <a:lnSpc>
                <a:spcPct val="90000"/>
              </a:lnSpc>
              <a:buNone/>
            </a:pPr>
            <a:endParaRPr lang="ru-RU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idx="4294967295"/>
          </p:nvPr>
        </p:nvSpPr>
        <p:spPr>
          <a:xfrm>
            <a:off x="0" y="1628799"/>
            <a:ext cx="11737975" cy="4536505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 algn="just">
              <a:lnSpc>
                <a:spcPct val="90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4472C4"/>
                </a:solidFill>
                <a:cs typeface="Times New Roman" panose="02020603050405020304" pitchFamily="18" charset="0"/>
              </a:rPr>
              <a:t>Острая боль 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– это та боль, которая существует в течение ожидаемого времени воспаления и заживления после травмы (до 3 месяцев)</a:t>
            </a:r>
          </a:p>
          <a:p>
            <a:pPr marL="343080" indent="-343080" algn="just">
              <a:lnSpc>
                <a:spcPct val="90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4472C4"/>
                </a:solidFill>
                <a:cs typeface="Times New Roman" panose="02020603050405020304" pitchFamily="18" charset="0"/>
              </a:rPr>
              <a:t>Хроническая боль 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- та, которая существует за пределами ожидаемой продолжительности, связанной с острой болью. Терапия должна быть направлена ​​на основную причину боли (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ноцицептивную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, воспалительную или патологическую), а не на произвольные рамки, основанные на длительности</a:t>
            </a:r>
          </a:p>
          <a:p>
            <a:pPr marL="343080" indent="-343080" algn="just">
              <a:lnSpc>
                <a:spcPct val="90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</a:pPr>
            <a:r>
              <a:rPr lang="ru-RU" sz="2000" b="1" strike="noStrike" spc="-1" dirty="0" err="1">
                <a:solidFill>
                  <a:srgbClr val="4472C4"/>
                </a:solidFill>
                <a:cs typeface="Times New Roman" panose="02020603050405020304" pitchFamily="18" charset="0"/>
              </a:rPr>
              <a:t>Ноцицептивная</a:t>
            </a:r>
            <a:r>
              <a:rPr lang="ru-RU" sz="2000" b="1" strike="noStrike" spc="-1" dirty="0">
                <a:solidFill>
                  <a:srgbClr val="4472C4"/>
                </a:solidFill>
                <a:cs typeface="Times New Roman" panose="02020603050405020304" pitchFamily="18" charset="0"/>
              </a:rPr>
              <a:t> боль 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возникает, когда периферические нервные рецепторы активизируются за счет вредных раздражителей (например, хирургические раны, травмы, тепло или холод). Воспалительная боль постепенно возникает в результате активации иммунной системы в ответ на травму или инфекцию</a:t>
            </a:r>
          </a:p>
          <a:p>
            <a:pPr marL="343080" indent="-343080" algn="just">
              <a:lnSpc>
                <a:spcPct val="90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</a:pPr>
            <a:r>
              <a:rPr lang="ru-RU" sz="2000" b="1" strike="noStrike" spc="-1" dirty="0">
                <a:solidFill>
                  <a:srgbClr val="4472C4"/>
                </a:solidFill>
                <a:cs typeface="Times New Roman" panose="02020603050405020304" pitchFamily="18" charset="0"/>
              </a:rPr>
              <a:t>Патологическая боль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, также называемая неадаптивной болью, возникает, когда боль усиливается и поддерживается за счет молекулярных, клеточных и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микроанатомных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изменений, которые в совокупности называются периферическая и центральная гиперчувствительность. Патологическая боль характеризуется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гипералгезией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(преувеличенный ответ на вредные раздражители),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аллодинией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(болезненный ответ на вредные раздражители, такие как прикосновения, похлопывание, термическая реакция).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 idx="4294967295"/>
          </p:nvPr>
        </p:nvSpPr>
        <p:spPr>
          <a:xfrm>
            <a:off x="191345" y="188913"/>
            <a:ext cx="12000656" cy="77946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b="1" strike="noStrike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Трамвет</a:t>
            </a:r>
            <a:endParaRPr lang="ru-RU" sz="2800" b="0" strike="noStrike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idx="4294967295"/>
          </p:nvPr>
        </p:nvSpPr>
        <p:spPr>
          <a:xfrm>
            <a:off x="0" y="1628800"/>
            <a:ext cx="10515600" cy="4548163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just">
              <a:lnSpc>
                <a:spcPts val="1950"/>
              </a:lnSpc>
              <a:buNone/>
            </a:pPr>
            <a:r>
              <a:rPr lang="en-US" sz="2000" b="1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   </a:t>
            </a:r>
            <a:r>
              <a:rPr lang="ru-RU" sz="2000" b="1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Сравнение обезболивающих эффектов морфина и </a:t>
            </a:r>
            <a:r>
              <a:rPr lang="ru-RU" sz="2000" b="1" strike="noStrike" spc="-1" dirty="0" err="1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трамадола</a:t>
            </a:r>
            <a:r>
              <a:rPr lang="ru-RU" sz="2000" b="1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 после операции на опухоли у собак </a:t>
            </a:r>
            <a:r>
              <a:rPr lang="ru-RU" sz="2000" b="1" strike="noStrike" spc="-1" dirty="0" err="1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Çağrı</a:t>
            </a:r>
            <a:r>
              <a:rPr lang="ru-RU" sz="2000" b="1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strike="noStrike" spc="-1" dirty="0" err="1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Gültekin</a:t>
            </a:r>
            <a:r>
              <a:rPr lang="ru-RU" sz="2000" b="1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 </a:t>
            </a:r>
            <a:endParaRPr lang="ru-RU" sz="2000" b="0" strike="noStrike" spc="-1" dirty="0">
              <a:cs typeface="Times New Roman" panose="02020603050405020304" pitchFamily="18" charset="0"/>
            </a:endParaRPr>
          </a:p>
          <a:p>
            <a:pPr algn="just"/>
            <a:r>
              <a:rPr lang="en-US" sz="2000" b="0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   </a:t>
            </a:r>
            <a:r>
              <a:rPr lang="ru-RU" sz="2000" b="0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Исследовались 20 собак после операции с онкологическими заболеваниями различного типа.</a:t>
            </a:r>
            <a:r>
              <a:rPr lang="en-US" sz="2000" b="0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0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В результате было определено, что </a:t>
            </a:r>
            <a:r>
              <a:rPr lang="ru-RU" sz="2000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Т</a:t>
            </a:r>
            <a:r>
              <a:rPr lang="ru-RU" sz="2000" b="0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рамадол (Трамадола гидрохлорид) оказывает немедленное обезболивающее действие, чем морфин; однако морфин обеспечивает лучшую анальгезию, чем </a:t>
            </a:r>
            <a:r>
              <a:rPr lang="ru-RU" sz="2000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Т</a:t>
            </a:r>
            <a:r>
              <a:rPr lang="ru-RU" sz="2000" b="0" strike="noStrike" spc="-1" dirty="0">
                <a:solidFill>
                  <a:srgbClr val="2E2E2E"/>
                </a:solidFill>
                <a:ea typeface="Times New Roman"/>
                <a:cs typeface="Times New Roman" panose="02020603050405020304" pitchFamily="18" charset="0"/>
              </a:rPr>
              <a:t>рамадол.</a:t>
            </a:r>
            <a:endParaRPr lang="ru-RU" sz="2000" b="0" strike="noStrike" spc="-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  </a:t>
            </a:r>
            <a:r>
              <a:rPr lang="ru-RU" sz="2000" b="1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2013 Ассоциация ветеринарных анестезиологов и Американский колледж ветеринарной анестезии и обезболивания. </a:t>
            </a: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Eduardo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R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Monteiro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, 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Daniela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Campagnol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, 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Karina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Coelho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, 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Тайс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Ф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Брессан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, 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Betânia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S 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Monteiro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000" b="0" strike="noStrike" spc="-1" dirty="0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27 сук, перенесших одностороннюю </a:t>
            </a:r>
            <a:r>
              <a:rPr lang="ru-RU" sz="2000" b="0" strike="noStrike" spc="-1" dirty="0" err="1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мастэктомию</a:t>
            </a:r>
            <a:r>
              <a:rPr lang="ru-RU" sz="2000" b="0" strike="noStrike" spc="-1" dirty="0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 с </a:t>
            </a:r>
            <a:r>
              <a:rPr lang="ru-RU" sz="2000" b="0" strike="noStrike" spc="-1" dirty="0" err="1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овариогистерэктомией</a:t>
            </a:r>
            <a:r>
              <a:rPr lang="ru-RU" sz="2000" b="0" strike="noStrike" spc="-1" dirty="0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 или без нее.</a:t>
            </a:r>
            <a:endParaRPr lang="ru-RU" sz="2000" b="0" strike="noStrike" spc="-1" dirty="0">
              <a:solidFill>
                <a:srgbClr val="21212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2000" b="0" strike="noStrike" spc="-1" dirty="0">
                <a:solidFill>
                  <a:srgbClr val="212121"/>
                </a:solidFill>
                <a:ea typeface="Times New Roman"/>
                <a:cs typeface="Times New Roman" panose="02020603050405020304" pitchFamily="18" charset="0"/>
              </a:rPr>
              <a:t>В условиях этого исследования Трамадола гидрохлорид отдельно или в комбинации с </a:t>
            </a:r>
            <a:r>
              <a:rPr lang="ru-RU" sz="2000" spc="-1" dirty="0" err="1">
                <a:solidFill>
                  <a:srgbClr val="212121"/>
                </a:solidFill>
                <a:ea typeface="Times New Roman"/>
                <a:cs typeface="Times New Roman" panose="02020603050405020304" pitchFamily="18" charset="0"/>
              </a:rPr>
              <a:t>Д</a:t>
            </a:r>
            <a:r>
              <a:rPr lang="ru-RU" sz="2000" b="0" strike="noStrike" spc="-1" dirty="0" err="1">
                <a:solidFill>
                  <a:srgbClr val="212121"/>
                </a:solidFill>
                <a:ea typeface="Times New Roman"/>
                <a:cs typeface="Times New Roman" panose="02020603050405020304" pitchFamily="18" charset="0"/>
              </a:rPr>
              <a:t>ипироном</a:t>
            </a:r>
            <a:r>
              <a:rPr lang="ru-RU" sz="2000" b="0" strike="noStrike" spc="-1" dirty="0">
                <a:solidFill>
                  <a:srgbClr val="212121"/>
                </a:solidFill>
                <a:ea typeface="Times New Roman"/>
                <a:cs typeface="Times New Roman" panose="02020603050405020304" pitchFamily="18" charset="0"/>
              </a:rPr>
              <a:t> или </a:t>
            </a:r>
            <a:r>
              <a:rPr lang="ru-RU" sz="2000" spc="-1" dirty="0" err="1">
                <a:solidFill>
                  <a:srgbClr val="212121"/>
                </a:solidFill>
                <a:ea typeface="Times New Roman"/>
                <a:cs typeface="Times New Roman" panose="02020603050405020304" pitchFamily="18" charset="0"/>
              </a:rPr>
              <a:t>М</a:t>
            </a:r>
            <a:r>
              <a:rPr lang="ru-RU" sz="2000" b="0" strike="noStrike" spc="-1" dirty="0" err="1">
                <a:solidFill>
                  <a:srgbClr val="212121"/>
                </a:solidFill>
                <a:ea typeface="Times New Roman"/>
                <a:cs typeface="Times New Roman" panose="02020603050405020304" pitchFamily="18" charset="0"/>
              </a:rPr>
              <a:t>елоксикамом</a:t>
            </a:r>
            <a:r>
              <a:rPr lang="ru-RU" sz="2000" b="0" strike="noStrike" spc="-1" dirty="0">
                <a:solidFill>
                  <a:srgbClr val="212121"/>
                </a:solidFill>
                <a:ea typeface="Times New Roman"/>
                <a:cs typeface="Times New Roman" panose="02020603050405020304" pitchFamily="18" charset="0"/>
              </a:rPr>
              <a:t> обеспечивал эффективную анальгезию в течение 24 часов у большинства собак после односторонней мастэктомии с </a:t>
            </a:r>
            <a:r>
              <a:rPr lang="ru-RU" sz="2000" b="0" strike="noStrike" spc="-1" dirty="0" err="1">
                <a:solidFill>
                  <a:srgbClr val="212121"/>
                </a:solidFill>
                <a:ea typeface="Times New Roman"/>
                <a:cs typeface="Times New Roman" panose="02020603050405020304" pitchFamily="18" charset="0"/>
              </a:rPr>
              <a:t>овариогистерэктомией</a:t>
            </a:r>
            <a:r>
              <a:rPr lang="ru-RU" sz="2000" b="0" strike="noStrike" spc="-1" dirty="0">
                <a:solidFill>
                  <a:srgbClr val="212121"/>
                </a:solidFill>
                <a:ea typeface="Times New Roman"/>
                <a:cs typeface="Times New Roman" panose="02020603050405020304" pitchFamily="18" charset="0"/>
              </a:rPr>
              <a:t> или без нее. </a:t>
            </a:r>
            <a:endParaRPr lang="ru-RU" sz="2000" b="0" strike="noStrike" spc="-1" dirty="0">
              <a:solidFill>
                <a:srgbClr val="212121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>
            <a:extLst>
              <a:ext uri="{FF2B5EF4-FFF2-40B4-BE49-F238E27FC236}">
                <a16:creationId xmlns:a16="http://schemas.microsoft.com/office/drawing/2014/main" id="{4B81E5C6-B6D3-25E5-D4E0-2BE28E910441}"/>
              </a:ext>
            </a:extLst>
          </p:cNvPr>
          <p:cNvSpPr txBox="1">
            <a:spLocks/>
          </p:cNvSpPr>
          <p:nvPr/>
        </p:nvSpPr>
        <p:spPr>
          <a:xfrm>
            <a:off x="356989" y="213471"/>
            <a:ext cx="11593288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Эти глаза напротив</a:t>
            </a:r>
            <a:endParaRPr lang="ru-RU" sz="2800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8B04B8-6B0C-7F3C-571A-1B888E768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25" y="1960088"/>
            <a:ext cx="2333007" cy="33316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49260C-FCB8-8EFF-9160-3E13346C2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58" y="1960088"/>
            <a:ext cx="2473284" cy="33592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9382C5-F270-FB8B-9282-E1DE9A91E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960088"/>
            <a:ext cx="2498770" cy="333169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42B69185-3467-948D-9FFF-93A2E6991A11}"/>
              </a:ext>
            </a:extLst>
          </p:cNvPr>
          <p:cNvSpPr txBox="1">
            <a:spLocks/>
          </p:cNvSpPr>
          <p:nvPr/>
        </p:nvSpPr>
        <p:spPr>
          <a:xfrm>
            <a:off x="479376" y="338905"/>
            <a:ext cx="11233984" cy="837395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Трамвет</a:t>
            </a:r>
            <a:endParaRPr lang="ru-RU" sz="2800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42FBBA-FE80-0244-D420-DF097A74391E}"/>
              </a:ext>
            </a:extLst>
          </p:cNvPr>
          <p:cNvSpPr/>
          <p:nvPr/>
        </p:nvSpPr>
        <p:spPr>
          <a:xfrm>
            <a:off x="839416" y="1844824"/>
            <a:ext cx="90010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>
                <a:cs typeface="Times New Roman" panose="02020603050405020304" pitchFamily="18" charset="0"/>
              </a:rPr>
              <a:t>The effect of tramadol and </a:t>
            </a:r>
            <a:r>
              <a:rPr lang="en-US" sz="2000" b="1" dirty="0" err="1">
                <a:cs typeface="Times New Roman" panose="02020603050405020304" pitchFamily="18" charset="0"/>
              </a:rPr>
              <a:t>acepromazine</a:t>
            </a:r>
            <a:r>
              <a:rPr lang="en-US" sz="2000" b="1" dirty="0">
                <a:cs typeface="Times New Roman" panose="02020603050405020304" pitchFamily="18" charset="0"/>
              </a:rPr>
              <a:t> on intraocular pressure and pupil diameter in young healthy cats" (</a:t>
            </a:r>
            <a:r>
              <a:rPr lang="en-US" sz="2000" b="1" dirty="0" err="1">
                <a:cs typeface="Times New Roman" panose="02020603050405020304" pitchFamily="18" charset="0"/>
              </a:rPr>
              <a:t>Deise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Cristine</a:t>
            </a:r>
            <a:r>
              <a:rPr lang="en-US" sz="2000" b="1" dirty="0">
                <a:cs typeface="Times New Roman" panose="02020603050405020304" pitchFamily="18" charset="0"/>
              </a:rPr>
              <a:t> Schroder, Bianca </a:t>
            </a:r>
            <a:r>
              <a:rPr lang="en-US" sz="2000" b="1" dirty="0" err="1">
                <a:cs typeface="Times New Roman" panose="02020603050405020304" pitchFamily="18" charset="0"/>
              </a:rPr>
              <a:t>Garay</a:t>
            </a:r>
            <a:r>
              <a:rPr lang="en-US" sz="2000" b="1" dirty="0">
                <a:cs typeface="Times New Roman" panose="02020603050405020304" pitchFamily="18" charset="0"/>
              </a:rPr>
              <a:t> Monteiro, Deborah Braga </a:t>
            </a:r>
            <a:r>
              <a:rPr lang="en-US" sz="2000" b="1" dirty="0" err="1">
                <a:cs typeface="Times New Roman" panose="02020603050405020304" pitchFamily="18" charset="0"/>
              </a:rPr>
              <a:t>Pitlak</a:t>
            </a:r>
            <a:r>
              <a:rPr lang="en-US" sz="2000" b="1" dirty="0"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cs typeface="Times New Roman" panose="02020603050405020304" pitchFamily="18" charset="0"/>
              </a:rPr>
              <a:t>Maillara</a:t>
            </a:r>
            <a:r>
              <a:rPr lang="en-U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cs typeface="Times New Roman" panose="02020603050405020304" pitchFamily="18" charset="0"/>
              </a:rPr>
              <a:t>Carvalho</a:t>
            </a:r>
            <a:r>
              <a:rPr lang="en-US" sz="2000" b="1" dirty="0">
                <a:cs typeface="Times New Roman" panose="02020603050405020304" pitchFamily="18" charset="0"/>
              </a:rPr>
              <a:t> de Souza, Adriana Jorge </a:t>
            </a:r>
            <a:r>
              <a:rPr lang="en-US" sz="2000" b="1" dirty="0" err="1">
                <a:cs typeface="Times New Roman" panose="02020603050405020304" pitchFamily="18" charset="0"/>
              </a:rPr>
              <a:t>Mendonza</a:t>
            </a:r>
            <a:r>
              <a:rPr lang="en-US" sz="2000" b="1" dirty="0">
                <a:cs typeface="Times New Roman" panose="02020603050405020304" pitchFamily="18" charset="0"/>
              </a:rPr>
              <a:t>, Alexander Pinto Ribeiro, Federal University of </a:t>
            </a:r>
            <a:r>
              <a:rPr lang="en-US" sz="2000" b="1" dirty="0" err="1">
                <a:cs typeface="Times New Roman" panose="02020603050405020304" pitchFamily="18" charset="0"/>
              </a:rPr>
              <a:t>Mato</a:t>
            </a:r>
            <a:r>
              <a:rPr lang="en-US" sz="2000" b="1" dirty="0">
                <a:cs typeface="Times New Roman" panose="02020603050405020304" pitchFamily="18" charset="0"/>
              </a:rPr>
              <a:t> Grosso: Cuiaba, MT, BR 2011-04-11 | Professor </a:t>
            </a:r>
            <a:r>
              <a:rPr lang="en-US" sz="2000" b="1" dirty="0" err="1">
                <a:cs typeface="Times New Roman" panose="02020603050405020304" pitchFamily="18" charset="0"/>
              </a:rPr>
              <a:t>Ajunto</a:t>
            </a:r>
            <a:r>
              <a:rPr lang="en-US" sz="2000" b="1" dirty="0">
                <a:cs typeface="Times New Roman" panose="02020603050405020304" pitchFamily="18" charset="0"/>
              </a:rPr>
              <a:t>)</a:t>
            </a:r>
            <a:endParaRPr lang="ru-RU" sz="2000" b="1" dirty="0"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cs typeface="Times New Roman" panose="02020603050405020304" pitchFamily="18" charset="0"/>
              </a:rPr>
              <a:t>   </a:t>
            </a:r>
            <a:r>
              <a:rPr lang="ru-RU" sz="2000" dirty="0">
                <a:cs typeface="Times New Roman" panose="02020603050405020304" pitchFamily="18" charset="0"/>
              </a:rPr>
              <a:t>Использование </a:t>
            </a:r>
            <a:r>
              <a:rPr lang="ru-RU" sz="2000" dirty="0" err="1">
                <a:cs typeface="Times New Roman" panose="02020603050405020304" pitchFamily="18" charset="0"/>
              </a:rPr>
              <a:t>Трамадола</a:t>
            </a:r>
            <a:r>
              <a:rPr lang="ru-RU" sz="2000" dirty="0">
                <a:cs typeface="Times New Roman" panose="02020603050405020304" pitchFamily="18" charset="0"/>
              </a:rPr>
              <a:t> гидрохлорид в </a:t>
            </a:r>
            <a:r>
              <a:rPr lang="ru-RU" sz="2000" dirty="0" err="1">
                <a:cs typeface="Times New Roman" panose="02020603050405020304" pitchFamily="18" charset="0"/>
              </a:rPr>
              <a:t>монорежиме</a:t>
            </a:r>
            <a:r>
              <a:rPr lang="ru-RU" sz="2000" dirty="0">
                <a:cs typeface="Times New Roman" panose="02020603050405020304" pitchFamily="18" charset="0"/>
              </a:rPr>
              <a:t> или в ассоциации с </a:t>
            </a:r>
            <a:r>
              <a:rPr lang="ru-RU" sz="2000" dirty="0" err="1">
                <a:cs typeface="Times New Roman" panose="02020603050405020304" pitchFamily="18" charset="0"/>
              </a:rPr>
              <a:t>Ацепромазином</a:t>
            </a:r>
            <a:r>
              <a:rPr lang="ru-RU" sz="2000" dirty="0">
                <a:cs typeface="Times New Roman" panose="02020603050405020304" pitchFamily="18" charset="0"/>
              </a:rPr>
              <a:t> вызывал значительный </a:t>
            </a:r>
            <a:r>
              <a:rPr lang="ru-RU" sz="2000" dirty="0" err="1">
                <a:cs typeface="Times New Roman" panose="02020603050405020304" pitchFamily="18" charset="0"/>
              </a:rPr>
              <a:t>мидриаз</a:t>
            </a:r>
            <a:r>
              <a:rPr lang="ru-RU" sz="2000" dirty="0">
                <a:cs typeface="Times New Roman" panose="02020603050405020304" pitchFamily="18" charset="0"/>
              </a:rPr>
              <a:t> продолжительностью до 120 минут без изменения значений внутриглазного давления у здоровых кошек. В результате этого исследования предположили, что </a:t>
            </a:r>
            <a:r>
              <a:rPr lang="ru-RU" sz="2000" dirty="0" err="1">
                <a:cs typeface="Times New Roman" panose="02020603050405020304" pitchFamily="18" charset="0"/>
              </a:rPr>
              <a:t>Трамадола</a:t>
            </a:r>
            <a:r>
              <a:rPr lang="ru-RU" sz="2000" dirty="0">
                <a:cs typeface="Times New Roman" panose="02020603050405020304" pitchFamily="18" charset="0"/>
              </a:rPr>
              <a:t> гидрохлорид отдельно или в сочетании с </a:t>
            </a:r>
            <a:r>
              <a:rPr lang="ru-RU" sz="2000" dirty="0" err="1">
                <a:cs typeface="Times New Roman" panose="02020603050405020304" pitchFamily="18" charset="0"/>
              </a:rPr>
              <a:t>Ацепромазином</a:t>
            </a:r>
            <a:r>
              <a:rPr lang="ru-RU" sz="2000" dirty="0">
                <a:cs typeface="Times New Roman" panose="02020603050405020304" pitchFamily="18" charset="0"/>
              </a:rPr>
              <a:t> вызывал значительный </a:t>
            </a:r>
            <a:r>
              <a:rPr lang="ru-RU" sz="2000" dirty="0" err="1">
                <a:cs typeface="Times New Roman" panose="02020603050405020304" pitchFamily="18" charset="0"/>
              </a:rPr>
              <a:t>мидриаз</a:t>
            </a:r>
            <a:r>
              <a:rPr lang="ru-RU" sz="2000" dirty="0">
                <a:cs typeface="Times New Roman" panose="02020603050405020304" pitchFamily="18" charset="0"/>
              </a:rPr>
              <a:t>, но не изменял значения внутриглазного давления у кошек. </a:t>
            </a:r>
            <a:endParaRPr lang="en-US" sz="2000" dirty="0"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Следовательно, это может считаться удовлетворительной </a:t>
            </a:r>
            <a:r>
              <a:rPr lang="ru-RU" sz="2000" dirty="0" err="1">
                <a:cs typeface="Times New Roman" panose="02020603050405020304" pitchFamily="18" charset="0"/>
              </a:rPr>
              <a:t>преданестезирующей</a:t>
            </a:r>
            <a:r>
              <a:rPr lang="ru-RU" sz="2000" dirty="0">
                <a:cs typeface="Times New Roman" panose="02020603050405020304" pitchFamily="18" charset="0"/>
              </a:rPr>
              <a:t> комбинацией для офтальмологической хирургии у кошек.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24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 idx="4294967295"/>
          </p:nvPr>
        </p:nvSpPr>
        <p:spPr>
          <a:xfrm>
            <a:off x="263353" y="293688"/>
            <a:ext cx="11928648" cy="83185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1" strike="noStrike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Побочные </a:t>
            </a:r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р</a:t>
            </a:r>
            <a:r>
              <a:rPr lang="ru-RU" sz="2800" b="1" strike="noStrike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еакции</a:t>
            </a:r>
            <a:endParaRPr lang="ru-RU" sz="2800" strike="noStrike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idx="4294967295"/>
          </p:nvPr>
        </p:nvSpPr>
        <p:spPr>
          <a:xfrm>
            <a:off x="0" y="1628775"/>
            <a:ext cx="10515600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3500" lnSpcReduction="20000"/>
          </a:bodyPr>
          <a:lstStyle/>
          <a:p>
            <a:pPr marL="343080" indent="-343080" algn="ctr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В случае передозировки препарата у животных могут наблюдаться коллапс, тремор, саливация, судороги, </a:t>
            </a:r>
            <a:r>
              <a:rPr lang="ru-RU" sz="27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мидриаз</a:t>
            </a:r>
            <a:r>
              <a:rPr lang="ru-RU" sz="27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и локомоторные расстройства. Специфические средства </a:t>
            </a:r>
            <a:r>
              <a:rPr lang="ru-RU" sz="27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детоксикации</a:t>
            </a:r>
            <a:r>
              <a:rPr lang="ru-RU" sz="27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в ветеринарной практике отсутствуют, применяют общие меры, направленные на выведение лекарственного препарата из организма, симптоматическое лечение.</a:t>
            </a:r>
          </a:p>
          <a:p>
            <a:pPr marL="343080" indent="-343080" algn="ctr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Особенностей действия при первом применении </a:t>
            </a:r>
            <a:r>
              <a:rPr lang="ru-RU" sz="27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Трамвет</a:t>
            </a:r>
            <a:r>
              <a:rPr lang="ru-RU" sz="27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® (</a:t>
            </a:r>
            <a:r>
              <a:rPr lang="ru-RU" sz="27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трамадол</a:t>
            </a:r>
            <a:r>
              <a:rPr lang="ru-RU" sz="27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) и при его отмене не установлено. Данных по привыканию к препарату при постоянном использовании в ветеринарии нет.</a:t>
            </a:r>
          </a:p>
          <a:p>
            <a:pPr marL="343080" indent="-343080" algn="ctr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7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При клинических исследованиях негативного взаимодействия с препаратами другого класса: антибиотиками, иммуностимуляторами, </a:t>
            </a:r>
            <a:r>
              <a:rPr lang="ru-RU" sz="27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иммуносупрессорами</a:t>
            </a:r>
            <a:r>
              <a:rPr lang="ru-RU" sz="27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и пр. не выявлено. Нарушений гемодинамики и воздействия на </a:t>
            </a:r>
            <a:r>
              <a:rPr lang="ru-RU" sz="27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гемопоэз</a:t>
            </a:r>
            <a:r>
              <a:rPr lang="ru-RU" sz="27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 также не отмечалось.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933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31 слайд">
            <a:hlinkClick r:id="" action="ppaction://media"/>
            <a:extLst>
              <a:ext uri="{FF2B5EF4-FFF2-40B4-BE49-F238E27FC236}">
                <a16:creationId xmlns:a16="http://schemas.microsoft.com/office/drawing/2014/main" id="{3F48D999-3CD7-0B4C-3F23-ED29C2186A41}"/>
              </a:ext>
            </a:extLst>
          </p:cNvPr>
          <p:cNvPicPr>
            <a:picLocks noGrp="1" noChangeAspect="1"/>
          </p:cNvPicPr>
          <p:nvPr>
            <p:ph/>
            <a:videoFile r:link="rId1"/>
            <p:extLst>
              <p:ext uri="{DAA4B4D4-6D71-4841-9C94-3DE7FCFB9230}">
                <p14:media xmlns:p14="http://schemas.microsoft.com/office/powerpoint/2010/main" r:embed="rId2">
                  <p14:trim st="431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139950" y="1825625"/>
            <a:ext cx="7912100" cy="4351338"/>
          </a:xfrm>
        </p:spPr>
      </p:pic>
      <p:sp>
        <p:nvSpPr>
          <p:cNvPr id="19" name="PlaceHolder 1">
            <a:extLst>
              <a:ext uri="{FF2B5EF4-FFF2-40B4-BE49-F238E27FC236}">
                <a16:creationId xmlns:a16="http://schemas.microsoft.com/office/drawing/2014/main" id="{E62906C4-A096-FAFE-89CC-F0A6B7AB633C}"/>
              </a:ext>
            </a:extLst>
          </p:cNvPr>
          <p:cNvSpPr txBox="1">
            <a:spLocks/>
          </p:cNvSpPr>
          <p:nvPr/>
        </p:nvSpPr>
        <p:spPr>
          <a:xfrm>
            <a:off x="-3903265" y="174540"/>
            <a:ext cx="11017960" cy="132516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Агрессия</a:t>
            </a:r>
            <a:endParaRPr lang="ru-RU" sz="2800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BFC3AB59-61FE-FFD9-A10D-4643AF96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06" y="288840"/>
            <a:ext cx="11089968" cy="801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b="1" strike="noStrike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Эйфория</a:t>
            </a:r>
            <a:endParaRPr lang="ru-RU" sz="2800" b="0" strike="noStrike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32 слайд">
            <a:hlinkClick r:id="" action="ppaction://media"/>
            <a:extLst>
              <a:ext uri="{FF2B5EF4-FFF2-40B4-BE49-F238E27FC236}">
                <a16:creationId xmlns:a16="http://schemas.microsoft.com/office/drawing/2014/main" id="{1AFEBC09-1F3F-FBA8-8267-F56B5E9047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534" t="984" r="534" b="-984"/>
          <a:stretch/>
        </p:blipFill>
        <p:spPr>
          <a:xfrm rot="5400000">
            <a:off x="2258415" y="1659645"/>
            <a:ext cx="79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99FE7ED3-0FED-6FCC-0528-748A44B8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366870"/>
            <a:ext cx="11665912" cy="975728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b="1" strike="noStrike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Гипервозбудимость</a:t>
            </a:r>
            <a:endParaRPr lang="ru-RU" sz="2800" b="0" strike="noStrike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33 слайд">
            <a:hlinkClick r:id="" action="ppaction://media"/>
            <a:extLst>
              <a:ext uri="{FF2B5EF4-FFF2-40B4-BE49-F238E27FC236}">
                <a16:creationId xmlns:a16="http://schemas.microsoft.com/office/drawing/2014/main" id="{6BE650B8-0893-F270-16F7-4FFEF8768F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3048000" y="177165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26797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Хорошая и качественная анальгезия в пред- и постоперационный период. (за 30-40 минут до начала операции, а в послеоперационном периоде ежедневно, при необходимости купирования болевого синдрома в течение 3-5 дней. </a:t>
            </a:r>
          </a:p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Возможность применения при офтальмологических операциях, так как не влияет на внутриглазное давление.</a:t>
            </a:r>
          </a:p>
          <a:p>
            <a:pPr marL="343080" indent="-343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Отсутствие возрастных ограничений. НО Трамвет® (</a:t>
            </a:r>
            <a:r>
              <a:rPr lang="ru-RU" sz="2000" b="0" strike="noStrike" spc="-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трамадол</a:t>
            </a:r>
            <a:r>
              <a:rPr lang="ru-RU" sz="2000" b="0" strike="noStrike" spc="-1" dirty="0">
                <a:solidFill>
                  <a:srgbClr val="000000"/>
                </a:solidFill>
                <a:cs typeface="Times New Roman" panose="02020603050405020304" pitchFamily="18" charset="0"/>
              </a:rPr>
              <a:t>) нежелательно применять животным при повышенной индивидуальной чувствительности к лекарственному препарату или его компонентам, при острой форме инфекционных  заболеваний.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D4C1247-DEFC-BFB4-75C7-297C7E20E28B}"/>
              </a:ext>
            </a:extLst>
          </p:cNvPr>
          <p:cNvSpPr txBox="1">
            <a:spLocks/>
          </p:cNvSpPr>
          <p:nvPr/>
        </p:nvSpPr>
        <p:spPr>
          <a:xfrm>
            <a:off x="431182" y="365040"/>
            <a:ext cx="10947752" cy="759704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Так не надо</a:t>
            </a:r>
            <a:endParaRPr lang="ru-RU" sz="2800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Объект 11">
            <a:extLst>
              <a:ext uri="{FF2B5EF4-FFF2-40B4-BE49-F238E27FC236}">
                <a16:creationId xmlns:a16="http://schemas.microsoft.com/office/drawing/2014/main" id="{AEDF4112-82BC-8D41-69F5-F3D8B27D6D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5" b="5669"/>
          <a:stretch/>
        </p:blipFill>
        <p:spPr>
          <a:xfrm>
            <a:off x="647206" y="1722298"/>
            <a:ext cx="4748388" cy="4344839"/>
          </a:xfrm>
          <a:prstGeom prst="rect">
            <a:avLst/>
          </a:prstGeom>
        </p:spPr>
      </p:pic>
      <p:pic>
        <p:nvPicPr>
          <p:cNvPr id="4" name="Объект 13">
            <a:extLst>
              <a:ext uri="{FF2B5EF4-FFF2-40B4-BE49-F238E27FC236}">
                <a16:creationId xmlns:a16="http://schemas.microsoft.com/office/drawing/2014/main" id="{AAE95A7F-C46C-D396-737A-38088DD71C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1" b="4535"/>
          <a:stretch/>
        </p:blipFill>
        <p:spPr>
          <a:xfrm>
            <a:off x="6384032" y="1746657"/>
            <a:ext cx="438633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68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2">
            <a:extLst>
              <a:ext uri="{FF2B5EF4-FFF2-40B4-BE49-F238E27FC236}">
                <a16:creationId xmlns:a16="http://schemas.microsoft.com/office/drawing/2014/main" id="{0CC29FB2-5F8E-F951-C046-55C4E9ECDD9E}"/>
              </a:ext>
            </a:extLst>
          </p:cNvPr>
          <p:cNvSpPr txBox="1">
            <a:spLocks/>
          </p:cNvSpPr>
          <p:nvPr/>
        </p:nvSpPr>
        <p:spPr>
          <a:xfrm>
            <a:off x="839880" y="1268760"/>
            <a:ext cx="5157360" cy="648072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2400" b="1" spc="-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</a:t>
            </a:r>
            <a:endParaRPr lang="ru-RU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PlaceHolder 3">
            <a:extLst>
              <a:ext uri="{FF2B5EF4-FFF2-40B4-BE49-F238E27FC236}">
                <a16:creationId xmlns:a16="http://schemas.microsoft.com/office/drawing/2014/main" id="{C4776053-82E1-B8EE-E1FB-2C6CE0904189}"/>
              </a:ext>
            </a:extLst>
          </p:cNvPr>
          <p:cNvSpPr txBox="1">
            <a:spLocks/>
          </p:cNvSpPr>
          <p:nvPr/>
        </p:nvSpPr>
        <p:spPr>
          <a:xfrm>
            <a:off x="839880" y="1916832"/>
            <a:ext cx="5157360" cy="4272648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Номер рецепта (внутренняя информация каждой организации)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Дата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ФИО владельца, характеристика пациента, адрес содержания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ФИО ветеринарного врача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Название препарата, концентрация, объем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Куда, сколько, интервал, продолжительность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Количество ампул, кратное упаковкам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Подпись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Печать организации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cs typeface="Times New Roman" panose="02020603050405020304" pitchFamily="18" charset="0"/>
              </a:rPr>
              <a:t>Срок действия рецепта</a:t>
            </a:r>
          </a:p>
          <a:p>
            <a:pPr>
              <a:spcBef>
                <a:spcPts val="1417"/>
              </a:spcBef>
              <a:buFont typeface="Arial" panose="020B0604020202020204" pitchFamily="34" charset="0"/>
              <a:buNone/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5">
            <a:extLst>
              <a:ext uri="{FF2B5EF4-FFF2-40B4-BE49-F238E27FC236}">
                <a16:creationId xmlns:a16="http://schemas.microsoft.com/office/drawing/2014/main" id="{A0CA7A3D-8A45-E208-117B-D270B39B5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32656"/>
            <a:ext cx="4082727" cy="544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7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/>
          </p:nvPr>
        </p:nvSpPr>
        <p:spPr>
          <a:xfrm>
            <a:off x="6226200" y="1484784"/>
            <a:ext cx="5131080" cy="432048"/>
          </a:xfrm>
        </p:spPr>
        <p:txBody>
          <a:bodyPr>
            <a:noAutofit/>
          </a:bodyPr>
          <a:lstStyle/>
          <a:p>
            <a:pPr algn="ctr"/>
            <a:r>
              <a:rPr lang="ru-RU" sz="2400" b="1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Не</a:t>
            </a:r>
            <a:r>
              <a:rPr lang="ru-RU" sz="2400" b="1" strike="noStrike" spc="-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даптивная</a:t>
            </a:r>
            <a:endParaRPr lang="ru-RU" sz="2400" b="1" strike="noStrike" spc="-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/>
          </p:nvPr>
        </p:nvSpPr>
        <p:spPr>
          <a:xfrm>
            <a:off x="6226200" y="1916832"/>
            <a:ext cx="5131080" cy="4256448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Не является защитной и в первую очередь обусловлена пластическими изменениями в системе обработки боли. 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Включает в себя невропатическую боль (является результатом прямого повреждения нервной ткани) функциональную боль (при которой отсутствуют нейронные повреждения или воспаление, а боль вызвана дисфункцией или неисправностью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ноцицептивной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системы)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Центральное место в концепции неадаптивной боли занимает феномен центральной пластичности (также называемый центральной сенсибилизацией), инициируемый клеточным возбуждением (</a:t>
            </a:r>
            <a:r>
              <a:rPr lang="ru-RU" sz="2000" u="sng" dirty="0" err="1">
                <a:solidFill>
                  <a:srgbClr val="0563C1"/>
                </a:solidFill>
                <a:latin typeface="+mn-lt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Woolf</a:t>
            </a:r>
            <a:r>
              <a:rPr lang="ru-RU" sz="2000" u="sng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2011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11450008" cy="86743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1" strike="noStrike" spc="-1" dirty="0">
                <a:solidFill>
                  <a:schemeClr val="accent5">
                    <a:lumMod val="75000"/>
                  </a:schemeClr>
                </a:solidFill>
              </a:rPr>
              <a:t>Боль</a:t>
            </a:r>
            <a:endParaRPr lang="ru-RU" sz="2800" b="0" strike="noStrike" spc="-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838080" y="1412776"/>
            <a:ext cx="5131080" cy="43204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Адаптивная</a:t>
            </a:r>
          </a:p>
        </p:txBody>
      </p:sp>
      <p:sp>
        <p:nvSpPr>
          <p:cNvPr id="6" name="Объект 5"/>
          <p:cNvSpPr>
            <a:spLocks noGrp="1"/>
          </p:cNvSpPr>
          <p:nvPr>
            <p:ph/>
          </p:nvPr>
        </p:nvSpPr>
        <p:spPr>
          <a:xfrm>
            <a:off x="838080" y="1916832"/>
            <a:ext cx="5131080" cy="4256448"/>
          </a:xfrm>
        </p:spPr>
        <p:txBody>
          <a:bodyPr>
            <a:noAutofit/>
          </a:bodyPr>
          <a:lstStyle/>
          <a:p>
            <a:pPr algn="just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Адаптивная боль охватывает как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ноцицептивную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, так и воспалительную боль (</a:t>
            </a:r>
            <a:r>
              <a:rPr lang="ru-RU" sz="2000" u="sng" dirty="0" err="1">
                <a:solidFill>
                  <a:srgbClr val="0563C1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Woolf</a:t>
            </a:r>
            <a:r>
              <a:rPr lang="ru-RU" sz="2000" u="sng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2010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Ноцицептивная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боль активируется только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высокопороговыми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первичными афферентными сенсорными нейронами, запускается вредными раздражителями, включая раздражители, которые вызывают локальное повреждение тканей и приводит к привлечению воспалительных клеток и дальнейшему высвобождению медиаторов воспаления. 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Эти медиаторы либо повышают чувствительность, либо непосредственно стимулируют их</a:t>
            </a:r>
          </a:p>
        </p:txBody>
      </p:sp>
    </p:spTree>
    <p:extLst>
      <p:ext uri="{BB962C8B-B14F-4D97-AF65-F5344CB8AC3E}">
        <p14:creationId xmlns:p14="http://schemas.microsoft.com/office/powerpoint/2010/main" val="2910018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634CBA-CE81-264F-E74C-2AA3AA98B50F}"/>
              </a:ext>
            </a:extLst>
          </p:cNvPr>
          <p:cNvSpPr/>
          <p:nvPr/>
        </p:nvSpPr>
        <p:spPr>
          <a:xfrm>
            <a:off x="3503712" y="476672"/>
            <a:ext cx="5348835" cy="1417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Внимание! Не путать со списком сильнодействующих.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СИЛЬНОДЕЙСТВУЮЩИЕ – НЕ НАРКОТИКИ!</a:t>
            </a:r>
            <a:endParaRPr lang="en-US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ТРАМВЕТ – НЕ НАРКОТИК!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49FF1E-D9DA-A7E2-CBC0-D0FF2B83B9B6}"/>
              </a:ext>
            </a:extLst>
          </p:cNvPr>
          <p:cNvSpPr/>
          <p:nvPr/>
        </p:nvSpPr>
        <p:spPr>
          <a:xfrm>
            <a:off x="318883" y="2579397"/>
            <a:ext cx="115539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08.01.1998 N 3-ФЗ (ред. от 08.12.2020) «О наркотических средствах и психотропных веществах»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№ 1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наркотические средства - вещества синтетического или естественного происхождения, препараты,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включенные в Перечень наркотических средств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психотропных веществ и их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прекурсоров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подлежащих контролю в Российской Федерации, в соответствии с законодательством Российской Федерации, международными договорами Российской Федерации, в том числе Единой конвенцией о наркотических средствах 1961 года;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Постановление Правительства РФ от 30.06.1998 № 681 (ред. от 15.06.2022) «Об утверждении перечня наркотических средств, психотропных веществ и их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прекурсоров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подлежащих контролю в Российской Федерации»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ТРАМАДОЛА в этом списке нет.</a:t>
            </a:r>
          </a:p>
        </p:txBody>
      </p:sp>
    </p:spTree>
    <p:extLst>
      <p:ext uri="{BB962C8B-B14F-4D97-AF65-F5344CB8AC3E}">
        <p14:creationId xmlns:p14="http://schemas.microsoft.com/office/powerpoint/2010/main" val="2534652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7EBC7FD5-BD28-4819-5201-5CF5F15AEE3A}"/>
              </a:ext>
            </a:extLst>
          </p:cNvPr>
          <p:cNvSpPr txBox="1">
            <a:spLocks/>
          </p:cNvSpPr>
          <p:nvPr/>
        </p:nvSpPr>
        <p:spPr>
          <a:xfrm>
            <a:off x="335360" y="451261"/>
            <a:ext cx="11448961" cy="831712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Как хранить </a:t>
            </a:r>
            <a:r>
              <a:rPr lang="ru-RU" sz="2800" b="1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Трамвет</a:t>
            </a:r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? </a:t>
            </a:r>
            <a:endParaRPr lang="ru-RU" sz="2800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E3F7E7-F770-B2FF-4D69-C340AEBCDE09}"/>
              </a:ext>
            </a:extLst>
          </p:cNvPr>
          <p:cNvSpPr/>
          <p:nvPr/>
        </p:nvSpPr>
        <p:spPr>
          <a:xfrm>
            <a:off x="1559496" y="2276872"/>
            <a:ext cx="764973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хранить сильнодействующие лекарственные препараты?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Пунктом 49 Правил хранения лекарственных средств для ветеринарного применения» (утв.  Приказ Минсельхоза России от 29.07.2020 № 426 «Об утверждении Правил хранения лекарственных средств для ветеринарного применения» установлены специальные требования к хранению лекарственных средств. Так, согласно пункту 52 Правил, сильнодействующие лекарственные средства допускается хранить в одном помещении с другими (не сильнодействующими) лекарственными средствами, но обязательно в отдельных шкафа, оснащенных запорными устройствами.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7CE4F9-5B92-D30D-D8A9-0EFDB5B890AF}"/>
              </a:ext>
            </a:extLst>
          </p:cNvPr>
          <p:cNvSpPr/>
          <p:nvPr/>
        </p:nvSpPr>
        <p:spPr>
          <a:xfrm>
            <a:off x="2660101" y="3983996"/>
            <a:ext cx="6096000" cy="134947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 с пунктом 54 Правил, на внешней стороне двери сейфа (шкафа, ящика) для хранения сильнодействующих и ядовитых лекарственных средств должны быть надписи "Сильнодействующие лекарственные средства" или "Ядовитые лекарственные средства" соответственно. На внутренней стороне двери сейфа (шкафа, ящика) должен быть прикреплен список хранящихся в нем сильнодействующих и ядовитых лекарственных средств.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B285C-B595-923D-7670-18A53E0D6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5444671"/>
            <a:ext cx="1127069" cy="11270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3B1777-02A1-7FFB-EF33-1A05A4F0EA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/>
          <a:stretch/>
        </p:blipFill>
        <p:spPr>
          <a:xfrm>
            <a:off x="417454" y="4373136"/>
            <a:ext cx="1580141" cy="17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83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AD9E3761-3C14-17CC-002D-4E673BEB6A69}"/>
              </a:ext>
            </a:extLst>
          </p:cNvPr>
          <p:cNvSpPr txBox="1">
            <a:spLocks/>
          </p:cNvSpPr>
          <p:nvPr/>
        </p:nvSpPr>
        <p:spPr>
          <a:xfrm>
            <a:off x="263352" y="451261"/>
            <a:ext cx="11520969" cy="831712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Где купить </a:t>
            </a:r>
            <a:r>
              <a:rPr lang="ru-RU" sz="2800" b="1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Трамвет</a:t>
            </a:r>
            <a:r>
              <a:rPr lang="ru-RU" sz="2800" b="1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? </a:t>
            </a:r>
            <a:endParaRPr lang="ru-RU" sz="2800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397CC9-6BC8-3825-A476-E9B105845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20" y="2430585"/>
            <a:ext cx="1127069" cy="11270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9DAD8-82BA-6EEE-CE13-BE15A73806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"/>
          <a:stretch/>
        </p:blipFill>
        <p:spPr>
          <a:xfrm>
            <a:off x="1251415" y="2404477"/>
            <a:ext cx="1580141" cy="1735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A8491B-7951-B76F-261C-23C841A4D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85" t="8968" r="12101" b="15560"/>
          <a:stretch/>
        </p:blipFill>
        <p:spPr>
          <a:xfrm>
            <a:off x="5461823" y="1672750"/>
            <a:ext cx="6322498" cy="3512499"/>
          </a:xfrm>
          <a:prstGeom prst="rect">
            <a:avLst/>
          </a:prstGeom>
        </p:spPr>
      </p:pic>
      <p:sp>
        <p:nvSpPr>
          <p:cNvPr id="6" name="PlaceHolder 1">
            <a:extLst>
              <a:ext uri="{FF2B5EF4-FFF2-40B4-BE49-F238E27FC236}">
                <a16:creationId xmlns:a16="http://schemas.microsoft.com/office/drawing/2014/main" id="{755DA6BB-43C1-B79C-3FB8-E133631301CC}"/>
              </a:ext>
            </a:extLst>
          </p:cNvPr>
          <p:cNvSpPr txBox="1">
            <a:spLocks/>
          </p:cNvSpPr>
          <p:nvPr/>
        </p:nvSpPr>
        <p:spPr>
          <a:xfrm>
            <a:off x="698236" y="1672750"/>
            <a:ext cx="4266641" cy="731727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kern="0" spc="-1" dirty="0">
                <a:solidFill>
                  <a:schemeClr val="accent1"/>
                </a:solidFill>
                <a:cs typeface="Times New Roman" panose="02020603050405020304" pitchFamily="18" charset="0"/>
              </a:rPr>
              <a:t>Эксклюзивно в </a:t>
            </a:r>
            <a:r>
              <a:rPr lang="ru-RU" sz="2800" b="1" kern="0" spc="-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Глобалвет</a:t>
            </a:r>
            <a:endParaRPr lang="ru-RU" sz="2800" kern="0" spc="-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37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67A061-206E-A516-82FB-89984B456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8896" y="1541368"/>
            <a:ext cx="4485117" cy="3363838"/>
          </a:xfrm>
          <a:prstGeom prst="rect">
            <a:avLst/>
          </a:prstGeom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id="{4C899E2E-F98B-B355-C034-31E64DDC9AB6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951984" y="1659875"/>
            <a:ext cx="5131080" cy="353825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hlinkClick r:id="rId4"/>
              </a:rPr>
              <a:t>Twinssart@yandex.ru</a:t>
            </a:r>
            <a:endParaRPr lang="en-US" sz="3600" dirty="0"/>
          </a:p>
          <a:p>
            <a:pPr algn="ctr"/>
            <a:r>
              <a:rPr lang="en-US" sz="3600" dirty="0"/>
              <a:t>89262492954</a:t>
            </a:r>
          </a:p>
          <a:p>
            <a:pPr algn="ctr"/>
            <a:r>
              <a:rPr lang="ru-RU" sz="3600" dirty="0"/>
              <a:t>Учебный и ветеринарный центр </a:t>
            </a:r>
            <a:r>
              <a:rPr lang="ru-RU" sz="3600" dirty="0" err="1"/>
              <a:t>Денталвет</a:t>
            </a:r>
            <a:r>
              <a:rPr lang="ru-RU" sz="3600" dirty="0"/>
              <a:t> </a:t>
            </a:r>
          </a:p>
          <a:p>
            <a:pPr algn="ctr"/>
            <a:r>
              <a:rPr lang="en-US" sz="3600" dirty="0"/>
              <a:t>www.dentalvet.ru</a:t>
            </a:r>
          </a:p>
        </p:txBody>
      </p:sp>
    </p:spTree>
    <p:extLst>
      <p:ext uri="{BB962C8B-B14F-4D97-AF65-F5344CB8AC3E}">
        <p14:creationId xmlns:p14="http://schemas.microsoft.com/office/powerpoint/2010/main" val="4257000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EF1C37D-0B54-F62B-41EF-A11F7F148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Каудальный стоматит. </a:t>
            </a:r>
            <a:br>
              <a:rPr lang="ru-RU" sz="2800" b="1" dirty="0"/>
            </a:br>
            <a:r>
              <a:rPr lang="ru-RU" sz="2800" b="1" dirty="0"/>
              <a:t>До и после операции (через 7 дней)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AD4FA8-E2CF-0B50-4A0B-F47F22C62A9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556792"/>
            <a:ext cx="6984776" cy="435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93F4C240-D3A0-84DC-BE51-C1D51824142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127448" y="1690200"/>
            <a:ext cx="10515240" cy="435096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548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9DC82-FBFB-1292-2C3A-05B9BAEF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Downloads\WhatsApp Image 2023-03-24 at 19.17.46.jpeg">
            <a:extLst>
              <a:ext uri="{FF2B5EF4-FFF2-40B4-BE49-F238E27FC236}">
                <a16:creationId xmlns:a16="http://schemas.microsoft.com/office/drawing/2014/main" id="{8A5D2A04-A1EB-DD5B-ED42-878A3EA7C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"/>
          <a:stretch/>
        </p:blipFill>
        <p:spPr bwMode="auto">
          <a:xfrm rot="10800000">
            <a:off x="4943872" y="277268"/>
            <a:ext cx="2623007" cy="598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3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0E3A6B-99DF-CE5A-5A17-CCE607B6C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err="1"/>
              <a:t>Луксация</a:t>
            </a:r>
            <a:r>
              <a:rPr lang="ru-RU" sz="2800" b="1" dirty="0"/>
              <a:t> ВНЧС у кошки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A00F7760-4592-12F6-FD17-94C42E980F70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B7C4E-F6ED-44D7-E816-ED84547AC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19403" r="64651" b="13992"/>
          <a:stretch/>
        </p:blipFill>
        <p:spPr bwMode="auto">
          <a:xfrm>
            <a:off x="864786" y="1825560"/>
            <a:ext cx="2906179" cy="363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7C8BC-57D2-1852-83DE-E4A6B63B8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16518" r="65662" b="17589"/>
          <a:stretch/>
        </p:blipFill>
        <p:spPr bwMode="auto">
          <a:xfrm>
            <a:off x="4223792" y="1825560"/>
            <a:ext cx="2633668" cy="363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F5CB0-F630-F1D4-898D-6F4102CE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27411" r="68573" b="16875"/>
          <a:stretch/>
        </p:blipFill>
        <p:spPr bwMode="auto">
          <a:xfrm>
            <a:off x="7310287" y="1834363"/>
            <a:ext cx="2769790" cy="363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41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6F4A7-B466-B571-4B20-FB7D3174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Патологическая Фрактура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2906B5-874E-54E3-74CE-4F4C55425B5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64EA72B-F1BC-FE82-3C61-EBE9ED971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31079" r="38070" b="8287"/>
          <a:stretch/>
        </p:blipFill>
        <p:spPr bwMode="auto">
          <a:xfrm rot="16200000">
            <a:off x="174265" y="2544653"/>
            <a:ext cx="4187073" cy="271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66C5E54-C3DC-EAE5-3C51-3BE77AB8C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20426" r="16262" b="20263"/>
          <a:stretch/>
        </p:blipFill>
        <p:spPr bwMode="auto">
          <a:xfrm>
            <a:off x="4115280" y="1832199"/>
            <a:ext cx="314777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720B8C4-BEF5-1A06-01E7-021E4B217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3" t="53125" r="35139" b="14039"/>
          <a:stretch/>
        </p:blipFill>
        <p:spPr bwMode="auto">
          <a:xfrm>
            <a:off x="4295800" y="4609525"/>
            <a:ext cx="3985839" cy="156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DBF804C-8484-FBB0-E699-F261D5076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t="18785" r="43874" b="12451"/>
          <a:stretch/>
        </p:blipFill>
        <p:spPr bwMode="auto">
          <a:xfrm>
            <a:off x="7752184" y="1852008"/>
            <a:ext cx="3147777" cy="24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095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E696F-8848-D529-DCE5-2AA50B06D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Фрактура коронки зуба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3FAA87-746A-CB5E-B09B-8FCF822F1F2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1\Desktop\Новая папка (2)\21.01. ПАЦИЕНТЫ\11 - 2012\М 6.11.12  Дробитько Павел Валерьевич, Чарч  8-916-783-37-38\DSC00023.JPG">
            <a:extLst>
              <a:ext uri="{FF2B5EF4-FFF2-40B4-BE49-F238E27FC236}">
                <a16:creationId xmlns:a16="http://schemas.microsoft.com/office/drawing/2014/main" id="{BCE34671-7602-A9FF-118A-E1370CC19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855640" y="1825560"/>
            <a:ext cx="5950723" cy="446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8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2619</Words>
  <Application>Microsoft Office PowerPoint</Application>
  <PresentationFormat>Широкоэкранный</PresentationFormat>
  <Paragraphs>222</Paragraphs>
  <Slides>43</Slides>
  <Notes>10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Times New Roman</vt:lpstr>
      <vt:lpstr>Wingdings</vt:lpstr>
      <vt:lpstr>Тема Office</vt:lpstr>
      <vt:lpstr>   Терапия боли, новые возможности.   Спирина Ольга Александровна - ведущий специалист по клиническим исследованиям отделения учебного и ветеринарного центра Денталвет, ветеринарный врач терапевт, кардиолог, аспирант Росбиотех</vt:lpstr>
      <vt:lpstr>Презентация PowerPoint</vt:lpstr>
      <vt:lpstr>Презентация PowerPoint</vt:lpstr>
      <vt:lpstr>Боль</vt:lpstr>
      <vt:lpstr>Каудальный стоматит.  До и после операции (через 7 дней) </vt:lpstr>
      <vt:lpstr>Презентация PowerPoint</vt:lpstr>
      <vt:lpstr>Луксация ВНЧС у кошки</vt:lpstr>
      <vt:lpstr>Патологическая Фрактура</vt:lpstr>
      <vt:lpstr>Фрактура коронки зуба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(VAS) Компонент описания боли  имеет 10 балльную оценку  (от 0 до 10)</vt:lpstr>
      <vt:lpstr>ГКС</vt:lpstr>
      <vt:lpstr>НПВС (НПВП)</vt:lpstr>
      <vt:lpstr>Презентация PowerPoint</vt:lpstr>
      <vt:lpstr>Презентация PowerPoint</vt:lpstr>
      <vt:lpstr>Презентация PowerPoint</vt:lpstr>
      <vt:lpstr>Презентация PowerPoint</vt:lpstr>
      <vt:lpstr>Антидепрессанты</vt:lpstr>
      <vt:lpstr>Презентация PowerPoint</vt:lpstr>
      <vt:lpstr>Опиоиды</vt:lpstr>
      <vt:lpstr>Презентация PowerPoint</vt:lpstr>
      <vt:lpstr>Презентация PowerPoint</vt:lpstr>
      <vt:lpstr>Трамвет</vt:lpstr>
      <vt:lpstr>Трамвет</vt:lpstr>
      <vt:lpstr>Трамвет</vt:lpstr>
      <vt:lpstr>Трамвет</vt:lpstr>
      <vt:lpstr>Презентация PowerPoint</vt:lpstr>
      <vt:lpstr>Презентация PowerPoint</vt:lpstr>
      <vt:lpstr>Побочные реакции</vt:lpstr>
      <vt:lpstr>Презентация PowerPoint</vt:lpstr>
      <vt:lpstr>Эйфория</vt:lpstr>
      <vt:lpstr>Гипервозбудимость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Терапия боли, новые возможности.   Спирина Ольга Александровна - ведущий специалист по клиническим исследованиям отделения учебного и ветеринарного центра Денталвет, ветеринарный врач терапевт, кардиолог, аспирант Росбиотех</dc:title>
  <dc:creator>Жулебино</dc:creator>
  <cp:lastModifiedBy>LADY BUG</cp:lastModifiedBy>
  <cp:revision>8</cp:revision>
  <dcterms:created xsi:type="dcterms:W3CDTF">2023-08-30T12:02:25Z</dcterms:created>
  <dcterms:modified xsi:type="dcterms:W3CDTF">2023-09-21T06:32:49Z</dcterms:modified>
</cp:coreProperties>
</file>