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2" r:id="rId13"/>
    <p:sldId id="269" r:id="rId14"/>
    <p:sldId id="270" r:id="rId15"/>
    <p:sldId id="271" r:id="rId16"/>
  </p:sldIdLst>
  <p:sldSz cx="20104100" cy="11309350"/>
  <p:notesSz cx="20104100" cy="1130935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364" y="5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00" b="0" i="0">
                <a:solidFill>
                  <a:srgbClr val="ED1C24"/>
                </a:solidFill>
                <a:latin typeface="Corvetta"/>
                <a:cs typeface="Corvet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00" b="0" i="0">
                <a:solidFill>
                  <a:srgbClr val="ED1C24"/>
                </a:solidFill>
                <a:latin typeface="Corvetta"/>
                <a:cs typeface="Corvet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00" b="0" i="0">
                <a:solidFill>
                  <a:srgbClr val="ED1C24"/>
                </a:solidFill>
                <a:latin typeface="Corvetta"/>
                <a:cs typeface="Corvet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25120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63739" y="4325580"/>
            <a:ext cx="10376620" cy="908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00" b="0" i="0">
                <a:solidFill>
                  <a:srgbClr val="ED1C24"/>
                </a:solidFill>
                <a:latin typeface="Corvetta"/>
                <a:cs typeface="Corvet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 descr="Рисунок 7">
            <a:extLst>
              <a:ext uri="{FF2B5EF4-FFF2-40B4-BE49-F238E27FC236}">
                <a16:creationId xmlns:a16="http://schemas.microsoft.com/office/drawing/2014/main" id="{8A500849-A8F8-F3ED-4166-4FE107E5BB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0" y="161082"/>
            <a:ext cx="14628526" cy="10987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B3A19AEF-3032-04E9-CAD1-977D7C956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56" y="9845675"/>
            <a:ext cx="5757987" cy="70019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3560F02-3040-8C28-1EB0-2B54C1D52F4F}"/>
              </a:ext>
            </a:extLst>
          </p:cNvPr>
          <p:cNvSpPr txBox="1"/>
          <p:nvPr/>
        </p:nvSpPr>
        <p:spPr>
          <a:xfrm>
            <a:off x="395650" y="4483183"/>
            <a:ext cx="13035727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389" rIns="75389">
            <a:spAutoFit/>
          </a:bodyPr>
          <a:lstStyle>
            <a:lvl1pPr algn="ctr">
              <a:defRPr sz="4800" b="1"/>
            </a:lvl1pPr>
          </a:lstStyle>
          <a:p>
            <a:r>
              <a:rPr sz="9600" dirty="0">
                <a:solidFill>
                  <a:srgbClr val="C00000"/>
                </a:solidFill>
              </a:rPr>
              <a:t>РОХ </a:t>
            </a:r>
            <a:r>
              <a:rPr sz="9600" dirty="0" err="1">
                <a:solidFill>
                  <a:srgbClr val="C00000"/>
                </a:solidFill>
              </a:rPr>
              <a:t>головки</a:t>
            </a:r>
            <a:r>
              <a:rPr sz="9600" dirty="0">
                <a:solidFill>
                  <a:srgbClr val="C00000"/>
                </a:solidFill>
              </a:rPr>
              <a:t> </a:t>
            </a:r>
            <a:r>
              <a:rPr sz="9600" dirty="0" err="1">
                <a:solidFill>
                  <a:srgbClr val="C00000"/>
                </a:solidFill>
              </a:rPr>
              <a:t>плечевой</a:t>
            </a:r>
            <a:r>
              <a:rPr sz="9600" dirty="0">
                <a:solidFill>
                  <a:srgbClr val="C00000"/>
                </a:solidFill>
              </a:rPr>
              <a:t> </a:t>
            </a:r>
            <a:r>
              <a:rPr sz="9600" dirty="0" err="1">
                <a:solidFill>
                  <a:srgbClr val="C00000"/>
                </a:solidFill>
              </a:rPr>
              <a:t>кости</a:t>
            </a:r>
            <a:r>
              <a:rPr sz="9600" dirty="0">
                <a:solidFill>
                  <a:srgbClr val="C00000"/>
                </a:solidFill>
              </a:rPr>
              <a:t> у </a:t>
            </a:r>
            <a:r>
              <a:rPr sz="9600" dirty="0" err="1">
                <a:solidFill>
                  <a:srgbClr val="C00000"/>
                </a:solidFill>
              </a:rPr>
              <a:t>кошек</a:t>
            </a:r>
            <a:r>
              <a:rPr sz="9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3" name="Picture 2" descr="Picture 2">
            <a:extLst>
              <a:ext uri="{FF2B5EF4-FFF2-40B4-BE49-F238E27FC236}">
                <a16:creationId xmlns:a16="http://schemas.microsoft.com/office/drawing/2014/main" id="{CFE62AAB-51E8-3611-4B1F-2A506C01D5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44657" y="330842"/>
            <a:ext cx="5239607" cy="203263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1796F0D7-844D-D52C-73EC-2F1DB7BC4AA7}"/>
              </a:ext>
            </a:extLst>
          </p:cNvPr>
          <p:cNvSpPr txBox="1"/>
          <p:nvPr/>
        </p:nvSpPr>
        <p:spPr>
          <a:xfrm>
            <a:off x="13740174" y="4902622"/>
            <a:ext cx="5968276" cy="1104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Autofit/>
          </a:bodyPr>
          <a:lstStyle/>
          <a:p>
            <a:pPr marR="64007" algn="ctr">
              <a:spcBef>
                <a:spcPts val="400"/>
              </a:spcBef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rPr sz="3600" b="1" dirty="0" err="1"/>
              <a:t>Маслова</a:t>
            </a:r>
            <a:r>
              <a:rPr sz="3600" b="1" dirty="0"/>
              <a:t> </a:t>
            </a:r>
            <a:r>
              <a:rPr sz="3600" b="1" dirty="0" err="1"/>
              <a:t>Екатерина</a:t>
            </a:r>
            <a:r>
              <a:rPr sz="3600" b="1" dirty="0"/>
              <a:t> </a:t>
            </a:r>
            <a:r>
              <a:rPr sz="3600" b="1" dirty="0" err="1"/>
              <a:t>Сергеевна</a:t>
            </a:r>
            <a:endParaRPr sz="3600" b="1" dirty="0"/>
          </a:p>
          <a:p>
            <a:pPr marR="64007" algn="ctr">
              <a:spcBef>
                <a:spcPts val="400"/>
              </a:spcBef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rPr sz="3600" dirty="0" err="1"/>
              <a:t>Хирург-травматолог</a:t>
            </a:r>
            <a:r>
              <a:rPr sz="3600" dirty="0"/>
              <a:t>, </a:t>
            </a:r>
            <a:r>
              <a:rPr sz="3600" dirty="0" err="1"/>
              <a:t>ортопед</a:t>
            </a:r>
            <a:endParaRPr sz="3600" dirty="0"/>
          </a:p>
          <a:p>
            <a:pPr marR="64007" algn="ctr">
              <a:spcBef>
                <a:spcPts val="400"/>
              </a:spcBef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rPr sz="3600" dirty="0" err="1"/>
              <a:t>Ветеринарный</a:t>
            </a:r>
            <a:r>
              <a:rPr sz="3600" dirty="0"/>
              <a:t> </a:t>
            </a:r>
            <a:r>
              <a:rPr sz="3600" dirty="0" err="1"/>
              <a:t>центр</a:t>
            </a:r>
            <a:r>
              <a:rPr sz="3600" dirty="0"/>
              <a:t> </a:t>
            </a:r>
            <a:r>
              <a:rPr sz="3600" dirty="0" err="1"/>
              <a:t>Прайд</a:t>
            </a:r>
            <a:r>
              <a:rPr sz="3600" dirty="0"/>
              <a:t>, г. </a:t>
            </a:r>
            <a:r>
              <a:rPr sz="3600" dirty="0" err="1"/>
              <a:t>Санкт-Петербург</a:t>
            </a:r>
            <a:endParaRPr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Box 1"/>
          <p:cNvSpPr txBox="1"/>
          <p:nvPr/>
        </p:nvSpPr>
        <p:spPr>
          <a:xfrm>
            <a:off x="6452890" y="573618"/>
            <a:ext cx="7198320" cy="90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>
            <a:lvl1pPr>
              <a:defRPr sz="3200" b="1">
                <a:solidFill>
                  <a:srgbClr val="7030A0"/>
                </a:solidFill>
              </a:defRPr>
            </a:lvl1pPr>
          </a:lstStyle>
          <a:p>
            <a:r>
              <a:rPr sz="5277" dirty="0" err="1">
                <a:solidFill>
                  <a:srgbClr val="C00000"/>
                </a:solidFill>
              </a:rPr>
              <a:t>Хирургическое</a:t>
            </a:r>
            <a:r>
              <a:rPr sz="5277" dirty="0">
                <a:solidFill>
                  <a:srgbClr val="C00000"/>
                </a:solidFill>
              </a:rPr>
              <a:t> </a:t>
            </a:r>
            <a:r>
              <a:rPr sz="5277" dirty="0" err="1">
                <a:solidFill>
                  <a:srgbClr val="C00000"/>
                </a:solidFill>
              </a:rPr>
              <a:t>лечение</a:t>
            </a:r>
            <a:r>
              <a:rPr sz="5277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60" name="IMG_8021.jpeg" descr="IMG_8021.jpeg"/>
          <p:cNvPicPr>
            <a:picLocks noChangeAspect="1"/>
          </p:cNvPicPr>
          <p:nvPr/>
        </p:nvPicPr>
        <p:blipFill>
          <a:blip r:embed="rId2" cstate="print"/>
          <a:srcRect l="18042" t="12421" r="38685" b="12421"/>
          <a:stretch>
            <a:fillRect/>
          </a:stretch>
        </p:blipFill>
        <p:spPr>
          <a:xfrm>
            <a:off x="2309052" y="3437196"/>
            <a:ext cx="2442661" cy="56567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" name="Сгруппировать"/>
          <p:cNvGrpSpPr/>
          <p:nvPr/>
        </p:nvGrpSpPr>
        <p:grpSpPr>
          <a:xfrm>
            <a:off x="8085480" y="3090445"/>
            <a:ext cx="9943199" cy="7019652"/>
            <a:chOff x="12937" y="0"/>
            <a:chExt cx="6029987" cy="4257021"/>
          </a:xfrm>
        </p:grpSpPr>
        <p:pic>
          <p:nvPicPr>
            <p:cNvPr id="161" name="IMG_8022.jpeg" descr="IMG_8022.jpeg"/>
            <p:cNvPicPr>
              <a:picLocks noChangeAspect="1"/>
            </p:cNvPicPr>
            <p:nvPr/>
          </p:nvPicPr>
          <p:blipFill>
            <a:blip r:embed="rId3" cstate="print"/>
            <a:srcRect t="24427" b="24427"/>
            <a:stretch>
              <a:fillRect/>
            </a:stretch>
          </p:blipFill>
          <p:spPr>
            <a:xfrm>
              <a:off x="205429" y="0"/>
              <a:ext cx="5666814" cy="3864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" name="Прямоугольник"/>
            <p:cNvSpPr/>
            <p:nvPr/>
          </p:nvSpPr>
          <p:spPr>
            <a:xfrm>
              <a:off x="623036" y="377071"/>
              <a:ext cx="1266595" cy="4000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63" name="фасция"/>
            <p:cNvSpPr/>
            <p:nvPr/>
          </p:nvSpPr>
          <p:spPr>
            <a:xfrm>
              <a:off x="1385319" y="35622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>
              <a:lvl1pPr>
                <a:defRPr sz="1000"/>
              </a:lvl1pPr>
            </a:lstStyle>
            <a:p>
              <a:r>
                <a:rPr sz="1649"/>
                <a:t>фасция</a:t>
              </a:r>
            </a:p>
          </p:txBody>
        </p:sp>
        <p:sp>
          <p:nvSpPr>
            <p:cNvPr id="164" name="Прямоугольник"/>
            <p:cNvSpPr/>
            <p:nvPr/>
          </p:nvSpPr>
          <p:spPr>
            <a:xfrm>
              <a:off x="623036" y="843371"/>
              <a:ext cx="1266595" cy="4000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65" name="акромион"/>
            <p:cNvSpPr/>
            <p:nvPr/>
          </p:nvSpPr>
          <p:spPr>
            <a:xfrm>
              <a:off x="1208119" y="103312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>
              <a:lvl1pPr>
                <a:defRPr sz="1000"/>
              </a:lvl1pPr>
            </a:lstStyle>
            <a:p>
              <a:r>
                <a:rPr sz="1649"/>
                <a:t>акромион</a:t>
              </a:r>
            </a:p>
          </p:txBody>
        </p:sp>
        <p:sp>
          <p:nvSpPr>
            <p:cNvPr id="166" name="Прямоугольник"/>
            <p:cNvSpPr/>
            <p:nvPr/>
          </p:nvSpPr>
          <p:spPr>
            <a:xfrm>
              <a:off x="12937" y="1931468"/>
              <a:ext cx="1266596" cy="4000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67" name="дельтовидная…"/>
            <p:cNvSpPr/>
            <p:nvPr/>
          </p:nvSpPr>
          <p:spPr>
            <a:xfrm>
              <a:off x="1292470" y="186212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/>
            <a:p>
              <a:pPr algn="r">
                <a:defRPr sz="1000"/>
              </a:pPr>
              <a:r>
                <a:rPr sz="1649"/>
                <a:t>дельтовидная</a:t>
              </a:r>
            </a:p>
            <a:p>
              <a:pPr algn="r">
                <a:defRPr sz="1000"/>
              </a:pPr>
              <a:r>
                <a:rPr sz="1649"/>
                <a:t>акромиальная часть</a:t>
              </a:r>
            </a:p>
          </p:txBody>
        </p:sp>
        <p:sp>
          <p:nvSpPr>
            <p:cNvPr id="168" name="Прямоугольник"/>
            <p:cNvSpPr/>
            <p:nvPr/>
          </p:nvSpPr>
          <p:spPr>
            <a:xfrm>
              <a:off x="4704627" y="377071"/>
              <a:ext cx="1266596" cy="4000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69" name="дельтовидная…"/>
            <p:cNvSpPr/>
            <p:nvPr/>
          </p:nvSpPr>
          <p:spPr>
            <a:xfrm>
              <a:off x="4772924" y="39167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/>
            <a:p>
              <a:pPr>
                <a:defRPr sz="1000"/>
              </a:pPr>
              <a:r>
                <a:rPr sz="1649"/>
                <a:t>дельтовидная</a:t>
              </a:r>
            </a:p>
            <a:p>
              <a:pPr>
                <a:defRPr sz="1000"/>
              </a:pPr>
              <a:r>
                <a:rPr sz="1649"/>
                <a:t>лопаточная часть</a:t>
              </a:r>
            </a:p>
          </p:txBody>
        </p:sp>
        <p:sp>
          <p:nvSpPr>
            <p:cNvPr id="170" name="Прямоугольник"/>
            <p:cNvSpPr/>
            <p:nvPr/>
          </p:nvSpPr>
          <p:spPr>
            <a:xfrm>
              <a:off x="4704627" y="1206070"/>
              <a:ext cx="1266596" cy="4000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71" name="разрез между мышцами"/>
            <p:cNvSpPr/>
            <p:nvPr/>
          </p:nvSpPr>
          <p:spPr>
            <a:xfrm>
              <a:off x="4749525" y="129052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>
              <a:lvl1pPr>
                <a:defRPr sz="1000"/>
              </a:lvl1pPr>
            </a:lstStyle>
            <a:p>
              <a:r>
                <a:rPr sz="1649"/>
                <a:t>разрез между мышцами</a:t>
              </a:r>
            </a:p>
          </p:txBody>
        </p:sp>
        <p:sp>
          <p:nvSpPr>
            <p:cNvPr id="172" name="Прямоугольник"/>
            <p:cNvSpPr/>
            <p:nvPr/>
          </p:nvSpPr>
          <p:spPr>
            <a:xfrm>
              <a:off x="4704627" y="2305867"/>
              <a:ext cx="1266596" cy="4000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73" name="трицепс длинная головка"/>
            <p:cNvSpPr/>
            <p:nvPr/>
          </p:nvSpPr>
          <p:spPr>
            <a:xfrm>
              <a:off x="4708876" y="230586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>
              <a:lvl1pPr>
                <a:defRPr sz="1000"/>
              </a:lvl1pPr>
            </a:lstStyle>
            <a:p>
              <a:r>
                <a:rPr sz="1649"/>
                <a:t>трицепс длинная головка</a:t>
              </a:r>
            </a:p>
          </p:txBody>
        </p:sp>
        <p:sp>
          <p:nvSpPr>
            <p:cNvPr id="174" name="Прямоугольник"/>
            <p:cNvSpPr/>
            <p:nvPr/>
          </p:nvSpPr>
          <p:spPr>
            <a:xfrm>
              <a:off x="4458928" y="2902566"/>
              <a:ext cx="1266596" cy="4000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75" name="трицепс латеральная головка"/>
            <p:cNvSpPr/>
            <p:nvPr/>
          </p:nvSpPr>
          <p:spPr>
            <a:xfrm>
              <a:off x="4585473" y="298702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>
              <a:lvl1pPr>
                <a:defRPr sz="1000"/>
              </a:lvl1pPr>
            </a:lstStyle>
            <a:p>
              <a:r>
                <a:rPr sz="1649"/>
                <a:t>трицепс латеральная головка</a:t>
              </a:r>
            </a:p>
          </p:txBody>
        </p:sp>
      </p:grpSp>
      <p:sp>
        <p:nvSpPr>
          <p:cNvPr id="177" name="Объект 2"/>
          <p:cNvSpPr txBox="1"/>
          <p:nvPr/>
        </p:nvSpPr>
        <p:spPr>
          <a:xfrm>
            <a:off x="5558915" y="10111792"/>
            <a:ext cx="8930109" cy="54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 anchor="ctr">
            <a:normAutofit/>
          </a:bodyPr>
          <a:lstStyle>
            <a:lvl1pPr algn="ctr" defTabSz="457200">
              <a:spcBef>
                <a:spcPts val="1200"/>
              </a:spcBef>
              <a:defRPr sz="1000">
                <a:solidFill>
                  <a:srgbClr val="231F20"/>
                </a:solidFill>
              </a:defRPr>
            </a:lvl1pPr>
          </a:lstStyle>
          <a:p>
            <a:r>
              <a:rPr sz="1649" dirty="0" err="1"/>
              <a:t>Piermattei</a:t>
            </a:r>
            <a:r>
              <a:rPr sz="1649" dirty="0"/>
              <a:t>, Donald L. An atlas of surgical approaches to the bones and joints of the dog and cat</a:t>
            </a:r>
          </a:p>
        </p:txBody>
      </p:sp>
      <p:sp>
        <p:nvSpPr>
          <p:cNvPr id="178" name="TextBox 3"/>
          <p:cNvSpPr txBox="1"/>
          <p:nvPr/>
        </p:nvSpPr>
        <p:spPr>
          <a:xfrm>
            <a:off x="618287" y="1613169"/>
            <a:ext cx="18867526" cy="843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>
            <a:lvl1pPr>
              <a:lnSpc>
                <a:spcPct val="150000"/>
              </a:lnSpc>
              <a:defRPr sz="2200"/>
            </a:lvl1pPr>
          </a:lstStyle>
          <a:p>
            <a:r>
              <a:rPr sz="3628"/>
              <a:t>- каудальный доступ к плечевому суставу по Gahring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Box 1"/>
          <p:cNvSpPr txBox="1"/>
          <p:nvPr/>
        </p:nvSpPr>
        <p:spPr>
          <a:xfrm>
            <a:off x="6452890" y="435061"/>
            <a:ext cx="7198320" cy="90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>
            <a:lvl1pPr>
              <a:defRPr sz="3200" b="1">
                <a:solidFill>
                  <a:srgbClr val="7030A0"/>
                </a:solidFill>
              </a:defRPr>
            </a:lvl1pPr>
          </a:lstStyle>
          <a:p>
            <a:r>
              <a:rPr sz="5277" dirty="0" err="1">
                <a:solidFill>
                  <a:srgbClr val="C00000"/>
                </a:solidFill>
              </a:rPr>
              <a:t>Хирургическое</a:t>
            </a:r>
            <a:r>
              <a:rPr sz="5277" dirty="0">
                <a:solidFill>
                  <a:srgbClr val="C00000"/>
                </a:solidFill>
              </a:rPr>
              <a:t> </a:t>
            </a:r>
            <a:r>
              <a:rPr sz="5277" dirty="0" err="1">
                <a:solidFill>
                  <a:srgbClr val="C00000"/>
                </a:solidFill>
              </a:rPr>
              <a:t>лечение</a:t>
            </a:r>
            <a:r>
              <a:rPr sz="5277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200" name="Сгруппировать"/>
          <p:cNvGrpSpPr/>
          <p:nvPr/>
        </p:nvGrpSpPr>
        <p:grpSpPr>
          <a:xfrm>
            <a:off x="943942" y="2342067"/>
            <a:ext cx="8074519" cy="6026910"/>
            <a:chOff x="86043" y="0"/>
            <a:chExt cx="4896737" cy="3654979"/>
          </a:xfrm>
        </p:grpSpPr>
        <p:pic>
          <p:nvPicPr>
            <p:cNvPr id="183" name="IMG_8024.jpeg" descr="IMG_8024.jpeg"/>
            <p:cNvPicPr>
              <a:picLocks noChangeAspect="1"/>
            </p:cNvPicPr>
            <p:nvPr/>
          </p:nvPicPr>
          <p:blipFill>
            <a:blip r:embed="rId2" cstate="print"/>
            <a:srcRect t="12258" b="26570"/>
            <a:stretch>
              <a:fillRect/>
            </a:stretch>
          </p:blipFill>
          <p:spPr>
            <a:xfrm>
              <a:off x="367955" y="0"/>
              <a:ext cx="4477946" cy="3652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" name="Прямоугольник"/>
            <p:cNvSpPr/>
            <p:nvPr/>
          </p:nvSpPr>
          <p:spPr>
            <a:xfrm>
              <a:off x="1350409" y="86409"/>
              <a:ext cx="1266595" cy="6314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85" name="дельтовидная…"/>
            <p:cNvSpPr txBox="1"/>
            <p:nvPr/>
          </p:nvSpPr>
          <p:spPr>
            <a:xfrm>
              <a:off x="1418706" y="382630"/>
              <a:ext cx="1036387" cy="400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/>
            <a:p>
              <a:pPr>
                <a:defRPr sz="1000"/>
              </a:pPr>
              <a:r>
                <a:rPr sz="1649"/>
                <a:t>дельтовидная</a:t>
              </a:r>
            </a:p>
            <a:p>
              <a:pPr>
                <a:defRPr sz="1000"/>
              </a:pPr>
              <a:r>
                <a:rPr sz="1649"/>
                <a:t>лопаточная часть</a:t>
              </a:r>
            </a:p>
          </p:txBody>
        </p:sp>
        <p:sp>
          <p:nvSpPr>
            <p:cNvPr id="186" name="Прямоугольник"/>
            <p:cNvSpPr/>
            <p:nvPr/>
          </p:nvSpPr>
          <p:spPr>
            <a:xfrm>
              <a:off x="3866632" y="252317"/>
              <a:ext cx="960940" cy="6314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87" name="подмышечный…"/>
            <p:cNvSpPr txBox="1"/>
            <p:nvPr/>
          </p:nvSpPr>
          <p:spPr>
            <a:xfrm>
              <a:off x="3870871" y="534321"/>
              <a:ext cx="909232" cy="400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/>
            <a:p>
              <a:pPr>
                <a:defRPr sz="1000"/>
              </a:pPr>
              <a:r>
                <a:rPr sz="1649"/>
                <a:t>подмышечный</a:t>
              </a:r>
            </a:p>
            <a:p>
              <a:pPr>
                <a:defRPr sz="1000"/>
              </a:pPr>
              <a:r>
                <a:rPr sz="1649"/>
                <a:t>нерв</a:t>
              </a:r>
            </a:p>
          </p:txBody>
        </p:sp>
        <p:sp>
          <p:nvSpPr>
            <p:cNvPr id="188" name="Прямоугольник"/>
            <p:cNvSpPr/>
            <p:nvPr/>
          </p:nvSpPr>
          <p:spPr>
            <a:xfrm>
              <a:off x="4117977" y="1689714"/>
              <a:ext cx="768667" cy="3708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89" name="Прямоугольник"/>
            <p:cNvSpPr/>
            <p:nvPr/>
          </p:nvSpPr>
          <p:spPr>
            <a:xfrm>
              <a:off x="4214113" y="2319813"/>
              <a:ext cx="768667" cy="3708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90" name="Прямоугольник"/>
            <p:cNvSpPr/>
            <p:nvPr/>
          </p:nvSpPr>
          <p:spPr>
            <a:xfrm>
              <a:off x="3962768" y="2949912"/>
              <a:ext cx="768667" cy="3708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91" name="трицепс…"/>
            <p:cNvSpPr txBox="1"/>
            <p:nvPr/>
          </p:nvSpPr>
          <p:spPr>
            <a:xfrm>
              <a:off x="4141112" y="1537314"/>
              <a:ext cx="558954" cy="5540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/>
            <a:p>
              <a:pPr>
                <a:defRPr sz="1000"/>
              </a:pPr>
              <a:r>
                <a:rPr sz="1649"/>
                <a:t>трицепс</a:t>
              </a:r>
            </a:p>
            <a:p>
              <a:pPr>
                <a:defRPr sz="1000"/>
              </a:pPr>
              <a:r>
                <a:rPr sz="1649"/>
                <a:t>длинная</a:t>
              </a:r>
            </a:p>
            <a:p>
              <a:pPr>
                <a:defRPr sz="1000"/>
              </a:pPr>
              <a:r>
                <a:rPr sz="1649"/>
                <a:t>головка</a:t>
              </a:r>
            </a:p>
          </p:txBody>
        </p:sp>
        <p:sp>
          <p:nvSpPr>
            <p:cNvPr id="192" name="разрез…"/>
            <p:cNvSpPr txBox="1"/>
            <p:nvPr/>
          </p:nvSpPr>
          <p:spPr>
            <a:xfrm>
              <a:off x="4207837" y="2207813"/>
              <a:ext cx="537411" cy="400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/>
            <a:p>
              <a:pPr>
                <a:defRPr sz="1000"/>
              </a:pPr>
              <a:r>
                <a:rPr sz="1649"/>
                <a:t>разрез</a:t>
              </a:r>
            </a:p>
            <a:p>
              <a:pPr>
                <a:defRPr sz="1000"/>
              </a:pPr>
              <a:r>
                <a:rPr sz="1649"/>
                <a:t>капсулы</a:t>
              </a:r>
            </a:p>
          </p:txBody>
        </p:sp>
        <p:sp>
          <p:nvSpPr>
            <p:cNvPr id="193" name="каудальная…"/>
            <p:cNvSpPr txBox="1"/>
            <p:nvPr/>
          </p:nvSpPr>
          <p:spPr>
            <a:xfrm>
              <a:off x="3959579" y="2866485"/>
              <a:ext cx="713756" cy="707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/>
            <a:p>
              <a:pPr>
                <a:defRPr sz="1000"/>
              </a:pPr>
              <a:r>
                <a:rPr sz="1649"/>
                <a:t>каудальная</a:t>
              </a:r>
            </a:p>
            <a:p>
              <a:pPr>
                <a:defRPr sz="1000"/>
              </a:pPr>
              <a:r>
                <a:rPr sz="1649"/>
                <a:t>окружная</a:t>
              </a:r>
            </a:p>
            <a:p>
              <a:pPr>
                <a:defRPr sz="1000"/>
              </a:pPr>
              <a:r>
                <a:rPr sz="1649"/>
                <a:t>плечевая</a:t>
              </a:r>
            </a:p>
            <a:p>
              <a:pPr>
                <a:defRPr sz="1000"/>
              </a:pPr>
              <a:r>
                <a:rPr sz="1649"/>
                <a:t>артерия</a:t>
              </a:r>
            </a:p>
          </p:txBody>
        </p:sp>
        <p:sp>
          <p:nvSpPr>
            <p:cNvPr id="194" name="Прямоугольник"/>
            <p:cNvSpPr/>
            <p:nvPr/>
          </p:nvSpPr>
          <p:spPr>
            <a:xfrm>
              <a:off x="448539" y="3023511"/>
              <a:ext cx="960940" cy="63146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95" name="трицепс лат…"/>
            <p:cNvSpPr txBox="1"/>
            <p:nvPr/>
          </p:nvSpPr>
          <p:spPr>
            <a:xfrm>
              <a:off x="597478" y="3153824"/>
              <a:ext cx="736232" cy="400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/>
            <a:p>
              <a:pPr algn="r">
                <a:defRPr sz="1000"/>
              </a:pPr>
              <a:r>
                <a:rPr sz="1649"/>
                <a:t>трицепс лат</a:t>
              </a:r>
            </a:p>
            <a:p>
              <a:pPr algn="r">
                <a:defRPr sz="1000"/>
              </a:pPr>
              <a:r>
                <a:rPr sz="1649"/>
                <a:t>головка</a:t>
              </a:r>
            </a:p>
          </p:txBody>
        </p:sp>
        <p:sp>
          <p:nvSpPr>
            <p:cNvPr id="196" name="Прямоугольник"/>
            <p:cNvSpPr/>
            <p:nvPr/>
          </p:nvSpPr>
          <p:spPr>
            <a:xfrm>
              <a:off x="353240" y="2662339"/>
              <a:ext cx="960940" cy="3708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97" name="трицепс добавочная…"/>
            <p:cNvSpPr txBox="1"/>
            <p:nvPr/>
          </p:nvSpPr>
          <p:spPr>
            <a:xfrm>
              <a:off x="86043" y="2725839"/>
              <a:ext cx="1209775" cy="400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/>
            <a:p>
              <a:pPr algn="r">
                <a:defRPr sz="1000"/>
              </a:pPr>
              <a:r>
                <a:rPr sz="1649"/>
                <a:t>трицепс добавочная</a:t>
              </a:r>
            </a:p>
            <a:p>
              <a:pPr algn="r">
                <a:defRPr sz="1000"/>
              </a:pPr>
              <a:r>
                <a:rPr sz="1649"/>
                <a:t>головка</a:t>
              </a:r>
            </a:p>
          </p:txBody>
        </p:sp>
        <p:sp>
          <p:nvSpPr>
            <p:cNvPr id="198" name="Прямоугольник"/>
            <p:cNvSpPr/>
            <p:nvPr/>
          </p:nvSpPr>
          <p:spPr>
            <a:xfrm>
              <a:off x="353240" y="2319813"/>
              <a:ext cx="960940" cy="3708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199" name="малая круглая"/>
            <p:cNvSpPr txBox="1"/>
            <p:nvPr/>
          </p:nvSpPr>
          <p:spPr>
            <a:xfrm>
              <a:off x="356177" y="2431199"/>
              <a:ext cx="867935" cy="24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>
              <a:lvl1pPr>
                <a:defRPr sz="1000"/>
              </a:lvl1pPr>
            </a:lstStyle>
            <a:p>
              <a:r>
                <a:rPr sz="1649"/>
                <a:t>малая круглая</a:t>
              </a:r>
            </a:p>
          </p:txBody>
        </p:sp>
      </p:grpSp>
      <p:grpSp>
        <p:nvGrpSpPr>
          <p:cNvPr id="216" name="Сгруппировать"/>
          <p:cNvGrpSpPr/>
          <p:nvPr/>
        </p:nvGrpSpPr>
        <p:grpSpPr>
          <a:xfrm>
            <a:off x="9473077" y="1634256"/>
            <a:ext cx="10448284" cy="8335618"/>
            <a:chOff x="0" y="0"/>
            <a:chExt cx="6336293" cy="5055079"/>
          </a:xfrm>
        </p:grpSpPr>
        <p:pic>
          <p:nvPicPr>
            <p:cNvPr id="201" name="IMG_8025.jpeg" descr="IMG_8025.jpeg"/>
            <p:cNvPicPr>
              <a:picLocks noChangeAspect="1"/>
            </p:cNvPicPr>
            <p:nvPr/>
          </p:nvPicPr>
          <p:blipFill>
            <a:blip r:embed="rId3" cstate="print"/>
            <a:srcRect t="19624" b="17067"/>
            <a:stretch>
              <a:fillRect/>
            </a:stretch>
          </p:blipFill>
          <p:spPr>
            <a:xfrm>
              <a:off x="494707" y="0"/>
              <a:ext cx="5716096" cy="48249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" name="Прямоугольник"/>
            <p:cNvSpPr/>
            <p:nvPr/>
          </p:nvSpPr>
          <p:spPr>
            <a:xfrm>
              <a:off x="4869999" y="524209"/>
              <a:ext cx="960940" cy="3708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203" name="Прямоугольник"/>
            <p:cNvSpPr/>
            <p:nvPr/>
          </p:nvSpPr>
          <p:spPr>
            <a:xfrm>
              <a:off x="4869999" y="1379342"/>
              <a:ext cx="960940" cy="3708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204" name="Прямоугольник"/>
            <p:cNvSpPr/>
            <p:nvPr/>
          </p:nvSpPr>
          <p:spPr>
            <a:xfrm>
              <a:off x="4984299" y="1821809"/>
              <a:ext cx="960940" cy="3708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205" name="Прямоугольник"/>
            <p:cNvSpPr/>
            <p:nvPr/>
          </p:nvSpPr>
          <p:spPr>
            <a:xfrm>
              <a:off x="4243466" y="3007688"/>
              <a:ext cx="1169961" cy="5131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206" name="Прямоугольник"/>
            <p:cNvSpPr/>
            <p:nvPr/>
          </p:nvSpPr>
          <p:spPr>
            <a:xfrm>
              <a:off x="424999" y="2488642"/>
              <a:ext cx="1169961" cy="4141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207" name="Прямоугольник"/>
            <p:cNvSpPr/>
            <p:nvPr/>
          </p:nvSpPr>
          <p:spPr>
            <a:xfrm>
              <a:off x="424999" y="2988176"/>
              <a:ext cx="1169961" cy="41416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208" name="Прямоугольник"/>
            <p:cNvSpPr/>
            <p:nvPr/>
          </p:nvSpPr>
          <p:spPr>
            <a:xfrm>
              <a:off x="5166332" y="4397959"/>
              <a:ext cx="1169961" cy="5131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209" name="Прямоугольник"/>
            <p:cNvSpPr/>
            <p:nvPr/>
          </p:nvSpPr>
          <p:spPr>
            <a:xfrm>
              <a:off x="162532" y="4541892"/>
              <a:ext cx="1169961" cy="5131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5389" tIns="75389" rIns="75389" bIns="75389" numCol="1" anchor="ctr">
              <a:noAutofit/>
            </a:bodyPr>
            <a:lstStyle/>
            <a:p>
              <a:endParaRPr sz="2968"/>
            </a:p>
          </p:txBody>
        </p:sp>
        <p:sp>
          <p:nvSpPr>
            <p:cNvPr id="210" name="дельтовидная…"/>
            <p:cNvSpPr txBox="1"/>
            <p:nvPr/>
          </p:nvSpPr>
          <p:spPr>
            <a:xfrm>
              <a:off x="4899769" y="511509"/>
              <a:ext cx="1036387" cy="400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/>
            <a:p>
              <a:pPr>
                <a:defRPr sz="1000"/>
              </a:pPr>
              <a:r>
                <a:rPr sz="1649"/>
                <a:t>дельтовидная</a:t>
              </a:r>
            </a:p>
            <a:p>
              <a:pPr>
                <a:defRPr sz="1000"/>
              </a:pPr>
              <a:r>
                <a:rPr sz="1649"/>
                <a:t>лопаточная часть</a:t>
              </a:r>
            </a:p>
          </p:txBody>
        </p:sp>
        <p:sp>
          <p:nvSpPr>
            <p:cNvPr id="211" name="трицепс длинная…"/>
            <p:cNvSpPr txBox="1"/>
            <p:nvPr/>
          </p:nvSpPr>
          <p:spPr>
            <a:xfrm>
              <a:off x="4911551" y="1379342"/>
              <a:ext cx="1027288" cy="400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/>
            <a:p>
              <a:pPr>
                <a:defRPr sz="1000"/>
              </a:pPr>
              <a:r>
                <a:rPr sz="1649"/>
                <a:t>трицепс длинная</a:t>
              </a:r>
            </a:p>
            <a:p>
              <a:pPr>
                <a:defRPr sz="1000"/>
              </a:pPr>
              <a:r>
                <a:rPr sz="1649"/>
                <a:t>головка</a:t>
              </a:r>
            </a:p>
          </p:txBody>
        </p:sp>
        <p:sp>
          <p:nvSpPr>
            <p:cNvPr id="212" name="гленоид"/>
            <p:cNvSpPr txBox="1"/>
            <p:nvPr/>
          </p:nvSpPr>
          <p:spPr>
            <a:xfrm>
              <a:off x="4962351" y="1815459"/>
              <a:ext cx="539317" cy="24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>
              <a:lvl1pPr>
                <a:defRPr sz="1000"/>
              </a:lvl1pPr>
            </a:lstStyle>
            <a:p>
              <a:r>
                <a:rPr sz="1649"/>
                <a:t>гленоид</a:t>
              </a:r>
            </a:p>
          </p:txBody>
        </p:sp>
        <p:sp>
          <p:nvSpPr>
            <p:cNvPr id="213" name="смещение подмышечного нерва"/>
            <p:cNvSpPr txBox="1"/>
            <p:nvPr/>
          </p:nvSpPr>
          <p:spPr>
            <a:xfrm>
              <a:off x="4253774" y="3119409"/>
              <a:ext cx="1881635" cy="24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>
              <a:lvl1pPr>
                <a:defRPr sz="1000"/>
              </a:lvl1pPr>
            </a:lstStyle>
            <a:p>
              <a:r>
                <a:rPr sz="1649"/>
                <a:t>смещение подмышечного нерва</a:t>
              </a:r>
            </a:p>
          </p:txBody>
        </p:sp>
        <p:sp>
          <p:nvSpPr>
            <p:cNvPr id="214" name="головка плечевой кости"/>
            <p:cNvSpPr txBox="1"/>
            <p:nvPr/>
          </p:nvSpPr>
          <p:spPr>
            <a:xfrm>
              <a:off x="0" y="2662125"/>
              <a:ext cx="1390398" cy="24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>
              <a:lvl1pPr>
                <a:defRPr sz="1000"/>
              </a:lvl1pPr>
            </a:lstStyle>
            <a:p>
              <a:r>
                <a:rPr sz="1649"/>
                <a:t>головка плечевой кости</a:t>
              </a:r>
            </a:p>
          </p:txBody>
        </p:sp>
        <p:sp>
          <p:nvSpPr>
            <p:cNvPr id="215" name="добавочная латеральная…"/>
            <p:cNvSpPr txBox="1"/>
            <p:nvPr/>
          </p:nvSpPr>
          <p:spPr>
            <a:xfrm>
              <a:off x="529863" y="2979709"/>
              <a:ext cx="1053613" cy="5540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5389" tIns="75389" rIns="75389" bIns="75389" numCol="1" anchor="t">
              <a:spAutoFit/>
            </a:bodyPr>
            <a:lstStyle/>
            <a:p>
              <a:pPr algn="r">
                <a:defRPr sz="1000"/>
              </a:pPr>
              <a:r>
                <a:rPr sz="1649"/>
                <a:t>добавочная</a:t>
              </a:r>
              <a:br>
                <a:rPr sz="1649"/>
              </a:br>
              <a:r>
                <a:rPr sz="1649"/>
                <a:t>латеральная</a:t>
              </a:r>
            </a:p>
            <a:p>
              <a:pPr algn="r">
                <a:defRPr sz="1000"/>
              </a:pPr>
              <a:r>
                <a:rPr sz="1649"/>
                <a:t>головки трицепса</a:t>
              </a:r>
            </a:p>
          </p:txBody>
        </p:sp>
      </p:grpSp>
      <p:sp>
        <p:nvSpPr>
          <p:cNvPr id="217" name="Объект 2"/>
          <p:cNvSpPr txBox="1"/>
          <p:nvPr/>
        </p:nvSpPr>
        <p:spPr>
          <a:xfrm>
            <a:off x="5586996" y="9458835"/>
            <a:ext cx="8930109" cy="54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 anchor="ctr">
            <a:normAutofit/>
          </a:bodyPr>
          <a:lstStyle>
            <a:lvl1pPr algn="ctr" defTabSz="457200">
              <a:spcBef>
                <a:spcPts val="1200"/>
              </a:spcBef>
              <a:defRPr sz="1000">
                <a:solidFill>
                  <a:srgbClr val="231F20"/>
                </a:solidFill>
              </a:defRPr>
            </a:lvl1pPr>
          </a:lstStyle>
          <a:p>
            <a:r>
              <a:rPr sz="1649"/>
              <a:t>Piermattei, Donald L. An atlas of surgical approaches to the bones and joints of the dog and cat</a:t>
            </a:r>
          </a:p>
        </p:txBody>
      </p:sp>
      <p:sp>
        <p:nvSpPr>
          <p:cNvPr id="218" name="TextBox 3"/>
          <p:cNvSpPr txBox="1"/>
          <p:nvPr/>
        </p:nvSpPr>
        <p:spPr>
          <a:xfrm>
            <a:off x="618287" y="1613169"/>
            <a:ext cx="18867526" cy="843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>
            <a:lvl1pPr>
              <a:lnSpc>
                <a:spcPct val="150000"/>
              </a:lnSpc>
              <a:defRPr sz="2200"/>
            </a:lvl1pPr>
          </a:lstStyle>
          <a:p>
            <a:r>
              <a:rPr sz="3628" dirty="0"/>
              <a:t>- </a:t>
            </a:r>
            <a:r>
              <a:rPr sz="3628" dirty="0" err="1"/>
              <a:t>каудальный</a:t>
            </a:r>
            <a:r>
              <a:rPr sz="3628" dirty="0"/>
              <a:t> </a:t>
            </a:r>
            <a:r>
              <a:rPr sz="3628" dirty="0" err="1"/>
              <a:t>доступ</a:t>
            </a:r>
            <a:r>
              <a:rPr sz="3628" dirty="0"/>
              <a:t> к </a:t>
            </a:r>
            <a:r>
              <a:rPr sz="3628" dirty="0" err="1"/>
              <a:t>плечевому</a:t>
            </a:r>
            <a:r>
              <a:rPr sz="3628" dirty="0"/>
              <a:t> </a:t>
            </a:r>
            <a:r>
              <a:rPr sz="3628" dirty="0" err="1"/>
              <a:t>суставу</a:t>
            </a:r>
            <a:r>
              <a:rPr sz="3628" dirty="0"/>
              <a:t> </a:t>
            </a:r>
            <a:r>
              <a:rPr sz="3628" dirty="0" err="1"/>
              <a:t>по</a:t>
            </a:r>
            <a:r>
              <a:rPr sz="3628" dirty="0"/>
              <a:t> </a:t>
            </a:r>
            <a:r>
              <a:rPr sz="3628" dirty="0" err="1"/>
              <a:t>Gahring</a:t>
            </a:r>
            <a:endParaRPr sz="3628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59ecf08-27d0-4f50-ac9a-e83b9fafb9e8">
            <a:hlinkClick r:id="" action="ppaction://media"/>
            <a:extLst>
              <a:ext uri="{FF2B5EF4-FFF2-40B4-BE49-F238E27FC236}">
                <a16:creationId xmlns:a16="http://schemas.microsoft.com/office/drawing/2014/main" id="{F4CA97DB-8280-54A6-EB9F-DC44BA61F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6122988" cy="1113270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A486E30E-042B-9C75-9010-5B9DA7088FDE}"/>
              </a:ext>
            </a:extLst>
          </p:cNvPr>
          <p:cNvSpPr txBox="1"/>
          <p:nvPr/>
        </p:nvSpPr>
        <p:spPr>
          <a:xfrm>
            <a:off x="9467552" y="442913"/>
            <a:ext cx="7134523" cy="90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389" rIns="75389">
            <a:spAutoFit/>
          </a:bodyPr>
          <a:lstStyle>
            <a:lvl1pPr>
              <a:defRPr sz="3200" b="1">
                <a:solidFill>
                  <a:srgbClr val="7030A0"/>
                </a:solidFill>
              </a:defRPr>
            </a:lvl1pPr>
          </a:lstStyle>
          <a:p>
            <a:r>
              <a:rPr sz="5277" dirty="0" err="1">
                <a:solidFill>
                  <a:srgbClr val="C00000"/>
                </a:solidFill>
              </a:rPr>
              <a:t>Хирургическое</a:t>
            </a:r>
            <a:r>
              <a:rPr sz="5277" dirty="0">
                <a:solidFill>
                  <a:srgbClr val="C00000"/>
                </a:solidFill>
              </a:rPr>
              <a:t> </a:t>
            </a:r>
            <a:r>
              <a:rPr sz="5277" dirty="0" err="1">
                <a:solidFill>
                  <a:srgbClr val="C00000"/>
                </a:solidFill>
              </a:rPr>
              <a:t>лечение</a:t>
            </a:r>
            <a:r>
              <a:rPr sz="5277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E3A076-BC1C-1B84-3D3B-F930ADB8AAA7}"/>
              </a:ext>
            </a:extLst>
          </p:cNvPr>
          <p:cNvSpPr txBox="1"/>
          <p:nvPr/>
        </p:nvSpPr>
        <p:spPr>
          <a:xfrm>
            <a:off x="9058274" y="5233021"/>
            <a:ext cx="8415338" cy="843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389" rIns="75389">
            <a:spAutoFit/>
          </a:bodyPr>
          <a:lstStyle>
            <a:lvl1pPr>
              <a:lnSpc>
                <a:spcPct val="150000"/>
              </a:lnSpc>
              <a:defRPr sz="2200"/>
            </a:lvl1pPr>
          </a:lstStyle>
          <a:p>
            <a:r>
              <a:rPr lang="ru-RU" sz="3628" dirty="0"/>
              <a:t>- Удаленный фрагмент хрящевой ткани</a:t>
            </a:r>
            <a:endParaRPr sz="3628" dirty="0"/>
          </a:p>
        </p:txBody>
      </p:sp>
    </p:spTree>
    <p:extLst>
      <p:ext uri="{BB962C8B-B14F-4D97-AF65-F5344CB8AC3E}">
        <p14:creationId xmlns:p14="http://schemas.microsoft.com/office/powerpoint/2010/main" val="14110285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Box 1"/>
          <p:cNvSpPr txBox="1"/>
          <p:nvPr/>
        </p:nvSpPr>
        <p:spPr>
          <a:xfrm>
            <a:off x="3250431" y="346754"/>
            <a:ext cx="9746058" cy="90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>
            <a:lvl1pPr>
              <a:defRPr sz="3200" b="1">
                <a:solidFill>
                  <a:srgbClr val="7030A0"/>
                </a:solidFill>
              </a:defRPr>
            </a:lvl1pPr>
          </a:lstStyle>
          <a:p>
            <a:r>
              <a:rPr sz="5277" dirty="0" err="1">
                <a:solidFill>
                  <a:srgbClr val="C00000"/>
                </a:solidFill>
              </a:rPr>
              <a:t>Послеоперационное</a:t>
            </a:r>
            <a:r>
              <a:rPr sz="5277" dirty="0">
                <a:solidFill>
                  <a:srgbClr val="C00000"/>
                </a:solidFill>
              </a:rPr>
              <a:t> </a:t>
            </a:r>
            <a:r>
              <a:rPr sz="5277" dirty="0" err="1">
                <a:solidFill>
                  <a:srgbClr val="C00000"/>
                </a:solidFill>
              </a:rPr>
              <a:t>лечение</a:t>
            </a:r>
            <a:r>
              <a:rPr sz="5277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26" name="TextBox 2"/>
          <p:cNvSpPr txBox="1"/>
          <p:nvPr/>
        </p:nvSpPr>
        <p:spPr>
          <a:xfrm>
            <a:off x="638132" y="3166760"/>
            <a:ext cx="12788313" cy="586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/>
          <a:p>
            <a:pPr>
              <a:lnSpc>
                <a:spcPct val="150000"/>
              </a:lnSpc>
              <a:defRPr sz="2200"/>
            </a:pPr>
            <a:r>
              <a:rPr sz="3628" dirty="0"/>
              <a:t>- </a:t>
            </a:r>
            <a:r>
              <a:rPr sz="3628" dirty="0" err="1"/>
              <a:t>пенициллин</a:t>
            </a:r>
            <a:r>
              <a:rPr sz="3628" dirty="0"/>
              <a:t> + </a:t>
            </a:r>
            <a:r>
              <a:rPr sz="3628" dirty="0" err="1"/>
              <a:t>клавулоновая</a:t>
            </a:r>
            <a:r>
              <a:rPr sz="3628" dirty="0"/>
              <a:t> </a:t>
            </a:r>
            <a:r>
              <a:rPr sz="3628" dirty="0" err="1"/>
              <a:t>кислота</a:t>
            </a:r>
            <a:r>
              <a:rPr sz="3628" dirty="0"/>
              <a:t> 12.5 </a:t>
            </a:r>
            <a:r>
              <a:rPr sz="3628" dirty="0" err="1"/>
              <a:t>мг</a:t>
            </a:r>
            <a:r>
              <a:rPr sz="3628" dirty="0"/>
              <a:t>\</a:t>
            </a:r>
            <a:r>
              <a:rPr sz="3628" dirty="0" err="1"/>
              <a:t>кг</a:t>
            </a:r>
            <a:r>
              <a:rPr sz="3628" dirty="0"/>
              <a:t> 2 </a:t>
            </a:r>
            <a:r>
              <a:rPr sz="3628" dirty="0" err="1"/>
              <a:t>раза</a:t>
            </a:r>
            <a:r>
              <a:rPr sz="3628" dirty="0"/>
              <a:t> в </a:t>
            </a:r>
            <a:r>
              <a:rPr sz="3628" dirty="0" err="1"/>
              <a:t>сутки</a:t>
            </a:r>
            <a:r>
              <a:rPr sz="3628" dirty="0"/>
              <a:t>, 10 </a:t>
            </a:r>
            <a:r>
              <a:rPr sz="3628" dirty="0" err="1"/>
              <a:t>дней</a:t>
            </a:r>
            <a:r>
              <a:rPr sz="3628" dirty="0"/>
              <a:t>, </a:t>
            </a:r>
            <a:r>
              <a:rPr sz="3628" dirty="0" err="1"/>
              <a:t>внутрь</a:t>
            </a:r>
            <a:endParaRPr sz="3628" dirty="0"/>
          </a:p>
          <a:p>
            <a:pPr>
              <a:lnSpc>
                <a:spcPct val="150000"/>
              </a:lnSpc>
              <a:defRPr sz="2200"/>
            </a:pPr>
            <a:r>
              <a:rPr sz="3628" dirty="0"/>
              <a:t>- </a:t>
            </a:r>
            <a:r>
              <a:rPr sz="3628" dirty="0" err="1"/>
              <a:t>робенакоксиб</a:t>
            </a:r>
            <a:r>
              <a:rPr sz="3628" dirty="0"/>
              <a:t> 1-2 </a:t>
            </a:r>
            <a:r>
              <a:rPr sz="3628" dirty="0" err="1"/>
              <a:t>мг</a:t>
            </a:r>
            <a:r>
              <a:rPr sz="3628" dirty="0"/>
              <a:t>\</a:t>
            </a:r>
            <a:r>
              <a:rPr sz="3628" dirty="0" err="1"/>
              <a:t>кг</a:t>
            </a:r>
            <a:r>
              <a:rPr sz="3628" dirty="0"/>
              <a:t> 1 </a:t>
            </a:r>
            <a:r>
              <a:rPr sz="3628" dirty="0" err="1"/>
              <a:t>раз</a:t>
            </a:r>
            <a:r>
              <a:rPr sz="3628" dirty="0"/>
              <a:t> в </a:t>
            </a:r>
            <a:r>
              <a:rPr sz="3628" dirty="0" err="1"/>
              <a:t>сутки</a:t>
            </a:r>
            <a:r>
              <a:rPr sz="3628" dirty="0"/>
              <a:t>, 14 </a:t>
            </a:r>
            <a:r>
              <a:rPr sz="3628" dirty="0" err="1"/>
              <a:t>дней</a:t>
            </a:r>
            <a:r>
              <a:rPr sz="3628" dirty="0"/>
              <a:t>, </a:t>
            </a:r>
            <a:r>
              <a:rPr sz="3628" dirty="0" err="1"/>
              <a:t>внутрь</a:t>
            </a:r>
            <a:r>
              <a:rPr sz="3628" dirty="0"/>
              <a:t>, </a:t>
            </a:r>
            <a:r>
              <a:rPr sz="3628" dirty="0" err="1"/>
              <a:t>через</a:t>
            </a:r>
            <a:r>
              <a:rPr sz="3628" dirty="0"/>
              <a:t> 20 </a:t>
            </a:r>
            <a:r>
              <a:rPr sz="3628" dirty="0" err="1"/>
              <a:t>минут</a:t>
            </a:r>
            <a:r>
              <a:rPr sz="3628" dirty="0"/>
              <a:t> </a:t>
            </a:r>
            <a:r>
              <a:rPr sz="3628" dirty="0" err="1"/>
              <a:t>после</a:t>
            </a:r>
            <a:r>
              <a:rPr sz="3628" dirty="0"/>
              <a:t> </a:t>
            </a:r>
            <a:r>
              <a:rPr sz="3628" dirty="0" err="1"/>
              <a:t>кормления</a:t>
            </a:r>
            <a:endParaRPr sz="3628" dirty="0"/>
          </a:p>
          <a:p>
            <a:pPr>
              <a:lnSpc>
                <a:spcPct val="150000"/>
              </a:lnSpc>
              <a:defRPr sz="2200"/>
            </a:pPr>
            <a:r>
              <a:rPr sz="3628" dirty="0"/>
              <a:t>- </a:t>
            </a:r>
            <a:r>
              <a:rPr sz="3628" dirty="0" err="1"/>
              <a:t>обработка</a:t>
            </a:r>
            <a:r>
              <a:rPr sz="3628" dirty="0"/>
              <a:t> </a:t>
            </a:r>
            <a:r>
              <a:rPr sz="3628" dirty="0" err="1"/>
              <a:t>швов</a:t>
            </a:r>
            <a:r>
              <a:rPr sz="3628" dirty="0"/>
              <a:t> </a:t>
            </a:r>
            <a:r>
              <a:rPr sz="3628" dirty="0" err="1"/>
              <a:t>хлоргексидином</a:t>
            </a:r>
            <a:r>
              <a:rPr sz="3628" dirty="0"/>
              <a:t> 0.05% 1 </a:t>
            </a:r>
            <a:r>
              <a:rPr sz="3628" dirty="0" err="1"/>
              <a:t>раз</a:t>
            </a:r>
            <a:r>
              <a:rPr sz="3628" dirty="0"/>
              <a:t> в </a:t>
            </a:r>
            <a:r>
              <a:rPr sz="3628" dirty="0" err="1"/>
              <a:t>сутки</a:t>
            </a:r>
            <a:r>
              <a:rPr sz="3628" dirty="0"/>
              <a:t>, </a:t>
            </a:r>
            <a:r>
              <a:rPr sz="3628" dirty="0" err="1"/>
              <a:t>до</a:t>
            </a:r>
            <a:r>
              <a:rPr sz="3628" dirty="0"/>
              <a:t> </a:t>
            </a:r>
            <a:r>
              <a:rPr sz="3628" dirty="0" err="1"/>
              <a:t>снятия</a:t>
            </a:r>
            <a:r>
              <a:rPr sz="3628" dirty="0"/>
              <a:t> </a:t>
            </a:r>
            <a:r>
              <a:rPr sz="3628" dirty="0" err="1"/>
              <a:t>швов</a:t>
            </a:r>
            <a:endParaRPr sz="3628" dirty="0"/>
          </a:p>
          <a:p>
            <a:pPr>
              <a:lnSpc>
                <a:spcPct val="150000"/>
              </a:lnSpc>
              <a:defRPr sz="2200"/>
            </a:pPr>
            <a:r>
              <a:rPr sz="3628" dirty="0"/>
              <a:t>- </a:t>
            </a:r>
            <a:r>
              <a:rPr sz="3628" dirty="0" err="1"/>
              <a:t>снятие</a:t>
            </a:r>
            <a:r>
              <a:rPr sz="3628" dirty="0"/>
              <a:t> </a:t>
            </a:r>
            <a:r>
              <a:rPr sz="3628" dirty="0" err="1"/>
              <a:t>швов</a:t>
            </a:r>
            <a:r>
              <a:rPr sz="3628" dirty="0"/>
              <a:t> </a:t>
            </a:r>
            <a:r>
              <a:rPr sz="3628" dirty="0" err="1"/>
              <a:t>через</a:t>
            </a:r>
            <a:r>
              <a:rPr sz="3628" dirty="0"/>
              <a:t> 10 </a:t>
            </a:r>
            <a:r>
              <a:rPr sz="3628" dirty="0" err="1"/>
              <a:t>дней</a:t>
            </a:r>
            <a:endParaRPr sz="3628" dirty="0"/>
          </a:p>
        </p:txBody>
      </p:sp>
      <p:pic>
        <p:nvPicPr>
          <p:cNvPr id="227" name="b29aff50-05ac-43d9-8f29-bf1d8b5fa514" descr="b29aff50-05ac-43d9-8f29-bf1d8b5fa51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6402" y="178505"/>
            <a:ext cx="5994536" cy="10899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94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27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Рисунок 2" descr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28" y="729162"/>
            <a:ext cx="10566748" cy="527641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38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578" y="271963"/>
            <a:ext cx="7208566" cy="1076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Рисунок 6" descr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421" y="6508978"/>
            <a:ext cx="6648011" cy="4302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10"/>
          <p:cNvSpPr/>
          <p:nvPr/>
        </p:nvSpPr>
        <p:spPr>
          <a:xfrm>
            <a:off x="-3" y="397"/>
            <a:ext cx="20099077" cy="113085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5389" rIns="753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968"/>
          </a:p>
        </p:txBody>
      </p:sp>
      <p:pic>
        <p:nvPicPr>
          <p:cNvPr id="244" name="Рисунок 4" descr="Рисунок 4"/>
          <p:cNvPicPr>
            <a:picLocks noChangeAspect="1"/>
          </p:cNvPicPr>
          <p:nvPr/>
        </p:nvPicPr>
        <p:blipFill>
          <a:blip r:embed="rId2">
            <a:alphaModFix amt="50000"/>
          </a:blip>
          <a:srcRect l="3128" r="1697"/>
          <a:stretch>
            <a:fillRect/>
          </a:stretch>
        </p:blipFill>
        <p:spPr>
          <a:xfrm>
            <a:off x="1" y="413"/>
            <a:ext cx="15944838" cy="1130854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Rectangle 12"/>
          <p:cNvSpPr/>
          <p:nvPr/>
        </p:nvSpPr>
        <p:spPr>
          <a:xfrm flipH="1">
            <a:off x="8450946" y="-179882"/>
            <a:ext cx="11653154" cy="11308556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7000"/>
                </a:srgbClr>
              </a:gs>
              <a:gs pos="4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75389" rIns="753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968"/>
          </a:p>
        </p:txBody>
      </p:sp>
      <p:sp>
        <p:nvSpPr>
          <p:cNvPr id="246" name="TextBox 5"/>
          <p:cNvSpPr txBox="1"/>
          <p:nvPr/>
        </p:nvSpPr>
        <p:spPr>
          <a:xfrm>
            <a:off x="6338654" y="7745849"/>
            <a:ext cx="13685028" cy="1599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 anchor="b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6600" b="1">
                <a:solidFill>
                  <a:srgbClr val="7030A0"/>
                </a:solidFill>
              </a:defRPr>
            </a:lvl1pPr>
          </a:lstStyle>
          <a:p>
            <a:endParaRPr sz="10883" dirty="0"/>
          </a:p>
        </p:txBody>
      </p:sp>
      <p:pic>
        <p:nvPicPr>
          <p:cNvPr id="248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23403" y="389545"/>
            <a:ext cx="4622776" cy="1793344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extBox 8"/>
          <p:cNvSpPr txBox="1"/>
          <p:nvPr/>
        </p:nvSpPr>
        <p:spPr>
          <a:xfrm>
            <a:off x="12428942" y="5722395"/>
            <a:ext cx="7031793" cy="90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/>
          <a:p>
            <a:pPr algn="ctr">
              <a:defRPr sz="3200">
                <a:solidFill>
                  <a:srgbClr val="0070C0"/>
                </a:solidFill>
              </a:defRPr>
            </a:pPr>
            <a:r>
              <a:rPr sz="5277" dirty="0"/>
              <a:t>Maslovavet@gmail.com                                                                                      </a:t>
            </a:r>
          </a:p>
        </p:txBody>
      </p:sp>
      <p:pic>
        <p:nvPicPr>
          <p:cNvPr id="250" name="Рисунок 11" descr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9635" y="3385448"/>
            <a:ext cx="3639592" cy="1910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 descr="Изображение выглядит как текст, датчик">
            <a:extLst>
              <a:ext uri="{FF2B5EF4-FFF2-40B4-BE49-F238E27FC236}">
                <a16:creationId xmlns:a16="http://schemas.microsoft.com/office/drawing/2014/main" id="{6A589376-9192-BA86-38FB-1027ECF2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21" y="7956586"/>
            <a:ext cx="17044057" cy="277773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"/>
          <p:cNvSpPr txBox="1"/>
          <p:nvPr/>
        </p:nvSpPr>
        <p:spPr>
          <a:xfrm>
            <a:off x="6490399" y="535108"/>
            <a:ext cx="6073310" cy="90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>
            <a:lvl1pPr>
              <a:defRPr sz="3200" b="1">
                <a:solidFill>
                  <a:srgbClr val="7030A0"/>
                </a:solidFill>
              </a:defRPr>
            </a:lvl1pPr>
          </a:lstStyle>
          <a:p>
            <a:r>
              <a:rPr sz="5277" dirty="0" err="1">
                <a:solidFill>
                  <a:srgbClr val="C00000"/>
                </a:solidFill>
              </a:rPr>
              <a:t>Этиология</a:t>
            </a:r>
            <a:r>
              <a:rPr sz="5277" dirty="0">
                <a:solidFill>
                  <a:srgbClr val="C00000"/>
                </a:solidFill>
              </a:rPr>
              <a:t> </a:t>
            </a:r>
            <a:r>
              <a:rPr sz="5277" dirty="0" err="1">
                <a:solidFill>
                  <a:srgbClr val="C00000"/>
                </a:solidFill>
              </a:rPr>
              <a:t>болезни</a:t>
            </a:r>
            <a:endParaRPr sz="5277" dirty="0">
              <a:solidFill>
                <a:srgbClr val="C00000"/>
              </a:solidFill>
            </a:endParaRPr>
          </a:p>
        </p:txBody>
      </p:sp>
      <p:sp>
        <p:nvSpPr>
          <p:cNvPr id="111" name="TextBox 2"/>
          <p:cNvSpPr txBox="1"/>
          <p:nvPr/>
        </p:nvSpPr>
        <p:spPr>
          <a:xfrm>
            <a:off x="883507" y="2022412"/>
            <a:ext cx="18337086" cy="2518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/>
          <a:p>
            <a:pPr>
              <a:lnSpc>
                <a:spcPct val="150000"/>
              </a:lnSpc>
              <a:defRPr sz="2200"/>
            </a:pPr>
            <a:r>
              <a:rPr sz="3628"/>
              <a:t>- дегенеративное заболевание растущих животных, при котором прерывается энхондральное окостенение - хрящевая ткань отслаивается и попадает в полость сустава</a:t>
            </a:r>
            <a:br>
              <a:rPr sz="3628"/>
            </a:br>
            <a:r>
              <a:rPr sz="3628"/>
              <a:t>- травма</a:t>
            </a:r>
          </a:p>
        </p:txBody>
      </p:sp>
      <p:pic>
        <p:nvPicPr>
          <p:cNvPr id="112" name="Рисунок 8" descr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247" y="6151319"/>
            <a:ext cx="9461288" cy="402951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</p:pic>
      <p:pic>
        <p:nvPicPr>
          <p:cNvPr id="113" name="Рисунок 10" descr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0" y="4055995"/>
            <a:ext cx="4147280" cy="6870867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extBox 2"/>
          <p:cNvSpPr txBox="1"/>
          <p:nvPr/>
        </p:nvSpPr>
        <p:spPr>
          <a:xfrm>
            <a:off x="5568854" y="10442192"/>
            <a:ext cx="8966395" cy="65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5389" rIns="75389">
            <a:spAutoFit/>
          </a:bodyPr>
          <a:lstStyle>
            <a:lvl1pPr algn="ctr">
              <a:defRPr sz="2200">
                <a:solidFill>
                  <a:srgbClr val="FFFFFF"/>
                </a:solidFill>
              </a:defRPr>
            </a:lvl1pPr>
          </a:lstStyle>
          <a:p>
            <a:r>
              <a:rPr sz="3628"/>
              <a:t>Маслова Е.С.      РОХ плечевой кости у кошек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"/>
          <p:cNvSpPr txBox="1"/>
          <p:nvPr/>
        </p:nvSpPr>
        <p:spPr>
          <a:xfrm>
            <a:off x="5568854" y="521427"/>
            <a:ext cx="6967476" cy="90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>
            <a:lvl1pPr>
              <a:defRPr sz="3200" b="1">
                <a:solidFill>
                  <a:srgbClr val="7030A0"/>
                </a:solidFill>
              </a:defRPr>
            </a:lvl1pPr>
          </a:lstStyle>
          <a:p>
            <a:r>
              <a:rPr sz="5277" dirty="0" err="1">
                <a:solidFill>
                  <a:srgbClr val="C00000"/>
                </a:solidFill>
              </a:rPr>
              <a:t>Клинический</a:t>
            </a:r>
            <a:r>
              <a:rPr sz="5277" dirty="0"/>
              <a:t> </a:t>
            </a:r>
            <a:r>
              <a:rPr sz="5277" dirty="0" err="1">
                <a:solidFill>
                  <a:srgbClr val="C00000"/>
                </a:solidFill>
              </a:rPr>
              <a:t>случай</a:t>
            </a:r>
            <a:endParaRPr sz="5277" dirty="0">
              <a:solidFill>
                <a:srgbClr val="C00000"/>
              </a:solidFill>
            </a:endParaRPr>
          </a:p>
        </p:txBody>
      </p:sp>
      <p:sp>
        <p:nvSpPr>
          <p:cNvPr id="118" name="TextBox 2"/>
          <p:cNvSpPr txBox="1"/>
          <p:nvPr/>
        </p:nvSpPr>
        <p:spPr>
          <a:xfrm>
            <a:off x="388055" y="2945297"/>
            <a:ext cx="13460399" cy="586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/>
          <a:p>
            <a:pPr algn="ctr">
              <a:lnSpc>
                <a:spcPct val="150000"/>
              </a:lnSpc>
              <a:defRPr sz="2200"/>
            </a:pPr>
            <a:r>
              <a:rPr sz="3628" dirty="0" err="1"/>
              <a:t>Кот</a:t>
            </a:r>
            <a:r>
              <a:rPr sz="3628" dirty="0"/>
              <a:t> </a:t>
            </a:r>
            <a:r>
              <a:rPr sz="3628" dirty="0" err="1"/>
              <a:t>Рикки</a:t>
            </a:r>
            <a:r>
              <a:rPr sz="3628" dirty="0"/>
              <a:t>, </a:t>
            </a:r>
            <a:r>
              <a:rPr sz="3628" dirty="0" err="1"/>
              <a:t>метис</a:t>
            </a:r>
            <a:r>
              <a:rPr sz="3628" dirty="0"/>
              <a:t>, </a:t>
            </a:r>
            <a:r>
              <a:rPr sz="3628" dirty="0" err="1"/>
              <a:t>возраст</a:t>
            </a:r>
            <a:r>
              <a:rPr sz="3628" dirty="0"/>
              <a:t> 10 </a:t>
            </a:r>
            <a:r>
              <a:rPr sz="3628" dirty="0" err="1"/>
              <a:t>месяцев</a:t>
            </a:r>
            <a:r>
              <a:rPr sz="3628" dirty="0"/>
              <a:t>, </a:t>
            </a:r>
            <a:r>
              <a:rPr sz="3628" dirty="0" err="1"/>
              <a:t>содержание</a:t>
            </a:r>
            <a:r>
              <a:rPr sz="3628" dirty="0"/>
              <a:t> </a:t>
            </a:r>
            <a:r>
              <a:rPr sz="3628" dirty="0" err="1"/>
              <a:t>квартирное</a:t>
            </a:r>
            <a:r>
              <a:rPr sz="3628" dirty="0"/>
              <a:t>, </a:t>
            </a:r>
            <a:r>
              <a:rPr sz="3628" dirty="0" err="1"/>
              <a:t>кормление</a:t>
            </a:r>
            <a:r>
              <a:rPr sz="3628" dirty="0"/>
              <a:t> </a:t>
            </a:r>
            <a:r>
              <a:rPr sz="3628" dirty="0" err="1"/>
              <a:t>промышленным</a:t>
            </a:r>
            <a:r>
              <a:rPr sz="3628" dirty="0"/>
              <a:t> </a:t>
            </a:r>
            <a:r>
              <a:rPr sz="3628" dirty="0" err="1"/>
              <a:t>кормом</a:t>
            </a:r>
            <a:r>
              <a:rPr sz="3628" dirty="0"/>
              <a:t>, </a:t>
            </a:r>
            <a:r>
              <a:rPr sz="3628" dirty="0" err="1"/>
              <a:t>вакцинирован</a:t>
            </a:r>
            <a:endParaRPr sz="3628" dirty="0"/>
          </a:p>
          <a:p>
            <a:pPr>
              <a:lnSpc>
                <a:spcPct val="150000"/>
              </a:lnSpc>
              <a:defRPr sz="2200"/>
            </a:pPr>
            <a:r>
              <a:rPr sz="3628" dirty="0"/>
              <a:t>- </a:t>
            </a:r>
            <a:r>
              <a:rPr sz="3628" dirty="0" err="1"/>
              <a:t>периодическая</a:t>
            </a:r>
            <a:r>
              <a:rPr sz="3628" dirty="0"/>
              <a:t> </a:t>
            </a:r>
            <a:r>
              <a:rPr sz="3628" dirty="0" err="1"/>
              <a:t>хромота</a:t>
            </a:r>
            <a:r>
              <a:rPr sz="3628" dirty="0"/>
              <a:t> </a:t>
            </a:r>
            <a:r>
              <a:rPr sz="3628" dirty="0" err="1"/>
              <a:t>на</a:t>
            </a:r>
            <a:r>
              <a:rPr sz="3628" dirty="0"/>
              <a:t> ЛГК с 6 </a:t>
            </a:r>
            <a:r>
              <a:rPr sz="3628" dirty="0" err="1"/>
              <a:t>месяцев</a:t>
            </a:r>
            <a:br>
              <a:rPr sz="3628" dirty="0"/>
            </a:br>
            <a:r>
              <a:rPr sz="3628" dirty="0"/>
              <a:t>- </a:t>
            </a:r>
            <a:r>
              <a:rPr sz="3628" dirty="0" err="1"/>
              <a:t>боль</a:t>
            </a:r>
            <a:r>
              <a:rPr sz="3628" dirty="0"/>
              <a:t> </a:t>
            </a:r>
            <a:r>
              <a:rPr sz="3628" dirty="0" err="1"/>
              <a:t>при</a:t>
            </a:r>
            <a:r>
              <a:rPr sz="3628" dirty="0"/>
              <a:t> </a:t>
            </a:r>
            <a:r>
              <a:rPr sz="3628" dirty="0" err="1"/>
              <a:t>абдукции</a:t>
            </a:r>
            <a:r>
              <a:rPr sz="3628" dirty="0"/>
              <a:t> </a:t>
            </a:r>
            <a:r>
              <a:rPr sz="3628" dirty="0" err="1"/>
              <a:t>плечевого</a:t>
            </a:r>
            <a:r>
              <a:rPr sz="3628" dirty="0"/>
              <a:t> </a:t>
            </a:r>
            <a:r>
              <a:rPr sz="3628" dirty="0" err="1"/>
              <a:t>сустава</a:t>
            </a:r>
            <a:br>
              <a:rPr sz="3628" dirty="0"/>
            </a:br>
            <a:r>
              <a:rPr sz="3628" dirty="0"/>
              <a:t>- </a:t>
            </a:r>
            <a:r>
              <a:rPr sz="3628" dirty="0" err="1"/>
              <a:t>деформация</a:t>
            </a:r>
            <a:r>
              <a:rPr sz="3628" dirty="0"/>
              <a:t> </a:t>
            </a:r>
            <a:r>
              <a:rPr sz="3628" dirty="0" err="1"/>
              <a:t>грудных</a:t>
            </a:r>
            <a:r>
              <a:rPr sz="3628" dirty="0"/>
              <a:t> и </a:t>
            </a:r>
            <a:r>
              <a:rPr sz="3628" dirty="0" err="1"/>
              <a:t>тазовых</a:t>
            </a:r>
            <a:r>
              <a:rPr sz="3628" dirty="0"/>
              <a:t> </a:t>
            </a:r>
            <a:r>
              <a:rPr sz="3628" dirty="0" err="1"/>
              <a:t>конечностей</a:t>
            </a:r>
            <a:br>
              <a:rPr sz="3628" dirty="0"/>
            </a:br>
            <a:r>
              <a:rPr sz="3628" dirty="0"/>
              <a:t>- б\х и </a:t>
            </a:r>
            <a:r>
              <a:rPr sz="3628" dirty="0" err="1"/>
              <a:t>клинический</a:t>
            </a:r>
            <a:r>
              <a:rPr sz="3628" dirty="0"/>
              <a:t> </a:t>
            </a:r>
            <a:r>
              <a:rPr sz="3628" dirty="0" err="1"/>
              <a:t>анализы</a:t>
            </a:r>
            <a:r>
              <a:rPr sz="3628" dirty="0"/>
              <a:t> </a:t>
            </a:r>
            <a:r>
              <a:rPr sz="3628" dirty="0" err="1"/>
              <a:t>крови</a:t>
            </a:r>
            <a:r>
              <a:rPr sz="3628" dirty="0"/>
              <a:t> </a:t>
            </a:r>
            <a:r>
              <a:rPr sz="3628" dirty="0" err="1"/>
              <a:t>без</a:t>
            </a:r>
            <a:r>
              <a:rPr sz="3628" dirty="0"/>
              <a:t> </a:t>
            </a:r>
            <a:r>
              <a:rPr sz="3628" dirty="0" err="1"/>
              <a:t>патологии</a:t>
            </a:r>
            <a:br>
              <a:rPr sz="3628" dirty="0"/>
            </a:br>
            <a:r>
              <a:rPr sz="3628" dirty="0"/>
              <a:t>- </a:t>
            </a:r>
            <a:r>
              <a:rPr sz="3628" dirty="0" err="1"/>
              <a:t>эхо</a:t>
            </a:r>
            <a:r>
              <a:rPr sz="3628" dirty="0"/>
              <a:t> </a:t>
            </a:r>
            <a:r>
              <a:rPr sz="3628" dirty="0" err="1"/>
              <a:t>сердца</a:t>
            </a:r>
            <a:r>
              <a:rPr sz="3628" dirty="0"/>
              <a:t> </a:t>
            </a:r>
            <a:r>
              <a:rPr sz="3628" dirty="0" err="1"/>
              <a:t>без</a:t>
            </a:r>
            <a:r>
              <a:rPr sz="3628" dirty="0"/>
              <a:t> </a:t>
            </a:r>
            <a:r>
              <a:rPr sz="3628" dirty="0" err="1"/>
              <a:t>патологии</a:t>
            </a:r>
            <a:endParaRPr sz="3628" dirty="0"/>
          </a:p>
        </p:txBody>
      </p:sp>
      <p:pic>
        <p:nvPicPr>
          <p:cNvPr id="119" name="0cca309c-7446-4be4-9c23-e1c0ad7a3d47" descr="0cca309c-7446-4be4-9c23-e1c0ad7a3d47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30338" y="1157288"/>
            <a:ext cx="5585707" cy="9797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Box 1"/>
          <p:cNvSpPr txBox="1"/>
          <p:nvPr/>
        </p:nvSpPr>
        <p:spPr>
          <a:xfrm>
            <a:off x="7392348" y="782874"/>
            <a:ext cx="4454463" cy="90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>
            <a:lvl1pPr>
              <a:defRPr sz="3200" b="1">
                <a:solidFill>
                  <a:srgbClr val="7030A0"/>
                </a:solidFill>
              </a:defRPr>
            </a:lvl1pPr>
          </a:lstStyle>
          <a:p>
            <a:r>
              <a:rPr sz="5277" dirty="0" err="1">
                <a:solidFill>
                  <a:srgbClr val="C00000"/>
                </a:solidFill>
              </a:rPr>
              <a:t>Диагностика</a:t>
            </a:r>
            <a:endParaRPr sz="5277" dirty="0">
              <a:solidFill>
                <a:srgbClr val="C00000"/>
              </a:solidFill>
            </a:endParaRPr>
          </a:p>
        </p:txBody>
      </p:sp>
      <p:sp>
        <p:nvSpPr>
          <p:cNvPr id="124" name="TextBox 2"/>
          <p:cNvSpPr txBox="1"/>
          <p:nvPr/>
        </p:nvSpPr>
        <p:spPr>
          <a:xfrm>
            <a:off x="653968" y="2177677"/>
            <a:ext cx="5180358" cy="2518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5389" rIns="75389">
            <a:spAutoFit/>
          </a:bodyPr>
          <a:lstStyle/>
          <a:p>
            <a:pPr>
              <a:lnSpc>
                <a:spcPct val="150000"/>
              </a:lnSpc>
              <a:defRPr sz="2200"/>
            </a:pPr>
            <a:r>
              <a:rPr sz="3628"/>
              <a:t>- ортопедический осмотр</a:t>
            </a:r>
            <a:br>
              <a:rPr sz="3628"/>
            </a:br>
            <a:r>
              <a:rPr sz="3628"/>
              <a:t>- рентгенография</a:t>
            </a:r>
            <a:br>
              <a:rPr sz="3628"/>
            </a:br>
            <a:r>
              <a:rPr sz="3628"/>
              <a:t>- КТ</a:t>
            </a:r>
          </a:p>
        </p:txBody>
      </p:sp>
      <p:pic>
        <p:nvPicPr>
          <p:cNvPr id="125" name="Рисунок 4" descr="Рисунок 4"/>
          <p:cNvPicPr>
            <a:picLocks noChangeAspect="1"/>
          </p:cNvPicPr>
          <p:nvPr/>
        </p:nvPicPr>
        <p:blipFill>
          <a:blip r:embed="rId2"/>
          <a:srcRect l="21099" t="4644" b="4644"/>
          <a:stretch>
            <a:fillRect/>
          </a:stretch>
        </p:blipFill>
        <p:spPr>
          <a:xfrm>
            <a:off x="10247518" y="2095757"/>
            <a:ext cx="9033241" cy="7852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Рисунок 8" descr="Рисунок 8"/>
          <p:cNvPicPr>
            <a:picLocks noChangeAspect="1"/>
          </p:cNvPicPr>
          <p:nvPr/>
        </p:nvPicPr>
        <p:blipFill>
          <a:blip r:embed="rId3"/>
          <a:srcRect b="12860"/>
          <a:stretch>
            <a:fillRect/>
          </a:stretch>
        </p:blipFill>
        <p:spPr>
          <a:xfrm>
            <a:off x="2685538" y="4429676"/>
            <a:ext cx="6477201" cy="517853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Box 2"/>
          <p:cNvSpPr txBox="1"/>
          <p:nvPr/>
        </p:nvSpPr>
        <p:spPr>
          <a:xfrm>
            <a:off x="5568854" y="10442192"/>
            <a:ext cx="8966395" cy="65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5389" rIns="75389">
            <a:spAutoFit/>
          </a:bodyPr>
          <a:lstStyle>
            <a:lvl1pPr algn="ctr">
              <a:defRPr sz="2200">
                <a:solidFill>
                  <a:srgbClr val="FFFFFF"/>
                </a:solidFill>
              </a:defRPr>
            </a:lvl1pPr>
          </a:lstStyle>
          <a:p>
            <a:r>
              <a:rPr sz="3628"/>
              <a:t>Маслова Е.С.      РОХ плечевой кости у кошек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3"/>
          <p:cNvSpPr txBox="1"/>
          <p:nvPr/>
        </p:nvSpPr>
        <p:spPr>
          <a:xfrm>
            <a:off x="4966580" y="614319"/>
            <a:ext cx="10170939" cy="90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389" rIns="75389">
            <a:spAutoFit/>
          </a:bodyPr>
          <a:lstStyle>
            <a:lvl1pPr>
              <a:defRPr sz="3200" b="1">
                <a:solidFill>
                  <a:srgbClr val="7030A0"/>
                </a:solidFill>
              </a:defRPr>
            </a:lvl1pPr>
          </a:lstStyle>
          <a:p>
            <a:r>
              <a:rPr sz="5277" dirty="0" err="1">
                <a:solidFill>
                  <a:srgbClr val="C00000"/>
                </a:solidFill>
              </a:rPr>
              <a:t>Дифференциальная</a:t>
            </a:r>
            <a:r>
              <a:rPr sz="5277" dirty="0">
                <a:solidFill>
                  <a:srgbClr val="C00000"/>
                </a:solidFill>
              </a:rPr>
              <a:t> </a:t>
            </a:r>
            <a:r>
              <a:rPr sz="5277" dirty="0" err="1">
                <a:solidFill>
                  <a:srgbClr val="C00000"/>
                </a:solidFill>
              </a:rPr>
              <a:t>диагностика</a:t>
            </a:r>
            <a:endParaRPr sz="5277" dirty="0">
              <a:solidFill>
                <a:srgbClr val="C00000"/>
              </a:solidFill>
            </a:endParaRPr>
          </a:p>
        </p:txBody>
      </p:sp>
      <p:sp>
        <p:nvSpPr>
          <p:cNvPr id="131" name="TextBox 4"/>
          <p:cNvSpPr txBox="1"/>
          <p:nvPr/>
        </p:nvSpPr>
        <p:spPr>
          <a:xfrm>
            <a:off x="696337" y="3679514"/>
            <a:ext cx="7959532" cy="4193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/>
          <a:p>
            <a:pPr>
              <a:lnSpc>
                <a:spcPct val="150000"/>
              </a:lnSpc>
              <a:defRPr sz="2200"/>
            </a:pPr>
            <a:r>
              <a:rPr sz="3628"/>
              <a:t>- травма</a:t>
            </a:r>
            <a:br>
              <a:rPr sz="3628"/>
            </a:br>
            <a:r>
              <a:rPr sz="3628"/>
              <a:t>- септический артрит</a:t>
            </a:r>
            <a:br>
              <a:rPr sz="3628"/>
            </a:br>
            <a:r>
              <a:rPr sz="3628"/>
              <a:t>- гленоидная дисплазия</a:t>
            </a:r>
            <a:br>
              <a:rPr sz="3628"/>
            </a:br>
            <a:r>
              <a:rPr sz="3628"/>
              <a:t>- врожденный вывих плечевого сустава</a:t>
            </a:r>
            <a:br>
              <a:rPr sz="3628"/>
            </a:br>
            <a:r>
              <a:rPr sz="3628"/>
              <a:t>- деформация грудных конечностей</a:t>
            </a:r>
          </a:p>
        </p:txBody>
      </p:sp>
      <p:pic>
        <p:nvPicPr>
          <p:cNvPr id="132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849" y="3454841"/>
            <a:ext cx="9125914" cy="464254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34" name="TextBox 2"/>
          <p:cNvSpPr txBox="1"/>
          <p:nvPr/>
        </p:nvSpPr>
        <p:spPr>
          <a:xfrm>
            <a:off x="5568854" y="10442192"/>
            <a:ext cx="8966395" cy="65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5389" rIns="75389">
            <a:spAutoFit/>
          </a:bodyPr>
          <a:lstStyle>
            <a:lvl1pPr algn="ctr">
              <a:defRPr sz="2200">
                <a:solidFill>
                  <a:srgbClr val="FFFFFF"/>
                </a:solidFill>
              </a:defRPr>
            </a:lvl1pPr>
          </a:lstStyle>
          <a:p>
            <a:r>
              <a:rPr sz="3628"/>
              <a:t>Маслова Е.С.      РОХ плечевой кости у кошек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046" y="236431"/>
            <a:ext cx="8831500" cy="10836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Рисунок 5" descr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442" y="236432"/>
            <a:ext cx="6897923" cy="10836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bandicam 2022-10-07 14-53-47-263" descr="bandicam 2022-10-07 14-53-47-263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3076" y="442915"/>
            <a:ext cx="7084478" cy="10442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bandicam 2022-10-07 13-44-57-564" descr="bandicam 2022-10-07 13-44-57-56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9850" y="442914"/>
            <a:ext cx="8988601" cy="10442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7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32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000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000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video>
            <p:seq concurrent="1" prevAc="none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  <p:seq concurrent="1" prevAc="none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"/>
          <p:cNvSpPr txBox="1"/>
          <p:nvPr/>
        </p:nvSpPr>
        <p:spPr>
          <a:xfrm>
            <a:off x="5357736" y="573618"/>
            <a:ext cx="7198320" cy="904415"/>
          </a:xfrm>
          <a:prstGeom prst="rect">
            <a:avLst/>
          </a:prstGeom>
          <a:ln w="12700">
            <a:solidFill>
              <a:srgbClr val="C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>
            <a:lvl1pPr>
              <a:defRPr sz="3200" b="1">
                <a:solidFill>
                  <a:srgbClr val="7030A0"/>
                </a:solidFill>
              </a:defRPr>
            </a:lvl1pPr>
          </a:lstStyle>
          <a:p>
            <a:r>
              <a:rPr sz="5277" dirty="0" err="1">
                <a:solidFill>
                  <a:srgbClr val="C00000"/>
                </a:solidFill>
              </a:rPr>
              <a:t>Хирургическое</a:t>
            </a:r>
            <a:r>
              <a:rPr sz="5277" dirty="0">
                <a:solidFill>
                  <a:srgbClr val="C00000"/>
                </a:solidFill>
              </a:rPr>
              <a:t> </a:t>
            </a:r>
            <a:r>
              <a:rPr sz="5277" dirty="0" err="1">
                <a:solidFill>
                  <a:srgbClr val="C00000"/>
                </a:solidFill>
              </a:rPr>
              <a:t>лечение</a:t>
            </a:r>
            <a:r>
              <a:rPr sz="5277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7" name="TextBox 2"/>
          <p:cNvSpPr txBox="1"/>
          <p:nvPr/>
        </p:nvSpPr>
        <p:spPr>
          <a:xfrm>
            <a:off x="991080" y="3922441"/>
            <a:ext cx="11619469" cy="2518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5389" rIns="75389">
            <a:spAutoFit/>
          </a:bodyPr>
          <a:lstStyle/>
          <a:p>
            <a:pPr>
              <a:lnSpc>
                <a:spcPct val="150000"/>
              </a:lnSpc>
              <a:defRPr sz="2200"/>
            </a:pPr>
            <a:r>
              <a:rPr sz="3628" dirty="0"/>
              <a:t>- </a:t>
            </a:r>
            <a:r>
              <a:rPr sz="3628" dirty="0" err="1"/>
              <a:t>артроскопия</a:t>
            </a:r>
            <a:br>
              <a:rPr sz="3628" dirty="0"/>
            </a:br>
            <a:r>
              <a:rPr sz="3628" dirty="0"/>
              <a:t>- </a:t>
            </a:r>
            <a:r>
              <a:rPr sz="3628" dirty="0" err="1"/>
              <a:t>удаление</a:t>
            </a:r>
            <a:r>
              <a:rPr sz="3628" dirty="0"/>
              <a:t> </a:t>
            </a:r>
            <a:r>
              <a:rPr sz="3628" dirty="0" err="1"/>
              <a:t>отслоившегося</a:t>
            </a:r>
            <a:r>
              <a:rPr sz="3628" dirty="0"/>
              <a:t> </a:t>
            </a:r>
            <a:r>
              <a:rPr sz="3628" dirty="0" err="1"/>
              <a:t>хряща</a:t>
            </a:r>
            <a:br>
              <a:rPr sz="3628" dirty="0"/>
            </a:br>
            <a:r>
              <a:rPr sz="3628" dirty="0"/>
              <a:t>- </a:t>
            </a:r>
            <a:r>
              <a:rPr sz="3628" dirty="0" err="1"/>
              <a:t>кюретаж</a:t>
            </a:r>
            <a:r>
              <a:rPr sz="3628" dirty="0"/>
              <a:t> </a:t>
            </a:r>
            <a:r>
              <a:rPr sz="3628" dirty="0" err="1"/>
              <a:t>дефекта</a:t>
            </a:r>
            <a:r>
              <a:rPr sz="3628" dirty="0"/>
              <a:t> </a:t>
            </a:r>
            <a:r>
              <a:rPr sz="3628" dirty="0" err="1"/>
              <a:t>до</a:t>
            </a:r>
            <a:r>
              <a:rPr sz="3628" dirty="0"/>
              <a:t> </a:t>
            </a:r>
            <a:r>
              <a:rPr sz="3628" dirty="0" err="1"/>
              <a:t>субхондральной</a:t>
            </a:r>
            <a:r>
              <a:rPr sz="3628" dirty="0"/>
              <a:t> </a:t>
            </a:r>
            <a:r>
              <a:rPr sz="3628" dirty="0" err="1"/>
              <a:t>кости</a:t>
            </a:r>
            <a:endParaRPr sz="3628" dirty="0"/>
          </a:p>
        </p:txBody>
      </p:sp>
      <p:pic>
        <p:nvPicPr>
          <p:cNvPr id="148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0276" y="1053476"/>
            <a:ext cx="6313492" cy="998050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A5896B-852B-EAA3-093F-75148C2D6786}"/>
              </a:ext>
            </a:extLst>
          </p:cNvPr>
          <p:cNvSpPr txBox="1"/>
          <p:nvPr/>
        </p:nvSpPr>
        <p:spPr>
          <a:xfrm>
            <a:off x="6452890" y="9050631"/>
            <a:ext cx="6574004" cy="1006045"/>
          </a:xfrm>
          <a:prstGeom prst="rect">
            <a:avLst/>
          </a:prstGeom>
          <a:noFill/>
          <a:ln w="127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979" dirty="0">
                <a:solidFill>
                  <a:srgbClr val="242021"/>
                </a:solidFill>
                <a:latin typeface="Minion-Regular"/>
              </a:rPr>
              <a:t>SMALL ANIMAL SURGERY, FIFTH EDITION</a:t>
            </a:r>
            <a:br>
              <a:rPr lang="en-US" sz="1979" dirty="0">
                <a:solidFill>
                  <a:srgbClr val="242021"/>
                </a:solidFill>
                <a:latin typeface="Minion-Regular"/>
              </a:rPr>
            </a:br>
            <a:r>
              <a:rPr lang="en-US" sz="1979" b="1" dirty="0">
                <a:solidFill>
                  <a:srgbClr val="242021"/>
                </a:solidFill>
                <a:latin typeface="Minion-Bold"/>
              </a:rPr>
              <a:t>Copyright © 2019 by Elsevier, Inc. All rights reserved.</a:t>
            </a:r>
            <a:r>
              <a:rPr lang="en-US" sz="1979" dirty="0"/>
              <a:t> </a:t>
            </a:r>
            <a:br>
              <a:rPr lang="en-US" sz="1979" dirty="0"/>
            </a:br>
            <a:endParaRPr lang="ru-RU" sz="1979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"/>
          <p:cNvSpPr txBox="1"/>
          <p:nvPr/>
        </p:nvSpPr>
        <p:spPr>
          <a:xfrm>
            <a:off x="8029475" y="9773996"/>
            <a:ext cx="4045150" cy="90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5389" rIns="75389">
            <a:spAutoFit/>
          </a:bodyPr>
          <a:lstStyle>
            <a:lvl1pPr>
              <a:defRPr sz="3200" b="1">
                <a:solidFill>
                  <a:srgbClr val="7030A0"/>
                </a:solidFill>
              </a:defRPr>
            </a:lvl1pPr>
          </a:lstStyle>
          <a:p>
            <a:r>
              <a:rPr sz="5277" dirty="0" err="1">
                <a:solidFill>
                  <a:srgbClr val="C00000"/>
                </a:solidFill>
              </a:rPr>
              <a:t>Артроскопия</a:t>
            </a:r>
            <a:endParaRPr sz="5277" dirty="0">
              <a:solidFill>
                <a:srgbClr val="C00000"/>
              </a:solidFill>
            </a:endParaRPr>
          </a:p>
        </p:txBody>
      </p:sp>
      <p:pic>
        <p:nvPicPr>
          <p:cNvPr id="153" name="ed2bd0b2-322c-43f8-abbf-aac496aee811" descr="ed2bd0b2-322c-43f8-abbf-aac496aee81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6560" y="1300162"/>
            <a:ext cx="14250980" cy="8198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0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392</Words>
  <Application>Microsoft Office PowerPoint</Application>
  <PresentationFormat>Произвольный</PresentationFormat>
  <Paragraphs>70</Paragraphs>
  <Slides>15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Corvetta</vt:lpstr>
      <vt:lpstr>Minion-Bold</vt:lpstr>
      <vt:lpstr>Minion-Regular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Ekaterina Maslova</cp:lastModifiedBy>
  <cp:revision>5</cp:revision>
  <dcterms:modified xsi:type="dcterms:W3CDTF">2022-11-14T11:15:26Z</dcterms:modified>
</cp:coreProperties>
</file>