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  <p:sldMasterId id="2147483688" r:id="rId2"/>
  </p:sldMasterIdLst>
  <p:notesMasterIdLst>
    <p:notesMasterId r:id="rId15"/>
  </p:notesMasterIdLst>
  <p:sldIdLst>
    <p:sldId id="256" r:id="rId3"/>
    <p:sldId id="273" r:id="rId4"/>
    <p:sldId id="274" r:id="rId5"/>
    <p:sldId id="269" r:id="rId6"/>
    <p:sldId id="289" r:id="rId7"/>
    <p:sldId id="271" r:id="rId8"/>
    <p:sldId id="264" r:id="rId9"/>
    <p:sldId id="265" r:id="rId10"/>
    <p:sldId id="266" r:id="rId11"/>
    <p:sldId id="267" r:id="rId12"/>
    <p:sldId id="268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96281" autoAdjust="0"/>
  </p:normalViewPr>
  <p:slideViewPr>
    <p:cSldViewPr snapToGrid="0">
      <p:cViewPr varScale="1">
        <p:scale>
          <a:sx n="121" d="100"/>
          <a:sy n="121" d="100"/>
        </p:scale>
        <p:origin x="200" y="3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Сегменты,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сегменты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C15-4F4D-96DA-A4D6185F7A4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C15-4F4D-96DA-A4D6185F7A4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C15-4F4D-96DA-A4D6185F7A4C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9C15-4F4D-96DA-A4D6185F7A4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C15-4F4D-96DA-A4D6185F7A4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C15-4F4D-96DA-A4D6185F7A4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C15-4F4D-96DA-A4D6185F7A4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C15-4F4D-96DA-A4D6185F7A4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МДЖ</c:v>
                </c:pt>
                <c:pt idx="1">
                  <c:v>С/Х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8-4697-B292-93DEABAFC6A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Группы препаратов,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042374371940214E-2"/>
          <c:y val="0.16032813937851439"/>
          <c:w val="0.93125000000000002"/>
          <c:h val="0.567902449744826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Группы препаратов</c:v>
                </c:pt>
              </c:strCache>
            </c:strRef>
          </c:tx>
          <c:dPt>
            <c:idx val="0"/>
            <c:bubble3D val="0"/>
            <c:explosion val="2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0E8-AE40-889C-730540F5175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0E8-AE40-889C-730540F5175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0E8-AE40-889C-730540F51753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0E8-AE40-889C-730540F5175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0E8-AE40-889C-730540F5175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0E8-AE40-889C-730540F5175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0E8-AE40-889C-730540F5175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30E8-AE40-889C-730540F5175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ХФП</c:v>
                </c:pt>
                <c:pt idx="1">
                  <c:v>ИБП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1-40FC-A12A-10BB7BAEEBA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Импорт и локальное</a:t>
            </a:r>
          </a:p>
          <a:p>
            <a:pPr>
              <a:defRPr/>
            </a:pPr>
            <a:r>
              <a:rPr lang="ru-RU"/>
              <a:t> производство, %</a:t>
            </a:r>
          </a:p>
        </c:rich>
      </c:tx>
      <c:layout>
        <c:manualLayout>
          <c:xMode val="edge"/>
          <c:yMode val="edge"/>
          <c:x val="5.955136230356143E-2"/>
          <c:y val="7.19774872822547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95606694560669"/>
          <c:y val="0.36370701062059663"/>
          <c:w val="0.81746861924686187"/>
          <c:h val="0.556050259555686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Импорт и локальное производство, 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280-8741-B8BF-5A6E48E6452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280-8741-B8BF-5A6E48E6452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280-8741-B8BF-5A6E48E6452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280-8741-B8BF-5A6E48E6452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280-8741-B8BF-5A6E48E6452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280-8741-B8BF-5A6E48E6452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280-8741-B8BF-5A6E48E6452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280-8741-B8BF-5A6E48E6452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Импорт</c:v>
                </c:pt>
                <c:pt idx="1">
                  <c:v>Локальное про-во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D9-46D4-9754-803AD3D7E60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4B5651-17F1-4D15-AC30-9FA65BC560E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E07EE22-9704-422B-8D64-24FEA8460E74}">
      <dgm:prSet phldrT="[Текст]"/>
      <dgm:spPr/>
      <dgm:t>
        <a:bodyPr/>
        <a:lstStyle/>
        <a:p>
          <a:r>
            <a:rPr lang="ru-RU" b="1" dirty="0"/>
            <a:t>Первые 2 серии  препарата после получения РУ</a:t>
          </a:r>
        </a:p>
      </dgm:t>
    </dgm:pt>
    <dgm:pt modelId="{5EE6C4D6-93E5-4191-96ED-C1FC3CE5F4EC}" type="parTrans" cxnId="{B56BFA36-EF22-46F1-BB39-5A8BC483A86D}">
      <dgm:prSet/>
      <dgm:spPr/>
      <dgm:t>
        <a:bodyPr/>
        <a:lstStyle/>
        <a:p>
          <a:endParaRPr lang="ru-RU"/>
        </a:p>
      </dgm:t>
    </dgm:pt>
    <dgm:pt modelId="{BB69CBBD-E7BB-48C5-990E-8DD7B4A73AAF}" type="sibTrans" cxnId="{B56BFA36-EF22-46F1-BB39-5A8BC483A86D}">
      <dgm:prSet/>
      <dgm:spPr/>
      <dgm:t>
        <a:bodyPr/>
        <a:lstStyle/>
        <a:p>
          <a:endParaRPr lang="ru-RU"/>
        </a:p>
      </dgm:t>
    </dgm:pt>
    <dgm:pt modelId="{FEE89DD3-162F-4AC3-8D38-8C0F20F948A5}">
      <dgm:prSet phldrT="[Текст]"/>
      <dgm:spPr/>
      <dgm:t>
        <a:bodyPr/>
        <a:lstStyle/>
        <a:p>
          <a:r>
            <a:rPr lang="ru-RU" b="1" dirty="0"/>
            <a:t>1 серия для каждого препарата в течение года</a:t>
          </a:r>
        </a:p>
      </dgm:t>
    </dgm:pt>
    <dgm:pt modelId="{98049520-3B90-4AA2-A70A-7618302523F9}" type="parTrans" cxnId="{904BB9E7-4B8D-4212-A766-7C6D9B5780BF}">
      <dgm:prSet/>
      <dgm:spPr/>
      <dgm:t>
        <a:bodyPr/>
        <a:lstStyle/>
        <a:p>
          <a:endParaRPr lang="ru-RU"/>
        </a:p>
      </dgm:t>
    </dgm:pt>
    <dgm:pt modelId="{79863C14-7D76-4B32-905E-3628A9457D2E}" type="sibTrans" cxnId="{904BB9E7-4B8D-4212-A766-7C6D9B5780BF}">
      <dgm:prSet/>
      <dgm:spPr/>
      <dgm:t>
        <a:bodyPr/>
        <a:lstStyle/>
        <a:p>
          <a:endParaRPr lang="ru-RU"/>
        </a:p>
      </dgm:t>
    </dgm:pt>
    <dgm:pt modelId="{F9E92900-2D67-44F7-8D35-4EA4057FF8B6}">
      <dgm:prSet phldrT="[Текст]" custT="1"/>
      <dgm:spPr/>
      <dgm:t>
        <a:bodyPr/>
        <a:lstStyle/>
        <a:p>
          <a:r>
            <a:rPr lang="ru-RU" sz="2000" b="1" dirty="0"/>
            <a:t>Выборочный государственный контроль</a:t>
          </a:r>
        </a:p>
      </dgm:t>
    </dgm:pt>
    <dgm:pt modelId="{504C0B76-9B99-4966-8F9C-C9D303806A0B}" type="parTrans" cxnId="{91F0B437-71DC-44D5-B447-24A64B6B6C54}">
      <dgm:prSet/>
      <dgm:spPr/>
      <dgm:t>
        <a:bodyPr/>
        <a:lstStyle/>
        <a:p>
          <a:endParaRPr lang="ru-RU"/>
        </a:p>
      </dgm:t>
    </dgm:pt>
    <dgm:pt modelId="{6509D611-B651-439F-BE70-9D2DDB82AA94}" type="sibTrans" cxnId="{91F0B437-71DC-44D5-B447-24A64B6B6C54}">
      <dgm:prSet/>
      <dgm:spPr/>
      <dgm:t>
        <a:bodyPr/>
        <a:lstStyle/>
        <a:p>
          <a:endParaRPr lang="ru-RU"/>
        </a:p>
      </dgm:t>
    </dgm:pt>
    <dgm:pt modelId="{7C4B63E7-C104-4819-9F47-FD3BE55710D3}" type="pres">
      <dgm:prSet presAssocID="{614B5651-17F1-4D15-AC30-9FA65BC560E5}" presName="compositeShape" presStyleCnt="0">
        <dgm:presLayoutVars>
          <dgm:dir/>
          <dgm:resizeHandles/>
        </dgm:presLayoutVars>
      </dgm:prSet>
      <dgm:spPr/>
    </dgm:pt>
    <dgm:pt modelId="{3F8CBFE2-CE6A-48C4-B72A-B54FFA167F7C}" type="pres">
      <dgm:prSet presAssocID="{614B5651-17F1-4D15-AC30-9FA65BC560E5}" presName="pyramid" presStyleLbl="node1" presStyleIdx="0" presStyleCnt="1" custScaleX="110909" custLinFactNeighborX="4029"/>
      <dgm:spPr>
        <a:solidFill>
          <a:srgbClr val="1F3E91"/>
        </a:solidFill>
      </dgm:spPr>
    </dgm:pt>
    <dgm:pt modelId="{5C01BCE2-9797-4C42-9642-CB1BE1AE18F9}" type="pres">
      <dgm:prSet presAssocID="{614B5651-17F1-4D15-AC30-9FA65BC560E5}" presName="theList" presStyleCnt="0"/>
      <dgm:spPr/>
    </dgm:pt>
    <dgm:pt modelId="{01FFD427-109D-4CBC-8D33-11E415D57F32}" type="pres">
      <dgm:prSet presAssocID="{6E07EE22-9704-422B-8D64-24FEA8460E74}" presName="aNode" presStyleLbl="fgAcc1" presStyleIdx="0" presStyleCnt="3" custScaleY="69473" custLinFactY="5683" custLinFactNeighborX="11347" custLinFactNeighborY="100000">
        <dgm:presLayoutVars>
          <dgm:bulletEnabled val="1"/>
        </dgm:presLayoutVars>
      </dgm:prSet>
      <dgm:spPr/>
    </dgm:pt>
    <dgm:pt modelId="{DBA7CB9F-1B4D-4B4F-916E-16702F453938}" type="pres">
      <dgm:prSet presAssocID="{6E07EE22-9704-422B-8D64-24FEA8460E74}" presName="aSpace" presStyleCnt="0"/>
      <dgm:spPr/>
    </dgm:pt>
    <dgm:pt modelId="{A5BD456D-2213-4342-BBB7-A746A6A2CAB0}" type="pres">
      <dgm:prSet presAssocID="{FEE89DD3-162F-4AC3-8D38-8C0F20F948A5}" presName="aNode" presStyleLbl="fgAcc1" presStyleIdx="1" presStyleCnt="3" custScaleY="75082" custLinFactY="6168" custLinFactNeighborX="11347" custLinFactNeighborY="100000">
        <dgm:presLayoutVars>
          <dgm:bulletEnabled val="1"/>
        </dgm:presLayoutVars>
      </dgm:prSet>
      <dgm:spPr/>
    </dgm:pt>
    <dgm:pt modelId="{A900DFDE-723F-4730-A1AA-551D58F2A5AA}" type="pres">
      <dgm:prSet presAssocID="{FEE89DD3-162F-4AC3-8D38-8C0F20F948A5}" presName="aSpace" presStyleCnt="0"/>
      <dgm:spPr/>
    </dgm:pt>
    <dgm:pt modelId="{EE873F3D-16A5-447D-BF19-89D22C3A9460}" type="pres">
      <dgm:prSet presAssocID="{F9E92900-2D67-44F7-8D35-4EA4057FF8B6}" presName="aNode" presStyleLbl="fgAcc1" presStyleIdx="2" presStyleCnt="3" custScaleY="66806" custLinFactY="23506" custLinFactNeighborX="12184" custLinFactNeighborY="100000">
        <dgm:presLayoutVars>
          <dgm:bulletEnabled val="1"/>
        </dgm:presLayoutVars>
      </dgm:prSet>
      <dgm:spPr/>
    </dgm:pt>
    <dgm:pt modelId="{07ED5EB4-88C3-4DFE-B24A-249E566A4FB2}" type="pres">
      <dgm:prSet presAssocID="{F9E92900-2D67-44F7-8D35-4EA4057FF8B6}" presName="aSpace" presStyleCnt="0"/>
      <dgm:spPr/>
    </dgm:pt>
  </dgm:ptLst>
  <dgm:cxnLst>
    <dgm:cxn modelId="{B56BFA36-EF22-46F1-BB39-5A8BC483A86D}" srcId="{614B5651-17F1-4D15-AC30-9FA65BC560E5}" destId="{6E07EE22-9704-422B-8D64-24FEA8460E74}" srcOrd="0" destOrd="0" parTransId="{5EE6C4D6-93E5-4191-96ED-C1FC3CE5F4EC}" sibTransId="{BB69CBBD-E7BB-48C5-990E-8DD7B4A73AAF}"/>
    <dgm:cxn modelId="{91F0B437-71DC-44D5-B447-24A64B6B6C54}" srcId="{614B5651-17F1-4D15-AC30-9FA65BC560E5}" destId="{F9E92900-2D67-44F7-8D35-4EA4057FF8B6}" srcOrd="2" destOrd="0" parTransId="{504C0B76-9B99-4966-8F9C-C9D303806A0B}" sibTransId="{6509D611-B651-439F-BE70-9D2DDB82AA94}"/>
    <dgm:cxn modelId="{CD257943-4A28-465B-98F4-7A02ECAF5754}" type="presOf" srcId="{F9E92900-2D67-44F7-8D35-4EA4057FF8B6}" destId="{EE873F3D-16A5-447D-BF19-89D22C3A9460}" srcOrd="0" destOrd="0" presId="urn:microsoft.com/office/officeart/2005/8/layout/pyramid2"/>
    <dgm:cxn modelId="{9493E670-2E4F-4841-B63D-2B417CEC8ECA}" type="presOf" srcId="{FEE89DD3-162F-4AC3-8D38-8C0F20F948A5}" destId="{A5BD456D-2213-4342-BBB7-A746A6A2CAB0}" srcOrd="0" destOrd="0" presId="urn:microsoft.com/office/officeart/2005/8/layout/pyramid2"/>
    <dgm:cxn modelId="{D8B87CC4-9563-430A-A05A-1E482B2D3BFD}" type="presOf" srcId="{614B5651-17F1-4D15-AC30-9FA65BC560E5}" destId="{7C4B63E7-C104-4819-9F47-FD3BE55710D3}" srcOrd="0" destOrd="0" presId="urn:microsoft.com/office/officeart/2005/8/layout/pyramid2"/>
    <dgm:cxn modelId="{904BB9E7-4B8D-4212-A766-7C6D9B5780BF}" srcId="{614B5651-17F1-4D15-AC30-9FA65BC560E5}" destId="{FEE89DD3-162F-4AC3-8D38-8C0F20F948A5}" srcOrd="1" destOrd="0" parTransId="{98049520-3B90-4AA2-A70A-7618302523F9}" sibTransId="{79863C14-7D76-4B32-905E-3628A9457D2E}"/>
    <dgm:cxn modelId="{8D34E8EB-8ACB-40BC-89C7-795E859E141F}" type="presOf" srcId="{6E07EE22-9704-422B-8D64-24FEA8460E74}" destId="{01FFD427-109D-4CBC-8D33-11E415D57F32}" srcOrd="0" destOrd="0" presId="urn:microsoft.com/office/officeart/2005/8/layout/pyramid2"/>
    <dgm:cxn modelId="{2A57F453-0BB1-444A-9A5F-D28AF8C8619F}" type="presParOf" srcId="{7C4B63E7-C104-4819-9F47-FD3BE55710D3}" destId="{3F8CBFE2-CE6A-48C4-B72A-B54FFA167F7C}" srcOrd="0" destOrd="0" presId="urn:microsoft.com/office/officeart/2005/8/layout/pyramid2"/>
    <dgm:cxn modelId="{5ECBF728-3788-49C8-92B1-7C71E9ECF757}" type="presParOf" srcId="{7C4B63E7-C104-4819-9F47-FD3BE55710D3}" destId="{5C01BCE2-9797-4C42-9642-CB1BE1AE18F9}" srcOrd="1" destOrd="0" presId="urn:microsoft.com/office/officeart/2005/8/layout/pyramid2"/>
    <dgm:cxn modelId="{42EDF8A8-B25F-4912-B5CE-31932D465406}" type="presParOf" srcId="{5C01BCE2-9797-4C42-9642-CB1BE1AE18F9}" destId="{01FFD427-109D-4CBC-8D33-11E415D57F32}" srcOrd="0" destOrd="0" presId="urn:microsoft.com/office/officeart/2005/8/layout/pyramid2"/>
    <dgm:cxn modelId="{3EDB30EE-68CD-4BCE-BB71-7F12B3F19468}" type="presParOf" srcId="{5C01BCE2-9797-4C42-9642-CB1BE1AE18F9}" destId="{DBA7CB9F-1B4D-4B4F-916E-16702F453938}" srcOrd="1" destOrd="0" presId="urn:microsoft.com/office/officeart/2005/8/layout/pyramid2"/>
    <dgm:cxn modelId="{3041C77D-A9BB-4F16-9E88-05ED0038DD2C}" type="presParOf" srcId="{5C01BCE2-9797-4C42-9642-CB1BE1AE18F9}" destId="{A5BD456D-2213-4342-BBB7-A746A6A2CAB0}" srcOrd="2" destOrd="0" presId="urn:microsoft.com/office/officeart/2005/8/layout/pyramid2"/>
    <dgm:cxn modelId="{BBFC10C8-9716-4C9E-BD7B-55FFF086BFA1}" type="presParOf" srcId="{5C01BCE2-9797-4C42-9642-CB1BE1AE18F9}" destId="{A900DFDE-723F-4730-A1AA-551D58F2A5AA}" srcOrd="3" destOrd="0" presId="urn:microsoft.com/office/officeart/2005/8/layout/pyramid2"/>
    <dgm:cxn modelId="{C0FF75AA-19D7-4AC6-86BD-5E4A8C3D6EA2}" type="presParOf" srcId="{5C01BCE2-9797-4C42-9642-CB1BE1AE18F9}" destId="{EE873F3D-16A5-447D-BF19-89D22C3A9460}" srcOrd="4" destOrd="0" presId="urn:microsoft.com/office/officeart/2005/8/layout/pyramid2"/>
    <dgm:cxn modelId="{42F46D2C-AF3B-45F7-8C54-34C3FDA5C4D5}" type="presParOf" srcId="{5C01BCE2-9797-4C42-9642-CB1BE1AE18F9}" destId="{07ED5EB4-88C3-4DFE-B24A-249E566A4FB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CBFE2-CE6A-48C4-B72A-B54FFA167F7C}">
      <dsp:nvSpPr>
        <dsp:cNvPr id="0" name=""/>
        <dsp:cNvSpPr/>
      </dsp:nvSpPr>
      <dsp:spPr>
        <a:xfrm>
          <a:off x="993478" y="0"/>
          <a:ext cx="3849630" cy="3470981"/>
        </a:xfrm>
        <a:prstGeom prst="triangle">
          <a:avLst/>
        </a:prstGeom>
        <a:solidFill>
          <a:srgbClr val="1F3E9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FD427-109D-4CBC-8D33-11E415D57F32}">
      <dsp:nvSpPr>
        <dsp:cNvPr id="0" name=""/>
        <dsp:cNvSpPr/>
      </dsp:nvSpPr>
      <dsp:spPr>
        <a:xfrm>
          <a:off x="3034452" y="551351"/>
          <a:ext cx="2256137" cy="7742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Первые 2 серии  препарата после получения РУ</a:t>
          </a:r>
        </a:p>
      </dsp:txBody>
      <dsp:txXfrm>
        <a:off x="3072249" y="589148"/>
        <a:ext cx="2180543" cy="698689"/>
      </dsp:txXfrm>
    </dsp:sp>
    <dsp:sp modelId="{A5BD456D-2213-4342-BBB7-A746A6A2CAB0}">
      <dsp:nvSpPr>
        <dsp:cNvPr id="0" name=""/>
        <dsp:cNvSpPr/>
      </dsp:nvSpPr>
      <dsp:spPr>
        <a:xfrm>
          <a:off x="3034452" y="1470354"/>
          <a:ext cx="2256137" cy="8367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1 серия для каждого препарата в течение года</a:t>
          </a:r>
        </a:p>
      </dsp:txBody>
      <dsp:txXfrm>
        <a:off x="3075301" y="1511203"/>
        <a:ext cx="2174439" cy="755098"/>
      </dsp:txXfrm>
    </dsp:sp>
    <dsp:sp modelId="{EE873F3D-16A5-447D-BF19-89D22C3A9460}">
      <dsp:nvSpPr>
        <dsp:cNvPr id="0" name=""/>
        <dsp:cNvSpPr/>
      </dsp:nvSpPr>
      <dsp:spPr>
        <a:xfrm>
          <a:off x="3053336" y="2639698"/>
          <a:ext cx="2256137" cy="7445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Выборочный государственный контроль</a:t>
          </a:r>
        </a:p>
      </dsp:txBody>
      <dsp:txXfrm>
        <a:off x="3089682" y="2676044"/>
        <a:ext cx="2183445" cy="671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0.34724</cdr:x>
      <cdr:y>0.48708</cdr:y>
    </cdr:from>
    <cdr:to>
      <cdr:x>0.51243</cdr:x>
      <cdr:y>0.70419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E269502-F9AD-1588-4AAD-52183D5291D3}"/>
            </a:ext>
          </a:extLst>
        </cdr:cNvPr>
        <cdr:cNvSpPr txBox="1"/>
      </cdr:nvSpPr>
      <cdr:spPr>
        <a:xfrm xmlns:a="http://schemas.openxmlformats.org/drawingml/2006/main">
          <a:off x="1072414" y="1069279"/>
          <a:ext cx="510139" cy="476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bg1"/>
              </a:solidFill>
            </a:rPr>
            <a:t>70</a:t>
          </a:r>
        </a:p>
      </cdr:txBody>
    </cdr:sp>
  </cdr:relSizeAnchor>
  <cdr:relSizeAnchor xmlns:cdr="http://schemas.openxmlformats.org/drawingml/2006/chartDrawing">
    <cdr:from>
      <cdr:x>0.51554</cdr:x>
      <cdr:y>0.3124</cdr:y>
    </cdr:from>
    <cdr:to>
      <cdr:x>0.72747</cdr:x>
      <cdr:y>0.48708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10FF904F-ED42-ACC8-C4DD-C1F73C17F631}"/>
            </a:ext>
          </a:extLst>
        </cdr:cNvPr>
        <cdr:cNvSpPr txBox="1"/>
      </cdr:nvSpPr>
      <cdr:spPr>
        <a:xfrm xmlns:a="http://schemas.openxmlformats.org/drawingml/2006/main">
          <a:off x="1592179" y="685803"/>
          <a:ext cx="654518" cy="383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dirty="0">
              <a:solidFill>
                <a:schemeClr val="bg1"/>
              </a:solidFill>
            </a:rPr>
            <a:t>30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0.2812</cdr:x>
      <cdr:y>0.25979</cdr:y>
    </cdr:from>
    <cdr:to>
      <cdr:x>0.42581</cdr:x>
      <cdr:y>0.42691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0FF904F-ED42-ACC8-C4DD-C1F73C17F631}"/>
            </a:ext>
          </a:extLst>
        </cdr:cNvPr>
        <cdr:cNvSpPr txBox="1"/>
      </cdr:nvSpPr>
      <cdr:spPr>
        <a:xfrm xmlns:a="http://schemas.openxmlformats.org/drawingml/2006/main">
          <a:off x="1135100" y="595403"/>
          <a:ext cx="583742" cy="383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dirty="0">
              <a:solidFill>
                <a:schemeClr val="bg1"/>
              </a:solidFill>
            </a:rPr>
            <a:t>45</a:t>
          </a:r>
        </a:p>
      </cdr:txBody>
    </cdr:sp>
  </cdr:relSizeAnchor>
  <cdr:relSizeAnchor xmlns:cdr="http://schemas.openxmlformats.org/drawingml/2006/chartDrawing">
    <cdr:from>
      <cdr:x>0.53132</cdr:x>
      <cdr:y>0.25559</cdr:y>
    </cdr:from>
    <cdr:to>
      <cdr:x>0.69108</cdr:x>
      <cdr:y>0.53278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10FF904F-ED42-ACC8-C4DD-C1F73C17F631}"/>
            </a:ext>
          </a:extLst>
        </cdr:cNvPr>
        <cdr:cNvSpPr txBox="1"/>
      </cdr:nvSpPr>
      <cdr:spPr>
        <a:xfrm xmlns:a="http://schemas.openxmlformats.org/drawingml/2006/main">
          <a:off x="2144747" y="585778"/>
          <a:ext cx="644892" cy="6352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dirty="0">
              <a:solidFill>
                <a:schemeClr val="bg1"/>
              </a:solidFill>
            </a:rPr>
            <a:t>55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0.32151</cdr:x>
      <cdr:y>0.4576</cdr:y>
    </cdr:from>
    <cdr:to>
      <cdr:x>0.43806</cdr:x>
      <cdr:y>0.60857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0FF904F-ED42-ACC8-C4DD-C1F73C17F631}"/>
            </a:ext>
          </a:extLst>
        </cdr:cNvPr>
        <cdr:cNvSpPr txBox="1"/>
      </cdr:nvSpPr>
      <cdr:spPr>
        <a:xfrm xmlns:a="http://schemas.openxmlformats.org/drawingml/2006/main">
          <a:off x="1561396" y="1372588"/>
          <a:ext cx="566057" cy="452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dirty="0">
              <a:solidFill>
                <a:schemeClr val="bg1"/>
              </a:solidFill>
            </a:rPr>
            <a:t>43</a:t>
          </a:r>
        </a:p>
      </cdr:txBody>
    </cdr:sp>
  </cdr:relSizeAnchor>
  <cdr:relSizeAnchor xmlns:cdr="http://schemas.openxmlformats.org/drawingml/2006/chartDrawing">
    <cdr:from>
      <cdr:x>0.57793</cdr:x>
      <cdr:y>0.54179</cdr:y>
    </cdr:from>
    <cdr:to>
      <cdr:x>0.68493</cdr:x>
      <cdr:y>0.66373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10FF904F-ED42-ACC8-C4DD-C1F73C17F631}"/>
            </a:ext>
          </a:extLst>
        </cdr:cNvPr>
        <cdr:cNvSpPr txBox="1"/>
      </cdr:nvSpPr>
      <cdr:spPr>
        <a:xfrm xmlns:a="http://schemas.openxmlformats.org/drawingml/2006/main">
          <a:off x="2806721" y="1625137"/>
          <a:ext cx="519652" cy="365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dirty="0">
              <a:solidFill>
                <a:schemeClr val="bg1"/>
              </a:solidFill>
            </a:rPr>
            <a:t>57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01E63-CF7F-47AD-A15F-D4014FA246EC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CBF96-248B-4A5C-BEE5-3983DD25C4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22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4262C-661C-4C53-A5A6-F86BC2EBE2E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95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908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EAE2C53-B08A-633A-2790-E83C80014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6831CDF-570E-EEA9-A382-3D41986F4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026D2E9-9122-CD52-E30C-9F7C3961C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12F-8162-4CAA-96EB-ADBCEAC2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07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130F9-F47B-56D4-C8B1-4188B22B8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BAE6F5-716A-8C94-5CCC-A5DA501E5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898DE3-9E57-FA2F-5B53-E13700D36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BD2787-D8F5-AAF8-C72F-112F2DB83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340622-8567-5950-67E5-9BB71D33D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87A57A-1063-C2A7-86D0-2CD56A60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12F-8162-4CAA-96EB-ADBCEAC2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590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CB34F-715A-6EC8-3AEC-FEBF4C3A4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A0F80CA-45C8-0231-48B9-916587476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9C2D42-CF69-63AB-38EB-7CFF1D117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05538B-9917-7CF4-5022-0BCA53EFD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20379B-58BF-4221-3375-6B5D6C91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26ACFF-23CB-FCA0-B54A-BF607D3E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12F-8162-4CAA-96EB-ADBCEAC2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757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0D079-25E2-B62A-1BA7-BC78B9C0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9CB94B-3FBE-E092-8308-751DA29D0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1E03E1-1988-937C-4F4B-0443D660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C16005-6974-21D3-EAC1-2DAE33C47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A12A5C-8603-F52E-B328-58459AA5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12F-8162-4CAA-96EB-ADBCEAC2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62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76A9A07-0963-7382-7AB4-73CCB866B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1AD606-2987-9D63-93C9-CCC756C1E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28A5C1-E4E7-AC57-FF29-64B61FF8B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E195EF-3A40-B892-1481-57D845314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A32138-99FB-E3FB-B591-040C2B74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12F-8162-4CAA-96EB-ADBCEAC2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0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4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7656B1-516C-0009-DF86-EAD58A5B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04B1EC-FEC6-756F-02AA-1E9734BBF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F19B27-B167-1BAC-4D37-DC9B6798F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E728-D391-4EE6-B147-71F31A29E5FA}" type="datetime1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41D358-1532-8B8C-BDDA-B6B61AF2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0611E8-0778-3A6D-A129-F7D27C79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12F-8162-4CAA-96EB-ADBCEAC2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22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9AD227-12A1-7A50-3A11-278D9EF4C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858CA0-E862-8A95-CB7C-4AB422B2C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E5CE11-FDE1-D685-5AD3-FF661F1F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D4BDC7-CB07-0E69-7CBD-0BBA5724C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B8F0AB-0B05-BFA6-CE2D-0419F461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12F-8162-4CAA-96EB-ADBCEAC2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70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7656B1-516C-0009-DF86-EAD58A5B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04B1EC-FEC6-756F-02AA-1E9734BBF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F19B27-B167-1BAC-4D37-DC9B6798F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41D358-1532-8B8C-BDDA-B6B61AF2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0611E8-0778-3A6D-A129-F7D27C79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12F-8162-4CAA-96EB-ADBCEAC2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61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D48E1-DE0C-B5B7-75AA-C8AF3D156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685416-C905-2DE4-A9DD-7E359AD54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FDECF3-B187-2464-BD6F-CDA625494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0E5374-0D49-16EB-2FA2-74CDC8F6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AD0E22-BFBE-18B8-9CD6-B8BF39622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12F-8162-4CAA-96EB-ADBCEAC2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62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675C7-5EA8-2EE2-8A0F-86D5CCD6B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9C7368-D262-BFB4-349A-A520B118A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9CDF8A-B994-7588-1D55-7D34FF2E5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86AA94-1D71-5631-E728-2E9067EE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615BF0-0FFB-19C9-C9F8-238A38712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BD346E-0269-E764-FCD8-DC3275A1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12F-8162-4CAA-96EB-ADBCEAC2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15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A02CC-9AC2-D910-BDA9-3B14D9085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68435D-5E60-09DD-A69E-2E760B866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F01976-3AAA-EFBB-CB03-D763A3262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1A60CC-103E-77E2-8A20-8465D74B2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6DC9643-C762-EE07-8BBE-A6AACE0C2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F54CB1D-E7DE-E84D-AD7B-828FA352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4F2275D-F349-276D-CE73-6D401468C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05C9357-1F49-75BF-3A21-017E8B81D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12F-8162-4CAA-96EB-ADBCEAC2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7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A0C9B2-4A66-6483-3DA3-8F5F77075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52F410-92E3-C103-3D2E-2B212E97F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475BF2C-AB7B-B457-1E19-CA0638CC6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77EE116-7197-B8C4-A653-023BB187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12F-8162-4CAA-96EB-ADBCEAC2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61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61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70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B589A7-767A-96A2-B786-D71CCBB71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01890A-3EC6-909E-1DAB-7A425985D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222552-C174-ABA8-9788-FF963C6D7B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DE6763-9C51-7CCF-C555-DD87BCAA31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7923C5-0F69-B01A-F408-DAA69A13A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3F12F-8162-4CAA-96EB-ADBCEAC2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6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AB1FDB-E9ED-D64A-DF9B-A8713BF5223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45020" y="2117130"/>
            <a:ext cx="11161985" cy="10451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5"/>
                </a:solidFill>
                <a:latin typeface="+mn-lt"/>
              </a:rPr>
              <a:t>РАСШИРЕНИЕ ВОЗМОЖНОСТИ МЕДИКАМЕНТОЗНОЙ ПОМОЩИ</a:t>
            </a:r>
            <a:br>
              <a:rPr lang="ru-RU" sz="4000" b="1" dirty="0">
                <a:solidFill>
                  <a:schemeClr val="accent5"/>
                </a:solidFill>
                <a:latin typeface="+mn-lt"/>
              </a:rPr>
            </a:br>
            <a:r>
              <a:rPr lang="ru-RU" sz="4000" b="1" dirty="0">
                <a:solidFill>
                  <a:schemeClr val="accent5"/>
                </a:solidFill>
                <a:latin typeface="+mn-lt"/>
              </a:rPr>
              <a:t>ДОМАШНИМ ЖИВОТНЫМ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5C9E77-B862-887B-B27D-8F9A9EE6B6A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95960" y="4427024"/>
            <a:ext cx="9144000" cy="455057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accent5"/>
                </a:solidFill>
              </a:rPr>
              <a:t>предложения/ мысли/ к обсуждению</a:t>
            </a:r>
          </a:p>
          <a:p>
            <a:endParaRPr lang="ru-RU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31BC67C-1DBC-E756-CFC9-8E1578A3B7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88" t="44701" r="22378" b="36198"/>
          <a:stretch/>
        </p:blipFill>
        <p:spPr bwMode="auto">
          <a:xfrm>
            <a:off x="704193" y="427306"/>
            <a:ext cx="3399571" cy="106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781A3C-372C-A950-42C9-DF319539E16C}"/>
              </a:ext>
            </a:extLst>
          </p:cNvPr>
          <p:cNvSpPr txBox="1"/>
          <p:nvPr/>
        </p:nvSpPr>
        <p:spPr>
          <a:xfrm>
            <a:off x="995680" y="6146800"/>
            <a:ext cx="392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22 сентября 2023 г.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0C6F2F-577B-B448-B991-42F161630565}"/>
              </a:ext>
            </a:extLst>
          </p:cNvPr>
          <p:cNvSpPr txBox="1"/>
          <p:nvPr/>
        </p:nvSpPr>
        <p:spPr>
          <a:xfrm>
            <a:off x="7569200" y="5685135"/>
            <a:ext cx="454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Чибиляев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Тимур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Хайдаррович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исполнительный директор </a:t>
            </a:r>
          </a:p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Ассоциации «НВА»</a:t>
            </a:r>
          </a:p>
        </p:txBody>
      </p:sp>
    </p:spTree>
    <p:extLst>
      <p:ext uri="{BB962C8B-B14F-4D97-AF65-F5344CB8AC3E}">
        <p14:creationId xmlns:p14="http://schemas.microsoft.com/office/powerpoint/2010/main" val="3989399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31BC67C-1DBC-E756-CFC9-8E1578A3B7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88" t="44701" r="22378" b="36198"/>
          <a:stretch/>
        </p:blipFill>
        <p:spPr bwMode="auto">
          <a:xfrm>
            <a:off x="9097520" y="307897"/>
            <a:ext cx="2921760" cy="911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C4B1324-2C27-CAE9-7113-BBA6516D7529}"/>
              </a:ext>
            </a:extLst>
          </p:cNvPr>
          <p:cNvSpPr txBox="1"/>
          <p:nvPr/>
        </p:nvSpPr>
        <p:spPr>
          <a:xfrm>
            <a:off x="257888" y="522826"/>
            <a:ext cx="79382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ОРФАННЫЕ (</a:t>
            </a:r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</a:rPr>
              <a:t>РЕДКИЕ) 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ПРЕПАРАТЫ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В ВЕТЕРИНАРНОЙ ПРАКТИКЕ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2DECE9-69DB-265B-E1A3-330DB2C9CAE2}"/>
              </a:ext>
            </a:extLst>
          </p:cNvPr>
          <p:cNvSpPr txBox="1"/>
          <p:nvPr/>
        </p:nvSpPr>
        <p:spPr>
          <a:xfrm>
            <a:off x="343381" y="1881068"/>
            <a:ext cx="57526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err="1">
                <a:ln>
                  <a:noFill/>
                </a:ln>
                <a:solidFill>
                  <a:srgbClr val="4584D3"/>
                </a:solidFill>
                <a:effectLst/>
                <a:uLnTx/>
                <a:uFillTx/>
                <a:latin typeface="TimesNewRomanPSMT"/>
              </a:rPr>
              <a:t>Орфанные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4584D3"/>
                </a:solidFill>
                <a:effectLst/>
                <a:uLnTx/>
                <a:uFillTx/>
                <a:latin typeface="TimesNewRomanPSMT"/>
              </a:rPr>
              <a:t> лекарственные препараты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NewRomanPSMT"/>
              </a:rPr>
              <a:t>–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NewRomanPSMT"/>
              </a:rPr>
              <a:t> лекарственные препараты, предназначенные исключительно для диагностики или патогенетического лечения (лечения, направленного на механизм развития заболевания) редких (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NewRomanPSMT"/>
              </a:rPr>
              <a:t>орфанных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NewRomanPSMT"/>
              </a:rPr>
              <a:t>) заболеваний (определения 61-ФЗ);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NewRomanPSMT"/>
              </a:rPr>
              <a:t>Есть ли такие заболевания и предназначенные для них препараты в ветеринарии???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NewRomanPSMT"/>
              </a:rPr>
              <a:t>В ветеринарии есть востребованные, но не рентабельные для разработки, регистрации и последующего широкого производства препараты, проекты по введению которых на рынок убыточны или сложно (длительно) окупаемы.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72BBE4F4-B749-2172-809B-6B3539330F15}"/>
              </a:ext>
            </a:extLst>
          </p:cNvPr>
          <p:cNvSpPr/>
          <p:nvPr/>
        </p:nvSpPr>
        <p:spPr>
          <a:xfrm>
            <a:off x="6140605" y="2525518"/>
            <a:ext cx="5713141" cy="3927834"/>
          </a:xfrm>
          <a:prstGeom prst="rect">
            <a:avLst/>
          </a:prstGeom>
          <a:solidFill>
            <a:srgbClr val="C6E7F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Скругленный прямоугольник 4">
            <a:extLst>
              <a:ext uri="{FF2B5EF4-FFF2-40B4-BE49-F238E27FC236}">
                <a16:creationId xmlns:a16="http://schemas.microsoft.com/office/drawing/2014/main" id="{65533F99-6CA2-A49E-1946-B6C9638129D0}"/>
              </a:ext>
            </a:extLst>
          </p:cNvPr>
          <p:cNvSpPr/>
          <p:nvPr/>
        </p:nvSpPr>
        <p:spPr>
          <a:xfrm>
            <a:off x="6135478" y="1966217"/>
            <a:ext cx="5713141" cy="591015"/>
          </a:xfrm>
          <a:prstGeom prst="roundRect">
            <a:avLst/>
          </a:prstGeom>
          <a:solidFill>
            <a:srgbClr val="31B6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white"/>
                </a:solidFill>
                <a:latin typeface="TimesNewRomanPSMT"/>
              </a:rPr>
              <a:t>ВАРИАНТЫ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NewRomanPSMT"/>
                <a:ea typeface="+mn-ea"/>
                <a:cs typeface="+mn-cs"/>
              </a:rPr>
              <a:t> РЕШЕНИЯ ВОПРОСА</a:t>
            </a: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78F47B47-D3F1-5EC5-843B-825E9CA2BE77}"/>
              </a:ext>
            </a:extLst>
          </p:cNvPr>
          <p:cNvSpPr/>
          <p:nvPr/>
        </p:nvSpPr>
        <p:spPr>
          <a:xfrm>
            <a:off x="6216929" y="1881068"/>
            <a:ext cx="5802351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prstClr val="white"/>
              </a:solidFill>
              <a:latin typeface="TimesNewRomanPSMT"/>
            </a:endParaRPr>
          </a:p>
          <a:p>
            <a:pPr lvl="1">
              <a:spcAft>
                <a:spcPts val="1800"/>
              </a:spcAft>
            </a:pPr>
            <a:endParaRPr lang="en-US" dirty="0">
              <a:solidFill>
                <a:srgbClr val="333333"/>
              </a:solidFill>
              <a:latin typeface="TimesNewRomanPSMT"/>
            </a:endParaRPr>
          </a:p>
          <a:p>
            <a:pPr lvl="1">
              <a:spcAft>
                <a:spcPts val="1800"/>
              </a:spcAft>
            </a:pPr>
            <a:r>
              <a:rPr lang="ru-RU" dirty="0">
                <a:solidFill>
                  <a:srgbClr val="333333"/>
                </a:solidFill>
                <a:latin typeface="TimesNewRomanPSMT"/>
              </a:rPr>
              <a:t>Импорт от компаний, которые поставляют продукт для всего мира с рисском остаться без терапии в случае непредвиденных ситуации (санкции, пандемия, локдаун) – </a:t>
            </a:r>
            <a:r>
              <a:rPr lang="ru-RU" b="1" dirty="0">
                <a:solidFill>
                  <a:srgbClr val="333333"/>
                </a:solidFill>
                <a:latin typeface="TimesNewRomanPSMT"/>
              </a:rPr>
              <a:t>текущее решение</a:t>
            </a:r>
          </a:p>
          <a:p>
            <a:pPr lvl="1">
              <a:spcAft>
                <a:spcPts val="1800"/>
              </a:spcAft>
            </a:pPr>
            <a:r>
              <a:rPr lang="ru-RU" dirty="0">
                <a:solidFill>
                  <a:srgbClr val="333333"/>
                </a:solidFill>
                <a:latin typeface="TimesNewRomanPSMT"/>
              </a:rPr>
              <a:t>Разработка и регистрация за счет государственного финансирования в рамках  спец. программ          </a:t>
            </a:r>
            <a:r>
              <a:rPr lang="ru-RU" b="1" dirty="0">
                <a:solidFill>
                  <a:srgbClr val="333333"/>
                </a:solidFill>
                <a:latin typeface="TimesNewRomanPSMT"/>
              </a:rPr>
              <a:t>(есть ли у государство такая возможность?!)</a:t>
            </a:r>
          </a:p>
          <a:p>
            <a:pPr lvl="1">
              <a:spcAft>
                <a:spcPts val="1800"/>
              </a:spcAft>
            </a:pPr>
            <a:r>
              <a:rPr lang="ru-RU" b="1" dirty="0">
                <a:solidFill>
                  <a:srgbClr val="FF0000"/>
                </a:solidFill>
                <a:latin typeface="TimesNewRomanPSMT"/>
              </a:rPr>
              <a:t>Создание перечня «редких (</a:t>
            </a:r>
            <a:r>
              <a:rPr lang="ru-RU" b="1" dirty="0" err="1">
                <a:solidFill>
                  <a:srgbClr val="FF0000"/>
                </a:solidFill>
                <a:latin typeface="TimesNewRomanPSMT"/>
              </a:rPr>
              <a:t>орфанных</a:t>
            </a:r>
            <a:r>
              <a:rPr lang="ru-RU" b="1" dirty="0">
                <a:solidFill>
                  <a:srgbClr val="FF0000"/>
                </a:solidFill>
                <a:latin typeface="TimesNewRomanPSMT"/>
              </a:rPr>
              <a:t>) вет препаратов», разработка и регистрация которых будет облегчена на законодательном уровне/ государственная гарантия реализации ???</a:t>
            </a:r>
          </a:p>
        </p:txBody>
      </p:sp>
      <p:sp>
        <p:nvSpPr>
          <p:cNvPr id="76" name="Овал 75">
            <a:extLst>
              <a:ext uri="{FF2B5EF4-FFF2-40B4-BE49-F238E27FC236}">
                <a16:creationId xmlns:a16="http://schemas.microsoft.com/office/drawing/2014/main" id="{848ED92A-08E6-1696-D0F0-0BA53435E862}"/>
              </a:ext>
            </a:extLst>
          </p:cNvPr>
          <p:cNvSpPr/>
          <p:nvPr/>
        </p:nvSpPr>
        <p:spPr>
          <a:xfrm>
            <a:off x="6478859" y="2779936"/>
            <a:ext cx="189571" cy="189571"/>
          </a:xfrm>
          <a:prstGeom prst="ellipse">
            <a:avLst/>
          </a:prstGeom>
          <a:solidFill>
            <a:srgbClr val="F5C0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Овал 76">
            <a:extLst>
              <a:ext uri="{FF2B5EF4-FFF2-40B4-BE49-F238E27FC236}">
                <a16:creationId xmlns:a16="http://schemas.microsoft.com/office/drawing/2014/main" id="{4847A259-3EE1-5CE7-F273-D3EAD3D640F2}"/>
              </a:ext>
            </a:extLst>
          </p:cNvPr>
          <p:cNvSpPr/>
          <p:nvPr/>
        </p:nvSpPr>
        <p:spPr>
          <a:xfrm>
            <a:off x="6478859" y="4119903"/>
            <a:ext cx="189571" cy="189571"/>
          </a:xfrm>
          <a:prstGeom prst="ellipse">
            <a:avLst/>
          </a:prstGeom>
          <a:solidFill>
            <a:srgbClr val="F5C0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Овал 77">
            <a:extLst>
              <a:ext uri="{FF2B5EF4-FFF2-40B4-BE49-F238E27FC236}">
                <a16:creationId xmlns:a16="http://schemas.microsoft.com/office/drawing/2014/main" id="{37026017-FEEC-6030-F942-0D37A69CD749}"/>
              </a:ext>
            </a:extLst>
          </p:cNvPr>
          <p:cNvSpPr/>
          <p:nvPr/>
        </p:nvSpPr>
        <p:spPr>
          <a:xfrm>
            <a:off x="6478983" y="5141809"/>
            <a:ext cx="189571" cy="189571"/>
          </a:xfrm>
          <a:prstGeom prst="ellipse">
            <a:avLst/>
          </a:prstGeom>
          <a:solidFill>
            <a:srgbClr val="F5C0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6777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31BC67C-1DBC-E756-CFC9-8E1578A3B7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88" t="44701" r="22378" b="36198"/>
          <a:stretch/>
        </p:blipFill>
        <p:spPr bwMode="auto">
          <a:xfrm>
            <a:off x="9097520" y="307897"/>
            <a:ext cx="2921760" cy="911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93A600-5B89-6F6E-7B41-DBFF75B83CD4}"/>
              </a:ext>
            </a:extLst>
          </p:cNvPr>
          <p:cNvSpPr txBox="1"/>
          <p:nvPr/>
        </p:nvSpPr>
        <p:spPr>
          <a:xfrm>
            <a:off x="646771" y="646770"/>
            <a:ext cx="6745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ПРЕДЛОЖЕНИЯ ОБЩЕГО ХАРАКТЕРА</a:t>
            </a:r>
          </a:p>
        </p:txBody>
      </p:sp>
      <p:sp>
        <p:nvSpPr>
          <p:cNvPr id="7" name="圆角矩形 72">
            <a:extLst>
              <a:ext uri="{FF2B5EF4-FFF2-40B4-BE49-F238E27FC236}">
                <a16:creationId xmlns:a16="http://schemas.microsoft.com/office/drawing/2014/main" id="{E7F23586-BD4B-34C6-A506-64A8D688D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403" y="1410030"/>
            <a:ext cx="10081344" cy="711638"/>
          </a:xfrm>
          <a:prstGeom prst="roundRect">
            <a:avLst>
              <a:gd name="adj" fmla="val 16667"/>
            </a:avLst>
          </a:prstGeom>
          <a:solidFill>
            <a:srgbClr val="004FA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BABA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>
              <a:defRPr/>
            </a:pPr>
            <a:endParaRPr lang="zh-CN" altLang="zh-CN" sz="2000" b="1" kern="0">
              <a:solidFill>
                <a:srgbClr val="FFFFFF"/>
              </a:solidFill>
              <a:latin typeface="Arial"/>
              <a:ea typeface="微软雅黑"/>
              <a:cs typeface="+mn-ea"/>
              <a:sym typeface="+mn-lt"/>
            </a:endParaRPr>
          </a:p>
        </p:txBody>
      </p:sp>
      <p:sp>
        <p:nvSpPr>
          <p:cNvPr id="8" name="圆角矩形 10">
            <a:extLst>
              <a:ext uri="{FF2B5EF4-FFF2-40B4-BE49-F238E27FC236}">
                <a16:creationId xmlns:a16="http://schemas.microsoft.com/office/drawing/2014/main" id="{56154043-A178-1754-1EF8-834ECD3D0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782" y="1410030"/>
            <a:ext cx="1056951" cy="711638"/>
          </a:xfrm>
          <a:custGeom>
            <a:avLst/>
            <a:gdLst>
              <a:gd name="T0" fmla="*/ 0 w 760508"/>
              <a:gd name="T1" fmla="*/ 0 h 412624"/>
              <a:gd name="T2" fmla="*/ 760508 w 760508"/>
              <a:gd name="T3" fmla="*/ 412624 h 412624"/>
            </a:gdLst>
            <a:ahLst/>
            <a:cxnLst/>
            <a:rect l="T0" t="T1" r="T2" b="T3"/>
            <a:pathLst>
              <a:path w="760508" h="412624">
                <a:moveTo>
                  <a:pt x="68772" y="0"/>
                </a:moveTo>
                <a:lnTo>
                  <a:pt x="322746" y="0"/>
                </a:lnTo>
                <a:lnTo>
                  <a:pt x="397990" y="0"/>
                </a:lnTo>
                <a:lnTo>
                  <a:pt x="554196" y="0"/>
                </a:lnTo>
                <a:lnTo>
                  <a:pt x="760508" y="206312"/>
                </a:lnTo>
                <a:lnTo>
                  <a:pt x="554196" y="412624"/>
                </a:lnTo>
                <a:lnTo>
                  <a:pt x="397990" y="412624"/>
                </a:lnTo>
                <a:lnTo>
                  <a:pt x="322746" y="412624"/>
                </a:lnTo>
                <a:lnTo>
                  <a:pt x="68772" y="412624"/>
                </a:lnTo>
                <a:cubicBezTo>
                  <a:pt x="30790" y="412624"/>
                  <a:pt x="0" y="381834"/>
                  <a:pt x="0" y="343852"/>
                </a:cubicBezTo>
                <a:lnTo>
                  <a:pt x="0" y="68772"/>
                </a:lnTo>
                <a:cubicBezTo>
                  <a:pt x="0" y="30790"/>
                  <a:pt x="30790" y="0"/>
                  <a:pt x="68772" y="0"/>
                </a:cubicBezTo>
                <a:close/>
              </a:path>
            </a:pathLst>
          </a:custGeom>
          <a:gradFill rotWithShape="1">
            <a:gsLst>
              <a:gs pos="0">
                <a:srgbClr val="00B0F0">
                  <a:lumMod val="75000"/>
                </a:srgbClr>
              </a:gs>
              <a:gs pos="64000">
                <a:srgbClr val="00B0F0">
                  <a:lumMod val="60000"/>
                  <a:lumOff val="40000"/>
                </a:srgbClr>
              </a:gs>
              <a:gs pos="100000">
                <a:srgbClr val="00B0F0">
                  <a:lumMod val="40000"/>
                  <a:lumOff val="60000"/>
                </a:srgbClr>
              </a:gs>
            </a:gsLst>
            <a:lin ang="16200000" scaled="1"/>
          </a:gradFill>
          <a:ln>
            <a:noFill/>
          </a:ln>
        </p:spPr>
        <p:txBody>
          <a:bodyPr anchor="ctr"/>
          <a:lstStyle/>
          <a:p>
            <a:pPr algn="ctr" defTabSz="914400">
              <a:defRPr/>
            </a:pPr>
            <a:r>
              <a:rPr lang="en-US" altLang="zh-CN" sz="2000" b="1" kern="0" dirty="0">
                <a:solidFill>
                  <a:srgbClr val="FFFFFF"/>
                </a:solidFill>
                <a:latin typeface="Arial"/>
                <a:ea typeface="微软雅黑"/>
                <a:cs typeface="+mn-ea"/>
                <a:sym typeface="+mn-lt"/>
              </a:rPr>
              <a:t>1.</a:t>
            </a:r>
            <a:endParaRPr lang="zh-CN" altLang="en-US" sz="2000" b="1" kern="0" dirty="0">
              <a:solidFill>
                <a:srgbClr val="FFFFFF"/>
              </a:solidFill>
              <a:latin typeface="Arial"/>
              <a:ea typeface="微软雅黑"/>
              <a:cs typeface="+mn-ea"/>
              <a:sym typeface="+mn-lt"/>
            </a:endParaRPr>
          </a:p>
        </p:txBody>
      </p:sp>
      <p:sp>
        <p:nvSpPr>
          <p:cNvPr id="9" name="矩形 73">
            <a:extLst>
              <a:ext uri="{FF2B5EF4-FFF2-40B4-BE49-F238E27FC236}">
                <a16:creationId xmlns:a16="http://schemas.microsoft.com/office/drawing/2014/main" id="{A90421F7-E04F-BD39-BEDA-F74BF9F2C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184" y="1400756"/>
            <a:ext cx="9506542" cy="89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altLang="zh-CN" sz="2000" b="1" kern="0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+mn-lt"/>
              </a:rPr>
              <a:t>Совместная разработка лекарственных препаратов для ветеринарного применения</a:t>
            </a:r>
          </a:p>
        </p:txBody>
      </p:sp>
      <p:sp>
        <p:nvSpPr>
          <p:cNvPr id="10" name="圆角矩形 75">
            <a:extLst>
              <a:ext uri="{FF2B5EF4-FFF2-40B4-BE49-F238E27FC236}">
                <a16:creationId xmlns:a16="http://schemas.microsoft.com/office/drawing/2014/main" id="{358B8CD9-3898-A530-49BE-C54906E62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403" y="2534213"/>
            <a:ext cx="10081344" cy="711637"/>
          </a:xfrm>
          <a:prstGeom prst="roundRect">
            <a:avLst>
              <a:gd name="adj" fmla="val 16667"/>
            </a:avLst>
          </a:prstGeom>
          <a:solidFill>
            <a:srgbClr val="004FA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BABA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>
              <a:defRPr/>
            </a:pPr>
            <a:endParaRPr lang="zh-CN" altLang="zh-CN" sz="2000" b="1" kern="0">
              <a:solidFill>
                <a:srgbClr val="FFFFFF"/>
              </a:solidFill>
              <a:latin typeface="Arial"/>
              <a:ea typeface="微软雅黑"/>
              <a:cs typeface="+mn-ea"/>
              <a:sym typeface="+mn-lt"/>
            </a:endParaRPr>
          </a:p>
        </p:txBody>
      </p:sp>
      <p:sp>
        <p:nvSpPr>
          <p:cNvPr id="11" name="圆角矩形 10">
            <a:extLst>
              <a:ext uri="{FF2B5EF4-FFF2-40B4-BE49-F238E27FC236}">
                <a16:creationId xmlns:a16="http://schemas.microsoft.com/office/drawing/2014/main" id="{CFCAB6F1-7F51-DD36-C9BA-396198898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782" y="2511091"/>
            <a:ext cx="1056951" cy="711637"/>
          </a:xfrm>
          <a:custGeom>
            <a:avLst/>
            <a:gdLst>
              <a:gd name="T0" fmla="*/ 0 w 760508"/>
              <a:gd name="T1" fmla="*/ 0 h 412624"/>
              <a:gd name="T2" fmla="*/ 760508 w 760508"/>
              <a:gd name="T3" fmla="*/ 412624 h 412624"/>
            </a:gdLst>
            <a:ahLst/>
            <a:cxnLst/>
            <a:rect l="T0" t="T1" r="T2" b="T3"/>
            <a:pathLst>
              <a:path w="760508" h="412624">
                <a:moveTo>
                  <a:pt x="68772" y="0"/>
                </a:moveTo>
                <a:lnTo>
                  <a:pt x="322746" y="0"/>
                </a:lnTo>
                <a:lnTo>
                  <a:pt x="397990" y="0"/>
                </a:lnTo>
                <a:lnTo>
                  <a:pt x="554196" y="0"/>
                </a:lnTo>
                <a:lnTo>
                  <a:pt x="760508" y="206312"/>
                </a:lnTo>
                <a:lnTo>
                  <a:pt x="554196" y="412624"/>
                </a:lnTo>
                <a:lnTo>
                  <a:pt x="397990" y="412624"/>
                </a:lnTo>
                <a:lnTo>
                  <a:pt x="322746" y="412624"/>
                </a:lnTo>
                <a:lnTo>
                  <a:pt x="68772" y="412624"/>
                </a:lnTo>
                <a:cubicBezTo>
                  <a:pt x="30790" y="412624"/>
                  <a:pt x="0" y="381834"/>
                  <a:pt x="0" y="343852"/>
                </a:cubicBezTo>
                <a:lnTo>
                  <a:pt x="0" y="68772"/>
                </a:lnTo>
                <a:cubicBezTo>
                  <a:pt x="0" y="30790"/>
                  <a:pt x="30790" y="0"/>
                  <a:pt x="68772" y="0"/>
                </a:cubicBezTo>
                <a:close/>
              </a:path>
            </a:pathLst>
          </a:custGeom>
          <a:gradFill rotWithShape="1">
            <a:gsLst>
              <a:gs pos="0">
                <a:srgbClr val="0084B4">
                  <a:lumMod val="75000"/>
                </a:srgbClr>
              </a:gs>
              <a:gs pos="64000">
                <a:srgbClr val="0084B4">
                  <a:lumMod val="60000"/>
                  <a:lumOff val="40000"/>
                </a:srgbClr>
              </a:gs>
              <a:gs pos="100000">
                <a:srgbClr val="0084B4">
                  <a:lumMod val="40000"/>
                  <a:lumOff val="60000"/>
                </a:srgbClr>
              </a:gs>
            </a:gsLst>
            <a:lin ang="16200000" scaled="1"/>
          </a:gradFill>
          <a:ln>
            <a:noFill/>
          </a:ln>
        </p:spPr>
        <p:txBody>
          <a:bodyPr anchor="ctr"/>
          <a:lstStyle/>
          <a:p>
            <a:pPr algn="ctr" defTabSz="914400">
              <a:defRPr/>
            </a:pPr>
            <a:r>
              <a:rPr lang="en-US" altLang="zh-CN" sz="2000" b="1" kern="0">
                <a:solidFill>
                  <a:srgbClr val="FFFFFF"/>
                </a:solidFill>
                <a:latin typeface="Arial"/>
                <a:ea typeface="微软雅黑"/>
                <a:cs typeface="+mn-ea"/>
                <a:sym typeface="+mn-lt"/>
              </a:rPr>
              <a:t>2.</a:t>
            </a:r>
            <a:endParaRPr lang="zh-CN" altLang="en-US" sz="2000" b="1" kern="0">
              <a:solidFill>
                <a:srgbClr val="FFFFFF"/>
              </a:solidFill>
              <a:latin typeface="Arial"/>
              <a:ea typeface="微软雅黑"/>
              <a:cs typeface="+mn-ea"/>
              <a:sym typeface="+mn-lt"/>
            </a:endParaRPr>
          </a:p>
        </p:txBody>
      </p:sp>
      <p:sp>
        <p:nvSpPr>
          <p:cNvPr id="12" name="矩形 73">
            <a:extLst>
              <a:ext uri="{FF2B5EF4-FFF2-40B4-BE49-F238E27FC236}">
                <a16:creationId xmlns:a16="http://schemas.microsoft.com/office/drawing/2014/main" id="{0118CE6A-78F7-A72E-4A10-5722A8F84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184" y="2497444"/>
            <a:ext cx="95065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altLang="zh-CN" sz="2000" b="1" kern="0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+mn-lt"/>
              </a:rPr>
              <a:t>Программы обучения и предоставления информации о новых, выводимых на рынок, ветеринарных препаратах</a:t>
            </a:r>
          </a:p>
        </p:txBody>
      </p:sp>
      <p:sp>
        <p:nvSpPr>
          <p:cNvPr id="14" name="圆角矩形 81">
            <a:extLst>
              <a:ext uri="{FF2B5EF4-FFF2-40B4-BE49-F238E27FC236}">
                <a16:creationId xmlns:a16="http://schemas.microsoft.com/office/drawing/2014/main" id="{13E8E71F-38A6-1183-4F3B-6A273798F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403" y="3647834"/>
            <a:ext cx="10081344" cy="711637"/>
          </a:xfrm>
          <a:prstGeom prst="roundRect">
            <a:avLst>
              <a:gd name="adj" fmla="val 16667"/>
            </a:avLst>
          </a:prstGeom>
          <a:solidFill>
            <a:srgbClr val="004FA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BABA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>
              <a:defRPr/>
            </a:pPr>
            <a:endParaRPr lang="zh-CN" altLang="zh-CN" sz="2000" b="1" kern="0">
              <a:solidFill>
                <a:srgbClr val="FFFFFF"/>
              </a:solidFill>
              <a:latin typeface="Arial"/>
              <a:ea typeface="微软雅黑"/>
              <a:cs typeface="+mn-ea"/>
              <a:sym typeface="+mn-lt"/>
            </a:endParaRPr>
          </a:p>
        </p:txBody>
      </p:sp>
      <p:sp>
        <p:nvSpPr>
          <p:cNvPr id="15" name="圆角矩形 10">
            <a:extLst>
              <a:ext uri="{FF2B5EF4-FFF2-40B4-BE49-F238E27FC236}">
                <a16:creationId xmlns:a16="http://schemas.microsoft.com/office/drawing/2014/main" id="{C6386DDB-6383-FCDD-649F-2B176A944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782" y="3635273"/>
            <a:ext cx="1056951" cy="711637"/>
          </a:xfrm>
          <a:custGeom>
            <a:avLst/>
            <a:gdLst>
              <a:gd name="T0" fmla="*/ 0 w 760508"/>
              <a:gd name="T1" fmla="*/ 0 h 412624"/>
              <a:gd name="T2" fmla="*/ 760508 w 760508"/>
              <a:gd name="T3" fmla="*/ 412624 h 412624"/>
            </a:gdLst>
            <a:ahLst/>
            <a:cxnLst/>
            <a:rect l="T0" t="T1" r="T2" b="T3"/>
            <a:pathLst>
              <a:path w="760508" h="412624">
                <a:moveTo>
                  <a:pt x="68772" y="0"/>
                </a:moveTo>
                <a:lnTo>
                  <a:pt x="322746" y="0"/>
                </a:lnTo>
                <a:lnTo>
                  <a:pt x="397990" y="0"/>
                </a:lnTo>
                <a:lnTo>
                  <a:pt x="554196" y="0"/>
                </a:lnTo>
                <a:lnTo>
                  <a:pt x="760508" y="206312"/>
                </a:lnTo>
                <a:lnTo>
                  <a:pt x="554196" y="412624"/>
                </a:lnTo>
                <a:lnTo>
                  <a:pt x="397990" y="412624"/>
                </a:lnTo>
                <a:lnTo>
                  <a:pt x="322746" y="412624"/>
                </a:lnTo>
                <a:lnTo>
                  <a:pt x="68772" y="412624"/>
                </a:lnTo>
                <a:cubicBezTo>
                  <a:pt x="30790" y="412624"/>
                  <a:pt x="0" y="381834"/>
                  <a:pt x="0" y="343852"/>
                </a:cubicBezTo>
                <a:lnTo>
                  <a:pt x="0" y="68772"/>
                </a:lnTo>
                <a:cubicBezTo>
                  <a:pt x="0" y="30790"/>
                  <a:pt x="30790" y="0"/>
                  <a:pt x="68772" y="0"/>
                </a:cubicBezTo>
                <a:close/>
              </a:path>
            </a:pathLst>
          </a:custGeom>
          <a:gradFill rotWithShape="1">
            <a:gsLst>
              <a:gs pos="0">
                <a:srgbClr val="00B0F0">
                  <a:lumMod val="75000"/>
                </a:srgbClr>
              </a:gs>
              <a:gs pos="64000">
                <a:srgbClr val="00B0F0">
                  <a:lumMod val="60000"/>
                  <a:lumOff val="40000"/>
                </a:srgbClr>
              </a:gs>
              <a:gs pos="100000">
                <a:srgbClr val="00B0F0">
                  <a:lumMod val="40000"/>
                  <a:lumOff val="60000"/>
                </a:srgbClr>
              </a:gs>
            </a:gsLst>
            <a:lin ang="16200000" scaled="1"/>
          </a:gradFill>
          <a:ln>
            <a:noFill/>
          </a:ln>
        </p:spPr>
        <p:txBody>
          <a:bodyPr anchor="ctr"/>
          <a:lstStyle/>
          <a:p>
            <a:pPr algn="ctr" defTabSz="914400">
              <a:defRPr/>
            </a:pPr>
            <a:r>
              <a:rPr lang="en-US" altLang="zh-CN" sz="2000" b="1" kern="0">
                <a:solidFill>
                  <a:srgbClr val="FFFFFF"/>
                </a:solidFill>
                <a:latin typeface="Arial"/>
                <a:ea typeface="微软雅黑"/>
                <a:cs typeface="+mn-ea"/>
                <a:sym typeface="+mn-lt"/>
              </a:rPr>
              <a:t>3.</a:t>
            </a:r>
            <a:endParaRPr lang="zh-CN" altLang="en-US" sz="2000" b="1" kern="0">
              <a:solidFill>
                <a:srgbClr val="FFFFFF"/>
              </a:solidFill>
              <a:latin typeface="Arial"/>
              <a:ea typeface="微软雅黑"/>
              <a:cs typeface="+mn-ea"/>
              <a:sym typeface="+mn-lt"/>
            </a:endParaRPr>
          </a:p>
        </p:txBody>
      </p:sp>
      <p:sp>
        <p:nvSpPr>
          <p:cNvPr id="16" name="矩形 73">
            <a:extLst>
              <a:ext uri="{FF2B5EF4-FFF2-40B4-BE49-F238E27FC236}">
                <a16:creationId xmlns:a16="http://schemas.microsoft.com/office/drawing/2014/main" id="{22B10E92-B86F-4F33-D78B-55B5D3436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969" y="3617875"/>
            <a:ext cx="95065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altLang="zh-CN" sz="2000" b="1" kern="0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+mn-lt"/>
              </a:rPr>
              <a:t>Разработка рекомендаций (стандартов) лечения и разведения (профилактики) животных</a:t>
            </a:r>
          </a:p>
        </p:txBody>
      </p:sp>
      <p:sp>
        <p:nvSpPr>
          <p:cNvPr id="17" name="圆角矩形 78">
            <a:extLst>
              <a:ext uri="{FF2B5EF4-FFF2-40B4-BE49-F238E27FC236}">
                <a16:creationId xmlns:a16="http://schemas.microsoft.com/office/drawing/2014/main" id="{F190D096-1C00-97B3-9D0F-076A8C41A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017" y="4692836"/>
            <a:ext cx="10081344" cy="711637"/>
          </a:xfrm>
          <a:prstGeom prst="roundRect">
            <a:avLst>
              <a:gd name="adj" fmla="val 16667"/>
            </a:avLst>
          </a:prstGeom>
          <a:solidFill>
            <a:srgbClr val="004FA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BABA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>
              <a:defRPr/>
            </a:pPr>
            <a:endParaRPr lang="zh-CN" altLang="zh-CN" sz="2000" b="1" kern="0">
              <a:solidFill>
                <a:srgbClr val="FFFFFF"/>
              </a:solidFill>
              <a:latin typeface="Arial"/>
              <a:ea typeface="微软雅黑"/>
              <a:cs typeface="+mn-ea"/>
              <a:sym typeface="+mn-lt"/>
            </a:endParaRPr>
          </a:p>
        </p:txBody>
      </p:sp>
      <p:sp>
        <p:nvSpPr>
          <p:cNvPr id="18" name="圆角矩形 10">
            <a:extLst>
              <a:ext uri="{FF2B5EF4-FFF2-40B4-BE49-F238E27FC236}">
                <a16:creationId xmlns:a16="http://schemas.microsoft.com/office/drawing/2014/main" id="{04096E50-D256-1369-C40B-D8B3C05D6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812" y="4692836"/>
            <a:ext cx="1056951" cy="711637"/>
          </a:xfrm>
          <a:custGeom>
            <a:avLst/>
            <a:gdLst>
              <a:gd name="T0" fmla="*/ 0 w 760508"/>
              <a:gd name="T1" fmla="*/ 0 h 412624"/>
              <a:gd name="T2" fmla="*/ 760508 w 760508"/>
              <a:gd name="T3" fmla="*/ 412624 h 412624"/>
            </a:gdLst>
            <a:ahLst/>
            <a:cxnLst/>
            <a:rect l="T0" t="T1" r="T2" b="T3"/>
            <a:pathLst>
              <a:path w="760508" h="412624">
                <a:moveTo>
                  <a:pt x="68772" y="0"/>
                </a:moveTo>
                <a:lnTo>
                  <a:pt x="322746" y="0"/>
                </a:lnTo>
                <a:lnTo>
                  <a:pt x="397990" y="0"/>
                </a:lnTo>
                <a:lnTo>
                  <a:pt x="554196" y="0"/>
                </a:lnTo>
                <a:lnTo>
                  <a:pt x="760508" y="206312"/>
                </a:lnTo>
                <a:lnTo>
                  <a:pt x="554196" y="412624"/>
                </a:lnTo>
                <a:lnTo>
                  <a:pt x="397990" y="412624"/>
                </a:lnTo>
                <a:lnTo>
                  <a:pt x="322746" y="412624"/>
                </a:lnTo>
                <a:lnTo>
                  <a:pt x="68772" y="412624"/>
                </a:lnTo>
                <a:cubicBezTo>
                  <a:pt x="30790" y="412624"/>
                  <a:pt x="0" y="381834"/>
                  <a:pt x="0" y="343852"/>
                </a:cubicBezTo>
                <a:lnTo>
                  <a:pt x="0" y="68772"/>
                </a:lnTo>
                <a:cubicBezTo>
                  <a:pt x="0" y="30790"/>
                  <a:pt x="30790" y="0"/>
                  <a:pt x="68772" y="0"/>
                </a:cubicBezTo>
                <a:close/>
              </a:path>
            </a:pathLst>
          </a:custGeom>
          <a:gradFill rotWithShape="1">
            <a:gsLst>
              <a:gs pos="0">
                <a:srgbClr val="0084B4">
                  <a:lumMod val="75000"/>
                </a:srgbClr>
              </a:gs>
              <a:gs pos="64000">
                <a:srgbClr val="0084B4">
                  <a:lumMod val="60000"/>
                  <a:lumOff val="40000"/>
                </a:srgbClr>
              </a:gs>
              <a:gs pos="100000">
                <a:srgbClr val="0084B4">
                  <a:lumMod val="40000"/>
                  <a:lumOff val="60000"/>
                </a:srgbClr>
              </a:gs>
            </a:gsLst>
            <a:lin ang="16200000" scaled="1"/>
          </a:gradFill>
          <a:ln>
            <a:noFill/>
          </a:ln>
        </p:spPr>
        <p:txBody>
          <a:bodyPr anchor="ctr"/>
          <a:lstStyle/>
          <a:p>
            <a:pPr algn="ctr" defTabSz="914400">
              <a:defRPr/>
            </a:pPr>
            <a:r>
              <a:rPr lang="en-US" altLang="zh-CN" sz="2000" b="1" kern="0" dirty="0">
                <a:solidFill>
                  <a:srgbClr val="FFFFFF"/>
                </a:solidFill>
                <a:latin typeface="Arial"/>
                <a:ea typeface="微软雅黑"/>
                <a:cs typeface="+mn-ea"/>
                <a:sym typeface="+mn-lt"/>
              </a:rPr>
              <a:t>4.</a:t>
            </a:r>
            <a:endParaRPr lang="zh-CN" altLang="en-US" sz="2000" b="1" kern="0" dirty="0">
              <a:solidFill>
                <a:srgbClr val="FFFFFF"/>
              </a:solidFill>
              <a:latin typeface="Arial"/>
              <a:ea typeface="微软雅黑"/>
              <a:cs typeface="+mn-ea"/>
              <a:sym typeface="+mn-lt"/>
            </a:endParaRPr>
          </a:p>
        </p:txBody>
      </p:sp>
      <p:sp>
        <p:nvSpPr>
          <p:cNvPr id="19" name="矩形 73">
            <a:extLst>
              <a:ext uri="{FF2B5EF4-FFF2-40B4-BE49-F238E27FC236}">
                <a16:creationId xmlns:a16="http://schemas.microsoft.com/office/drawing/2014/main" id="{43A2A191-EC17-0A05-918D-AE763DD90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184" y="4700220"/>
            <a:ext cx="95065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altLang="zh-CN" sz="2000" b="1" kern="0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+mn-lt"/>
              </a:rPr>
              <a:t>Создание совместных баз для проведение клинических и доклинических исследований</a:t>
            </a:r>
          </a:p>
        </p:txBody>
      </p:sp>
      <p:sp>
        <p:nvSpPr>
          <p:cNvPr id="20" name="圆角矩形 78">
            <a:extLst>
              <a:ext uri="{FF2B5EF4-FFF2-40B4-BE49-F238E27FC236}">
                <a16:creationId xmlns:a16="http://schemas.microsoft.com/office/drawing/2014/main" id="{B349BFFC-FD5E-AC7F-C4D0-7A429107E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017" y="5789523"/>
            <a:ext cx="10081344" cy="711637"/>
          </a:xfrm>
          <a:prstGeom prst="roundRect">
            <a:avLst>
              <a:gd name="adj" fmla="val 16667"/>
            </a:avLst>
          </a:prstGeom>
          <a:solidFill>
            <a:srgbClr val="004FA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BABA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>
              <a:defRPr/>
            </a:pPr>
            <a:endParaRPr lang="zh-CN" altLang="zh-CN" sz="2000" b="1" kern="0">
              <a:solidFill>
                <a:srgbClr val="FFFFFF"/>
              </a:solidFill>
              <a:latin typeface="Arial"/>
              <a:ea typeface="微软雅黑"/>
              <a:cs typeface="+mn-ea"/>
              <a:sym typeface="+mn-lt"/>
            </a:endParaRPr>
          </a:p>
        </p:txBody>
      </p:sp>
      <p:sp>
        <p:nvSpPr>
          <p:cNvPr id="21" name="圆角矩形 10">
            <a:extLst>
              <a:ext uri="{FF2B5EF4-FFF2-40B4-BE49-F238E27FC236}">
                <a16:creationId xmlns:a16="http://schemas.microsoft.com/office/drawing/2014/main" id="{6CEF58CF-3E50-1FB7-B761-300B0C09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812" y="5789523"/>
            <a:ext cx="1056951" cy="711637"/>
          </a:xfrm>
          <a:custGeom>
            <a:avLst/>
            <a:gdLst>
              <a:gd name="T0" fmla="*/ 0 w 760508"/>
              <a:gd name="T1" fmla="*/ 0 h 412624"/>
              <a:gd name="T2" fmla="*/ 760508 w 760508"/>
              <a:gd name="T3" fmla="*/ 412624 h 412624"/>
            </a:gdLst>
            <a:ahLst/>
            <a:cxnLst/>
            <a:rect l="T0" t="T1" r="T2" b="T3"/>
            <a:pathLst>
              <a:path w="760508" h="412624">
                <a:moveTo>
                  <a:pt x="68772" y="0"/>
                </a:moveTo>
                <a:lnTo>
                  <a:pt x="322746" y="0"/>
                </a:lnTo>
                <a:lnTo>
                  <a:pt x="397990" y="0"/>
                </a:lnTo>
                <a:lnTo>
                  <a:pt x="554196" y="0"/>
                </a:lnTo>
                <a:lnTo>
                  <a:pt x="760508" y="206312"/>
                </a:lnTo>
                <a:lnTo>
                  <a:pt x="554196" y="412624"/>
                </a:lnTo>
                <a:lnTo>
                  <a:pt x="397990" y="412624"/>
                </a:lnTo>
                <a:lnTo>
                  <a:pt x="322746" y="412624"/>
                </a:lnTo>
                <a:lnTo>
                  <a:pt x="68772" y="412624"/>
                </a:lnTo>
                <a:cubicBezTo>
                  <a:pt x="30790" y="412624"/>
                  <a:pt x="0" y="381834"/>
                  <a:pt x="0" y="343852"/>
                </a:cubicBezTo>
                <a:lnTo>
                  <a:pt x="0" y="68772"/>
                </a:lnTo>
                <a:cubicBezTo>
                  <a:pt x="0" y="30790"/>
                  <a:pt x="30790" y="0"/>
                  <a:pt x="68772" y="0"/>
                </a:cubicBezTo>
                <a:close/>
              </a:path>
            </a:pathLst>
          </a:custGeom>
          <a:gradFill rotWithShape="1">
            <a:gsLst>
              <a:gs pos="0">
                <a:srgbClr val="0084B4">
                  <a:lumMod val="75000"/>
                </a:srgbClr>
              </a:gs>
              <a:gs pos="64000">
                <a:srgbClr val="0084B4">
                  <a:lumMod val="60000"/>
                  <a:lumOff val="40000"/>
                </a:srgbClr>
              </a:gs>
              <a:gs pos="100000">
                <a:srgbClr val="0084B4">
                  <a:lumMod val="40000"/>
                  <a:lumOff val="60000"/>
                </a:srgbClr>
              </a:gs>
            </a:gsLst>
            <a:lin ang="16200000" scaled="1"/>
          </a:gradFill>
          <a:ln>
            <a:noFill/>
          </a:ln>
        </p:spPr>
        <p:txBody>
          <a:bodyPr anchor="ctr"/>
          <a:lstStyle/>
          <a:p>
            <a:pPr algn="ctr" defTabSz="914400">
              <a:defRPr/>
            </a:pPr>
            <a:r>
              <a:rPr lang="ru-RU" altLang="zh-CN" sz="2000" b="1" kern="0" dirty="0">
                <a:solidFill>
                  <a:srgbClr val="FFFFFF"/>
                </a:solidFill>
                <a:latin typeface="Arial"/>
                <a:ea typeface="微软雅黑"/>
                <a:cs typeface="+mn-ea"/>
                <a:sym typeface="+mn-lt"/>
              </a:rPr>
              <a:t>5</a:t>
            </a:r>
            <a:r>
              <a:rPr lang="en-US" altLang="zh-CN" sz="2000" b="1" kern="0" dirty="0">
                <a:solidFill>
                  <a:srgbClr val="FFFFFF"/>
                </a:solidFill>
                <a:latin typeface="Arial"/>
                <a:ea typeface="微软雅黑"/>
                <a:cs typeface="+mn-ea"/>
                <a:sym typeface="+mn-lt"/>
              </a:rPr>
              <a:t>.</a:t>
            </a:r>
            <a:endParaRPr lang="zh-CN" altLang="en-US" sz="2000" b="1" kern="0" dirty="0">
              <a:solidFill>
                <a:srgbClr val="FFFFFF"/>
              </a:solidFill>
              <a:latin typeface="Arial"/>
              <a:ea typeface="微软雅黑"/>
              <a:cs typeface="+mn-ea"/>
              <a:sym typeface="+mn-lt"/>
            </a:endParaRPr>
          </a:p>
        </p:txBody>
      </p:sp>
      <p:sp>
        <p:nvSpPr>
          <p:cNvPr id="22" name="矩形 73">
            <a:extLst>
              <a:ext uri="{FF2B5EF4-FFF2-40B4-BE49-F238E27FC236}">
                <a16:creationId xmlns:a16="http://schemas.microsoft.com/office/drawing/2014/main" id="{92BC0E99-8D4A-8576-CCE0-DAD032D89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184" y="5793156"/>
            <a:ext cx="95065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altLang="zh-CN" sz="2000" b="1" kern="0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+mn-lt"/>
              </a:rPr>
              <a:t>Совместное продвижение законодательных инициатив и других правоустанавливающих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283910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9A9CCAB-4C27-04F0-8B08-93E42BC85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3971" y="59148"/>
            <a:ext cx="2799119" cy="124869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7476017-0F21-E33C-F3CA-03594083C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421" y="251587"/>
            <a:ext cx="7742591" cy="117663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71C8789-E458-AC1B-ED14-A828A81F8B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89" y="1355563"/>
            <a:ext cx="9236241" cy="17558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E0AC91D-4726-44B3-C0CF-444F9EF833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137" y="2698711"/>
            <a:ext cx="3109229" cy="251786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59A889E-D45B-1233-D370-CC9A4DEDA6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97468" y="3210819"/>
            <a:ext cx="3853006" cy="200575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12C3D5-0835-6AF1-34C1-67DD66E17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3027" y="5824167"/>
            <a:ext cx="701101" cy="70110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D7A623A-4916-AD59-37E5-8565562DE9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79752" y="5964387"/>
            <a:ext cx="1121761" cy="42066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2B43985-510C-8F45-10A9-CB1F63F2BF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52393" y="5915614"/>
            <a:ext cx="1743607" cy="46943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1A30A7A-C6A8-3F74-5DB0-EBAE5D475D6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2893" y="5964387"/>
            <a:ext cx="1542422" cy="42066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A693BE4-223C-B478-008F-6C9D6F88A23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17659" y="5896844"/>
            <a:ext cx="1841152" cy="38408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BCCE25A-DA9C-CEA9-0BFC-9D7575E48F9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949103" y="5565162"/>
            <a:ext cx="707197" cy="896190"/>
          </a:xfrm>
          <a:prstGeom prst="rect">
            <a:avLst/>
          </a:prstGeom>
        </p:spPr>
      </p:pic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2692CD0C-9182-30DD-79A4-E850F55D9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12F-8162-4CAA-96EB-ADBCEAC2E5A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88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9A9CCAB-4C27-04F0-8B08-93E42BC85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2881" y="12415"/>
            <a:ext cx="2799119" cy="12486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4438B85-09EE-6541-04C9-4E01845A5726}"/>
              </a:ext>
            </a:extLst>
          </p:cNvPr>
          <p:cNvSpPr txBox="1"/>
          <p:nvPr/>
        </p:nvSpPr>
        <p:spPr>
          <a:xfrm>
            <a:off x="224402" y="299685"/>
            <a:ext cx="97517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Unbounded-Regular"/>
              </a:rPr>
              <a:t>НВА: история, текущий статус, доля на рынке</a:t>
            </a:r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164A4F53-6380-70C4-006C-CABE9DCA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5000" y="6500618"/>
            <a:ext cx="2743200" cy="365125"/>
          </a:xfrm>
        </p:spPr>
        <p:txBody>
          <a:bodyPr/>
          <a:lstStyle/>
          <a:p>
            <a:fld id="{7CB3F12F-8162-4CAA-96EB-ADBCEAC2E5AE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8BE512A-CE21-AF49-A7DF-3A0D8545E1F2}"/>
              </a:ext>
            </a:extLst>
          </p:cNvPr>
          <p:cNvGraphicFramePr>
            <a:graphicFrameLocks noGrp="1"/>
          </p:cNvGraphicFramePr>
          <p:nvPr/>
        </p:nvGraphicFramePr>
        <p:xfrm>
          <a:off x="285188" y="1328064"/>
          <a:ext cx="11621621" cy="519107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67094">
                  <a:extLst>
                    <a:ext uri="{9D8B030D-6E8A-4147-A177-3AD203B41FA5}">
                      <a16:colId xmlns:a16="http://schemas.microsoft.com/office/drawing/2014/main" val="3840544486"/>
                    </a:ext>
                  </a:extLst>
                </a:gridCol>
                <a:gridCol w="1144939">
                  <a:extLst>
                    <a:ext uri="{9D8B030D-6E8A-4147-A177-3AD203B41FA5}">
                      <a16:colId xmlns:a16="http://schemas.microsoft.com/office/drawing/2014/main" val="4258230262"/>
                    </a:ext>
                  </a:extLst>
                </a:gridCol>
                <a:gridCol w="3814337">
                  <a:extLst>
                    <a:ext uri="{9D8B030D-6E8A-4147-A177-3AD203B41FA5}">
                      <a16:colId xmlns:a16="http://schemas.microsoft.com/office/drawing/2014/main" val="2457358077"/>
                    </a:ext>
                  </a:extLst>
                </a:gridCol>
                <a:gridCol w="935915">
                  <a:extLst>
                    <a:ext uri="{9D8B030D-6E8A-4147-A177-3AD203B41FA5}">
                      <a16:colId xmlns:a16="http://schemas.microsoft.com/office/drawing/2014/main" val="2189740581"/>
                    </a:ext>
                  </a:extLst>
                </a:gridCol>
                <a:gridCol w="1075765">
                  <a:extLst>
                    <a:ext uri="{9D8B030D-6E8A-4147-A177-3AD203B41FA5}">
                      <a16:colId xmlns:a16="http://schemas.microsoft.com/office/drawing/2014/main" val="1587866325"/>
                    </a:ext>
                  </a:extLst>
                </a:gridCol>
                <a:gridCol w="966382">
                  <a:extLst>
                    <a:ext uri="{9D8B030D-6E8A-4147-A177-3AD203B41FA5}">
                      <a16:colId xmlns:a16="http://schemas.microsoft.com/office/drawing/2014/main" val="2754730944"/>
                    </a:ext>
                  </a:extLst>
                </a:gridCol>
                <a:gridCol w="1064487">
                  <a:extLst>
                    <a:ext uri="{9D8B030D-6E8A-4147-A177-3AD203B41FA5}">
                      <a16:colId xmlns:a16="http://schemas.microsoft.com/office/drawing/2014/main" val="2791888107"/>
                    </a:ext>
                  </a:extLst>
                </a:gridCol>
                <a:gridCol w="1452702">
                  <a:extLst>
                    <a:ext uri="{9D8B030D-6E8A-4147-A177-3AD203B41FA5}">
                      <a16:colId xmlns:a16="http://schemas.microsoft.com/office/drawing/2014/main" val="2102871229"/>
                    </a:ext>
                  </a:extLst>
                </a:gridCol>
              </a:tblGrid>
              <a:tr h="655906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+mn-lt"/>
                        </a:rPr>
                        <a:t>Логотип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+mn-lt"/>
                        </a:rPr>
                        <a:t>Название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+mn-lt"/>
                        </a:rPr>
                        <a:t>Краткое описание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+mn-lt"/>
                        </a:rPr>
                        <a:t>Год основания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+mn-lt"/>
                        </a:rPr>
                        <a:t>Количество персонала, чел.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+mn-lt"/>
                        </a:rPr>
                        <a:t>Наличие </a:t>
                      </a:r>
                      <a:r>
                        <a:rPr lang="en-US" sz="1200" dirty="0">
                          <a:latin typeface="+mn-lt"/>
                        </a:rPr>
                        <a:t>GMP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R&amp;D</a:t>
                      </a:r>
                      <a:r>
                        <a:rPr lang="ru-RU" sz="1200" dirty="0">
                          <a:latin typeface="+mn-lt"/>
                        </a:rPr>
                        <a:t>/ кол-во чел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+mn-lt"/>
                        </a:rPr>
                        <a:t>Доля на рынке отечественного производства ,%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247244"/>
                  </a:ext>
                </a:extLst>
              </a:tr>
              <a:tr h="6453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ГК ВИК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Лидер рынка ветеринарной фармацевтики в России и крупнейший производитель ветеринарных препаратов в СНГ.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1990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1200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РФ, ЕС, ЕАЭС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165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17,44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15637"/>
                  </a:ext>
                </a:extLst>
              </a:tr>
              <a:tr h="6453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ГК АВЗ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Научно-исследовательская компания-производитель ветеринарных препаратов. Оказывает консультационные услуги, организует мероприятия по повышению квалификации специалистов ветеринарной отрасли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1993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900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РФ, ЕС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13,95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880545"/>
                  </a:ext>
                </a:extLst>
              </a:tr>
              <a:tr h="6453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Нита-Фарм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НИТА-ФАРМ – лидер в разработке и производстве ветеринарной фармацевтики России. Производство компании сертифицировано по стандартам ISO и GMP, имеет лицензию на производство субстанций. Продуктовый портфель НИТА-ФАРМ включает более 90 продуктов и позволяет осуществить качественное замещение основной массы импортных препаратов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1992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РФ, ЕС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11,16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952566"/>
                  </a:ext>
                </a:extLst>
              </a:tr>
              <a:tr h="6453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/>
                        <a:t>Апиценна</a:t>
                      </a:r>
                      <a:r>
                        <a:rPr lang="ru-RU" sz="10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Производитель и разработчик ветеринарных препаратов, выпускающий продукцию на современном высокотехнологичном предприятии с 14 производственными участками, автоматизированными складами сырья, упаковки и готовой продукции, лабораториями контроля качества и разработки, имеющий сертификат GMP и услуги контрактного производства.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1991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РФ, ЕАЭС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7,33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393402"/>
                  </a:ext>
                </a:extLst>
              </a:tr>
              <a:tr h="6453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/>
                        <a:t>Ветбиохим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российская биотехнологическая компания, располагающая современной научной и производственной платформой для разработки и промышленного выпуска конкурентоспособных средств защиты животных.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1992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РФ, Турецкая Республика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4,54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620495"/>
                  </a:ext>
                </a:extLst>
              </a:tr>
              <a:tr h="7702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/>
                        <a:t>Авивак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Ведущий российский производитель препаратов для специфической профилактики и диагностики инфекционных болезней птиц.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1990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165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РФ,ЕС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117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3,14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834894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4988DF-BA04-A7B2-3652-2348FC878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767" y="2029268"/>
            <a:ext cx="481626" cy="4816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613441-38C7-8079-47F7-D5BC763A7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661" y="2818962"/>
            <a:ext cx="920576" cy="34750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8FB2CE-57B3-9817-7ED4-CBE5DFBEBE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222" y="3565771"/>
            <a:ext cx="1261981" cy="335309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CC3410E-8D70-203C-FF84-9AFD9A599D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1006" y="4504949"/>
            <a:ext cx="1140051" cy="30482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380A23E-A8BC-FEAB-D7A0-04400BEF23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661" y="5334642"/>
            <a:ext cx="1042506" cy="219475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92096801-F02C-5393-4696-5E4E80A1971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797" y="5905006"/>
            <a:ext cx="408467" cy="5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4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9A9CCAB-4C27-04F0-8B08-93E42BC85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2881" y="93494"/>
            <a:ext cx="2799119" cy="12486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6772D4-75E0-E6C7-8634-ADC4F6041660}"/>
              </a:ext>
            </a:extLst>
          </p:cNvPr>
          <p:cNvSpPr txBox="1"/>
          <p:nvPr/>
        </p:nvSpPr>
        <p:spPr>
          <a:xfrm>
            <a:off x="681130" y="300829"/>
            <a:ext cx="4856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Unbounded-Regular"/>
              </a:rPr>
              <a:t>Рынок ВЛП в РФ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D3C58B29-36B1-C928-4E9F-46B17163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12F-8162-4CAA-96EB-ADBCEAC2E5AE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998E6D1B-5660-C3E2-4D58-6E2E4A19A2B0}"/>
              </a:ext>
            </a:extLst>
          </p:cNvPr>
          <p:cNvGraphicFramePr/>
          <p:nvPr/>
        </p:nvGraphicFramePr>
        <p:xfrm>
          <a:off x="8683943" y="1709604"/>
          <a:ext cx="3088360" cy="2195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id="{E2D07716-C3B6-70CD-8A1C-C6D722EDB57D}"/>
              </a:ext>
            </a:extLst>
          </p:cNvPr>
          <p:cNvGraphicFramePr/>
          <p:nvPr/>
        </p:nvGraphicFramePr>
        <p:xfrm>
          <a:off x="7124381" y="3976597"/>
          <a:ext cx="4036638" cy="2291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Диаграмма 24">
            <a:extLst>
              <a:ext uri="{FF2B5EF4-FFF2-40B4-BE49-F238E27FC236}">
                <a16:creationId xmlns:a16="http://schemas.microsoft.com/office/drawing/2014/main" id="{7352EBB8-8CA8-7FBE-8994-C71BFBF226A9}"/>
              </a:ext>
            </a:extLst>
          </p:cNvPr>
          <p:cNvGraphicFramePr/>
          <p:nvPr/>
        </p:nvGraphicFramePr>
        <p:xfrm>
          <a:off x="426909" y="3721926"/>
          <a:ext cx="4856480" cy="2999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7462CD73-F1C1-ABE7-A59B-BDF5A2840AE1}"/>
              </a:ext>
            </a:extLst>
          </p:cNvPr>
          <p:cNvCxnSpPr>
            <a:cxnSpLocks/>
          </p:cNvCxnSpPr>
          <p:nvPr/>
        </p:nvCxnSpPr>
        <p:spPr>
          <a:xfrm>
            <a:off x="6194442" y="3180566"/>
            <a:ext cx="1549572" cy="1739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F779EE50-A113-4087-A9C0-B79DCF0C6E76}"/>
              </a:ext>
            </a:extLst>
          </p:cNvPr>
          <p:cNvCxnSpPr>
            <a:cxnSpLocks/>
          </p:cNvCxnSpPr>
          <p:nvPr/>
        </p:nvCxnSpPr>
        <p:spPr>
          <a:xfrm flipV="1">
            <a:off x="6428164" y="2707648"/>
            <a:ext cx="2714939" cy="82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6806EE9F-7A26-84DB-ACDC-641E0D03D21F}"/>
              </a:ext>
            </a:extLst>
          </p:cNvPr>
          <p:cNvCxnSpPr>
            <a:cxnSpLocks/>
          </p:cNvCxnSpPr>
          <p:nvPr/>
        </p:nvCxnSpPr>
        <p:spPr>
          <a:xfrm flipH="1">
            <a:off x="3724407" y="3266400"/>
            <a:ext cx="600167" cy="148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Блок-схема: магнитный диск 40">
            <a:extLst>
              <a:ext uri="{FF2B5EF4-FFF2-40B4-BE49-F238E27FC236}">
                <a16:creationId xmlns:a16="http://schemas.microsoft.com/office/drawing/2014/main" id="{C704D2E4-1FBF-6F3C-DC52-2F7C78A55400}"/>
              </a:ext>
            </a:extLst>
          </p:cNvPr>
          <p:cNvSpPr/>
          <p:nvPr/>
        </p:nvSpPr>
        <p:spPr>
          <a:xfrm>
            <a:off x="3771025" y="1832529"/>
            <a:ext cx="2657139" cy="1433871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60B26DF-043F-7261-8F96-11D024F06944}"/>
              </a:ext>
            </a:extLst>
          </p:cNvPr>
          <p:cNvSpPr txBox="1"/>
          <p:nvPr/>
        </p:nvSpPr>
        <p:spPr>
          <a:xfrm>
            <a:off x="4245728" y="2326657"/>
            <a:ext cx="1771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63,7 млрд. руб.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FC80094-CE78-9222-BAE7-AF3C830BD204}"/>
              </a:ext>
            </a:extLst>
          </p:cNvPr>
          <p:cNvSpPr txBox="1"/>
          <p:nvPr/>
        </p:nvSpPr>
        <p:spPr>
          <a:xfrm>
            <a:off x="4569502" y="1894927"/>
            <a:ext cx="1692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2022 год</a:t>
            </a:r>
          </a:p>
        </p:txBody>
      </p:sp>
    </p:spTree>
    <p:extLst>
      <p:ext uri="{BB962C8B-B14F-4D97-AF65-F5344CB8AC3E}">
        <p14:creationId xmlns:p14="http://schemas.microsoft.com/office/powerpoint/2010/main" val="146308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164A4F53-6380-70C4-006C-CABE9DCA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71969" y="6500403"/>
            <a:ext cx="395798" cy="357597"/>
          </a:xfrm>
        </p:spPr>
        <p:txBody>
          <a:bodyPr/>
          <a:lstStyle/>
          <a:p>
            <a:fld id="{7CB3F12F-8162-4CAA-96EB-ADBCEAC2E5AE}" type="slidenum">
              <a:rPr lang="ru-RU" smtClean="0"/>
              <a:t>4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33FE90-CF95-2094-C883-5FCFC5B799F5}"/>
              </a:ext>
            </a:extLst>
          </p:cNvPr>
          <p:cNvSpPr txBox="1"/>
          <p:nvPr/>
        </p:nvSpPr>
        <p:spPr>
          <a:xfrm>
            <a:off x="564957" y="497518"/>
            <a:ext cx="7428641" cy="932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29" b="1" dirty="0">
                <a:solidFill>
                  <a:srgbClr val="1F3E91"/>
                </a:solidFill>
                <a:latin typeface="Museo Sans Cyrl 300"/>
              </a:rPr>
              <a:t>РЫНОК ВЛП РФ: производственные площадки допущенные до ГО в РФ (на август 2023)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BA6BAF16-55B9-B7D2-E5C4-5CEC240F2FBF}"/>
              </a:ext>
            </a:extLst>
          </p:cNvPr>
          <p:cNvGraphicFramePr>
            <a:graphicFrameLocks noGrp="1"/>
          </p:cNvGraphicFramePr>
          <p:nvPr/>
        </p:nvGraphicFramePr>
        <p:xfrm>
          <a:off x="571888" y="1848490"/>
          <a:ext cx="11000605" cy="4495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712">
                  <a:extLst>
                    <a:ext uri="{9D8B030D-6E8A-4147-A177-3AD203B41FA5}">
                      <a16:colId xmlns:a16="http://schemas.microsoft.com/office/drawing/2014/main" val="242414955"/>
                    </a:ext>
                  </a:extLst>
                </a:gridCol>
                <a:gridCol w="1660634">
                  <a:extLst>
                    <a:ext uri="{9D8B030D-6E8A-4147-A177-3AD203B41FA5}">
                      <a16:colId xmlns:a16="http://schemas.microsoft.com/office/drawing/2014/main" val="1000250561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1717569804"/>
                    </a:ext>
                  </a:extLst>
                </a:gridCol>
                <a:gridCol w="1854180">
                  <a:extLst>
                    <a:ext uri="{9D8B030D-6E8A-4147-A177-3AD203B41FA5}">
                      <a16:colId xmlns:a16="http://schemas.microsoft.com/office/drawing/2014/main" val="2675178014"/>
                    </a:ext>
                  </a:extLst>
                </a:gridCol>
                <a:gridCol w="615751">
                  <a:extLst>
                    <a:ext uri="{9D8B030D-6E8A-4147-A177-3AD203B41FA5}">
                      <a16:colId xmlns:a16="http://schemas.microsoft.com/office/drawing/2014/main" val="539783198"/>
                    </a:ext>
                  </a:extLst>
                </a:gridCol>
                <a:gridCol w="2333900">
                  <a:extLst>
                    <a:ext uri="{9D8B030D-6E8A-4147-A177-3AD203B41FA5}">
                      <a16:colId xmlns:a16="http://schemas.microsoft.com/office/drawing/2014/main" val="1336183737"/>
                    </a:ext>
                  </a:extLst>
                </a:gridCol>
              </a:tblGrid>
              <a:tr h="51773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Museo Sans Cyrl 300"/>
                        </a:rPr>
                        <a:t>Производственные площадки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E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Museo Sans Cyrl 300"/>
                        </a:rPr>
                        <a:t>Локализация ПП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E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Museo Sans Cyrl 300"/>
                        </a:rPr>
                        <a:t>Кол-во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E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Museo Sans Cyrl 300"/>
                        </a:rPr>
                        <a:t>Состояние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E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Museo Sans Cyrl 300"/>
                        </a:rPr>
                        <a:t>Кол-во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E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Museo Sans Cyrl 300"/>
                        </a:rPr>
                        <a:t>Доступ к ГО РФ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E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021269"/>
                  </a:ext>
                </a:extLst>
              </a:tr>
              <a:tr h="370814"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Museo Sans Cyrl 300"/>
                        </a:rPr>
                        <a:t>Лицензированные в РФ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Museo Sans Cyrl 300"/>
                        </a:rPr>
                        <a:t>РФ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Museo Sans Cyrl 300"/>
                        </a:rPr>
                        <a:t>100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700" dirty="0">
                        <a:latin typeface="Museo Sans Cyrl 300"/>
                      </a:endParaRPr>
                    </a:p>
                  </a:txBody>
                  <a:tcPr marL="91434" marR="9143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0" dirty="0">
                          <a:solidFill>
                            <a:srgbClr val="1F3E91"/>
                          </a:solidFill>
                          <a:latin typeface="Museo Sans Cyrl 300"/>
                        </a:rPr>
                        <a:t>допущены</a:t>
                      </a:r>
                    </a:p>
                  </a:txBody>
                  <a:tcPr marL="91434" marR="91434" marT="45717" marB="45717">
                    <a:lnL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5333417"/>
                  </a:ext>
                </a:extLst>
              </a:tr>
              <a:tr h="370814">
                <a:tc rowSpan="4">
                  <a:txBody>
                    <a:bodyPr/>
                    <a:lstStyle/>
                    <a:p>
                      <a:r>
                        <a:rPr lang="ru-RU" sz="1700" dirty="0">
                          <a:latin typeface="Museo Sans Cyrl 300"/>
                        </a:rPr>
                        <a:t>Компаний имеющих РУ РФ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sz="1700" dirty="0">
                          <a:latin typeface="Museo Sans Cyrl 300"/>
                        </a:rPr>
                        <a:t>не РФ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sz="1700" dirty="0">
                          <a:latin typeface="Museo Sans Cyrl 300"/>
                        </a:rPr>
                        <a:t>160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Museo Sans Cyrl 300"/>
                        </a:rPr>
                        <a:t>GMP </a:t>
                      </a:r>
                      <a:r>
                        <a:rPr lang="ru-RU" sz="1700" dirty="0">
                          <a:latin typeface="Museo Sans Cyrl 300"/>
                        </a:rPr>
                        <a:t>РФ</a:t>
                      </a:r>
                    </a:p>
                  </a:txBody>
                  <a:tcPr marL="91434" marR="9143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Museo Sans Cyrl 300"/>
                        </a:rPr>
                        <a:t>37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0" dirty="0">
                          <a:solidFill>
                            <a:srgbClr val="1F3E91"/>
                          </a:solidFill>
                          <a:latin typeface="Museo Sans Cyrl 300"/>
                        </a:rPr>
                        <a:t>допущены</a:t>
                      </a:r>
                    </a:p>
                  </a:txBody>
                  <a:tcPr marL="91434" marR="91434" marT="45717" marB="45717">
                    <a:lnL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49047"/>
                  </a:ext>
                </a:extLst>
              </a:tr>
              <a:tr h="3708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Museo Sans Cyrl 300"/>
                        </a:rPr>
                        <a:t>САРА</a:t>
                      </a:r>
                    </a:p>
                  </a:txBody>
                  <a:tcPr marL="91434" marR="9143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Museo Sans Cyrl 300"/>
                        </a:rPr>
                        <a:t>23</a:t>
                      </a:r>
                      <a:endParaRPr lang="ru-RU" sz="1700" dirty="0">
                        <a:latin typeface="Museo Sans Cyrl 300"/>
                      </a:endParaRP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Museo Sans Cyrl 300"/>
                        </a:rPr>
                        <a:t>ожидается</a:t>
                      </a:r>
                    </a:p>
                  </a:txBody>
                  <a:tcPr marL="91434" marR="9143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chemeClr val="tx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097653719"/>
                  </a:ext>
                </a:extLst>
              </a:tr>
              <a:tr h="64003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Museo Sans Cyrl 300"/>
                        </a:rPr>
                        <a:t>в плане проверок</a:t>
                      </a:r>
                    </a:p>
                  </a:txBody>
                  <a:tcPr marL="91434" marR="9143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Museo Sans Cyrl 300"/>
                        </a:rPr>
                        <a:t>25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Museo Sans Cyrl 300"/>
                        </a:rPr>
                        <a:t>до конца года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chemeClr val="tx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737709627"/>
                  </a:ext>
                </a:extLst>
              </a:tr>
              <a:tr h="640035">
                <a:tc vMerge="1">
                  <a:txBody>
                    <a:bodyPr/>
                    <a:lstStyle/>
                    <a:p>
                      <a:endParaRPr lang="ru-RU" sz="1700" dirty="0">
                        <a:latin typeface="Museo Sans Cyrl 300"/>
                      </a:endParaRP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700" dirty="0">
                        <a:latin typeface="Museo Sans Cyrl 300"/>
                      </a:endParaRP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700" dirty="0">
                        <a:latin typeface="Museo Sans Cyrl 300"/>
                      </a:endParaRP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Museo Sans Cyrl 300"/>
                        </a:rPr>
                        <a:t>бездействуют</a:t>
                      </a:r>
                    </a:p>
                  </a:txBody>
                  <a:tcPr marL="91434" marR="9143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Museo Sans Cyrl 300"/>
                        </a:rPr>
                        <a:t>75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Museo Sans Cyrl 300"/>
                        </a:rPr>
                        <a:t>после аудита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chemeClr val="tx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95755157"/>
                  </a:ext>
                </a:extLst>
              </a:tr>
              <a:tr h="640035">
                <a:tc rowSpan="2">
                  <a:txBody>
                    <a:bodyPr/>
                    <a:lstStyle/>
                    <a:p>
                      <a:r>
                        <a:rPr lang="ru-RU" sz="1700" dirty="0">
                          <a:latin typeface="Museo Sans Cyrl 300"/>
                        </a:rPr>
                        <a:t>Компаний имеющих РУ ЕАЭС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Museo Sans Cyrl 300"/>
                        </a:rPr>
                        <a:t>ЕАЭС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700" dirty="0">
                          <a:latin typeface="Museo Sans Cyrl 300"/>
                        </a:rPr>
                        <a:t>ожидается внесение изменений в законодательство ЕАЭС</a:t>
                      </a:r>
                    </a:p>
                  </a:txBody>
                  <a:tcPr marL="91434" marR="9143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Museo Sans Cyrl 300"/>
                        </a:rPr>
                        <a:t>ближайшее время, при наличии </a:t>
                      </a:r>
                      <a:r>
                        <a:rPr lang="en-US" sz="1700" dirty="0">
                          <a:latin typeface="Museo Sans Cyrl 300"/>
                        </a:rPr>
                        <a:t>GMP</a:t>
                      </a:r>
                      <a:r>
                        <a:rPr lang="ru-RU" sz="1700" dirty="0">
                          <a:latin typeface="Museo Sans Cyrl 300"/>
                        </a:rPr>
                        <a:t> ЕАЭС</a:t>
                      </a:r>
                    </a:p>
                  </a:txBody>
                  <a:tcPr marL="91434" marR="9143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chemeClr val="tx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951667060"/>
                  </a:ext>
                </a:extLst>
              </a:tr>
              <a:tr h="9143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latin typeface="Museo Sans Cyrl 300"/>
                        </a:rPr>
                        <a:t>не ЕАЭС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700" dirty="0">
                          <a:latin typeface="Museo Sans Cyrl 300"/>
                        </a:rPr>
                        <a:t>на общих основаниях, после поведения инспекции на соответствие требованиям </a:t>
                      </a:r>
                      <a:r>
                        <a:rPr lang="en-US" sz="1700" dirty="0">
                          <a:latin typeface="Museo Sans Cyrl 300"/>
                        </a:rPr>
                        <a:t>GMP</a:t>
                      </a:r>
                      <a:r>
                        <a:rPr lang="ru-RU" sz="1700" dirty="0">
                          <a:latin typeface="Museo Sans Cyrl 300"/>
                        </a:rPr>
                        <a:t> ЕАЭС</a:t>
                      </a:r>
                    </a:p>
                  </a:txBody>
                  <a:tcPr marL="91434" marR="91434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latin typeface="Museo Sans Cyrl 300"/>
                        </a:rPr>
                        <a:t>после аудита</a:t>
                      </a:r>
                    </a:p>
                  </a:txBody>
                  <a:tcPr marL="91434" marR="91434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chemeClr val="tx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614177548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B3DE9F8-F85B-D0F3-971A-8F3A2E9E72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2060" y="181131"/>
            <a:ext cx="2799119" cy="124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4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068" y="541545"/>
            <a:ext cx="7181069" cy="388487"/>
          </a:xfrm>
          <a:prstGeom prst="rect">
            <a:avLst/>
          </a:prstGeom>
        </p:spPr>
        <p:txBody>
          <a:bodyPr vert="horz" wrap="square" lIns="0" tIns="10397" rIns="0" bIns="0" rtlCol="0" anchor="ctr">
            <a:spAutoFit/>
          </a:bodyPr>
          <a:lstStyle/>
          <a:p>
            <a:r>
              <a:rPr lang="ru-RU" sz="2729" b="1" dirty="0">
                <a:solidFill>
                  <a:srgbClr val="1F3E91"/>
                </a:solidFill>
                <a:latin typeface="Museo Sans Cyrl 300"/>
              </a:rPr>
              <a:t>РЫНОК ВЛП РФ: портфель препаратов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5243" y="2101703"/>
            <a:ext cx="5254936" cy="719919"/>
          </a:xfrm>
          <a:prstGeom prst="rect">
            <a:avLst/>
          </a:prstGeom>
          <a:solidFill>
            <a:srgbClr val="1F3E91"/>
          </a:solidFill>
        </p:spPr>
        <p:txBody>
          <a:bodyPr vert="horz" wrap="square" lIns="0" tIns="58145" rIns="0" bIns="0" rtlCol="0">
            <a:spAutoFit/>
          </a:bodyPr>
          <a:lstStyle/>
          <a:p>
            <a:pPr marL="187911" marR="183290">
              <a:spcBef>
                <a:spcPts val="458"/>
              </a:spcBef>
            </a:pPr>
            <a:r>
              <a:rPr sz="1940" spc="-3" dirty="0">
                <a:solidFill>
                  <a:srgbClr val="FFFFFF"/>
                </a:solidFill>
                <a:latin typeface="Museo Sans Cyrl 500"/>
                <a:cs typeface="Museo Sans Cyrl 500"/>
              </a:rPr>
              <a:t>Препараты, </a:t>
            </a:r>
            <a:r>
              <a:rPr sz="1940" dirty="0">
                <a:solidFill>
                  <a:srgbClr val="FFFFFF"/>
                </a:solidFill>
                <a:latin typeface="Museo Sans Cyrl 500"/>
                <a:cs typeface="Museo Sans Cyrl 500"/>
              </a:rPr>
              <a:t>зарегистрированные в</a:t>
            </a:r>
            <a:r>
              <a:rPr sz="1940" spc="-18" dirty="0">
                <a:solidFill>
                  <a:srgbClr val="FFFFFF"/>
                </a:solidFill>
                <a:latin typeface="Museo Sans Cyrl 500"/>
                <a:cs typeface="Museo Sans Cyrl 500"/>
              </a:rPr>
              <a:t> </a:t>
            </a:r>
            <a:r>
              <a:rPr sz="1940" dirty="0">
                <a:solidFill>
                  <a:srgbClr val="FFFFFF"/>
                </a:solidFill>
                <a:latin typeface="Museo Sans Cyrl 500"/>
                <a:cs typeface="Museo Sans Cyrl 500"/>
              </a:rPr>
              <a:t>РФ  </a:t>
            </a:r>
            <a:endParaRPr lang="ru-RU" sz="1940" dirty="0">
              <a:solidFill>
                <a:srgbClr val="FFFFFF"/>
              </a:solidFill>
              <a:latin typeface="Museo Sans Cyrl 500"/>
              <a:cs typeface="Museo Sans Cyrl 500"/>
            </a:endParaRPr>
          </a:p>
          <a:p>
            <a:pPr marL="187911" marR="183290">
              <a:spcBef>
                <a:spcPts val="458"/>
              </a:spcBef>
            </a:pPr>
            <a:r>
              <a:rPr sz="1940" spc="-9" dirty="0">
                <a:solidFill>
                  <a:srgbClr val="FFFFFF"/>
                </a:solidFill>
                <a:latin typeface="Museo Sans Cyrl 500"/>
                <a:cs typeface="Museo Sans Cyrl 500"/>
              </a:rPr>
              <a:t>(</a:t>
            </a:r>
            <a:r>
              <a:rPr lang="ru-RU" sz="1940" spc="-9" dirty="0">
                <a:solidFill>
                  <a:srgbClr val="FFFFFF"/>
                </a:solidFill>
                <a:latin typeface="Museo Sans Cyrl 500"/>
                <a:cs typeface="Museo Sans Cyrl 500"/>
              </a:rPr>
              <a:t>в Гос. реестре РФ по состоянию </a:t>
            </a:r>
            <a:r>
              <a:rPr sz="1940" spc="-9" dirty="0" err="1">
                <a:solidFill>
                  <a:srgbClr val="FFFFFF"/>
                </a:solidFill>
                <a:latin typeface="Museo Sans Cyrl 500"/>
                <a:cs typeface="Museo Sans Cyrl 500"/>
              </a:rPr>
              <a:t>на</a:t>
            </a:r>
            <a:r>
              <a:rPr sz="1940" spc="-3" dirty="0">
                <a:solidFill>
                  <a:srgbClr val="FFFFFF"/>
                </a:solidFill>
                <a:latin typeface="Museo Sans Cyrl 500"/>
                <a:cs typeface="Museo Sans Cyrl 500"/>
              </a:rPr>
              <a:t> </a:t>
            </a:r>
            <a:r>
              <a:rPr lang="ru-RU" sz="1940" spc="-12" dirty="0">
                <a:solidFill>
                  <a:srgbClr val="FFFFFF"/>
                </a:solidFill>
                <a:latin typeface="Museo Sans Cyrl 500"/>
                <a:cs typeface="Museo Sans Cyrl 500"/>
              </a:rPr>
              <a:t>15</a:t>
            </a:r>
            <a:r>
              <a:rPr sz="1940" spc="-12" dirty="0">
                <a:solidFill>
                  <a:srgbClr val="FFFFFF"/>
                </a:solidFill>
                <a:latin typeface="Museo Sans Cyrl 500"/>
                <a:cs typeface="Museo Sans Cyrl 500"/>
              </a:rPr>
              <a:t>.0</a:t>
            </a:r>
            <a:r>
              <a:rPr lang="ru-RU" sz="1940" spc="-12" dirty="0">
                <a:solidFill>
                  <a:srgbClr val="FFFFFF"/>
                </a:solidFill>
                <a:latin typeface="Museo Sans Cyrl 500"/>
                <a:cs typeface="Museo Sans Cyrl 500"/>
              </a:rPr>
              <a:t>9</a:t>
            </a:r>
            <a:r>
              <a:rPr sz="1940" spc="-12" dirty="0">
                <a:solidFill>
                  <a:srgbClr val="FFFFFF"/>
                </a:solidFill>
                <a:latin typeface="Museo Sans Cyrl 500"/>
                <a:cs typeface="Museo Sans Cyrl 500"/>
              </a:rPr>
              <a:t>.2023)</a:t>
            </a:r>
            <a:endParaRPr sz="1940" dirty="0">
              <a:latin typeface="Museo Sans Cyrl 500"/>
              <a:cs typeface="Museo Sans Cyrl 50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12083" y="4872022"/>
            <a:ext cx="0" cy="538320"/>
          </a:xfrm>
          <a:custGeom>
            <a:avLst/>
            <a:gdLst/>
            <a:ahLst/>
            <a:cxnLst/>
            <a:rect l="l" t="t" r="r" b="b"/>
            <a:pathLst>
              <a:path h="887729">
                <a:moveTo>
                  <a:pt x="0" y="887135"/>
                </a:moveTo>
                <a:lnTo>
                  <a:pt x="0" y="0"/>
                </a:lnTo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5" name="object 5"/>
          <p:cNvSpPr/>
          <p:nvPr/>
        </p:nvSpPr>
        <p:spPr>
          <a:xfrm>
            <a:off x="1630388" y="3536933"/>
            <a:ext cx="694656" cy="537550"/>
          </a:xfrm>
          <a:custGeom>
            <a:avLst/>
            <a:gdLst/>
            <a:ahLst/>
            <a:cxnLst/>
            <a:rect l="l" t="t" r="r" b="b"/>
            <a:pathLst>
              <a:path w="1145539" h="886459">
                <a:moveTo>
                  <a:pt x="0" y="885962"/>
                </a:moveTo>
                <a:lnTo>
                  <a:pt x="0" y="0"/>
                </a:lnTo>
                <a:lnTo>
                  <a:pt x="1145399" y="0"/>
                </a:lnTo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6" name="object 6"/>
          <p:cNvSpPr/>
          <p:nvPr/>
        </p:nvSpPr>
        <p:spPr>
          <a:xfrm>
            <a:off x="3595362" y="3536933"/>
            <a:ext cx="694656" cy="537550"/>
          </a:xfrm>
          <a:custGeom>
            <a:avLst/>
            <a:gdLst/>
            <a:ahLst/>
            <a:cxnLst/>
            <a:rect l="l" t="t" r="r" b="b"/>
            <a:pathLst>
              <a:path w="1145540" h="886459">
                <a:moveTo>
                  <a:pt x="1145399" y="885962"/>
                </a:moveTo>
                <a:lnTo>
                  <a:pt x="1145399" y="0"/>
                </a:lnTo>
                <a:lnTo>
                  <a:pt x="0" y="0"/>
                </a:lnTo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7" name="object 7"/>
          <p:cNvSpPr txBox="1"/>
          <p:nvPr/>
        </p:nvSpPr>
        <p:spPr>
          <a:xfrm>
            <a:off x="3262918" y="4071213"/>
            <a:ext cx="2054319" cy="753133"/>
          </a:xfrm>
          <a:prstGeom prst="rect">
            <a:avLst/>
          </a:prstGeom>
          <a:ln w="10470">
            <a:solidFill>
              <a:srgbClr val="000000"/>
            </a:solidFill>
          </a:ln>
        </p:spPr>
        <p:txBody>
          <a:bodyPr vert="horz" wrap="square" lIns="0" tIns="21949" rIns="0" bIns="0" rtlCol="0">
            <a:spAutoFit/>
          </a:bodyPr>
          <a:lstStyle/>
          <a:p>
            <a:pPr algn="ctr">
              <a:lnSpc>
                <a:spcPts val="1810"/>
              </a:lnSpc>
              <a:spcBef>
                <a:spcPts val="173"/>
              </a:spcBef>
            </a:pPr>
            <a:r>
              <a:rPr sz="1668" dirty="0">
                <a:latin typeface="Museo Sans Cyrl 500"/>
                <a:cs typeface="Museo Sans Cyrl 500"/>
              </a:rPr>
              <a:t>Зарубежные</a:t>
            </a:r>
          </a:p>
          <a:p>
            <a:pPr algn="ctr">
              <a:lnSpc>
                <a:spcPts val="3920"/>
              </a:lnSpc>
            </a:pPr>
            <a:r>
              <a:rPr lang="ru-RU" sz="3426" b="1" spc="3" dirty="0">
                <a:solidFill>
                  <a:srgbClr val="1F3E91"/>
                </a:solidFill>
                <a:latin typeface="Museo Sans Cyrl 700"/>
                <a:cs typeface="Museo Sans Cyrl 700"/>
              </a:rPr>
              <a:t>876</a:t>
            </a:r>
            <a:endParaRPr sz="3426" dirty="0">
              <a:latin typeface="Museo Sans Cyrl 700"/>
              <a:cs typeface="Museo Sans Cyrl 70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37008" y="4872639"/>
            <a:ext cx="0" cy="537550"/>
          </a:xfrm>
          <a:custGeom>
            <a:avLst/>
            <a:gdLst/>
            <a:ahLst/>
            <a:cxnLst/>
            <a:rect l="l" t="t" r="r" b="b"/>
            <a:pathLst>
              <a:path h="886459">
                <a:moveTo>
                  <a:pt x="0" y="885973"/>
                </a:moveTo>
                <a:lnTo>
                  <a:pt x="0" y="0"/>
                </a:lnTo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9" name="object 9"/>
          <p:cNvSpPr txBox="1"/>
          <p:nvPr/>
        </p:nvSpPr>
        <p:spPr>
          <a:xfrm>
            <a:off x="4432404" y="5406924"/>
            <a:ext cx="1003478" cy="753133"/>
          </a:xfrm>
          <a:prstGeom prst="rect">
            <a:avLst/>
          </a:prstGeom>
          <a:ln w="10470">
            <a:solidFill>
              <a:srgbClr val="000000"/>
            </a:solidFill>
          </a:ln>
        </p:spPr>
        <p:txBody>
          <a:bodyPr vert="horz" wrap="square" lIns="0" tIns="21949" rIns="0" bIns="0" rtlCol="0">
            <a:spAutoFit/>
          </a:bodyPr>
          <a:lstStyle/>
          <a:p>
            <a:pPr marL="2310" algn="ctr">
              <a:lnSpc>
                <a:spcPts val="1810"/>
              </a:lnSpc>
              <a:spcBef>
                <a:spcPts val="173"/>
              </a:spcBef>
            </a:pPr>
            <a:r>
              <a:rPr sz="1668" spc="-6" dirty="0">
                <a:latin typeface="Museo Sans Cyrl 500"/>
                <a:cs typeface="Museo Sans Cyrl 500"/>
              </a:rPr>
              <a:t>ХФП</a:t>
            </a:r>
            <a:endParaRPr sz="1668" dirty="0">
              <a:latin typeface="Museo Sans Cyrl 500"/>
              <a:cs typeface="Museo Sans Cyrl 500"/>
            </a:endParaRPr>
          </a:p>
          <a:p>
            <a:pPr marL="2310" algn="ctr">
              <a:lnSpc>
                <a:spcPts val="3920"/>
              </a:lnSpc>
            </a:pPr>
            <a:r>
              <a:rPr lang="ru-RU" sz="3426" b="1" spc="3" dirty="0">
                <a:solidFill>
                  <a:srgbClr val="1F3E91"/>
                </a:solidFill>
                <a:latin typeface="Museo Sans Cyrl 700"/>
                <a:cs typeface="Museo Sans Cyrl 700"/>
              </a:rPr>
              <a:t>590</a:t>
            </a:r>
            <a:endParaRPr sz="3426" dirty="0">
              <a:latin typeface="Museo Sans Cyrl 700"/>
              <a:cs typeface="Museo Sans Cyrl 70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54726" y="4872639"/>
            <a:ext cx="0" cy="537550"/>
          </a:xfrm>
          <a:custGeom>
            <a:avLst/>
            <a:gdLst/>
            <a:ahLst/>
            <a:cxnLst/>
            <a:rect l="l" t="t" r="r" b="b"/>
            <a:pathLst>
              <a:path h="886459">
                <a:moveTo>
                  <a:pt x="0" y="885973"/>
                </a:moveTo>
                <a:lnTo>
                  <a:pt x="0" y="0"/>
                </a:lnTo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" name="object 11"/>
          <p:cNvSpPr txBox="1"/>
          <p:nvPr/>
        </p:nvSpPr>
        <p:spPr>
          <a:xfrm>
            <a:off x="3150124" y="5406924"/>
            <a:ext cx="1003478" cy="753133"/>
          </a:xfrm>
          <a:prstGeom prst="rect">
            <a:avLst/>
          </a:prstGeom>
          <a:ln w="10470">
            <a:solidFill>
              <a:srgbClr val="000000"/>
            </a:solidFill>
          </a:ln>
        </p:spPr>
        <p:txBody>
          <a:bodyPr vert="horz" wrap="square" lIns="0" tIns="21949" rIns="0" bIns="0" rtlCol="0">
            <a:spAutoFit/>
          </a:bodyPr>
          <a:lstStyle/>
          <a:p>
            <a:pPr marL="2310" algn="ctr">
              <a:lnSpc>
                <a:spcPts val="1810"/>
              </a:lnSpc>
              <a:spcBef>
                <a:spcPts val="173"/>
              </a:spcBef>
            </a:pPr>
            <a:r>
              <a:rPr sz="1668" spc="6" dirty="0">
                <a:latin typeface="Museo Sans Cyrl 500"/>
                <a:cs typeface="Museo Sans Cyrl 500"/>
              </a:rPr>
              <a:t>ИБП</a:t>
            </a:r>
            <a:endParaRPr sz="1668" dirty="0">
              <a:latin typeface="Museo Sans Cyrl 500"/>
              <a:cs typeface="Museo Sans Cyrl 500"/>
            </a:endParaRPr>
          </a:p>
          <a:p>
            <a:pPr marL="2310" algn="ctr">
              <a:lnSpc>
                <a:spcPts val="3920"/>
              </a:lnSpc>
            </a:pPr>
            <a:r>
              <a:rPr sz="3426" b="1" spc="3" dirty="0">
                <a:solidFill>
                  <a:srgbClr val="1F3E91"/>
                </a:solidFill>
                <a:latin typeface="Museo Sans Cyrl 700"/>
                <a:cs typeface="Museo Sans Cyrl 700"/>
              </a:rPr>
              <a:t>28</a:t>
            </a:r>
            <a:r>
              <a:rPr lang="ru-RU" sz="3426" b="1" spc="3" dirty="0">
                <a:solidFill>
                  <a:srgbClr val="1F3E91"/>
                </a:solidFill>
                <a:latin typeface="Museo Sans Cyrl 700"/>
                <a:cs typeface="Museo Sans Cyrl 700"/>
              </a:rPr>
              <a:t>6</a:t>
            </a:r>
            <a:endParaRPr sz="3426" dirty="0">
              <a:latin typeface="Museo Sans Cyrl 700"/>
              <a:cs typeface="Museo Sans Cyrl 70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95274" y="4872639"/>
            <a:ext cx="0" cy="537550"/>
          </a:xfrm>
          <a:custGeom>
            <a:avLst/>
            <a:gdLst/>
            <a:ahLst/>
            <a:cxnLst/>
            <a:rect l="l" t="t" r="r" b="b"/>
            <a:pathLst>
              <a:path h="886459">
                <a:moveTo>
                  <a:pt x="0" y="885973"/>
                </a:moveTo>
                <a:lnTo>
                  <a:pt x="0" y="0"/>
                </a:lnTo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3" name="object 13"/>
          <p:cNvSpPr txBox="1"/>
          <p:nvPr/>
        </p:nvSpPr>
        <p:spPr>
          <a:xfrm>
            <a:off x="1790678" y="5406924"/>
            <a:ext cx="1003478" cy="753133"/>
          </a:xfrm>
          <a:prstGeom prst="rect">
            <a:avLst/>
          </a:prstGeom>
          <a:ln w="10470">
            <a:solidFill>
              <a:srgbClr val="000000"/>
            </a:solidFill>
          </a:ln>
        </p:spPr>
        <p:txBody>
          <a:bodyPr vert="horz" wrap="square" lIns="0" tIns="21949" rIns="0" bIns="0" rtlCol="0">
            <a:spAutoFit/>
          </a:bodyPr>
          <a:lstStyle/>
          <a:p>
            <a:pPr marL="2310" algn="ctr">
              <a:lnSpc>
                <a:spcPts val="1810"/>
              </a:lnSpc>
              <a:spcBef>
                <a:spcPts val="173"/>
              </a:spcBef>
            </a:pPr>
            <a:r>
              <a:rPr sz="1668" spc="-6" dirty="0">
                <a:latin typeface="Museo Sans Cyrl 500"/>
                <a:cs typeface="Museo Sans Cyrl 500"/>
              </a:rPr>
              <a:t>ХФП</a:t>
            </a:r>
            <a:endParaRPr sz="1668" dirty="0">
              <a:latin typeface="Museo Sans Cyrl 500"/>
              <a:cs typeface="Museo Sans Cyrl 500"/>
            </a:endParaRPr>
          </a:p>
          <a:p>
            <a:pPr marL="2310" algn="ctr">
              <a:lnSpc>
                <a:spcPts val="3920"/>
              </a:lnSpc>
            </a:pPr>
            <a:r>
              <a:rPr lang="ru-RU" sz="3426" b="1" spc="3" dirty="0">
                <a:solidFill>
                  <a:srgbClr val="1F3E91"/>
                </a:solidFill>
                <a:latin typeface="Museo Sans Cyrl 700"/>
                <a:cs typeface="Museo Sans Cyrl 700"/>
              </a:rPr>
              <a:t>1025</a:t>
            </a:r>
            <a:endParaRPr sz="3426" dirty="0">
              <a:latin typeface="Museo Sans Cyrl 700"/>
              <a:cs typeface="Museo Sans Cyrl 70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8392" y="5406924"/>
            <a:ext cx="1003478" cy="753133"/>
          </a:xfrm>
          <a:prstGeom prst="rect">
            <a:avLst/>
          </a:prstGeom>
          <a:ln w="10470">
            <a:solidFill>
              <a:srgbClr val="000000"/>
            </a:solidFill>
          </a:ln>
        </p:spPr>
        <p:txBody>
          <a:bodyPr vert="horz" wrap="square" lIns="0" tIns="21949" rIns="0" bIns="0" rtlCol="0">
            <a:spAutoFit/>
          </a:bodyPr>
          <a:lstStyle/>
          <a:p>
            <a:pPr marL="2310" algn="ctr">
              <a:lnSpc>
                <a:spcPts val="1810"/>
              </a:lnSpc>
              <a:spcBef>
                <a:spcPts val="173"/>
              </a:spcBef>
            </a:pPr>
            <a:r>
              <a:rPr sz="1668" spc="6" dirty="0">
                <a:latin typeface="Museo Sans Cyrl 500"/>
                <a:cs typeface="Museo Sans Cyrl 500"/>
              </a:rPr>
              <a:t>ИБП</a:t>
            </a:r>
            <a:endParaRPr sz="1668" dirty="0">
              <a:latin typeface="Museo Sans Cyrl 500"/>
              <a:cs typeface="Museo Sans Cyrl 500"/>
            </a:endParaRPr>
          </a:p>
          <a:p>
            <a:pPr marL="2310" algn="ctr">
              <a:lnSpc>
                <a:spcPts val="3920"/>
              </a:lnSpc>
            </a:pPr>
            <a:r>
              <a:rPr lang="ru-RU" sz="3426" b="1" spc="3" dirty="0">
                <a:solidFill>
                  <a:srgbClr val="1F3E91"/>
                </a:solidFill>
                <a:latin typeface="Museo Sans Cyrl 700"/>
                <a:cs typeface="Museo Sans Cyrl 700"/>
              </a:rPr>
              <a:t>337</a:t>
            </a:r>
            <a:endParaRPr sz="3426" dirty="0">
              <a:latin typeface="Museo Sans Cyrl 700"/>
              <a:cs typeface="Museo Sans Cyrl 70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7122" y="4071213"/>
            <a:ext cx="2054319" cy="753133"/>
          </a:xfrm>
          <a:prstGeom prst="rect">
            <a:avLst/>
          </a:prstGeom>
          <a:ln w="10470">
            <a:solidFill>
              <a:srgbClr val="000000"/>
            </a:solidFill>
          </a:ln>
        </p:spPr>
        <p:txBody>
          <a:bodyPr vert="horz" wrap="square" lIns="0" tIns="21949" rIns="0" bIns="0" rtlCol="0">
            <a:spAutoFit/>
          </a:bodyPr>
          <a:lstStyle/>
          <a:p>
            <a:pPr marR="26569" algn="ctr">
              <a:lnSpc>
                <a:spcPts val="1810"/>
              </a:lnSpc>
              <a:spcBef>
                <a:spcPts val="173"/>
              </a:spcBef>
            </a:pPr>
            <a:r>
              <a:rPr sz="1668" spc="3" dirty="0">
                <a:latin typeface="Museo Sans Cyrl 500"/>
                <a:cs typeface="Museo Sans Cyrl 500"/>
              </a:rPr>
              <a:t>Отечественные</a:t>
            </a:r>
            <a:endParaRPr sz="1668" dirty="0">
              <a:latin typeface="Museo Sans Cyrl 500"/>
              <a:cs typeface="Museo Sans Cyrl 500"/>
            </a:endParaRPr>
          </a:p>
          <a:p>
            <a:pPr marR="26569" algn="ctr">
              <a:lnSpc>
                <a:spcPts val="3920"/>
              </a:lnSpc>
            </a:pPr>
            <a:r>
              <a:rPr sz="3426" b="1" spc="3" dirty="0">
                <a:solidFill>
                  <a:srgbClr val="1F3E91"/>
                </a:solidFill>
                <a:latin typeface="Museo Sans Cyrl 700"/>
                <a:cs typeface="Museo Sans Cyrl 700"/>
              </a:rPr>
              <a:t>13</a:t>
            </a:r>
            <a:r>
              <a:rPr lang="ru-RU" sz="3426" b="1" spc="3" dirty="0">
                <a:solidFill>
                  <a:srgbClr val="1F3E91"/>
                </a:solidFill>
                <a:latin typeface="Museo Sans Cyrl 700"/>
                <a:cs typeface="Museo Sans Cyrl 700"/>
              </a:rPr>
              <a:t>62</a:t>
            </a:r>
            <a:endParaRPr sz="3426" dirty="0">
              <a:latin typeface="Museo Sans Cyrl 700"/>
              <a:cs typeface="Museo Sans Cyrl 70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27927" y="3216354"/>
            <a:ext cx="1264551" cy="556358"/>
          </a:xfrm>
          <a:prstGeom prst="rect">
            <a:avLst/>
          </a:prstGeom>
          <a:ln w="10470">
            <a:solidFill>
              <a:srgbClr val="000000"/>
            </a:solidFill>
          </a:ln>
        </p:spPr>
        <p:txBody>
          <a:bodyPr vert="horz" wrap="square" lIns="0" tIns="28880" rIns="0" bIns="0" rtlCol="0">
            <a:spAutoFit/>
          </a:bodyPr>
          <a:lstStyle/>
          <a:p>
            <a:pPr marL="123220">
              <a:spcBef>
                <a:spcPts val="227"/>
              </a:spcBef>
            </a:pPr>
            <a:r>
              <a:rPr sz="3426" b="1" spc="3" dirty="0">
                <a:solidFill>
                  <a:srgbClr val="1F3E91"/>
                </a:solidFill>
                <a:latin typeface="Museo Sans Cyrl 700"/>
                <a:cs typeface="Museo Sans Cyrl 700"/>
              </a:rPr>
              <a:t>22</a:t>
            </a:r>
            <a:r>
              <a:rPr lang="ru-RU" sz="3426" b="1" spc="3" dirty="0">
                <a:solidFill>
                  <a:srgbClr val="1F3E91"/>
                </a:solidFill>
                <a:latin typeface="Museo Sans Cyrl 700"/>
                <a:cs typeface="Museo Sans Cyrl 700"/>
              </a:rPr>
              <a:t>38</a:t>
            </a:r>
            <a:endParaRPr sz="3426" dirty="0">
              <a:latin typeface="Museo Sans Cyrl 700"/>
              <a:cs typeface="Museo Sans Cyrl 70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96000" y="2018664"/>
            <a:ext cx="5595746" cy="1227597"/>
          </a:xfrm>
          <a:prstGeom prst="rect">
            <a:avLst/>
          </a:prstGeom>
        </p:spPr>
        <p:txBody>
          <a:bodyPr vert="horz" wrap="square" lIns="0" tIns="7701" rIns="0" bIns="0" rtlCol="0">
            <a:spAutoFit/>
          </a:bodyPr>
          <a:lstStyle/>
          <a:p>
            <a:pPr marL="7701" marR="3081">
              <a:spcBef>
                <a:spcPts val="61"/>
              </a:spcBef>
            </a:pPr>
            <a:r>
              <a:rPr sz="1940" spc="-3" dirty="0">
                <a:latin typeface="Museo Sans Cyrl 500"/>
                <a:cs typeface="Museo Sans Cyrl 500"/>
              </a:rPr>
              <a:t>Препараты, </a:t>
            </a:r>
            <a:r>
              <a:rPr sz="1940" dirty="0">
                <a:latin typeface="Museo Sans Cyrl 500"/>
                <a:cs typeface="Museo Sans Cyrl 500"/>
              </a:rPr>
              <a:t>зарегистрированные в странах</a:t>
            </a:r>
            <a:r>
              <a:rPr sz="1940" spc="-9" dirty="0">
                <a:latin typeface="Museo Sans Cyrl 500"/>
                <a:cs typeface="Museo Sans Cyrl 500"/>
              </a:rPr>
              <a:t> </a:t>
            </a:r>
            <a:r>
              <a:rPr sz="1940" dirty="0">
                <a:latin typeface="Museo Sans Cyrl 500"/>
                <a:cs typeface="Museo Sans Cyrl 500"/>
              </a:rPr>
              <a:t>ЕАЭС  </a:t>
            </a:r>
            <a:r>
              <a:rPr sz="1940" spc="-24" dirty="0">
                <a:latin typeface="Museo Sans Cyrl 500"/>
                <a:cs typeface="Museo Sans Cyrl 500"/>
              </a:rPr>
              <a:t>(</a:t>
            </a:r>
            <a:r>
              <a:rPr sz="1940" spc="-24" dirty="0" err="1">
                <a:latin typeface="Museo Sans Cyrl 500"/>
                <a:cs typeface="Museo Sans Cyrl 500"/>
              </a:rPr>
              <a:t>Таможенного</a:t>
            </a:r>
            <a:r>
              <a:rPr sz="1940" spc="-3" dirty="0">
                <a:latin typeface="Museo Sans Cyrl 500"/>
                <a:cs typeface="Museo Sans Cyrl 500"/>
              </a:rPr>
              <a:t> </a:t>
            </a:r>
            <a:r>
              <a:rPr lang="ru-RU" sz="1940" spc="-12" dirty="0">
                <a:latin typeface="Museo Sans Cyrl 500"/>
                <a:cs typeface="Museo Sans Cyrl 500"/>
              </a:rPr>
              <a:t>с</a:t>
            </a:r>
            <a:r>
              <a:rPr sz="1940" spc="-12" dirty="0" err="1">
                <a:latin typeface="Museo Sans Cyrl 500"/>
                <a:cs typeface="Museo Sans Cyrl 500"/>
              </a:rPr>
              <a:t>оюза</a:t>
            </a:r>
            <a:r>
              <a:rPr sz="1940" spc="-12" dirty="0">
                <a:latin typeface="Museo Sans Cyrl 500"/>
                <a:cs typeface="Museo Sans Cyrl 500"/>
              </a:rPr>
              <a:t>)</a:t>
            </a:r>
            <a:r>
              <a:rPr lang="ru-RU" sz="1940" spc="-12" dirty="0">
                <a:latin typeface="Museo Sans Cyrl 500"/>
                <a:cs typeface="Museo Sans Cyrl 500"/>
              </a:rPr>
              <a:t> имеют доступ на рынок РФ</a:t>
            </a:r>
            <a:endParaRPr lang="en-US" sz="1940" spc="-12" dirty="0">
              <a:latin typeface="Museo Sans Cyrl 500"/>
              <a:cs typeface="Museo Sans Cyrl 500"/>
            </a:endParaRPr>
          </a:p>
          <a:p>
            <a:pPr marL="7701" marR="3081">
              <a:spcBef>
                <a:spcPts val="61"/>
              </a:spcBef>
            </a:pPr>
            <a:r>
              <a:rPr lang="en-US" sz="1940" spc="-12" dirty="0">
                <a:latin typeface="Museo Sans Cyrl 500"/>
                <a:cs typeface="Museo Sans Cyrl 500"/>
              </a:rPr>
              <a:t>(</a:t>
            </a:r>
            <a:r>
              <a:rPr lang="ru-RU" sz="1940" spc="-12" dirty="0">
                <a:latin typeface="Museo Sans Cyrl 500"/>
                <a:cs typeface="Museo Sans Cyrl 500"/>
              </a:rPr>
              <a:t>более 300 компаний из более чем 37 стран мира)</a:t>
            </a:r>
            <a:endParaRPr lang="en-US" sz="1940" spc="-12" dirty="0">
              <a:latin typeface="Museo Sans Cyrl 500"/>
              <a:cs typeface="Museo Sans Cyrl 500"/>
            </a:endParaRPr>
          </a:p>
          <a:p>
            <a:pPr marL="7701" marR="3081">
              <a:spcBef>
                <a:spcPts val="61"/>
              </a:spcBef>
            </a:pPr>
            <a:endParaRPr sz="1940" dirty="0">
              <a:latin typeface="Museo Sans Cyrl 500"/>
              <a:cs typeface="Museo Sans Cyrl 50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291228" y="5242083"/>
            <a:ext cx="7360124" cy="1113607"/>
          </a:xfrm>
          <a:custGeom>
            <a:avLst/>
            <a:gdLst/>
            <a:ahLst/>
            <a:cxnLst/>
            <a:rect l="l" t="t" r="r" b="b"/>
            <a:pathLst>
              <a:path w="12137390" h="1836420">
                <a:moveTo>
                  <a:pt x="12137316" y="1836415"/>
                </a:moveTo>
                <a:lnTo>
                  <a:pt x="0" y="1836415"/>
                </a:lnTo>
                <a:lnTo>
                  <a:pt x="0" y="0"/>
                </a:lnTo>
                <a:lnTo>
                  <a:pt x="12137316" y="0"/>
                </a:lnTo>
                <a:lnTo>
                  <a:pt x="12137316" y="1836415"/>
                </a:lnTo>
                <a:close/>
              </a:path>
            </a:pathLst>
          </a:custGeom>
          <a:ln w="41883">
            <a:solidFill>
              <a:srgbClr val="1F3E91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9" name="object 19"/>
          <p:cNvSpPr txBox="1"/>
          <p:nvPr/>
        </p:nvSpPr>
        <p:spPr>
          <a:xfrm>
            <a:off x="6219290" y="5325901"/>
            <a:ext cx="5326423" cy="834156"/>
          </a:xfrm>
          <a:prstGeom prst="rect">
            <a:avLst/>
          </a:prstGeom>
        </p:spPr>
        <p:txBody>
          <a:bodyPr vert="horz" wrap="square" lIns="0" tIns="7701" rIns="0" bIns="0" rtlCol="0">
            <a:spAutoFit/>
          </a:bodyPr>
          <a:lstStyle/>
          <a:p>
            <a:pPr marL="7701">
              <a:spcBef>
                <a:spcPts val="61"/>
              </a:spcBef>
            </a:pPr>
            <a:r>
              <a:rPr lang="ru-RU" sz="3430" b="1" dirty="0">
                <a:solidFill>
                  <a:schemeClr val="accent1">
                    <a:lumMod val="75000"/>
                  </a:schemeClr>
                </a:solidFill>
                <a:latin typeface="Museo Sans Cyrl 500"/>
                <a:cs typeface="Museo Sans Cyrl 500"/>
              </a:rPr>
              <a:t>498</a:t>
            </a:r>
            <a:r>
              <a:rPr lang="ru-RU" sz="1940" dirty="0">
                <a:latin typeface="Museo Sans Cyrl 500"/>
                <a:cs typeface="Museo Sans Cyrl 500"/>
              </a:rPr>
              <a:t> </a:t>
            </a:r>
            <a:r>
              <a:rPr sz="1940" dirty="0">
                <a:latin typeface="Museo Sans Cyrl 500"/>
                <a:cs typeface="Museo Sans Cyrl 500"/>
              </a:rPr>
              <a:t>РУ</a:t>
            </a:r>
            <a:r>
              <a:rPr lang="ru-RU" sz="1940" dirty="0">
                <a:latin typeface="Museo Sans Cyrl 500"/>
                <a:cs typeface="Museo Sans Cyrl 500"/>
              </a:rPr>
              <a:t> на ХФП </a:t>
            </a:r>
            <a:r>
              <a:rPr sz="1940" dirty="0">
                <a:latin typeface="Museo Sans Cyrl 500"/>
                <a:cs typeface="Museo Sans Cyrl 500"/>
              </a:rPr>
              <a:t>(266</a:t>
            </a:r>
            <a:r>
              <a:rPr sz="1940" spc="-6" dirty="0">
                <a:latin typeface="Museo Sans Cyrl 500"/>
                <a:cs typeface="Museo Sans Cyrl 500"/>
              </a:rPr>
              <a:t> </a:t>
            </a:r>
            <a:r>
              <a:rPr sz="1940" dirty="0">
                <a:latin typeface="Museo Sans Cyrl 500"/>
                <a:cs typeface="Museo Sans Cyrl 500"/>
              </a:rPr>
              <a:t>МНН)</a:t>
            </a:r>
            <a:r>
              <a:rPr lang="ru-RU" sz="1940" dirty="0">
                <a:latin typeface="Museo Sans Cyrl 500"/>
                <a:cs typeface="Museo Sans Cyrl 500"/>
              </a:rPr>
              <a:t> ввезено в РФ в 2022 г. </a:t>
            </a:r>
            <a:r>
              <a:rPr sz="1940" spc="-9" dirty="0">
                <a:latin typeface="Museo Sans Cyrl 500"/>
                <a:cs typeface="Museo Sans Cyrl 500"/>
              </a:rPr>
              <a:t>(по </a:t>
            </a:r>
            <a:r>
              <a:rPr sz="1940" dirty="0" err="1">
                <a:latin typeface="Museo Sans Cyrl 500"/>
                <a:cs typeface="Museo Sans Cyrl 500"/>
              </a:rPr>
              <a:t>данным</a:t>
            </a:r>
            <a:r>
              <a:rPr sz="1940" spc="-27" dirty="0">
                <a:latin typeface="Museo Sans Cyrl 500"/>
                <a:cs typeface="Museo Sans Cyrl 500"/>
              </a:rPr>
              <a:t> </a:t>
            </a:r>
            <a:r>
              <a:rPr sz="1940" spc="-9" dirty="0" err="1">
                <a:latin typeface="Museo Sans Cyrl 500"/>
                <a:cs typeface="Museo Sans Cyrl 500"/>
              </a:rPr>
              <a:t>Рос</a:t>
            </a:r>
            <a:r>
              <a:rPr lang="ru-RU" sz="1940" spc="-9" dirty="0">
                <a:latin typeface="Museo Sans Cyrl 500"/>
                <a:cs typeface="Museo Sans Cyrl 500"/>
              </a:rPr>
              <a:t>С</a:t>
            </a:r>
            <a:r>
              <a:rPr sz="1940" spc="-9" dirty="0" err="1">
                <a:latin typeface="Museo Sans Cyrl 500"/>
                <a:cs typeface="Museo Sans Cyrl 500"/>
              </a:rPr>
              <a:t>ель</a:t>
            </a:r>
            <a:r>
              <a:rPr lang="ru-RU" sz="1940" spc="-9" dirty="0">
                <a:latin typeface="Museo Sans Cyrl 500"/>
                <a:cs typeface="Museo Sans Cyrl 500"/>
              </a:rPr>
              <a:t>Х</a:t>
            </a:r>
            <a:r>
              <a:rPr sz="1940" spc="-9" dirty="0" err="1">
                <a:latin typeface="Museo Sans Cyrl 500"/>
                <a:cs typeface="Museo Sans Cyrl 500"/>
              </a:rPr>
              <a:t>оз</a:t>
            </a:r>
            <a:r>
              <a:rPr lang="ru-RU" sz="1940" spc="-9" dirty="0">
                <a:latin typeface="Museo Sans Cyrl 500"/>
                <a:cs typeface="Museo Sans Cyrl 500"/>
              </a:rPr>
              <a:t>Н</a:t>
            </a:r>
            <a:r>
              <a:rPr sz="1940" spc="-9" dirty="0" err="1">
                <a:latin typeface="Museo Sans Cyrl 500"/>
                <a:cs typeface="Museo Sans Cyrl 500"/>
              </a:rPr>
              <a:t>адзора</a:t>
            </a:r>
            <a:r>
              <a:rPr sz="1940" spc="-9" dirty="0">
                <a:latin typeface="Museo Sans Cyrl 500"/>
                <a:cs typeface="Museo Sans Cyrl 500"/>
              </a:rPr>
              <a:t>)</a:t>
            </a:r>
            <a:endParaRPr sz="1940" dirty="0">
              <a:latin typeface="Museo Sans Cyrl 500"/>
              <a:cs typeface="Museo Sans Cyrl 500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19558694" y="10811336"/>
            <a:ext cx="324484" cy="301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950" b="0" i="0" kern="1200">
                <a:solidFill>
                  <a:schemeClr val="tx1"/>
                </a:solidFill>
                <a:latin typeface="Museo Sans Cyrl 300"/>
                <a:ea typeface="+mn-ea"/>
                <a:cs typeface="Museo Sans Cyrl 30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>
              <a:lnSpc>
                <a:spcPts val="2235"/>
              </a:lnSpc>
            </a:pPr>
            <a:fld id="{81D60167-4931-47E6-BA6A-407CBD079E47}" type="slidenum">
              <a:rPr lang="ru-RU" spc="10" smtClean="0"/>
              <a:pPr marL="25400">
                <a:lnSpc>
                  <a:spcPts val="2235"/>
                </a:lnSpc>
              </a:pPr>
              <a:t>5</a:t>
            </a:fld>
            <a:endParaRPr spc="6" dirty="0"/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FD72E37-83B9-DFD9-904B-A3E9619E5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8282" y="103714"/>
            <a:ext cx="2799119" cy="124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F6772D4-75E0-E6C7-8634-ADC4F6041660}"/>
              </a:ext>
            </a:extLst>
          </p:cNvPr>
          <p:cNvSpPr txBox="1"/>
          <p:nvPr/>
        </p:nvSpPr>
        <p:spPr>
          <a:xfrm>
            <a:off x="551071" y="471617"/>
            <a:ext cx="7564256" cy="932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29" b="1" dirty="0">
                <a:solidFill>
                  <a:srgbClr val="1F3E91"/>
                </a:solidFill>
                <a:latin typeface="Museo Sans Cyrl 300"/>
              </a:rPr>
              <a:t>ОБРАТНАЯ СВЯЗЬ ПОТРЕБИТЕЛЕЙ </a:t>
            </a:r>
            <a:endParaRPr lang="en-US" sz="2729" b="1" dirty="0">
              <a:solidFill>
                <a:srgbClr val="1F3E91"/>
              </a:solidFill>
              <a:latin typeface="Museo Sans Cyrl 300"/>
            </a:endParaRPr>
          </a:p>
          <a:p>
            <a:r>
              <a:rPr lang="ru-RU" sz="2729" b="1" dirty="0">
                <a:solidFill>
                  <a:srgbClr val="1F3E91"/>
                </a:solidFill>
                <a:latin typeface="Museo Sans Cyrl 300"/>
              </a:rPr>
              <a:t>С ПРОИЗВОДИТЕЛЯМИ ВЛП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0BEAE9D9-9D18-B077-2E86-4F6695605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12F-8162-4CAA-96EB-ADBCEAC2E5AE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DF1E1662-6F9B-90C8-0BDD-A87313E62F10}"/>
              </a:ext>
            </a:extLst>
          </p:cNvPr>
          <p:cNvGraphicFramePr/>
          <p:nvPr/>
        </p:nvGraphicFramePr>
        <p:xfrm>
          <a:off x="5953754" y="2490511"/>
          <a:ext cx="5888219" cy="3470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779AC68-E932-E841-AE16-20FC8654DC39}"/>
              </a:ext>
            </a:extLst>
          </p:cNvPr>
          <p:cNvSpPr txBox="1"/>
          <p:nvPr/>
        </p:nvSpPr>
        <p:spPr>
          <a:xfrm>
            <a:off x="7851894" y="4826676"/>
            <a:ext cx="1906755" cy="764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55" b="1" dirty="0">
                <a:solidFill>
                  <a:schemeClr val="bg1"/>
                </a:solidFill>
                <a:latin typeface="Museo Sans Cyrl 300"/>
              </a:rPr>
              <a:t>Государственный контроль </a:t>
            </a:r>
          </a:p>
          <a:p>
            <a:r>
              <a:rPr lang="ru-RU" sz="1455" b="1" dirty="0">
                <a:solidFill>
                  <a:schemeClr val="bg1"/>
                </a:solidFill>
                <a:latin typeface="Museo Sans Cyrl 300"/>
              </a:rPr>
              <a:t>качества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80EAE6-4629-FDEF-8F70-E89EEE46A700}"/>
              </a:ext>
            </a:extLst>
          </p:cNvPr>
          <p:cNvSpPr txBox="1"/>
          <p:nvPr/>
        </p:nvSpPr>
        <p:spPr>
          <a:xfrm>
            <a:off x="551071" y="1623655"/>
            <a:ext cx="697318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rgbClr val="1F3E91"/>
                </a:solidFill>
                <a:latin typeface="Museo Sans Cyrl 300"/>
              </a:rPr>
              <a:t>Фармаконадзор</a:t>
            </a:r>
            <a:r>
              <a:rPr lang="ru-RU" sz="2000" b="1" dirty="0">
                <a:solidFill>
                  <a:srgbClr val="1F3E91"/>
                </a:solidFill>
                <a:latin typeface="Museo Sans Cyrl 300"/>
              </a:rPr>
              <a:t>  – мониторинг эффективности и безопасности лекарственных препаратов, направленный на выявление, оценку, понимание и предотвращение нежелательных последствий 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5C38B09-89E7-A4CC-2353-DEE2B6371547}"/>
              </a:ext>
            </a:extLst>
          </p:cNvPr>
          <p:cNvGrpSpPr/>
          <p:nvPr/>
        </p:nvGrpSpPr>
        <p:grpSpPr>
          <a:xfrm>
            <a:off x="650440" y="2947094"/>
            <a:ext cx="2519389" cy="752066"/>
            <a:chOff x="0" y="-364454"/>
            <a:chExt cx="1971191" cy="831740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B6518465-D43B-4D25-DADA-F509277BE27E}"/>
                </a:ext>
              </a:extLst>
            </p:cNvPr>
            <p:cNvSpPr/>
            <p:nvPr/>
          </p:nvSpPr>
          <p:spPr>
            <a:xfrm>
              <a:off x="0" y="-364454"/>
              <a:ext cx="1971191" cy="788476"/>
            </a:xfrm>
            <a:prstGeom prst="rect">
              <a:avLst/>
            </a:prstGeom>
            <a:solidFill>
              <a:srgbClr val="1F3E91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E624BA2-D94F-541A-5522-796AA6EB5391}"/>
                </a:ext>
              </a:extLst>
            </p:cNvPr>
            <p:cNvSpPr txBox="1"/>
            <p:nvPr/>
          </p:nvSpPr>
          <p:spPr>
            <a:xfrm>
              <a:off x="0" y="-321190"/>
              <a:ext cx="1971191" cy="7884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dirty="0">
                  <a:latin typeface="Museo Sans Cyrl 300"/>
                </a:rPr>
                <a:t>Регулятор</a:t>
              </a: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CDB97CE4-BD59-D97E-1FAC-59FCA0B7B294}"/>
              </a:ext>
            </a:extLst>
          </p:cNvPr>
          <p:cNvGrpSpPr/>
          <p:nvPr/>
        </p:nvGrpSpPr>
        <p:grpSpPr>
          <a:xfrm>
            <a:off x="643649" y="3587686"/>
            <a:ext cx="2608763" cy="2405578"/>
            <a:chOff x="0" y="332654"/>
            <a:chExt cx="2608763" cy="2405578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584DFFBD-5CAB-B951-A8CC-CBC0976E61D9}"/>
                </a:ext>
              </a:extLst>
            </p:cNvPr>
            <p:cNvSpPr/>
            <p:nvPr/>
          </p:nvSpPr>
          <p:spPr>
            <a:xfrm>
              <a:off x="0" y="364454"/>
              <a:ext cx="2526180" cy="2373778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BEA93C-A11E-DD33-B8B1-06F809EFB604}"/>
                </a:ext>
              </a:extLst>
            </p:cNvPr>
            <p:cNvSpPr txBox="1"/>
            <p:nvPr/>
          </p:nvSpPr>
          <p:spPr>
            <a:xfrm>
              <a:off x="82583" y="332654"/>
              <a:ext cx="2526180" cy="23737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2000" kern="1200" dirty="0">
                <a:solidFill>
                  <a:srgbClr val="1F3E91"/>
                </a:solidFill>
                <a:latin typeface="Museo Sans Cyrl 30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000" kern="1200" dirty="0" err="1">
                  <a:solidFill>
                    <a:srgbClr val="1F3E91"/>
                  </a:solidFill>
                  <a:latin typeface="Museo Sans Cyrl 300"/>
                </a:rPr>
                <a:t>Россельхознадзор</a:t>
              </a:r>
              <a:endParaRPr lang="ru-RU" sz="2000" kern="1200" dirty="0">
                <a:solidFill>
                  <a:srgbClr val="1F3E91"/>
                </a:solidFill>
                <a:latin typeface="Museo Sans Cyrl 30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000" kern="1200" dirty="0">
                  <a:solidFill>
                    <a:srgbClr val="1F3E91"/>
                  </a:solidFill>
                  <a:latin typeface="Museo Sans Cyrl 300"/>
                </a:rPr>
                <a:t>Министерство сельского хозяйства РФ</a:t>
              </a: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19D275F2-C513-D180-2D34-2CBA7875E9E6}"/>
              </a:ext>
            </a:extLst>
          </p:cNvPr>
          <p:cNvGrpSpPr/>
          <p:nvPr/>
        </p:nvGrpSpPr>
        <p:grpSpPr>
          <a:xfrm>
            <a:off x="3870429" y="2947094"/>
            <a:ext cx="2083325" cy="723202"/>
            <a:chOff x="2576489" y="-301545"/>
            <a:chExt cx="2205695" cy="815362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99D60D83-6F99-58F3-4AFB-DFA33580D43A}"/>
                </a:ext>
              </a:extLst>
            </p:cNvPr>
            <p:cNvSpPr/>
            <p:nvPr/>
          </p:nvSpPr>
          <p:spPr>
            <a:xfrm>
              <a:off x="2576489" y="-301545"/>
              <a:ext cx="2205695" cy="722225"/>
            </a:xfrm>
            <a:prstGeom prst="rect">
              <a:avLst/>
            </a:prstGeom>
            <a:solidFill>
              <a:srgbClr val="1F3E91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16523AC-7E75-7A56-B0F9-5B8FCBA436AC}"/>
                </a:ext>
              </a:extLst>
            </p:cNvPr>
            <p:cNvSpPr txBox="1"/>
            <p:nvPr/>
          </p:nvSpPr>
          <p:spPr>
            <a:xfrm>
              <a:off x="2576489" y="-208408"/>
              <a:ext cx="2205695" cy="7222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dirty="0">
                  <a:latin typeface="Museo Sans Cyrl 300"/>
                </a:rPr>
                <a:t>Потребители</a:t>
              </a:r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A58EBF66-6C88-C663-B573-6FA5B0A563C1}"/>
              </a:ext>
            </a:extLst>
          </p:cNvPr>
          <p:cNvGrpSpPr/>
          <p:nvPr/>
        </p:nvGrpSpPr>
        <p:grpSpPr>
          <a:xfrm>
            <a:off x="3870430" y="3587686"/>
            <a:ext cx="2083324" cy="2405578"/>
            <a:chOff x="2771536" y="420680"/>
            <a:chExt cx="1805564" cy="2254642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E82DEC15-FE8F-5E82-8D4A-76306806A460}"/>
                </a:ext>
              </a:extLst>
            </p:cNvPr>
            <p:cNvSpPr/>
            <p:nvPr/>
          </p:nvSpPr>
          <p:spPr>
            <a:xfrm>
              <a:off x="2771536" y="420680"/>
              <a:ext cx="1805564" cy="2254642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E70A92B-172D-FFA9-4C27-730817DE6131}"/>
                </a:ext>
              </a:extLst>
            </p:cNvPr>
            <p:cNvSpPr txBox="1"/>
            <p:nvPr/>
          </p:nvSpPr>
          <p:spPr>
            <a:xfrm>
              <a:off x="2771536" y="420680"/>
              <a:ext cx="1805564" cy="2254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2000" kern="1200" dirty="0">
                <a:solidFill>
                  <a:srgbClr val="1F3E91"/>
                </a:solidFill>
                <a:latin typeface="Museo Sans Cyrl 300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000" kern="1200" dirty="0">
                  <a:solidFill>
                    <a:srgbClr val="1F3E91"/>
                  </a:solidFill>
                  <a:latin typeface="Museo Sans Cyrl 300"/>
                </a:rPr>
                <a:t>Ветеринарные работники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000" kern="1200" dirty="0">
                  <a:solidFill>
                    <a:srgbClr val="1F3E91"/>
                  </a:solidFill>
                  <a:latin typeface="Museo Sans Cyrl 300"/>
                </a:rPr>
                <a:t>Владельцы животных</a:t>
              </a:r>
            </a:p>
          </p:txBody>
        </p:sp>
      </p:grp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D95AF3C-4B01-2286-B10D-8EB3962E5C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42854" y="136525"/>
            <a:ext cx="2799119" cy="124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78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31BC67C-1DBC-E756-CFC9-8E1578A3B7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88" t="44701" r="22378" b="36198"/>
          <a:stretch/>
        </p:blipFill>
        <p:spPr bwMode="auto">
          <a:xfrm>
            <a:off x="9097520" y="307897"/>
            <a:ext cx="2921760" cy="911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40B57C0-69CF-711C-249D-233246C3DFBE}"/>
              </a:ext>
            </a:extLst>
          </p:cNvPr>
          <p:cNvSpPr txBox="1"/>
          <p:nvPr/>
        </p:nvSpPr>
        <p:spPr>
          <a:xfrm>
            <a:off x="579864" y="568713"/>
            <a:ext cx="4961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СТРАХОВАНИЕ ЖИВОТНЫХ</a:t>
            </a:r>
          </a:p>
        </p:txBody>
      </p:sp>
      <p:graphicFrame>
        <p:nvGraphicFramePr>
          <p:cNvPr id="10" name="Таблица 4">
            <a:extLst>
              <a:ext uri="{FF2B5EF4-FFF2-40B4-BE49-F238E27FC236}">
                <a16:creationId xmlns:a16="http://schemas.microsoft.com/office/drawing/2014/main" id="{58BF3070-A822-4CBF-61D9-C127F68EE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232596"/>
              </p:ext>
            </p:extLst>
          </p:nvPr>
        </p:nvGraphicFramePr>
        <p:xfrm>
          <a:off x="666595" y="1391651"/>
          <a:ext cx="11062010" cy="4226560"/>
        </p:xfrm>
        <a:graphic>
          <a:graphicData uri="http://schemas.openxmlformats.org/drawingml/2006/table">
            <a:tbl>
              <a:tblPr firstRow="1" bandRow="1"/>
              <a:tblGrid>
                <a:gridCol w="1761893">
                  <a:extLst>
                    <a:ext uri="{9D8B030D-6E8A-4147-A177-3AD203B41FA5}">
                      <a16:colId xmlns:a16="http://schemas.microsoft.com/office/drawing/2014/main" val="3788679175"/>
                    </a:ext>
                  </a:extLst>
                </a:gridCol>
                <a:gridCol w="1978412">
                  <a:extLst>
                    <a:ext uri="{9D8B030D-6E8A-4147-A177-3AD203B41FA5}">
                      <a16:colId xmlns:a16="http://schemas.microsoft.com/office/drawing/2014/main" val="405789573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846321636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197760724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774693086"/>
                    </a:ext>
                  </a:extLst>
                </a:gridCol>
                <a:gridCol w="1911505">
                  <a:extLst>
                    <a:ext uri="{9D8B030D-6E8A-4147-A177-3AD203B41FA5}">
                      <a16:colId xmlns:a16="http://schemas.microsoft.com/office/drawing/2014/main" val="101893362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dirty="0"/>
                        <a:t>Объект страхования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dirty="0"/>
                        <a:t>Что страхуется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dirty="0"/>
                        <a:t>Страховка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dirty="0"/>
                        <a:t>Чьи расходы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dirty="0"/>
                        <a:t>Прим-е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45529"/>
                  </a:ext>
                </a:extLst>
              </a:tr>
              <a:tr h="3708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ru-RU" i="1" dirty="0"/>
                        <a:t>Гражданин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i="1" dirty="0"/>
                        <a:t>Здоровье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i="1" dirty="0"/>
                        <a:t>ОМС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i="1" dirty="0"/>
                        <a:t>обязательное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i="1" dirty="0"/>
                        <a:t>государство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2197"/>
                  </a:ext>
                </a:extLst>
              </a:tr>
              <a:tr h="370840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i="1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i="1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i="1" dirty="0"/>
                        <a:t>ДМС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i="1" dirty="0"/>
                        <a:t>добровольное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i="1" dirty="0" err="1"/>
                        <a:t>самост</a:t>
                      </a:r>
                      <a:r>
                        <a:rPr lang="ru-RU" i="1" dirty="0"/>
                        <a:t>-но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996063"/>
                  </a:ext>
                </a:extLst>
              </a:tr>
              <a:tr h="3708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ru-RU" i="1" dirty="0"/>
                        <a:t>Автомобиль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i="1" dirty="0"/>
                        <a:t>Ответствен-</a:t>
                      </a:r>
                      <a:r>
                        <a:rPr lang="ru-RU" i="1" dirty="0" err="1"/>
                        <a:t>ть</a:t>
                      </a:r>
                      <a:endParaRPr lang="ru-RU" i="1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i="1" dirty="0"/>
                        <a:t>ОСАГО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i="1" dirty="0"/>
                        <a:t>обязательное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i="1" dirty="0"/>
                        <a:t>собственник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594405"/>
                  </a:ext>
                </a:extLst>
              </a:tr>
              <a:tr h="370840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i="1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i="1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i="1" dirty="0"/>
                        <a:t>КАСКО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i="1" dirty="0"/>
                        <a:t>добровольное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i="1" dirty="0"/>
                        <a:t>собственник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978508"/>
                  </a:ext>
                </a:extLst>
              </a:tr>
              <a:tr h="3708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Животные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СХЖ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</a:rPr>
                        <a:t>добровольное, но </a:t>
                      </a:r>
                      <a:r>
                        <a:rPr lang="ru-RU" sz="1800" i="0" dirty="0">
                          <a:solidFill>
                            <a:srgbClr val="FF0000"/>
                          </a:solidFill>
                        </a:rPr>
                        <a:t>«обязательное» </a:t>
                      </a:r>
                      <a:r>
                        <a:rPr lang="ru-RU" sz="1800" i="0" dirty="0">
                          <a:solidFill>
                            <a:schemeClr val="tx1"/>
                          </a:solidFill>
                        </a:rPr>
                        <a:t>для получения кредита</a:t>
                      </a:r>
                    </a:p>
                    <a:p>
                      <a:pPr algn="ctr"/>
                      <a:endParaRPr lang="ru-RU" sz="1400" b="1" i="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i="0" dirty="0">
                          <a:solidFill>
                            <a:schemeClr val="tx1"/>
                          </a:solidFill>
                        </a:rPr>
                        <a:t>владелец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>
                          <a:solidFill>
                            <a:schemeClr val="tx1"/>
                          </a:solidFill>
                        </a:rPr>
                        <a:t>в основном страхование от  особо опасных инфекционных заболеваний 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323626"/>
                  </a:ext>
                </a:extLst>
              </a:tr>
              <a:tr h="370840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МДЖ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добровольно/ </a:t>
                      </a: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обязательно???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владелец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97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604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31BC67C-1DBC-E756-CFC9-8E1578A3B7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88" t="44701" r="22378" b="36198"/>
          <a:stretch/>
        </p:blipFill>
        <p:spPr bwMode="auto">
          <a:xfrm>
            <a:off x="9097520" y="307897"/>
            <a:ext cx="2921760" cy="911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C48E78-C115-F61C-2CAC-354068B477F2}"/>
              </a:ext>
            </a:extLst>
          </p:cNvPr>
          <p:cNvSpPr txBox="1"/>
          <p:nvPr/>
        </p:nvSpPr>
        <p:spPr>
          <a:xfrm>
            <a:off x="588708" y="396121"/>
            <a:ext cx="76610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Изменение Федерального закона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«Об обращении лекарственных средств»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2378C452-9389-BA79-403F-FBA9C5B0E8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642542"/>
              </p:ext>
            </p:extLst>
          </p:nvPr>
        </p:nvGraphicFramePr>
        <p:xfrm>
          <a:off x="741108" y="1727319"/>
          <a:ext cx="10515600" cy="4734560"/>
        </p:xfrm>
        <a:graphic>
          <a:graphicData uri="http://schemas.openxmlformats.org/drawingml/2006/table">
            <a:tbl>
              <a:tblPr firstRow="1" bandRow="1"/>
              <a:tblGrid>
                <a:gridCol w="3306769">
                  <a:extLst>
                    <a:ext uri="{9D8B030D-6E8A-4147-A177-3AD203B41FA5}">
                      <a16:colId xmlns:a16="http://schemas.microsoft.com/office/drawing/2014/main" val="113690506"/>
                    </a:ext>
                  </a:extLst>
                </a:gridCol>
                <a:gridCol w="2758035">
                  <a:extLst>
                    <a:ext uri="{9D8B030D-6E8A-4147-A177-3AD203B41FA5}">
                      <a16:colId xmlns:a16="http://schemas.microsoft.com/office/drawing/2014/main" val="3431685297"/>
                    </a:ext>
                  </a:extLst>
                </a:gridCol>
                <a:gridCol w="380241">
                  <a:extLst>
                    <a:ext uri="{9D8B030D-6E8A-4147-A177-3AD203B41FA5}">
                      <a16:colId xmlns:a16="http://schemas.microsoft.com/office/drawing/2014/main" val="2366217749"/>
                    </a:ext>
                  </a:extLst>
                </a:gridCol>
                <a:gridCol w="2468067">
                  <a:extLst>
                    <a:ext uri="{9D8B030D-6E8A-4147-A177-3AD203B41FA5}">
                      <a16:colId xmlns:a16="http://schemas.microsoft.com/office/drawing/2014/main" val="1022786619"/>
                    </a:ext>
                  </a:extLst>
                </a:gridCol>
                <a:gridCol w="280728">
                  <a:extLst>
                    <a:ext uri="{9D8B030D-6E8A-4147-A177-3AD203B41FA5}">
                      <a16:colId xmlns:a16="http://schemas.microsoft.com/office/drawing/2014/main" val="2539663380"/>
                    </a:ext>
                  </a:extLst>
                </a:gridCol>
                <a:gridCol w="1321760">
                  <a:extLst>
                    <a:ext uri="{9D8B030D-6E8A-4147-A177-3AD203B41FA5}">
                      <a16:colId xmlns:a16="http://schemas.microsoft.com/office/drawing/2014/main" val="66345532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dirty="0" err="1"/>
                        <a:t>Доклиника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dirty="0"/>
                        <a:t>Клиника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dirty="0"/>
                        <a:t>Прим-</a:t>
                      </a:r>
                      <a:r>
                        <a:rPr lang="ru-RU" dirty="0" err="1"/>
                        <a:t>ние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775831"/>
                  </a:ext>
                </a:extLst>
              </a:tr>
              <a:tr h="37084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sz="1600" b="1" i="1" dirty="0"/>
                        <a:t>Требования (практика) регистрации лекарственных препаратов для медицинского применения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21381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dirty="0"/>
                        <a:t>Оригинальные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dirty="0"/>
                        <a:t>В полном объеме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ru-RU" dirty="0"/>
                        <a:t>В полном объеме </a:t>
                      </a:r>
                    </a:p>
                    <a:p>
                      <a:r>
                        <a:rPr lang="ru-RU" dirty="0"/>
                        <a:t>(1, 2, 3 фазы КИ)</a:t>
                      </a: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/>
                        <a:t>В полном объеме </a:t>
                      </a:r>
                    </a:p>
                    <a:p>
                      <a:r>
                        <a:rPr lang="ru-RU"/>
                        <a:t>(1, 2, 3 фазы КИ)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66022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dirty="0"/>
                        <a:t>Воспроизведенные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dirty="0"/>
                        <a:t>Литературный обзор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ru-RU" dirty="0"/>
                        <a:t>Литературный обзор + КИ (БЭ)/ без КИ</a:t>
                      </a: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dirty="0"/>
                        <a:t>Литературный обзор + КИ (БЭ)/ без КИ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220248"/>
                  </a:ext>
                </a:extLst>
              </a:tr>
              <a:tr h="37084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sz="1600" b="1" i="1" dirty="0"/>
                        <a:t>Требования для регистрации лекарственных препаратов для медицинского применения в качестве лекарственных препаратов для ветеринарного применения (новое в законодательстве)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32793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dirty="0"/>
                        <a:t>МЛП – ВЛП (владелец РУ на МЛП)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Результаты </a:t>
                      </a:r>
                      <a:r>
                        <a:rPr lang="ru-RU" dirty="0" err="1">
                          <a:solidFill>
                            <a:srgbClr val="FF0000"/>
                          </a:solidFill>
                        </a:rPr>
                        <a:t>доклиники</a:t>
                      </a: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 МЛП (владелец – держатель РУ на МЛП)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ru-RU" dirty="0"/>
                        <a:t>Литературный обзор по применения в качестве ВЛП</a:t>
                      </a: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dirty="0"/>
                        <a:t>Литературный обзор по применения в качестве ВЛП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660382"/>
                  </a:ext>
                </a:extLst>
              </a:tr>
              <a:tr h="37084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sz="1600" b="1" u="sng" dirty="0">
                          <a:solidFill>
                            <a:schemeClr val="tx1"/>
                          </a:solidFill>
                        </a:rPr>
                        <a:t>Предложения по оптимизации регистрации лекарственных препаратов для медицинского применения в качестве лекарственных препаратов для ветеринарного применения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49194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dirty="0"/>
                        <a:t>МЛП – ВЛП (любой производитель ВЛП)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b="1" u="sng" dirty="0" err="1">
                          <a:solidFill>
                            <a:srgbClr val="00B050"/>
                          </a:solidFill>
                        </a:rPr>
                        <a:t>ЛитОбзор</a:t>
                      </a:r>
                      <a:r>
                        <a:rPr lang="ru-RU" b="1" u="sng" dirty="0">
                          <a:solidFill>
                            <a:srgbClr val="00B050"/>
                          </a:solidFill>
                        </a:rPr>
                        <a:t> по </a:t>
                      </a:r>
                      <a:r>
                        <a:rPr lang="ru-RU" b="1" u="sng" dirty="0" err="1">
                          <a:solidFill>
                            <a:srgbClr val="00B050"/>
                          </a:solidFill>
                        </a:rPr>
                        <a:t>доклинике</a:t>
                      </a:r>
                      <a:r>
                        <a:rPr lang="ru-RU" b="1" u="sng" dirty="0">
                          <a:solidFill>
                            <a:srgbClr val="00B050"/>
                          </a:solidFill>
                        </a:rPr>
                        <a:t> в качестве ВЛП ???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dirty="0" err="1"/>
                        <a:t>ЛитОбзор</a:t>
                      </a:r>
                      <a:r>
                        <a:rPr lang="ru-RU" dirty="0"/>
                        <a:t> по клинике в качестве ВЛП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717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00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31BC67C-1DBC-E756-CFC9-8E1578A3B7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88" t="44701" r="22378" b="36198"/>
          <a:stretch/>
        </p:blipFill>
        <p:spPr bwMode="auto">
          <a:xfrm>
            <a:off x="9097520" y="307897"/>
            <a:ext cx="2921760" cy="911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892F42-901F-4FAF-8712-A6CC6482EC1F}"/>
              </a:ext>
            </a:extLst>
          </p:cNvPr>
          <p:cNvSpPr txBox="1"/>
          <p:nvPr/>
        </p:nvSpPr>
        <p:spPr>
          <a:xfrm>
            <a:off x="516707" y="634425"/>
            <a:ext cx="8587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ВЕТЕРИНАРНЫЕ ПРОИЗВОДСТВЕННЫЕ АПТЕКИ </a:t>
            </a:r>
          </a:p>
        </p:txBody>
      </p:sp>
      <p:grpSp>
        <p:nvGrpSpPr>
          <p:cNvPr id="7" name="Group 85">
            <a:extLst>
              <a:ext uri="{FF2B5EF4-FFF2-40B4-BE49-F238E27FC236}">
                <a16:creationId xmlns:a16="http://schemas.microsoft.com/office/drawing/2014/main" id="{E7CE377A-8C3A-1591-FEB3-A426CA1D0D97}"/>
              </a:ext>
            </a:extLst>
          </p:cNvPr>
          <p:cNvGrpSpPr/>
          <p:nvPr/>
        </p:nvGrpSpPr>
        <p:grpSpPr>
          <a:xfrm>
            <a:off x="301247" y="1701067"/>
            <a:ext cx="967724" cy="329462"/>
            <a:chOff x="378199" y="2938853"/>
            <a:chExt cx="967724" cy="329462"/>
          </a:xfrm>
        </p:grpSpPr>
        <p:grpSp>
          <p:nvGrpSpPr>
            <p:cNvPr id="8" name="Group 74">
              <a:extLst>
                <a:ext uri="{FF2B5EF4-FFF2-40B4-BE49-F238E27FC236}">
                  <a16:creationId xmlns:a16="http://schemas.microsoft.com/office/drawing/2014/main" id="{EAA91DD0-1DA6-5A2A-E720-B0C1730BA415}"/>
                </a:ext>
              </a:extLst>
            </p:cNvPr>
            <p:cNvGrpSpPr/>
            <p:nvPr/>
          </p:nvGrpSpPr>
          <p:grpSpPr>
            <a:xfrm flipH="1">
              <a:off x="809261" y="2938853"/>
              <a:ext cx="536662" cy="329462"/>
              <a:chOff x="2133600" y="2724150"/>
              <a:chExt cx="609600" cy="457201"/>
            </a:xfrm>
          </p:grpSpPr>
          <p:sp>
            <p:nvSpPr>
              <p:cNvPr id="15" name="Parallelogram 77">
                <a:extLst>
                  <a:ext uri="{FF2B5EF4-FFF2-40B4-BE49-F238E27FC236}">
                    <a16:creationId xmlns:a16="http://schemas.microsoft.com/office/drawing/2014/main" id="{F3CEB5FF-3023-0614-1ADA-238B003980E6}"/>
                  </a:ext>
                </a:extLst>
              </p:cNvPr>
              <p:cNvSpPr/>
              <p:nvPr/>
            </p:nvSpPr>
            <p:spPr bwMode="auto">
              <a:xfrm rot="10800000">
                <a:off x="2133600" y="2724150"/>
                <a:ext cx="609600" cy="228600"/>
              </a:xfrm>
              <a:prstGeom prst="parallelogram">
                <a:avLst>
                  <a:gd name="adj" fmla="val 95588"/>
                </a:avLst>
              </a:prstGeom>
              <a:solidFill>
                <a:srgbClr val="31B6F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Parallelogram 78">
                <a:extLst>
                  <a:ext uri="{FF2B5EF4-FFF2-40B4-BE49-F238E27FC236}">
                    <a16:creationId xmlns:a16="http://schemas.microsoft.com/office/drawing/2014/main" id="{D58CDAF2-AC1A-2775-1264-D1D64D36DA7D}"/>
                  </a:ext>
                </a:extLst>
              </p:cNvPr>
              <p:cNvSpPr/>
              <p:nvPr/>
            </p:nvSpPr>
            <p:spPr bwMode="auto">
              <a:xfrm rot="10800000" flipH="1">
                <a:off x="2133600" y="2952751"/>
                <a:ext cx="609600" cy="228600"/>
              </a:xfrm>
              <a:prstGeom prst="parallelogram">
                <a:avLst>
                  <a:gd name="adj" fmla="val 95588"/>
                </a:avLst>
              </a:prstGeom>
              <a:solidFill>
                <a:srgbClr val="31B6FD">
                  <a:lumMod val="75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" name="Group 79">
              <a:extLst>
                <a:ext uri="{FF2B5EF4-FFF2-40B4-BE49-F238E27FC236}">
                  <a16:creationId xmlns:a16="http://schemas.microsoft.com/office/drawing/2014/main" id="{83598506-5666-15D7-60FC-B697367A07FA}"/>
                </a:ext>
              </a:extLst>
            </p:cNvPr>
            <p:cNvGrpSpPr/>
            <p:nvPr/>
          </p:nvGrpSpPr>
          <p:grpSpPr>
            <a:xfrm>
              <a:off x="560153" y="2938853"/>
              <a:ext cx="335414" cy="329462"/>
              <a:chOff x="2620160" y="2072479"/>
              <a:chExt cx="392166" cy="385208"/>
            </a:xfrm>
          </p:grpSpPr>
          <p:sp>
            <p:nvSpPr>
              <p:cNvPr id="13" name="Parallelogram 75">
                <a:extLst>
                  <a:ext uri="{FF2B5EF4-FFF2-40B4-BE49-F238E27FC236}">
                    <a16:creationId xmlns:a16="http://schemas.microsoft.com/office/drawing/2014/main" id="{46E5FAEF-9730-4D4D-521F-B601DBAC1136}"/>
                  </a:ext>
                </a:extLst>
              </p:cNvPr>
              <p:cNvSpPr/>
              <p:nvPr/>
            </p:nvSpPr>
            <p:spPr bwMode="auto">
              <a:xfrm rot="10800000" flipH="1">
                <a:off x="2620160" y="2072479"/>
                <a:ext cx="392166" cy="192604"/>
              </a:xfrm>
              <a:prstGeom prst="parallelogram">
                <a:avLst>
                  <a:gd name="adj" fmla="val 101421"/>
                </a:avLst>
              </a:prstGeom>
              <a:solidFill>
                <a:srgbClr val="31B6FD">
                  <a:alpha val="6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Parallelogram 76">
                <a:extLst>
                  <a:ext uri="{FF2B5EF4-FFF2-40B4-BE49-F238E27FC236}">
                    <a16:creationId xmlns:a16="http://schemas.microsoft.com/office/drawing/2014/main" id="{4DD3B0F0-6C2B-48CC-6BB2-2397C46D3824}"/>
                  </a:ext>
                </a:extLst>
              </p:cNvPr>
              <p:cNvSpPr/>
              <p:nvPr/>
            </p:nvSpPr>
            <p:spPr bwMode="auto">
              <a:xfrm rot="10800000">
                <a:off x="2620160" y="2265083"/>
                <a:ext cx="392166" cy="192604"/>
              </a:xfrm>
              <a:prstGeom prst="parallelogram">
                <a:avLst>
                  <a:gd name="adj" fmla="val 101421"/>
                </a:avLst>
              </a:prstGeom>
              <a:solidFill>
                <a:srgbClr val="31B6FD">
                  <a:lumMod val="75000"/>
                  <a:alpha val="6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0" name="Group 80">
              <a:extLst>
                <a:ext uri="{FF2B5EF4-FFF2-40B4-BE49-F238E27FC236}">
                  <a16:creationId xmlns:a16="http://schemas.microsoft.com/office/drawing/2014/main" id="{84437489-BC36-CD9D-6401-24F6E605DD64}"/>
                </a:ext>
              </a:extLst>
            </p:cNvPr>
            <p:cNvGrpSpPr/>
            <p:nvPr/>
          </p:nvGrpSpPr>
          <p:grpSpPr>
            <a:xfrm>
              <a:off x="378199" y="2938853"/>
              <a:ext cx="251468" cy="329462"/>
              <a:chOff x="2718308" y="2072479"/>
              <a:chExt cx="294017" cy="385208"/>
            </a:xfrm>
          </p:grpSpPr>
          <p:sp>
            <p:nvSpPr>
              <p:cNvPr id="11" name="Parallelogram 81">
                <a:extLst>
                  <a:ext uri="{FF2B5EF4-FFF2-40B4-BE49-F238E27FC236}">
                    <a16:creationId xmlns:a16="http://schemas.microsoft.com/office/drawing/2014/main" id="{160FDCE4-8531-221C-A28E-5DD8D4894F00}"/>
                  </a:ext>
                </a:extLst>
              </p:cNvPr>
              <p:cNvSpPr/>
              <p:nvPr/>
            </p:nvSpPr>
            <p:spPr bwMode="auto">
              <a:xfrm rot="10800000" flipH="1">
                <a:off x="2718308" y="2072479"/>
                <a:ext cx="294017" cy="192604"/>
              </a:xfrm>
              <a:prstGeom prst="parallelogram">
                <a:avLst>
                  <a:gd name="adj" fmla="val 98124"/>
                </a:avLst>
              </a:prstGeom>
              <a:solidFill>
                <a:srgbClr val="31B6FD">
                  <a:alpha val="4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Parallelogram 82">
                <a:extLst>
                  <a:ext uri="{FF2B5EF4-FFF2-40B4-BE49-F238E27FC236}">
                    <a16:creationId xmlns:a16="http://schemas.microsoft.com/office/drawing/2014/main" id="{330A3491-9064-DF3F-8AE4-265502CD5B63}"/>
                  </a:ext>
                </a:extLst>
              </p:cNvPr>
              <p:cNvSpPr/>
              <p:nvPr/>
            </p:nvSpPr>
            <p:spPr bwMode="auto">
              <a:xfrm rot="10800000">
                <a:off x="2718308" y="2265083"/>
                <a:ext cx="294017" cy="192604"/>
              </a:xfrm>
              <a:prstGeom prst="parallelogram">
                <a:avLst>
                  <a:gd name="adj" fmla="val 96806"/>
                </a:avLst>
              </a:prstGeom>
              <a:solidFill>
                <a:srgbClr val="31B6FD">
                  <a:lumMod val="75000"/>
                  <a:alpha val="4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17" name="Скругленный прямоугольник 63">
            <a:extLst>
              <a:ext uri="{FF2B5EF4-FFF2-40B4-BE49-F238E27FC236}">
                <a16:creationId xmlns:a16="http://schemas.microsoft.com/office/drawing/2014/main" id="{6B904026-928A-601B-F74F-FAAAE7A7C6A1}"/>
              </a:ext>
            </a:extLst>
          </p:cNvPr>
          <p:cNvSpPr/>
          <p:nvPr/>
        </p:nvSpPr>
        <p:spPr>
          <a:xfrm>
            <a:off x="1302477" y="1557431"/>
            <a:ext cx="10740840" cy="640410"/>
          </a:xfrm>
          <a:prstGeom prst="roundRect">
            <a:avLst>
              <a:gd name="adj" fmla="val 21891"/>
            </a:avLst>
          </a:prstGeom>
          <a:solidFill>
            <a:srgbClr val="C6E7F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Проблема (сложность) - отсутствие на рынке ВЛП в широком ассортименте полной линейки необходимых дозировок, способной оказать помощь всем животным</a:t>
            </a:r>
          </a:p>
        </p:txBody>
      </p:sp>
      <p:grpSp>
        <p:nvGrpSpPr>
          <p:cNvPr id="18" name="Group 317">
            <a:extLst>
              <a:ext uri="{FF2B5EF4-FFF2-40B4-BE49-F238E27FC236}">
                <a16:creationId xmlns:a16="http://schemas.microsoft.com/office/drawing/2014/main" id="{26AF735F-002A-DD4D-AEE8-C495F4338C37}"/>
              </a:ext>
            </a:extLst>
          </p:cNvPr>
          <p:cNvGrpSpPr/>
          <p:nvPr/>
        </p:nvGrpSpPr>
        <p:grpSpPr>
          <a:xfrm>
            <a:off x="334753" y="2435680"/>
            <a:ext cx="967724" cy="329462"/>
            <a:chOff x="378199" y="2938853"/>
            <a:chExt cx="967724" cy="329462"/>
          </a:xfrm>
        </p:grpSpPr>
        <p:grpSp>
          <p:nvGrpSpPr>
            <p:cNvPr id="19" name="Group 318">
              <a:extLst>
                <a:ext uri="{FF2B5EF4-FFF2-40B4-BE49-F238E27FC236}">
                  <a16:creationId xmlns:a16="http://schemas.microsoft.com/office/drawing/2014/main" id="{00B6C20E-B1AF-72BD-360F-8DA1553F8B8D}"/>
                </a:ext>
              </a:extLst>
            </p:cNvPr>
            <p:cNvGrpSpPr/>
            <p:nvPr/>
          </p:nvGrpSpPr>
          <p:grpSpPr>
            <a:xfrm flipH="1">
              <a:off x="809261" y="2938853"/>
              <a:ext cx="536662" cy="329462"/>
              <a:chOff x="2133600" y="2724150"/>
              <a:chExt cx="609600" cy="457201"/>
            </a:xfrm>
          </p:grpSpPr>
          <p:sp>
            <p:nvSpPr>
              <p:cNvPr id="26" name="Parallelogram 325">
                <a:extLst>
                  <a:ext uri="{FF2B5EF4-FFF2-40B4-BE49-F238E27FC236}">
                    <a16:creationId xmlns:a16="http://schemas.microsoft.com/office/drawing/2014/main" id="{5925C4F5-7B30-24E3-6F67-64D00E0F6522}"/>
                  </a:ext>
                </a:extLst>
              </p:cNvPr>
              <p:cNvSpPr/>
              <p:nvPr/>
            </p:nvSpPr>
            <p:spPr bwMode="auto">
              <a:xfrm rot="10800000">
                <a:off x="2133600" y="2724150"/>
                <a:ext cx="609600" cy="228600"/>
              </a:xfrm>
              <a:prstGeom prst="parallelogram">
                <a:avLst>
                  <a:gd name="adj" fmla="val 95588"/>
                </a:avLst>
              </a:prstGeom>
              <a:solidFill>
                <a:srgbClr val="4584D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Parallelogram 326">
                <a:extLst>
                  <a:ext uri="{FF2B5EF4-FFF2-40B4-BE49-F238E27FC236}">
                    <a16:creationId xmlns:a16="http://schemas.microsoft.com/office/drawing/2014/main" id="{DCBAE007-83CE-70A2-63D2-C6E2370302EF}"/>
                  </a:ext>
                </a:extLst>
              </p:cNvPr>
              <p:cNvSpPr/>
              <p:nvPr/>
            </p:nvSpPr>
            <p:spPr bwMode="auto">
              <a:xfrm rot="10800000" flipH="1">
                <a:off x="2133600" y="2952751"/>
                <a:ext cx="609600" cy="228600"/>
              </a:xfrm>
              <a:prstGeom prst="parallelogram">
                <a:avLst>
                  <a:gd name="adj" fmla="val 95588"/>
                </a:avLst>
              </a:prstGeom>
              <a:solidFill>
                <a:srgbClr val="4584D3">
                  <a:lumMod val="75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" name="Group 319">
              <a:extLst>
                <a:ext uri="{FF2B5EF4-FFF2-40B4-BE49-F238E27FC236}">
                  <a16:creationId xmlns:a16="http://schemas.microsoft.com/office/drawing/2014/main" id="{B69151B8-1727-2067-37B9-92A247CA29C9}"/>
                </a:ext>
              </a:extLst>
            </p:cNvPr>
            <p:cNvGrpSpPr/>
            <p:nvPr/>
          </p:nvGrpSpPr>
          <p:grpSpPr>
            <a:xfrm>
              <a:off x="560153" y="2938853"/>
              <a:ext cx="335414" cy="329462"/>
              <a:chOff x="2620160" y="2072479"/>
              <a:chExt cx="392166" cy="385208"/>
            </a:xfrm>
          </p:grpSpPr>
          <p:sp>
            <p:nvSpPr>
              <p:cNvPr id="24" name="Parallelogram 323">
                <a:extLst>
                  <a:ext uri="{FF2B5EF4-FFF2-40B4-BE49-F238E27FC236}">
                    <a16:creationId xmlns:a16="http://schemas.microsoft.com/office/drawing/2014/main" id="{7A100E53-D3EE-4286-74F0-0D0609B652CC}"/>
                  </a:ext>
                </a:extLst>
              </p:cNvPr>
              <p:cNvSpPr/>
              <p:nvPr/>
            </p:nvSpPr>
            <p:spPr bwMode="auto">
              <a:xfrm rot="10800000" flipH="1">
                <a:off x="2620160" y="2072479"/>
                <a:ext cx="392166" cy="192604"/>
              </a:xfrm>
              <a:prstGeom prst="parallelogram">
                <a:avLst>
                  <a:gd name="adj" fmla="val 101421"/>
                </a:avLst>
              </a:prstGeom>
              <a:solidFill>
                <a:srgbClr val="4584D3">
                  <a:alpha val="6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Parallelogram 324">
                <a:extLst>
                  <a:ext uri="{FF2B5EF4-FFF2-40B4-BE49-F238E27FC236}">
                    <a16:creationId xmlns:a16="http://schemas.microsoft.com/office/drawing/2014/main" id="{A7025C16-BD3C-5FAA-C00C-A93E98D5C7B4}"/>
                  </a:ext>
                </a:extLst>
              </p:cNvPr>
              <p:cNvSpPr/>
              <p:nvPr/>
            </p:nvSpPr>
            <p:spPr bwMode="auto">
              <a:xfrm rot="10800000">
                <a:off x="2620160" y="2265083"/>
                <a:ext cx="392166" cy="192604"/>
              </a:xfrm>
              <a:prstGeom prst="parallelogram">
                <a:avLst>
                  <a:gd name="adj" fmla="val 101421"/>
                </a:avLst>
              </a:prstGeom>
              <a:solidFill>
                <a:srgbClr val="4584D3">
                  <a:lumMod val="75000"/>
                  <a:alpha val="6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1" name="Group 320">
              <a:extLst>
                <a:ext uri="{FF2B5EF4-FFF2-40B4-BE49-F238E27FC236}">
                  <a16:creationId xmlns:a16="http://schemas.microsoft.com/office/drawing/2014/main" id="{E89C7DBC-23F3-CDFC-5051-1449278A730F}"/>
                </a:ext>
              </a:extLst>
            </p:cNvPr>
            <p:cNvGrpSpPr/>
            <p:nvPr/>
          </p:nvGrpSpPr>
          <p:grpSpPr>
            <a:xfrm>
              <a:off x="378199" y="2938853"/>
              <a:ext cx="251468" cy="329462"/>
              <a:chOff x="2718308" y="2072479"/>
              <a:chExt cx="294017" cy="385208"/>
            </a:xfrm>
          </p:grpSpPr>
          <p:sp>
            <p:nvSpPr>
              <p:cNvPr id="22" name="Parallelogram 321">
                <a:extLst>
                  <a:ext uri="{FF2B5EF4-FFF2-40B4-BE49-F238E27FC236}">
                    <a16:creationId xmlns:a16="http://schemas.microsoft.com/office/drawing/2014/main" id="{594984FC-6929-9CCC-1E91-2D64E68A98D7}"/>
                  </a:ext>
                </a:extLst>
              </p:cNvPr>
              <p:cNvSpPr/>
              <p:nvPr/>
            </p:nvSpPr>
            <p:spPr bwMode="auto">
              <a:xfrm rot="10800000" flipH="1">
                <a:off x="2718308" y="2072479"/>
                <a:ext cx="294017" cy="192604"/>
              </a:xfrm>
              <a:prstGeom prst="parallelogram">
                <a:avLst>
                  <a:gd name="adj" fmla="val 98124"/>
                </a:avLst>
              </a:prstGeom>
              <a:solidFill>
                <a:srgbClr val="4584D3">
                  <a:alpha val="4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" name="Parallelogram 322">
                <a:extLst>
                  <a:ext uri="{FF2B5EF4-FFF2-40B4-BE49-F238E27FC236}">
                    <a16:creationId xmlns:a16="http://schemas.microsoft.com/office/drawing/2014/main" id="{68606D97-D16F-B536-533D-BA6874ED5958}"/>
                  </a:ext>
                </a:extLst>
              </p:cNvPr>
              <p:cNvSpPr/>
              <p:nvPr/>
            </p:nvSpPr>
            <p:spPr bwMode="auto">
              <a:xfrm rot="10800000">
                <a:off x="2718308" y="2265083"/>
                <a:ext cx="294017" cy="192604"/>
              </a:xfrm>
              <a:prstGeom prst="parallelogram">
                <a:avLst>
                  <a:gd name="adj" fmla="val 96806"/>
                </a:avLst>
              </a:prstGeom>
              <a:solidFill>
                <a:srgbClr val="4584D3">
                  <a:lumMod val="75000"/>
                  <a:alpha val="4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28" name="Скругленный прямоугольник 64">
            <a:extLst>
              <a:ext uri="{FF2B5EF4-FFF2-40B4-BE49-F238E27FC236}">
                <a16:creationId xmlns:a16="http://schemas.microsoft.com/office/drawing/2014/main" id="{BEACBAD7-43A0-8673-173B-01BA755A35D7}"/>
              </a:ext>
            </a:extLst>
          </p:cNvPr>
          <p:cNvSpPr/>
          <p:nvPr/>
        </p:nvSpPr>
        <p:spPr>
          <a:xfrm>
            <a:off x="1302477" y="2269055"/>
            <a:ext cx="10740840" cy="640410"/>
          </a:xfrm>
          <a:prstGeom prst="roundRect">
            <a:avLst>
              <a:gd name="adj" fmla="val 21891"/>
            </a:avLst>
          </a:prstGeom>
          <a:solidFill>
            <a:srgbClr val="C6E7F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Производители выпускают только наиболее востребованные (экономически-обоснованные) дозировки, которые востребованы рынком</a:t>
            </a:r>
          </a:p>
        </p:txBody>
      </p:sp>
      <p:grpSp>
        <p:nvGrpSpPr>
          <p:cNvPr id="29" name="Group 327">
            <a:extLst>
              <a:ext uri="{FF2B5EF4-FFF2-40B4-BE49-F238E27FC236}">
                <a16:creationId xmlns:a16="http://schemas.microsoft.com/office/drawing/2014/main" id="{145A2CB5-043F-6B29-3C3D-9440C22FF02D}"/>
              </a:ext>
            </a:extLst>
          </p:cNvPr>
          <p:cNvGrpSpPr/>
          <p:nvPr/>
        </p:nvGrpSpPr>
        <p:grpSpPr>
          <a:xfrm>
            <a:off x="334753" y="3118280"/>
            <a:ext cx="967724" cy="329462"/>
            <a:chOff x="378199" y="2938853"/>
            <a:chExt cx="967724" cy="329462"/>
          </a:xfrm>
        </p:grpSpPr>
        <p:grpSp>
          <p:nvGrpSpPr>
            <p:cNvPr id="30" name="Group 328">
              <a:extLst>
                <a:ext uri="{FF2B5EF4-FFF2-40B4-BE49-F238E27FC236}">
                  <a16:creationId xmlns:a16="http://schemas.microsoft.com/office/drawing/2014/main" id="{62892324-A594-326D-5D30-0378FB02782C}"/>
                </a:ext>
              </a:extLst>
            </p:cNvPr>
            <p:cNvGrpSpPr/>
            <p:nvPr/>
          </p:nvGrpSpPr>
          <p:grpSpPr>
            <a:xfrm flipH="1">
              <a:off x="809261" y="2938853"/>
              <a:ext cx="536662" cy="329462"/>
              <a:chOff x="2133600" y="2724150"/>
              <a:chExt cx="609600" cy="457201"/>
            </a:xfrm>
          </p:grpSpPr>
          <p:sp>
            <p:nvSpPr>
              <p:cNvPr id="37" name="Parallelogram 335">
                <a:extLst>
                  <a:ext uri="{FF2B5EF4-FFF2-40B4-BE49-F238E27FC236}">
                    <a16:creationId xmlns:a16="http://schemas.microsoft.com/office/drawing/2014/main" id="{26C0E4A4-31C1-0965-C7B3-B6859B9C4C74}"/>
                  </a:ext>
                </a:extLst>
              </p:cNvPr>
              <p:cNvSpPr/>
              <p:nvPr/>
            </p:nvSpPr>
            <p:spPr bwMode="auto">
              <a:xfrm rot="10800000">
                <a:off x="2133600" y="2724150"/>
                <a:ext cx="609600" cy="228600"/>
              </a:xfrm>
              <a:prstGeom prst="parallelogram">
                <a:avLst>
                  <a:gd name="adj" fmla="val 95588"/>
                </a:avLst>
              </a:prstGeom>
              <a:solidFill>
                <a:srgbClr val="5BD07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" name="Parallelogram 336">
                <a:extLst>
                  <a:ext uri="{FF2B5EF4-FFF2-40B4-BE49-F238E27FC236}">
                    <a16:creationId xmlns:a16="http://schemas.microsoft.com/office/drawing/2014/main" id="{CF00358D-C8D9-9BC5-F842-539D70E9C171}"/>
                  </a:ext>
                </a:extLst>
              </p:cNvPr>
              <p:cNvSpPr/>
              <p:nvPr/>
            </p:nvSpPr>
            <p:spPr bwMode="auto">
              <a:xfrm rot="10800000" flipH="1">
                <a:off x="2133600" y="2952751"/>
                <a:ext cx="609600" cy="228600"/>
              </a:xfrm>
              <a:prstGeom prst="parallelogram">
                <a:avLst>
                  <a:gd name="adj" fmla="val 95588"/>
                </a:avLst>
              </a:prstGeom>
              <a:solidFill>
                <a:srgbClr val="5BD078">
                  <a:lumMod val="75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1" name="Group 329">
              <a:extLst>
                <a:ext uri="{FF2B5EF4-FFF2-40B4-BE49-F238E27FC236}">
                  <a16:creationId xmlns:a16="http://schemas.microsoft.com/office/drawing/2014/main" id="{40CF49B6-ACA3-41F9-D202-D23CAC06D49D}"/>
                </a:ext>
              </a:extLst>
            </p:cNvPr>
            <p:cNvGrpSpPr/>
            <p:nvPr/>
          </p:nvGrpSpPr>
          <p:grpSpPr>
            <a:xfrm>
              <a:off x="560153" y="2938853"/>
              <a:ext cx="335414" cy="329462"/>
              <a:chOff x="2620160" y="2072479"/>
              <a:chExt cx="392166" cy="385208"/>
            </a:xfrm>
          </p:grpSpPr>
          <p:sp>
            <p:nvSpPr>
              <p:cNvPr id="35" name="Parallelogram 333">
                <a:extLst>
                  <a:ext uri="{FF2B5EF4-FFF2-40B4-BE49-F238E27FC236}">
                    <a16:creationId xmlns:a16="http://schemas.microsoft.com/office/drawing/2014/main" id="{6E385580-99EF-7219-2E29-45DA53A99D55}"/>
                  </a:ext>
                </a:extLst>
              </p:cNvPr>
              <p:cNvSpPr/>
              <p:nvPr/>
            </p:nvSpPr>
            <p:spPr bwMode="auto">
              <a:xfrm rot="10800000" flipH="1">
                <a:off x="2620160" y="2072479"/>
                <a:ext cx="392166" cy="192604"/>
              </a:xfrm>
              <a:prstGeom prst="parallelogram">
                <a:avLst>
                  <a:gd name="adj" fmla="val 101421"/>
                </a:avLst>
              </a:prstGeom>
              <a:solidFill>
                <a:srgbClr val="5BD078">
                  <a:alpha val="6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Parallelogram 334">
                <a:extLst>
                  <a:ext uri="{FF2B5EF4-FFF2-40B4-BE49-F238E27FC236}">
                    <a16:creationId xmlns:a16="http://schemas.microsoft.com/office/drawing/2014/main" id="{A3A82CF8-D408-BD08-ECB1-CAA73A45CCB4}"/>
                  </a:ext>
                </a:extLst>
              </p:cNvPr>
              <p:cNvSpPr/>
              <p:nvPr/>
            </p:nvSpPr>
            <p:spPr bwMode="auto">
              <a:xfrm rot="10800000">
                <a:off x="2620160" y="2265083"/>
                <a:ext cx="392166" cy="192604"/>
              </a:xfrm>
              <a:prstGeom prst="parallelogram">
                <a:avLst>
                  <a:gd name="adj" fmla="val 101421"/>
                </a:avLst>
              </a:prstGeom>
              <a:solidFill>
                <a:srgbClr val="5BD078">
                  <a:lumMod val="75000"/>
                  <a:alpha val="6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" name="Group 330">
              <a:extLst>
                <a:ext uri="{FF2B5EF4-FFF2-40B4-BE49-F238E27FC236}">
                  <a16:creationId xmlns:a16="http://schemas.microsoft.com/office/drawing/2014/main" id="{1A1BD379-F8EF-07D8-08E5-9963B1AC969D}"/>
                </a:ext>
              </a:extLst>
            </p:cNvPr>
            <p:cNvGrpSpPr/>
            <p:nvPr/>
          </p:nvGrpSpPr>
          <p:grpSpPr>
            <a:xfrm>
              <a:off x="378199" y="2938853"/>
              <a:ext cx="251468" cy="329462"/>
              <a:chOff x="2718308" y="2072479"/>
              <a:chExt cx="294017" cy="385208"/>
            </a:xfrm>
          </p:grpSpPr>
          <p:sp>
            <p:nvSpPr>
              <p:cNvPr id="33" name="Parallelogram 331">
                <a:extLst>
                  <a:ext uri="{FF2B5EF4-FFF2-40B4-BE49-F238E27FC236}">
                    <a16:creationId xmlns:a16="http://schemas.microsoft.com/office/drawing/2014/main" id="{F6794442-4B94-F662-2B29-058B96F348A6}"/>
                  </a:ext>
                </a:extLst>
              </p:cNvPr>
              <p:cNvSpPr/>
              <p:nvPr/>
            </p:nvSpPr>
            <p:spPr bwMode="auto">
              <a:xfrm rot="10800000" flipH="1">
                <a:off x="2718308" y="2072479"/>
                <a:ext cx="294017" cy="192604"/>
              </a:xfrm>
              <a:prstGeom prst="parallelogram">
                <a:avLst>
                  <a:gd name="adj" fmla="val 98124"/>
                </a:avLst>
              </a:prstGeom>
              <a:solidFill>
                <a:srgbClr val="5BD078">
                  <a:alpha val="4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Parallelogram 332">
                <a:extLst>
                  <a:ext uri="{FF2B5EF4-FFF2-40B4-BE49-F238E27FC236}">
                    <a16:creationId xmlns:a16="http://schemas.microsoft.com/office/drawing/2014/main" id="{9718B00A-B83D-ED0D-187A-905771871A1B}"/>
                  </a:ext>
                </a:extLst>
              </p:cNvPr>
              <p:cNvSpPr/>
              <p:nvPr/>
            </p:nvSpPr>
            <p:spPr bwMode="auto">
              <a:xfrm rot="10800000">
                <a:off x="2718308" y="2265083"/>
                <a:ext cx="294017" cy="192604"/>
              </a:xfrm>
              <a:prstGeom prst="parallelogram">
                <a:avLst>
                  <a:gd name="adj" fmla="val 96806"/>
                </a:avLst>
              </a:prstGeom>
              <a:solidFill>
                <a:srgbClr val="5BD078">
                  <a:lumMod val="75000"/>
                  <a:alpha val="4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39" name="Скругленный прямоугольник 65">
            <a:extLst>
              <a:ext uri="{FF2B5EF4-FFF2-40B4-BE49-F238E27FC236}">
                <a16:creationId xmlns:a16="http://schemas.microsoft.com/office/drawing/2014/main" id="{9A49C237-F41D-45DD-6566-253368269655}"/>
              </a:ext>
            </a:extLst>
          </p:cNvPr>
          <p:cNvSpPr/>
          <p:nvPr/>
        </p:nvSpPr>
        <p:spPr>
          <a:xfrm>
            <a:off x="1302477" y="2990703"/>
            <a:ext cx="10740840" cy="640410"/>
          </a:xfrm>
          <a:prstGeom prst="roundRect">
            <a:avLst>
              <a:gd name="adj" fmla="val 21891"/>
            </a:avLst>
          </a:prstGeom>
          <a:solidFill>
            <a:srgbClr val="C6E7F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black"/>
                </a:solidFill>
                <a:latin typeface="Calibri" panose="020F0502020204030204"/>
              </a:rPr>
              <a:t>Ф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ункция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по изготовлению редко востребованных потребителями дозировок передана производственным ветеринарным аптекам</a:t>
            </a:r>
          </a:p>
        </p:txBody>
      </p:sp>
      <p:grpSp>
        <p:nvGrpSpPr>
          <p:cNvPr id="40" name="Group 337">
            <a:extLst>
              <a:ext uri="{FF2B5EF4-FFF2-40B4-BE49-F238E27FC236}">
                <a16:creationId xmlns:a16="http://schemas.microsoft.com/office/drawing/2014/main" id="{ADD08DFC-F5FE-244B-08EE-9C232567C431}"/>
              </a:ext>
            </a:extLst>
          </p:cNvPr>
          <p:cNvGrpSpPr/>
          <p:nvPr/>
        </p:nvGrpSpPr>
        <p:grpSpPr>
          <a:xfrm>
            <a:off x="301247" y="3740175"/>
            <a:ext cx="967724" cy="329462"/>
            <a:chOff x="378199" y="2938853"/>
            <a:chExt cx="967724" cy="329462"/>
          </a:xfrm>
        </p:grpSpPr>
        <p:grpSp>
          <p:nvGrpSpPr>
            <p:cNvPr id="41" name="Group 338">
              <a:extLst>
                <a:ext uri="{FF2B5EF4-FFF2-40B4-BE49-F238E27FC236}">
                  <a16:creationId xmlns:a16="http://schemas.microsoft.com/office/drawing/2014/main" id="{394EF266-3CA3-C277-3643-8205A57F4C39}"/>
                </a:ext>
              </a:extLst>
            </p:cNvPr>
            <p:cNvGrpSpPr/>
            <p:nvPr/>
          </p:nvGrpSpPr>
          <p:grpSpPr>
            <a:xfrm flipH="1">
              <a:off x="809261" y="2938853"/>
              <a:ext cx="536662" cy="329462"/>
              <a:chOff x="2133600" y="2724150"/>
              <a:chExt cx="609600" cy="457201"/>
            </a:xfrm>
          </p:grpSpPr>
          <p:sp>
            <p:nvSpPr>
              <p:cNvPr id="48" name="Parallelogram 345">
                <a:extLst>
                  <a:ext uri="{FF2B5EF4-FFF2-40B4-BE49-F238E27FC236}">
                    <a16:creationId xmlns:a16="http://schemas.microsoft.com/office/drawing/2014/main" id="{13681882-6080-0B34-C95F-970F170665DD}"/>
                  </a:ext>
                </a:extLst>
              </p:cNvPr>
              <p:cNvSpPr/>
              <p:nvPr/>
            </p:nvSpPr>
            <p:spPr bwMode="auto">
              <a:xfrm rot="10800000">
                <a:off x="2133600" y="2724150"/>
                <a:ext cx="609600" cy="228600"/>
              </a:xfrm>
              <a:prstGeom prst="parallelogram">
                <a:avLst>
                  <a:gd name="adj" fmla="val 95588"/>
                </a:avLst>
              </a:prstGeom>
              <a:solidFill>
                <a:srgbClr val="A5D02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Parallelogram 346">
                <a:extLst>
                  <a:ext uri="{FF2B5EF4-FFF2-40B4-BE49-F238E27FC236}">
                    <a16:creationId xmlns:a16="http://schemas.microsoft.com/office/drawing/2014/main" id="{AEA3108B-872C-32C1-4AF6-36C175EBBE47}"/>
                  </a:ext>
                </a:extLst>
              </p:cNvPr>
              <p:cNvSpPr/>
              <p:nvPr/>
            </p:nvSpPr>
            <p:spPr bwMode="auto">
              <a:xfrm rot="10800000" flipH="1">
                <a:off x="2133600" y="2952751"/>
                <a:ext cx="609600" cy="228600"/>
              </a:xfrm>
              <a:prstGeom prst="parallelogram">
                <a:avLst>
                  <a:gd name="adj" fmla="val 95588"/>
                </a:avLst>
              </a:prstGeom>
              <a:solidFill>
                <a:srgbClr val="A5D028">
                  <a:lumMod val="75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42" name="Group 339">
              <a:extLst>
                <a:ext uri="{FF2B5EF4-FFF2-40B4-BE49-F238E27FC236}">
                  <a16:creationId xmlns:a16="http://schemas.microsoft.com/office/drawing/2014/main" id="{0CE8F405-C42A-7FE7-93EE-EFD0829AE998}"/>
                </a:ext>
              </a:extLst>
            </p:cNvPr>
            <p:cNvGrpSpPr/>
            <p:nvPr/>
          </p:nvGrpSpPr>
          <p:grpSpPr>
            <a:xfrm>
              <a:off x="560153" y="2938853"/>
              <a:ext cx="335414" cy="329462"/>
              <a:chOff x="2620160" y="2072479"/>
              <a:chExt cx="392166" cy="385208"/>
            </a:xfrm>
          </p:grpSpPr>
          <p:sp>
            <p:nvSpPr>
              <p:cNvPr id="46" name="Parallelogram 343">
                <a:extLst>
                  <a:ext uri="{FF2B5EF4-FFF2-40B4-BE49-F238E27FC236}">
                    <a16:creationId xmlns:a16="http://schemas.microsoft.com/office/drawing/2014/main" id="{893E1851-6999-86A8-F476-D49BAF36245C}"/>
                  </a:ext>
                </a:extLst>
              </p:cNvPr>
              <p:cNvSpPr/>
              <p:nvPr/>
            </p:nvSpPr>
            <p:spPr bwMode="auto">
              <a:xfrm rot="10800000" flipH="1">
                <a:off x="2620160" y="2072479"/>
                <a:ext cx="392166" cy="192604"/>
              </a:xfrm>
              <a:prstGeom prst="parallelogram">
                <a:avLst>
                  <a:gd name="adj" fmla="val 101421"/>
                </a:avLst>
              </a:prstGeom>
              <a:solidFill>
                <a:srgbClr val="A5D028">
                  <a:alpha val="6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Parallelogram 344">
                <a:extLst>
                  <a:ext uri="{FF2B5EF4-FFF2-40B4-BE49-F238E27FC236}">
                    <a16:creationId xmlns:a16="http://schemas.microsoft.com/office/drawing/2014/main" id="{B90E26C0-F43D-4641-F6E0-1C2348DC9A7B}"/>
                  </a:ext>
                </a:extLst>
              </p:cNvPr>
              <p:cNvSpPr/>
              <p:nvPr/>
            </p:nvSpPr>
            <p:spPr bwMode="auto">
              <a:xfrm rot="10800000">
                <a:off x="2620160" y="2265083"/>
                <a:ext cx="392166" cy="192604"/>
              </a:xfrm>
              <a:prstGeom prst="parallelogram">
                <a:avLst>
                  <a:gd name="adj" fmla="val 101421"/>
                </a:avLst>
              </a:prstGeom>
              <a:solidFill>
                <a:srgbClr val="A5D028">
                  <a:lumMod val="75000"/>
                  <a:alpha val="6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43" name="Group 340">
              <a:extLst>
                <a:ext uri="{FF2B5EF4-FFF2-40B4-BE49-F238E27FC236}">
                  <a16:creationId xmlns:a16="http://schemas.microsoft.com/office/drawing/2014/main" id="{0022A867-D909-290E-9DDF-0EFC2919D32A}"/>
                </a:ext>
              </a:extLst>
            </p:cNvPr>
            <p:cNvGrpSpPr/>
            <p:nvPr/>
          </p:nvGrpSpPr>
          <p:grpSpPr>
            <a:xfrm>
              <a:off x="378199" y="2938853"/>
              <a:ext cx="251468" cy="329462"/>
              <a:chOff x="2718308" y="2072479"/>
              <a:chExt cx="294017" cy="385208"/>
            </a:xfrm>
          </p:grpSpPr>
          <p:sp>
            <p:nvSpPr>
              <p:cNvPr id="44" name="Parallelogram 341">
                <a:extLst>
                  <a:ext uri="{FF2B5EF4-FFF2-40B4-BE49-F238E27FC236}">
                    <a16:creationId xmlns:a16="http://schemas.microsoft.com/office/drawing/2014/main" id="{BCB81624-0378-42E2-D20C-92E6229AB26A}"/>
                  </a:ext>
                </a:extLst>
              </p:cNvPr>
              <p:cNvSpPr/>
              <p:nvPr/>
            </p:nvSpPr>
            <p:spPr bwMode="auto">
              <a:xfrm rot="10800000" flipH="1">
                <a:off x="2718308" y="2072479"/>
                <a:ext cx="294017" cy="192604"/>
              </a:xfrm>
              <a:prstGeom prst="parallelogram">
                <a:avLst>
                  <a:gd name="adj" fmla="val 98124"/>
                </a:avLst>
              </a:prstGeom>
              <a:solidFill>
                <a:srgbClr val="A5D028">
                  <a:alpha val="4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Parallelogram 342">
                <a:extLst>
                  <a:ext uri="{FF2B5EF4-FFF2-40B4-BE49-F238E27FC236}">
                    <a16:creationId xmlns:a16="http://schemas.microsoft.com/office/drawing/2014/main" id="{B3A9AAE1-577A-EFB6-CBE3-C210DE55AFD5}"/>
                  </a:ext>
                </a:extLst>
              </p:cNvPr>
              <p:cNvSpPr/>
              <p:nvPr/>
            </p:nvSpPr>
            <p:spPr bwMode="auto">
              <a:xfrm rot="10800000">
                <a:off x="2718308" y="2265083"/>
                <a:ext cx="294017" cy="192604"/>
              </a:xfrm>
              <a:prstGeom prst="parallelogram">
                <a:avLst>
                  <a:gd name="adj" fmla="val 96806"/>
                </a:avLst>
              </a:prstGeom>
              <a:solidFill>
                <a:srgbClr val="A5D028">
                  <a:lumMod val="75000"/>
                  <a:alpha val="4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50" name="Скругленный прямоугольник 66">
            <a:extLst>
              <a:ext uri="{FF2B5EF4-FFF2-40B4-BE49-F238E27FC236}">
                <a16:creationId xmlns:a16="http://schemas.microsoft.com/office/drawing/2014/main" id="{AA596127-316B-21C8-84CC-F06E6DB56493}"/>
              </a:ext>
            </a:extLst>
          </p:cNvPr>
          <p:cNvSpPr/>
          <p:nvPr/>
        </p:nvSpPr>
        <p:spPr>
          <a:xfrm>
            <a:off x="1302477" y="3708949"/>
            <a:ext cx="10740840" cy="1117011"/>
          </a:xfrm>
          <a:prstGeom prst="roundRect">
            <a:avLst>
              <a:gd name="adj" fmla="val 21891"/>
            </a:avLst>
          </a:prstGeom>
          <a:solidFill>
            <a:srgbClr val="C6E7F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FF0000"/>
                </a:solidFill>
                <a:latin typeface="Calibri" panose="020F0502020204030204"/>
              </a:rPr>
              <a:t>Аналогичный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функционал производственные ветеринарные аптеки могли бы выполнять в отношении рекомендованных животным лекарственных препаратов для медицинского применения – изготовление необходимых (рекомендованных) дозировок из промышленно произведенных медицинских препаратов</a:t>
            </a:r>
          </a:p>
        </p:txBody>
      </p:sp>
      <p:grpSp>
        <p:nvGrpSpPr>
          <p:cNvPr id="51" name="Group 347">
            <a:extLst>
              <a:ext uri="{FF2B5EF4-FFF2-40B4-BE49-F238E27FC236}">
                <a16:creationId xmlns:a16="http://schemas.microsoft.com/office/drawing/2014/main" id="{62ED9AA9-6206-8157-F6C1-48EE389B6227}"/>
              </a:ext>
            </a:extLst>
          </p:cNvPr>
          <p:cNvGrpSpPr/>
          <p:nvPr/>
        </p:nvGrpSpPr>
        <p:grpSpPr>
          <a:xfrm>
            <a:off x="301247" y="5044670"/>
            <a:ext cx="967724" cy="329462"/>
            <a:chOff x="378199" y="2938853"/>
            <a:chExt cx="967724" cy="329462"/>
          </a:xfrm>
        </p:grpSpPr>
        <p:grpSp>
          <p:nvGrpSpPr>
            <p:cNvPr id="52" name="Group 348">
              <a:extLst>
                <a:ext uri="{FF2B5EF4-FFF2-40B4-BE49-F238E27FC236}">
                  <a16:creationId xmlns:a16="http://schemas.microsoft.com/office/drawing/2014/main" id="{F75A50F6-F963-0576-7FC1-8962850C1EE4}"/>
                </a:ext>
              </a:extLst>
            </p:cNvPr>
            <p:cNvGrpSpPr/>
            <p:nvPr/>
          </p:nvGrpSpPr>
          <p:grpSpPr>
            <a:xfrm flipH="1">
              <a:off x="809261" y="2938853"/>
              <a:ext cx="536662" cy="329462"/>
              <a:chOff x="2133600" y="2724150"/>
              <a:chExt cx="609600" cy="457201"/>
            </a:xfrm>
          </p:grpSpPr>
          <p:sp>
            <p:nvSpPr>
              <p:cNvPr id="59" name="Parallelogram 355">
                <a:extLst>
                  <a:ext uri="{FF2B5EF4-FFF2-40B4-BE49-F238E27FC236}">
                    <a16:creationId xmlns:a16="http://schemas.microsoft.com/office/drawing/2014/main" id="{8669C159-D737-23A9-3A9A-81F62DBE9C25}"/>
                  </a:ext>
                </a:extLst>
              </p:cNvPr>
              <p:cNvSpPr/>
              <p:nvPr/>
            </p:nvSpPr>
            <p:spPr bwMode="auto">
              <a:xfrm rot="10800000">
                <a:off x="2133600" y="2724150"/>
                <a:ext cx="609600" cy="228600"/>
              </a:xfrm>
              <a:prstGeom prst="parallelogram">
                <a:avLst>
                  <a:gd name="adj" fmla="val 95588"/>
                </a:avLst>
              </a:prstGeom>
              <a:solidFill>
                <a:srgbClr val="F5C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Parallelogram 356">
                <a:extLst>
                  <a:ext uri="{FF2B5EF4-FFF2-40B4-BE49-F238E27FC236}">
                    <a16:creationId xmlns:a16="http://schemas.microsoft.com/office/drawing/2014/main" id="{3D88EB8D-971E-B645-F69B-86E42BA7295F}"/>
                  </a:ext>
                </a:extLst>
              </p:cNvPr>
              <p:cNvSpPr/>
              <p:nvPr/>
            </p:nvSpPr>
            <p:spPr bwMode="auto">
              <a:xfrm rot="10800000" flipH="1">
                <a:off x="2133600" y="2952751"/>
                <a:ext cx="609600" cy="228600"/>
              </a:xfrm>
              <a:prstGeom prst="parallelogram">
                <a:avLst>
                  <a:gd name="adj" fmla="val 95588"/>
                </a:avLst>
              </a:prstGeom>
              <a:solidFill>
                <a:srgbClr val="F5C040">
                  <a:lumMod val="75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3" name="Group 349">
              <a:extLst>
                <a:ext uri="{FF2B5EF4-FFF2-40B4-BE49-F238E27FC236}">
                  <a16:creationId xmlns:a16="http://schemas.microsoft.com/office/drawing/2014/main" id="{85F0C214-6DE6-2025-6DFD-8790BBEB23B0}"/>
                </a:ext>
              </a:extLst>
            </p:cNvPr>
            <p:cNvGrpSpPr/>
            <p:nvPr/>
          </p:nvGrpSpPr>
          <p:grpSpPr>
            <a:xfrm>
              <a:off x="560153" y="2938853"/>
              <a:ext cx="335414" cy="329462"/>
              <a:chOff x="2620160" y="2072479"/>
              <a:chExt cx="392166" cy="385208"/>
            </a:xfrm>
          </p:grpSpPr>
          <p:sp>
            <p:nvSpPr>
              <p:cNvPr id="57" name="Parallelogram 353">
                <a:extLst>
                  <a:ext uri="{FF2B5EF4-FFF2-40B4-BE49-F238E27FC236}">
                    <a16:creationId xmlns:a16="http://schemas.microsoft.com/office/drawing/2014/main" id="{41F51B74-AAE5-AD71-D662-C33A1C4330E4}"/>
                  </a:ext>
                </a:extLst>
              </p:cNvPr>
              <p:cNvSpPr/>
              <p:nvPr/>
            </p:nvSpPr>
            <p:spPr bwMode="auto">
              <a:xfrm rot="10800000" flipH="1">
                <a:off x="2620160" y="2072479"/>
                <a:ext cx="392166" cy="192604"/>
              </a:xfrm>
              <a:prstGeom prst="parallelogram">
                <a:avLst>
                  <a:gd name="adj" fmla="val 101421"/>
                </a:avLst>
              </a:prstGeom>
              <a:solidFill>
                <a:srgbClr val="F5C040">
                  <a:alpha val="6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Parallelogram 354">
                <a:extLst>
                  <a:ext uri="{FF2B5EF4-FFF2-40B4-BE49-F238E27FC236}">
                    <a16:creationId xmlns:a16="http://schemas.microsoft.com/office/drawing/2014/main" id="{831DE633-32FC-0C8F-6C84-1FB1C2FDC3A3}"/>
                  </a:ext>
                </a:extLst>
              </p:cNvPr>
              <p:cNvSpPr/>
              <p:nvPr/>
            </p:nvSpPr>
            <p:spPr bwMode="auto">
              <a:xfrm rot="10800000">
                <a:off x="2620160" y="2265083"/>
                <a:ext cx="392166" cy="192604"/>
              </a:xfrm>
              <a:prstGeom prst="parallelogram">
                <a:avLst>
                  <a:gd name="adj" fmla="val 101421"/>
                </a:avLst>
              </a:prstGeom>
              <a:solidFill>
                <a:srgbClr val="F5C040">
                  <a:lumMod val="75000"/>
                  <a:alpha val="6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4" name="Group 350">
              <a:extLst>
                <a:ext uri="{FF2B5EF4-FFF2-40B4-BE49-F238E27FC236}">
                  <a16:creationId xmlns:a16="http://schemas.microsoft.com/office/drawing/2014/main" id="{C3A415FA-AA96-AAF3-019E-9B514D398A94}"/>
                </a:ext>
              </a:extLst>
            </p:cNvPr>
            <p:cNvGrpSpPr/>
            <p:nvPr/>
          </p:nvGrpSpPr>
          <p:grpSpPr>
            <a:xfrm>
              <a:off x="378199" y="2938853"/>
              <a:ext cx="251468" cy="329462"/>
              <a:chOff x="2718308" y="2072479"/>
              <a:chExt cx="294017" cy="385208"/>
            </a:xfrm>
          </p:grpSpPr>
          <p:sp>
            <p:nvSpPr>
              <p:cNvPr id="55" name="Parallelogram 351">
                <a:extLst>
                  <a:ext uri="{FF2B5EF4-FFF2-40B4-BE49-F238E27FC236}">
                    <a16:creationId xmlns:a16="http://schemas.microsoft.com/office/drawing/2014/main" id="{E211622C-D3FA-5D06-5334-7647C06E174A}"/>
                  </a:ext>
                </a:extLst>
              </p:cNvPr>
              <p:cNvSpPr/>
              <p:nvPr/>
            </p:nvSpPr>
            <p:spPr bwMode="auto">
              <a:xfrm rot="10800000" flipH="1">
                <a:off x="2718308" y="2072479"/>
                <a:ext cx="294017" cy="192604"/>
              </a:xfrm>
              <a:prstGeom prst="parallelogram">
                <a:avLst>
                  <a:gd name="adj" fmla="val 98124"/>
                </a:avLst>
              </a:prstGeom>
              <a:solidFill>
                <a:srgbClr val="F5C040">
                  <a:alpha val="4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Parallelogram 352">
                <a:extLst>
                  <a:ext uri="{FF2B5EF4-FFF2-40B4-BE49-F238E27FC236}">
                    <a16:creationId xmlns:a16="http://schemas.microsoft.com/office/drawing/2014/main" id="{96AD64C7-914C-EF43-6DB4-15CE591ECFA5}"/>
                  </a:ext>
                </a:extLst>
              </p:cNvPr>
              <p:cNvSpPr/>
              <p:nvPr/>
            </p:nvSpPr>
            <p:spPr bwMode="auto">
              <a:xfrm rot="10800000">
                <a:off x="2718308" y="2265083"/>
                <a:ext cx="294017" cy="192604"/>
              </a:xfrm>
              <a:prstGeom prst="parallelogram">
                <a:avLst>
                  <a:gd name="adj" fmla="val 96806"/>
                </a:avLst>
              </a:prstGeom>
              <a:solidFill>
                <a:srgbClr val="F5C040">
                  <a:lumMod val="75000"/>
                  <a:alpha val="4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61" name="Скругленный прямоугольник 67">
            <a:extLst>
              <a:ext uri="{FF2B5EF4-FFF2-40B4-BE49-F238E27FC236}">
                <a16:creationId xmlns:a16="http://schemas.microsoft.com/office/drawing/2014/main" id="{C4A2D331-FCDA-9CC4-D42A-57FB6CF0E586}"/>
              </a:ext>
            </a:extLst>
          </p:cNvPr>
          <p:cNvSpPr/>
          <p:nvPr/>
        </p:nvSpPr>
        <p:spPr>
          <a:xfrm>
            <a:off x="1302477" y="4889196"/>
            <a:ext cx="10740840" cy="640410"/>
          </a:xfrm>
          <a:prstGeom prst="roundRect">
            <a:avLst>
              <a:gd name="adj" fmla="val 21891"/>
            </a:avLst>
          </a:prstGeom>
          <a:solidFill>
            <a:srgbClr val="C6E7F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Необходимо облегчить нагрузку на производственные аптеки в части работы с этой группой препаратов </a:t>
            </a:r>
            <a:r>
              <a:rPr lang="ru-RU" dirty="0">
                <a:solidFill>
                  <a:srgbClr val="FF0000"/>
                </a:solidFill>
                <a:latin typeface="Calibri" panose="020F0502020204030204"/>
              </a:rPr>
              <a:t>в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вопросах контроля качества исходного, промежуточного и готового продукта</a:t>
            </a:r>
          </a:p>
        </p:txBody>
      </p:sp>
      <p:grpSp>
        <p:nvGrpSpPr>
          <p:cNvPr id="62" name="Group 372">
            <a:extLst>
              <a:ext uri="{FF2B5EF4-FFF2-40B4-BE49-F238E27FC236}">
                <a16:creationId xmlns:a16="http://schemas.microsoft.com/office/drawing/2014/main" id="{06A4CE1E-CA98-E897-B05F-8ECD73649A67}"/>
              </a:ext>
            </a:extLst>
          </p:cNvPr>
          <p:cNvGrpSpPr/>
          <p:nvPr/>
        </p:nvGrpSpPr>
        <p:grpSpPr>
          <a:xfrm>
            <a:off x="301247" y="5726658"/>
            <a:ext cx="967724" cy="329462"/>
            <a:chOff x="378199" y="2938853"/>
            <a:chExt cx="967724" cy="329462"/>
          </a:xfrm>
        </p:grpSpPr>
        <p:grpSp>
          <p:nvGrpSpPr>
            <p:cNvPr id="63" name="Group 373">
              <a:extLst>
                <a:ext uri="{FF2B5EF4-FFF2-40B4-BE49-F238E27FC236}">
                  <a16:creationId xmlns:a16="http://schemas.microsoft.com/office/drawing/2014/main" id="{8B4E995D-3CCB-7284-4528-4B0A021D464B}"/>
                </a:ext>
              </a:extLst>
            </p:cNvPr>
            <p:cNvGrpSpPr/>
            <p:nvPr/>
          </p:nvGrpSpPr>
          <p:grpSpPr>
            <a:xfrm flipH="1">
              <a:off x="809261" y="2938853"/>
              <a:ext cx="536662" cy="329462"/>
              <a:chOff x="2133600" y="2724150"/>
              <a:chExt cx="609600" cy="457201"/>
            </a:xfrm>
          </p:grpSpPr>
          <p:sp>
            <p:nvSpPr>
              <p:cNvPr id="70" name="Parallelogram 380">
                <a:extLst>
                  <a:ext uri="{FF2B5EF4-FFF2-40B4-BE49-F238E27FC236}">
                    <a16:creationId xmlns:a16="http://schemas.microsoft.com/office/drawing/2014/main" id="{8EB742E8-9F12-AF24-A7AE-A983CED907D4}"/>
                  </a:ext>
                </a:extLst>
              </p:cNvPr>
              <p:cNvSpPr/>
              <p:nvPr/>
            </p:nvSpPr>
            <p:spPr bwMode="auto">
              <a:xfrm rot="10800000">
                <a:off x="2133600" y="2724150"/>
                <a:ext cx="609600" cy="228600"/>
              </a:xfrm>
              <a:prstGeom prst="parallelogram">
                <a:avLst>
                  <a:gd name="adj" fmla="val 95588"/>
                </a:avLst>
              </a:prstGeom>
              <a:solidFill>
                <a:srgbClr val="05E0D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Parallelogram 381">
                <a:extLst>
                  <a:ext uri="{FF2B5EF4-FFF2-40B4-BE49-F238E27FC236}">
                    <a16:creationId xmlns:a16="http://schemas.microsoft.com/office/drawing/2014/main" id="{1FE6590D-C54D-7003-3B4D-DE73FE9F462D}"/>
                  </a:ext>
                </a:extLst>
              </p:cNvPr>
              <p:cNvSpPr/>
              <p:nvPr/>
            </p:nvSpPr>
            <p:spPr bwMode="auto">
              <a:xfrm rot="10800000" flipH="1">
                <a:off x="2133600" y="2952751"/>
                <a:ext cx="609600" cy="228600"/>
              </a:xfrm>
              <a:prstGeom prst="parallelogram">
                <a:avLst>
                  <a:gd name="adj" fmla="val 95588"/>
                </a:avLst>
              </a:prstGeom>
              <a:solidFill>
                <a:srgbClr val="05E0DB">
                  <a:lumMod val="75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4" name="Group 374">
              <a:extLst>
                <a:ext uri="{FF2B5EF4-FFF2-40B4-BE49-F238E27FC236}">
                  <a16:creationId xmlns:a16="http://schemas.microsoft.com/office/drawing/2014/main" id="{4A09D07D-6AB1-27A3-17FC-7841A599089A}"/>
                </a:ext>
              </a:extLst>
            </p:cNvPr>
            <p:cNvGrpSpPr/>
            <p:nvPr/>
          </p:nvGrpSpPr>
          <p:grpSpPr>
            <a:xfrm>
              <a:off x="560153" y="2938853"/>
              <a:ext cx="335414" cy="329462"/>
              <a:chOff x="2620160" y="2072479"/>
              <a:chExt cx="392166" cy="385208"/>
            </a:xfrm>
          </p:grpSpPr>
          <p:sp>
            <p:nvSpPr>
              <p:cNvPr id="68" name="Parallelogram 378">
                <a:extLst>
                  <a:ext uri="{FF2B5EF4-FFF2-40B4-BE49-F238E27FC236}">
                    <a16:creationId xmlns:a16="http://schemas.microsoft.com/office/drawing/2014/main" id="{104152B3-9B04-E5DE-B9AA-DD2F943CC218}"/>
                  </a:ext>
                </a:extLst>
              </p:cNvPr>
              <p:cNvSpPr/>
              <p:nvPr/>
            </p:nvSpPr>
            <p:spPr bwMode="auto">
              <a:xfrm rot="10800000" flipH="1">
                <a:off x="2620160" y="2072479"/>
                <a:ext cx="392166" cy="192604"/>
              </a:xfrm>
              <a:prstGeom prst="parallelogram">
                <a:avLst>
                  <a:gd name="adj" fmla="val 101421"/>
                </a:avLst>
              </a:prstGeom>
              <a:solidFill>
                <a:srgbClr val="05E0DB">
                  <a:alpha val="6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Parallelogram 379">
                <a:extLst>
                  <a:ext uri="{FF2B5EF4-FFF2-40B4-BE49-F238E27FC236}">
                    <a16:creationId xmlns:a16="http://schemas.microsoft.com/office/drawing/2014/main" id="{78EA2755-DF43-9005-3551-4644B64D4E4D}"/>
                  </a:ext>
                </a:extLst>
              </p:cNvPr>
              <p:cNvSpPr/>
              <p:nvPr/>
            </p:nvSpPr>
            <p:spPr bwMode="auto">
              <a:xfrm rot="10800000">
                <a:off x="2620160" y="2265083"/>
                <a:ext cx="392166" cy="192604"/>
              </a:xfrm>
              <a:prstGeom prst="parallelogram">
                <a:avLst>
                  <a:gd name="adj" fmla="val 101421"/>
                </a:avLst>
              </a:prstGeom>
              <a:solidFill>
                <a:srgbClr val="05E0DB">
                  <a:lumMod val="75000"/>
                  <a:alpha val="6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375">
              <a:extLst>
                <a:ext uri="{FF2B5EF4-FFF2-40B4-BE49-F238E27FC236}">
                  <a16:creationId xmlns:a16="http://schemas.microsoft.com/office/drawing/2014/main" id="{072F32BA-B0C1-5315-57DD-E1111285B3BA}"/>
                </a:ext>
              </a:extLst>
            </p:cNvPr>
            <p:cNvGrpSpPr/>
            <p:nvPr/>
          </p:nvGrpSpPr>
          <p:grpSpPr>
            <a:xfrm>
              <a:off x="378199" y="2938853"/>
              <a:ext cx="251468" cy="329462"/>
              <a:chOff x="2718308" y="2072479"/>
              <a:chExt cx="294017" cy="385208"/>
            </a:xfrm>
          </p:grpSpPr>
          <p:sp>
            <p:nvSpPr>
              <p:cNvPr id="66" name="Parallelogram 376">
                <a:extLst>
                  <a:ext uri="{FF2B5EF4-FFF2-40B4-BE49-F238E27FC236}">
                    <a16:creationId xmlns:a16="http://schemas.microsoft.com/office/drawing/2014/main" id="{A967F9B0-56D2-8D09-1DA1-B866C4A2AC48}"/>
                  </a:ext>
                </a:extLst>
              </p:cNvPr>
              <p:cNvSpPr/>
              <p:nvPr/>
            </p:nvSpPr>
            <p:spPr bwMode="auto">
              <a:xfrm rot="10800000" flipH="1">
                <a:off x="2718308" y="2072479"/>
                <a:ext cx="294017" cy="192604"/>
              </a:xfrm>
              <a:prstGeom prst="parallelogram">
                <a:avLst>
                  <a:gd name="adj" fmla="val 98124"/>
                </a:avLst>
              </a:prstGeom>
              <a:solidFill>
                <a:srgbClr val="05E0DB">
                  <a:alpha val="4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Parallelogram 377">
                <a:extLst>
                  <a:ext uri="{FF2B5EF4-FFF2-40B4-BE49-F238E27FC236}">
                    <a16:creationId xmlns:a16="http://schemas.microsoft.com/office/drawing/2014/main" id="{2DFA3CA2-0E1F-0666-6D11-4CC67D345E13}"/>
                  </a:ext>
                </a:extLst>
              </p:cNvPr>
              <p:cNvSpPr/>
              <p:nvPr/>
            </p:nvSpPr>
            <p:spPr bwMode="auto">
              <a:xfrm rot="10800000">
                <a:off x="2718308" y="2265083"/>
                <a:ext cx="294017" cy="192604"/>
              </a:xfrm>
              <a:prstGeom prst="parallelogram">
                <a:avLst>
                  <a:gd name="adj" fmla="val 96806"/>
                </a:avLst>
              </a:prstGeom>
              <a:solidFill>
                <a:srgbClr val="05E0DB">
                  <a:lumMod val="75000"/>
                  <a:alpha val="4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72" name="Скругленный прямоугольник 68">
            <a:extLst>
              <a:ext uri="{FF2B5EF4-FFF2-40B4-BE49-F238E27FC236}">
                <a16:creationId xmlns:a16="http://schemas.microsoft.com/office/drawing/2014/main" id="{9ED1D219-9F99-6F6E-52B8-6378001856E9}"/>
              </a:ext>
            </a:extLst>
          </p:cNvPr>
          <p:cNvSpPr/>
          <p:nvPr/>
        </p:nvSpPr>
        <p:spPr>
          <a:xfrm>
            <a:off x="1302477" y="5592841"/>
            <a:ext cx="10740840" cy="640410"/>
          </a:xfrm>
          <a:prstGeom prst="roundRect">
            <a:avLst>
              <a:gd name="adj" fmla="val 21891"/>
            </a:avLst>
          </a:prstGeom>
          <a:solidFill>
            <a:srgbClr val="C6E7F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Возможность </a:t>
            </a:r>
            <a:r>
              <a:rPr lang="ru-RU" dirty="0">
                <a:solidFill>
                  <a:srgbClr val="FF0000"/>
                </a:solidFill>
                <a:latin typeface="Calibri" panose="020F0502020204030204"/>
              </a:rPr>
              <a:t>реализации данной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функции по работе с лекарственными препаратами для медицинского применения </a:t>
            </a:r>
            <a:r>
              <a:rPr lang="ru-RU" dirty="0">
                <a:solidFill>
                  <a:srgbClr val="FF0000"/>
                </a:solidFill>
                <a:latin typeface="Calibri" panose="020F0502020204030204"/>
              </a:rPr>
              <a:t>только в отношении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МДЖ по решению консилиума о применении «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off label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261709623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</TotalTime>
  <Words>1086</Words>
  <Application>Microsoft Macintosh PowerPoint</Application>
  <PresentationFormat>Широкоэкранный</PresentationFormat>
  <Paragraphs>231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Museo Sans Cyrl 300</vt:lpstr>
      <vt:lpstr>Museo Sans Cyrl 500</vt:lpstr>
      <vt:lpstr>Museo Sans Cyrl 700</vt:lpstr>
      <vt:lpstr>TimesNewRomanPSMT</vt:lpstr>
      <vt:lpstr>Unbounded-Regular</vt:lpstr>
      <vt:lpstr>1_Тема Office</vt:lpstr>
      <vt:lpstr>Тема Office</vt:lpstr>
      <vt:lpstr>РАСШИРЕНИЕ ВОЗМОЖНОСТИ МЕДИКАМЕНТОЗНОЙ ПОМОЩИ ДОМАШНИМ ЖИВОТНЫМ</vt:lpstr>
      <vt:lpstr>Презентация PowerPoint</vt:lpstr>
      <vt:lpstr>Презентация PowerPoint</vt:lpstr>
      <vt:lpstr>Презентация PowerPoint</vt:lpstr>
      <vt:lpstr>РЫНОК ВЛП РФ: портфель препаратов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упрощению медикаментозной ветеринарной помощи</dc:title>
  <dc:creator>Microsoft Office User</dc:creator>
  <cp:lastModifiedBy>Microsoft Office User</cp:lastModifiedBy>
  <cp:revision>15</cp:revision>
  <dcterms:created xsi:type="dcterms:W3CDTF">2023-09-13T09:49:08Z</dcterms:created>
  <dcterms:modified xsi:type="dcterms:W3CDTF">2023-09-21T05:02:37Z</dcterms:modified>
</cp:coreProperties>
</file>