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43" r:id="rId1"/>
  </p:sldMasterIdLst>
  <p:notesMasterIdLst>
    <p:notesMasterId r:id="rId90"/>
  </p:notesMasterIdLst>
  <p:handoutMasterIdLst>
    <p:handoutMasterId r:id="rId91"/>
  </p:handoutMasterIdLst>
  <p:sldIdLst>
    <p:sldId id="624" r:id="rId2"/>
    <p:sldId id="671" r:id="rId3"/>
    <p:sldId id="514" r:id="rId4"/>
    <p:sldId id="515" r:id="rId5"/>
    <p:sldId id="516" r:id="rId6"/>
    <p:sldId id="528" r:id="rId7"/>
    <p:sldId id="518" r:id="rId8"/>
    <p:sldId id="519" r:id="rId9"/>
    <p:sldId id="675" r:id="rId10"/>
    <p:sldId id="520" r:id="rId11"/>
    <p:sldId id="521" r:id="rId12"/>
    <p:sldId id="668" r:id="rId13"/>
    <p:sldId id="522" r:id="rId14"/>
    <p:sldId id="523" r:id="rId15"/>
    <p:sldId id="524" r:id="rId16"/>
    <p:sldId id="525" r:id="rId17"/>
    <p:sldId id="526" r:id="rId18"/>
    <p:sldId id="529" r:id="rId19"/>
    <p:sldId id="616" r:id="rId20"/>
    <p:sldId id="617" r:id="rId21"/>
    <p:sldId id="620" r:id="rId22"/>
    <p:sldId id="513" r:id="rId23"/>
    <p:sldId id="650" r:id="rId24"/>
    <p:sldId id="649" r:id="rId25"/>
    <p:sldId id="615" r:id="rId26"/>
    <p:sldId id="621" r:id="rId27"/>
    <p:sldId id="613" r:id="rId28"/>
    <p:sldId id="652" r:id="rId29"/>
    <p:sldId id="610" r:id="rId30"/>
    <p:sldId id="651" r:id="rId31"/>
    <p:sldId id="531" r:id="rId32"/>
    <p:sldId id="665" r:id="rId33"/>
    <p:sldId id="596" r:id="rId34"/>
    <p:sldId id="599" r:id="rId35"/>
    <p:sldId id="600" r:id="rId36"/>
    <p:sldId id="601" r:id="rId37"/>
    <p:sldId id="603" r:id="rId38"/>
    <p:sldId id="597" r:id="rId39"/>
    <p:sldId id="614" r:id="rId40"/>
    <p:sldId id="673" r:id="rId41"/>
    <p:sldId id="666" r:id="rId42"/>
    <p:sldId id="604" r:id="rId43"/>
    <p:sldId id="605" r:id="rId44"/>
    <p:sldId id="606" r:id="rId45"/>
    <p:sldId id="607" r:id="rId46"/>
    <p:sldId id="608" r:id="rId47"/>
    <p:sldId id="609" r:id="rId48"/>
    <p:sldId id="622" r:id="rId49"/>
    <p:sldId id="667" r:id="rId50"/>
    <p:sldId id="639" r:id="rId51"/>
    <p:sldId id="670" r:id="rId52"/>
    <p:sldId id="640" r:id="rId53"/>
    <p:sldId id="669" r:id="rId54"/>
    <p:sldId id="645" r:id="rId55"/>
    <p:sldId id="648" r:id="rId56"/>
    <p:sldId id="647" r:id="rId57"/>
    <p:sldId id="569" r:id="rId58"/>
    <p:sldId id="570" r:id="rId59"/>
    <p:sldId id="533" r:id="rId60"/>
    <p:sldId id="534" r:id="rId61"/>
    <p:sldId id="535" r:id="rId62"/>
    <p:sldId id="653" r:id="rId63"/>
    <p:sldId id="626" r:id="rId64"/>
    <p:sldId id="627" r:id="rId65"/>
    <p:sldId id="628" r:id="rId66"/>
    <p:sldId id="629" r:id="rId67"/>
    <p:sldId id="612" r:id="rId68"/>
    <p:sldId id="568" r:id="rId69"/>
    <p:sldId id="630" r:id="rId70"/>
    <p:sldId id="631" r:id="rId71"/>
    <p:sldId id="661" r:id="rId72"/>
    <p:sldId id="654" r:id="rId73"/>
    <p:sldId id="655" r:id="rId74"/>
    <p:sldId id="656" r:id="rId75"/>
    <p:sldId id="657" r:id="rId76"/>
    <p:sldId id="636" r:id="rId77"/>
    <p:sldId id="662" r:id="rId78"/>
    <p:sldId id="632" r:id="rId79"/>
    <p:sldId id="633" r:id="rId80"/>
    <p:sldId id="637" r:id="rId81"/>
    <p:sldId id="663" r:id="rId82"/>
    <p:sldId id="660" r:id="rId83"/>
    <p:sldId id="659" r:id="rId84"/>
    <p:sldId id="634" r:id="rId85"/>
    <p:sldId id="635" r:id="rId86"/>
    <p:sldId id="664" r:id="rId87"/>
    <p:sldId id="672" r:id="rId88"/>
    <p:sldId id="674" r:id="rId89"/>
  </p:sldIdLst>
  <p:sldSz cx="12192000" cy="6858000"/>
  <p:notesSz cx="6934200" cy="9220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 - beliefs, past &amp; high level benefit" id="{E54318EC-1029-4684-8E5D-AF5CAF7D8ECA}">
          <p14:sldIdLst>
            <p14:sldId id="624"/>
            <p14:sldId id="671"/>
            <p14:sldId id="514"/>
            <p14:sldId id="515"/>
            <p14:sldId id="516"/>
            <p14:sldId id="528"/>
            <p14:sldId id="518"/>
            <p14:sldId id="519"/>
            <p14:sldId id="675"/>
            <p14:sldId id="520"/>
            <p14:sldId id="521"/>
            <p14:sldId id="668"/>
            <p14:sldId id="522"/>
            <p14:sldId id="523"/>
            <p14:sldId id="524"/>
            <p14:sldId id="525"/>
            <p14:sldId id="526"/>
            <p14:sldId id="529"/>
            <p14:sldId id="616"/>
            <p14:sldId id="617"/>
            <p14:sldId id="620"/>
            <p14:sldId id="513"/>
            <p14:sldId id="650"/>
            <p14:sldId id="649"/>
            <p14:sldId id="615"/>
            <p14:sldId id="621"/>
            <p14:sldId id="613"/>
            <p14:sldId id="652"/>
            <p14:sldId id="610"/>
            <p14:sldId id="651"/>
            <p14:sldId id="531"/>
            <p14:sldId id="665"/>
            <p14:sldId id="596"/>
            <p14:sldId id="599"/>
            <p14:sldId id="600"/>
            <p14:sldId id="601"/>
            <p14:sldId id="603"/>
            <p14:sldId id="597"/>
            <p14:sldId id="614"/>
            <p14:sldId id="673"/>
            <p14:sldId id="666"/>
            <p14:sldId id="604"/>
            <p14:sldId id="605"/>
            <p14:sldId id="606"/>
            <p14:sldId id="607"/>
            <p14:sldId id="608"/>
            <p14:sldId id="609"/>
            <p14:sldId id="622"/>
            <p14:sldId id="667"/>
            <p14:sldId id="639"/>
            <p14:sldId id="670"/>
            <p14:sldId id="640"/>
            <p14:sldId id="669"/>
            <p14:sldId id="645"/>
            <p14:sldId id="648"/>
            <p14:sldId id="647"/>
            <p14:sldId id="569"/>
            <p14:sldId id="570"/>
            <p14:sldId id="533"/>
            <p14:sldId id="534"/>
            <p14:sldId id="535"/>
            <p14:sldId id="653"/>
            <p14:sldId id="626"/>
            <p14:sldId id="627"/>
            <p14:sldId id="628"/>
            <p14:sldId id="629"/>
            <p14:sldId id="612"/>
            <p14:sldId id="568"/>
            <p14:sldId id="630"/>
            <p14:sldId id="631"/>
            <p14:sldId id="661"/>
            <p14:sldId id="654"/>
            <p14:sldId id="655"/>
            <p14:sldId id="656"/>
            <p14:sldId id="657"/>
            <p14:sldId id="636"/>
            <p14:sldId id="662"/>
            <p14:sldId id="632"/>
            <p14:sldId id="633"/>
            <p14:sldId id="637"/>
            <p14:sldId id="663"/>
            <p14:sldId id="660"/>
            <p14:sldId id="659"/>
            <p14:sldId id="634"/>
            <p14:sldId id="635"/>
            <p14:sldId id="664"/>
            <p14:sldId id="672"/>
            <p14:sldId id="674"/>
          </p14:sldIdLst>
        </p14:section>
        <p14:section name="Key Trends" id="{61B899FE-7FA0-4D0E-945E-38B880E1F5FC}">
          <p14:sldIdLst/>
        </p14:section>
        <p14:section name="Next Generation Technology" id="{36861237-E30A-4AFF-AD98-1C2C3E0844DD}">
          <p14:sldIdLst/>
        </p14:section>
      </p14:sectionLst>
    </p:ext>
    <p:ext uri="{EFAFB233-063F-42B5-8137-9DF3F51BA10A}">
      <p15:sldGuideLst xmlns:p15="http://schemas.microsoft.com/office/powerpoint/2012/main">
        <p15:guide id="2" pos="5544" userDrawn="1">
          <p15:clr>
            <a:srgbClr val="A4A3A4"/>
          </p15:clr>
        </p15:guide>
        <p15:guide id="4" orient="horz" pos="552" userDrawn="1">
          <p15:clr>
            <a:srgbClr val="A4A3A4"/>
          </p15:clr>
        </p15:guide>
        <p15:guide id="9" orient="horz" pos="1296" userDrawn="1">
          <p15:clr>
            <a:srgbClr val="A4A3A4"/>
          </p15:clr>
        </p15:guide>
        <p15:guide id="10" pos="1896" userDrawn="1">
          <p15:clr>
            <a:srgbClr val="A4A3A4"/>
          </p15:clr>
        </p15:guide>
        <p15:guide id="11" pos="2136" userDrawn="1">
          <p15:clr>
            <a:srgbClr val="A4A3A4"/>
          </p15:clr>
        </p15:guide>
        <p15:guide id="12" pos="3720" userDrawn="1">
          <p15:clr>
            <a:srgbClr val="A4A3A4"/>
          </p15:clr>
        </p15:guide>
        <p15:guide id="13" pos="3840" userDrawn="1">
          <p15:clr>
            <a:srgbClr val="A4A3A4"/>
          </p15:clr>
        </p15:guide>
        <p15:guide id="14" pos="5784" userDrawn="1">
          <p15:clr>
            <a:srgbClr val="A4A3A4"/>
          </p15:clr>
        </p15:guide>
        <p15:guide id="15" orient="horz" pos="1282">
          <p15:clr>
            <a:srgbClr val="A4A3A4"/>
          </p15:clr>
        </p15:guide>
        <p15:guide id="16" pos="1954">
          <p15:clr>
            <a:srgbClr val="A4A3A4"/>
          </p15:clr>
        </p15:guide>
        <p15:guide id="17" pos="2316">
          <p15:clr>
            <a:srgbClr val="A4A3A4"/>
          </p15:clr>
        </p15:guide>
        <p15:guide id="18" pos="3727">
          <p15:clr>
            <a:srgbClr val="A4A3A4"/>
          </p15:clr>
        </p15:guide>
        <p15:guide id="19" pos="579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4" userDrawn="1">
          <p15:clr>
            <a:srgbClr val="A4A3A4"/>
          </p15:clr>
        </p15:guide>
        <p15:guide id="2" pos="218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unk, Kathryn (GE Healthcare)" initials="YK(H" lastIdx="137" clrIdx="0"/>
  <p:cmAuthor id="2" name="Wesley, Jean (GE Healthcare, consultant)" initials="WJ(Hc" lastIdx="29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5E2"/>
    <a:srgbClr val="0F85F1"/>
    <a:srgbClr val="FFFFFF"/>
    <a:srgbClr val="CBE5F4"/>
    <a:srgbClr val="E7F3FA"/>
    <a:srgbClr val="FE5000"/>
    <a:srgbClr val="000000"/>
    <a:srgbClr val="005EB8"/>
    <a:srgbClr val="00BF6F"/>
    <a:srgbClr val="B1B3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7752061-5463-48E6-A297-43E0E91C0267}">
  <a:tblStyle styleId="{0817EA92-75D0-4044-A80A-286907CE0DDB}" styleName="GE Ruled Table">
    <a:wholeTbl>
      <a:tcTxStyle>
        <a:fontRef idx="minor">
          <a:prstClr val="black"/>
        </a:fontRef>
        <a:schemeClr val="accent2"/>
      </a:tcTxStyle>
      <a:tcStyle>
        <a:tcBdr>
          <a:left>
            <a:ln w="0" cmpd="sng">
              <a:solidFill>
                <a:schemeClr val="bg1"/>
              </a:solidFill>
            </a:ln>
          </a:left>
          <a:right>
            <a:ln w="0" cmpd="sng">
              <a:solidFill>
                <a:schemeClr val="bg1"/>
              </a:solidFill>
            </a:ln>
          </a:right>
          <a:top>
            <a:ln w="19050" cmpd="sng">
              <a:gradFill>
                <a:gsLst>
                  <a:gs pos="0">
                    <a:schemeClr val="bg1"/>
                  </a:gs>
                  <a:gs pos="25000">
                    <a:srgbClr val="B7E6FF"/>
                  </a:gs>
                  <a:gs pos="100000">
                    <a:schemeClr val="accent3"/>
                  </a:gs>
                </a:gsLst>
                <a:lin ang="0" scaled="0"/>
              </a:gradFill>
            </a:ln>
          </a:top>
          <a:bottom>
            <a:ln w="0" cmpd="sng">
              <a:solidFill>
                <a:schemeClr val="bg1"/>
              </a:solidFill>
            </a:ln>
          </a:bottom>
          <a:insideH>
            <a:ln w="19050" cmpd="sng">
              <a:gradFill>
                <a:gsLst>
                  <a:gs pos="0">
                    <a:schemeClr val="bg1"/>
                  </a:gs>
                  <a:gs pos="25000">
                    <a:srgbClr val="B7E6FF"/>
                  </a:gs>
                  <a:gs pos="100000">
                    <a:schemeClr val="accent3"/>
                  </a:gs>
                </a:gsLst>
                <a:lin ang="0" scaled="0"/>
              </a:gradFill>
            </a:ln>
          </a:insideH>
          <a:insideV>
            <a:ln w="0" cmpd="sng">
              <a:solidFill>
                <a:schemeClr val="bg1"/>
              </a:solidFill>
            </a:ln>
          </a:insideV>
        </a:tcBdr>
      </a:tcStyle>
    </a:wholeTbl>
    <a:band1H>
      <a:tcStyle>
        <a:tcBdr/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Style>
        <a:tcBdr/>
      </a:tcStyle>
    </a:lastCol>
    <a:firstCol>
      <a:tcTxStyle b="on">
        <a:fontRef idx="minor">
          <a:prstClr val="black"/>
        </a:fontRef>
        <a:schemeClr val="accent2"/>
      </a:tcTxStyle>
      <a:tcStyle>
        <a:tcBdr>
          <a:top>
            <a:ln w="0" cmpd="sng">
              <a:solidFill>
                <a:schemeClr val="lt1"/>
              </a:solidFill>
            </a:ln>
          </a:top>
          <a:insideH>
            <a:ln w="0" cmpd="sng">
              <a:solidFill>
                <a:schemeClr val="lt1"/>
              </a:solidFill>
            </a:ln>
          </a:insideH>
        </a:tcBdr>
      </a:tcStyle>
    </a:firstCol>
    <a:lastRow>
      <a:tcStyle>
        <a:tcBdr/>
      </a:tcStyle>
    </a:lastRow>
    <a:firstRow>
      <a:tcStyle>
        <a:tcBdr/>
      </a:tcStyle>
    </a:firstRow>
  </a:tblStyle>
  <a:tblStyle styleId="{B7752061-5463-48E6-A297-43E0E91C0267}" styleName="GE Solid Table">
    <a:wholeTbl>
      <a:tcTxStyle>
        <a:fontRef idx="minor">
          <a:prstClr val="black"/>
        </a:fontRef>
        <a:schemeClr val="accent2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27" autoAdjust="0"/>
    <p:restoredTop sz="86022" autoAdjust="0"/>
  </p:normalViewPr>
  <p:slideViewPr>
    <p:cSldViewPr snapToGrid="0" showGuides="1">
      <p:cViewPr varScale="1">
        <p:scale>
          <a:sx n="99" d="100"/>
          <a:sy n="99" d="100"/>
        </p:scale>
        <p:origin x="1182" y="84"/>
      </p:cViewPr>
      <p:guideLst>
        <p:guide pos="5544"/>
        <p:guide orient="horz" pos="552"/>
        <p:guide orient="horz" pos="1296"/>
        <p:guide pos="1896"/>
        <p:guide pos="2136"/>
        <p:guide pos="3720"/>
        <p:guide pos="3840"/>
        <p:guide pos="5784"/>
        <p:guide orient="horz" pos="1282"/>
        <p:guide pos="1954"/>
        <p:guide pos="2316"/>
        <p:guide pos="3727"/>
        <p:guide pos="579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44664"/>
    </p:cViewPr>
  </p:sorterViewPr>
  <p:notesViewPr>
    <p:cSldViewPr snapToGrid="0" showGuides="1">
      <p:cViewPr varScale="1">
        <p:scale>
          <a:sx n="97" d="100"/>
          <a:sy n="97" d="100"/>
        </p:scale>
        <p:origin x="4328" y="200"/>
      </p:cViewPr>
      <p:guideLst>
        <p:guide orient="horz" pos="2904"/>
        <p:guide pos="218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notesMaster" Target="notesMasters/notesMaster1.xml"/><Relationship Id="rId95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handoutMaster" Target="handoutMasters/handoutMaster1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commentAuthors" Target="commentAuthor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696ECC-EF76-43C5-AB1F-6E3DFB995C43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B3B9DF3-D8EA-4113-9698-90D701C330CA}">
      <dgm:prSet phldrT="[Text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algn="ctr"/>
          <a:r>
            <a:rPr lang="ru-RU" sz="1600" b="1" dirty="0">
              <a:solidFill>
                <a:srgbClr val="C00000"/>
              </a:solidFill>
            </a:rPr>
            <a:t>ВЕТЕРИНАРИЯ</a:t>
          </a:r>
          <a:endParaRPr lang="en-US" sz="1600" b="1" dirty="0">
            <a:solidFill>
              <a:srgbClr val="C00000"/>
            </a:solidFill>
          </a:endParaRPr>
        </a:p>
      </dgm:t>
    </dgm:pt>
    <dgm:pt modelId="{81695F53-51D0-44EB-8340-37891337639D}" type="parTrans" cxnId="{422386E2-D2F6-4774-BCC0-B65796FF8BB8}">
      <dgm:prSet/>
      <dgm:spPr/>
      <dgm:t>
        <a:bodyPr/>
        <a:lstStyle/>
        <a:p>
          <a:endParaRPr lang="en-US" sz="1200"/>
        </a:p>
      </dgm:t>
    </dgm:pt>
    <dgm:pt modelId="{1BA9A9BA-30D5-48C0-89D6-EE97E8D3AC7F}" type="sibTrans" cxnId="{422386E2-D2F6-4774-BCC0-B65796FF8BB8}">
      <dgm:prSet/>
      <dgm:spPr/>
      <dgm:t>
        <a:bodyPr/>
        <a:lstStyle/>
        <a:p>
          <a:endParaRPr lang="en-US" sz="1200"/>
        </a:p>
      </dgm:t>
    </dgm:pt>
    <dgm:pt modelId="{91F2F49B-891A-4F8A-B22C-143A28450639}" type="pres">
      <dgm:prSet presAssocID="{CA696ECC-EF76-43C5-AB1F-6E3DFB995C43}" presName="linear" presStyleCnt="0">
        <dgm:presLayoutVars>
          <dgm:dir/>
          <dgm:animLvl val="lvl"/>
          <dgm:resizeHandles val="exact"/>
        </dgm:presLayoutVars>
      </dgm:prSet>
      <dgm:spPr/>
    </dgm:pt>
    <dgm:pt modelId="{BFF549A5-748B-43D0-BC16-6EF177B8E529}" type="pres">
      <dgm:prSet presAssocID="{1B3B9DF3-D8EA-4113-9698-90D701C330CA}" presName="parentLin" presStyleCnt="0"/>
      <dgm:spPr/>
    </dgm:pt>
    <dgm:pt modelId="{C6E82454-0C46-41A4-BAAC-CF2BE3B1CDE9}" type="pres">
      <dgm:prSet presAssocID="{1B3B9DF3-D8EA-4113-9698-90D701C330CA}" presName="parentLeftMargin" presStyleLbl="node1" presStyleIdx="0" presStyleCnt="1"/>
      <dgm:spPr/>
    </dgm:pt>
    <dgm:pt modelId="{4D8EBEA9-65B7-4545-BC2A-C0DB4B3BAC20}" type="pres">
      <dgm:prSet presAssocID="{1B3B9DF3-D8EA-4113-9698-90D701C330CA}" presName="parentText" presStyleLbl="node1" presStyleIdx="0" presStyleCnt="1" custScaleX="99742" custScaleY="44818" custLinFactX="10570" custLinFactNeighborX="100000" custLinFactNeighborY="-493">
        <dgm:presLayoutVars>
          <dgm:chMax val="0"/>
          <dgm:bulletEnabled val="1"/>
        </dgm:presLayoutVars>
      </dgm:prSet>
      <dgm:spPr/>
    </dgm:pt>
    <dgm:pt modelId="{A066A44F-BC5A-4071-B477-4DF76194C1D3}" type="pres">
      <dgm:prSet presAssocID="{1B3B9DF3-D8EA-4113-9698-90D701C330CA}" presName="negativeSpace" presStyleCnt="0"/>
      <dgm:spPr/>
    </dgm:pt>
    <dgm:pt modelId="{FE3AA4A5-B952-40C7-A509-21C49A9150FA}" type="pres">
      <dgm:prSet presAssocID="{1B3B9DF3-D8EA-4113-9698-90D701C330CA}" presName="childText" presStyleLbl="conFgAcc1" presStyleIdx="0" presStyleCnt="1" custLinFactNeighborX="113" custLinFactNeighborY="57799">
        <dgm:presLayoutVars>
          <dgm:bulletEnabled val="1"/>
        </dgm:presLayoutVars>
      </dgm:prSet>
      <dgm:spPr/>
    </dgm:pt>
  </dgm:ptLst>
  <dgm:cxnLst>
    <dgm:cxn modelId="{FFEE624A-294B-490E-ABD9-A275E9291110}" type="presOf" srcId="{CA696ECC-EF76-43C5-AB1F-6E3DFB995C43}" destId="{91F2F49B-891A-4F8A-B22C-143A28450639}" srcOrd="0" destOrd="0" presId="urn:microsoft.com/office/officeart/2005/8/layout/list1"/>
    <dgm:cxn modelId="{8B68B179-B41B-4DFD-A3D6-5DFBC778B3F4}" type="presOf" srcId="{1B3B9DF3-D8EA-4113-9698-90D701C330CA}" destId="{C6E82454-0C46-41A4-BAAC-CF2BE3B1CDE9}" srcOrd="0" destOrd="0" presId="urn:microsoft.com/office/officeart/2005/8/layout/list1"/>
    <dgm:cxn modelId="{B1B8C57C-0B80-45F6-99A0-D4CBC11DF3F1}" type="presOf" srcId="{1B3B9DF3-D8EA-4113-9698-90D701C330CA}" destId="{4D8EBEA9-65B7-4545-BC2A-C0DB4B3BAC20}" srcOrd="1" destOrd="0" presId="urn:microsoft.com/office/officeart/2005/8/layout/list1"/>
    <dgm:cxn modelId="{422386E2-D2F6-4774-BCC0-B65796FF8BB8}" srcId="{CA696ECC-EF76-43C5-AB1F-6E3DFB995C43}" destId="{1B3B9DF3-D8EA-4113-9698-90D701C330CA}" srcOrd="0" destOrd="0" parTransId="{81695F53-51D0-44EB-8340-37891337639D}" sibTransId="{1BA9A9BA-30D5-48C0-89D6-EE97E8D3AC7F}"/>
    <dgm:cxn modelId="{BB473522-31B3-4DC3-91AB-B1BFABEE4531}" type="presParOf" srcId="{91F2F49B-891A-4F8A-B22C-143A28450639}" destId="{BFF549A5-748B-43D0-BC16-6EF177B8E529}" srcOrd="0" destOrd="0" presId="urn:microsoft.com/office/officeart/2005/8/layout/list1"/>
    <dgm:cxn modelId="{46636296-C228-4233-882A-AAD98D849EEA}" type="presParOf" srcId="{BFF549A5-748B-43D0-BC16-6EF177B8E529}" destId="{C6E82454-0C46-41A4-BAAC-CF2BE3B1CDE9}" srcOrd="0" destOrd="0" presId="urn:microsoft.com/office/officeart/2005/8/layout/list1"/>
    <dgm:cxn modelId="{B7C7772E-4AD2-417F-B3C1-8942057F3F52}" type="presParOf" srcId="{BFF549A5-748B-43D0-BC16-6EF177B8E529}" destId="{4D8EBEA9-65B7-4545-BC2A-C0DB4B3BAC20}" srcOrd="1" destOrd="0" presId="urn:microsoft.com/office/officeart/2005/8/layout/list1"/>
    <dgm:cxn modelId="{D51A23CE-B61E-4830-B075-6235D217F34C}" type="presParOf" srcId="{91F2F49B-891A-4F8A-B22C-143A28450639}" destId="{A066A44F-BC5A-4071-B477-4DF76194C1D3}" srcOrd="1" destOrd="0" presId="urn:microsoft.com/office/officeart/2005/8/layout/list1"/>
    <dgm:cxn modelId="{1DF971CF-69FF-43CC-A8F2-1493D3DB8252}" type="presParOf" srcId="{91F2F49B-891A-4F8A-B22C-143A28450639}" destId="{FE3AA4A5-B952-40C7-A509-21C49A9150FA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9AE9536-B4B0-4F27-A446-78D436C0EAE4}" type="doc">
      <dgm:prSet loTypeId="urn:microsoft.com/office/officeart/2005/8/layout/cycle7" loCatId="cycl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33A1C19-5C6E-4DB9-ABFC-6052A725EA5C}">
      <dgm:prSet phldrT="[Текст]"/>
      <dgm:spPr/>
      <dgm:t>
        <a:bodyPr/>
        <a:lstStyle/>
        <a:p>
          <a:r>
            <a:rPr lang="ru-RU" b="1"/>
            <a:t>Эхокардиография</a:t>
          </a:r>
          <a:endParaRPr lang="ru-RU" b="1" dirty="0"/>
        </a:p>
      </dgm:t>
    </dgm:pt>
    <dgm:pt modelId="{75D9DA09-05F9-41F8-8C28-138C32D16735}" type="parTrans" cxnId="{D23F35B4-644D-4B1D-BAA6-0550C7FD7560}">
      <dgm:prSet/>
      <dgm:spPr/>
      <dgm:t>
        <a:bodyPr/>
        <a:lstStyle/>
        <a:p>
          <a:endParaRPr lang="ru-RU"/>
        </a:p>
      </dgm:t>
    </dgm:pt>
    <dgm:pt modelId="{C79EE084-FBB7-4D87-AB0B-A91FCA163B51}" type="sibTrans" cxnId="{D23F35B4-644D-4B1D-BAA6-0550C7FD7560}">
      <dgm:prSet/>
      <dgm:spPr/>
      <dgm:t>
        <a:bodyPr/>
        <a:lstStyle/>
        <a:p>
          <a:endParaRPr lang="ru-RU"/>
        </a:p>
      </dgm:t>
    </dgm:pt>
    <dgm:pt modelId="{BE420018-7101-4B5B-A77C-FC840C0855E8}">
      <dgm:prSet phldrT="[Текст]"/>
      <dgm:spPr/>
      <dgm:t>
        <a:bodyPr/>
        <a:lstStyle/>
        <a:p>
          <a:r>
            <a:rPr lang="ru-RU" b="1"/>
            <a:t>Транспищеводная</a:t>
          </a:r>
          <a:endParaRPr lang="ru-RU" b="1" dirty="0"/>
        </a:p>
      </dgm:t>
    </dgm:pt>
    <dgm:pt modelId="{2704C04C-D774-45BD-8289-F157C18718AB}" type="parTrans" cxnId="{71D718FB-92B9-4033-847C-982A5965BA41}">
      <dgm:prSet/>
      <dgm:spPr/>
      <dgm:t>
        <a:bodyPr/>
        <a:lstStyle/>
        <a:p>
          <a:endParaRPr lang="ru-RU"/>
        </a:p>
      </dgm:t>
    </dgm:pt>
    <dgm:pt modelId="{9954C4D6-75C5-4093-8B8E-7A94C731A007}" type="sibTrans" cxnId="{71D718FB-92B9-4033-847C-982A5965BA41}">
      <dgm:prSet/>
      <dgm:spPr/>
      <dgm:t>
        <a:bodyPr/>
        <a:lstStyle/>
        <a:p>
          <a:endParaRPr lang="ru-RU"/>
        </a:p>
      </dgm:t>
    </dgm:pt>
    <dgm:pt modelId="{A0842D4F-1FB7-43E9-AC11-1F93BA8F8AAC}">
      <dgm:prSet phldrT="[Текст]"/>
      <dgm:spPr/>
      <dgm:t>
        <a:bodyPr/>
        <a:lstStyle/>
        <a:p>
          <a:r>
            <a:rPr lang="ru-RU" b="1"/>
            <a:t>Трансторакальная</a:t>
          </a:r>
          <a:endParaRPr lang="ru-RU" b="1" dirty="0"/>
        </a:p>
      </dgm:t>
    </dgm:pt>
    <dgm:pt modelId="{7674D49E-8D39-4968-98BA-E1DA39A0A2B7}" type="parTrans" cxnId="{6E2DDDFF-1418-4D50-899E-0DBCFBC23064}">
      <dgm:prSet/>
      <dgm:spPr/>
      <dgm:t>
        <a:bodyPr/>
        <a:lstStyle/>
        <a:p>
          <a:endParaRPr lang="ru-RU"/>
        </a:p>
      </dgm:t>
    </dgm:pt>
    <dgm:pt modelId="{9251E44D-2EE9-47EA-A6D0-A6963291A5FE}" type="sibTrans" cxnId="{6E2DDDFF-1418-4D50-899E-0DBCFBC23064}">
      <dgm:prSet/>
      <dgm:spPr/>
      <dgm:t>
        <a:bodyPr/>
        <a:lstStyle/>
        <a:p>
          <a:endParaRPr lang="ru-RU"/>
        </a:p>
      </dgm:t>
    </dgm:pt>
    <dgm:pt modelId="{03C69BC2-A4CE-49A3-928D-2A69D21702F9}" type="pres">
      <dgm:prSet presAssocID="{29AE9536-B4B0-4F27-A446-78D436C0EAE4}" presName="Name0" presStyleCnt="0">
        <dgm:presLayoutVars>
          <dgm:dir/>
          <dgm:resizeHandles val="exact"/>
        </dgm:presLayoutVars>
      </dgm:prSet>
      <dgm:spPr/>
    </dgm:pt>
    <dgm:pt modelId="{5889CC5A-B917-4329-91B2-8938766EE301}" type="pres">
      <dgm:prSet presAssocID="{833A1C19-5C6E-4DB9-ABFC-6052A725EA5C}" presName="node" presStyleLbl="node1" presStyleIdx="0" presStyleCnt="3">
        <dgm:presLayoutVars>
          <dgm:bulletEnabled val="1"/>
        </dgm:presLayoutVars>
      </dgm:prSet>
      <dgm:spPr/>
    </dgm:pt>
    <dgm:pt modelId="{5241D6D2-EFDA-41FE-94E1-478D44F1BE8E}" type="pres">
      <dgm:prSet presAssocID="{C79EE084-FBB7-4D87-AB0B-A91FCA163B51}" presName="sibTrans" presStyleLbl="sibTrans2D1" presStyleIdx="0" presStyleCnt="3"/>
      <dgm:spPr/>
    </dgm:pt>
    <dgm:pt modelId="{824B2573-E704-4EDC-AA23-FEF5177C328B}" type="pres">
      <dgm:prSet presAssocID="{C79EE084-FBB7-4D87-AB0B-A91FCA163B51}" presName="connectorText" presStyleLbl="sibTrans2D1" presStyleIdx="0" presStyleCnt="3"/>
      <dgm:spPr/>
    </dgm:pt>
    <dgm:pt modelId="{FCAC57D6-2888-469E-9800-D9C116B64EB0}" type="pres">
      <dgm:prSet presAssocID="{BE420018-7101-4B5B-A77C-FC840C0855E8}" presName="node" presStyleLbl="node1" presStyleIdx="1" presStyleCnt="3">
        <dgm:presLayoutVars>
          <dgm:bulletEnabled val="1"/>
        </dgm:presLayoutVars>
      </dgm:prSet>
      <dgm:spPr/>
    </dgm:pt>
    <dgm:pt modelId="{98A2A5A1-CEA5-4A7B-9C48-C7F58E4F85E0}" type="pres">
      <dgm:prSet presAssocID="{9954C4D6-75C5-4093-8B8E-7A94C731A007}" presName="sibTrans" presStyleLbl="sibTrans2D1" presStyleIdx="1" presStyleCnt="3" custLinFactY="-300000" custLinFactNeighborY="-312770"/>
      <dgm:spPr/>
    </dgm:pt>
    <dgm:pt modelId="{7133A9CB-FAB7-4814-BE3D-EAB8804CC3EA}" type="pres">
      <dgm:prSet presAssocID="{9954C4D6-75C5-4093-8B8E-7A94C731A007}" presName="connectorText" presStyleLbl="sibTrans2D1" presStyleIdx="1" presStyleCnt="3"/>
      <dgm:spPr/>
    </dgm:pt>
    <dgm:pt modelId="{2C61C266-A220-4E9B-9FA2-C4898BBE39A4}" type="pres">
      <dgm:prSet presAssocID="{A0842D4F-1FB7-43E9-AC11-1F93BA8F8AAC}" presName="node" presStyleLbl="node1" presStyleIdx="2" presStyleCnt="3">
        <dgm:presLayoutVars>
          <dgm:bulletEnabled val="1"/>
        </dgm:presLayoutVars>
      </dgm:prSet>
      <dgm:spPr/>
    </dgm:pt>
    <dgm:pt modelId="{203EF721-FC0E-44E8-AC48-D9CB77518A2D}" type="pres">
      <dgm:prSet presAssocID="{9251E44D-2EE9-47EA-A6D0-A6963291A5FE}" presName="sibTrans" presStyleLbl="sibTrans2D1" presStyleIdx="2" presStyleCnt="3"/>
      <dgm:spPr/>
    </dgm:pt>
    <dgm:pt modelId="{0249EE9C-3BB8-4848-BA9E-C03838D6F049}" type="pres">
      <dgm:prSet presAssocID="{9251E44D-2EE9-47EA-A6D0-A6963291A5FE}" presName="connectorText" presStyleLbl="sibTrans2D1" presStyleIdx="2" presStyleCnt="3"/>
      <dgm:spPr/>
    </dgm:pt>
  </dgm:ptLst>
  <dgm:cxnLst>
    <dgm:cxn modelId="{E0E28410-00C7-44D6-AF53-1595ADABE39B}" type="presOf" srcId="{C79EE084-FBB7-4D87-AB0B-A91FCA163B51}" destId="{5241D6D2-EFDA-41FE-94E1-478D44F1BE8E}" srcOrd="0" destOrd="0" presId="urn:microsoft.com/office/officeart/2005/8/layout/cycle7"/>
    <dgm:cxn modelId="{E945CC26-D7E6-415D-AFD1-B78835469353}" type="presOf" srcId="{BE420018-7101-4B5B-A77C-FC840C0855E8}" destId="{FCAC57D6-2888-469E-9800-D9C116B64EB0}" srcOrd="0" destOrd="0" presId="urn:microsoft.com/office/officeart/2005/8/layout/cycle7"/>
    <dgm:cxn modelId="{5E10FE45-F363-455C-B81F-2C3637F5AC75}" type="presOf" srcId="{9954C4D6-75C5-4093-8B8E-7A94C731A007}" destId="{7133A9CB-FAB7-4814-BE3D-EAB8804CC3EA}" srcOrd="1" destOrd="0" presId="urn:microsoft.com/office/officeart/2005/8/layout/cycle7"/>
    <dgm:cxn modelId="{90BE8877-813A-4750-829D-87A6C1C94F4D}" type="presOf" srcId="{A0842D4F-1FB7-43E9-AC11-1F93BA8F8AAC}" destId="{2C61C266-A220-4E9B-9FA2-C4898BBE39A4}" srcOrd="0" destOrd="0" presId="urn:microsoft.com/office/officeart/2005/8/layout/cycle7"/>
    <dgm:cxn modelId="{3EEED997-2F98-4032-8A71-69EC734325E8}" type="presOf" srcId="{9251E44D-2EE9-47EA-A6D0-A6963291A5FE}" destId="{203EF721-FC0E-44E8-AC48-D9CB77518A2D}" srcOrd="0" destOrd="0" presId="urn:microsoft.com/office/officeart/2005/8/layout/cycle7"/>
    <dgm:cxn modelId="{D23F35B4-644D-4B1D-BAA6-0550C7FD7560}" srcId="{29AE9536-B4B0-4F27-A446-78D436C0EAE4}" destId="{833A1C19-5C6E-4DB9-ABFC-6052A725EA5C}" srcOrd="0" destOrd="0" parTransId="{75D9DA09-05F9-41F8-8C28-138C32D16735}" sibTransId="{C79EE084-FBB7-4D87-AB0B-A91FCA163B51}"/>
    <dgm:cxn modelId="{AF8A41D7-25FA-4BF9-BD6A-45BD00B2EE91}" type="presOf" srcId="{29AE9536-B4B0-4F27-A446-78D436C0EAE4}" destId="{03C69BC2-A4CE-49A3-928D-2A69D21702F9}" srcOrd="0" destOrd="0" presId="urn:microsoft.com/office/officeart/2005/8/layout/cycle7"/>
    <dgm:cxn modelId="{606815E6-A71C-4099-8C2F-AD3770BA4037}" type="presOf" srcId="{9954C4D6-75C5-4093-8B8E-7A94C731A007}" destId="{98A2A5A1-CEA5-4A7B-9C48-C7F58E4F85E0}" srcOrd="0" destOrd="0" presId="urn:microsoft.com/office/officeart/2005/8/layout/cycle7"/>
    <dgm:cxn modelId="{0050C0EA-3B9E-4E75-B429-AB385DBDDB1B}" type="presOf" srcId="{C79EE084-FBB7-4D87-AB0B-A91FCA163B51}" destId="{824B2573-E704-4EDC-AA23-FEF5177C328B}" srcOrd="1" destOrd="0" presId="urn:microsoft.com/office/officeart/2005/8/layout/cycle7"/>
    <dgm:cxn modelId="{FC9424F3-773D-4709-B685-A9B3E5B8060B}" type="presOf" srcId="{9251E44D-2EE9-47EA-A6D0-A6963291A5FE}" destId="{0249EE9C-3BB8-4848-BA9E-C03838D6F049}" srcOrd="1" destOrd="0" presId="urn:microsoft.com/office/officeart/2005/8/layout/cycle7"/>
    <dgm:cxn modelId="{71D718FB-92B9-4033-847C-982A5965BA41}" srcId="{29AE9536-B4B0-4F27-A446-78D436C0EAE4}" destId="{BE420018-7101-4B5B-A77C-FC840C0855E8}" srcOrd="1" destOrd="0" parTransId="{2704C04C-D774-45BD-8289-F157C18718AB}" sibTransId="{9954C4D6-75C5-4093-8B8E-7A94C731A007}"/>
    <dgm:cxn modelId="{1A730EFF-4A79-459C-9933-913039C3E743}" type="presOf" srcId="{833A1C19-5C6E-4DB9-ABFC-6052A725EA5C}" destId="{5889CC5A-B917-4329-91B2-8938766EE301}" srcOrd="0" destOrd="0" presId="urn:microsoft.com/office/officeart/2005/8/layout/cycle7"/>
    <dgm:cxn modelId="{6E2DDDFF-1418-4D50-899E-0DBCFBC23064}" srcId="{29AE9536-B4B0-4F27-A446-78D436C0EAE4}" destId="{A0842D4F-1FB7-43E9-AC11-1F93BA8F8AAC}" srcOrd="2" destOrd="0" parTransId="{7674D49E-8D39-4968-98BA-E1DA39A0A2B7}" sibTransId="{9251E44D-2EE9-47EA-A6D0-A6963291A5FE}"/>
    <dgm:cxn modelId="{D1C15910-DC48-45BC-BA14-535243F4EC2C}" type="presParOf" srcId="{03C69BC2-A4CE-49A3-928D-2A69D21702F9}" destId="{5889CC5A-B917-4329-91B2-8938766EE301}" srcOrd="0" destOrd="0" presId="urn:microsoft.com/office/officeart/2005/8/layout/cycle7"/>
    <dgm:cxn modelId="{082F2C2D-D58F-4C8B-93F1-ECDCF9069E9C}" type="presParOf" srcId="{03C69BC2-A4CE-49A3-928D-2A69D21702F9}" destId="{5241D6D2-EFDA-41FE-94E1-478D44F1BE8E}" srcOrd="1" destOrd="0" presId="urn:microsoft.com/office/officeart/2005/8/layout/cycle7"/>
    <dgm:cxn modelId="{538CA974-32A1-4BFA-8077-1701F83D55FB}" type="presParOf" srcId="{5241D6D2-EFDA-41FE-94E1-478D44F1BE8E}" destId="{824B2573-E704-4EDC-AA23-FEF5177C328B}" srcOrd="0" destOrd="0" presId="urn:microsoft.com/office/officeart/2005/8/layout/cycle7"/>
    <dgm:cxn modelId="{1E6805C2-6F87-45AF-92B7-3BFBFF1AA078}" type="presParOf" srcId="{03C69BC2-A4CE-49A3-928D-2A69D21702F9}" destId="{FCAC57D6-2888-469E-9800-D9C116B64EB0}" srcOrd="2" destOrd="0" presId="urn:microsoft.com/office/officeart/2005/8/layout/cycle7"/>
    <dgm:cxn modelId="{08B50CB2-8186-41E6-806E-BDDF64D2CFD7}" type="presParOf" srcId="{03C69BC2-A4CE-49A3-928D-2A69D21702F9}" destId="{98A2A5A1-CEA5-4A7B-9C48-C7F58E4F85E0}" srcOrd="3" destOrd="0" presId="urn:microsoft.com/office/officeart/2005/8/layout/cycle7"/>
    <dgm:cxn modelId="{A518AD13-E533-4B66-ACCD-3E63E0FBC9AF}" type="presParOf" srcId="{98A2A5A1-CEA5-4A7B-9C48-C7F58E4F85E0}" destId="{7133A9CB-FAB7-4814-BE3D-EAB8804CC3EA}" srcOrd="0" destOrd="0" presId="urn:microsoft.com/office/officeart/2005/8/layout/cycle7"/>
    <dgm:cxn modelId="{6002C40F-F849-4879-966C-E157124CEB9F}" type="presParOf" srcId="{03C69BC2-A4CE-49A3-928D-2A69D21702F9}" destId="{2C61C266-A220-4E9B-9FA2-C4898BBE39A4}" srcOrd="4" destOrd="0" presId="urn:microsoft.com/office/officeart/2005/8/layout/cycle7"/>
    <dgm:cxn modelId="{DA67B3F9-83F9-4015-8FC5-0330BA983508}" type="presParOf" srcId="{03C69BC2-A4CE-49A3-928D-2A69D21702F9}" destId="{203EF721-FC0E-44E8-AC48-D9CB77518A2D}" srcOrd="5" destOrd="0" presId="urn:microsoft.com/office/officeart/2005/8/layout/cycle7"/>
    <dgm:cxn modelId="{99C4CF48-A31C-41FE-B188-1C2F051ADDDE}" type="presParOf" srcId="{203EF721-FC0E-44E8-AC48-D9CB77518A2D}" destId="{0249EE9C-3BB8-4848-BA9E-C03838D6F049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BE681DC-659F-48CA-9D1D-565BC4832E6E}" type="doc">
      <dgm:prSet loTypeId="urn:microsoft.com/office/officeart/2008/layout/HorizontalMultiLevelHierarchy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14AA153-FDFD-498E-AB75-57DD2FD07B66}">
      <dgm:prSet phldrT="[Текст]"/>
      <dgm:spPr>
        <a:solidFill>
          <a:srgbClr val="C00000"/>
        </a:solidFill>
      </dgm:spPr>
      <dgm:t>
        <a:bodyPr/>
        <a:lstStyle/>
        <a:p>
          <a:r>
            <a:rPr lang="ru-RU" dirty="0" err="1">
              <a:solidFill>
                <a:schemeClr val="tx1"/>
              </a:solidFill>
            </a:rPr>
            <a:t>Допплер</a:t>
          </a:r>
          <a:endParaRPr lang="ru-RU" dirty="0">
            <a:solidFill>
              <a:schemeClr val="tx1"/>
            </a:solidFill>
          </a:endParaRPr>
        </a:p>
      </dgm:t>
    </dgm:pt>
    <dgm:pt modelId="{04EAADD9-03A9-4C45-BF24-9BA675E52E8A}" type="parTrans" cxnId="{46B6ECB3-BF45-4D1B-8D68-FB3A4532761A}">
      <dgm:prSet/>
      <dgm:spPr/>
      <dgm:t>
        <a:bodyPr/>
        <a:lstStyle/>
        <a:p>
          <a:endParaRPr lang="ru-RU"/>
        </a:p>
      </dgm:t>
    </dgm:pt>
    <dgm:pt modelId="{D36541DB-EE2B-45B8-9CF5-9D009A8C0BDA}" type="sibTrans" cxnId="{46B6ECB3-BF45-4D1B-8D68-FB3A4532761A}">
      <dgm:prSet/>
      <dgm:spPr/>
      <dgm:t>
        <a:bodyPr/>
        <a:lstStyle/>
        <a:p>
          <a:endParaRPr lang="ru-RU"/>
        </a:p>
      </dgm:t>
    </dgm:pt>
    <dgm:pt modelId="{A5B6FA89-6577-4179-9E77-92B8F5CDFD0B}">
      <dgm:prSet phldrT="[Текст]"/>
      <dgm:spPr>
        <a:solidFill>
          <a:srgbClr val="FF9900"/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Цветной</a:t>
          </a:r>
        </a:p>
      </dgm:t>
    </dgm:pt>
    <dgm:pt modelId="{F1E1B414-A421-4777-B4CB-E811F7DB41E7}" type="parTrans" cxnId="{3F54970E-FC0D-44F3-AB70-266CD295CAF2}">
      <dgm:prSet/>
      <dgm:spPr/>
      <dgm:t>
        <a:bodyPr/>
        <a:lstStyle/>
        <a:p>
          <a:endParaRPr lang="ru-RU"/>
        </a:p>
      </dgm:t>
    </dgm:pt>
    <dgm:pt modelId="{4754A708-CB06-4B03-AB2D-52F2DB29115D}" type="sibTrans" cxnId="{3F54970E-FC0D-44F3-AB70-266CD295CAF2}">
      <dgm:prSet/>
      <dgm:spPr/>
      <dgm:t>
        <a:bodyPr/>
        <a:lstStyle/>
        <a:p>
          <a:endParaRPr lang="ru-RU"/>
        </a:p>
      </dgm:t>
    </dgm:pt>
    <dgm:pt modelId="{C7667B3C-C88F-414C-B64A-7234D4D844D4}">
      <dgm:prSet phldrT="[Текст]"/>
      <dgm:spPr>
        <a:solidFill>
          <a:srgbClr val="FFFF00"/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Спектральный</a:t>
          </a:r>
        </a:p>
      </dgm:t>
    </dgm:pt>
    <dgm:pt modelId="{19CF3D78-1E92-4643-A544-9E27771040E3}" type="parTrans" cxnId="{D14789EF-E3E7-41D4-A7C1-7B537A41199A}">
      <dgm:prSet/>
      <dgm:spPr/>
      <dgm:t>
        <a:bodyPr/>
        <a:lstStyle/>
        <a:p>
          <a:endParaRPr lang="ru-RU"/>
        </a:p>
      </dgm:t>
    </dgm:pt>
    <dgm:pt modelId="{0D23C3C6-5B27-4170-B073-0085DFAA26A3}" type="sibTrans" cxnId="{D14789EF-E3E7-41D4-A7C1-7B537A41199A}">
      <dgm:prSet/>
      <dgm:spPr/>
      <dgm:t>
        <a:bodyPr/>
        <a:lstStyle/>
        <a:p>
          <a:endParaRPr lang="ru-RU"/>
        </a:p>
      </dgm:t>
    </dgm:pt>
    <dgm:pt modelId="{C444A2E3-473B-4620-A2CD-5D73B8199E40}">
      <dgm:prSet phldrT="[Текст]"/>
      <dgm:spPr>
        <a:solidFill>
          <a:srgbClr val="00B050"/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Тканевый</a:t>
          </a:r>
        </a:p>
      </dgm:t>
    </dgm:pt>
    <dgm:pt modelId="{F3D58B6A-8773-40A5-B725-4765D6B8A9DA}" type="parTrans" cxnId="{3E98278E-B638-40E1-880C-519A7E0CFC20}">
      <dgm:prSet/>
      <dgm:spPr/>
      <dgm:t>
        <a:bodyPr/>
        <a:lstStyle/>
        <a:p>
          <a:endParaRPr lang="ru-RU"/>
        </a:p>
      </dgm:t>
    </dgm:pt>
    <dgm:pt modelId="{A438AEF4-C3E3-4D77-815C-E76068C8EB41}" type="sibTrans" cxnId="{3E98278E-B638-40E1-880C-519A7E0CFC20}">
      <dgm:prSet/>
      <dgm:spPr/>
      <dgm:t>
        <a:bodyPr/>
        <a:lstStyle/>
        <a:p>
          <a:endParaRPr lang="ru-RU"/>
        </a:p>
      </dgm:t>
    </dgm:pt>
    <dgm:pt modelId="{03BE53E4-9E86-49BF-B27E-CC756C544931}" type="pres">
      <dgm:prSet presAssocID="{FBE681DC-659F-48CA-9D1D-565BC4832E6E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ACF5C427-AC08-471B-A5A5-513E1E70FCD1}" type="pres">
      <dgm:prSet presAssocID="{014AA153-FDFD-498E-AB75-57DD2FD07B66}" presName="root1" presStyleCnt="0"/>
      <dgm:spPr/>
    </dgm:pt>
    <dgm:pt modelId="{5932FC80-13EA-4AC0-9FD1-6A49FDCAD301}" type="pres">
      <dgm:prSet presAssocID="{014AA153-FDFD-498E-AB75-57DD2FD07B66}" presName="LevelOneTextNode" presStyleLbl="node0" presStyleIdx="0" presStyleCnt="1">
        <dgm:presLayoutVars>
          <dgm:chPref val="3"/>
        </dgm:presLayoutVars>
      </dgm:prSet>
      <dgm:spPr/>
    </dgm:pt>
    <dgm:pt modelId="{8569DAAF-F9A0-4723-925A-8DA97A1E7E8E}" type="pres">
      <dgm:prSet presAssocID="{014AA153-FDFD-498E-AB75-57DD2FD07B66}" presName="level2hierChild" presStyleCnt="0"/>
      <dgm:spPr/>
    </dgm:pt>
    <dgm:pt modelId="{6C766A6F-62AD-4483-8D16-0CAFD5B94C23}" type="pres">
      <dgm:prSet presAssocID="{F1E1B414-A421-4777-B4CB-E811F7DB41E7}" presName="conn2-1" presStyleLbl="parChTrans1D2" presStyleIdx="0" presStyleCnt="3"/>
      <dgm:spPr/>
    </dgm:pt>
    <dgm:pt modelId="{DD903182-92AA-4520-95B5-7C5066F25925}" type="pres">
      <dgm:prSet presAssocID="{F1E1B414-A421-4777-B4CB-E811F7DB41E7}" presName="connTx" presStyleLbl="parChTrans1D2" presStyleIdx="0" presStyleCnt="3"/>
      <dgm:spPr/>
    </dgm:pt>
    <dgm:pt modelId="{CD31A1F8-3B57-4E4B-BCC8-F76B68C3E418}" type="pres">
      <dgm:prSet presAssocID="{A5B6FA89-6577-4179-9E77-92B8F5CDFD0B}" presName="root2" presStyleCnt="0"/>
      <dgm:spPr/>
    </dgm:pt>
    <dgm:pt modelId="{0B70636D-B141-4B37-BC3C-949C7DF3F13C}" type="pres">
      <dgm:prSet presAssocID="{A5B6FA89-6577-4179-9E77-92B8F5CDFD0B}" presName="LevelTwoTextNode" presStyleLbl="node2" presStyleIdx="0" presStyleCnt="3">
        <dgm:presLayoutVars>
          <dgm:chPref val="3"/>
        </dgm:presLayoutVars>
      </dgm:prSet>
      <dgm:spPr/>
    </dgm:pt>
    <dgm:pt modelId="{EEA560ED-9285-4940-A408-78EF74024CDE}" type="pres">
      <dgm:prSet presAssocID="{A5B6FA89-6577-4179-9E77-92B8F5CDFD0B}" presName="level3hierChild" presStyleCnt="0"/>
      <dgm:spPr/>
    </dgm:pt>
    <dgm:pt modelId="{EA2876CC-873F-4F41-8C66-2C5CA438F5F5}" type="pres">
      <dgm:prSet presAssocID="{19CF3D78-1E92-4643-A544-9E27771040E3}" presName="conn2-1" presStyleLbl="parChTrans1D2" presStyleIdx="1" presStyleCnt="3"/>
      <dgm:spPr/>
    </dgm:pt>
    <dgm:pt modelId="{30E2D207-E0AD-4E6B-8E8F-B1D92A762882}" type="pres">
      <dgm:prSet presAssocID="{19CF3D78-1E92-4643-A544-9E27771040E3}" presName="connTx" presStyleLbl="parChTrans1D2" presStyleIdx="1" presStyleCnt="3"/>
      <dgm:spPr/>
    </dgm:pt>
    <dgm:pt modelId="{97B4D479-5A18-4A5B-99E9-60D3194D24F6}" type="pres">
      <dgm:prSet presAssocID="{C7667B3C-C88F-414C-B64A-7234D4D844D4}" presName="root2" presStyleCnt="0"/>
      <dgm:spPr/>
    </dgm:pt>
    <dgm:pt modelId="{33F3890F-D2A6-4696-BAB3-820A13F74CCC}" type="pres">
      <dgm:prSet presAssocID="{C7667B3C-C88F-414C-B64A-7234D4D844D4}" presName="LevelTwoTextNode" presStyleLbl="node2" presStyleIdx="1" presStyleCnt="3">
        <dgm:presLayoutVars>
          <dgm:chPref val="3"/>
        </dgm:presLayoutVars>
      </dgm:prSet>
      <dgm:spPr/>
    </dgm:pt>
    <dgm:pt modelId="{FF47A157-D7A7-4812-BCBA-C4EA8BB0EAD8}" type="pres">
      <dgm:prSet presAssocID="{C7667B3C-C88F-414C-B64A-7234D4D844D4}" presName="level3hierChild" presStyleCnt="0"/>
      <dgm:spPr/>
    </dgm:pt>
    <dgm:pt modelId="{8C549AE5-24F0-46E3-BBC6-40E8678EC9FF}" type="pres">
      <dgm:prSet presAssocID="{F3D58B6A-8773-40A5-B725-4765D6B8A9DA}" presName="conn2-1" presStyleLbl="parChTrans1D2" presStyleIdx="2" presStyleCnt="3"/>
      <dgm:spPr/>
    </dgm:pt>
    <dgm:pt modelId="{D2089A97-4FC6-417B-BE4F-67FE30E40482}" type="pres">
      <dgm:prSet presAssocID="{F3D58B6A-8773-40A5-B725-4765D6B8A9DA}" presName="connTx" presStyleLbl="parChTrans1D2" presStyleIdx="2" presStyleCnt="3"/>
      <dgm:spPr/>
    </dgm:pt>
    <dgm:pt modelId="{5DBCE3E4-E6AD-447D-BA55-F5DF3FFC4A99}" type="pres">
      <dgm:prSet presAssocID="{C444A2E3-473B-4620-A2CD-5D73B8199E40}" presName="root2" presStyleCnt="0"/>
      <dgm:spPr/>
    </dgm:pt>
    <dgm:pt modelId="{DBD052B9-B456-4BEB-A11F-DEDB9405E134}" type="pres">
      <dgm:prSet presAssocID="{C444A2E3-473B-4620-A2CD-5D73B8199E40}" presName="LevelTwoTextNode" presStyleLbl="node2" presStyleIdx="2" presStyleCnt="3">
        <dgm:presLayoutVars>
          <dgm:chPref val="3"/>
        </dgm:presLayoutVars>
      </dgm:prSet>
      <dgm:spPr/>
    </dgm:pt>
    <dgm:pt modelId="{7526A558-8066-4D92-B813-267A9FA7FD79}" type="pres">
      <dgm:prSet presAssocID="{C444A2E3-473B-4620-A2CD-5D73B8199E40}" presName="level3hierChild" presStyleCnt="0"/>
      <dgm:spPr/>
    </dgm:pt>
  </dgm:ptLst>
  <dgm:cxnLst>
    <dgm:cxn modelId="{3F54970E-FC0D-44F3-AB70-266CD295CAF2}" srcId="{014AA153-FDFD-498E-AB75-57DD2FD07B66}" destId="{A5B6FA89-6577-4179-9E77-92B8F5CDFD0B}" srcOrd="0" destOrd="0" parTransId="{F1E1B414-A421-4777-B4CB-E811F7DB41E7}" sibTransId="{4754A708-CB06-4B03-AB2D-52F2DB29115D}"/>
    <dgm:cxn modelId="{C578F81C-A315-45EF-950D-31719CEF6BD2}" type="presOf" srcId="{014AA153-FDFD-498E-AB75-57DD2FD07B66}" destId="{5932FC80-13EA-4AC0-9FD1-6A49FDCAD301}" srcOrd="0" destOrd="0" presId="urn:microsoft.com/office/officeart/2008/layout/HorizontalMultiLevelHierarchy"/>
    <dgm:cxn modelId="{5DBB1C1E-CED3-47E7-9A6A-A4D386501867}" type="presOf" srcId="{C444A2E3-473B-4620-A2CD-5D73B8199E40}" destId="{DBD052B9-B456-4BEB-A11F-DEDB9405E134}" srcOrd="0" destOrd="0" presId="urn:microsoft.com/office/officeart/2008/layout/HorizontalMultiLevelHierarchy"/>
    <dgm:cxn modelId="{66FD2B2C-B3EB-4E35-8E6D-0AD9EE787C29}" type="presOf" srcId="{FBE681DC-659F-48CA-9D1D-565BC4832E6E}" destId="{03BE53E4-9E86-49BF-B27E-CC756C544931}" srcOrd="0" destOrd="0" presId="urn:microsoft.com/office/officeart/2008/layout/HorizontalMultiLevelHierarchy"/>
    <dgm:cxn modelId="{F0A86435-5AD0-4447-9C82-9F2B87A5497B}" type="presOf" srcId="{A5B6FA89-6577-4179-9E77-92B8F5CDFD0B}" destId="{0B70636D-B141-4B37-BC3C-949C7DF3F13C}" srcOrd="0" destOrd="0" presId="urn:microsoft.com/office/officeart/2008/layout/HorizontalMultiLevelHierarchy"/>
    <dgm:cxn modelId="{ED36313C-5634-408A-9BD4-0BA0E6EB01A3}" type="presOf" srcId="{19CF3D78-1E92-4643-A544-9E27771040E3}" destId="{EA2876CC-873F-4F41-8C66-2C5CA438F5F5}" srcOrd="0" destOrd="0" presId="urn:microsoft.com/office/officeart/2008/layout/HorizontalMultiLevelHierarchy"/>
    <dgm:cxn modelId="{C4BC673E-6CDA-44B6-847D-62B901F6A18A}" type="presOf" srcId="{C7667B3C-C88F-414C-B64A-7234D4D844D4}" destId="{33F3890F-D2A6-4696-BAB3-820A13F74CCC}" srcOrd="0" destOrd="0" presId="urn:microsoft.com/office/officeart/2008/layout/HorizontalMultiLevelHierarchy"/>
    <dgm:cxn modelId="{4A3B7386-92C1-42F6-9C67-2AD261BCEC9B}" type="presOf" srcId="{F3D58B6A-8773-40A5-B725-4765D6B8A9DA}" destId="{D2089A97-4FC6-417B-BE4F-67FE30E40482}" srcOrd="1" destOrd="0" presId="urn:microsoft.com/office/officeart/2008/layout/HorizontalMultiLevelHierarchy"/>
    <dgm:cxn modelId="{3E98278E-B638-40E1-880C-519A7E0CFC20}" srcId="{014AA153-FDFD-498E-AB75-57DD2FD07B66}" destId="{C444A2E3-473B-4620-A2CD-5D73B8199E40}" srcOrd="2" destOrd="0" parTransId="{F3D58B6A-8773-40A5-B725-4765D6B8A9DA}" sibTransId="{A438AEF4-C3E3-4D77-815C-E76068C8EB41}"/>
    <dgm:cxn modelId="{EA5BB89D-CFE5-45EF-9C01-C7CCFC1C5286}" type="presOf" srcId="{19CF3D78-1E92-4643-A544-9E27771040E3}" destId="{30E2D207-E0AD-4E6B-8E8F-B1D92A762882}" srcOrd="1" destOrd="0" presId="urn:microsoft.com/office/officeart/2008/layout/HorizontalMultiLevelHierarchy"/>
    <dgm:cxn modelId="{9DFE42A7-9AE0-4A27-82ED-024C64B7B325}" type="presOf" srcId="{F1E1B414-A421-4777-B4CB-E811F7DB41E7}" destId="{6C766A6F-62AD-4483-8D16-0CAFD5B94C23}" srcOrd="0" destOrd="0" presId="urn:microsoft.com/office/officeart/2008/layout/HorizontalMultiLevelHierarchy"/>
    <dgm:cxn modelId="{46B6ECB3-BF45-4D1B-8D68-FB3A4532761A}" srcId="{FBE681DC-659F-48CA-9D1D-565BC4832E6E}" destId="{014AA153-FDFD-498E-AB75-57DD2FD07B66}" srcOrd="0" destOrd="0" parTransId="{04EAADD9-03A9-4C45-BF24-9BA675E52E8A}" sibTransId="{D36541DB-EE2B-45B8-9CF5-9D009A8C0BDA}"/>
    <dgm:cxn modelId="{6C665DB7-FA25-4987-B74F-33175D72161C}" type="presOf" srcId="{F1E1B414-A421-4777-B4CB-E811F7DB41E7}" destId="{DD903182-92AA-4520-95B5-7C5066F25925}" srcOrd="1" destOrd="0" presId="urn:microsoft.com/office/officeart/2008/layout/HorizontalMultiLevelHierarchy"/>
    <dgm:cxn modelId="{E609E6E6-5B44-4FAE-8CC1-0588495E7289}" type="presOf" srcId="{F3D58B6A-8773-40A5-B725-4765D6B8A9DA}" destId="{8C549AE5-24F0-46E3-BBC6-40E8678EC9FF}" srcOrd="0" destOrd="0" presId="urn:microsoft.com/office/officeart/2008/layout/HorizontalMultiLevelHierarchy"/>
    <dgm:cxn modelId="{D14789EF-E3E7-41D4-A7C1-7B537A41199A}" srcId="{014AA153-FDFD-498E-AB75-57DD2FD07B66}" destId="{C7667B3C-C88F-414C-B64A-7234D4D844D4}" srcOrd="1" destOrd="0" parTransId="{19CF3D78-1E92-4643-A544-9E27771040E3}" sibTransId="{0D23C3C6-5B27-4170-B073-0085DFAA26A3}"/>
    <dgm:cxn modelId="{F1365D66-C36A-4A00-A151-59916304995A}" type="presParOf" srcId="{03BE53E4-9E86-49BF-B27E-CC756C544931}" destId="{ACF5C427-AC08-471B-A5A5-513E1E70FCD1}" srcOrd="0" destOrd="0" presId="urn:microsoft.com/office/officeart/2008/layout/HorizontalMultiLevelHierarchy"/>
    <dgm:cxn modelId="{72EA96B6-5460-4BC8-8396-C51220D72766}" type="presParOf" srcId="{ACF5C427-AC08-471B-A5A5-513E1E70FCD1}" destId="{5932FC80-13EA-4AC0-9FD1-6A49FDCAD301}" srcOrd="0" destOrd="0" presId="urn:microsoft.com/office/officeart/2008/layout/HorizontalMultiLevelHierarchy"/>
    <dgm:cxn modelId="{D5693CB3-687F-43B8-86A0-AB70252AD189}" type="presParOf" srcId="{ACF5C427-AC08-471B-A5A5-513E1E70FCD1}" destId="{8569DAAF-F9A0-4723-925A-8DA97A1E7E8E}" srcOrd="1" destOrd="0" presId="urn:microsoft.com/office/officeart/2008/layout/HorizontalMultiLevelHierarchy"/>
    <dgm:cxn modelId="{A108EBF0-6764-4F3B-A8A1-5850175D30C0}" type="presParOf" srcId="{8569DAAF-F9A0-4723-925A-8DA97A1E7E8E}" destId="{6C766A6F-62AD-4483-8D16-0CAFD5B94C23}" srcOrd="0" destOrd="0" presId="urn:microsoft.com/office/officeart/2008/layout/HorizontalMultiLevelHierarchy"/>
    <dgm:cxn modelId="{B279EA07-69DA-40E2-8F16-2C458E10AD6A}" type="presParOf" srcId="{6C766A6F-62AD-4483-8D16-0CAFD5B94C23}" destId="{DD903182-92AA-4520-95B5-7C5066F25925}" srcOrd="0" destOrd="0" presId="urn:microsoft.com/office/officeart/2008/layout/HorizontalMultiLevelHierarchy"/>
    <dgm:cxn modelId="{31A17ECD-B47C-418B-A1E0-DA769E821532}" type="presParOf" srcId="{8569DAAF-F9A0-4723-925A-8DA97A1E7E8E}" destId="{CD31A1F8-3B57-4E4B-BCC8-F76B68C3E418}" srcOrd="1" destOrd="0" presId="urn:microsoft.com/office/officeart/2008/layout/HorizontalMultiLevelHierarchy"/>
    <dgm:cxn modelId="{5B532FFF-C5FA-4B25-8481-F91F026E034B}" type="presParOf" srcId="{CD31A1F8-3B57-4E4B-BCC8-F76B68C3E418}" destId="{0B70636D-B141-4B37-BC3C-949C7DF3F13C}" srcOrd="0" destOrd="0" presId="urn:microsoft.com/office/officeart/2008/layout/HorizontalMultiLevelHierarchy"/>
    <dgm:cxn modelId="{EE479440-8DC1-4EA1-9AFB-ADEEAF8BEBDB}" type="presParOf" srcId="{CD31A1F8-3B57-4E4B-BCC8-F76B68C3E418}" destId="{EEA560ED-9285-4940-A408-78EF74024CDE}" srcOrd="1" destOrd="0" presId="urn:microsoft.com/office/officeart/2008/layout/HorizontalMultiLevelHierarchy"/>
    <dgm:cxn modelId="{28A15645-FB31-4598-A3E7-CCD604918D49}" type="presParOf" srcId="{8569DAAF-F9A0-4723-925A-8DA97A1E7E8E}" destId="{EA2876CC-873F-4F41-8C66-2C5CA438F5F5}" srcOrd="2" destOrd="0" presId="urn:microsoft.com/office/officeart/2008/layout/HorizontalMultiLevelHierarchy"/>
    <dgm:cxn modelId="{0975993E-1D83-4917-8919-006F0F23E9A3}" type="presParOf" srcId="{EA2876CC-873F-4F41-8C66-2C5CA438F5F5}" destId="{30E2D207-E0AD-4E6B-8E8F-B1D92A762882}" srcOrd="0" destOrd="0" presId="urn:microsoft.com/office/officeart/2008/layout/HorizontalMultiLevelHierarchy"/>
    <dgm:cxn modelId="{1A4B5BCA-4CD4-4D1F-AE07-0AAA9275A66D}" type="presParOf" srcId="{8569DAAF-F9A0-4723-925A-8DA97A1E7E8E}" destId="{97B4D479-5A18-4A5B-99E9-60D3194D24F6}" srcOrd="3" destOrd="0" presId="urn:microsoft.com/office/officeart/2008/layout/HorizontalMultiLevelHierarchy"/>
    <dgm:cxn modelId="{69034379-5DB5-4220-A835-9951D7C22278}" type="presParOf" srcId="{97B4D479-5A18-4A5B-99E9-60D3194D24F6}" destId="{33F3890F-D2A6-4696-BAB3-820A13F74CCC}" srcOrd="0" destOrd="0" presId="urn:microsoft.com/office/officeart/2008/layout/HorizontalMultiLevelHierarchy"/>
    <dgm:cxn modelId="{45725364-51CC-4F2D-AD90-6D8CEC35669D}" type="presParOf" srcId="{97B4D479-5A18-4A5B-99E9-60D3194D24F6}" destId="{FF47A157-D7A7-4812-BCBA-C4EA8BB0EAD8}" srcOrd="1" destOrd="0" presId="urn:microsoft.com/office/officeart/2008/layout/HorizontalMultiLevelHierarchy"/>
    <dgm:cxn modelId="{D70B9D4B-3ACA-457E-BC87-62B2825BEC78}" type="presParOf" srcId="{8569DAAF-F9A0-4723-925A-8DA97A1E7E8E}" destId="{8C549AE5-24F0-46E3-BBC6-40E8678EC9FF}" srcOrd="4" destOrd="0" presId="urn:microsoft.com/office/officeart/2008/layout/HorizontalMultiLevelHierarchy"/>
    <dgm:cxn modelId="{3993BFD4-4E5A-48E6-BB77-3F7224153208}" type="presParOf" srcId="{8C549AE5-24F0-46E3-BBC6-40E8678EC9FF}" destId="{D2089A97-4FC6-417B-BE4F-67FE30E40482}" srcOrd="0" destOrd="0" presId="urn:microsoft.com/office/officeart/2008/layout/HorizontalMultiLevelHierarchy"/>
    <dgm:cxn modelId="{DD4DC879-0461-45B2-873E-778424FB4553}" type="presParOf" srcId="{8569DAAF-F9A0-4723-925A-8DA97A1E7E8E}" destId="{5DBCE3E4-E6AD-447D-BA55-F5DF3FFC4A99}" srcOrd="5" destOrd="0" presId="urn:microsoft.com/office/officeart/2008/layout/HorizontalMultiLevelHierarchy"/>
    <dgm:cxn modelId="{8401708A-8BA6-4918-B1D7-05FC6B293459}" type="presParOf" srcId="{5DBCE3E4-E6AD-447D-BA55-F5DF3FFC4A99}" destId="{DBD052B9-B456-4BEB-A11F-DEDB9405E134}" srcOrd="0" destOrd="0" presId="urn:microsoft.com/office/officeart/2008/layout/HorizontalMultiLevelHierarchy"/>
    <dgm:cxn modelId="{5089242B-3FEF-4BD0-B8C3-3A5D09FB6304}" type="presParOf" srcId="{5DBCE3E4-E6AD-447D-BA55-F5DF3FFC4A99}" destId="{7526A558-8066-4D92-B813-267A9FA7FD79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3AA4A5-B952-40C7-A509-21C49A9150FA}">
      <dsp:nvSpPr>
        <dsp:cNvPr id="0" name=""/>
        <dsp:cNvSpPr/>
      </dsp:nvSpPr>
      <dsp:spPr>
        <a:xfrm>
          <a:off x="0" y="7531"/>
          <a:ext cx="3925320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8EBEA9-65B7-4545-BC2A-C0DB4B3BAC20}">
      <dsp:nvSpPr>
        <dsp:cNvPr id="0" name=""/>
        <dsp:cNvSpPr/>
      </dsp:nvSpPr>
      <dsp:spPr>
        <a:xfrm>
          <a:off x="682299" y="36986"/>
          <a:ext cx="2737958" cy="317526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3857" tIns="0" rIns="103857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rgbClr val="C00000"/>
              </a:solidFill>
            </a:rPr>
            <a:t>ВЕТЕРИНАРИЯ</a:t>
          </a:r>
          <a:endParaRPr lang="en-US" sz="1600" b="1" kern="1200" dirty="0">
            <a:solidFill>
              <a:srgbClr val="C00000"/>
            </a:solidFill>
          </a:endParaRPr>
        </a:p>
      </dsp:txBody>
      <dsp:txXfrm>
        <a:off x="697799" y="52486"/>
        <a:ext cx="2706958" cy="2865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89CC5A-B917-4329-91B2-8938766EE301}">
      <dsp:nvSpPr>
        <dsp:cNvPr id="0" name=""/>
        <dsp:cNvSpPr/>
      </dsp:nvSpPr>
      <dsp:spPr>
        <a:xfrm>
          <a:off x="2661046" y="1572"/>
          <a:ext cx="2805906" cy="14029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b="1" kern="1200"/>
            <a:t>Эхокардиография</a:t>
          </a:r>
          <a:endParaRPr lang="ru-RU" sz="2500" b="1" kern="1200" dirty="0"/>
        </a:p>
      </dsp:txBody>
      <dsp:txXfrm>
        <a:off x="2702137" y="42663"/>
        <a:ext cx="2723724" cy="1320771"/>
      </dsp:txXfrm>
    </dsp:sp>
    <dsp:sp modelId="{5241D6D2-EFDA-41FE-94E1-478D44F1BE8E}">
      <dsp:nvSpPr>
        <dsp:cNvPr id="0" name=""/>
        <dsp:cNvSpPr/>
      </dsp:nvSpPr>
      <dsp:spPr>
        <a:xfrm rot="3600000">
          <a:off x="4491365" y="2463816"/>
          <a:ext cx="1461927" cy="491033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000" kern="1200"/>
        </a:p>
      </dsp:txBody>
      <dsp:txXfrm>
        <a:off x="4638675" y="2562023"/>
        <a:ext cx="1167307" cy="294619"/>
      </dsp:txXfrm>
    </dsp:sp>
    <dsp:sp modelId="{FCAC57D6-2888-469E-9800-D9C116B64EB0}">
      <dsp:nvSpPr>
        <dsp:cNvPr id="0" name=""/>
        <dsp:cNvSpPr/>
      </dsp:nvSpPr>
      <dsp:spPr>
        <a:xfrm>
          <a:off x="4977704" y="4014141"/>
          <a:ext cx="2805906" cy="14029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b="1" kern="1200"/>
            <a:t>Транспищеводная</a:t>
          </a:r>
          <a:endParaRPr lang="ru-RU" sz="2500" b="1" kern="1200" dirty="0"/>
        </a:p>
      </dsp:txBody>
      <dsp:txXfrm>
        <a:off x="5018795" y="4055232"/>
        <a:ext cx="2723724" cy="1320771"/>
      </dsp:txXfrm>
    </dsp:sp>
    <dsp:sp modelId="{98A2A5A1-CEA5-4A7B-9C48-C7F58E4F85E0}">
      <dsp:nvSpPr>
        <dsp:cNvPr id="0" name=""/>
        <dsp:cNvSpPr/>
      </dsp:nvSpPr>
      <dsp:spPr>
        <a:xfrm rot="10800000">
          <a:off x="3333036" y="1461194"/>
          <a:ext cx="1461927" cy="491033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000" kern="1200"/>
        </a:p>
      </dsp:txBody>
      <dsp:txXfrm rot="10800000">
        <a:off x="3480346" y="1559401"/>
        <a:ext cx="1167307" cy="294619"/>
      </dsp:txXfrm>
    </dsp:sp>
    <dsp:sp modelId="{2C61C266-A220-4E9B-9FA2-C4898BBE39A4}">
      <dsp:nvSpPr>
        <dsp:cNvPr id="0" name=""/>
        <dsp:cNvSpPr/>
      </dsp:nvSpPr>
      <dsp:spPr>
        <a:xfrm>
          <a:off x="344389" y="4014141"/>
          <a:ext cx="2805906" cy="14029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b="1" kern="1200"/>
            <a:t>Трансторакальная</a:t>
          </a:r>
          <a:endParaRPr lang="ru-RU" sz="2500" b="1" kern="1200" dirty="0"/>
        </a:p>
      </dsp:txBody>
      <dsp:txXfrm>
        <a:off x="385480" y="4055232"/>
        <a:ext cx="2723724" cy="1320771"/>
      </dsp:txXfrm>
    </dsp:sp>
    <dsp:sp modelId="{203EF721-FC0E-44E8-AC48-D9CB77518A2D}">
      <dsp:nvSpPr>
        <dsp:cNvPr id="0" name=""/>
        <dsp:cNvSpPr/>
      </dsp:nvSpPr>
      <dsp:spPr>
        <a:xfrm rot="18000000">
          <a:off x="2174707" y="2463816"/>
          <a:ext cx="1461927" cy="491033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000" kern="1200"/>
        </a:p>
      </dsp:txBody>
      <dsp:txXfrm>
        <a:off x="2322017" y="2562023"/>
        <a:ext cx="1167307" cy="29461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549AE5-24F0-46E3-BBC6-40E8678EC9FF}">
      <dsp:nvSpPr>
        <dsp:cNvPr id="0" name=""/>
        <dsp:cNvSpPr/>
      </dsp:nvSpPr>
      <dsp:spPr>
        <a:xfrm>
          <a:off x="3968756" y="2880320"/>
          <a:ext cx="718006" cy="13681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59003" y="0"/>
              </a:lnTo>
              <a:lnTo>
                <a:pt x="359003" y="1368152"/>
              </a:lnTo>
              <a:lnTo>
                <a:pt x="718006" y="136815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4289132" y="3525768"/>
        <a:ext cx="77255" cy="77255"/>
      </dsp:txXfrm>
    </dsp:sp>
    <dsp:sp modelId="{EA2876CC-873F-4F41-8C66-2C5CA438F5F5}">
      <dsp:nvSpPr>
        <dsp:cNvPr id="0" name=""/>
        <dsp:cNvSpPr/>
      </dsp:nvSpPr>
      <dsp:spPr>
        <a:xfrm>
          <a:off x="3968756" y="2834600"/>
          <a:ext cx="71800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718006" y="4572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4309809" y="2862369"/>
        <a:ext cx="35900" cy="35900"/>
      </dsp:txXfrm>
    </dsp:sp>
    <dsp:sp modelId="{6C766A6F-62AD-4483-8D16-0CAFD5B94C23}">
      <dsp:nvSpPr>
        <dsp:cNvPr id="0" name=""/>
        <dsp:cNvSpPr/>
      </dsp:nvSpPr>
      <dsp:spPr>
        <a:xfrm>
          <a:off x="3968756" y="1512168"/>
          <a:ext cx="718006" cy="1368152"/>
        </a:xfrm>
        <a:custGeom>
          <a:avLst/>
          <a:gdLst/>
          <a:ahLst/>
          <a:cxnLst/>
          <a:rect l="0" t="0" r="0" b="0"/>
          <a:pathLst>
            <a:path>
              <a:moveTo>
                <a:pt x="0" y="1368152"/>
              </a:moveTo>
              <a:lnTo>
                <a:pt x="359003" y="1368152"/>
              </a:lnTo>
              <a:lnTo>
                <a:pt x="359003" y="0"/>
              </a:lnTo>
              <a:lnTo>
                <a:pt x="718006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4289132" y="2157616"/>
        <a:ext cx="77255" cy="77255"/>
      </dsp:txXfrm>
    </dsp:sp>
    <dsp:sp modelId="{5932FC80-13EA-4AC0-9FD1-6A49FDCAD301}">
      <dsp:nvSpPr>
        <dsp:cNvPr id="0" name=""/>
        <dsp:cNvSpPr/>
      </dsp:nvSpPr>
      <dsp:spPr>
        <a:xfrm rot="16200000">
          <a:off x="541175" y="2333059"/>
          <a:ext cx="5760640" cy="1094521"/>
        </a:xfrm>
        <a:prstGeom prst="rect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500" kern="1200" dirty="0" err="1">
              <a:solidFill>
                <a:schemeClr val="tx1"/>
              </a:solidFill>
            </a:rPr>
            <a:t>Допплер</a:t>
          </a:r>
          <a:endParaRPr lang="ru-RU" sz="6500" kern="1200" dirty="0">
            <a:solidFill>
              <a:schemeClr val="tx1"/>
            </a:solidFill>
          </a:endParaRPr>
        </a:p>
      </dsp:txBody>
      <dsp:txXfrm>
        <a:off x="541175" y="2333059"/>
        <a:ext cx="5760640" cy="1094521"/>
      </dsp:txXfrm>
    </dsp:sp>
    <dsp:sp modelId="{0B70636D-B141-4B37-BC3C-949C7DF3F13C}">
      <dsp:nvSpPr>
        <dsp:cNvPr id="0" name=""/>
        <dsp:cNvSpPr/>
      </dsp:nvSpPr>
      <dsp:spPr>
        <a:xfrm>
          <a:off x="4686762" y="964907"/>
          <a:ext cx="3590030" cy="1094521"/>
        </a:xfrm>
        <a:prstGeom prst="rect">
          <a:avLst/>
        </a:prstGeom>
        <a:solidFill>
          <a:srgbClr val="FF99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500" kern="1200" dirty="0">
              <a:solidFill>
                <a:schemeClr val="tx1"/>
              </a:solidFill>
            </a:rPr>
            <a:t>Цветной</a:t>
          </a:r>
        </a:p>
      </dsp:txBody>
      <dsp:txXfrm>
        <a:off x="4686762" y="964907"/>
        <a:ext cx="3590030" cy="1094521"/>
      </dsp:txXfrm>
    </dsp:sp>
    <dsp:sp modelId="{33F3890F-D2A6-4696-BAB3-820A13F74CCC}">
      <dsp:nvSpPr>
        <dsp:cNvPr id="0" name=""/>
        <dsp:cNvSpPr/>
      </dsp:nvSpPr>
      <dsp:spPr>
        <a:xfrm>
          <a:off x="4686762" y="2333059"/>
          <a:ext cx="3590030" cy="1094521"/>
        </a:xfrm>
        <a:prstGeom prst="rect">
          <a:avLst/>
        </a:prstGeom>
        <a:solidFill>
          <a:srgbClr val="FFFF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500" kern="1200" dirty="0">
              <a:solidFill>
                <a:schemeClr val="tx1"/>
              </a:solidFill>
            </a:rPr>
            <a:t>Спектральный</a:t>
          </a:r>
        </a:p>
      </dsp:txBody>
      <dsp:txXfrm>
        <a:off x="4686762" y="2333059"/>
        <a:ext cx="3590030" cy="1094521"/>
      </dsp:txXfrm>
    </dsp:sp>
    <dsp:sp modelId="{DBD052B9-B456-4BEB-A11F-DEDB9405E134}">
      <dsp:nvSpPr>
        <dsp:cNvPr id="0" name=""/>
        <dsp:cNvSpPr/>
      </dsp:nvSpPr>
      <dsp:spPr>
        <a:xfrm>
          <a:off x="4686762" y="3701211"/>
          <a:ext cx="3590030" cy="1094521"/>
        </a:xfrm>
        <a:prstGeom prst="rect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500" kern="1200" dirty="0">
              <a:solidFill>
                <a:schemeClr val="tx1"/>
              </a:solidFill>
            </a:rPr>
            <a:t>Тканевый</a:t>
          </a:r>
        </a:p>
      </dsp:txBody>
      <dsp:txXfrm>
        <a:off x="4686762" y="3701211"/>
        <a:ext cx="3590030" cy="10945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775" y="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r">
              <a:defRPr sz="1200"/>
            </a:lvl1pPr>
          </a:lstStyle>
          <a:p>
            <a:fld id="{FCBF77B6-06AB-43A3-89A4-8CD1677993D0}" type="datetimeFigureOut">
              <a:rPr lang="en-CA" smtClean="0"/>
              <a:t>2022-11-17</a:t>
            </a:fld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5759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775" y="875759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r">
              <a:defRPr sz="1200"/>
            </a:lvl1pPr>
          </a:lstStyle>
          <a:p>
            <a:fld id="{B2762B2D-468D-4837-8CAA-70AF425658B8}" type="slidenum">
              <a:rPr lang="en-CA" smtClean="0"/>
              <a:t>‹#›</a:t>
            </a:fld>
            <a:endParaRPr lang="en-CA" dirty="0"/>
          </a:p>
        </p:txBody>
      </p:sp>
      <p:pic>
        <p:nvPicPr>
          <p:cNvPr id="1026" name="Picture 2" descr="I:\Dockets\1421 SmallStuff GE PPT\Graphics\GE Grey.e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4194" y="65760"/>
            <a:ext cx="585813" cy="58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60291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5" y="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r">
              <a:defRPr sz="1200"/>
            </a:lvl1pPr>
          </a:lstStyle>
          <a:p>
            <a:fld id="{9B6804B0-AD37-4623-8498-3C9AE39E25E5}" type="datetimeFigureOut">
              <a:rPr lang="en-CA" smtClean="0"/>
              <a:t>2022-11-17</a:t>
            </a:fld>
            <a:endParaRPr lang="en-C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3700" y="692150"/>
            <a:ext cx="61468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09" tIns="46154" rIns="92309" bIns="46154" rtlCol="0" anchor="ctr"/>
          <a:lstStyle/>
          <a:p>
            <a:endParaRPr lang="en-C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381884" y="4379595"/>
            <a:ext cx="6170433" cy="414909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5759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5" y="875759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r">
              <a:defRPr sz="1200"/>
            </a:lvl1pPr>
          </a:lstStyle>
          <a:p>
            <a:fld id="{80CDABC8-FD09-47BC-822A-A981D494E0D7}" type="slidenum">
              <a:rPr lang="en-CA" smtClean="0"/>
              <a:t>‹#›</a:t>
            </a:fld>
            <a:endParaRPr lang="en-CA" dirty="0"/>
          </a:p>
        </p:txBody>
      </p:sp>
      <p:pic>
        <p:nvPicPr>
          <p:cNvPr id="8" name="Picture 2" descr="I:\Dockets\1421 SmallStuff GE PPT\Graphics\GE Grey.e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194" y="65760"/>
            <a:ext cx="585813" cy="58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4857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228600" indent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457200" indent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685800" indent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914400" indent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DABC8-FD09-47BC-822A-A981D494E0D7}" type="slidenum">
              <a:rPr lang="en-CA" smtClean="0"/>
              <a:t>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699460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4D/многоплоскостном</a:t>
            </a:r>
          </a:p>
          <a:p>
            <a:r>
              <a:rPr lang="ru-RU" dirty="0" err="1"/>
              <a:t>Vivid</a:t>
            </a:r>
            <a:r>
              <a:rPr lang="ru-RU" dirty="0"/>
              <a:t> S70N</a:t>
            </a:r>
          </a:p>
          <a:p>
            <a:r>
              <a:rPr lang="ru-RU" dirty="0"/>
              <a:t>Возможно выполнение следующих измерений:</a:t>
            </a:r>
          </a:p>
          <a:p>
            <a:r>
              <a:rPr lang="ru-RU" dirty="0"/>
              <a:t>• Конечно-диастолический объем</a:t>
            </a:r>
          </a:p>
          <a:p>
            <a:r>
              <a:rPr lang="ru-RU" dirty="0"/>
              <a:t>• Конечно-систолический объем</a:t>
            </a:r>
          </a:p>
          <a:p>
            <a:r>
              <a:rPr lang="ru-RU" dirty="0"/>
              <a:t>• Фракция выброса</a:t>
            </a:r>
          </a:p>
          <a:p>
            <a:r>
              <a:rPr lang="ru-RU" dirty="0"/>
              <a:t>• Индекс сферичности</a:t>
            </a:r>
          </a:p>
          <a:p>
            <a:r>
              <a:rPr lang="ru-RU" dirty="0"/>
              <a:t>• Минутный объем сердца</a:t>
            </a:r>
          </a:p>
          <a:p>
            <a:r>
              <a:rPr lang="ru-RU" dirty="0"/>
              <a:t>• Ударный объем сердца</a:t>
            </a:r>
          </a:p>
          <a:p>
            <a:r>
              <a:rPr lang="ru-RU" dirty="0"/>
              <a:t>• Частота сердечных сокращений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DABC8-FD09-47BC-822A-A981D494E0D7}" type="slidenum">
              <a:rPr lang="en-CA" smtClean="0"/>
              <a:t>39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744764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DABC8-FD09-47BC-822A-A981D494E0D7}" type="slidenum">
              <a:rPr lang="en-CA" smtClean="0"/>
              <a:t>59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226916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ru-RU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928177" y="8757056"/>
            <a:ext cx="3004820" cy="46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>
              <a:spcBef>
                <a:spcPts val="400"/>
              </a:spcBef>
              <a:defRPr sz="12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 eaLnBrk="0">
              <a:spcBef>
                <a:spcPts val="400"/>
              </a:spcBef>
              <a:defRPr sz="12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 eaLnBrk="0">
              <a:spcBef>
                <a:spcPts val="400"/>
              </a:spcBef>
              <a:defRPr sz="12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 eaLnBrk="0">
              <a:spcBef>
                <a:spcPts val="400"/>
              </a:spcBef>
              <a:defRPr sz="12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 eaLnBrk="0">
              <a:spcBef>
                <a:spcPts val="400"/>
              </a:spcBef>
              <a:defRPr sz="12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eaLnBrk="1">
              <a:spcBef>
                <a:spcPct val="0"/>
              </a:spcBef>
            </a:pPr>
            <a:fld id="{566A3E02-87F7-4759-9E9C-39C2B63B5A65}" type="slidenum">
              <a:rPr lang="en-US" altLang="ru-RU" sz="2400">
                <a:latin typeface="Arial" charset="0"/>
                <a:cs typeface="Arial" charset="0"/>
                <a:sym typeface="Arial" charset="0"/>
              </a:rPr>
              <a:pPr eaLnBrk="1">
                <a:spcBef>
                  <a:spcPct val="0"/>
                </a:spcBef>
              </a:pPr>
              <a:t>60</a:t>
            </a:fld>
            <a:endParaRPr lang="en-US" altLang="ru-RU" sz="2400">
              <a:latin typeface="Arial" charset="0"/>
              <a:cs typeface="Arial" charset="0"/>
              <a:sym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Для увеличения или уменьшения используйте регулятор </a:t>
            </a:r>
            <a:r>
              <a:rPr lang="ru-RU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Depth</a:t>
            </a:r>
            <a:endParaRPr lang="ru-RU" sz="1200" b="1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(Глубина).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 помощью регулировки глубины выбирается расстояние, на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котором отображаются анатомические структуры в В-режиме.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Увеличьте глубину для того, чтобы сделать видимыми более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глубокие структуры. Уменьшите глубину, если значительная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область в нижней части экрана не используется.</a:t>
            </a:r>
            <a:endParaRPr lang="ru-RU" sz="1200" b="0" i="0" u="none" strike="noStrike" baseline="0" dirty="0">
              <a:latin typeface="Cambria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DABC8-FD09-47BC-822A-A981D494E0D7}" type="slidenum">
              <a:rPr lang="en-CA" smtClean="0"/>
              <a:t>63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898155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sz="1200" b="0" i="0" u="none" strike="noStrike" baseline="0" dirty="0">
                <a:latin typeface="Cambria"/>
              </a:rPr>
              <a:t>Максимальную ширину сектора сканирования используют для</a:t>
            </a:r>
          </a:p>
          <a:p>
            <a:pPr algn="l"/>
            <a:r>
              <a:rPr lang="ru-RU" sz="1200" b="0" i="0" u="none" strike="noStrike" baseline="0" dirty="0">
                <a:latin typeface="Cambria"/>
              </a:rPr>
              <a:t>обзорного исследования сердца с одновременной визуализацией</a:t>
            </a:r>
          </a:p>
          <a:p>
            <a:pPr algn="l"/>
            <a:r>
              <a:rPr lang="ru-RU" sz="1200" b="0" i="0" u="none" strike="noStrike" baseline="0" dirty="0">
                <a:latin typeface="Cambria"/>
              </a:rPr>
              <a:t>большого количества структур. При необходимости более деталь-</a:t>
            </a:r>
          </a:p>
          <a:p>
            <a:pPr algn="l"/>
            <a:r>
              <a:rPr lang="ru-RU" sz="1200" b="0" i="0" u="none" strike="noStrike" baseline="0" dirty="0">
                <a:latin typeface="Cambria"/>
              </a:rPr>
              <a:t>ной визуализации сектор суживают до зоны интереса, что </a:t>
            </a:r>
            <a:r>
              <a:rPr lang="ru-RU" sz="1200" b="0" i="0" u="none" strike="noStrike" baseline="0" dirty="0" err="1">
                <a:latin typeface="Cambria"/>
              </a:rPr>
              <a:t>увеличи</a:t>
            </a:r>
            <a:r>
              <a:rPr lang="ru-RU" sz="1200" b="0" i="0" u="none" strike="noStrike" baseline="0" dirty="0">
                <a:latin typeface="Cambria"/>
              </a:rPr>
              <a:t>-</a:t>
            </a:r>
          </a:p>
          <a:p>
            <a:pPr algn="l"/>
            <a:r>
              <a:rPr lang="ru-RU" sz="1200" b="0" i="0" u="none" strike="noStrike" baseline="0" dirty="0" err="1">
                <a:latin typeface="Cambria"/>
              </a:rPr>
              <a:t>вает</a:t>
            </a:r>
            <a:r>
              <a:rPr lang="ru-RU" sz="1200" b="0" i="0" u="none" strike="noStrike" baseline="0" dirty="0">
                <a:latin typeface="Cambria"/>
              </a:rPr>
              <a:t> частоту смены кадра и улучшает визуализацию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DABC8-FD09-47BC-822A-A981D494E0D7}" type="slidenum">
              <a:rPr lang="en-CA" smtClean="0"/>
              <a:t>64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880799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Усиление определяет яркость изображения, которая </a:t>
            </a:r>
            <a:r>
              <a:rPr lang="ru-RU" dirty="0" err="1"/>
              <a:t>регули</a:t>
            </a:r>
            <a:r>
              <a:rPr lang="ru-RU" dirty="0"/>
              <a:t>-</a:t>
            </a:r>
          </a:p>
          <a:p>
            <a:r>
              <a:rPr lang="ru-RU" dirty="0" err="1"/>
              <a:t>руется</a:t>
            </a:r>
            <a:r>
              <a:rPr lang="ru-RU" dirty="0"/>
              <a:t> за счет изменения интенсивности отраженных </a:t>
            </a:r>
            <a:r>
              <a:rPr lang="ru-RU" dirty="0" err="1"/>
              <a:t>ультразву</a:t>
            </a:r>
            <a:r>
              <a:rPr lang="ru-RU" dirty="0"/>
              <a:t>-</a:t>
            </a:r>
          </a:p>
          <a:p>
            <a:r>
              <a:rPr lang="ru-RU" dirty="0" err="1"/>
              <a:t>ковых</a:t>
            </a:r>
            <a:r>
              <a:rPr lang="ru-RU" dirty="0"/>
              <a:t> сигналов. Можно менять общее усиление, осветляя или за-</a:t>
            </a:r>
          </a:p>
          <a:p>
            <a:r>
              <a:rPr lang="ru-RU" dirty="0" err="1"/>
              <a:t>темняя</a:t>
            </a:r>
            <a:r>
              <a:rPr lang="ru-RU" dirty="0"/>
              <a:t> весь сектор сканирования, или настраивать усиление на</a:t>
            </a:r>
          </a:p>
          <a:p>
            <a:r>
              <a:rPr lang="ru-RU" dirty="0"/>
              <a:t>выбранных глубинах сектора. Обычно ткани, находящиеся </a:t>
            </a:r>
            <a:r>
              <a:rPr lang="ru-RU" dirty="0" err="1"/>
              <a:t>бли</a:t>
            </a:r>
            <a:r>
              <a:rPr lang="ru-RU" dirty="0"/>
              <a:t>-</a:t>
            </a:r>
          </a:p>
          <a:p>
            <a:r>
              <a:rPr lang="ru-RU" dirty="0"/>
              <a:t>же к датчику, выглядят более ярко, а глубокие структуры, </a:t>
            </a:r>
            <a:r>
              <a:rPr lang="ru-RU" dirty="0" err="1"/>
              <a:t>наобо</a:t>
            </a:r>
            <a:r>
              <a:rPr lang="ru-RU" dirty="0"/>
              <a:t>-</a:t>
            </a:r>
          </a:p>
          <a:p>
            <a:r>
              <a:rPr lang="ru-RU" dirty="0"/>
              <a:t>рот, затемнены. Поэтому для получения более ровного по яркости</a:t>
            </a:r>
          </a:p>
          <a:p>
            <a:r>
              <a:rPr lang="ru-RU" dirty="0"/>
              <a:t>изображения усиливают амплитуду далеких сигналов и </a:t>
            </a:r>
            <a:r>
              <a:rPr lang="ru-RU" dirty="0" err="1"/>
              <a:t>ослабля</a:t>
            </a:r>
            <a:r>
              <a:rPr lang="ru-RU" dirty="0"/>
              <a:t>-</a:t>
            </a:r>
          </a:p>
          <a:p>
            <a:r>
              <a:rPr lang="ru-RU" dirty="0"/>
              <a:t>ют амплитуду близких. Перикард выглядит самой яркой линией,</a:t>
            </a:r>
          </a:p>
          <a:p>
            <a:r>
              <a:rPr lang="ru-RU" dirty="0"/>
              <a:t>и его изображение тоже можно оптимизировать уменьшением</a:t>
            </a:r>
          </a:p>
          <a:p>
            <a:r>
              <a:rPr lang="ru-RU" dirty="0"/>
              <a:t>усиления. Для такой ручной регулировки используют функцию</a:t>
            </a:r>
          </a:p>
          <a:p>
            <a:r>
              <a:rPr lang="ru-RU" dirty="0"/>
              <a:t>компенсации усиления по времени (глубине), которая </a:t>
            </a:r>
            <a:r>
              <a:rPr lang="ru-RU" dirty="0" err="1"/>
              <a:t>осущест</a:t>
            </a:r>
            <a:r>
              <a:rPr lang="ru-RU" dirty="0"/>
              <a:t>-</a:t>
            </a:r>
          </a:p>
          <a:p>
            <a:r>
              <a:rPr lang="ru-RU" dirty="0" err="1"/>
              <a:t>вляется</a:t>
            </a:r>
            <a:r>
              <a:rPr lang="ru-RU" dirty="0"/>
              <a:t> передвижением ползунков на панели прибора. В ряде </a:t>
            </a:r>
            <a:r>
              <a:rPr lang="ru-RU" dirty="0" err="1"/>
              <a:t>уль</a:t>
            </a:r>
            <a:r>
              <a:rPr lang="ru-RU" dirty="0"/>
              <a:t>-</a:t>
            </a:r>
          </a:p>
          <a:p>
            <a:r>
              <a:rPr lang="ru-RU" dirty="0" err="1"/>
              <a:t>тразвуковых</a:t>
            </a:r>
            <a:r>
              <a:rPr lang="ru-RU" dirty="0"/>
              <a:t> систем эта функция может осуществляется </a:t>
            </a:r>
            <a:r>
              <a:rPr lang="ru-RU" dirty="0" err="1"/>
              <a:t>автома</a:t>
            </a:r>
            <a:r>
              <a:rPr lang="ru-RU" dirty="0"/>
              <a:t>-</a:t>
            </a:r>
          </a:p>
          <a:p>
            <a:r>
              <a:rPr lang="ru-RU" dirty="0" err="1"/>
              <a:t>тически</a:t>
            </a:r>
            <a:r>
              <a:rPr lang="ru-RU" dirty="0"/>
              <a:t>. Для коррекции усиления по краям сектора существует</a:t>
            </a:r>
          </a:p>
          <a:p>
            <a:r>
              <a:rPr lang="ru-RU" dirty="0"/>
              <a:t>функция компенсации усиления по краю изображения. При </a:t>
            </a:r>
            <a:r>
              <a:rPr lang="ru-RU" dirty="0" err="1"/>
              <a:t>пра</a:t>
            </a:r>
            <a:r>
              <a:rPr lang="ru-RU" dirty="0"/>
              <a:t>-</a:t>
            </a:r>
          </a:p>
          <a:p>
            <a:r>
              <a:rPr lang="ru-RU" dirty="0"/>
              <a:t>вильном выборе усиления плотные структуры сердца должны</a:t>
            </a:r>
          </a:p>
          <a:p>
            <a:r>
              <a:rPr lang="ru-RU" dirty="0"/>
              <a:t>быть сопоставимы по яркости, а камеры сердца иметь совсем </a:t>
            </a:r>
            <a:r>
              <a:rPr lang="ru-RU" dirty="0" err="1"/>
              <a:t>не-</a:t>
            </a:r>
            <a:endParaRPr lang="ru-RU" dirty="0"/>
          </a:p>
          <a:p>
            <a:r>
              <a:rPr lang="ru-RU" dirty="0"/>
              <a:t>большую зернистость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DABC8-FD09-47BC-822A-A981D494E0D7}" type="slidenum">
              <a:rPr lang="en-CA" smtClean="0"/>
              <a:t>65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17213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Ультразвуковой датчик испускает волны с заданной </a:t>
            </a:r>
            <a:r>
              <a:rPr lang="ru-RU" dirty="0" err="1"/>
              <a:t>фундамен</a:t>
            </a:r>
            <a:r>
              <a:rPr lang="ru-RU" dirty="0"/>
              <a:t>-</a:t>
            </a:r>
          </a:p>
          <a:p>
            <a:r>
              <a:rPr lang="ru-RU" dirty="0" err="1"/>
              <a:t>тальной</a:t>
            </a:r>
            <a:r>
              <a:rPr lang="ru-RU" dirty="0"/>
              <a:t> частотой. Проходя вглубь организма, эти волны затухают, их</a:t>
            </a:r>
          </a:p>
          <a:p>
            <a:r>
              <a:rPr lang="ru-RU" dirty="0"/>
              <a:t>амплитуда уменьшается, вызывая ответную вибрацию тканей с фор-</a:t>
            </a:r>
          </a:p>
          <a:p>
            <a:r>
              <a:rPr lang="ru-RU" dirty="0" err="1"/>
              <a:t>мированием</a:t>
            </a:r>
            <a:r>
              <a:rPr lang="ru-RU" dirty="0"/>
              <a:t> гармоник, кратных фундаментальной частоте. При этом</a:t>
            </a:r>
          </a:p>
          <a:p>
            <a:r>
              <a:rPr lang="ru-RU" dirty="0"/>
              <a:t>амплитуда гармоник превышает амплитуду исходящих волн, ослаблен-</a:t>
            </a:r>
          </a:p>
          <a:p>
            <a:r>
              <a:rPr lang="ru-RU" dirty="0" err="1"/>
              <a:t>ных</a:t>
            </a:r>
            <a:r>
              <a:rPr lang="ru-RU" dirty="0"/>
              <a:t> по мере продвижения вглубь. Таким образом, гармоническая </a:t>
            </a:r>
            <a:r>
              <a:rPr lang="ru-RU" dirty="0" err="1"/>
              <a:t>ви</a:t>
            </a:r>
            <a:r>
              <a:rPr lang="ru-RU" dirty="0"/>
              <a:t>-</a:t>
            </a:r>
          </a:p>
          <a:p>
            <a:r>
              <a:rPr lang="ru-RU" dirty="0" err="1"/>
              <a:t>зуализация</a:t>
            </a:r>
            <a:r>
              <a:rPr lang="ru-RU" dirty="0"/>
              <a:t> тканей позволяет значительно улучшить визуализацию</a:t>
            </a:r>
          </a:p>
          <a:p>
            <a:r>
              <a:rPr lang="ru-RU" dirty="0"/>
              <a:t>органа и избежать некоторых артефактов. Однако улучшение </a:t>
            </a:r>
            <a:r>
              <a:rPr lang="ru-RU" dirty="0" err="1"/>
              <a:t>каче</a:t>
            </a:r>
            <a:r>
              <a:rPr lang="ru-RU" dirty="0"/>
              <a:t>-</a:t>
            </a:r>
          </a:p>
          <a:p>
            <a:r>
              <a:rPr lang="ru-RU" dirty="0" err="1"/>
              <a:t>ства</a:t>
            </a:r>
            <a:r>
              <a:rPr lang="ru-RU" dirty="0"/>
              <a:t> визуализации ограничено узким диапазоном глубин. На малой</a:t>
            </a:r>
          </a:p>
          <a:p>
            <a:r>
              <a:rPr lang="ru-RU" dirty="0"/>
              <a:t>и большой глубине тканевая гармоника работает хуже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DABC8-FD09-47BC-822A-A981D494E0D7}" type="slidenum">
              <a:rPr lang="en-CA" smtClean="0"/>
              <a:t>69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760179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Этот параметр характеризует способность ультразвуковой системы отображать 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сигналы в диапазоне интенсивности. Чем шире </a:t>
            </a:r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диапа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зон, тем большее количество сигналов с небольшим отличием </a:t>
            </a:r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интен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</a:t>
            </a:r>
          </a:p>
          <a:p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сивности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способно отобразиться на дисплее. При этом изображение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становится более мягким. Уменьшая динамический диапазон, </a:t>
            </a:r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мож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но сделать изображение более контрастным с минимальным коли-</a:t>
            </a:r>
          </a:p>
          <a:p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чеством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шумовых артефактов. С динамическим диапазоном связано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понятие контрастной разрешающей способности, которая </a:t>
            </a:r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определя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</a:t>
            </a:r>
          </a:p>
          <a:p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ет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способность прибора передавать малые различия в уровне </a:t>
            </a:r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сигна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лов для выявления небольших изменений в характеристиках тканей.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эхокардиографии используют небольшой динамический диапазон,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делая изображение более контрастным, чем принято в </a:t>
            </a:r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ультразвуко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</a:t>
            </a:r>
          </a:p>
          <a:p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вом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исследовании органов брюшной полости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DABC8-FD09-47BC-822A-A981D494E0D7}" type="slidenum">
              <a:rPr lang="en-CA" smtClean="0"/>
              <a:t>70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034477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Для регулировки базовой линии перемещайте регулятор</a:t>
            </a:r>
          </a:p>
          <a:p>
            <a:r>
              <a:rPr lang="ru-RU" dirty="0" err="1"/>
              <a:t>Baseline</a:t>
            </a:r>
            <a:r>
              <a:rPr lang="ru-RU" dirty="0"/>
              <a:t> (Базовая линия) вверх/вниз.</a:t>
            </a:r>
          </a:p>
          <a:p>
            <a:r>
              <a:rPr lang="ru-RU" dirty="0"/>
              <a:t>Изменяет линию развертки изображения ЦДК или</a:t>
            </a:r>
          </a:p>
          <a:p>
            <a:r>
              <a:rPr lang="ru-RU" dirty="0"/>
              <a:t>допплеровского спектра в соответствии с повышенной</a:t>
            </a:r>
          </a:p>
          <a:p>
            <a:r>
              <a:rPr lang="ru-RU" dirty="0"/>
              <a:t>скоростью кровотока. Минимизирует искажения из-за</a:t>
            </a:r>
          </a:p>
          <a:p>
            <a:r>
              <a:rPr lang="ru-RU" dirty="0"/>
              <a:t>недостаточной частоты выборки за счет установки большего</a:t>
            </a:r>
          </a:p>
          <a:p>
            <a:r>
              <a:rPr lang="ru-RU" dirty="0"/>
              <a:t>диапазона кровотока в прямом направлении, чем в обратном</a:t>
            </a:r>
          </a:p>
          <a:p>
            <a:r>
              <a:rPr lang="ru-RU" dirty="0"/>
              <a:t>направлении, и наоборот.</a:t>
            </a:r>
          </a:p>
          <a:p>
            <a:r>
              <a:rPr lang="ru-RU" dirty="0"/>
              <a:t>Базовая линия позволяет отрегулировать точку отсчета.</a:t>
            </a:r>
          </a:p>
          <a:p>
            <a:r>
              <a:rPr lang="ru-RU" dirty="0"/>
              <a:t>Базовая линия по умолчанию размещается в средней точке</a:t>
            </a:r>
          </a:p>
          <a:p>
            <a:r>
              <a:rPr lang="ru-RU" dirty="0"/>
              <a:t>цветового изображения и в средней</a:t>
            </a:r>
          </a:p>
          <a:p>
            <a:r>
              <a:rPr lang="ru-RU" dirty="0"/>
              <a:t>Изменяет линию развертки в соответствии с кровотоком более</a:t>
            </a:r>
          </a:p>
          <a:p>
            <a:r>
              <a:rPr lang="ru-RU" dirty="0"/>
              <a:t>высокой скорости для устранения эффекта искажения.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DABC8-FD09-47BC-822A-A981D494E0D7}" type="slidenum">
              <a:rPr lang="en-CA" smtClean="0"/>
              <a:t>84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69364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Образ слайда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6259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dirty="0"/>
              <a:t>Шведский доктор Инге </a:t>
            </a:r>
            <a:r>
              <a:rPr lang="ru-RU" altLang="ru-RU" dirty="0" err="1"/>
              <a:t>Элдер</a:t>
            </a:r>
            <a:r>
              <a:rPr lang="ru-RU" altLang="ru-RU" dirty="0"/>
              <a:t>. Многие годы он работал директором Кардиологической лаборатории в Университетской больнице города </a:t>
            </a:r>
            <a:r>
              <a:rPr lang="ru-RU" altLang="ru-RU" dirty="0" err="1"/>
              <a:t>Лунд</a:t>
            </a:r>
            <a:r>
              <a:rPr lang="ru-RU" altLang="ru-RU" dirty="0"/>
              <a:t> и отвечал за предоперационную диагностику состояния клапанов сердца. В то время кардиохирурги уже научились лечить некоторые из серьезных заболеваний, однако зачастую им приходилось действовать вслепую: до начала вмешательства у них не было никакой информации о состоянии структур сердца конкретного пациента. Чтобы найти способ решить эту проблему, </a:t>
            </a:r>
            <a:r>
              <a:rPr lang="ru-RU" altLang="ru-RU" dirty="0" err="1"/>
              <a:t>Элдер</a:t>
            </a:r>
            <a:r>
              <a:rPr lang="ru-RU" altLang="ru-RU" dirty="0"/>
              <a:t> привлек к работе молодого талантливого физика Хельмута Герца. Именно он предложил использовать для кардиологической диагностики ультразвуковой аппарат. 29 октября 1953 года, после многочисленных технических усовершенствований, </a:t>
            </a:r>
            <a:r>
              <a:rPr lang="ru-RU" altLang="ru-RU" dirty="0" err="1"/>
              <a:t>Элдер</a:t>
            </a:r>
            <a:r>
              <a:rPr lang="ru-RU" altLang="ru-RU" dirty="0"/>
              <a:t> и Герц получили первые качественные изображения сердца при помощи метода </a:t>
            </a:r>
            <a:r>
              <a:rPr lang="ru-RU" altLang="ru-RU" dirty="0" err="1"/>
              <a:t>ЭхоКГ</a:t>
            </a:r>
            <a:r>
              <a:rPr lang="ru-RU" altLang="ru-RU" dirty="0"/>
              <a:t>.</a:t>
            </a:r>
            <a:br>
              <a:rPr lang="ru-RU" altLang="ru-RU" dirty="0"/>
            </a:br>
            <a:br>
              <a:rPr lang="ru-RU" altLang="ru-RU" dirty="0"/>
            </a:br>
            <a:endParaRPr lang="ru-RU" alt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DABC8-FD09-47BC-822A-A981D494E0D7}" type="slidenum">
              <a:rPr lang="en-CA" smtClean="0"/>
              <a:t>16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280511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23087">
              <a:defRPr/>
            </a:pPr>
            <a:fld id="{C7A96767-1FB3-4683-AAB9-7410A244A04E}" type="slidenum">
              <a:rPr lang="ru-RU">
                <a:solidFill>
                  <a:prstClr val="black"/>
                </a:solidFill>
              </a:rPr>
              <a:pPr defTabSz="923087">
                <a:defRPr/>
              </a:pPr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8233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JB55504XX(2)c(1)	</a:t>
            </a:r>
            <a:endParaRPr lang="en-US" dirty="0">
              <a:latin typeface="GE Inspira Sans" charset="0"/>
              <a:ea typeface="GE Inspira Sans" charset="0"/>
              <a:cs typeface="GE Inspira Sans" charset="0"/>
            </a:endParaRPr>
          </a:p>
          <a:p>
            <a:pPr defTabSz="923087">
              <a:defRPr/>
            </a:pPr>
            <a:endParaRPr lang="en-US" dirty="0">
              <a:latin typeface="GE Inspira Sans" charset="0"/>
              <a:ea typeface="GE Inspira Sans" charset="0"/>
              <a:cs typeface="GE Inspira Sans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DABC8-FD09-47BC-822A-A981D494E0D7}" type="slidenum">
              <a:rPr lang="en-CA" smtClean="0"/>
              <a:t>22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534300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DABC8-FD09-47BC-822A-A981D494E0D7}" type="slidenum">
              <a:rPr lang="en-CA" smtClean="0"/>
              <a:t>23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355427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DABC8-FD09-47BC-822A-A981D494E0D7}" type="slidenum">
              <a:rPr lang="en-CA" smtClean="0"/>
              <a:t>25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098839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DABC8-FD09-47BC-822A-A981D494E0D7}" type="slidenum">
              <a:rPr lang="en-CA" smtClean="0"/>
              <a:t>27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212126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DABC8-FD09-47BC-822A-A981D494E0D7}" type="slidenum">
              <a:rPr lang="en-CA" smtClean="0"/>
              <a:t>38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48902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DFD3F-E471-4879-8914-BD8177080A98}" type="datetime4">
              <a:rPr lang="en-US" smtClean="0"/>
              <a:t>November 17, 2022</a:t>
            </a:fld>
            <a:endParaRPr lang="en-C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6A5BD-C011-4A45-AA3A-201790FB7F2B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90967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4AFA-3C93-4629-8270-B7D17412D8DB}" type="datetime4">
              <a:rPr lang="en-US" smtClean="0"/>
              <a:t>November 17, 2022</a:t>
            </a:fld>
            <a:endParaRPr lang="en-C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6A5BD-C011-4A45-AA3A-201790FB7F2B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93044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26627-5693-4EEC-953B-BA76EEDD8FD0}" type="datetime4">
              <a:rPr lang="en-US" smtClean="0"/>
              <a:t>November 17, 2022</a:t>
            </a:fld>
            <a:endParaRPr lang="en-C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6A5BD-C011-4A45-AA3A-201790FB7F2B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150258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- No R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6"/>
          <p:cNvSpPr>
            <a:spLocks noGrp="1"/>
          </p:cNvSpPr>
          <p:nvPr>
            <p:ph sz="quarter" idx="13"/>
          </p:nvPr>
        </p:nvSpPr>
        <p:spPr>
          <a:xfrm>
            <a:off x="495300" y="1602754"/>
            <a:ext cx="11201400" cy="4324756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1032" y="6432462"/>
            <a:ext cx="329636" cy="1828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000">
                <a:solidFill>
                  <a:schemeClr val="accent2"/>
                </a:solidFill>
              </a:defRPr>
            </a:lvl1pPr>
          </a:lstStyle>
          <a:p>
            <a:fld id="{00E6A5BD-C011-4A45-AA3A-201790FB7F2B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598624" y="6432462"/>
            <a:ext cx="1671207" cy="1828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accent2"/>
                </a:solidFill>
              </a:defRPr>
            </a:lvl1pPr>
          </a:lstStyle>
          <a:p>
            <a:fld id="{19076BEE-EA8B-4864-8F8E-AA7C35C48B5F}" type="datetime4">
              <a:rPr lang="en-US" smtClean="0"/>
              <a:t>November 17, 2022</a:t>
            </a:fld>
            <a:endParaRPr lang="en-CA" dirty="0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1269205" y="6432462"/>
            <a:ext cx="3229587" cy="18288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8742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95300" y="509833"/>
            <a:ext cx="11201400" cy="914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edit </a:t>
            </a:r>
            <a:r>
              <a:rPr lang="en-US"/>
              <a:t>Master </a:t>
            </a:r>
            <a:br>
              <a:rPr lang="en-US"/>
            </a:br>
            <a:r>
              <a:rPr lang="en-US"/>
              <a:t>title </a:t>
            </a:r>
            <a:r>
              <a:rPr lang="en-US" dirty="0"/>
              <a:t>style</a:t>
            </a:r>
            <a:endParaRPr lang="en-CA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95300" y="1793081"/>
            <a:ext cx="11201400" cy="4290059"/>
          </a:xfrm>
        </p:spPr>
        <p:txBody>
          <a:bodyPr/>
          <a:lstStyle>
            <a:lvl4pPr marL="682625" indent="-173038">
              <a:defRPr/>
            </a:lvl4pPr>
            <a:lvl5pPr marL="914400" indent="-173038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 flipV="1">
            <a:off x="495300" y="1655064"/>
            <a:ext cx="11201400" cy="974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1032" y="6432462"/>
            <a:ext cx="329636" cy="1828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000">
                <a:solidFill>
                  <a:schemeClr val="accent2"/>
                </a:solidFill>
              </a:defRPr>
            </a:lvl1pPr>
          </a:lstStyle>
          <a:p>
            <a:fld id="{00E6A5BD-C011-4A45-AA3A-201790FB7F2B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4598624" y="6432462"/>
            <a:ext cx="1671207" cy="1828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accent2"/>
                </a:solidFill>
              </a:defRPr>
            </a:lvl1pPr>
          </a:lstStyle>
          <a:p>
            <a:fld id="{917344CD-268E-49CB-A23C-795D308A09E9}" type="datetime4">
              <a:rPr lang="en-US" smtClean="0"/>
              <a:t>November 17, 2022</a:t>
            </a:fld>
            <a:endParaRPr lang="en-CA" dirty="0"/>
          </a:p>
        </p:txBody>
      </p:sp>
      <p:sp>
        <p:nvSpPr>
          <p:cNvPr id="14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1269205" y="6432462"/>
            <a:ext cx="3229587" cy="18288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6309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95300" y="509833"/>
            <a:ext cx="1120140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1032" y="6432462"/>
            <a:ext cx="329636" cy="1828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000">
                <a:solidFill>
                  <a:schemeClr val="accent2"/>
                </a:solidFill>
              </a:defRPr>
            </a:lvl1pPr>
          </a:lstStyle>
          <a:p>
            <a:fld id="{00E6A5BD-C011-4A45-AA3A-201790FB7F2B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24" name="Content Placeholder 9"/>
          <p:cNvSpPr>
            <a:spLocks noGrp="1"/>
          </p:cNvSpPr>
          <p:nvPr>
            <p:ph sz="quarter" idx="13"/>
          </p:nvPr>
        </p:nvSpPr>
        <p:spPr>
          <a:xfrm>
            <a:off x="495300" y="2393244"/>
            <a:ext cx="5220880" cy="36783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25" name="Content Placeholder 11"/>
          <p:cNvSpPr>
            <a:spLocks noGrp="1"/>
          </p:cNvSpPr>
          <p:nvPr>
            <p:ph sz="quarter" idx="14"/>
          </p:nvPr>
        </p:nvSpPr>
        <p:spPr>
          <a:xfrm>
            <a:off x="6475820" y="2393244"/>
            <a:ext cx="5220880" cy="367837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cxnSp>
        <p:nvCxnSpPr>
          <p:cNvPr id="26" name="Straight Connector 25"/>
          <p:cNvCxnSpPr>
            <a:cxnSpLocks/>
          </p:cNvCxnSpPr>
          <p:nvPr userDrawn="1"/>
        </p:nvCxnSpPr>
        <p:spPr>
          <a:xfrm>
            <a:off x="495300" y="1974057"/>
            <a:ext cx="522088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cxnSpLocks/>
          </p:cNvCxnSpPr>
          <p:nvPr userDrawn="1"/>
        </p:nvCxnSpPr>
        <p:spPr>
          <a:xfrm>
            <a:off x="6475820" y="1974057"/>
            <a:ext cx="522088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495300" y="1486038"/>
            <a:ext cx="5220880" cy="365760"/>
          </a:xfrm>
        </p:spPr>
        <p:txBody>
          <a:bodyPr vert="horz" lIns="0" tIns="0" rIns="0" bIns="0" rtlCol="0" anchor="b">
            <a:noAutofit/>
          </a:bodyPr>
          <a:lstStyle>
            <a:lvl1pPr algn="l">
              <a:defRPr lang="en-US" sz="1600" b="1" dirty="0"/>
            </a:lvl1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29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6475820" y="1486038"/>
            <a:ext cx="5220880" cy="365760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1600" b="1" dirty="0"/>
            </a:lvl1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4598624" y="6432462"/>
            <a:ext cx="1671207" cy="1828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accent2"/>
                </a:solidFill>
              </a:defRPr>
            </a:lvl1pPr>
          </a:lstStyle>
          <a:p>
            <a:fld id="{9BEBA406-31D7-4F07-AEF9-DC486F74D42D}" type="datetime4">
              <a:rPr lang="en-US" smtClean="0"/>
              <a:t>November 17, 2022</a:t>
            </a:fld>
            <a:endParaRPr lang="en-CA" dirty="0"/>
          </a:p>
        </p:txBody>
      </p:sp>
      <p:sp>
        <p:nvSpPr>
          <p:cNvPr id="16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1269205" y="6432462"/>
            <a:ext cx="3229587" cy="18288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4457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300" y="509833"/>
            <a:ext cx="11201400" cy="9144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Two Content Layout</a:t>
            </a:r>
            <a:endParaRPr lang="en-CA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495300" y="2049116"/>
            <a:ext cx="5220880" cy="40468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6475820" y="2049116"/>
            <a:ext cx="5220880" cy="404688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cxnSp>
        <p:nvCxnSpPr>
          <p:cNvPr id="17" name="Straight Connector 16"/>
          <p:cNvCxnSpPr>
            <a:cxnSpLocks/>
          </p:cNvCxnSpPr>
          <p:nvPr userDrawn="1"/>
        </p:nvCxnSpPr>
        <p:spPr>
          <a:xfrm>
            <a:off x="495300" y="1918336"/>
            <a:ext cx="522088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cxnSpLocks/>
          </p:cNvCxnSpPr>
          <p:nvPr userDrawn="1"/>
        </p:nvCxnSpPr>
        <p:spPr>
          <a:xfrm>
            <a:off x="6475820" y="1918336"/>
            <a:ext cx="522088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495300" y="1486038"/>
            <a:ext cx="5220880" cy="365760"/>
          </a:xfrm>
        </p:spPr>
        <p:txBody>
          <a:bodyPr vert="horz" lIns="0" tIns="0" rIns="0" bIns="0" rtlCol="0" anchor="b">
            <a:noAutofit/>
          </a:bodyPr>
          <a:lstStyle>
            <a:lvl1pPr algn="l">
              <a:defRPr lang="en-US" sz="1600" b="1" dirty="0">
                <a:solidFill>
                  <a:schemeClr val="accent3"/>
                </a:solidFill>
              </a:defRPr>
            </a:lvl1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US" dirty="0"/>
              <a:t>Click to edit Master text styles</a:t>
            </a:r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6475820" y="1486038"/>
            <a:ext cx="5220880" cy="365760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1600" b="1" dirty="0">
                <a:solidFill>
                  <a:schemeClr val="accent3"/>
                </a:solidFill>
              </a:defRPr>
            </a:lvl1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1032" y="6432462"/>
            <a:ext cx="329636" cy="1828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000">
                <a:solidFill>
                  <a:schemeClr val="accent2"/>
                </a:solidFill>
              </a:defRPr>
            </a:lvl1pPr>
          </a:lstStyle>
          <a:p>
            <a:fld id="{00E6A5BD-C011-4A45-AA3A-201790FB7F2B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4598624" y="6432462"/>
            <a:ext cx="1671207" cy="1828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accent2"/>
                </a:solidFill>
              </a:defRPr>
            </a:lvl1pPr>
          </a:lstStyle>
          <a:p>
            <a:fld id="{29B04EBC-4C3D-48DF-967A-744728646CF8}" type="datetime4">
              <a:rPr lang="en-US" smtClean="0"/>
              <a:t>November 17, 2022</a:t>
            </a:fld>
            <a:endParaRPr lang="en-CA" dirty="0"/>
          </a:p>
        </p:txBody>
      </p:sp>
      <p:sp>
        <p:nvSpPr>
          <p:cNvPr id="20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1269205" y="6432462"/>
            <a:ext cx="3229587" cy="18288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1254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95299" y="1487851"/>
            <a:ext cx="3377601" cy="365760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1600" b="1" dirty="0">
                <a:solidFill>
                  <a:schemeClr val="accent3"/>
                </a:solidFill>
              </a:defRPr>
            </a:lvl1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US" dirty="0"/>
              <a:t>Subtitle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405334" y="1487851"/>
            <a:ext cx="3382004" cy="365760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1600" b="1" dirty="0">
                <a:solidFill>
                  <a:schemeClr val="accent3"/>
                </a:solidFill>
              </a:defRPr>
            </a:lvl1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US" dirty="0"/>
              <a:t>Subtitle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495299" y="2070820"/>
            <a:ext cx="3377601" cy="4012346"/>
          </a:xfrm>
        </p:spPr>
        <p:txBody>
          <a:bodyPr/>
          <a:lstStyle>
            <a:lvl1pPr>
              <a:defRPr sz="2400"/>
            </a:lvl1pPr>
            <a:lvl2pPr marL="210312">
              <a:defRPr sz="2000"/>
            </a:lvl2pPr>
            <a:lvl3pPr marL="429768" indent="-173736">
              <a:defRPr sz="1600"/>
            </a:lvl3pPr>
            <a:lvl4pPr marL="603504" indent="-128016">
              <a:defRPr sz="1400"/>
            </a:lvl4pPr>
            <a:lvl5pPr marL="793750" indent="-173038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8314696" y="1487851"/>
            <a:ext cx="3382004" cy="365760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1600" b="1" dirty="0">
                <a:solidFill>
                  <a:schemeClr val="accent3"/>
                </a:solidFill>
              </a:defRPr>
            </a:lvl1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US" dirty="0"/>
              <a:t>Subtitle</a:t>
            </a:r>
          </a:p>
        </p:txBody>
      </p:sp>
      <p:cxnSp>
        <p:nvCxnSpPr>
          <p:cNvPr id="23" name="Straight Connector 22"/>
          <p:cNvCxnSpPr>
            <a:cxnSpLocks/>
          </p:cNvCxnSpPr>
          <p:nvPr userDrawn="1"/>
        </p:nvCxnSpPr>
        <p:spPr>
          <a:xfrm>
            <a:off x="495300" y="1918336"/>
            <a:ext cx="338328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cxnSpLocks/>
          </p:cNvCxnSpPr>
          <p:nvPr userDrawn="1"/>
        </p:nvCxnSpPr>
        <p:spPr>
          <a:xfrm>
            <a:off x="4405334" y="1918336"/>
            <a:ext cx="338328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cxnSpLocks/>
          </p:cNvCxnSpPr>
          <p:nvPr userDrawn="1"/>
        </p:nvCxnSpPr>
        <p:spPr>
          <a:xfrm>
            <a:off x="8314696" y="1918336"/>
            <a:ext cx="338328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95300" y="509833"/>
            <a:ext cx="1120140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1032" y="6432462"/>
            <a:ext cx="329636" cy="1828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000">
                <a:solidFill>
                  <a:schemeClr val="accent2"/>
                </a:solidFill>
              </a:defRPr>
            </a:lvl1pPr>
          </a:lstStyle>
          <a:p>
            <a:fld id="{00E6A5BD-C011-4A45-AA3A-201790FB7F2B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21" name="Content Placeholder 14"/>
          <p:cNvSpPr>
            <a:spLocks noGrp="1"/>
          </p:cNvSpPr>
          <p:nvPr>
            <p:ph sz="quarter" idx="18"/>
          </p:nvPr>
        </p:nvSpPr>
        <p:spPr>
          <a:xfrm>
            <a:off x="4405334" y="2070820"/>
            <a:ext cx="3377601" cy="4012346"/>
          </a:xfrm>
        </p:spPr>
        <p:txBody>
          <a:bodyPr/>
          <a:lstStyle>
            <a:lvl1pPr>
              <a:defRPr sz="2400"/>
            </a:lvl1pPr>
            <a:lvl2pPr marL="210312">
              <a:defRPr sz="2000"/>
            </a:lvl2pPr>
            <a:lvl3pPr marL="429768" indent="-173736">
              <a:defRPr sz="1600"/>
            </a:lvl3pPr>
            <a:lvl4pPr marL="603504" indent="-128016">
              <a:defRPr sz="1400"/>
            </a:lvl4pPr>
            <a:lvl5pPr marL="793750" indent="-173038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22" name="Content Placeholder 14"/>
          <p:cNvSpPr>
            <a:spLocks noGrp="1"/>
          </p:cNvSpPr>
          <p:nvPr>
            <p:ph sz="quarter" idx="19"/>
          </p:nvPr>
        </p:nvSpPr>
        <p:spPr>
          <a:xfrm>
            <a:off x="8314696" y="2070820"/>
            <a:ext cx="3377601" cy="4012346"/>
          </a:xfrm>
        </p:spPr>
        <p:txBody>
          <a:bodyPr/>
          <a:lstStyle>
            <a:lvl1pPr>
              <a:defRPr sz="2400"/>
            </a:lvl1pPr>
            <a:lvl2pPr marL="210312">
              <a:defRPr sz="2000"/>
            </a:lvl2pPr>
            <a:lvl3pPr marL="429768" indent="-173736">
              <a:defRPr sz="1600"/>
            </a:lvl3pPr>
            <a:lvl4pPr marL="603504" indent="-128016">
              <a:defRPr sz="1400"/>
            </a:lvl4pPr>
            <a:lvl5pPr marL="793750" indent="-173038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4598624" y="6432462"/>
            <a:ext cx="1671207" cy="1828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accent2"/>
                </a:solidFill>
              </a:defRPr>
            </a:lvl1pPr>
          </a:lstStyle>
          <a:p>
            <a:fld id="{FB831F67-1FE5-4BCC-8466-8EF722536CE5}" type="datetime4">
              <a:rPr lang="en-US" smtClean="0"/>
              <a:t>November 17, 2022</a:t>
            </a:fld>
            <a:endParaRPr lang="en-CA" dirty="0"/>
          </a:p>
        </p:txBody>
      </p:sp>
      <p:sp>
        <p:nvSpPr>
          <p:cNvPr id="19" name="Footer Placeholder 7"/>
          <p:cNvSpPr>
            <a:spLocks noGrp="1"/>
          </p:cNvSpPr>
          <p:nvPr>
            <p:ph type="ftr" sz="quarter" idx="20"/>
          </p:nvPr>
        </p:nvSpPr>
        <p:spPr>
          <a:xfrm>
            <a:off x="1269205" y="6432462"/>
            <a:ext cx="3229587" cy="18288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5798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95300" y="1629578"/>
            <a:ext cx="2518906" cy="204671"/>
          </a:xfr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1400" b="1" dirty="0" smtClean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3396995" y="1629578"/>
            <a:ext cx="2496313" cy="204671"/>
          </a:xfr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1400" b="1" dirty="0" smtClean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495300" y="2044127"/>
            <a:ext cx="2496312" cy="3959013"/>
          </a:xfrm>
        </p:spPr>
        <p:txBody>
          <a:bodyPr vert="horz" lIns="0" tIns="0" rIns="0" bIns="0" rtlCol="0">
            <a:noAutofit/>
          </a:bodyPr>
          <a:lstStyle>
            <a:lvl1pPr>
              <a:defRPr lang="en-US" sz="2000" dirty="0" smtClean="0"/>
            </a:lvl1pPr>
            <a:lvl2pPr>
              <a:defRPr lang="en-US" sz="1800" dirty="0" smtClean="0"/>
            </a:lvl2pPr>
            <a:lvl3pPr marL="429768" indent="-173736">
              <a:defRPr lang="en-US" sz="1600" dirty="0" smtClean="0"/>
            </a:lvl3pPr>
            <a:lvl4pPr marL="603504" indent="-128016">
              <a:defRPr lang="en-US" sz="1400" dirty="0" smtClean="0"/>
            </a:lvl4pPr>
            <a:lvl5pPr marL="795528" indent="-128016">
              <a:defRPr lang="en-CA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6298692" y="1629578"/>
            <a:ext cx="2496312" cy="204671"/>
          </a:xfr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1400" b="1" dirty="0" smtClean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7" hasCustomPrompt="1"/>
          </p:nvPr>
        </p:nvSpPr>
        <p:spPr>
          <a:xfrm>
            <a:off x="9200388" y="1629578"/>
            <a:ext cx="2496312" cy="204671"/>
          </a:xfr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1400" b="1" dirty="0" smtClean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cxnSp>
        <p:nvCxnSpPr>
          <p:cNvPr id="26" name="Straight Connector 25"/>
          <p:cNvCxnSpPr>
            <a:cxnSpLocks/>
          </p:cNvCxnSpPr>
          <p:nvPr userDrawn="1"/>
        </p:nvCxnSpPr>
        <p:spPr>
          <a:xfrm>
            <a:off x="3390900" y="1908811"/>
            <a:ext cx="251460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cxnSpLocks/>
          </p:cNvCxnSpPr>
          <p:nvPr userDrawn="1"/>
        </p:nvCxnSpPr>
        <p:spPr>
          <a:xfrm>
            <a:off x="6286500" y="1908811"/>
            <a:ext cx="251460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cxnSpLocks/>
          </p:cNvCxnSpPr>
          <p:nvPr userDrawn="1"/>
        </p:nvCxnSpPr>
        <p:spPr>
          <a:xfrm>
            <a:off x="9182100" y="1908811"/>
            <a:ext cx="251460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cxnSpLocks/>
          </p:cNvCxnSpPr>
          <p:nvPr userDrawn="1"/>
        </p:nvCxnSpPr>
        <p:spPr>
          <a:xfrm>
            <a:off x="495300" y="1908811"/>
            <a:ext cx="251460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95300" y="509833"/>
            <a:ext cx="1120140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1032" y="6432462"/>
            <a:ext cx="329636" cy="1828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000">
                <a:solidFill>
                  <a:schemeClr val="accent2"/>
                </a:solidFill>
              </a:defRPr>
            </a:lvl1pPr>
          </a:lstStyle>
          <a:p>
            <a:fld id="{00E6A5BD-C011-4A45-AA3A-201790FB7F2B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25" name="Content Placeholder 14"/>
          <p:cNvSpPr>
            <a:spLocks noGrp="1"/>
          </p:cNvSpPr>
          <p:nvPr>
            <p:ph sz="quarter" idx="20"/>
          </p:nvPr>
        </p:nvSpPr>
        <p:spPr>
          <a:xfrm>
            <a:off x="3396995" y="2044127"/>
            <a:ext cx="2496312" cy="3959013"/>
          </a:xfrm>
        </p:spPr>
        <p:txBody>
          <a:bodyPr vert="horz" lIns="0" tIns="0" rIns="0" bIns="0" rtlCol="0">
            <a:noAutofit/>
          </a:bodyPr>
          <a:lstStyle>
            <a:lvl1pPr>
              <a:defRPr lang="en-US" sz="2000" dirty="0" smtClean="0"/>
            </a:lvl1pPr>
            <a:lvl2pPr>
              <a:defRPr lang="en-US" sz="1800" dirty="0" smtClean="0"/>
            </a:lvl2pPr>
            <a:lvl3pPr marL="429768" indent="-173736">
              <a:defRPr lang="en-US" sz="1600" dirty="0" smtClean="0"/>
            </a:lvl3pPr>
            <a:lvl4pPr marL="603504" indent="-128016">
              <a:defRPr lang="en-US" sz="1400" dirty="0" smtClean="0"/>
            </a:lvl4pPr>
            <a:lvl5pPr marL="795528" indent="-128016">
              <a:defRPr lang="en-CA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27" name="Content Placeholder 14"/>
          <p:cNvSpPr>
            <a:spLocks noGrp="1"/>
          </p:cNvSpPr>
          <p:nvPr>
            <p:ph sz="quarter" idx="21"/>
          </p:nvPr>
        </p:nvSpPr>
        <p:spPr>
          <a:xfrm>
            <a:off x="6298692" y="2044127"/>
            <a:ext cx="2496312" cy="3959013"/>
          </a:xfrm>
        </p:spPr>
        <p:txBody>
          <a:bodyPr vert="horz" lIns="0" tIns="0" rIns="0" bIns="0" rtlCol="0">
            <a:noAutofit/>
          </a:bodyPr>
          <a:lstStyle>
            <a:lvl1pPr>
              <a:defRPr lang="en-US" sz="2000" dirty="0" smtClean="0"/>
            </a:lvl1pPr>
            <a:lvl2pPr>
              <a:defRPr lang="en-US" sz="1800" dirty="0" smtClean="0"/>
            </a:lvl2pPr>
            <a:lvl3pPr marL="429768" indent="-173736">
              <a:defRPr lang="en-US" sz="1600" dirty="0" smtClean="0"/>
            </a:lvl3pPr>
            <a:lvl4pPr marL="603504" indent="-128016">
              <a:defRPr lang="en-US" sz="1400" dirty="0" smtClean="0"/>
            </a:lvl4pPr>
            <a:lvl5pPr marL="795528" indent="-128016">
              <a:defRPr lang="en-CA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28" name="Content Placeholder 14"/>
          <p:cNvSpPr>
            <a:spLocks noGrp="1"/>
          </p:cNvSpPr>
          <p:nvPr>
            <p:ph sz="quarter" idx="22"/>
          </p:nvPr>
        </p:nvSpPr>
        <p:spPr>
          <a:xfrm>
            <a:off x="9200388" y="2044127"/>
            <a:ext cx="2496312" cy="3959013"/>
          </a:xfrm>
        </p:spPr>
        <p:txBody>
          <a:bodyPr vert="horz" lIns="0" tIns="0" rIns="0" bIns="0" rtlCol="0">
            <a:noAutofit/>
          </a:bodyPr>
          <a:lstStyle>
            <a:lvl1pPr>
              <a:defRPr lang="en-US" sz="2000" dirty="0" smtClean="0"/>
            </a:lvl1pPr>
            <a:lvl2pPr>
              <a:defRPr lang="en-US" sz="1800" dirty="0" smtClean="0"/>
            </a:lvl2pPr>
            <a:lvl3pPr marL="429768" indent="-173736">
              <a:defRPr lang="en-US" sz="1600" dirty="0" smtClean="0"/>
            </a:lvl3pPr>
            <a:lvl4pPr marL="603504" indent="-128016">
              <a:defRPr lang="en-US" sz="1400" dirty="0" smtClean="0"/>
            </a:lvl4pPr>
            <a:lvl5pPr marL="795528" indent="-128016">
              <a:defRPr lang="en-CA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2"/>
          </p:nvPr>
        </p:nvSpPr>
        <p:spPr>
          <a:xfrm>
            <a:off x="4598624" y="6432462"/>
            <a:ext cx="1671207" cy="1828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accent2"/>
                </a:solidFill>
              </a:defRPr>
            </a:lvl1pPr>
          </a:lstStyle>
          <a:p>
            <a:fld id="{A4DB8FC6-02CC-443D-B619-D1C2D3F297F1}" type="datetime4">
              <a:rPr lang="en-US" smtClean="0"/>
              <a:t>November 17, 2022</a:t>
            </a:fld>
            <a:endParaRPr lang="en-CA" dirty="0"/>
          </a:p>
        </p:txBody>
      </p:sp>
      <p:sp>
        <p:nvSpPr>
          <p:cNvPr id="20" name="Footer Placeholder 7"/>
          <p:cNvSpPr>
            <a:spLocks noGrp="1"/>
          </p:cNvSpPr>
          <p:nvPr>
            <p:ph type="ftr" sz="quarter" idx="23"/>
          </p:nvPr>
        </p:nvSpPr>
        <p:spPr>
          <a:xfrm>
            <a:off x="1269205" y="6432462"/>
            <a:ext cx="3229587" cy="18288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2635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95300" y="1629861"/>
            <a:ext cx="1929384" cy="204671"/>
          </a:xfr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1400" b="1" dirty="0" smtClean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2813304" y="1629861"/>
            <a:ext cx="1929384" cy="204671"/>
          </a:xfr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1400" b="1" dirty="0" smtClean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495300" y="2014983"/>
            <a:ext cx="1929384" cy="4102446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dirty="0" smtClean="0"/>
            </a:lvl1pPr>
            <a:lvl2pPr marL="146304" indent="-118872">
              <a:defRPr lang="en-US" sz="1400" dirty="0" smtClean="0"/>
            </a:lvl2pPr>
            <a:lvl3pPr marL="338328" indent="-137160">
              <a:defRPr lang="en-US" sz="1200" dirty="0" smtClean="0"/>
            </a:lvl3pPr>
            <a:lvl4pPr marL="461963" indent="-115888">
              <a:defRPr lang="en-US" sz="1200" dirty="0" smtClean="0"/>
            </a:lvl4pPr>
            <a:lvl5pPr marL="625475" indent="-115888">
              <a:defRPr lang="en-CA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5131308" y="1629861"/>
            <a:ext cx="1929384" cy="204671"/>
          </a:xfr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1400" b="1" dirty="0" smtClean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7" hasCustomPrompt="1"/>
          </p:nvPr>
        </p:nvSpPr>
        <p:spPr>
          <a:xfrm>
            <a:off x="7449312" y="1629861"/>
            <a:ext cx="1929384" cy="204671"/>
          </a:xfr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1400" b="1" dirty="0" smtClean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cxnSp>
        <p:nvCxnSpPr>
          <p:cNvPr id="26" name="Straight Connector 25"/>
          <p:cNvCxnSpPr>
            <a:cxnSpLocks/>
          </p:cNvCxnSpPr>
          <p:nvPr userDrawn="1"/>
        </p:nvCxnSpPr>
        <p:spPr>
          <a:xfrm>
            <a:off x="2813304" y="1908811"/>
            <a:ext cx="192024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cxnSpLocks/>
          </p:cNvCxnSpPr>
          <p:nvPr userDrawn="1"/>
        </p:nvCxnSpPr>
        <p:spPr>
          <a:xfrm>
            <a:off x="5131308" y="1908811"/>
            <a:ext cx="192024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cxnSpLocks/>
          </p:cNvCxnSpPr>
          <p:nvPr userDrawn="1"/>
        </p:nvCxnSpPr>
        <p:spPr>
          <a:xfrm>
            <a:off x="7449312" y="1908811"/>
            <a:ext cx="192024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cxnSpLocks/>
          </p:cNvCxnSpPr>
          <p:nvPr userDrawn="1"/>
        </p:nvCxnSpPr>
        <p:spPr>
          <a:xfrm>
            <a:off x="495300" y="1908811"/>
            <a:ext cx="192024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9767316" y="1629861"/>
            <a:ext cx="1929384" cy="204671"/>
          </a:xfr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1400" b="1" dirty="0" smtClean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cxnSp>
        <p:nvCxnSpPr>
          <p:cNvPr id="48" name="Straight Connector 47"/>
          <p:cNvCxnSpPr>
            <a:cxnSpLocks/>
          </p:cNvCxnSpPr>
          <p:nvPr userDrawn="1"/>
        </p:nvCxnSpPr>
        <p:spPr>
          <a:xfrm>
            <a:off x="9767316" y="1908811"/>
            <a:ext cx="192024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495300" y="509833"/>
            <a:ext cx="11201400" cy="9144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Five Content Layout</a:t>
            </a: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1032" y="6432462"/>
            <a:ext cx="329636" cy="1828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000">
                <a:solidFill>
                  <a:schemeClr val="accent2"/>
                </a:solidFill>
              </a:defRPr>
            </a:lvl1pPr>
          </a:lstStyle>
          <a:p>
            <a:fld id="{00E6A5BD-C011-4A45-AA3A-201790FB7F2B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45" name="Content Placeholder 14"/>
          <p:cNvSpPr>
            <a:spLocks noGrp="1"/>
          </p:cNvSpPr>
          <p:nvPr>
            <p:ph sz="quarter" idx="23"/>
          </p:nvPr>
        </p:nvSpPr>
        <p:spPr>
          <a:xfrm>
            <a:off x="2813304" y="2014983"/>
            <a:ext cx="1929384" cy="4102446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dirty="0" smtClean="0"/>
            </a:lvl1pPr>
            <a:lvl2pPr marL="146304" indent="-118872">
              <a:defRPr lang="en-US" sz="1400" dirty="0" smtClean="0"/>
            </a:lvl2pPr>
            <a:lvl3pPr marL="338328" indent="-137160">
              <a:defRPr lang="en-US" sz="1200" dirty="0" smtClean="0"/>
            </a:lvl3pPr>
            <a:lvl4pPr marL="461963" indent="-115888">
              <a:defRPr lang="en-US" sz="1200" dirty="0" smtClean="0"/>
            </a:lvl4pPr>
            <a:lvl5pPr marL="625475" indent="-115888">
              <a:defRPr lang="en-CA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49" name="Content Placeholder 14"/>
          <p:cNvSpPr>
            <a:spLocks noGrp="1"/>
          </p:cNvSpPr>
          <p:nvPr>
            <p:ph sz="quarter" idx="24"/>
          </p:nvPr>
        </p:nvSpPr>
        <p:spPr>
          <a:xfrm>
            <a:off x="5131308" y="2014983"/>
            <a:ext cx="1929384" cy="4102446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dirty="0" smtClean="0"/>
            </a:lvl1pPr>
            <a:lvl2pPr marL="146304" indent="-118872">
              <a:defRPr lang="en-US" sz="1400" dirty="0" smtClean="0"/>
            </a:lvl2pPr>
            <a:lvl3pPr marL="338328" indent="-137160">
              <a:defRPr lang="en-US" sz="1200" dirty="0" smtClean="0"/>
            </a:lvl3pPr>
            <a:lvl4pPr marL="461963" indent="-115888">
              <a:defRPr lang="en-US" sz="1200" dirty="0" smtClean="0"/>
            </a:lvl4pPr>
            <a:lvl5pPr marL="625475" indent="-115888">
              <a:defRPr lang="en-CA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50" name="Content Placeholder 14"/>
          <p:cNvSpPr>
            <a:spLocks noGrp="1"/>
          </p:cNvSpPr>
          <p:nvPr>
            <p:ph sz="quarter" idx="25"/>
          </p:nvPr>
        </p:nvSpPr>
        <p:spPr>
          <a:xfrm>
            <a:off x="7449312" y="2014983"/>
            <a:ext cx="1929384" cy="4102446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dirty="0" smtClean="0"/>
            </a:lvl1pPr>
            <a:lvl2pPr marL="146304" indent="-118872">
              <a:defRPr lang="en-US" sz="1400" dirty="0" smtClean="0"/>
            </a:lvl2pPr>
            <a:lvl3pPr marL="338328" indent="-137160">
              <a:defRPr lang="en-US" sz="1200" dirty="0" smtClean="0"/>
            </a:lvl3pPr>
            <a:lvl4pPr marL="461963" indent="-115888">
              <a:defRPr lang="en-US" sz="1200" dirty="0" smtClean="0"/>
            </a:lvl4pPr>
            <a:lvl5pPr marL="625475" indent="-115888">
              <a:defRPr lang="en-CA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51" name="Content Placeholder 14"/>
          <p:cNvSpPr>
            <a:spLocks noGrp="1"/>
          </p:cNvSpPr>
          <p:nvPr>
            <p:ph sz="quarter" idx="26"/>
          </p:nvPr>
        </p:nvSpPr>
        <p:spPr>
          <a:xfrm>
            <a:off x="9767316" y="2014983"/>
            <a:ext cx="1929384" cy="4102446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dirty="0" smtClean="0"/>
            </a:lvl1pPr>
            <a:lvl2pPr marL="146304" indent="-118872">
              <a:defRPr lang="en-US" sz="1400" dirty="0" smtClean="0"/>
            </a:lvl2pPr>
            <a:lvl3pPr marL="338328" indent="-137160">
              <a:defRPr lang="en-US" sz="1200" dirty="0" smtClean="0"/>
            </a:lvl3pPr>
            <a:lvl4pPr marL="461963" indent="-115888">
              <a:defRPr lang="en-US" sz="1200" dirty="0" smtClean="0"/>
            </a:lvl4pPr>
            <a:lvl5pPr marL="625475" indent="-115888">
              <a:defRPr lang="en-CA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24" name="Date Placeholder 3"/>
          <p:cNvSpPr>
            <a:spLocks noGrp="1"/>
          </p:cNvSpPr>
          <p:nvPr>
            <p:ph type="dt" sz="half" idx="2"/>
          </p:nvPr>
        </p:nvSpPr>
        <p:spPr>
          <a:xfrm>
            <a:off x="4598624" y="6432462"/>
            <a:ext cx="1671207" cy="1828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accent2"/>
                </a:solidFill>
              </a:defRPr>
            </a:lvl1pPr>
          </a:lstStyle>
          <a:p>
            <a:fld id="{D913BE91-F2D9-4BBB-9FB6-E8915C20E870}" type="datetime4">
              <a:rPr lang="en-US" smtClean="0"/>
              <a:t>November 17, 2022</a:t>
            </a:fld>
            <a:endParaRPr lang="en-CA" dirty="0"/>
          </a:p>
        </p:txBody>
      </p:sp>
      <p:sp>
        <p:nvSpPr>
          <p:cNvPr id="25" name="Footer Placeholder 7"/>
          <p:cNvSpPr>
            <a:spLocks noGrp="1"/>
          </p:cNvSpPr>
          <p:nvPr>
            <p:ph type="ftr" sz="quarter" idx="27"/>
          </p:nvPr>
        </p:nvSpPr>
        <p:spPr>
          <a:xfrm>
            <a:off x="1269205" y="6432462"/>
            <a:ext cx="3229587" cy="18288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1950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ytelling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8C60F-2A36-4A4A-AA5B-8E35E5921FAD}" type="datetime4">
              <a:rPr lang="en-US" smtClean="0"/>
              <a:t>November 17, 2022</a:t>
            </a:fld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0E6A5BD-C011-4A45-AA3A-201790FB7F2B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95300" y="1603166"/>
            <a:ext cx="11201400" cy="4319584"/>
          </a:xfrm>
        </p:spPr>
        <p:txBody>
          <a:bodyPr/>
          <a:lstStyle>
            <a:lvl1pPr>
              <a:defRPr sz="2800">
                <a:solidFill>
                  <a:schemeClr val="accent3"/>
                </a:solidFill>
              </a:defRPr>
            </a:lvl1pPr>
            <a:lvl2pPr marL="237744" indent="-182880">
              <a:defRPr sz="26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307492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0587-D32C-486E-8113-49F3C73B7FCF}" type="datetime4">
              <a:rPr lang="en-US" smtClean="0"/>
              <a:t>November 17, 2022</a:t>
            </a:fld>
            <a:endParaRPr lang="en-C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6A5BD-C011-4A45-AA3A-201790FB7F2B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365014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Text Heavy 1-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670236"/>
            <a:ext cx="11201400" cy="4310062"/>
          </a:xfrm>
        </p:spPr>
        <p:txBody>
          <a:bodyPr vert="horz" lIns="0" tIns="0" rIns="0" bIns="0" rtlCol="0">
            <a:noAutofit/>
          </a:bodyPr>
          <a:lstStyle>
            <a:lvl1pPr>
              <a:spcAft>
                <a:spcPts val="0"/>
              </a:spcAft>
              <a:defRPr lang="en-US" sz="2200" dirty="0" smtClean="0">
                <a:solidFill>
                  <a:schemeClr val="accent3"/>
                </a:solidFill>
              </a:defRPr>
            </a:lvl1pPr>
            <a:lvl2pPr marL="219456" indent="-164592">
              <a:defRPr lang="en-US" sz="2000" dirty="0" smtClean="0"/>
            </a:lvl2pPr>
            <a:lvl3pPr marL="400050" indent="-195263">
              <a:defRPr lang="en-US" sz="1800" dirty="0" smtClean="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95300" y="510063"/>
            <a:ext cx="11201400" cy="9144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63666A"/>
                </a:solidFill>
              </a:rPr>
              <a:t>Title and Content Text Heavy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1032" y="6432462"/>
            <a:ext cx="329636" cy="1828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000">
                <a:solidFill>
                  <a:schemeClr val="accent2"/>
                </a:solidFill>
              </a:defRPr>
            </a:lvl1pPr>
          </a:lstStyle>
          <a:p>
            <a:fld id="{00E6A5BD-C011-4A45-AA3A-201790FB7F2B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4598624" y="6432462"/>
            <a:ext cx="1671207" cy="1828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accent2"/>
                </a:solidFill>
              </a:defRPr>
            </a:lvl1pPr>
          </a:lstStyle>
          <a:p>
            <a:fld id="{C1048790-4876-4CE1-B514-7632BC880E6F}" type="datetime4">
              <a:rPr lang="en-US" smtClean="0"/>
              <a:t>November 17, 2022</a:t>
            </a:fld>
            <a:endParaRPr lang="en-CA" dirty="0"/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1269205" y="6432462"/>
            <a:ext cx="3229587" cy="18288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0554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Text -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51415" y="1930688"/>
            <a:ext cx="5245285" cy="4165312"/>
          </a:xfrm>
        </p:spPr>
        <p:txBody>
          <a:bodyPr vert="horz" lIns="0" tIns="0" rIns="0" bIns="0" rtlCol="0">
            <a:noAutofit/>
          </a:bodyPr>
          <a:lstStyle>
            <a:lvl1pPr>
              <a:defRPr lang="en-US" sz="2800" dirty="0" smtClean="0">
                <a:solidFill>
                  <a:schemeClr val="accent3"/>
                </a:solidFill>
              </a:defRPr>
            </a:lvl1pPr>
            <a:lvl2pPr>
              <a:defRPr lang="en-US" sz="2400" dirty="0" smtClean="0"/>
            </a:lvl2pPr>
            <a:lvl3pPr>
              <a:defRPr lang="en-US" sz="2000" dirty="0" smtClean="0"/>
            </a:lvl3pPr>
            <a:lvl4pPr marL="658368" indent="-146304">
              <a:defRPr lang="en-US" sz="1600" dirty="0" smtClean="0"/>
            </a:lvl4pPr>
          </a:lstStyle>
          <a:p>
            <a:pPr lvl="0">
              <a:spcBef>
                <a:spcPts val="1000"/>
              </a:spcBef>
            </a:pPr>
            <a:r>
              <a:rPr lang="en-US"/>
              <a:t>Click to edit Master text styles</a:t>
            </a:r>
          </a:p>
          <a:p>
            <a:pPr lvl="1">
              <a:spcBef>
                <a:spcPts val="1000"/>
              </a:spcBef>
            </a:pPr>
            <a:r>
              <a:rPr lang="en-US"/>
              <a:t>Second level</a:t>
            </a:r>
          </a:p>
          <a:p>
            <a:pPr lvl="2">
              <a:spcBef>
                <a:spcPts val="1000"/>
              </a:spcBef>
            </a:pPr>
            <a:r>
              <a:rPr lang="en-US"/>
              <a:t>Third level</a:t>
            </a:r>
          </a:p>
          <a:p>
            <a:pPr lvl="3">
              <a:spcBef>
                <a:spcPts val="1000"/>
              </a:spcBef>
            </a:pPr>
            <a:r>
              <a:rPr lang="en-US"/>
              <a:t>Fourth level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495300" y="1930688"/>
            <a:ext cx="5220727" cy="414958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494170" y="1621671"/>
            <a:ext cx="5221858" cy="233910"/>
          </a:xfr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1600" b="1" dirty="0" smtClean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Optional Subtitle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Half Text – Half Image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1032" y="6432462"/>
            <a:ext cx="329636" cy="1828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000">
                <a:solidFill>
                  <a:schemeClr val="accent2"/>
                </a:solidFill>
              </a:defRPr>
            </a:lvl1pPr>
          </a:lstStyle>
          <a:p>
            <a:fld id="{00E6A5BD-C011-4A45-AA3A-201790FB7F2B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4598624" y="6432462"/>
            <a:ext cx="1671207" cy="1828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accent2"/>
                </a:solidFill>
              </a:defRPr>
            </a:lvl1pPr>
          </a:lstStyle>
          <a:p>
            <a:fld id="{DD7E0E62-6939-47DD-A412-44CBC9ECC052}" type="datetime4">
              <a:rPr lang="en-US" smtClean="0"/>
              <a:t>November 17, 2022</a:t>
            </a:fld>
            <a:endParaRPr lang="en-CA" dirty="0"/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1269205" y="6432462"/>
            <a:ext cx="3229587" cy="18288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8189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/ Title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495300" y="1929382"/>
            <a:ext cx="11201400" cy="416661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712381" y="2362364"/>
            <a:ext cx="10781414" cy="1395412"/>
          </a:xfrm>
        </p:spPr>
        <p:txBody>
          <a:bodyPr/>
          <a:lstStyle>
            <a:lvl1pPr>
              <a:defRPr sz="3200" baseline="0"/>
            </a:lvl1pPr>
          </a:lstStyle>
          <a:p>
            <a:pPr lvl="0"/>
            <a:r>
              <a:rPr lang="en-US" dirty="0"/>
              <a:t>Click to add text over image. White or gray only. 32pt flexible positioning. Delete if not needed.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5AB3A6C-F11C-4F63-A1A3-D19CC36787D0}" type="datetime4">
              <a:rPr lang="en-US" smtClean="0"/>
              <a:t>November 17, 2022</a:t>
            </a:fld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0E6A5BD-C011-4A45-AA3A-201790FB7F2B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495300" y="510063"/>
            <a:ext cx="11201400" cy="9144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Image w/ Title and Footer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495300" y="1621673"/>
            <a:ext cx="4966221" cy="233910"/>
          </a:xfr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1600" b="1" dirty="0" smtClean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Optional Subtitle</a:t>
            </a:r>
          </a:p>
        </p:txBody>
      </p:sp>
    </p:spTree>
    <p:extLst>
      <p:ext uri="{BB962C8B-B14F-4D97-AF65-F5344CB8AC3E}">
        <p14:creationId xmlns:p14="http://schemas.microsoft.com/office/powerpoint/2010/main" val="28102318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r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300" y="510063"/>
            <a:ext cx="11201400" cy="9144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Quadrant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3"/>
          </p:nvPr>
        </p:nvSpPr>
        <p:spPr>
          <a:xfrm>
            <a:off x="6174068" y="1666276"/>
            <a:ext cx="5522632" cy="2084832"/>
          </a:xfrm>
          <a:solidFill>
            <a:schemeClr val="accent3"/>
          </a:solidFill>
        </p:spPr>
        <p:txBody>
          <a:bodyPr lIns="182880" tIns="137160" rIns="182880"/>
          <a:lstStyle>
            <a:lvl1pPr marL="176213" indent="-176213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defRPr lang="en-US" sz="2000" dirty="0" smtClean="0">
                <a:solidFill>
                  <a:schemeClr val="bg1"/>
                </a:solidFill>
              </a:defRPr>
            </a:lvl1pPr>
            <a:lvl2pPr marL="176213" indent="-176213">
              <a:lnSpc>
                <a:spcPct val="95000"/>
              </a:lnSpc>
              <a:spcBef>
                <a:spcPts val="1000"/>
              </a:spcBef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65100" indent="-165100">
              <a:defRPr lang="en-US" sz="1400" dirty="0" smtClean="0"/>
            </a:lvl3pPr>
            <a:lvl4pPr marL="311150" indent="-130175">
              <a:defRPr lang="en-US" sz="1400" dirty="0" smtClean="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95300" y="3932342"/>
            <a:ext cx="5495093" cy="2084832"/>
          </a:xfrm>
          <a:solidFill>
            <a:schemeClr val="accent3"/>
          </a:solidFill>
        </p:spPr>
        <p:txBody>
          <a:bodyPr lIns="182880" tIns="137160" rIns="182880"/>
          <a:lstStyle>
            <a:lvl1pPr marL="176213" indent="-176213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defRPr lang="en-US" sz="2000" dirty="0" smtClean="0">
                <a:solidFill>
                  <a:schemeClr val="bg1"/>
                </a:solidFill>
              </a:defRPr>
            </a:lvl1pPr>
            <a:lvl2pPr marL="176213" indent="-176213">
              <a:lnSpc>
                <a:spcPct val="95000"/>
              </a:lnSpc>
              <a:spcBef>
                <a:spcPts val="1000"/>
              </a:spcBef>
              <a:defRPr lang="en-US" sz="1600" dirty="0" smtClean="0">
                <a:solidFill>
                  <a:schemeClr val="bg1"/>
                </a:solidFill>
              </a:defRPr>
            </a:lvl2pPr>
            <a:lvl3pPr marL="165100" indent="-165100">
              <a:defRPr lang="en-US" sz="1400" dirty="0" smtClean="0"/>
            </a:lvl3pPr>
            <a:lvl4pPr marL="311150" indent="-130175">
              <a:defRPr lang="en-US" sz="1400" dirty="0" smtClean="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half" idx="15"/>
          </p:nvPr>
        </p:nvSpPr>
        <p:spPr>
          <a:xfrm>
            <a:off x="6174068" y="3932342"/>
            <a:ext cx="5522632" cy="2084832"/>
          </a:xfrm>
          <a:solidFill>
            <a:schemeClr val="accent3"/>
          </a:solidFill>
        </p:spPr>
        <p:txBody>
          <a:bodyPr lIns="182880" tIns="137160" rIns="182880"/>
          <a:lstStyle>
            <a:lvl1pPr marL="176213" indent="-176213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defRPr lang="en-US" sz="2000" dirty="0" smtClean="0">
                <a:solidFill>
                  <a:schemeClr val="bg1"/>
                </a:solidFill>
              </a:defRPr>
            </a:lvl1pPr>
            <a:lvl2pPr marL="176213" indent="-176213">
              <a:lnSpc>
                <a:spcPct val="95000"/>
              </a:lnSpc>
              <a:spcBef>
                <a:spcPts val="1000"/>
              </a:spcBef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65100" indent="-165100">
              <a:defRPr lang="en-US" sz="1400" dirty="0" smtClean="0"/>
            </a:lvl3pPr>
            <a:lvl4pPr marL="311150" indent="-130175">
              <a:defRPr lang="en-US" sz="1400" dirty="0" smtClean="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1032" y="6432462"/>
            <a:ext cx="329636" cy="1828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000">
                <a:solidFill>
                  <a:schemeClr val="accent2"/>
                </a:solidFill>
              </a:defRPr>
            </a:lvl1pPr>
          </a:lstStyle>
          <a:p>
            <a:fld id="{00E6A5BD-C011-4A45-AA3A-201790FB7F2B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6"/>
          </p:nvPr>
        </p:nvSpPr>
        <p:spPr>
          <a:xfrm>
            <a:off x="495300" y="1666276"/>
            <a:ext cx="5495093" cy="2084832"/>
          </a:xfrm>
          <a:solidFill>
            <a:schemeClr val="accent3"/>
          </a:solidFill>
        </p:spPr>
        <p:txBody>
          <a:bodyPr lIns="182880" tIns="137160" rIns="182880"/>
          <a:lstStyle>
            <a:lvl1pPr marL="176213" indent="-176213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defRPr lang="en-US" sz="2000" dirty="0" smtClean="0">
                <a:solidFill>
                  <a:schemeClr val="bg1"/>
                </a:solidFill>
              </a:defRPr>
            </a:lvl1pPr>
            <a:lvl2pPr marL="176213" indent="-176213">
              <a:lnSpc>
                <a:spcPct val="95000"/>
              </a:lnSpc>
              <a:spcBef>
                <a:spcPts val="1000"/>
              </a:spcBef>
              <a:defRPr lang="en-US" sz="1600" dirty="0" smtClean="0">
                <a:solidFill>
                  <a:schemeClr val="bg1"/>
                </a:solidFill>
              </a:defRPr>
            </a:lvl2pPr>
            <a:lvl3pPr marL="165100" indent="-165100">
              <a:defRPr lang="en-US" sz="1400" dirty="0" smtClean="0"/>
            </a:lvl3pPr>
            <a:lvl4pPr marL="311150" indent="-130175">
              <a:defRPr lang="en-US" sz="1400" dirty="0" smtClean="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4598624" y="6432462"/>
            <a:ext cx="1671207" cy="1828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accent2"/>
                </a:solidFill>
              </a:defRPr>
            </a:lvl1pPr>
          </a:lstStyle>
          <a:p>
            <a:fld id="{76DEC204-104B-43DD-9FF1-7C44888183A8}" type="datetime4">
              <a:rPr lang="en-US" smtClean="0"/>
              <a:t>November 17, 2022</a:t>
            </a:fld>
            <a:endParaRPr lang="en-CA" dirty="0"/>
          </a:p>
        </p:txBody>
      </p:sp>
      <p:sp>
        <p:nvSpPr>
          <p:cNvPr id="15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1269205" y="6432462"/>
            <a:ext cx="3229587" cy="18288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5642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Quadr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300" y="510063"/>
            <a:ext cx="11201400" cy="9144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Vertical Quadrant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66174"/>
            <a:ext cx="2688488" cy="4429825"/>
          </a:xfrm>
          <a:solidFill>
            <a:schemeClr val="accent3"/>
          </a:solidFill>
        </p:spPr>
        <p:txBody>
          <a:bodyPr lIns="182880" tIns="137160" rIns="182880"/>
          <a:lstStyle>
            <a:lvl1pPr marL="1588" indent="0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defRPr lang="en-US" sz="1800" dirty="0" smtClean="0">
                <a:solidFill>
                  <a:schemeClr val="bg1"/>
                </a:solidFill>
              </a:defRPr>
            </a:lvl1pPr>
            <a:lvl2pPr marL="1588" indent="0">
              <a:lnSpc>
                <a:spcPct val="95000"/>
              </a:lnSpc>
              <a:spcBef>
                <a:spcPts val="1000"/>
              </a:spcBef>
              <a:buNone/>
              <a:defRPr lang="en-US" sz="1400" dirty="0" smtClean="0">
                <a:solidFill>
                  <a:schemeClr val="bg1"/>
                </a:solidFill>
              </a:defRPr>
            </a:lvl2pPr>
            <a:lvl3pPr marL="165100" indent="-165100">
              <a:defRPr lang="en-US" sz="1400" dirty="0" smtClean="0"/>
            </a:lvl3pPr>
            <a:lvl4pPr marL="311150" indent="-130175">
              <a:defRPr lang="en-US" sz="1400" dirty="0" smtClean="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3"/>
          </p:nvPr>
        </p:nvSpPr>
        <p:spPr>
          <a:xfrm>
            <a:off x="3332937" y="1666174"/>
            <a:ext cx="2688488" cy="4429825"/>
          </a:xfrm>
          <a:solidFill>
            <a:schemeClr val="accent3"/>
          </a:solidFill>
        </p:spPr>
        <p:txBody>
          <a:bodyPr lIns="182880" tIns="137160" rIns="182880"/>
          <a:lstStyle>
            <a:lvl1pPr marL="1588" indent="0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defRPr lang="en-US" sz="1800" dirty="0" smtClean="0">
                <a:solidFill>
                  <a:schemeClr val="bg1"/>
                </a:solidFill>
              </a:defRPr>
            </a:lvl1pPr>
            <a:lvl2pPr marL="1588" indent="0">
              <a:lnSpc>
                <a:spcPct val="95000"/>
              </a:lnSpc>
              <a:spcBef>
                <a:spcPts val="1000"/>
              </a:spcBef>
              <a:buNone/>
              <a:defRPr lang="en-US" sz="1400" dirty="0" smtClean="0">
                <a:solidFill>
                  <a:schemeClr val="bg1"/>
                </a:solidFill>
              </a:defRPr>
            </a:lvl2pPr>
            <a:lvl3pPr marL="165100" indent="-165100">
              <a:defRPr lang="en-US" sz="1400" dirty="0" smtClean="0"/>
            </a:lvl3pPr>
            <a:lvl4pPr marL="311150" indent="-130175">
              <a:defRPr lang="en-US" sz="1400" dirty="0" smtClean="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half" idx="14"/>
          </p:nvPr>
        </p:nvSpPr>
        <p:spPr>
          <a:xfrm>
            <a:off x="6170574" y="1666174"/>
            <a:ext cx="2688488" cy="4429825"/>
          </a:xfrm>
          <a:solidFill>
            <a:schemeClr val="accent3"/>
          </a:solidFill>
        </p:spPr>
        <p:txBody>
          <a:bodyPr lIns="182880" tIns="137160" rIns="182880"/>
          <a:lstStyle>
            <a:lvl1pPr marL="1588" indent="0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defRPr lang="en-US" sz="1800" dirty="0" smtClean="0">
                <a:solidFill>
                  <a:schemeClr val="bg1"/>
                </a:solidFill>
              </a:defRPr>
            </a:lvl1pPr>
            <a:lvl2pPr marL="1588" indent="0">
              <a:lnSpc>
                <a:spcPct val="95000"/>
              </a:lnSpc>
              <a:spcBef>
                <a:spcPts val="1000"/>
              </a:spcBef>
              <a:buNone/>
              <a:defRPr lang="en-US" sz="1400" dirty="0" smtClean="0">
                <a:solidFill>
                  <a:schemeClr val="bg1"/>
                </a:solidFill>
              </a:defRPr>
            </a:lvl2pPr>
            <a:lvl3pPr marL="165100" indent="-165100">
              <a:defRPr lang="en-US" sz="1400" dirty="0" smtClean="0"/>
            </a:lvl3pPr>
            <a:lvl4pPr marL="311150" indent="-130175">
              <a:defRPr lang="en-US" sz="1400" dirty="0" smtClean="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sz="half" idx="15"/>
          </p:nvPr>
        </p:nvSpPr>
        <p:spPr>
          <a:xfrm>
            <a:off x="9008212" y="1666174"/>
            <a:ext cx="2688488" cy="4429825"/>
          </a:xfrm>
          <a:solidFill>
            <a:schemeClr val="accent3"/>
          </a:solidFill>
        </p:spPr>
        <p:txBody>
          <a:bodyPr lIns="182880" tIns="137160" rIns="182880"/>
          <a:lstStyle>
            <a:lvl1pPr marL="1588" indent="0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defRPr lang="en-US" sz="1800" dirty="0" smtClean="0">
                <a:solidFill>
                  <a:schemeClr val="bg1"/>
                </a:solidFill>
              </a:defRPr>
            </a:lvl1pPr>
            <a:lvl2pPr marL="1588" indent="0">
              <a:lnSpc>
                <a:spcPct val="95000"/>
              </a:lnSpc>
              <a:spcBef>
                <a:spcPts val="1000"/>
              </a:spcBef>
              <a:buNone/>
              <a:defRPr lang="en-US" sz="1400" dirty="0" smtClean="0">
                <a:solidFill>
                  <a:schemeClr val="bg1"/>
                </a:solidFill>
              </a:defRPr>
            </a:lvl2pPr>
            <a:lvl3pPr marL="165100" indent="-165100">
              <a:defRPr lang="en-US" sz="1400" dirty="0" smtClean="0"/>
            </a:lvl3pPr>
            <a:lvl4pPr marL="311150" indent="-130175">
              <a:defRPr lang="en-US" sz="1400" dirty="0" smtClean="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1032" y="6432462"/>
            <a:ext cx="329636" cy="1828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000">
                <a:solidFill>
                  <a:schemeClr val="accent2"/>
                </a:solidFill>
              </a:defRPr>
            </a:lvl1pPr>
          </a:lstStyle>
          <a:p>
            <a:fld id="{00E6A5BD-C011-4A45-AA3A-201790FB7F2B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4598624" y="6432462"/>
            <a:ext cx="1671207" cy="1828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accent2"/>
                </a:solidFill>
              </a:defRPr>
            </a:lvl1pPr>
          </a:lstStyle>
          <a:p>
            <a:fld id="{6020CE6D-3679-431E-8C30-F2CB4AF3346E}" type="datetime4">
              <a:rPr lang="en-US" smtClean="0"/>
              <a:t>November 17, 2022</a:t>
            </a:fld>
            <a:endParaRPr lang="en-CA" dirty="0"/>
          </a:p>
        </p:txBody>
      </p:sp>
      <p:sp>
        <p:nvSpPr>
          <p:cNvPr id="13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1269205" y="6432462"/>
            <a:ext cx="3229587" cy="18288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1044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ra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95300" y="1665293"/>
            <a:ext cx="5398744" cy="411480"/>
          </a:xfrm>
          <a:solidFill>
            <a:schemeClr val="accent3"/>
          </a:solidFill>
        </p:spPr>
        <p:txBody>
          <a:bodyPr lIns="0" rIns="0" bIns="0" anchor="ctr"/>
          <a:lstStyle>
            <a:lvl1pPr marL="173038" indent="0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9758" y="2201006"/>
            <a:ext cx="4892646" cy="1536192"/>
          </a:xfrm>
        </p:spPr>
        <p:txBody>
          <a:bodyPr vert="horz" lIns="0" tIns="0" rIns="0" bIns="0" rtlCol="0">
            <a:noAutofit/>
          </a:bodyPr>
          <a:lstStyle>
            <a:lvl1pPr marL="0" indent="0">
              <a:defRPr lang="en-US" sz="18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12297" y="1665293"/>
            <a:ext cx="5398744" cy="411480"/>
          </a:xfrm>
          <a:solidFill>
            <a:schemeClr val="accent3"/>
          </a:solidFill>
        </p:spPr>
        <p:txBody>
          <a:bodyPr lIns="0" rIns="0" bIns="0" anchor="ctr"/>
          <a:lstStyle>
            <a:lvl1pPr marL="182563" indent="0">
              <a:spcBef>
                <a:spcPts val="0"/>
              </a:spcBef>
              <a:buNone/>
              <a:tabLst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89669" y="2201006"/>
            <a:ext cx="5019592" cy="1536192"/>
          </a:xfrm>
        </p:spPr>
        <p:txBody>
          <a:bodyPr vert="horz" lIns="0" tIns="0" rIns="0" bIns="0" rtlCol="0">
            <a:noAutofit/>
          </a:bodyPr>
          <a:lstStyle>
            <a:lvl1pPr>
              <a:defRPr lang="en-US" sz="18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95300" y="3928921"/>
            <a:ext cx="5398744" cy="411480"/>
          </a:xfrm>
          <a:solidFill>
            <a:schemeClr val="accent3"/>
          </a:solidFill>
        </p:spPr>
        <p:txBody>
          <a:bodyPr lIns="0" rIns="0" bIns="0" anchor="ctr"/>
          <a:lstStyle>
            <a:lvl1pPr marL="173038" indent="0">
              <a:spcBef>
                <a:spcPts val="0"/>
              </a:spcBef>
              <a:buNone/>
              <a:tabLst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Content Placeholder 5"/>
          <p:cNvSpPr>
            <a:spLocks noGrp="1"/>
          </p:cNvSpPr>
          <p:nvPr>
            <p:ph sz="quarter" idx="15"/>
          </p:nvPr>
        </p:nvSpPr>
        <p:spPr>
          <a:xfrm>
            <a:off x="659758" y="4464634"/>
            <a:ext cx="4892644" cy="1536192"/>
          </a:xfrm>
        </p:spPr>
        <p:txBody>
          <a:bodyPr vert="horz" lIns="0" tIns="0" rIns="0" bIns="0" rtlCol="0">
            <a:noAutofit/>
          </a:bodyPr>
          <a:lstStyle>
            <a:lvl1pPr marL="0" indent="0">
              <a:defRPr lang="en-US" sz="18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6312297" y="3928921"/>
            <a:ext cx="5398744" cy="411480"/>
          </a:xfrm>
          <a:solidFill>
            <a:schemeClr val="accent3"/>
          </a:solidFill>
        </p:spPr>
        <p:txBody>
          <a:bodyPr lIns="0" rIns="0" bIns="0" anchor="ctr"/>
          <a:lstStyle>
            <a:lvl1pPr marL="180975" indent="0">
              <a:spcBef>
                <a:spcPts val="0"/>
              </a:spcBef>
              <a:buNone/>
              <a:tabLst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Content Placeholder 5"/>
          <p:cNvSpPr>
            <a:spLocks noGrp="1"/>
          </p:cNvSpPr>
          <p:nvPr>
            <p:ph sz="quarter" idx="17"/>
          </p:nvPr>
        </p:nvSpPr>
        <p:spPr>
          <a:xfrm>
            <a:off x="6489669" y="4464634"/>
            <a:ext cx="5019594" cy="1536192"/>
          </a:xfrm>
        </p:spPr>
        <p:txBody>
          <a:bodyPr vert="horz" lIns="0" tIns="0" rIns="0" bIns="0" rtlCol="0">
            <a:noAutofit/>
          </a:bodyPr>
          <a:lstStyle>
            <a:lvl1pPr>
              <a:defRPr lang="en-US" sz="18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tle 5"/>
          <p:cNvSpPr>
            <a:spLocks noGrp="1"/>
          </p:cNvSpPr>
          <p:nvPr>
            <p:ph type="title" hasCustomPrompt="1"/>
          </p:nvPr>
        </p:nvSpPr>
        <p:spPr>
          <a:xfrm>
            <a:off x="495300" y="510063"/>
            <a:ext cx="11201400" cy="9144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Quadrant 2</a:t>
            </a: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9"/>
          </p:nvPr>
        </p:nvSpPr>
        <p:spPr>
          <a:xfrm>
            <a:off x="11371032" y="6432462"/>
            <a:ext cx="329636" cy="1828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000">
                <a:solidFill>
                  <a:schemeClr val="accent2"/>
                </a:solidFill>
              </a:defRPr>
            </a:lvl1pPr>
          </a:lstStyle>
          <a:p>
            <a:fld id="{00E6A5BD-C011-4A45-AA3A-201790FB7F2B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0"/>
          </p:nvPr>
        </p:nvSpPr>
        <p:spPr>
          <a:xfrm>
            <a:off x="4598624" y="6432462"/>
            <a:ext cx="1671207" cy="1828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accent2"/>
                </a:solidFill>
              </a:defRPr>
            </a:lvl1pPr>
          </a:lstStyle>
          <a:p>
            <a:fld id="{C62669CB-7EC4-434B-BC33-7164A7161CB9}" type="datetime4">
              <a:rPr lang="en-US" smtClean="0"/>
              <a:t>November 17, 2022</a:t>
            </a:fld>
            <a:endParaRPr lang="en-CA" dirty="0"/>
          </a:p>
        </p:txBody>
      </p:sp>
      <p:sp>
        <p:nvSpPr>
          <p:cNvPr id="16" name="Footer Placeholder 7"/>
          <p:cNvSpPr>
            <a:spLocks noGrp="1"/>
          </p:cNvSpPr>
          <p:nvPr>
            <p:ph type="ftr" sz="quarter" idx="21"/>
          </p:nvPr>
        </p:nvSpPr>
        <p:spPr>
          <a:xfrm>
            <a:off x="1269205" y="6432462"/>
            <a:ext cx="3229587" cy="18288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1555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able Placeholder 12"/>
          <p:cNvSpPr>
            <a:spLocks noGrp="1"/>
          </p:cNvSpPr>
          <p:nvPr>
            <p:ph type="tbl" sz="quarter" idx="13"/>
          </p:nvPr>
        </p:nvSpPr>
        <p:spPr>
          <a:xfrm>
            <a:off x="495300" y="1665478"/>
            <a:ext cx="11201400" cy="4368882"/>
          </a:xfrm>
        </p:spPr>
        <p:txBody>
          <a:bodyPr/>
          <a:lstStyle/>
          <a:p>
            <a:r>
              <a:rPr lang="en-US" dirty="0"/>
              <a:t>Click icon to add table</a:t>
            </a:r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0B29BA9-63F5-43C1-8DC6-81D846DA1820}" type="datetime4">
              <a:rPr lang="en-US" smtClean="0"/>
              <a:t>November 17, 2022</a:t>
            </a:fld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0E6A5BD-C011-4A45-AA3A-201790FB7F2B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2-Column Table Layout</a:t>
            </a:r>
          </a:p>
        </p:txBody>
      </p:sp>
    </p:spTree>
    <p:extLst>
      <p:ext uri="{BB962C8B-B14F-4D97-AF65-F5344CB8AC3E}">
        <p14:creationId xmlns:p14="http://schemas.microsoft.com/office/powerpoint/2010/main" val="41595782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able Placeholder 12"/>
          <p:cNvSpPr>
            <a:spLocks noGrp="1"/>
          </p:cNvSpPr>
          <p:nvPr>
            <p:ph type="tbl" sz="quarter" idx="13"/>
          </p:nvPr>
        </p:nvSpPr>
        <p:spPr>
          <a:xfrm>
            <a:off x="495300" y="1664208"/>
            <a:ext cx="11201400" cy="4431792"/>
          </a:xfrm>
        </p:spPr>
        <p:txBody>
          <a:bodyPr/>
          <a:lstStyle/>
          <a:p>
            <a:r>
              <a:rPr lang="en-US" dirty="0"/>
              <a:t>Click icon to add table</a:t>
            </a:r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3FD527C-4F98-4B3C-9454-A34E5AF57D4E}" type="datetime4">
              <a:rPr lang="en-US" smtClean="0"/>
              <a:t>November 17, 2022</a:t>
            </a:fld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0E6A5BD-C011-4A45-AA3A-201790FB7F2B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3-Column Table</a:t>
            </a:r>
          </a:p>
        </p:txBody>
      </p:sp>
    </p:spTree>
    <p:extLst>
      <p:ext uri="{BB962C8B-B14F-4D97-AF65-F5344CB8AC3E}">
        <p14:creationId xmlns:p14="http://schemas.microsoft.com/office/powerpoint/2010/main" val="29712265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300" y="510063"/>
            <a:ext cx="11201400" cy="9144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4-Column Table Layout</a:t>
            </a:r>
            <a:endParaRPr lang="en-CA" dirty="0"/>
          </a:p>
        </p:txBody>
      </p:sp>
      <p:sp>
        <p:nvSpPr>
          <p:cNvPr id="13" name="Table Placeholder 12"/>
          <p:cNvSpPr>
            <a:spLocks noGrp="1"/>
          </p:cNvSpPr>
          <p:nvPr>
            <p:ph type="tbl" sz="quarter" idx="13"/>
          </p:nvPr>
        </p:nvSpPr>
        <p:spPr>
          <a:xfrm>
            <a:off x="495300" y="1664208"/>
            <a:ext cx="11201400" cy="4431792"/>
          </a:xfrm>
        </p:spPr>
        <p:txBody>
          <a:bodyPr/>
          <a:lstStyle/>
          <a:p>
            <a:r>
              <a:rPr lang="en-US" dirty="0"/>
              <a:t>Click icon to add table</a:t>
            </a:r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86F2828-3F10-4AE9-842D-5A3E42F541FE}" type="datetime4">
              <a:rPr lang="en-US" smtClean="0"/>
              <a:t>November 17, 2022</a:t>
            </a:fld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0E6A5BD-C011-4A45-AA3A-201790FB7F2B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58951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Colum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300" y="510063"/>
            <a:ext cx="11201400" cy="9144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5-Column Table Layout</a:t>
            </a:r>
            <a:endParaRPr lang="en-CA" dirty="0"/>
          </a:p>
        </p:txBody>
      </p:sp>
      <p:sp>
        <p:nvSpPr>
          <p:cNvPr id="13" name="Table Placeholder 12"/>
          <p:cNvSpPr>
            <a:spLocks noGrp="1"/>
          </p:cNvSpPr>
          <p:nvPr>
            <p:ph type="tbl" sz="quarter" idx="13"/>
          </p:nvPr>
        </p:nvSpPr>
        <p:spPr>
          <a:xfrm>
            <a:off x="495300" y="1664208"/>
            <a:ext cx="11201400" cy="4431792"/>
          </a:xfrm>
        </p:spPr>
        <p:txBody>
          <a:bodyPr/>
          <a:lstStyle/>
          <a:p>
            <a:r>
              <a:rPr lang="en-US" dirty="0"/>
              <a:t>Click icon to add table</a:t>
            </a:r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9FA6DBB-68C7-474A-BB33-9EF3E7562E49}" type="datetime4">
              <a:rPr lang="en-US" smtClean="0"/>
              <a:t>November 17, 2022</a:t>
            </a:fld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0E6A5BD-C011-4A45-AA3A-201790FB7F2B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56445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5C316-CB30-4995-9DC4-AA46134B01AF}" type="datetime4">
              <a:rPr lang="en-US" smtClean="0"/>
              <a:t>November 17, 2022</a:t>
            </a:fld>
            <a:endParaRPr lang="en-C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6A5BD-C011-4A45-AA3A-201790FB7F2B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725950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510063"/>
            <a:ext cx="1120140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3"/>
          </p:nvPr>
        </p:nvSpPr>
        <p:spPr>
          <a:xfrm>
            <a:off x="495299" y="1983545"/>
            <a:ext cx="11360369" cy="4096512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icon to add chart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495300" y="1610018"/>
            <a:ext cx="4937760" cy="246221"/>
          </a:xfr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1600" b="1" dirty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Optional Subtitle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80C26C94-1CA8-429A-B6BE-873520373881}" type="datetime4">
              <a:rPr lang="en-US" smtClean="0"/>
              <a:t>November 17, 2022</a:t>
            </a:fld>
            <a:endParaRPr lang="en-CA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0E6A5BD-C011-4A45-AA3A-201790FB7F2B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313069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95300" y="1728788"/>
            <a:ext cx="11201400" cy="433894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  <a:endParaRPr lang="en-CA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357F4-3E95-4228-8A6B-1A340B2E22BD}" type="datetime4">
              <a:rPr lang="en-US" smtClean="0"/>
              <a:t>November 17, 2022</a:t>
            </a:fld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6A5BD-C011-4A45-AA3A-201790FB7F2B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95300" y="510063"/>
            <a:ext cx="11201400" cy="9144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Picture with Caption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962483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0D45E-AC7B-4A3F-B7D6-8989F7DC99B5}" type="datetime4">
              <a:rPr lang="en-US" smtClean="0"/>
              <a:t>November 17, 2022</a:t>
            </a:fld>
            <a:endParaRPr lang="en-CA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6A5BD-C011-4A45-AA3A-201790FB7F2B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9" name="Rectangle 8"/>
          <p:cNvSpPr/>
          <p:nvPr userDrawn="1"/>
        </p:nvSpPr>
        <p:spPr bwMode="white">
          <a:xfrm>
            <a:off x="694267" y="1659467"/>
            <a:ext cx="10786533" cy="118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95300" y="510063"/>
            <a:ext cx="11201400" cy="9144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Only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09296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422D2-BC97-4346-8F30-713831181C9B}" type="datetime4">
              <a:rPr lang="en-US" smtClean="0"/>
              <a:t>November 17, 2022</a:t>
            </a:fld>
            <a:endParaRPr lang="en-CA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6A5BD-C011-4A45-AA3A-201790FB7F2B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48352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6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2" y="1535116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4EFF0-E8CC-44E4-9059-4AAD064FB97B}" type="datetime4">
              <a:rPr lang="en-US" smtClean="0"/>
              <a:t>November 17, 2022</a:t>
            </a:fld>
            <a:endParaRPr lang="en-CA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6A5BD-C011-4A45-AA3A-201790FB7F2B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2704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BC5D6-BAFA-4A5A-ACF6-00BF431AB8FF}" type="datetime4">
              <a:rPr lang="en-US" smtClean="0"/>
              <a:t>November 17, 2022</a:t>
            </a:fld>
            <a:endParaRPr lang="en-CA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6A5BD-C011-4A45-AA3A-201790FB7F2B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51129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EFE6B-B308-49C8-96B0-452ADE85D84B}" type="datetime4">
              <a:rPr lang="en-US" smtClean="0"/>
              <a:t>November 17, 2022</a:t>
            </a:fld>
            <a:endParaRPr lang="en-CA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6A5BD-C011-4A45-AA3A-201790FB7F2B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32803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2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64717-6CD9-4B04-8F21-EC539E422CEB}" type="datetime4">
              <a:rPr lang="en-US" smtClean="0"/>
              <a:t>November 17, 2022</a:t>
            </a:fld>
            <a:endParaRPr lang="en-CA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6A5BD-C011-4A45-AA3A-201790FB7F2B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61013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F2D9F-8780-43BE-A69E-7655852A66A2}" type="datetime4">
              <a:rPr lang="en-US" smtClean="0"/>
              <a:t>November 17, 2022</a:t>
            </a:fld>
            <a:endParaRPr lang="en-CA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6A5BD-C011-4A45-AA3A-201790FB7F2B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27760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29000">
              <a:schemeClr val="accent1">
                <a:tint val="44500"/>
                <a:satMod val="160000"/>
                <a:alpha val="12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531D5C-AFB4-4596-97D5-E990C960E367}" type="datetime4">
              <a:rPr lang="en-US" smtClean="0"/>
              <a:t>November 17, 2022</a:t>
            </a:fld>
            <a:endParaRPr lang="en-C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E6A5BD-C011-4A45-AA3A-201790FB7F2B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7" name="Freeform 5"/>
          <p:cNvSpPr>
            <a:spLocks noChangeAspect="1" noEditPoints="1"/>
          </p:cNvSpPr>
          <p:nvPr userDrawn="1"/>
        </p:nvSpPr>
        <p:spPr bwMode="auto">
          <a:xfrm>
            <a:off x="515012" y="6312756"/>
            <a:ext cx="384048" cy="384048"/>
          </a:xfrm>
          <a:custGeom>
            <a:avLst/>
            <a:gdLst>
              <a:gd name="T0" fmla="*/ 3869 w 5760"/>
              <a:gd name="T1" fmla="*/ 1545 h 5760"/>
              <a:gd name="T2" fmla="*/ 2018 w 5760"/>
              <a:gd name="T3" fmla="*/ 2250 h 5760"/>
              <a:gd name="T4" fmla="*/ 2018 w 5760"/>
              <a:gd name="T5" fmla="*/ 2250 h 5760"/>
              <a:gd name="T6" fmla="*/ 1556 w 5760"/>
              <a:gd name="T7" fmla="*/ 3934 h 5760"/>
              <a:gd name="T8" fmla="*/ 1755 w 5760"/>
              <a:gd name="T9" fmla="*/ 4133 h 5760"/>
              <a:gd name="T10" fmla="*/ 3470 w 5760"/>
              <a:gd name="T11" fmla="*/ 3455 h 5760"/>
              <a:gd name="T12" fmla="*/ 3861 w 5760"/>
              <a:gd name="T13" fmla="*/ 3710 h 5760"/>
              <a:gd name="T14" fmla="*/ 3933 w 5760"/>
              <a:gd name="T15" fmla="*/ 3255 h 5760"/>
              <a:gd name="T16" fmla="*/ 3734 w 5760"/>
              <a:gd name="T17" fmla="*/ 4133 h 5760"/>
              <a:gd name="T18" fmla="*/ 3694 w 5760"/>
              <a:gd name="T19" fmla="*/ 2712 h 5760"/>
              <a:gd name="T20" fmla="*/ 3905 w 5760"/>
              <a:gd name="T21" fmla="*/ 2466 h 5760"/>
              <a:gd name="T22" fmla="*/ 3574 w 5760"/>
              <a:gd name="T23" fmla="*/ 2354 h 5760"/>
              <a:gd name="T24" fmla="*/ 3853 w 5760"/>
              <a:gd name="T25" fmla="*/ 1324 h 5760"/>
              <a:gd name="T26" fmla="*/ 3295 w 5760"/>
              <a:gd name="T27" fmla="*/ 2298 h 5760"/>
              <a:gd name="T28" fmla="*/ 2685 w 5760"/>
              <a:gd name="T29" fmla="*/ 2469 h 5760"/>
              <a:gd name="T30" fmla="*/ 2816 w 5760"/>
              <a:gd name="T31" fmla="*/ 1987 h 5760"/>
              <a:gd name="T32" fmla="*/ 2170 w 5760"/>
              <a:gd name="T33" fmla="*/ 2593 h 5760"/>
              <a:gd name="T34" fmla="*/ 2712 w 5760"/>
              <a:gd name="T35" fmla="*/ 1580 h 5760"/>
              <a:gd name="T36" fmla="*/ 1779 w 5760"/>
              <a:gd name="T37" fmla="*/ 2274 h 5760"/>
              <a:gd name="T38" fmla="*/ 1643 w 5760"/>
              <a:gd name="T39" fmla="*/ 1795 h 5760"/>
              <a:gd name="T40" fmla="*/ 1388 w 5760"/>
              <a:gd name="T41" fmla="*/ 2066 h 5760"/>
              <a:gd name="T42" fmla="*/ 2122 w 5760"/>
              <a:gd name="T43" fmla="*/ 2792 h 5760"/>
              <a:gd name="T44" fmla="*/ 2417 w 5760"/>
              <a:gd name="T45" fmla="*/ 2832 h 5760"/>
              <a:gd name="T46" fmla="*/ 1292 w 5760"/>
              <a:gd name="T47" fmla="*/ 3917 h 5760"/>
              <a:gd name="T48" fmla="*/ 2537 w 5760"/>
              <a:gd name="T49" fmla="*/ 3678 h 5760"/>
              <a:gd name="T50" fmla="*/ 3374 w 5760"/>
              <a:gd name="T51" fmla="*/ 2489 h 5760"/>
              <a:gd name="T52" fmla="*/ 2888 w 5760"/>
              <a:gd name="T53" fmla="*/ 3502 h 5760"/>
              <a:gd name="T54" fmla="*/ 4484 w 5760"/>
              <a:gd name="T55" fmla="*/ 3646 h 5760"/>
              <a:gd name="T56" fmla="*/ 5321 w 5760"/>
              <a:gd name="T57" fmla="*/ 3701 h 5760"/>
              <a:gd name="T58" fmla="*/ 5297 w 5760"/>
              <a:gd name="T59" fmla="*/ 3694 h 5760"/>
              <a:gd name="T60" fmla="*/ 5066 w 5760"/>
              <a:gd name="T61" fmla="*/ 2513 h 5760"/>
              <a:gd name="T62" fmla="*/ 5138 w 5760"/>
              <a:gd name="T63" fmla="*/ 3415 h 5760"/>
              <a:gd name="T64" fmla="*/ 2880 w 5760"/>
              <a:gd name="T65" fmla="*/ 5449 h 5760"/>
              <a:gd name="T66" fmla="*/ 2063 w 5760"/>
              <a:gd name="T67" fmla="*/ 5306 h 5760"/>
              <a:gd name="T68" fmla="*/ 2689 w 5760"/>
              <a:gd name="T69" fmla="*/ 5393 h 5760"/>
              <a:gd name="T70" fmla="*/ 3047 w 5760"/>
              <a:gd name="T71" fmla="*/ 4875 h 5760"/>
              <a:gd name="T72" fmla="*/ 1771 w 5760"/>
              <a:gd name="T73" fmla="*/ 5042 h 5760"/>
              <a:gd name="T74" fmla="*/ 440 w 5760"/>
              <a:gd name="T75" fmla="*/ 2067 h 5760"/>
              <a:gd name="T76" fmla="*/ 462 w 5760"/>
              <a:gd name="T77" fmla="*/ 2075 h 5760"/>
              <a:gd name="T78" fmla="*/ 694 w 5760"/>
              <a:gd name="T79" fmla="*/ 3247 h 5760"/>
              <a:gd name="T80" fmla="*/ 622 w 5760"/>
              <a:gd name="T81" fmla="*/ 2354 h 5760"/>
              <a:gd name="T82" fmla="*/ 2880 w 5760"/>
              <a:gd name="T83" fmla="*/ 311 h 5760"/>
              <a:gd name="T84" fmla="*/ 3696 w 5760"/>
              <a:gd name="T85" fmla="*/ 461 h 5760"/>
              <a:gd name="T86" fmla="*/ 3071 w 5760"/>
              <a:gd name="T87" fmla="*/ 367 h 5760"/>
              <a:gd name="T88" fmla="*/ 2712 w 5760"/>
              <a:gd name="T89" fmla="*/ 885 h 5760"/>
              <a:gd name="T90" fmla="*/ 3989 w 5760"/>
              <a:gd name="T91" fmla="*/ 726 h 5760"/>
              <a:gd name="T92" fmla="*/ 5321 w 5760"/>
              <a:gd name="T93" fmla="*/ 3701 h 5760"/>
              <a:gd name="T94" fmla="*/ 135 w 5760"/>
              <a:gd name="T95" fmla="*/ 2880 h 5760"/>
              <a:gd name="T96" fmla="*/ 5624 w 5760"/>
              <a:gd name="T97" fmla="*/ 2880 h 5760"/>
              <a:gd name="T98" fmla="*/ 2880 w 5760"/>
              <a:gd name="T99" fmla="*/ 5760 h 5760"/>
              <a:gd name="T100" fmla="*/ 2880 w 5760"/>
              <a:gd name="T101" fmla="*/ 0 h 5760"/>
              <a:gd name="T102" fmla="*/ 2880 w 5760"/>
              <a:gd name="T103" fmla="*/ 5760 h 57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760" h="5760">
                <a:moveTo>
                  <a:pt x="3526" y="2130"/>
                </a:moveTo>
                <a:cubicBezTo>
                  <a:pt x="3526" y="1803"/>
                  <a:pt x="3748" y="1485"/>
                  <a:pt x="3869" y="1545"/>
                </a:cubicBezTo>
                <a:cubicBezTo>
                  <a:pt x="4006" y="1614"/>
                  <a:pt x="3766" y="1923"/>
                  <a:pt x="3526" y="2130"/>
                </a:cubicBezTo>
                <a:moveTo>
                  <a:pt x="2018" y="2250"/>
                </a:moveTo>
                <a:cubicBezTo>
                  <a:pt x="2018" y="1987"/>
                  <a:pt x="2278" y="1486"/>
                  <a:pt x="2437" y="1539"/>
                </a:cubicBezTo>
                <a:cubicBezTo>
                  <a:pt x="2625" y="1601"/>
                  <a:pt x="2282" y="2106"/>
                  <a:pt x="2018" y="2250"/>
                </a:cubicBezTo>
                <a:close/>
                <a:moveTo>
                  <a:pt x="1755" y="4133"/>
                </a:moveTo>
                <a:cubicBezTo>
                  <a:pt x="1635" y="4138"/>
                  <a:pt x="1556" y="4062"/>
                  <a:pt x="1556" y="3934"/>
                </a:cubicBezTo>
                <a:cubicBezTo>
                  <a:pt x="1556" y="3591"/>
                  <a:pt x="2031" y="3264"/>
                  <a:pt x="2390" y="3088"/>
                </a:cubicBezTo>
                <a:cubicBezTo>
                  <a:pt x="2327" y="3567"/>
                  <a:pt x="2165" y="4114"/>
                  <a:pt x="1755" y="4133"/>
                </a:cubicBezTo>
                <a:close/>
                <a:moveTo>
                  <a:pt x="3949" y="3016"/>
                </a:moveTo>
                <a:cubicBezTo>
                  <a:pt x="3678" y="3016"/>
                  <a:pt x="3470" y="3215"/>
                  <a:pt x="3470" y="3455"/>
                </a:cubicBezTo>
                <a:cubicBezTo>
                  <a:pt x="3470" y="3654"/>
                  <a:pt x="3590" y="3813"/>
                  <a:pt x="3750" y="3813"/>
                </a:cubicBezTo>
                <a:cubicBezTo>
                  <a:pt x="3806" y="3813"/>
                  <a:pt x="3861" y="3782"/>
                  <a:pt x="3861" y="3710"/>
                </a:cubicBezTo>
                <a:cubicBezTo>
                  <a:pt x="3861" y="3606"/>
                  <a:pt x="3724" y="3581"/>
                  <a:pt x="3734" y="3426"/>
                </a:cubicBezTo>
                <a:cubicBezTo>
                  <a:pt x="3741" y="3323"/>
                  <a:pt x="3837" y="3255"/>
                  <a:pt x="3933" y="3255"/>
                </a:cubicBezTo>
                <a:cubicBezTo>
                  <a:pt x="4124" y="3255"/>
                  <a:pt x="4214" y="3440"/>
                  <a:pt x="4214" y="3632"/>
                </a:cubicBezTo>
                <a:cubicBezTo>
                  <a:pt x="4206" y="3927"/>
                  <a:pt x="3989" y="4133"/>
                  <a:pt x="3734" y="4133"/>
                </a:cubicBezTo>
                <a:cubicBezTo>
                  <a:pt x="3398" y="4133"/>
                  <a:pt x="3183" y="3813"/>
                  <a:pt x="3183" y="3470"/>
                </a:cubicBezTo>
                <a:cubicBezTo>
                  <a:pt x="3183" y="2960"/>
                  <a:pt x="3518" y="2760"/>
                  <a:pt x="3694" y="2712"/>
                </a:cubicBezTo>
                <a:cubicBezTo>
                  <a:pt x="3696" y="2712"/>
                  <a:pt x="4153" y="2794"/>
                  <a:pt x="4138" y="2592"/>
                </a:cubicBezTo>
                <a:cubicBezTo>
                  <a:pt x="4132" y="2504"/>
                  <a:pt x="4000" y="2470"/>
                  <a:pt x="3905" y="2466"/>
                </a:cubicBezTo>
                <a:cubicBezTo>
                  <a:pt x="3799" y="2462"/>
                  <a:pt x="3692" y="2500"/>
                  <a:pt x="3692" y="2500"/>
                </a:cubicBezTo>
                <a:cubicBezTo>
                  <a:pt x="3636" y="2472"/>
                  <a:pt x="3598" y="2417"/>
                  <a:pt x="3574" y="2354"/>
                </a:cubicBezTo>
                <a:cubicBezTo>
                  <a:pt x="3901" y="2106"/>
                  <a:pt x="4133" y="1867"/>
                  <a:pt x="4133" y="1596"/>
                </a:cubicBezTo>
                <a:cubicBezTo>
                  <a:pt x="4133" y="1452"/>
                  <a:pt x="4037" y="1324"/>
                  <a:pt x="3853" y="1324"/>
                </a:cubicBezTo>
                <a:cubicBezTo>
                  <a:pt x="3526" y="1324"/>
                  <a:pt x="3279" y="1739"/>
                  <a:pt x="3279" y="2114"/>
                </a:cubicBezTo>
                <a:cubicBezTo>
                  <a:pt x="3279" y="2178"/>
                  <a:pt x="3279" y="2242"/>
                  <a:pt x="3295" y="2298"/>
                </a:cubicBezTo>
                <a:cubicBezTo>
                  <a:pt x="3087" y="2449"/>
                  <a:pt x="2933" y="2543"/>
                  <a:pt x="2654" y="2711"/>
                </a:cubicBezTo>
                <a:cubicBezTo>
                  <a:pt x="2654" y="2676"/>
                  <a:pt x="2661" y="2586"/>
                  <a:pt x="2685" y="2469"/>
                </a:cubicBezTo>
                <a:cubicBezTo>
                  <a:pt x="2780" y="2365"/>
                  <a:pt x="2912" y="2210"/>
                  <a:pt x="2912" y="2090"/>
                </a:cubicBezTo>
                <a:cubicBezTo>
                  <a:pt x="2912" y="2034"/>
                  <a:pt x="2880" y="1987"/>
                  <a:pt x="2816" y="1987"/>
                </a:cubicBezTo>
                <a:cubicBezTo>
                  <a:pt x="2657" y="1987"/>
                  <a:pt x="2537" y="2226"/>
                  <a:pt x="2505" y="2393"/>
                </a:cubicBezTo>
                <a:cubicBezTo>
                  <a:pt x="2433" y="2481"/>
                  <a:pt x="2290" y="2593"/>
                  <a:pt x="2170" y="2593"/>
                </a:cubicBezTo>
                <a:cubicBezTo>
                  <a:pt x="2074" y="2593"/>
                  <a:pt x="2042" y="2505"/>
                  <a:pt x="2034" y="2473"/>
                </a:cubicBezTo>
                <a:cubicBezTo>
                  <a:pt x="2338" y="2369"/>
                  <a:pt x="2712" y="1955"/>
                  <a:pt x="2712" y="1580"/>
                </a:cubicBezTo>
                <a:cubicBezTo>
                  <a:pt x="2712" y="1500"/>
                  <a:pt x="2681" y="1324"/>
                  <a:pt x="2441" y="1324"/>
                </a:cubicBezTo>
                <a:cubicBezTo>
                  <a:pt x="2082" y="1324"/>
                  <a:pt x="1779" y="1859"/>
                  <a:pt x="1779" y="2274"/>
                </a:cubicBezTo>
                <a:cubicBezTo>
                  <a:pt x="1651" y="2274"/>
                  <a:pt x="1604" y="2138"/>
                  <a:pt x="1604" y="2034"/>
                </a:cubicBezTo>
                <a:cubicBezTo>
                  <a:pt x="1604" y="1931"/>
                  <a:pt x="1643" y="1827"/>
                  <a:pt x="1643" y="1795"/>
                </a:cubicBezTo>
                <a:cubicBezTo>
                  <a:pt x="1643" y="1763"/>
                  <a:pt x="1627" y="1723"/>
                  <a:pt x="1580" y="1723"/>
                </a:cubicBezTo>
                <a:cubicBezTo>
                  <a:pt x="1460" y="1723"/>
                  <a:pt x="1388" y="1883"/>
                  <a:pt x="1388" y="2066"/>
                </a:cubicBezTo>
                <a:cubicBezTo>
                  <a:pt x="1396" y="2322"/>
                  <a:pt x="1564" y="2481"/>
                  <a:pt x="1787" y="2497"/>
                </a:cubicBezTo>
                <a:cubicBezTo>
                  <a:pt x="1819" y="2649"/>
                  <a:pt x="1955" y="2792"/>
                  <a:pt x="2122" y="2792"/>
                </a:cubicBezTo>
                <a:cubicBezTo>
                  <a:pt x="2226" y="2792"/>
                  <a:pt x="2353" y="2760"/>
                  <a:pt x="2441" y="2681"/>
                </a:cubicBezTo>
                <a:cubicBezTo>
                  <a:pt x="2433" y="2737"/>
                  <a:pt x="2425" y="2784"/>
                  <a:pt x="2417" y="2832"/>
                </a:cubicBezTo>
                <a:cubicBezTo>
                  <a:pt x="2066" y="3016"/>
                  <a:pt x="1811" y="3143"/>
                  <a:pt x="1580" y="3351"/>
                </a:cubicBezTo>
                <a:cubicBezTo>
                  <a:pt x="1396" y="3518"/>
                  <a:pt x="1292" y="3742"/>
                  <a:pt x="1292" y="3917"/>
                </a:cubicBezTo>
                <a:cubicBezTo>
                  <a:pt x="1292" y="4157"/>
                  <a:pt x="1444" y="4380"/>
                  <a:pt x="1755" y="4380"/>
                </a:cubicBezTo>
                <a:cubicBezTo>
                  <a:pt x="2122" y="4380"/>
                  <a:pt x="2401" y="4085"/>
                  <a:pt x="2537" y="3678"/>
                </a:cubicBezTo>
                <a:cubicBezTo>
                  <a:pt x="2601" y="3486"/>
                  <a:pt x="2626" y="3208"/>
                  <a:pt x="2642" y="2952"/>
                </a:cubicBezTo>
                <a:cubicBezTo>
                  <a:pt x="3009" y="2745"/>
                  <a:pt x="3183" y="2625"/>
                  <a:pt x="3374" y="2489"/>
                </a:cubicBezTo>
                <a:cubicBezTo>
                  <a:pt x="3398" y="2529"/>
                  <a:pt x="3423" y="2561"/>
                  <a:pt x="3454" y="2585"/>
                </a:cubicBezTo>
                <a:cubicBezTo>
                  <a:pt x="3287" y="2673"/>
                  <a:pt x="2888" y="2920"/>
                  <a:pt x="2888" y="3502"/>
                </a:cubicBezTo>
                <a:cubicBezTo>
                  <a:pt x="2888" y="3917"/>
                  <a:pt x="3167" y="4380"/>
                  <a:pt x="3718" y="4380"/>
                </a:cubicBezTo>
                <a:cubicBezTo>
                  <a:pt x="4172" y="4380"/>
                  <a:pt x="4484" y="4005"/>
                  <a:pt x="4484" y="3646"/>
                </a:cubicBezTo>
                <a:cubicBezTo>
                  <a:pt x="4484" y="3319"/>
                  <a:pt x="4300" y="3016"/>
                  <a:pt x="3949" y="3016"/>
                </a:cubicBezTo>
                <a:close/>
                <a:moveTo>
                  <a:pt x="5321" y="3701"/>
                </a:moveTo>
                <a:cubicBezTo>
                  <a:pt x="5319" y="3703"/>
                  <a:pt x="5315" y="3707"/>
                  <a:pt x="5306" y="3704"/>
                </a:cubicBezTo>
                <a:cubicBezTo>
                  <a:pt x="5299" y="3702"/>
                  <a:pt x="5297" y="3698"/>
                  <a:pt x="5297" y="3694"/>
                </a:cubicBezTo>
                <a:cubicBezTo>
                  <a:pt x="5298" y="3689"/>
                  <a:pt x="5394" y="3405"/>
                  <a:pt x="5393" y="3080"/>
                </a:cubicBezTo>
                <a:cubicBezTo>
                  <a:pt x="5392" y="2728"/>
                  <a:pt x="5249" y="2513"/>
                  <a:pt x="5066" y="2513"/>
                </a:cubicBezTo>
                <a:cubicBezTo>
                  <a:pt x="4954" y="2513"/>
                  <a:pt x="4874" y="2593"/>
                  <a:pt x="4874" y="2712"/>
                </a:cubicBezTo>
                <a:cubicBezTo>
                  <a:pt x="4874" y="2928"/>
                  <a:pt x="5138" y="2944"/>
                  <a:pt x="5138" y="3415"/>
                </a:cubicBezTo>
                <a:cubicBezTo>
                  <a:pt x="5138" y="3606"/>
                  <a:pt x="5098" y="3789"/>
                  <a:pt x="5034" y="3989"/>
                </a:cubicBezTo>
                <a:cubicBezTo>
                  <a:pt x="4739" y="4986"/>
                  <a:pt x="3797" y="5449"/>
                  <a:pt x="2880" y="5449"/>
                </a:cubicBezTo>
                <a:cubicBezTo>
                  <a:pt x="2457" y="5449"/>
                  <a:pt x="2157" y="5362"/>
                  <a:pt x="2067" y="5322"/>
                </a:cubicBezTo>
                <a:cubicBezTo>
                  <a:pt x="2063" y="5320"/>
                  <a:pt x="2061" y="5313"/>
                  <a:pt x="2063" y="5306"/>
                </a:cubicBezTo>
                <a:cubicBezTo>
                  <a:pt x="2065" y="5300"/>
                  <a:pt x="2072" y="5296"/>
                  <a:pt x="2075" y="5298"/>
                </a:cubicBezTo>
                <a:cubicBezTo>
                  <a:pt x="2111" y="5312"/>
                  <a:pt x="2369" y="5393"/>
                  <a:pt x="2689" y="5393"/>
                </a:cubicBezTo>
                <a:cubicBezTo>
                  <a:pt x="3040" y="5393"/>
                  <a:pt x="3247" y="5250"/>
                  <a:pt x="3247" y="5074"/>
                </a:cubicBezTo>
                <a:cubicBezTo>
                  <a:pt x="3247" y="4962"/>
                  <a:pt x="3159" y="4875"/>
                  <a:pt x="3047" y="4875"/>
                </a:cubicBezTo>
                <a:cubicBezTo>
                  <a:pt x="2832" y="4875"/>
                  <a:pt x="2816" y="5146"/>
                  <a:pt x="2353" y="5146"/>
                </a:cubicBezTo>
                <a:cubicBezTo>
                  <a:pt x="2154" y="5146"/>
                  <a:pt x="1979" y="5106"/>
                  <a:pt x="1771" y="5042"/>
                </a:cubicBezTo>
                <a:cubicBezTo>
                  <a:pt x="782" y="4739"/>
                  <a:pt x="310" y="3805"/>
                  <a:pt x="311" y="2880"/>
                </a:cubicBezTo>
                <a:cubicBezTo>
                  <a:pt x="311" y="2429"/>
                  <a:pt x="438" y="2070"/>
                  <a:pt x="440" y="2067"/>
                </a:cubicBezTo>
                <a:cubicBezTo>
                  <a:pt x="441" y="2065"/>
                  <a:pt x="447" y="2062"/>
                  <a:pt x="454" y="2065"/>
                </a:cubicBezTo>
                <a:cubicBezTo>
                  <a:pt x="461" y="2067"/>
                  <a:pt x="463" y="2073"/>
                  <a:pt x="462" y="2075"/>
                </a:cubicBezTo>
                <a:cubicBezTo>
                  <a:pt x="451" y="2112"/>
                  <a:pt x="367" y="2370"/>
                  <a:pt x="367" y="2688"/>
                </a:cubicBezTo>
                <a:cubicBezTo>
                  <a:pt x="367" y="3040"/>
                  <a:pt x="511" y="3247"/>
                  <a:pt x="694" y="3247"/>
                </a:cubicBezTo>
                <a:cubicBezTo>
                  <a:pt x="798" y="3247"/>
                  <a:pt x="885" y="3167"/>
                  <a:pt x="885" y="3056"/>
                </a:cubicBezTo>
                <a:cubicBezTo>
                  <a:pt x="885" y="2840"/>
                  <a:pt x="622" y="2816"/>
                  <a:pt x="622" y="2354"/>
                </a:cubicBezTo>
                <a:cubicBezTo>
                  <a:pt x="622" y="2154"/>
                  <a:pt x="662" y="1978"/>
                  <a:pt x="726" y="1771"/>
                </a:cubicBezTo>
                <a:cubicBezTo>
                  <a:pt x="1029" y="782"/>
                  <a:pt x="1963" y="318"/>
                  <a:pt x="2880" y="311"/>
                </a:cubicBezTo>
                <a:cubicBezTo>
                  <a:pt x="3306" y="308"/>
                  <a:pt x="3680" y="435"/>
                  <a:pt x="3694" y="447"/>
                </a:cubicBezTo>
                <a:cubicBezTo>
                  <a:pt x="3696" y="449"/>
                  <a:pt x="3699" y="455"/>
                  <a:pt x="3696" y="461"/>
                </a:cubicBezTo>
                <a:cubicBezTo>
                  <a:pt x="3693" y="468"/>
                  <a:pt x="3688" y="469"/>
                  <a:pt x="3686" y="469"/>
                </a:cubicBezTo>
                <a:cubicBezTo>
                  <a:pt x="3681" y="468"/>
                  <a:pt x="3439" y="367"/>
                  <a:pt x="3071" y="367"/>
                </a:cubicBezTo>
                <a:cubicBezTo>
                  <a:pt x="2728" y="367"/>
                  <a:pt x="2513" y="510"/>
                  <a:pt x="2513" y="694"/>
                </a:cubicBezTo>
                <a:cubicBezTo>
                  <a:pt x="2513" y="798"/>
                  <a:pt x="2593" y="885"/>
                  <a:pt x="2712" y="885"/>
                </a:cubicBezTo>
                <a:cubicBezTo>
                  <a:pt x="2928" y="885"/>
                  <a:pt x="2944" y="622"/>
                  <a:pt x="3406" y="622"/>
                </a:cubicBezTo>
                <a:cubicBezTo>
                  <a:pt x="3606" y="622"/>
                  <a:pt x="3781" y="662"/>
                  <a:pt x="3989" y="726"/>
                </a:cubicBezTo>
                <a:cubicBezTo>
                  <a:pt x="4986" y="1029"/>
                  <a:pt x="5440" y="1971"/>
                  <a:pt x="5449" y="2880"/>
                </a:cubicBezTo>
                <a:cubicBezTo>
                  <a:pt x="5453" y="3346"/>
                  <a:pt x="5322" y="3699"/>
                  <a:pt x="5321" y="3701"/>
                </a:cubicBezTo>
                <a:close/>
                <a:moveTo>
                  <a:pt x="2880" y="136"/>
                </a:moveTo>
                <a:cubicBezTo>
                  <a:pt x="1364" y="136"/>
                  <a:pt x="135" y="1364"/>
                  <a:pt x="135" y="2880"/>
                </a:cubicBezTo>
                <a:cubicBezTo>
                  <a:pt x="135" y="4396"/>
                  <a:pt x="1364" y="5624"/>
                  <a:pt x="2880" y="5624"/>
                </a:cubicBezTo>
                <a:cubicBezTo>
                  <a:pt x="4396" y="5624"/>
                  <a:pt x="5624" y="4396"/>
                  <a:pt x="5624" y="2880"/>
                </a:cubicBezTo>
                <a:cubicBezTo>
                  <a:pt x="5624" y="1372"/>
                  <a:pt x="4396" y="136"/>
                  <a:pt x="2880" y="136"/>
                </a:cubicBezTo>
                <a:close/>
                <a:moveTo>
                  <a:pt x="2880" y="5760"/>
                </a:moveTo>
                <a:cubicBezTo>
                  <a:pt x="1292" y="5760"/>
                  <a:pt x="0" y="4476"/>
                  <a:pt x="0" y="2880"/>
                </a:cubicBezTo>
                <a:cubicBezTo>
                  <a:pt x="0" y="1292"/>
                  <a:pt x="1292" y="0"/>
                  <a:pt x="2880" y="0"/>
                </a:cubicBezTo>
                <a:cubicBezTo>
                  <a:pt x="4467" y="0"/>
                  <a:pt x="5760" y="1292"/>
                  <a:pt x="5760" y="2880"/>
                </a:cubicBezTo>
                <a:cubicBezTo>
                  <a:pt x="5760" y="4476"/>
                  <a:pt x="4467" y="5760"/>
                  <a:pt x="2880" y="5760"/>
                </a:cubicBezTo>
                <a:close/>
              </a:path>
            </a:pathLst>
          </a:custGeom>
          <a:solidFill>
            <a:srgbClr val="57575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795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6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701" r:id="rId18"/>
    <p:sldLayoutId id="2147483702" r:id="rId19"/>
    <p:sldLayoutId id="2147483703" r:id="rId20"/>
    <p:sldLayoutId id="2147483706" r:id="rId21"/>
    <p:sldLayoutId id="2147483707" r:id="rId22"/>
    <p:sldLayoutId id="2147483708" r:id="rId23"/>
    <p:sldLayoutId id="2147483709" r:id="rId24"/>
    <p:sldLayoutId id="2147483710" r:id="rId25"/>
    <p:sldLayoutId id="2147483690" r:id="rId26"/>
    <p:sldLayoutId id="2147483691" r:id="rId27"/>
    <p:sldLayoutId id="2147483692" r:id="rId28"/>
    <p:sldLayoutId id="2147483711" r:id="rId29"/>
    <p:sldLayoutId id="2147483712" r:id="rId30"/>
    <p:sldLayoutId id="2147483694" r:id="rId31"/>
    <p:sldLayoutId id="2147483695" r:id="rId32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jpeg"/><Relationship Id="rId18" Type="http://schemas.openxmlformats.org/officeDocument/2006/relationships/image" Target="../media/image34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28.png"/><Relationship Id="rId17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7.pn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31.jpeg"/><Relationship Id="rId10" Type="http://schemas.openxmlformats.org/officeDocument/2006/relationships/image" Target="../media/image26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25.png"/><Relationship Id="rId1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emf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48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0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6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88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9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mitin.pro" TargetMode="External"/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Эхокардиография собак шаг за шагом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833" y="1436511"/>
            <a:ext cx="5585156" cy="54214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33777" y="2777067"/>
            <a:ext cx="66265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>
                <a:solidFill>
                  <a:srgbClr val="C00000"/>
                </a:solidFill>
              </a:rPr>
              <a:t>Эхокардиографичские</a:t>
            </a:r>
            <a:r>
              <a:rPr lang="ru-RU" sz="3200" b="1" dirty="0">
                <a:solidFill>
                  <a:srgbClr val="C00000"/>
                </a:solidFill>
              </a:rPr>
              <a:t> режимы</a:t>
            </a:r>
          </a:p>
          <a:p>
            <a:endParaRPr lang="ru-RU" sz="3200" b="1" dirty="0">
              <a:solidFill>
                <a:srgbClr val="C00000"/>
              </a:solidFill>
            </a:endParaRPr>
          </a:p>
          <a:p>
            <a:r>
              <a:rPr lang="ru-RU" sz="3200" b="1" dirty="0">
                <a:solidFill>
                  <a:srgbClr val="C00000"/>
                </a:solidFill>
              </a:rPr>
              <a:t>Оптимизация изображения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47378" y="5827514"/>
            <a:ext cx="2982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Владислава Илларионова</a:t>
            </a:r>
          </a:p>
        </p:txBody>
      </p:sp>
      <p:pic>
        <p:nvPicPr>
          <p:cNvPr id="1026" name="Picture 2" descr="General Electric — Википеди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68808"/>
            <a:ext cx="2189191" cy="218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48973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>
                <a:solidFill>
                  <a:srgbClr val="C00000"/>
                </a:solidFill>
              </a:rPr>
              <a:t>Начало</a:t>
            </a:r>
          </a:p>
        </p:txBody>
      </p:sp>
      <p:sp>
        <p:nvSpPr>
          <p:cNvPr id="10243" name="Объект 3"/>
          <p:cNvSpPr>
            <a:spLocks noGrp="1"/>
          </p:cNvSpPr>
          <p:nvPr>
            <p:ph idx="1"/>
          </p:nvPr>
        </p:nvSpPr>
        <p:spPr>
          <a:xfrm>
            <a:off x="345018" y="1413933"/>
            <a:ext cx="6931681" cy="5911003"/>
          </a:xfrm>
        </p:spPr>
        <p:txBody>
          <a:bodyPr>
            <a:normAutofit/>
          </a:bodyPr>
          <a:lstStyle/>
          <a:p>
            <a:endParaRPr lang="en-US" altLang="ru-RU" sz="1900" dirty="0"/>
          </a:p>
          <a:p>
            <a:r>
              <a:rPr lang="ru-RU" altLang="ru-RU" sz="2000" dirty="0"/>
              <a:t>1880 год - братья Кюри открыли пьезоэлектрический эффект — возникновение электрических зарядов на поверхности некоторых кристаллов при их механической деформации</a:t>
            </a:r>
          </a:p>
          <a:p>
            <a:endParaRPr lang="ru-RU" altLang="ru-RU" sz="2000" dirty="0"/>
          </a:p>
          <a:p>
            <a:r>
              <a:rPr lang="ru-RU" altLang="ru-RU" sz="2000" dirty="0"/>
              <a:t>1912 год – Реджинальд </a:t>
            </a:r>
            <a:r>
              <a:rPr lang="ru-RU" altLang="ru-RU" sz="2000" dirty="0" err="1"/>
              <a:t>Фессенден</a:t>
            </a:r>
            <a:r>
              <a:rPr lang="ru-RU" altLang="ru-RU" sz="2000" dirty="0"/>
              <a:t>, разработал гидроакустический излучатель, действующий на расстоянии до двух миль</a:t>
            </a:r>
          </a:p>
          <a:p>
            <a:endParaRPr lang="ru-RU" altLang="ru-RU" sz="2000" dirty="0"/>
          </a:p>
          <a:p>
            <a:r>
              <a:rPr lang="ru-RU" altLang="ru-RU" sz="2000" dirty="0"/>
              <a:t>1920 год - Константин Васильевич Шиловский создал первый ультразвуковой эхолот</a:t>
            </a:r>
          </a:p>
          <a:p>
            <a:endParaRPr lang="ru-RU" altLang="ru-RU" sz="2400" dirty="0"/>
          </a:p>
        </p:txBody>
      </p:sp>
      <p:pic>
        <p:nvPicPr>
          <p:cNvPr id="10244" name="Picture 6" descr="https://upload.wikimedia.org/wikipedia/commons/5/5d/Galton_whist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184" y="1413933"/>
            <a:ext cx="2495549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9" descr="ÐÐ¾ÑÐ¾Ð¶ÐµÐµ Ð¸Ð·Ð¾Ð±ÑÐ°Ð¶ÐµÐ½Ð¸Ðµ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817" y="3716867"/>
            <a:ext cx="2717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8364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>
                <a:solidFill>
                  <a:srgbClr val="C00000"/>
                </a:solidFill>
              </a:rPr>
              <a:t>Медицина</a:t>
            </a:r>
          </a:p>
        </p:txBody>
      </p:sp>
      <p:sp>
        <p:nvSpPr>
          <p:cNvPr id="11267" name="Объект 2"/>
          <p:cNvSpPr>
            <a:spLocks noGrp="1"/>
          </p:cNvSpPr>
          <p:nvPr>
            <p:ph idx="1"/>
          </p:nvPr>
        </p:nvSpPr>
        <p:spPr>
          <a:xfrm>
            <a:off x="527051" y="1413933"/>
            <a:ext cx="6159500" cy="5257800"/>
          </a:xfrm>
        </p:spPr>
        <p:txBody>
          <a:bodyPr>
            <a:normAutofit fontScale="70000" lnSpcReduction="20000"/>
          </a:bodyPr>
          <a:lstStyle/>
          <a:p>
            <a:r>
              <a:rPr lang="ru-RU" altLang="ru-RU" dirty="0"/>
              <a:t>В 1947 году австрийский невролог, психиатр Карл </a:t>
            </a:r>
            <a:r>
              <a:rPr lang="ru-RU" altLang="ru-RU" dirty="0" err="1"/>
              <a:t>Дьюссик</a:t>
            </a:r>
            <a:r>
              <a:rPr lang="ru-RU" altLang="ru-RU" dirty="0"/>
              <a:t> диагностировал опухоль мозга, учитывая интенсивность, с которой ультразвуковая волна проходила сквозь череп пациента</a:t>
            </a:r>
          </a:p>
          <a:p>
            <a:endParaRPr lang="ru-RU" altLang="ru-RU" dirty="0"/>
          </a:p>
          <a:p>
            <a:r>
              <a:rPr lang="ru-RU" altLang="ru-RU" dirty="0"/>
              <a:t>в 1953 году импульсный ультразвук для исследования сердца использовали шведские ученые - Инге </a:t>
            </a:r>
            <a:r>
              <a:rPr lang="ru-RU" altLang="ru-RU" dirty="0" err="1"/>
              <a:t>Элдер</a:t>
            </a:r>
            <a:r>
              <a:rPr lang="ru-RU" altLang="ru-RU" dirty="0"/>
              <a:t> и Хельмут Герц</a:t>
            </a:r>
          </a:p>
          <a:p>
            <a:endParaRPr lang="ru-RU" altLang="ru-RU" dirty="0"/>
          </a:p>
          <a:p>
            <a:r>
              <a:rPr lang="ru-RU" altLang="ru-RU" dirty="0"/>
              <a:t> После многочисленных технических усовершенствований, </a:t>
            </a:r>
            <a:r>
              <a:rPr lang="ru-RU" altLang="ru-RU" dirty="0" err="1"/>
              <a:t>Элдер</a:t>
            </a:r>
            <a:r>
              <a:rPr lang="ru-RU" altLang="ru-RU" dirty="0"/>
              <a:t> и Герц получили первые качественные изображения сердца при помощи метода </a:t>
            </a:r>
            <a:r>
              <a:rPr lang="ru-RU" altLang="ru-RU" dirty="0" err="1"/>
              <a:t>ЭхоКГ</a:t>
            </a:r>
            <a:endParaRPr lang="ru-RU" altLang="ru-RU" sz="3200" dirty="0"/>
          </a:p>
        </p:txBody>
      </p:sp>
      <p:pic>
        <p:nvPicPr>
          <p:cNvPr id="11268" name="Picture 2" descr="http://www.cardioagent.ru/media/_uploads/images/EdlerHert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533" y="1447799"/>
            <a:ext cx="3928533" cy="5264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00" y="4965700"/>
            <a:ext cx="5054600" cy="174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accent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Оптимизация аппаратных установок и изображения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3249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Первый медицинский УЗ сканер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936" y="1389402"/>
            <a:ext cx="4216128" cy="5270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45376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>
                <a:solidFill>
                  <a:srgbClr val="C00000"/>
                </a:solidFill>
              </a:rPr>
              <a:t>История</a:t>
            </a:r>
            <a:endParaRPr lang="ru-RU" altLang="ru-RU"/>
          </a:p>
        </p:txBody>
      </p:sp>
      <p:sp>
        <p:nvSpPr>
          <p:cNvPr id="12291" name="Объект 2"/>
          <p:cNvSpPr>
            <a:spLocks noGrp="1"/>
          </p:cNvSpPr>
          <p:nvPr>
            <p:ph idx="1"/>
          </p:nvPr>
        </p:nvSpPr>
        <p:spPr>
          <a:xfrm>
            <a:off x="609601" y="1600200"/>
            <a:ext cx="11209866" cy="5257800"/>
          </a:xfrm>
        </p:spPr>
        <p:txBody>
          <a:bodyPr/>
          <a:lstStyle/>
          <a:p>
            <a:r>
              <a:rPr lang="ru-RU" altLang="ru-RU" sz="2800" dirty="0"/>
              <a:t> 1976 год - </a:t>
            </a:r>
            <a:r>
              <a:rPr lang="ru-RU" altLang="ru-RU" sz="2800" dirty="0" err="1"/>
              <a:t>череспищеводная</a:t>
            </a:r>
            <a:r>
              <a:rPr lang="ru-RU" altLang="ru-RU" sz="2800" dirty="0"/>
              <a:t> эхокардиография</a:t>
            </a:r>
          </a:p>
          <a:p>
            <a:endParaRPr lang="ru-RU" altLang="ru-RU" sz="2800" dirty="0"/>
          </a:p>
          <a:p>
            <a:r>
              <a:rPr lang="ru-RU" altLang="ru-RU" sz="2800" dirty="0"/>
              <a:t>1971 год – допплеровская визуализация</a:t>
            </a:r>
          </a:p>
          <a:p>
            <a:endParaRPr lang="ru-RU" altLang="ru-RU" sz="2800" dirty="0"/>
          </a:p>
          <a:p>
            <a:r>
              <a:rPr lang="ru-RU" altLang="ru-RU" sz="2800" dirty="0"/>
              <a:t>1982 год – цветовое допплеровское картирование в режиме реального времени</a:t>
            </a:r>
          </a:p>
          <a:p>
            <a:endParaRPr lang="ru-RU" altLang="ru-RU" sz="2800" dirty="0"/>
          </a:p>
          <a:p>
            <a:r>
              <a:rPr lang="ru-RU" altLang="ru-RU" sz="2800" dirty="0"/>
              <a:t>1994 год – допплеровская тканевая визуализация (энергетический </a:t>
            </a:r>
            <a:r>
              <a:rPr lang="ru-RU" altLang="ru-RU" sz="2800" dirty="0" err="1"/>
              <a:t>допплер</a:t>
            </a:r>
            <a:r>
              <a:rPr lang="ru-RU" altLang="ru-RU" sz="2800" dirty="0"/>
              <a:t>)</a:t>
            </a:r>
          </a:p>
          <a:p>
            <a:endParaRPr lang="ru-RU" altLang="ru-RU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472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Grp="1" noChangeArrowheads="1"/>
          </p:cNvSpPr>
          <p:nvPr>
            <p:ph type="title"/>
          </p:nvPr>
        </p:nvSpPr>
        <p:spPr>
          <a:xfrm>
            <a:off x="624417" y="114300"/>
            <a:ext cx="10972800" cy="1145117"/>
          </a:xfrm>
        </p:spPr>
        <p:txBody>
          <a:bodyPr/>
          <a:lstStyle/>
          <a:p>
            <a:pPr eaLnBrk="1"/>
            <a:r>
              <a:rPr lang="ru-RU" altLang="ru-RU" sz="5300">
                <a:solidFill>
                  <a:srgbClr val="C00000"/>
                </a:solidFill>
              </a:rPr>
              <a:t>Эхокардиография</a:t>
            </a:r>
          </a:p>
        </p:txBody>
      </p:sp>
      <p:sp>
        <p:nvSpPr>
          <p:cNvPr id="13315" name="Rectangle 2"/>
          <p:cNvSpPr>
            <a:spLocks noGrp="1" noChangeArrowheads="1"/>
          </p:cNvSpPr>
          <p:nvPr>
            <p:ph idx="1"/>
          </p:nvPr>
        </p:nvSpPr>
        <p:spPr>
          <a:xfrm>
            <a:off x="534670" y="1135381"/>
            <a:ext cx="8544984" cy="6021916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ts val="533"/>
              </a:spcBef>
              <a:buFontTx/>
              <a:buChar char="•"/>
            </a:pPr>
            <a:r>
              <a:rPr lang="ru-RU" altLang="ru-RU" sz="2400" dirty="0"/>
              <a:t>Один из наиболее совершенных методов исследования сердца</a:t>
            </a:r>
          </a:p>
          <a:p>
            <a:pPr eaLnBrk="1">
              <a:lnSpc>
                <a:spcPct val="80000"/>
              </a:lnSpc>
              <a:buFontTx/>
              <a:buChar char="•"/>
            </a:pPr>
            <a:endParaRPr lang="ru-RU" altLang="ru-RU" sz="2400" dirty="0"/>
          </a:p>
          <a:p>
            <a:pPr>
              <a:lnSpc>
                <a:spcPct val="80000"/>
              </a:lnSpc>
              <a:spcBef>
                <a:spcPts val="533"/>
              </a:spcBef>
              <a:buFontTx/>
              <a:buChar char="•"/>
            </a:pPr>
            <a:r>
              <a:rPr lang="ru-RU" altLang="ru-RU" sz="2400" dirty="0"/>
              <a:t>Анатомическое строение органа</a:t>
            </a:r>
          </a:p>
          <a:p>
            <a:pPr>
              <a:lnSpc>
                <a:spcPct val="80000"/>
              </a:lnSpc>
              <a:spcBef>
                <a:spcPts val="533"/>
              </a:spcBef>
              <a:buFontTx/>
              <a:buChar char="•"/>
            </a:pPr>
            <a:endParaRPr lang="ru-RU" altLang="ru-RU" sz="2400" dirty="0"/>
          </a:p>
          <a:p>
            <a:pPr>
              <a:lnSpc>
                <a:spcPct val="80000"/>
              </a:lnSpc>
              <a:spcBef>
                <a:spcPts val="533"/>
              </a:spcBef>
              <a:buFontTx/>
              <a:buChar char="•"/>
            </a:pPr>
            <a:r>
              <a:rPr lang="ru-RU" altLang="ru-RU" sz="2400" dirty="0"/>
              <a:t>Параметры насосной функции</a:t>
            </a:r>
          </a:p>
          <a:p>
            <a:pPr eaLnBrk="1">
              <a:lnSpc>
                <a:spcPct val="80000"/>
              </a:lnSpc>
              <a:buFontTx/>
              <a:buChar char="•"/>
            </a:pPr>
            <a:endParaRPr lang="ru-RU" altLang="ru-RU" sz="2400" dirty="0"/>
          </a:p>
          <a:p>
            <a:pPr>
              <a:lnSpc>
                <a:spcPct val="80000"/>
              </a:lnSpc>
              <a:spcBef>
                <a:spcPts val="533"/>
              </a:spcBef>
              <a:buFontTx/>
              <a:buChar char="•"/>
            </a:pPr>
            <a:r>
              <a:rPr lang="ru-RU" altLang="ru-RU" sz="2400" dirty="0"/>
              <a:t>Исследовать потоки крови: скорость и направление движения</a:t>
            </a:r>
          </a:p>
          <a:p>
            <a:pPr eaLnBrk="1">
              <a:lnSpc>
                <a:spcPct val="80000"/>
              </a:lnSpc>
              <a:buFontTx/>
              <a:buChar char="•"/>
            </a:pPr>
            <a:endParaRPr lang="ru-RU" altLang="ru-RU" sz="2400" dirty="0"/>
          </a:p>
          <a:p>
            <a:pPr>
              <a:lnSpc>
                <a:spcPct val="80000"/>
              </a:lnSpc>
              <a:spcBef>
                <a:spcPts val="533"/>
              </a:spcBef>
              <a:buFontTx/>
              <a:buChar char="•"/>
            </a:pPr>
            <a:r>
              <a:rPr lang="ru-RU" altLang="ru-RU" sz="2400" dirty="0"/>
              <a:t>Оценить региональную сократимость миокарда с применением количественной оценки </a:t>
            </a:r>
            <a:r>
              <a:rPr lang="ru-RU" altLang="ru-RU" sz="2400" dirty="0" err="1"/>
              <a:t>миокардиальных</a:t>
            </a:r>
            <a:r>
              <a:rPr lang="ru-RU" altLang="ru-RU" sz="2400" dirty="0"/>
              <a:t> скоростей</a:t>
            </a:r>
          </a:p>
          <a:p>
            <a:pPr eaLnBrk="1">
              <a:lnSpc>
                <a:spcPct val="80000"/>
              </a:lnSpc>
              <a:buFontTx/>
              <a:buChar char="•"/>
            </a:pPr>
            <a:endParaRPr lang="ru-RU" altLang="ru-RU" sz="2400" dirty="0"/>
          </a:p>
          <a:p>
            <a:pPr>
              <a:lnSpc>
                <a:spcPct val="80000"/>
              </a:lnSpc>
              <a:spcBef>
                <a:spcPts val="533"/>
              </a:spcBef>
              <a:buFontTx/>
              <a:buChar char="•"/>
            </a:pPr>
            <a:r>
              <a:rPr lang="ru-RU" altLang="ru-RU" sz="2400" dirty="0"/>
              <a:t>Количественно оценить скорость и степень региональной деформации миокарда</a:t>
            </a:r>
          </a:p>
        </p:txBody>
      </p:sp>
      <p:pic>
        <p:nvPicPr>
          <p:cNvPr id="118786" name="Picture 2" descr="ÐÐ¾ÑÐ¾Ð¶ÐµÐµ Ð¸Ð·Ð¾Ð±ÑÐ°Ð¶ÐµÐ½Ð¸Ðµ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0013" y="1796819"/>
            <a:ext cx="3840427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568784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Grp="1" noChangeArrowheads="1"/>
          </p:cNvSpPr>
          <p:nvPr>
            <p:ph type="title"/>
          </p:nvPr>
        </p:nvSpPr>
        <p:spPr>
          <a:xfrm>
            <a:off x="609600" y="273051"/>
            <a:ext cx="10972800" cy="1145116"/>
          </a:xfrm>
        </p:spPr>
        <p:txBody>
          <a:bodyPr/>
          <a:lstStyle/>
          <a:p>
            <a:pPr eaLnBrk="1"/>
            <a:r>
              <a:rPr lang="ru-RU" altLang="ru-RU">
                <a:solidFill>
                  <a:srgbClr val="C00000"/>
                </a:solidFill>
              </a:rPr>
              <a:t>Эхокардиография</a:t>
            </a:r>
            <a:endParaRPr lang="ru-RU" altLang="ru-RU" b="1">
              <a:solidFill>
                <a:srgbClr val="F79646"/>
              </a:solidFill>
            </a:endParaRPr>
          </a:p>
        </p:txBody>
      </p:sp>
      <p:sp>
        <p:nvSpPr>
          <p:cNvPr id="14339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/>
            <a:endParaRPr lang="ru-RU" altLang="ru-RU"/>
          </a:p>
        </p:txBody>
      </p:sp>
      <p:pic>
        <p:nvPicPr>
          <p:cNvPr id="5124" name="Picture 3" descr="img04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64351" y="2421467"/>
            <a:ext cx="4445000" cy="25188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5125" name="Picture 4" descr="ei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44086" y="1417743"/>
            <a:ext cx="4262057" cy="48959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24000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/>
          </p:cNvSpPr>
          <p:nvPr/>
        </p:nvSpPr>
        <p:spPr bwMode="auto">
          <a:xfrm>
            <a:off x="759885" y="2277535"/>
            <a:ext cx="4873660" cy="4007652"/>
          </a:xfrm>
          <a:prstGeom prst="rect">
            <a:avLst/>
          </a:prstGeom>
          <a:solidFill>
            <a:srgbClr val="0F85F1"/>
          </a:solidFill>
          <a:ln>
            <a:noFill/>
          </a:ln>
        </p:spPr>
        <p:txBody>
          <a:bodyPr lIns="60958" tIns="60958" rIns="60958" bIns="60958"/>
          <a:lstStyle>
            <a:lvl1pPr marL="341313" indent="-341313" eaLnBrk="0"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>
              <a:spcBef>
                <a:spcPts val="700"/>
              </a:spcBef>
              <a:buSzPct val="100000"/>
              <a:buChar char="•"/>
              <a:defRPr sz="32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eaLnBrk="1">
              <a:lnSpc>
                <a:spcPct val="80000"/>
              </a:lnSpc>
              <a:spcBef>
                <a:spcPts val="533"/>
              </a:spcBef>
              <a:buFontTx/>
              <a:buChar char="•"/>
            </a:pPr>
            <a:r>
              <a:rPr lang="ru-RU" altLang="ru-RU" sz="2000" dirty="0"/>
              <a:t>Исследования анатомии сердца</a:t>
            </a:r>
          </a:p>
          <a:p>
            <a:pPr eaLnBrk="1">
              <a:lnSpc>
                <a:spcPct val="80000"/>
              </a:lnSpc>
              <a:spcBef>
                <a:spcPts val="800"/>
              </a:spcBef>
              <a:buFontTx/>
              <a:buChar char="•"/>
            </a:pPr>
            <a:endParaRPr lang="ru-RU" altLang="ru-RU" sz="2000" dirty="0"/>
          </a:p>
          <a:p>
            <a:pPr eaLnBrk="1">
              <a:lnSpc>
                <a:spcPct val="80000"/>
              </a:lnSpc>
              <a:spcBef>
                <a:spcPts val="533"/>
              </a:spcBef>
              <a:buFontTx/>
              <a:buChar char="•"/>
            </a:pPr>
            <a:r>
              <a:rPr lang="ru-RU" altLang="ru-RU" sz="2000" dirty="0"/>
              <a:t>Определение размеров структур</a:t>
            </a:r>
          </a:p>
          <a:p>
            <a:pPr eaLnBrk="1">
              <a:lnSpc>
                <a:spcPct val="80000"/>
              </a:lnSpc>
              <a:spcBef>
                <a:spcPts val="800"/>
              </a:spcBef>
              <a:buFontTx/>
              <a:buChar char="•"/>
            </a:pPr>
            <a:endParaRPr lang="ru-RU" altLang="ru-RU" sz="2000" dirty="0"/>
          </a:p>
          <a:p>
            <a:pPr eaLnBrk="1">
              <a:lnSpc>
                <a:spcPct val="80000"/>
              </a:lnSpc>
              <a:spcBef>
                <a:spcPts val="533"/>
              </a:spcBef>
              <a:buFontTx/>
              <a:buChar char="•"/>
            </a:pPr>
            <a:r>
              <a:rPr lang="ru-RU" altLang="ru-RU" sz="2000" dirty="0"/>
              <a:t>Вычисление индексов функции сердца </a:t>
            </a:r>
          </a:p>
          <a:p>
            <a:pPr eaLnBrk="1">
              <a:lnSpc>
                <a:spcPct val="80000"/>
              </a:lnSpc>
              <a:spcBef>
                <a:spcPts val="800"/>
              </a:spcBef>
              <a:buFontTx/>
              <a:buChar char="•"/>
            </a:pPr>
            <a:endParaRPr lang="ru-RU" altLang="ru-RU" sz="2000" dirty="0"/>
          </a:p>
          <a:p>
            <a:pPr eaLnBrk="1">
              <a:lnSpc>
                <a:spcPct val="80000"/>
              </a:lnSpc>
              <a:spcBef>
                <a:spcPts val="533"/>
              </a:spcBef>
              <a:buFontTx/>
              <a:buChar char="•"/>
            </a:pPr>
            <a:r>
              <a:rPr lang="ru-RU" altLang="ru-RU" sz="2000" dirty="0"/>
              <a:t>Исследование потоков крови</a:t>
            </a:r>
          </a:p>
          <a:p>
            <a:pPr eaLnBrk="1">
              <a:lnSpc>
                <a:spcPct val="80000"/>
              </a:lnSpc>
              <a:spcBef>
                <a:spcPts val="800"/>
              </a:spcBef>
              <a:buFontTx/>
              <a:buChar char="•"/>
            </a:pPr>
            <a:endParaRPr lang="ru-RU" altLang="ru-RU" sz="2000" dirty="0"/>
          </a:p>
          <a:p>
            <a:pPr eaLnBrk="1">
              <a:lnSpc>
                <a:spcPct val="80000"/>
              </a:lnSpc>
              <a:spcBef>
                <a:spcPts val="533"/>
              </a:spcBef>
              <a:buFontTx/>
              <a:buChar char="•"/>
            </a:pPr>
            <a:r>
              <a:rPr lang="ru-RU" altLang="ru-RU" sz="2000" dirty="0"/>
              <a:t>Вычисление градиентов давления</a:t>
            </a:r>
          </a:p>
        </p:txBody>
      </p:sp>
      <p:sp>
        <p:nvSpPr>
          <p:cNvPr id="4099" name="Rectangle 2"/>
          <p:cNvSpPr>
            <a:spLocks/>
          </p:cNvSpPr>
          <p:nvPr/>
        </p:nvSpPr>
        <p:spPr bwMode="auto">
          <a:xfrm>
            <a:off x="6193368" y="1799167"/>
            <a:ext cx="5389033" cy="376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60958" tIns="60958" rIns="60958" bIns="60958" anchor="b"/>
          <a:lstStyle>
            <a:lvl1pPr>
              <a:defRPr kumimoji="1" sz="2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kumimoji="1" sz="2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kumimoji="1" sz="2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kumimoji="1" sz="2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kumimoji="1" sz="2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>
              <a:spcBef>
                <a:spcPts val="667"/>
              </a:spcBef>
              <a:defRPr/>
            </a:pPr>
            <a:r>
              <a:rPr kumimoji="0" lang="ru-RU" altLang="ru-RU" b="1" dirty="0"/>
              <a:t>Не применяют</a:t>
            </a:r>
          </a:p>
        </p:txBody>
      </p:sp>
      <p:sp>
        <p:nvSpPr>
          <p:cNvPr id="15364" name="Rectangle 3"/>
          <p:cNvSpPr>
            <a:spLocks/>
          </p:cNvSpPr>
          <p:nvPr/>
        </p:nvSpPr>
        <p:spPr bwMode="auto">
          <a:xfrm>
            <a:off x="6333541" y="2277535"/>
            <a:ext cx="5108685" cy="400765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lIns="60958" tIns="60958" rIns="60958" bIns="60958"/>
          <a:lstStyle>
            <a:lvl1pPr marL="341313" indent="-341313" eaLnBrk="0"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>
              <a:spcBef>
                <a:spcPts val="700"/>
              </a:spcBef>
              <a:buSzPct val="100000"/>
              <a:buChar char="•"/>
              <a:defRPr sz="32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eaLnBrk="1">
              <a:spcBef>
                <a:spcPts val="533"/>
              </a:spcBef>
              <a:buFontTx/>
              <a:buChar char="•"/>
            </a:pPr>
            <a:r>
              <a:rPr lang="ru-RU" altLang="ru-RU" sz="2000" dirty="0"/>
              <a:t>Определения выраженности </a:t>
            </a:r>
            <a:r>
              <a:rPr lang="ru-RU" altLang="ru-RU" sz="2000" dirty="0" err="1"/>
              <a:t>кардиомегалии</a:t>
            </a:r>
            <a:endParaRPr lang="ru-RU" altLang="ru-RU" sz="2000" dirty="0"/>
          </a:p>
          <a:p>
            <a:pPr eaLnBrk="1">
              <a:spcBef>
                <a:spcPts val="667"/>
              </a:spcBef>
              <a:buFontTx/>
              <a:buChar char="•"/>
            </a:pPr>
            <a:endParaRPr lang="ru-RU" altLang="ru-RU" sz="2000" dirty="0"/>
          </a:p>
          <a:p>
            <a:pPr eaLnBrk="1">
              <a:spcBef>
                <a:spcPts val="533"/>
              </a:spcBef>
              <a:buFontTx/>
              <a:buChar char="•"/>
            </a:pPr>
            <a:r>
              <a:rPr lang="ru-RU" altLang="ru-RU" sz="2000" dirty="0"/>
              <a:t>Диагностики выраженности застоя при СН</a:t>
            </a:r>
          </a:p>
          <a:p>
            <a:pPr eaLnBrk="1">
              <a:spcBef>
                <a:spcPts val="667"/>
              </a:spcBef>
              <a:buFontTx/>
              <a:buChar char="•"/>
            </a:pPr>
            <a:endParaRPr lang="ru-RU" altLang="ru-RU" sz="2000" dirty="0"/>
          </a:p>
          <a:p>
            <a:pPr eaLnBrk="1">
              <a:spcBef>
                <a:spcPts val="533"/>
              </a:spcBef>
              <a:buFontTx/>
              <a:buChar char="•"/>
            </a:pPr>
            <a:r>
              <a:rPr lang="ru-RU" altLang="ru-RU" sz="2000" dirty="0"/>
              <a:t>Диагностики аритмий</a:t>
            </a:r>
          </a:p>
        </p:txBody>
      </p:sp>
      <p:sp>
        <p:nvSpPr>
          <p:cNvPr id="15365" name="Rectangle 4"/>
          <p:cNvSpPr>
            <a:spLocks noGrp="1" noChangeArrowheads="1"/>
          </p:cNvSpPr>
          <p:nvPr>
            <p:ph type="title"/>
          </p:nvPr>
        </p:nvSpPr>
        <p:spPr>
          <a:xfrm>
            <a:off x="609600" y="273051"/>
            <a:ext cx="10972800" cy="1145116"/>
          </a:xfrm>
        </p:spPr>
        <p:txBody>
          <a:bodyPr>
            <a:normAutofit/>
          </a:bodyPr>
          <a:lstStyle/>
          <a:p>
            <a:pPr defTabSz="1157788"/>
            <a:r>
              <a:rPr lang="ru-RU" altLang="ru-RU" sz="5300">
                <a:solidFill>
                  <a:srgbClr val="C00000"/>
                </a:solidFill>
              </a:rPr>
              <a:t>Применение эхокардиографии</a:t>
            </a:r>
          </a:p>
        </p:txBody>
      </p:sp>
      <p:sp>
        <p:nvSpPr>
          <p:cNvPr id="15366" name="Rectangle 5"/>
          <p:cNvSpPr>
            <a:spLocks noGrp="1" noChangeArrowheads="1"/>
          </p:cNvSpPr>
          <p:nvPr>
            <p:ph idx="1"/>
          </p:nvPr>
        </p:nvSpPr>
        <p:spPr>
          <a:xfrm>
            <a:off x="609600" y="1534584"/>
            <a:ext cx="5386917" cy="641349"/>
          </a:xfrm>
        </p:spPr>
        <p:txBody>
          <a:bodyPr anchor="b">
            <a:normAutofit/>
          </a:bodyPr>
          <a:lstStyle/>
          <a:p>
            <a:pPr algn="ctr">
              <a:spcBef>
                <a:spcPts val="667"/>
              </a:spcBef>
            </a:pPr>
            <a:r>
              <a:rPr lang="ru-RU" altLang="ru-RU" sz="2800" b="1" dirty="0"/>
              <a:t>Применяют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856968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>
                <a:solidFill>
                  <a:srgbClr val="C00000"/>
                </a:solidFill>
              </a:rPr>
              <a:t>Эхокардиография</a:t>
            </a:r>
            <a:endParaRPr lang="en-US" altLang="ru-RU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667" y="1634067"/>
            <a:ext cx="10972800" cy="5257800"/>
          </a:xfrm>
        </p:spPr>
        <p:txBody>
          <a:bodyPr/>
          <a:lstStyle/>
          <a:p>
            <a:pPr>
              <a:defRPr/>
            </a:pPr>
            <a:r>
              <a:rPr lang="ru-RU" sz="3200" dirty="0" err="1"/>
              <a:t>ЭхоКГ</a:t>
            </a:r>
            <a:r>
              <a:rPr lang="ru-RU" sz="3200" dirty="0"/>
              <a:t> - самое сложное с точки зрения производительности исследование для ультразвукового оборудования</a:t>
            </a:r>
          </a:p>
          <a:p>
            <a:pPr>
              <a:defRPr/>
            </a:pPr>
            <a:endParaRPr lang="ru-RU" sz="3200" dirty="0"/>
          </a:p>
          <a:p>
            <a:pPr>
              <a:defRPr/>
            </a:pPr>
            <a:r>
              <a:rPr lang="ru-RU" sz="3200" dirty="0"/>
              <a:t>Врач, выполняющий такое исследование, должен обладать максимальными навыками в настройке аппарата с глубоким пониманием физических процессов</a:t>
            </a:r>
            <a:endParaRPr lang="en-US" sz="3200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3627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0229" y="264746"/>
            <a:ext cx="10399898" cy="5668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7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E Inspira" panose="020F0603030400020203" pitchFamily="34" charset="0"/>
                <a:ea typeface="+mn-ea"/>
                <a:cs typeface="+mn-cs"/>
              </a:rPr>
              <a:t>Ультразвуковые системы для ветеринарии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E Inspira" panose="020F0603030400020203" pitchFamily="34" charset="0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37536" y="1846969"/>
            <a:ext cx="3739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5CB9"/>
                </a:solidFill>
                <a:effectLst/>
                <a:uLnTx/>
                <a:uFillTx/>
                <a:latin typeface="GE Inspira" panose="020F0603030400020203" pitchFamily="34" charset="0"/>
                <a:ea typeface="+mn-ea"/>
                <a:cs typeface="+mn-cs"/>
              </a:rPr>
              <a:t>КЛИНИЧЕСКОЕ НАПРАВЛЕНИЕ</a:t>
            </a:r>
          </a:p>
        </p:txBody>
      </p:sp>
      <p:graphicFrame>
        <p:nvGraphicFramePr>
          <p:cNvPr id="40" name="Diagram 39">
            <a:extLst>
              <a:ext uri="{FF2B5EF4-FFF2-40B4-BE49-F238E27FC236}">
                <a16:creationId xmlns:a16="http://schemas.microsoft.com/office/drawing/2014/main" id="{A0BB2B2C-9A5E-4A2E-A38C-7B1AC2DF86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12349252"/>
              </p:ext>
            </p:extLst>
          </p:nvPr>
        </p:nvGraphicFramePr>
        <p:xfrm>
          <a:off x="7744392" y="2247079"/>
          <a:ext cx="3925320" cy="612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 Box 7">
            <a:extLst>
              <a:ext uri="{FF2B5EF4-FFF2-40B4-BE49-F238E27FC236}">
                <a16:creationId xmlns:a16="http://schemas.microsoft.com/office/drawing/2014/main" id="{832C4E8B-62DB-4A80-AD41-FFF9DB928C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633" y="4203679"/>
            <a:ext cx="1807820" cy="277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914400" eaLnBrk="0" hangingPunct="0">
              <a:defRPr sz="2000" b="1">
                <a:solidFill>
                  <a:srgbClr val="000000"/>
                </a:solidFill>
                <a:latin typeface="GE Inspira Pitch" pitchFamily="-84" charset="0"/>
                <a:ea typeface="ＭＳ Ｐゴシック" pitchFamily="-84" charset="-128"/>
                <a:cs typeface="+mn-cs"/>
              </a:defRPr>
            </a:lvl1pPr>
          </a:lstStyle>
          <a:p>
            <a:pPr marL="0" marR="0" lvl="0" indent="0" algn="ctr" defTabSz="4583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3" b="1" i="0" u="none" strike="noStrike" kern="1200" cap="none" spc="0" normalizeH="0" baseline="0" noProof="0" dirty="0">
                <a:ln>
                  <a:noFill/>
                </a:ln>
                <a:solidFill>
                  <a:srgbClr val="005CB9"/>
                </a:solidFill>
                <a:effectLst/>
                <a:uLnTx/>
                <a:uFillTx/>
                <a:latin typeface="GE Inspira" panose="020F0603030400020203" pitchFamily="34" charset="0"/>
                <a:ea typeface="ＭＳ Ｐゴシック" pitchFamily="-84" charset="-128"/>
                <a:cs typeface="+mn-cs"/>
              </a:rPr>
              <a:t>LOGIQ 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9EB7C4-F5F3-486E-BC99-11ABFAA13FB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983" y="2983052"/>
            <a:ext cx="1228037" cy="1800055"/>
          </a:xfrm>
          <a:prstGeom prst="rect">
            <a:avLst/>
          </a:prstGeom>
        </p:spPr>
      </p:pic>
      <p:pic>
        <p:nvPicPr>
          <p:cNvPr id="11" name="Picture 10" descr="LOGIQ_e_1.png">
            <a:extLst>
              <a:ext uri="{FF2B5EF4-FFF2-40B4-BE49-F238E27FC236}">
                <a16:creationId xmlns:a16="http://schemas.microsoft.com/office/drawing/2014/main" id="{4E04067D-1518-45A0-8198-5304954AF5B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222" y="4383311"/>
            <a:ext cx="1554896" cy="2332339"/>
          </a:xfrm>
          <a:prstGeom prst="rect">
            <a:avLst/>
          </a:prstGeom>
        </p:spPr>
      </p:pic>
      <p:sp>
        <p:nvSpPr>
          <p:cNvPr id="12" name="Text Box 10">
            <a:extLst>
              <a:ext uri="{FF2B5EF4-FFF2-40B4-BE49-F238E27FC236}">
                <a16:creationId xmlns:a16="http://schemas.microsoft.com/office/drawing/2014/main" id="{2717D3CF-CE6D-4A68-947D-64B7EEDDB9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3118" y="2006617"/>
            <a:ext cx="1439203" cy="277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914400" eaLnBrk="0" hangingPunct="0">
              <a:defRPr sz="2000" b="1">
                <a:solidFill>
                  <a:srgbClr val="000000"/>
                </a:solidFill>
                <a:latin typeface="GE Inspira Pitch" pitchFamily="-84" charset="0"/>
                <a:ea typeface="ＭＳ Ｐゴシック" pitchFamily="-84" charset="-128"/>
                <a:cs typeface="+mn-cs"/>
              </a:defRPr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3" b="1" i="0" u="none" strike="noStrike" kern="1200" cap="none" spc="0" normalizeH="0" baseline="0" noProof="0" dirty="0">
                <a:ln>
                  <a:noFill/>
                </a:ln>
                <a:solidFill>
                  <a:srgbClr val="005CB9"/>
                </a:solidFill>
                <a:effectLst/>
                <a:uLnTx/>
                <a:uFillTx/>
                <a:latin typeface="GE Inspira" panose="020F0603030400020203" pitchFamily="34" charset="0"/>
                <a:ea typeface="ＭＳ Ｐゴシック" pitchFamily="-84" charset="-128"/>
                <a:cs typeface="+mn-cs"/>
              </a:rPr>
              <a:t>LOGIQ S8 XDclear</a:t>
            </a:r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9A6C1A7C-F4D7-4F2C-9887-9CA0C2500E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29" y="1378042"/>
            <a:ext cx="1707794" cy="277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914400" eaLnBrk="0" hangingPunct="0">
              <a:defRPr sz="2000" b="1">
                <a:solidFill>
                  <a:srgbClr val="000000"/>
                </a:solidFill>
                <a:latin typeface="GE Inspira Pitch" pitchFamily="-84" charset="0"/>
                <a:ea typeface="ＭＳ Ｐゴシック" pitchFamily="-84" charset="-128"/>
                <a:cs typeface="+mn-cs"/>
              </a:defRPr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3" b="1" i="0" u="none" strike="noStrike" kern="1200" cap="none" spc="0" normalizeH="0" baseline="0" noProof="0" dirty="0">
                <a:ln>
                  <a:noFill/>
                </a:ln>
                <a:solidFill>
                  <a:srgbClr val="005CB9"/>
                </a:solidFill>
                <a:effectLst/>
                <a:uLnTx/>
                <a:uFillTx/>
                <a:latin typeface="GE Inspira" panose="020F0603030400020203" pitchFamily="34" charset="0"/>
                <a:ea typeface="ＭＳ Ｐゴシック" pitchFamily="-84" charset="-128"/>
                <a:cs typeface="+mn-cs"/>
              </a:rPr>
              <a:t>LOGIQ E9 XDclear 2.0</a:t>
            </a:r>
          </a:p>
        </p:txBody>
      </p:sp>
      <p:sp>
        <p:nvSpPr>
          <p:cNvPr id="14" name="Text Box 10">
            <a:extLst>
              <a:ext uri="{FF2B5EF4-FFF2-40B4-BE49-F238E27FC236}">
                <a16:creationId xmlns:a16="http://schemas.microsoft.com/office/drawing/2014/main" id="{79AD59E9-2CB1-4CE4-8C0A-3C396C3C7D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4387" y="3605631"/>
            <a:ext cx="982296" cy="277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914400" eaLnBrk="0" hangingPunct="0">
              <a:defRPr sz="2000" b="1">
                <a:solidFill>
                  <a:srgbClr val="000000"/>
                </a:solidFill>
                <a:latin typeface="GE Inspira Pitch" pitchFamily="-84" charset="0"/>
                <a:ea typeface="ＭＳ Ｐゴシック" pitchFamily="-84" charset="-128"/>
                <a:cs typeface="+mn-cs"/>
              </a:defRPr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3" b="1" i="0" u="none" strike="noStrike" kern="1200" cap="none" spc="0" normalizeH="0" baseline="0" noProof="0" dirty="0">
                <a:ln>
                  <a:noFill/>
                </a:ln>
                <a:solidFill>
                  <a:srgbClr val="005CB9"/>
                </a:solidFill>
                <a:effectLst/>
                <a:uLnTx/>
                <a:uFillTx/>
                <a:latin typeface="GE Inspira" panose="020F0603030400020203" pitchFamily="34" charset="0"/>
                <a:ea typeface="ＭＳ Ｐゴシック" pitchFamily="-84" charset="-128"/>
                <a:cs typeface="+mn-cs"/>
              </a:rPr>
              <a:t>LOGIQ P9</a:t>
            </a:r>
          </a:p>
        </p:txBody>
      </p:sp>
      <p:pic>
        <p:nvPicPr>
          <p:cNvPr id="15" name="Picture 14" descr="15239_GE LOGIQ-E9-9802.png">
            <a:extLst>
              <a:ext uri="{FF2B5EF4-FFF2-40B4-BE49-F238E27FC236}">
                <a16:creationId xmlns:a16="http://schemas.microsoft.com/office/drawing/2014/main" id="{069F6B04-9E1C-4422-9524-568AA01080A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915" y="1673370"/>
            <a:ext cx="1096016" cy="2209710"/>
          </a:xfrm>
          <a:prstGeom prst="rect">
            <a:avLst/>
          </a:prstGeom>
        </p:spPr>
      </p:pic>
      <p:pic>
        <p:nvPicPr>
          <p:cNvPr id="17" name="Picture 16" descr="15260_GE LOGIQS8-12965.png">
            <a:extLst>
              <a:ext uri="{FF2B5EF4-FFF2-40B4-BE49-F238E27FC236}">
                <a16:creationId xmlns:a16="http://schemas.microsoft.com/office/drawing/2014/main" id="{461ED38D-D434-4C44-803D-A916997A815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4971" y="2247079"/>
            <a:ext cx="1036184" cy="1817868"/>
          </a:xfrm>
          <a:prstGeom prst="rect">
            <a:avLst/>
          </a:prstGeom>
        </p:spPr>
      </p:pic>
      <p:pic>
        <p:nvPicPr>
          <p:cNvPr id="18" name="Picture 17" descr="IMG_1859.png">
            <a:extLst>
              <a:ext uri="{FF2B5EF4-FFF2-40B4-BE49-F238E27FC236}">
                <a16:creationId xmlns:a16="http://schemas.microsoft.com/office/drawing/2014/main" id="{C217FC73-EBBE-4D1C-AEFD-D8A3E604112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2161" y="3958813"/>
            <a:ext cx="1306748" cy="1960122"/>
          </a:xfrm>
          <a:prstGeom prst="rect">
            <a:avLst/>
          </a:prstGeom>
        </p:spPr>
      </p:pic>
      <p:sp>
        <p:nvSpPr>
          <p:cNvPr id="19" name="Text Box 10">
            <a:extLst>
              <a:ext uri="{FF2B5EF4-FFF2-40B4-BE49-F238E27FC236}">
                <a16:creationId xmlns:a16="http://schemas.microsoft.com/office/drawing/2014/main" id="{CAFFD378-AA64-47D2-B818-D59CBF17F1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9905" y="2641163"/>
            <a:ext cx="1397923" cy="277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914400" eaLnBrk="0" hangingPunct="0">
              <a:defRPr sz="2000" b="1">
                <a:solidFill>
                  <a:srgbClr val="000000"/>
                </a:solidFill>
                <a:latin typeface="GE Inspira Pitch" pitchFamily="-84" charset="0"/>
                <a:ea typeface="ＭＳ Ｐゴシック" pitchFamily="-84" charset="-128"/>
                <a:cs typeface="+mn-cs"/>
              </a:defRPr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3" b="1" i="0" u="none" strike="noStrike" kern="1200" cap="none" spc="0" normalizeH="0" baseline="0" noProof="0" dirty="0">
                <a:ln>
                  <a:noFill/>
                </a:ln>
                <a:solidFill>
                  <a:srgbClr val="005CB9"/>
                </a:solidFill>
                <a:effectLst/>
                <a:uLnTx/>
                <a:uFillTx/>
                <a:latin typeface="GE Inspira" panose="020F0603030400020203" pitchFamily="34" charset="0"/>
                <a:ea typeface="ＭＳ Ｐゴシック" pitchFamily="-84" charset="-128"/>
                <a:cs typeface="+mn-cs"/>
              </a:rPr>
              <a:t>LOGIQ S7 XDclear</a:t>
            </a:r>
          </a:p>
        </p:txBody>
      </p:sp>
      <p:pic>
        <p:nvPicPr>
          <p:cNvPr id="20" name="Picture 2" descr="D:\Users\703010342\Desktop\Spark Low Res Jpegs\Spark Low Res Jpegs\LOGIQ F8 Expert\IMG_8499_F8Expert.jpg">
            <a:extLst>
              <a:ext uri="{FF2B5EF4-FFF2-40B4-BE49-F238E27FC236}">
                <a16:creationId xmlns:a16="http://schemas.microsoft.com/office/drawing/2014/main" id="{750D7373-F507-4C4B-AEE7-7010DDB372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16" r="20363" b="2884"/>
          <a:stretch/>
        </p:blipFill>
        <p:spPr bwMode="auto">
          <a:xfrm>
            <a:off x="10474346" y="4620860"/>
            <a:ext cx="1133570" cy="1878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10">
            <a:extLst>
              <a:ext uri="{FF2B5EF4-FFF2-40B4-BE49-F238E27FC236}">
                <a16:creationId xmlns:a16="http://schemas.microsoft.com/office/drawing/2014/main" id="{8A5C7404-DAC6-4335-BB38-4A2DCF0DD4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11528" y="4159637"/>
            <a:ext cx="1659206" cy="277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3" tIns="45712" rIns="91423" bIns="45712">
            <a:spAutoFit/>
          </a:bodyPr>
          <a:lstStyle>
            <a:lvl1pPr defTabSz="457200">
              <a:defRPr sz="3200">
                <a:solidFill>
                  <a:schemeClr val="tx1"/>
                </a:solidFill>
                <a:latin typeface="GE Inspira Pitch" pitchFamily="34" charset="0"/>
              </a:defRPr>
            </a:lvl1pPr>
            <a:lvl2pPr marL="742950" indent="-285750" defTabSz="457200">
              <a:defRPr sz="3200">
                <a:solidFill>
                  <a:schemeClr val="tx1"/>
                </a:solidFill>
                <a:latin typeface="GE Inspira Pitch" pitchFamily="34" charset="0"/>
              </a:defRPr>
            </a:lvl2pPr>
            <a:lvl3pPr marL="1143000" indent="-228600" defTabSz="457200">
              <a:defRPr sz="3200">
                <a:solidFill>
                  <a:schemeClr val="tx1"/>
                </a:solidFill>
                <a:latin typeface="GE Inspira Pitch" pitchFamily="34" charset="0"/>
              </a:defRPr>
            </a:lvl3pPr>
            <a:lvl4pPr marL="1600200" indent="-228600" defTabSz="457200">
              <a:defRPr sz="3200">
                <a:solidFill>
                  <a:schemeClr val="tx1"/>
                </a:solidFill>
                <a:latin typeface="GE Inspira Pitch" pitchFamily="34" charset="0"/>
              </a:defRPr>
            </a:lvl4pPr>
            <a:lvl5pPr marL="2057400" indent="-228600" defTabSz="457200">
              <a:defRPr sz="3200">
                <a:solidFill>
                  <a:schemeClr val="tx1"/>
                </a:solidFill>
                <a:latin typeface="GE Inspira Pitch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 Inspira Pitch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 Inspira Pitch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 Inspira Pitch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 Inspira Pitch" pitchFamily="34" charset="0"/>
              </a:defRPr>
            </a:lvl9pPr>
          </a:lstStyle>
          <a:p>
            <a:pPr algn="ctr"/>
            <a:r>
              <a:rPr lang="en-US" sz="1203" b="1" dirty="0">
                <a:solidFill>
                  <a:srgbClr val="005CB9"/>
                </a:solidFill>
                <a:latin typeface="GE Inspira" panose="020F0603030400020203" pitchFamily="34" charset="0"/>
                <a:ea typeface="ＭＳ Ｐゴシック" pitchFamily="-84" charset="-128"/>
              </a:rPr>
              <a:t>LOGIQ F</a:t>
            </a:r>
            <a:r>
              <a:rPr lang="ru-RU" sz="1203" b="1" dirty="0">
                <a:solidFill>
                  <a:srgbClr val="005CB9"/>
                </a:solidFill>
                <a:latin typeface="GE Inspira" panose="020F0603030400020203" pitchFamily="34" charset="0"/>
                <a:ea typeface="ＭＳ Ｐゴシック" pitchFamily="-84" charset="-128"/>
              </a:rPr>
              <a:t>6</a:t>
            </a:r>
            <a:r>
              <a:rPr lang="en-US" sz="1203" b="1" dirty="0">
                <a:solidFill>
                  <a:srgbClr val="005CB9"/>
                </a:solidFill>
                <a:latin typeface="GE Inspira" panose="020F0603030400020203" pitchFamily="34" charset="0"/>
                <a:ea typeface="ＭＳ Ｐゴシック" pitchFamily="-84" charset="-128"/>
              </a:rPr>
              <a:t>/F</a:t>
            </a:r>
            <a:r>
              <a:rPr lang="ru-RU" sz="1203" b="1" dirty="0">
                <a:solidFill>
                  <a:srgbClr val="005CB9"/>
                </a:solidFill>
                <a:latin typeface="GE Inspira" panose="020F0603030400020203" pitchFamily="34" charset="0"/>
                <a:ea typeface="ＭＳ Ｐゴシック" pitchFamily="-84" charset="-128"/>
              </a:rPr>
              <a:t>8</a:t>
            </a:r>
            <a:endParaRPr lang="en-US" sz="1203" b="1" dirty="0">
              <a:solidFill>
                <a:srgbClr val="005CB9"/>
              </a:solidFill>
              <a:latin typeface="GE Inspira" panose="020F0603030400020203" pitchFamily="34" charset="0"/>
              <a:ea typeface="ＭＳ Ｐゴシック" pitchFamily="-84" charset="-128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931D585-4EEB-420E-8737-6EF051B3863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-5638"/>
          <a:stretch/>
        </p:blipFill>
        <p:spPr>
          <a:xfrm>
            <a:off x="3724808" y="5044176"/>
            <a:ext cx="1652394" cy="1345050"/>
          </a:xfrm>
          <a:prstGeom prst="rect">
            <a:avLst/>
          </a:prstGeom>
        </p:spPr>
      </p:pic>
      <p:sp>
        <p:nvSpPr>
          <p:cNvPr id="23" name="Text Box 17">
            <a:extLst>
              <a:ext uri="{FF2B5EF4-FFF2-40B4-BE49-F238E27FC236}">
                <a16:creationId xmlns:a16="http://schemas.microsoft.com/office/drawing/2014/main" id="{E43A846E-8B92-4FED-BE9F-E82B66838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0987" y="4800374"/>
            <a:ext cx="9559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914400" eaLnBrk="0" hangingPunct="0">
              <a:defRPr sz="2000" b="1">
                <a:solidFill>
                  <a:srgbClr val="000000"/>
                </a:solidFill>
                <a:latin typeface="GE Inspira Pitch" pitchFamily="-84" charset="0"/>
                <a:ea typeface="ＭＳ Ｐゴシック" pitchFamily="-84" charset="-128"/>
                <a:cs typeface="+mn-cs"/>
              </a:defRPr>
            </a:lvl1pPr>
          </a:lstStyle>
          <a:p>
            <a:pPr algn="l"/>
            <a:r>
              <a:rPr lang="fr-FR" sz="1203" dirty="0">
                <a:solidFill>
                  <a:srgbClr val="005CB9"/>
                </a:solidFill>
                <a:latin typeface="GE Inspira" panose="020F0603030400020203" pitchFamily="34" charset="0"/>
              </a:rPr>
              <a:t>LOGIQ V2</a:t>
            </a:r>
            <a:endParaRPr lang="sv-SE" sz="1203" dirty="0">
              <a:solidFill>
                <a:srgbClr val="005CB9"/>
              </a:solidFill>
              <a:latin typeface="GE Inspira" panose="020F0603030400020203" pitchFamily="34" charset="0"/>
            </a:endParaRPr>
          </a:p>
        </p:txBody>
      </p:sp>
      <p:pic>
        <p:nvPicPr>
          <p:cNvPr id="1026" name="Picture 2" descr="Image result for vivid E95">
            <a:extLst>
              <a:ext uri="{FF2B5EF4-FFF2-40B4-BE49-F238E27FC236}">
                <a16:creationId xmlns:a16="http://schemas.microsoft.com/office/drawing/2014/main" id="{8A28F846-CE6E-407C-B7B0-7E29434123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9" r="29471"/>
          <a:stretch/>
        </p:blipFill>
        <p:spPr bwMode="auto">
          <a:xfrm>
            <a:off x="1739623" y="1673370"/>
            <a:ext cx="992082" cy="1935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10">
            <a:extLst>
              <a:ext uri="{FF2B5EF4-FFF2-40B4-BE49-F238E27FC236}">
                <a16:creationId xmlns:a16="http://schemas.microsoft.com/office/drawing/2014/main" id="{FB618F0D-6B07-48A1-8DE2-5DEE086E9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9423" y="1378042"/>
            <a:ext cx="1132671" cy="277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914400" eaLnBrk="0" hangingPunct="0">
              <a:defRPr sz="2000" b="1">
                <a:solidFill>
                  <a:srgbClr val="000000"/>
                </a:solidFill>
                <a:latin typeface="GE Inspira Pitch" pitchFamily="-84" charset="0"/>
                <a:ea typeface="ＭＳ Ｐゴシック" pitchFamily="-84" charset="-128"/>
                <a:cs typeface="+mn-cs"/>
              </a:defRPr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3" b="1" i="0" u="none" strike="noStrike" kern="1200" cap="none" spc="0" normalizeH="0" baseline="0" noProof="0" dirty="0">
                <a:ln>
                  <a:noFill/>
                </a:ln>
                <a:solidFill>
                  <a:srgbClr val="005CB9"/>
                </a:solidFill>
                <a:effectLst/>
                <a:uLnTx/>
                <a:uFillTx/>
                <a:latin typeface="GE Inspira" panose="020F0603030400020203" pitchFamily="34" charset="0"/>
                <a:ea typeface="ＭＳ Ｐゴシック" pitchFamily="-84" charset="-128"/>
                <a:cs typeface="+mn-cs"/>
              </a:rPr>
              <a:t>Vivid E95/E90</a:t>
            </a:r>
          </a:p>
        </p:txBody>
      </p:sp>
      <p:pic>
        <p:nvPicPr>
          <p:cNvPr id="1028" name="Picture 4" descr="Image result for Vivid T8">
            <a:extLst>
              <a:ext uri="{FF2B5EF4-FFF2-40B4-BE49-F238E27FC236}">
                <a16:creationId xmlns:a16="http://schemas.microsoft.com/office/drawing/2014/main" id="{086644FA-2605-4E35-A17D-2D9FC3C9A3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5" r="14786"/>
          <a:stretch/>
        </p:blipFill>
        <p:spPr bwMode="auto">
          <a:xfrm>
            <a:off x="8746722" y="4374732"/>
            <a:ext cx="1270405" cy="222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Box 10">
            <a:extLst>
              <a:ext uri="{FF2B5EF4-FFF2-40B4-BE49-F238E27FC236}">
                <a16:creationId xmlns:a16="http://schemas.microsoft.com/office/drawing/2014/main" id="{181CE553-6309-44A4-94A1-80B7DEFEC0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4831" y="4064449"/>
            <a:ext cx="982296" cy="277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914400" eaLnBrk="0" hangingPunct="0">
              <a:defRPr sz="2000" b="1">
                <a:solidFill>
                  <a:srgbClr val="000000"/>
                </a:solidFill>
                <a:latin typeface="GE Inspira Pitch" pitchFamily="-84" charset="0"/>
                <a:ea typeface="ＭＳ Ｐゴシック" pitchFamily="-84" charset="-128"/>
                <a:cs typeface="+mn-cs"/>
              </a:defRPr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3" b="1" i="0" u="none" strike="noStrike" kern="1200" cap="none" spc="0" normalizeH="0" baseline="0" noProof="0" dirty="0">
                <a:ln>
                  <a:noFill/>
                </a:ln>
                <a:solidFill>
                  <a:srgbClr val="005CB9"/>
                </a:solidFill>
                <a:effectLst/>
                <a:uLnTx/>
                <a:uFillTx/>
                <a:latin typeface="GE Inspira" panose="020F0603030400020203" pitchFamily="34" charset="0"/>
                <a:ea typeface="ＭＳ Ｐゴシック" pitchFamily="-84" charset="-128"/>
                <a:cs typeface="+mn-cs"/>
              </a:rPr>
              <a:t>Vivid T8</a:t>
            </a:r>
          </a:p>
        </p:txBody>
      </p:sp>
      <p:pic>
        <p:nvPicPr>
          <p:cNvPr id="1030" name="Picture 6" descr="Image result for vivid s70">
            <a:extLst>
              <a:ext uri="{FF2B5EF4-FFF2-40B4-BE49-F238E27FC236}">
                <a16:creationId xmlns:a16="http://schemas.microsoft.com/office/drawing/2014/main" id="{B3D62EBA-E940-4130-8420-6463E73BF7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8" t="4361" r="15743" b="1905"/>
          <a:stretch/>
        </p:blipFill>
        <p:spPr bwMode="auto">
          <a:xfrm>
            <a:off x="3920124" y="1505186"/>
            <a:ext cx="854927" cy="164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Box 10">
            <a:extLst>
              <a:ext uri="{FF2B5EF4-FFF2-40B4-BE49-F238E27FC236}">
                <a16:creationId xmlns:a16="http://schemas.microsoft.com/office/drawing/2014/main" id="{E3A14044-4691-4945-8A4F-8CE4ABF82A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2981" y="1227738"/>
            <a:ext cx="1132671" cy="277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914400" eaLnBrk="0" hangingPunct="0">
              <a:defRPr sz="2000" b="1">
                <a:solidFill>
                  <a:srgbClr val="000000"/>
                </a:solidFill>
                <a:latin typeface="GE Inspira Pitch" pitchFamily="-84" charset="0"/>
                <a:ea typeface="ＭＳ Ｐゴシック" pitchFamily="-84" charset="-128"/>
                <a:cs typeface="+mn-cs"/>
              </a:defRPr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3" b="1" i="0" u="none" strike="noStrike" kern="1200" cap="none" spc="0" normalizeH="0" baseline="0" noProof="0" dirty="0">
                <a:ln>
                  <a:noFill/>
                </a:ln>
                <a:solidFill>
                  <a:srgbClr val="005CB9"/>
                </a:solidFill>
                <a:effectLst/>
                <a:uLnTx/>
                <a:uFillTx/>
                <a:latin typeface="GE Inspira" panose="020F0603030400020203" pitchFamily="34" charset="0"/>
                <a:ea typeface="ＭＳ Ｐゴシック" pitchFamily="-84" charset="-128"/>
                <a:cs typeface="+mn-cs"/>
              </a:rPr>
              <a:t>Vivid S70</a:t>
            </a:r>
          </a:p>
        </p:txBody>
      </p:sp>
      <p:pic>
        <p:nvPicPr>
          <p:cNvPr id="1034" name="Picture 10" descr="Image result for vivid s60">
            <a:extLst>
              <a:ext uri="{FF2B5EF4-FFF2-40B4-BE49-F238E27FC236}">
                <a16:creationId xmlns:a16="http://schemas.microsoft.com/office/drawing/2014/main" id="{3A6925AE-747F-4156-9C37-AC6C8AF14E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98" t="2541" r="24332" b="13426"/>
          <a:stretch/>
        </p:blipFill>
        <p:spPr bwMode="auto">
          <a:xfrm>
            <a:off x="6229625" y="3053784"/>
            <a:ext cx="815385" cy="185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10">
            <a:extLst>
              <a:ext uri="{FF2B5EF4-FFF2-40B4-BE49-F238E27FC236}">
                <a16:creationId xmlns:a16="http://schemas.microsoft.com/office/drawing/2014/main" id="{E98BBD13-BFFE-4565-82E5-F79879988B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7828" y="2762923"/>
            <a:ext cx="1132671" cy="277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914400" eaLnBrk="0" hangingPunct="0">
              <a:defRPr sz="2000" b="1">
                <a:solidFill>
                  <a:srgbClr val="000000"/>
                </a:solidFill>
                <a:latin typeface="GE Inspira Pitch" pitchFamily="-84" charset="0"/>
                <a:ea typeface="ＭＳ Ｐゴシック" pitchFamily="-84" charset="-128"/>
                <a:cs typeface="+mn-cs"/>
              </a:defRPr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3" b="1" i="0" u="none" strike="noStrike" kern="1200" cap="none" spc="0" normalizeH="0" baseline="0" noProof="0" dirty="0">
                <a:ln>
                  <a:noFill/>
                </a:ln>
                <a:solidFill>
                  <a:srgbClr val="005CB9"/>
                </a:solidFill>
                <a:effectLst/>
                <a:uLnTx/>
                <a:uFillTx/>
                <a:latin typeface="GE Inspira" panose="020F0603030400020203" pitchFamily="34" charset="0"/>
                <a:ea typeface="ＭＳ Ｐゴシック" pitchFamily="-84" charset="-128"/>
                <a:cs typeface="+mn-cs"/>
              </a:rPr>
              <a:t>Vivid S60</a:t>
            </a:r>
          </a:p>
        </p:txBody>
      </p:sp>
    </p:spTree>
    <p:extLst>
      <p:ext uri="{BB962C8B-B14F-4D97-AF65-F5344CB8AC3E}">
        <p14:creationId xmlns:p14="http://schemas.microsoft.com/office/powerpoint/2010/main" val="21567881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Базовые вопросы при выборе УЗ системы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600204"/>
            <a:ext cx="10972800" cy="4895599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Холите л вы совмещать аппарат для УЗИ органов брюшной полости и сердца?</a:t>
            </a:r>
          </a:p>
          <a:p>
            <a:endParaRPr lang="ru-RU" dirty="0"/>
          </a:p>
          <a:p>
            <a:r>
              <a:rPr lang="ru-RU" dirty="0"/>
              <a:t>Планируете ли вы делать исследование только в одном кабинете или транспортировать в клинике и за ее пределы?</a:t>
            </a:r>
          </a:p>
          <a:p>
            <a:endParaRPr lang="ru-RU" dirty="0"/>
          </a:p>
          <a:p>
            <a:r>
              <a:rPr lang="ru-RU" dirty="0"/>
              <a:t>Готова ли компания-производитель предоставить сервисное обслуживание, правильные настройки, поддержку инженера и консультации аппликатора?</a:t>
            </a:r>
          </a:p>
          <a:p>
            <a:endParaRPr lang="ru-RU" dirty="0"/>
          </a:p>
          <a:p>
            <a:r>
              <a:rPr lang="ru-RU" dirty="0"/>
              <a:t>Знают ли специалисты компании особенности работы ветеринарных специалистов?</a:t>
            </a:r>
          </a:p>
          <a:p>
            <a:endParaRPr lang="ru-RU" dirty="0"/>
          </a:p>
          <a:p>
            <a:r>
              <a:rPr lang="ru-RU" dirty="0"/>
              <a:t>Предоставляет ли компания возможность обучения для специалистов в области ветеринарной </a:t>
            </a:r>
            <a:r>
              <a:rPr lang="ru-RU" dirty="0" err="1"/>
              <a:t>ЭхоКГ</a:t>
            </a:r>
            <a:r>
              <a:rPr lang="ru-RU" dirty="0"/>
              <a:t> ?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0702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План лекции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Ультразвук – базовые понятия</a:t>
            </a:r>
          </a:p>
          <a:p>
            <a:r>
              <a:rPr lang="ru-RU" dirty="0"/>
              <a:t>История медицинского применения ультразвука</a:t>
            </a:r>
          </a:p>
          <a:p>
            <a:r>
              <a:rPr lang="ru-RU" dirty="0"/>
              <a:t>Место эхокардиографии в клинической ветеринарной кардиологии</a:t>
            </a:r>
          </a:p>
          <a:p>
            <a:r>
              <a:rPr lang="ru-RU" dirty="0"/>
              <a:t>Обзор </a:t>
            </a:r>
            <a:r>
              <a:rPr lang="ru-RU" dirty="0" err="1"/>
              <a:t>эхокардиографических</a:t>
            </a:r>
            <a:r>
              <a:rPr lang="ru-RU" dirty="0"/>
              <a:t> режимов</a:t>
            </a:r>
          </a:p>
          <a:p>
            <a:r>
              <a:rPr lang="ru-RU" dirty="0"/>
              <a:t>Понятие разрешения</a:t>
            </a:r>
          </a:p>
          <a:p>
            <a:r>
              <a:rPr lang="ru-RU" dirty="0"/>
              <a:t>Оптимизация изображения</a:t>
            </a:r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8790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Ультразвуковая система для кардиологии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В-режим</a:t>
            </a:r>
          </a:p>
          <a:p>
            <a:r>
              <a:rPr lang="ru-RU" dirty="0"/>
              <a:t>М-режим</a:t>
            </a:r>
          </a:p>
          <a:p>
            <a:r>
              <a:rPr lang="ru-RU" dirty="0"/>
              <a:t>Спектральный </a:t>
            </a:r>
            <a:r>
              <a:rPr lang="ru-RU" dirty="0" err="1"/>
              <a:t>допплер</a:t>
            </a:r>
            <a:r>
              <a:rPr lang="ru-RU" dirty="0"/>
              <a:t> (импульсный, постоянно-волновой)</a:t>
            </a:r>
          </a:p>
          <a:p>
            <a:r>
              <a:rPr lang="ru-RU" dirty="0"/>
              <a:t>Цветной </a:t>
            </a:r>
            <a:r>
              <a:rPr lang="ru-RU" dirty="0" err="1"/>
              <a:t>допплер</a:t>
            </a:r>
            <a:endParaRPr lang="en-US" dirty="0"/>
          </a:p>
          <a:p>
            <a:r>
              <a:rPr lang="ru-RU" dirty="0"/>
              <a:t>Тканевый </a:t>
            </a:r>
            <a:r>
              <a:rPr lang="ru-RU" dirty="0" err="1"/>
              <a:t>допплер</a:t>
            </a:r>
            <a:endParaRPr lang="ru-RU" dirty="0"/>
          </a:p>
          <a:p>
            <a:r>
              <a:rPr lang="ru-RU" dirty="0"/>
              <a:t>Пакет кардиологических расчетов</a:t>
            </a:r>
          </a:p>
          <a:p>
            <a:r>
              <a:rPr lang="ru-RU" dirty="0"/>
              <a:t>Датчики с фазированной решеткой </a:t>
            </a:r>
          </a:p>
          <a:p>
            <a:r>
              <a:rPr lang="ru-RU" dirty="0"/>
              <a:t>Опции: 3-</a:t>
            </a:r>
            <a:r>
              <a:rPr lang="en-US" dirty="0"/>
              <a:t>D, 4-D</a:t>
            </a:r>
            <a:r>
              <a:rPr lang="ru-RU" dirty="0"/>
              <a:t>, </a:t>
            </a:r>
            <a:r>
              <a:rPr lang="en-US" dirty="0"/>
              <a:t>Speckle-tracking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4400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Архивирование информации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В </a:t>
            </a:r>
            <a:r>
              <a:rPr lang="ru-RU" dirty="0" err="1"/>
              <a:t>ЭхоКГ</a:t>
            </a:r>
            <a:r>
              <a:rPr lang="ru-RU" dirty="0"/>
              <a:t> сохраняют видео</a:t>
            </a:r>
          </a:p>
          <a:p>
            <a:endParaRPr lang="ru-RU" dirty="0"/>
          </a:p>
          <a:p>
            <a:r>
              <a:rPr lang="ru-RU" dirty="0"/>
              <a:t>Длительность видео: 5 сек или 3 </a:t>
            </a:r>
            <a:r>
              <a:rPr lang="ru-RU" dirty="0" err="1"/>
              <a:t>кардиоцикла</a:t>
            </a:r>
            <a:endParaRPr lang="ru-RU" dirty="0"/>
          </a:p>
          <a:p>
            <a:endParaRPr lang="ru-RU" dirty="0"/>
          </a:p>
          <a:p>
            <a:r>
              <a:rPr lang="ru-RU" dirty="0"/>
              <a:t>Необходимо продумать, как и где хранить данные</a:t>
            </a:r>
          </a:p>
          <a:p>
            <a:endParaRPr lang="ru-RU" dirty="0"/>
          </a:p>
          <a:p>
            <a:r>
              <a:rPr lang="ru-RU" dirty="0"/>
              <a:t>Архив </a:t>
            </a:r>
            <a:r>
              <a:rPr lang="ru-RU" dirty="0" err="1"/>
              <a:t>ультразвукокой</a:t>
            </a:r>
            <a:r>
              <a:rPr lang="ru-RU" dirty="0"/>
              <a:t> системы необходимо очищать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0428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Техника проведения исследования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  <p:sp>
        <p:nvSpPr>
          <p:cNvPr id="11" name="Freeform 5"/>
          <p:cNvSpPr>
            <a:spLocks noChangeAspect="1" noEditPoints="1"/>
          </p:cNvSpPr>
          <p:nvPr/>
        </p:nvSpPr>
        <p:spPr bwMode="black">
          <a:xfrm>
            <a:off x="515012" y="6318023"/>
            <a:ext cx="384048" cy="384048"/>
          </a:xfrm>
          <a:custGeom>
            <a:avLst/>
            <a:gdLst>
              <a:gd name="T0" fmla="*/ 3869 w 5760"/>
              <a:gd name="T1" fmla="*/ 1545 h 5760"/>
              <a:gd name="T2" fmla="*/ 2018 w 5760"/>
              <a:gd name="T3" fmla="*/ 2250 h 5760"/>
              <a:gd name="T4" fmla="*/ 2018 w 5760"/>
              <a:gd name="T5" fmla="*/ 2250 h 5760"/>
              <a:gd name="T6" fmla="*/ 1556 w 5760"/>
              <a:gd name="T7" fmla="*/ 3934 h 5760"/>
              <a:gd name="T8" fmla="*/ 1755 w 5760"/>
              <a:gd name="T9" fmla="*/ 4133 h 5760"/>
              <a:gd name="T10" fmla="*/ 3470 w 5760"/>
              <a:gd name="T11" fmla="*/ 3455 h 5760"/>
              <a:gd name="T12" fmla="*/ 3861 w 5760"/>
              <a:gd name="T13" fmla="*/ 3710 h 5760"/>
              <a:gd name="T14" fmla="*/ 3933 w 5760"/>
              <a:gd name="T15" fmla="*/ 3255 h 5760"/>
              <a:gd name="T16" fmla="*/ 3734 w 5760"/>
              <a:gd name="T17" fmla="*/ 4133 h 5760"/>
              <a:gd name="T18" fmla="*/ 3694 w 5760"/>
              <a:gd name="T19" fmla="*/ 2712 h 5760"/>
              <a:gd name="T20" fmla="*/ 3905 w 5760"/>
              <a:gd name="T21" fmla="*/ 2466 h 5760"/>
              <a:gd name="T22" fmla="*/ 3574 w 5760"/>
              <a:gd name="T23" fmla="*/ 2354 h 5760"/>
              <a:gd name="T24" fmla="*/ 3853 w 5760"/>
              <a:gd name="T25" fmla="*/ 1324 h 5760"/>
              <a:gd name="T26" fmla="*/ 3295 w 5760"/>
              <a:gd name="T27" fmla="*/ 2298 h 5760"/>
              <a:gd name="T28" fmla="*/ 2685 w 5760"/>
              <a:gd name="T29" fmla="*/ 2469 h 5760"/>
              <a:gd name="T30" fmla="*/ 2816 w 5760"/>
              <a:gd name="T31" fmla="*/ 1987 h 5760"/>
              <a:gd name="T32" fmla="*/ 2170 w 5760"/>
              <a:gd name="T33" fmla="*/ 2593 h 5760"/>
              <a:gd name="T34" fmla="*/ 2712 w 5760"/>
              <a:gd name="T35" fmla="*/ 1580 h 5760"/>
              <a:gd name="T36" fmla="*/ 1779 w 5760"/>
              <a:gd name="T37" fmla="*/ 2274 h 5760"/>
              <a:gd name="T38" fmla="*/ 1643 w 5760"/>
              <a:gd name="T39" fmla="*/ 1795 h 5760"/>
              <a:gd name="T40" fmla="*/ 1388 w 5760"/>
              <a:gd name="T41" fmla="*/ 2066 h 5760"/>
              <a:gd name="T42" fmla="*/ 2122 w 5760"/>
              <a:gd name="T43" fmla="*/ 2792 h 5760"/>
              <a:gd name="T44" fmla="*/ 2417 w 5760"/>
              <a:gd name="T45" fmla="*/ 2832 h 5760"/>
              <a:gd name="T46" fmla="*/ 1292 w 5760"/>
              <a:gd name="T47" fmla="*/ 3917 h 5760"/>
              <a:gd name="T48" fmla="*/ 2537 w 5760"/>
              <a:gd name="T49" fmla="*/ 3678 h 5760"/>
              <a:gd name="T50" fmla="*/ 3374 w 5760"/>
              <a:gd name="T51" fmla="*/ 2489 h 5760"/>
              <a:gd name="T52" fmla="*/ 2888 w 5760"/>
              <a:gd name="T53" fmla="*/ 3502 h 5760"/>
              <a:gd name="T54" fmla="*/ 4484 w 5760"/>
              <a:gd name="T55" fmla="*/ 3646 h 5760"/>
              <a:gd name="T56" fmla="*/ 5321 w 5760"/>
              <a:gd name="T57" fmla="*/ 3701 h 5760"/>
              <a:gd name="T58" fmla="*/ 5297 w 5760"/>
              <a:gd name="T59" fmla="*/ 3694 h 5760"/>
              <a:gd name="T60" fmla="*/ 5066 w 5760"/>
              <a:gd name="T61" fmla="*/ 2513 h 5760"/>
              <a:gd name="T62" fmla="*/ 5138 w 5760"/>
              <a:gd name="T63" fmla="*/ 3415 h 5760"/>
              <a:gd name="T64" fmla="*/ 2880 w 5760"/>
              <a:gd name="T65" fmla="*/ 5449 h 5760"/>
              <a:gd name="T66" fmla="*/ 2063 w 5760"/>
              <a:gd name="T67" fmla="*/ 5306 h 5760"/>
              <a:gd name="T68" fmla="*/ 2689 w 5760"/>
              <a:gd name="T69" fmla="*/ 5393 h 5760"/>
              <a:gd name="T70" fmla="*/ 3047 w 5760"/>
              <a:gd name="T71" fmla="*/ 4875 h 5760"/>
              <a:gd name="T72" fmla="*/ 1771 w 5760"/>
              <a:gd name="T73" fmla="*/ 5042 h 5760"/>
              <a:gd name="T74" fmla="*/ 440 w 5760"/>
              <a:gd name="T75" fmla="*/ 2067 h 5760"/>
              <a:gd name="T76" fmla="*/ 462 w 5760"/>
              <a:gd name="T77" fmla="*/ 2075 h 5760"/>
              <a:gd name="T78" fmla="*/ 694 w 5760"/>
              <a:gd name="T79" fmla="*/ 3247 h 5760"/>
              <a:gd name="T80" fmla="*/ 622 w 5760"/>
              <a:gd name="T81" fmla="*/ 2354 h 5760"/>
              <a:gd name="T82" fmla="*/ 2880 w 5760"/>
              <a:gd name="T83" fmla="*/ 311 h 5760"/>
              <a:gd name="T84" fmla="*/ 3696 w 5760"/>
              <a:gd name="T85" fmla="*/ 461 h 5760"/>
              <a:gd name="T86" fmla="*/ 3071 w 5760"/>
              <a:gd name="T87" fmla="*/ 367 h 5760"/>
              <a:gd name="T88" fmla="*/ 2712 w 5760"/>
              <a:gd name="T89" fmla="*/ 885 h 5760"/>
              <a:gd name="T90" fmla="*/ 3989 w 5760"/>
              <a:gd name="T91" fmla="*/ 726 h 5760"/>
              <a:gd name="T92" fmla="*/ 5321 w 5760"/>
              <a:gd name="T93" fmla="*/ 3701 h 5760"/>
              <a:gd name="T94" fmla="*/ 135 w 5760"/>
              <a:gd name="T95" fmla="*/ 2880 h 5760"/>
              <a:gd name="T96" fmla="*/ 5624 w 5760"/>
              <a:gd name="T97" fmla="*/ 2880 h 5760"/>
              <a:gd name="T98" fmla="*/ 2880 w 5760"/>
              <a:gd name="T99" fmla="*/ 5760 h 5760"/>
              <a:gd name="T100" fmla="*/ 2880 w 5760"/>
              <a:gd name="T101" fmla="*/ 0 h 5760"/>
              <a:gd name="T102" fmla="*/ 2880 w 5760"/>
              <a:gd name="T103" fmla="*/ 5760 h 57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760" h="5760">
                <a:moveTo>
                  <a:pt x="3526" y="2130"/>
                </a:moveTo>
                <a:cubicBezTo>
                  <a:pt x="3526" y="1803"/>
                  <a:pt x="3748" y="1485"/>
                  <a:pt x="3869" y="1545"/>
                </a:cubicBezTo>
                <a:cubicBezTo>
                  <a:pt x="4006" y="1614"/>
                  <a:pt x="3766" y="1923"/>
                  <a:pt x="3526" y="2130"/>
                </a:cubicBezTo>
                <a:moveTo>
                  <a:pt x="2018" y="2250"/>
                </a:moveTo>
                <a:cubicBezTo>
                  <a:pt x="2018" y="1987"/>
                  <a:pt x="2278" y="1486"/>
                  <a:pt x="2437" y="1539"/>
                </a:cubicBezTo>
                <a:cubicBezTo>
                  <a:pt x="2625" y="1601"/>
                  <a:pt x="2282" y="2106"/>
                  <a:pt x="2018" y="2250"/>
                </a:cubicBezTo>
                <a:close/>
                <a:moveTo>
                  <a:pt x="1755" y="4133"/>
                </a:moveTo>
                <a:cubicBezTo>
                  <a:pt x="1635" y="4138"/>
                  <a:pt x="1556" y="4062"/>
                  <a:pt x="1556" y="3934"/>
                </a:cubicBezTo>
                <a:cubicBezTo>
                  <a:pt x="1556" y="3591"/>
                  <a:pt x="2031" y="3264"/>
                  <a:pt x="2390" y="3088"/>
                </a:cubicBezTo>
                <a:cubicBezTo>
                  <a:pt x="2327" y="3567"/>
                  <a:pt x="2165" y="4114"/>
                  <a:pt x="1755" y="4133"/>
                </a:cubicBezTo>
                <a:close/>
                <a:moveTo>
                  <a:pt x="3949" y="3016"/>
                </a:moveTo>
                <a:cubicBezTo>
                  <a:pt x="3678" y="3016"/>
                  <a:pt x="3470" y="3215"/>
                  <a:pt x="3470" y="3455"/>
                </a:cubicBezTo>
                <a:cubicBezTo>
                  <a:pt x="3470" y="3654"/>
                  <a:pt x="3590" y="3813"/>
                  <a:pt x="3750" y="3813"/>
                </a:cubicBezTo>
                <a:cubicBezTo>
                  <a:pt x="3806" y="3813"/>
                  <a:pt x="3861" y="3782"/>
                  <a:pt x="3861" y="3710"/>
                </a:cubicBezTo>
                <a:cubicBezTo>
                  <a:pt x="3861" y="3606"/>
                  <a:pt x="3724" y="3581"/>
                  <a:pt x="3734" y="3426"/>
                </a:cubicBezTo>
                <a:cubicBezTo>
                  <a:pt x="3741" y="3323"/>
                  <a:pt x="3837" y="3255"/>
                  <a:pt x="3933" y="3255"/>
                </a:cubicBezTo>
                <a:cubicBezTo>
                  <a:pt x="4124" y="3255"/>
                  <a:pt x="4214" y="3440"/>
                  <a:pt x="4214" y="3632"/>
                </a:cubicBezTo>
                <a:cubicBezTo>
                  <a:pt x="4206" y="3927"/>
                  <a:pt x="3989" y="4133"/>
                  <a:pt x="3734" y="4133"/>
                </a:cubicBezTo>
                <a:cubicBezTo>
                  <a:pt x="3398" y="4133"/>
                  <a:pt x="3183" y="3813"/>
                  <a:pt x="3183" y="3470"/>
                </a:cubicBezTo>
                <a:cubicBezTo>
                  <a:pt x="3183" y="2960"/>
                  <a:pt x="3518" y="2760"/>
                  <a:pt x="3694" y="2712"/>
                </a:cubicBezTo>
                <a:cubicBezTo>
                  <a:pt x="3696" y="2712"/>
                  <a:pt x="4153" y="2794"/>
                  <a:pt x="4138" y="2592"/>
                </a:cubicBezTo>
                <a:cubicBezTo>
                  <a:pt x="4132" y="2504"/>
                  <a:pt x="4000" y="2470"/>
                  <a:pt x="3905" y="2466"/>
                </a:cubicBezTo>
                <a:cubicBezTo>
                  <a:pt x="3799" y="2462"/>
                  <a:pt x="3692" y="2500"/>
                  <a:pt x="3692" y="2500"/>
                </a:cubicBezTo>
                <a:cubicBezTo>
                  <a:pt x="3636" y="2472"/>
                  <a:pt x="3598" y="2417"/>
                  <a:pt x="3574" y="2354"/>
                </a:cubicBezTo>
                <a:cubicBezTo>
                  <a:pt x="3901" y="2106"/>
                  <a:pt x="4133" y="1867"/>
                  <a:pt x="4133" y="1596"/>
                </a:cubicBezTo>
                <a:cubicBezTo>
                  <a:pt x="4133" y="1452"/>
                  <a:pt x="4037" y="1324"/>
                  <a:pt x="3853" y="1324"/>
                </a:cubicBezTo>
                <a:cubicBezTo>
                  <a:pt x="3526" y="1324"/>
                  <a:pt x="3279" y="1739"/>
                  <a:pt x="3279" y="2114"/>
                </a:cubicBezTo>
                <a:cubicBezTo>
                  <a:pt x="3279" y="2178"/>
                  <a:pt x="3279" y="2242"/>
                  <a:pt x="3295" y="2298"/>
                </a:cubicBezTo>
                <a:cubicBezTo>
                  <a:pt x="3087" y="2449"/>
                  <a:pt x="2933" y="2543"/>
                  <a:pt x="2654" y="2711"/>
                </a:cubicBezTo>
                <a:cubicBezTo>
                  <a:pt x="2654" y="2676"/>
                  <a:pt x="2661" y="2586"/>
                  <a:pt x="2685" y="2469"/>
                </a:cubicBezTo>
                <a:cubicBezTo>
                  <a:pt x="2780" y="2365"/>
                  <a:pt x="2912" y="2210"/>
                  <a:pt x="2912" y="2090"/>
                </a:cubicBezTo>
                <a:cubicBezTo>
                  <a:pt x="2912" y="2034"/>
                  <a:pt x="2880" y="1987"/>
                  <a:pt x="2816" y="1987"/>
                </a:cubicBezTo>
                <a:cubicBezTo>
                  <a:pt x="2657" y="1987"/>
                  <a:pt x="2537" y="2226"/>
                  <a:pt x="2505" y="2393"/>
                </a:cubicBezTo>
                <a:cubicBezTo>
                  <a:pt x="2433" y="2481"/>
                  <a:pt x="2290" y="2593"/>
                  <a:pt x="2170" y="2593"/>
                </a:cubicBezTo>
                <a:cubicBezTo>
                  <a:pt x="2074" y="2593"/>
                  <a:pt x="2042" y="2505"/>
                  <a:pt x="2034" y="2473"/>
                </a:cubicBezTo>
                <a:cubicBezTo>
                  <a:pt x="2338" y="2369"/>
                  <a:pt x="2712" y="1955"/>
                  <a:pt x="2712" y="1580"/>
                </a:cubicBezTo>
                <a:cubicBezTo>
                  <a:pt x="2712" y="1500"/>
                  <a:pt x="2681" y="1324"/>
                  <a:pt x="2441" y="1324"/>
                </a:cubicBezTo>
                <a:cubicBezTo>
                  <a:pt x="2082" y="1324"/>
                  <a:pt x="1779" y="1859"/>
                  <a:pt x="1779" y="2274"/>
                </a:cubicBezTo>
                <a:cubicBezTo>
                  <a:pt x="1651" y="2274"/>
                  <a:pt x="1604" y="2138"/>
                  <a:pt x="1604" y="2034"/>
                </a:cubicBezTo>
                <a:cubicBezTo>
                  <a:pt x="1604" y="1931"/>
                  <a:pt x="1643" y="1827"/>
                  <a:pt x="1643" y="1795"/>
                </a:cubicBezTo>
                <a:cubicBezTo>
                  <a:pt x="1643" y="1763"/>
                  <a:pt x="1627" y="1723"/>
                  <a:pt x="1580" y="1723"/>
                </a:cubicBezTo>
                <a:cubicBezTo>
                  <a:pt x="1460" y="1723"/>
                  <a:pt x="1388" y="1883"/>
                  <a:pt x="1388" y="2066"/>
                </a:cubicBezTo>
                <a:cubicBezTo>
                  <a:pt x="1396" y="2322"/>
                  <a:pt x="1564" y="2481"/>
                  <a:pt x="1787" y="2497"/>
                </a:cubicBezTo>
                <a:cubicBezTo>
                  <a:pt x="1819" y="2649"/>
                  <a:pt x="1955" y="2792"/>
                  <a:pt x="2122" y="2792"/>
                </a:cubicBezTo>
                <a:cubicBezTo>
                  <a:pt x="2226" y="2792"/>
                  <a:pt x="2353" y="2760"/>
                  <a:pt x="2441" y="2681"/>
                </a:cubicBezTo>
                <a:cubicBezTo>
                  <a:pt x="2433" y="2737"/>
                  <a:pt x="2425" y="2784"/>
                  <a:pt x="2417" y="2832"/>
                </a:cubicBezTo>
                <a:cubicBezTo>
                  <a:pt x="2066" y="3016"/>
                  <a:pt x="1811" y="3143"/>
                  <a:pt x="1580" y="3351"/>
                </a:cubicBezTo>
                <a:cubicBezTo>
                  <a:pt x="1396" y="3518"/>
                  <a:pt x="1292" y="3742"/>
                  <a:pt x="1292" y="3917"/>
                </a:cubicBezTo>
                <a:cubicBezTo>
                  <a:pt x="1292" y="4157"/>
                  <a:pt x="1444" y="4380"/>
                  <a:pt x="1755" y="4380"/>
                </a:cubicBezTo>
                <a:cubicBezTo>
                  <a:pt x="2122" y="4380"/>
                  <a:pt x="2401" y="4085"/>
                  <a:pt x="2537" y="3678"/>
                </a:cubicBezTo>
                <a:cubicBezTo>
                  <a:pt x="2601" y="3486"/>
                  <a:pt x="2626" y="3208"/>
                  <a:pt x="2642" y="2952"/>
                </a:cubicBezTo>
                <a:cubicBezTo>
                  <a:pt x="3009" y="2745"/>
                  <a:pt x="3183" y="2625"/>
                  <a:pt x="3374" y="2489"/>
                </a:cubicBezTo>
                <a:cubicBezTo>
                  <a:pt x="3398" y="2529"/>
                  <a:pt x="3423" y="2561"/>
                  <a:pt x="3454" y="2585"/>
                </a:cubicBezTo>
                <a:cubicBezTo>
                  <a:pt x="3287" y="2673"/>
                  <a:pt x="2888" y="2920"/>
                  <a:pt x="2888" y="3502"/>
                </a:cubicBezTo>
                <a:cubicBezTo>
                  <a:pt x="2888" y="3917"/>
                  <a:pt x="3167" y="4380"/>
                  <a:pt x="3718" y="4380"/>
                </a:cubicBezTo>
                <a:cubicBezTo>
                  <a:pt x="4172" y="4380"/>
                  <a:pt x="4484" y="4005"/>
                  <a:pt x="4484" y="3646"/>
                </a:cubicBezTo>
                <a:cubicBezTo>
                  <a:pt x="4484" y="3319"/>
                  <a:pt x="4300" y="3016"/>
                  <a:pt x="3949" y="3016"/>
                </a:cubicBezTo>
                <a:close/>
                <a:moveTo>
                  <a:pt x="5321" y="3701"/>
                </a:moveTo>
                <a:cubicBezTo>
                  <a:pt x="5319" y="3703"/>
                  <a:pt x="5315" y="3707"/>
                  <a:pt x="5306" y="3704"/>
                </a:cubicBezTo>
                <a:cubicBezTo>
                  <a:pt x="5299" y="3702"/>
                  <a:pt x="5297" y="3698"/>
                  <a:pt x="5297" y="3694"/>
                </a:cubicBezTo>
                <a:cubicBezTo>
                  <a:pt x="5298" y="3689"/>
                  <a:pt x="5394" y="3405"/>
                  <a:pt x="5393" y="3080"/>
                </a:cubicBezTo>
                <a:cubicBezTo>
                  <a:pt x="5392" y="2728"/>
                  <a:pt x="5249" y="2513"/>
                  <a:pt x="5066" y="2513"/>
                </a:cubicBezTo>
                <a:cubicBezTo>
                  <a:pt x="4954" y="2513"/>
                  <a:pt x="4874" y="2593"/>
                  <a:pt x="4874" y="2712"/>
                </a:cubicBezTo>
                <a:cubicBezTo>
                  <a:pt x="4874" y="2928"/>
                  <a:pt x="5138" y="2944"/>
                  <a:pt x="5138" y="3415"/>
                </a:cubicBezTo>
                <a:cubicBezTo>
                  <a:pt x="5138" y="3606"/>
                  <a:pt x="5098" y="3789"/>
                  <a:pt x="5034" y="3989"/>
                </a:cubicBezTo>
                <a:cubicBezTo>
                  <a:pt x="4739" y="4986"/>
                  <a:pt x="3797" y="5449"/>
                  <a:pt x="2880" y="5449"/>
                </a:cubicBezTo>
                <a:cubicBezTo>
                  <a:pt x="2457" y="5449"/>
                  <a:pt x="2157" y="5362"/>
                  <a:pt x="2067" y="5322"/>
                </a:cubicBezTo>
                <a:cubicBezTo>
                  <a:pt x="2063" y="5320"/>
                  <a:pt x="2061" y="5313"/>
                  <a:pt x="2063" y="5306"/>
                </a:cubicBezTo>
                <a:cubicBezTo>
                  <a:pt x="2065" y="5300"/>
                  <a:pt x="2072" y="5296"/>
                  <a:pt x="2075" y="5298"/>
                </a:cubicBezTo>
                <a:cubicBezTo>
                  <a:pt x="2111" y="5312"/>
                  <a:pt x="2369" y="5393"/>
                  <a:pt x="2689" y="5393"/>
                </a:cubicBezTo>
                <a:cubicBezTo>
                  <a:pt x="3040" y="5393"/>
                  <a:pt x="3247" y="5250"/>
                  <a:pt x="3247" y="5074"/>
                </a:cubicBezTo>
                <a:cubicBezTo>
                  <a:pt x="3247" y="4962"/>
                  <a:pt x="3159" y="4875"/>
                  <a:pt x="3047" y="4875"/>
                </a:cubicBezTo>
                <a:cubicBezTo>
                  <a:pt x="2832" y="4875"/>
                  <a:pt x="2816" y="5146"/>
                  <a:pt x="2353" y="5146"/>
                </a:cubicBezTo>
                <a:cubicBezTo>
                  <a:pt x="2154" y="5146"/>
                  <a:pt x="1979" y="5106"/>
                  <a:pt x="1771" y="5042"/>
                </a:cubicBezTo>
                <a:cubicBezTo>
                  <a:pt x="782" y="4739"/>
                  <a:pt x="310" y="3805"/>
                  <a:pt x="311" y="2880"/>
                </a:cubicBezTo>
                <a:cubicBezTo>
                  <a:pt x="311" y="2429"/>
                  <a:pt x="438" y="2070"/>
                  <a:pt x="440" y="2067"/>
                </a:cubicBezTo>
                <a:cubicBezTo>
                  <a:pt x="441" y="2065"/>
                  <a:pt x="447" y="2062"/>
                  <a:pt x="454" y="2065"/>
                </a:cubicBezTo>
                <a:cubicBezTo>
                  <a:pt x="461" y="2067"/>
                  <a:pt x="463" y="2073"/>
                  <a:pt x="462" y="2075"/>
                </a:cubicBezTo>
                <a:cubicBezTo>
                  <a:pt x="451" y="2112"/>
                  <a:pt x="367" y="2370"/>
                  <a:pt x="367" y="2688"/>
                </a:cubicBezTo>
                <a:cubicBezTo>
                  <a:pt x="367" y="3040"/>
                  <a:pt x="511" y="3247"/>
                  <a:pt x="694" y="3247"/>
                </a:cubicBezTo>
                <a:cubicBezTo>
                  <a:pt x="798" y="3247"/>
                  <a:pt x="885" y="3167"/>
                  <a:pt x="885" y="3056"/>
                </a:cubicBezTo>
                <a:cubicBezTo>
                  <a:pt x="885" y="2840"/>
                  <a:pt x="622" y="2816"/>
                  <a:pt x="622" y="2354"/>
                </a:cubicBezTo>
                <a:cubicBezTo>
                  <a:pt x="622" y="2154"/>
                  <a:pt x="662" y="1978"/>
                  <a:pt x="726" y="1771"/>
                </a:cubicBezTo>
                <a:cubicBezTo>
                  <a:pt x="1029" y="782"/>
                  <a:pt x="1963" y="318"/>
                  <a:pt x="2880" y="311"/>
                </a:cubicBezTo>
                <a:cubicBezTo>
                  <a:pt x="3306" y="308"/>
                  <a:pt x="3680" y="435"/>
                  <a:pt x="3694" y="447"/>
                </a:cubicBezTo>
                <a:cubicBezTo>
                  <a:pt x="3696" y="449"/>
                  <a:pt x="3699" y="455"/>
                  <a:pt x="3696" y="461"/>
                </a:cubicBezTo>
                <a:cubicBezTo>
                  <a:pt x="3693" y="468"/>
                  <a:pt x="3688" y="469"/>
                  <a:pt x="3686" y="469"/>
                </a:cubicBezTo>
                <a:cubicBezTo>
                  <a:pt x="3681" y="468"/>
                  <a:pt x="3439" y="367"/>
                  <a:pt x="3071" y="367"/>
                </a:cubicBezTo>
                <a:cubicBezTo>
                  <a:pt x="2728" y="367"/>
                  <a:pt x="2513" y="510"/>
                  <a:pt x="2513" y="694"/>
                </a:cubicBezTo>
                <a:cubicBezTo>
                  <a:pt x="2513" y="798"/>
                  <a:pt x="2593" y="885"/>
                  <a:pt x="2712" y="885"/>
                </a:cubicBezTo>
                <a:cubicBezTo>
                  <a:pt x="2928" y="885"/>
                  <a:pt x="2944" y="622"/>
                  <a:pt x="3406" y="622"/>
                </a:cubicBezTo>
                <a:cubicBezTo>
                  <a:pt x="3606" y="622"/>
                  <a:pt x="3781" y="662"/>
                  <a:pt x="3989" y="726"/>
                </a:cubicBezTo>
                <a:cubicBezTo>
                  <a:pt x="4986" y="1029"/>
                  <a:pt x="5440" y="1971"/>
                  <a:pt x="5449" y="2880"/>
                </a:cubicBezTo>
                <a:cubicBezTo>
                  <a:pt x="5453" y="3346"/>
                  <a:pt x="5322" y="3699"/>
                  <a:pt x="5321" y="3701"/>
                </a:cubicBezTo>
                <a:close/>
                <a:moveTo>
                  <a:pt x="2880" y="136"/>
                </a:moveTo>
                <a:cubicBezTo>
                  <a:pt x="1364" y="136"/>
                  <a:pt x="135" y="1364"/>
                  <a:pt x="135" y="2880"/>
                </a:cubicBezTo>
                <a:cubicBezTo>
                  <a:pt x="135" y="4396"/>
                  <a:pt x="1364" y="5624"/>
                  <a:pt x="2880" y="5624"/>
                </a:cubicBezTo>
                <a:cubicBezTo>
                  <a:pt x="4396" y="5624"/>
                  <a:pt x="5624" y="4396"/>
                  <a:pt x="5624" y="2880"/>
                </a:cubicBezTo>
                <a:cubicBezTo>
                  <a:pt x="5624" y="1372"/>
                  <a:pt x="4396" y="136"/>
                  <a:pt x="2880" y="136"/>
                </a:cubicBezTo>
                <a:close/>
                <a:moveTo>
                  <a:pt x="2880" y="5760"/>
                </a:moveTo>
                <a:cubicBezTo>
                  <a:pt x="1292" y="5760"/>
                  <a:pt x="0" y="4476"/>
                  <a:pt x="0" y="2880"/>
                </a:cubicBezTo>
                <a:cubicBezTo>
                  <a:pt x="0" y="1292"/>
                  <a:pt x="1292" y="0"/>
                  <a:pt x="2880" y="0"/>
                </a:cubicBezTo>
                <a:cubicBezTo>
                  <a:pt x="4467" y="0"/>
                  <a:pt x="5760" y="1292"/>
                  <a:pt x="5760" y="2880"/>
                </a:cubicBezTo>
                <a:cubicBezTo>
                  <a:pt x="5760" y="4476"/>
                  <a:pt x="4467" y="5760"/>
                  <a:pt x="2880" y="576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3666A"/>
              </a:solidFill>
              <a:effectLst/>
              <a:uLnTx/>
              <a:uFillTx/>
              <a:latin typeface="GE Inspira Sans"/>
              <a:ea typeface="+mn-ea"/>
              <a:cs typeface="+mn-cs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371" y="1354452"/>
            <a:ext cx="4343684" cy="5458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41" y="1354452"/>
            <a:ext cx="4187825" cy="2526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415" y="3881385"/>
            <a:ext cx="4189610" cy="24366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775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495300" y="1602754"/>
            <a:ext cx="11201400" cy="449324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</a:rPr>
              <a:t>1. Нельзя размещать прибор: </a:t>
            </a:r>
          </a:p>
          <a:p>
            <a:r>
              <a:rPr lang="ru-RU" sz="2200" dirty="0">
                <a:solidFill>
                  <a:schemeClr val="tx1"/>
                </a:solidFill>
              </a:rPr>
              <a:t>вблизи источников тепла</a:t>
            </a:r>
          </a:p>
          <a:p>
            <a:r>
              <a:rPr lang="ru-RU" sz="2200" dirty="0">
                <a:solidFill>
                  <a:schemeClr val="tx1"/>
                </a:solidFill>
              </a:rPr>
              <a:t>сильных электромагнитных полей (возле трансформатора)</a:t>
            </a:r>
          </a:p>
          <a:p>
            <a:r>
              <a:rPr lang="ru-RU" sz="2200" dirty="0">
                <a:solidFill>
                  <a:schemeClr val="tx1"/>
                </a:solidFill>
              </a:rPr>
              <a:t>рядом с приборами, генерирующими высокочастотные сигналы </a:t>
            </a:r>
          </a:p>
          <a:p>
            <a:pPr marL="0" indent="0">
              <a:buNone/>
            </a:pPr>
            <a:endParaRPr lang="ru-RU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</a:rPr>
              <a:t>2. Желательно не ставить напротив окна</a:t>
            </a:r>
          </a:p>
          <a:p>
            <a:pPr marL="0" indent="0">
              <a:buNone/>
            </a:pPr>
            <a:endParaRPr lang="ru-RU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</a:rPr>
              <a:t>3. Иметь возможность затемнения естественного освещения</a:t>
            </a:r>
          </a:p>
          <a:p>
            <a:pPr marL="0" indent="0">
              <a:buNone/>
            </a:pPr>
            <a:endParaRPr lang="ru-RU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</a:rPr>
              <a:t>4. Кондиционер</a:t>
            </a:r>
          </a:p>
          <a:p>
            <a:endParaRPr lang="ru-RU" dirty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Кабинет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6843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495300" y="1602754"/>
            <a:ext cx="11201400" cy="4673868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tx1"/>
                </a:solidFill>
              </a:rPr>
              <a:t>1. Порты датчиков, используемых для формирования изображения</a:t>
            </a:r>
          </a:p>
          <a:p>
            <a:pPr marL="0" indent="0">
              <a:buNone/>
            </a:pPr>
            <a:endParaRPr lang="ru-RU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b="1" dirty="0">
                <a:solidFill>
                  <a:schemeClr val="tx1"/>
                </a:solidFill>
              </a:rPr>
              <a:t>2. Порт карандашного </a:t>
            </a:r>
            <a:r>
              <a:rPr lang="en-US" b="1" dirty="0">
                <a:solidFill>
                  <a:schemeClr val="tx1"/>
                </a:solidFill>
              </a:rPr>
              <a:t>CW-</a:t>
            </a:r>
            <a:r>
              <a:rPr lang="ru-RU" b="1" dirty="0">
                <a:solidFill>
                  <a:schemeClr val="tx1"/>
                </a:solidFill>
              </a:rPr>
              <a:t>датчика</a:t>
            </a:r>
          </a:p>
          <a:p>
            <a:pPr marL="0" indent="0">
              <a:buNone/>
            </a:pPr>
            <a:endParaRPr lang="ru-RU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b="1" dirty="0">
                <a:solidFill>
                  <a:schemeClr val="tx1"/>
                </a:solidFill>
              </a:rPr>
              <a:t>3. Разъем ЭКГ</a:t>
            </a:r>
          </a:p>
          <a:p>
            <a:pPr marL="0" indent="0">
              <a:buNone/>
            </a:pPr>
            <a:endParaRPr lang="ru-RU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b="1" dirty="0">
                <a:solidFill>
                  <a:schemeClr val="tx1"/>
                </a:solidFill>
              </a:rPr>
              <a:t>4. Силовой вход/выход (порт ввода-</a:t>
            </a:r>
            <a:r>
              <a:rPr lang="ru-RU" b="1" dirty="0" err="1">
                <a:solidFill>
                  <a:schemeClr val="tx1"/>
                </a:solidFill>
              </a:rPr>
              <a:t>выводасигнала</a:t>
            </a:r>
            <a:r>
              <a:rPr lang="ru-RU" b="1" dirty="0">
                <a:solidFill>
                  <a:schemeClr val="tx1"/>
                </a:solidFill>
              </a:rPr>
              <a:t>, линия питания 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tx1"/>
                </a:solidFill>
              </a:rPr>
              <a:t>(переменный ток), линия заземления, шнур питания с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tx1"/>
                </a:solidFill>
              </a:rPr>
              <a:t>защитным заземлением)</a:t>
            </a:r>
          </a:p>
          <a:p>
            <a:pPr marL="0" indent="0">
              <a:buNone/>
            </a:pPr>
            <a:endParaRPr lang="ru-RU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b="1" dirty="0">
                <a:solidFill>
                  <a:schemeClr val="tx1"/>
                </a:solidFill>
              </a:rPr>
              <a:t>5. Порт ввода-вывода сигналов (порты USB, сетевой разъем, аудиовход/аудиовыход, порт </a:t>
            </a:r>
            <a:r>
              <a:rPr lang="en-US" b="1" dirty="0">
                <a:solidFill>
                  <a:schemeClr val="tx1"/>
                </a:solidFill>
              </a:rPr>
              <a:t>DVI)</a:t>
            </a:r>
            <a:endParaRPr lang="ru-RU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ru-RU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b="1" dirty="0">
                <a:solidFill>
                  <a:schemeClr val="tx1"/>
                </a:solidFill>
              </a:rPr>
              <a:t>6. Порт </a:t>
            </a:r>
            <a:r>
              <a:rPr lang="en-US" b="1" dirty="0">
                <a:solidFill>
                  <a:schemeClr val="tx1"/>
                </a:solidFill>
              </a:rPr>
              <a:t>USB</a:t>
            </a:r>
            <a:endParaRPr lang="ru-RU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b="1" dirty="0">
                <a:solidFill>
                  <a:schemeClr val="tx1"/>
                </a:solidFill>
              </a:rPr>
              <a:t>7. Включение/выключение питания</a:t>
            </a:r>
          </a:p>
          <a:p>
            <a:pPr marL="0" indent="0">
              <a:buNone/>
            </a:pPr>
            <a:endParaRPr lang="ru-RU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b="1" dirty="0">
                <a:solidFill>
                  <a:schemeClr val="tx1"/>
                </a:solidFill>
              </a:rPr>
              <a:t>8. Дисковод DVD, принтер, отсек для </a:t>
            </a:r>
            <a:r>
              <a:rPr lang="ru-RU" sz="3400" b="1" dirty="0">
                <a:solidFill>
                  <a:schemeClr val="tx1"/>
                </a:solidFill>
              </a:rPr>
              <a:t>дисковода </a:t>
            </a:r>
            <a:r>
              <a:rPr lang="en-US" sz="3400" b="1" dirty="0">
                <a:solidFill>
                  <a:schemeClr val="tx1"/>
                </a:solidFill>
              </a:rPr>
              <a:t>V-</a:t>
            </a:r>
            <a:r>
              <a:rPr lang="en-US" sz="3400" b="1" dirty="0" err="1">
                <a:solidFill>
                  <a:schemeClr val="tx1"/>
                </a:solidFill>
              </a:rPr>
              <a:t>Nav</a:t>
            </a:r>
            <a:r>
              <a:rPr lang="en-US" sz="3400" b="1" dirty="0">
                <a:solidFill>
                  <a:schemeClr val="tx1"/>
                </a:solidFill>
              </a:rPr>
              <a:t>, </a:t>
            </a:r>
            <a:r>
              <a:rPr lang="ru-RU" sz="3400" b="1" dirty="0">
                <a:solidFill>
                  <a:schemeClr val="tx1"/>
                </a:solidFill>
              </a:rPr>
              <a:t>модуль </a:t>
            </a:r>
            <a:r>
              <a:rPr lang="en-US" sz="3400" b="1" dirty="0" err="1">
                <a:solidFill>
                  <a:schemeClr val="tx1"/>
                </a:solidFill>
              </a:rPr>
              <a:t>FibroScan</a:t>
            </a:r>
            <a:endParaRPr lang="ru-RU" sz="3400" b="1" dirty="0">
              <a:solidFill>
                <a:schemeClr val="tx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624" y="1468499"/>
            <a:ext cx="3780896" cy="5389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04679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Чистка воздушного фильтра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65" y="2354262"/>
            <a:ext cx="2275917" cy="3195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300" y="2354262"/>
            <a:ext cx="7224543" cy="3195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1015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Датчик с фазированной решеткой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808" y="1454638"/>
            <a:ext cx="5213266" cy="4965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425" y="1602846"/>
            <a:ext cx="2139950" cy="440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0281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Датчики с фазированной решеткой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1291783" y="6500195"/>
            <a:ext cx="3229587" cy="182880"/>
          </a:xfrm>
        </p:spPr>
        <p:txBody>
          <a:bodyPr/>
          <a:lstStyle/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89" y="2871064"/>
            <a:ext cx="5347211" cy="3262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593" y="3711508"/>
            <a:ext cx="4986338" cy="310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945889" y="2035175"/>
            <a:ext cx="4986338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/>
              <a:t>Кошки и собаки </a:t>
            </a:r>
            <a:r>
              <a:rPr lang="en-US" b="1" dirty="0"/>
              <a:t>&lt;</a:t>
            </a:r>
            <a:r>
              <a:rPr lang="ru-RU" b="1" dirty="0"/>
              <a:t> 10 кг – частота около 7 МГЦ</a:t>
            </a:r>
          </a:p>
          <a:p>
            <a:r>
              <a:rPr lang="ru-RU" b="1" dirty="0"/>
              <a:t>Собаки </a:t>
            </a:r>
            <a:r>
              <a:rPr lang="en-US" b="1" dirty="0"/>
              <a:t>&gt;</a:t>
            </a:r>
            <a:r>
              <a:rPr lang="ru-RU" b="1" dirty="0"/>
              <a:t> 10 кг 3-5 МГЦ</a:t>
            </a:r>
          </a:p>
        </p:txBody>
      </p:sp>
    </p:spTree>
    <p:extLst>
      <p:ext uri="{BB962C8B-B14F-4D97-AF65-F5344CB8AC3E}">
        <p14:creationId xmlns:p14="http://schemas.microsoft.com/office/powerpoint/2010/main" val="21356272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Размещение датчиков</a:t>
            </a: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89700" y="2035175"/>
            <a:ext cx="5384800" cy="3378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531813" y="1667937"/>
            <a:ext cx="5384800" cy="4732863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Не допускайте подвешивания головки датчика в незакрепленном положении</a:t>
            </a:r>
          </a:p>
          <a:p>
            <a:endParaRPr lang="ru-RU" dirty="0"/>
          </a:p>
          <a:p>
            <a:r>
              <a:rPr lang="ru-RU" dirty="0"/>
              <a:t>Удар по головке может привести к неустранимой неисправности датчика  </a:t>
            </a:r>
          </a:p>
          <a:p>
            <a:endParaRPr lang="ru-RU" dirty="0"/>
          </a:p>
          <a:p>
            <a:r>
              <a:rPr lang="ru-RU" dirty="0"/>
              <a:t>Чтобы смотать шнур, воспользуйтесь крючком для кабеля</a:t>
            </a:r>
          </a:p>
          <a:p>
            <a:endParaRPr lang="ru-RU" dirty="0"/>
          </a:p>
          <a:p>
            <a:r>
              <a:rPr lang="ru-RU" dirty="0"/>
              <a:t>Следите за тем, чтобы колеса тележки не наезжали на кабели</a:t>
            </a:r>
          </a:p>
          <a:p>
            <a:pPr marL="0" indent="0">
              <a:buNone/>
            </a:pPr>
            <a:endParaRPr lang="ru-RU" dirty="0"/>
          </a:p>
          <a:p>
            <a:r>
              <a:rPr lang="ru-RU" dirty="0"/>
              <a:t>При отсоединении датчик должен быть обязательно выключен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4133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Элементы управления пульта оператора 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834" y="1343730"/>
            <a:ext cx="5618331" cy="5090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2357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>
                <a:solidFill>
                  <a:srgbClr val="C00000"/>
                </a:solidFill>
              </a:rPr>
              <a:t>Звук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1300" y="1123951"/>
            <a:ext cx="5376333" cy="5257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400" dirty="0"/>
              <a:t>Физическое явление, представляющее собой распространение в виде упругих волн механических колебаний в твердой, жидкой или газообразной среде</a:t>
            </a:r>
          </a:p>
          <a:p>
            <a:pPr>
              <a:defRPr/>
            </a:pPr>
            <a:endParaRPr lang="ru-RU" sz="2400" dirty="0"/>
          </a:p>
          <a:p>
            <a:pPr>
              <a:defRPr/>
            </a:pPr>
            <a:r>
              <a:rPr lang="ru-RU" sz="2400" dirty="0"/>
              <a:t>Характеризуется амплитудой и частотой</a:t>
            </a:r>
          </a:p>
          <a:p>
            <a:pPr>
              <a:defRPr/>
            </a:pPr>
            <a:endParaRPr lang="ru-RU" sz="2400" dirty="0"/>
          </a:p>
          <a:p>
            <a:pPr>
              <a:defRPr/>
            </a:pPr>
            <a:r>
              <a:rPr lang="ru-RU" sz="2400" dirty="0">
                <a:solidFill>
                  <a:srgbClr val="C00000"/>
                </a:solidFill>
              </a:rPr>
              <a:t>Амплитуда</a:t>
            </a:r>
            <a:r>
              <a:rPr lang="ru-RU" sz="2400" dirty="0"/>
              <a:t> характеризует громкость звука</a:t>
            </a:r>
          </a:p>
          <a:p>
            <a:pPr>
              <a:defRPr/>
            </a:pPr>
            <a:r>
              <a:rPr lang="ru-RU" sz="2400" dirty="0">
                <a:solidFill>
                  <a:srgbClr val="C00000"/>
                </a:solidFill>
              </a:rPr>
              <a:t>Частота</a:t>
            </a:r>
            <a:r>
              <a:rPr lang="ru-RU" sz="2400" dirty="0"/>
              <a:t> определяет высоту</a:t>
            </a:r>
          </a:p>
          <a:p>
            <a:pPr>
              <a:defRPr/>
            </a:pPr>
            <a:endParaRPr lang="ru-RU" sz="2400" dirty="0"/>
          </a:p>
        </p:txBody>
      </p:sp>
      <p:pic>
        <p:nvPicPr>
          <p:cNvPr id="410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557" y="1771650"/>
            <a:ext cx="6502400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accent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0058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Элементы экрана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 dirty="0"/>
              <a:t>Оптимизация аппаратных установок и изображения</a:t>
            </a:r>
            <a:endParaRPr lang="en-US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20"/>
          <a:stretch/>
        </p:blipFill>
        <p:spPr bwMode="auto">
          <a:xfrm>
            <a:off x="1137439" y="1211120"/>
            <a:ext cx="9733761" cy="5646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50942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title"/>
          </p:nvPr>
        </p:nvSpPr>
        <p:spPr>
          <a:xfrm>
            <a:off x="609600" y="165100"/>
            <a:ext cx="10972800" cy="1145117"/>
          </a:xfrm>
        </p:spPr>
        <p:txBody>
          <a:bodyPr/>
          <a:lstStyle/>
          <a:p>
            <a:pPr eaLnBrk="1"/>
            <a:r>
              <a:rPr lang="ru-RU" altLang="ru-RU" sz="4800">
                <a:solidFill>
                  <a:srgbClr val="C00000"/>
                </a:solidFill>
              </a:rPr>
              <a:t>Техника проведения ЭхоКГ</a:t>
            </a: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822960" y="1600201"/>
            <a:ext cx="11034607" cy="3897629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ts val="667"/>
              </a:spcBef>
              <a:buFontTx/>
              <a:buChar char="•"/>
            </a:pPr>
            <a:r>
              <a:rPr lang="ru-RU" altLang="ru-RU" sz="2700" dirty="0"/>
              <a:t>Сбрить шерсть, обработать кожу спиртом и акустическим гелем</a:t>
            </a:r>
          </a:p>
          <a:p>
            <a:pPr>
              <a:lnSpc>
                <a:spcPct val="80000"/>
              </a:lnSpc>
              <a:spcBef>
                <a:spcPts val="800"/>
              </a:spcBef>
              <a:buFontTx/>
              <a:buChar char="•"/>
            </a:pPr>
            <a:endParaRPr lang="ru-RU" altLang="ru-RU" sz="2700" dirty="0"/>
          </a:p>
          <a:p>
            <a:pPr>
              <a:lnSpc>
                <a:spcPct val="80000"/>
              </a:lnSpc>
              <a:spcBef>
                <a:spcPts val="667"/>
              </a:spcBef>
              <a:buFontTx/>
              <a:buChar char="•"/>
            </a:pPr>
            <a:r>
              <a:rPr lang="ru-RU" altLang="ru-RU" sz="2700" dirty="0"/>
              <a:t>Расположить животное на столе в правой или левой боковой позиции (грудной клеткой над отверстием)</a:t>
            </a:r>
          </a:p>
          <a:p>
            <a:pPr>
              <a:lnSpc>
                <a:spcPct val="80000"/>
              </a:lnSpc>
              <a:spcBef>
                <a:spcPts val="800"/>
              </a:spcBef>
              <a:buFontTx/>
              <a:buChar char="•"/>
            </a:pPr>
            <a:endParaRPr lang="ru-RU" altLang="ru-RU" sz="2700" dirty="0"/>
          </a:p>
          <a:p>
            <a:pPr>
              <a:lnSpc>
                <a:spcPct val="80000"/>
              </a:lnSpc>
              <a:spcBef>
                <a:spcPts val="667"/>
              </a:spcBef>
              <a:buFontTx/>
              <a:buChar char="•"/>
            </a:pPr>
            <a:r>
              <a:rPr lang="ru-RU" altLang="ru-RU" sz="2700" dirty="0"/>
              <a:t>Грудную конечность (на стороне исследования) вывести вперед</a:t>
            </a:r>
          </a:p>
          <a:p>
            <a:pPr>
              <a:lnSpc>
                <a:spcPct val="80000"/>
              </a:lnSpc>
              <a:spcBef>
                <a:spcPts val="800"/>
              </a:spcBef>
              <a:buFontTx/>
              <a:buChar char="•"/>
            </a:pPr>
            <a:endParaRPr lang="ru-RU" altLang="ru-RU" sz="2700" dirty="0"/>
          </a:p>
          <a:p>
            <a:pPr>
              <a:lnSpc>
                <a:spcPct val="80000"/>
              </a:lnSpc>
              <a:spcBef>
                <a:spcPts val="667"/>
              </a:spcBef>
              <a:buFontTx/>
              <a:buChar char="•"/>
            </a:pPr>
            <a:r>
              <a:rPr lang="ru-RU" altLang="ru-RU" sz="2700" dirty="0"/>
              <a:t>Возможно исследование животного в позиции на спине, стоя или сидя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519619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559815471"/>
              </p:ext>
            </p:extLst>
          </p:nvPr>
        </p:nvGraphicFramePr>
        <p:xfrm>
          <a:off x="2032000" y="71966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484" y="1717964"/>
            <a:ext cx="4011844" cy="2410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43" y="451284"/>
            <a:ext cx="2139950" cy="440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63029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title"/>
          </p:nvPr>
        </p:nvSpPr>
        <p:spPr>
          <a:xfrm>
            <a:off x="609600" y="273051"/>
            <a:ext cx="10972800" cy="1145116"/>
          </a:xfrm>
        </p:spPr>
        <p:txBody>
          <a:bodyPr/>
          <a:lstStyle/>
          <a:p>
            <a:pPr eaLnBrk="1"/>
            <a:r>
              <a:rPr lang="ru-RU" altLang="ru-RU" sz="4800">
                <a:solidFill>
                  <a:srgbClr val="C00000"/>
                </a:solidFill>
              </a:rPr>
              <a:t>Режимы эхокардиографии</a:t>
            </a: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219200" y="1430867"/>
            <a:ext cx="10972800" cy="5257800"/>
          </a:xfrm>
        </p:spPr>
        <p:txBody>
          <a:bodyPr/>
          <a:lstStyle/>
          <a:p>
            <a:pPr eaLnBrk="1"/>
            <a:endParaRPr lang="ru-RU" altLang="ru-RU" dirty="0"/>
          </a:p>
        </p:txBody>
      </p:sp>
      <p:grpSp>
        <p:nvGrpSpPr>
          <p:cNvPr id="8196" name="Group 3"/>
          <p:cNvGrpSpPr>
            <a:grpSpLocks/>
          </p:cNvGrpSpPr>
          <p:nvPr/>
        </p:nvGrpSpPr>
        <p:grpSpPr bwMode="auto">
          <a:xfrm>
            <a:off x="4895851" y="2158511"/>
            <a:ext cx="2770716" cy="1440310"/>
            <a:chOff x="0" y="4757"/>
            <a:chExt cx="1800225" cy="1008431"/>
          </a:xfrm>
        </p:grpSpPr>
        <p:sp>
          <p:nvSpPr>
            <p:cNvPr id="15380" name="AutoShape 4"/>
            <p:cNvSpPr>
              <a:spLocks/>
            </p:cNvSpPr>
            <p:nvPr/>
          </p:nvSpPr>
          <p:spPr bwMode="auto">
            <a:xfrm>
              <a:off x="0" y="4757"/>
              <a:ext cx="1800225" cy="1008431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45720" rIns="45720" anchor="ctr"/>
            <a:lstStyle/>
            <a:p>
              <a:pPr algn="ctr">
                <a:defRPr/>
              </a:pPr>
              <a:endParaRPr lang="ru-RU" sz="4300" b="1">
                <a:ea typeface="Arial" charset="0"/>
              </a:endParaRPr>
            </a:p>
          </p:txBody>
        </p:sp>
        <p:sp>
          <p:nvSpPr>
            <p:cNvPr id="15381" name="Rectangle 5"/>
            <p:cNvSpPr>
              <a:spLocks/>
            </p:cNvSpPr>
            <p:nvPr/>
          </p:nvSpPr>
          <p:spPr bwMode="auto">
            <a:xfrm>
              <a:off x="49510" y="244998"/>
              <a:ext cx="1701206" cy="5279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45720" rIns="45720" anchor="ctr">
              <a:spAutoFit/>
            </a:bodyPr>
            <a:lstStyle>
              <a:lvl1pPr>
                <a:defRPr kumimoji="1" sz="2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defRPr>
              </a:lvl1pPr>
              <a:lvl2pPr marL="742950" indent="-285750">
                <a:defRPr kumimoji="1" sz="2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defRPr>
              </a:lvl2pPr>
              <a:lvl3pPr marL="1143000" indent="-228600">
                <a:defRPr kumimoji="1" sz="2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defRPr>
              </a:lvl3pPr>
              <a:lvl4pPr marL="1600200" indent="-228600">
                <a:defRPr kumimoji="1" sz="2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defRPr>
              </a:lvl4pPr>
              <a:lvl5pPr marL="2057400" indent="-228600">
                <a:defRPr kumimoji="1" sz="2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defRPr>
              </a:lvl5pPr>
              <a:lvl6pPr marL="2514600" indent="-22860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defRPr>
              </a:lvl6pPr>
              <a:lvl7pPr marL="2971800" indent="-22860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defRPr>
              </a:lvl7pPr>
              <a:lvl8pPr marL="3429000" indent="-22860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defRPr>
              </a:lvl8pPr>
              <a:lvl9pPr marL="3886200" indent="-22860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defRPr>
              </a:lvl9pPr>
            </a:lstStyle>
            <a:p>
              <a:pPr algn="ctr">
                <a:defRPr/>
              </a:pPr>
              <a:r>
                <a:rPr kumimoji="0" lang="ru-RU" altLang="ru-RU" sz="4300" b="1" dirty="0"/>
                <a:t>В-режим</a:t>
              </a:r>
            </a:p>
          </p:txBody>
        </p:sp>
      </p:grpSp>
      <p:pic>
        <p:nvPicPr>
          <p:cNvPr id="15365" name="Picture 6" descr="imag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64651" y="1943101"/>
            <a:ext cx="2429933" cy="103081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</p:pic>
      <p:pic>
        <p:nvPicPr>
          <p:cNvPr id="15366" name="Picture 7" descr="imag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66567" y="4013201"/>
            <a:ext cx="2618317" cy="103081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</p:pic>
      <p:pic>
        <p:nvPicPr>
          <p:cNvPr id="15367" name="Picture 8" descr="imag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63384" y="4809067"/>
            <a:ext cx="2639483" cy="10287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</p:pic>
      <p:pic>
        <p:nvPicPr>
          <p:cNvPr id="15368" name="Picture 9" descr="imag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5867" y="1919818"/>
            <a:ext cx="2429933" cy="10287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B5E2"/>
            </a:solidFill>
          </a:ln>
          <a:effectLst/>
        </p:spPr>
      </p:pic>
      <p:sp>
        <p:nvSpPr>
          <p:cNvPr id="15369" name="Rectangle 10"/>
          <p:cNvSpPr>
            <a:spLocks/>
          </p:cNvSpPr>
          <p:nvPr/>
        </p:nvSpPr>
        <p:spPr bwMode="auto">
          <a:xfrm>
            <a:off x="897467" y="2150534"/>
            <a:ext cx="2226733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0958" tIns="60958" rIns="60958" bIns="60958">
            <a:spAutoFit/>
          </a:bodyPr>
          <a:lstStyle>
            <a:lvl1pPr>
              <a:defRPr kumimoji="1" sz="2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kumimoji="1" sz="2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kumimoji="1" sz="2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kumimoji="1" sz="2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kumimoji="1" sz="2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defRPr/>
            </a:pPr>
            <a:r>
              <a:rPr kumimoji="0" lang="ru-RU" altLang="ru-RU" sz="3700" b="1" dirty="0"/>
              <a:t>М-режим</a:t>
            </a:r>
          </a:p>
        </p:txBody>
      </p:sp>
      <p:sp>
        <p:nvSpPr>
          <p:cNvPr id="15370" name="Rectangle 11"/>
          <p:cNvSpPr>
            <a:spLocks/>
          </p:cNvSpPr>
          <p:nvPr/>
        </p:nvSpPr>
        <p:spPr bwMode="auto">
          <a:xfrm>
            <a:off x="9515573" y="1987264"/>
            <a:ext cx="1928088" cy="861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0958" tIns="60958" rIns="60958" bIns="60958">
            <a:spAutoFit/>
          </a:bodyPr>
          <a:lstStyle/>
          <a:p>
            <a:pPr>
              <a:defRPr/>
            </a:pPr>
            <a:r>
              <a:rPr lang="ru-RU" sz="4800" b="1" dirty="0">
                <a:ea typeface="Arial" charset="0"/>
              </a:rPr>
              <a:t>3 D/4</a:t>
            </a:r>
            <a:r>
              <a:rPr lang="en-US" sz="4800" b="1" dirty="0">
                <a:ea typeface="Arial" charset="0"/>
              </a:rPr>
              <a:t>D</a:t>
            </a:r>
            <a:endParaRPr lang="ru-RU" sz="4800" b="1" dirty="0">
              <a:ea typeface="Arial" charset="0"/>
            </a:endParaRPr>
          </a:p>
        </p:txBody>
      </p:sp>
      <p:sp>
        <p:nvSpPr>
          <p:cNvPr id="15371" name="Rectangle 12"/>
          <p:cNvSpPr>
            <a:spLocks/>
          </p:cNvSpPr>
          <p:nvPr/>
        </p:nvSpPr>
        <p:spPr bwMode="auto">
          <a:xfrm>
            <a:off x="3424767" y="4881033"/>
            <a:ext cx="2601384" cy="781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60958" tIns="60958" rIns="60958" bIns="60958">
            <a:spAutoFit/>
          </a:bodyPr>
          <a:lstStyle>
            <a:lvl1pPr>
              <a:defRPr kumimoji="1" sz="2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kumimoji="1" sz="2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kumimoji="1" sz="2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kumimoji="1" sz="2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kumimoji="1" sz="2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defRPr/>
            </a:pPr>
            <a:r>
              <a:rPr kumimoji="0" lang="ru-RU" altLang="ru-RU" sz="4300" b="1" dirty="0" err="1"/>
              <a:t>Допплер</a:t>
            </a:r>
            <a:endParaRPr kumimoji="0" lang="ru-RU" altLang="ru-RU" sz="4300" b="1" dirty="0"/>
          </a:p>
        </p:txBody>
      </p:sp>
      <p:sp>
        <p:nvSpPr>
          <p:cNvPr id="15372" name="Rectangle 13"/>
          <p:cNvSpPr>
            <a:spLocks/>
          </p:cNvSpPr>
          <p:nvPr/>
        </p:nvSpPr>
        <p:spPr bwMode="auto">
          <a:xfrm>
            <a:off x="7696200" y="4102100"/>
            <a:ext cx="2880784" cy="778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60958" tIns="60958" rIns="60958" bIns="60958">
            <a:spAutoFit/>
          </a:bodyPr>
          <a:lstStyle>
            <a:lvl1pPr>
              <a:defRPr kumimoji="1" sz="2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kumimoji="1" sz="2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kumimoji="1" sz="2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kumimoji="1" sz="2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kumimoji="1" sz="2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defRPr/>
            </a:pPr>
            <a:r>
              <a:rPr kumimoji="0" lang="ru-RU" altLang="ru-RU" sz="4300" b="1" dirty="0"/>
              <a:t>Контраст</a:t>
            </a:r>
          </a:p>
        </p:txBody>
      </p:sp>
      <p:sp>
        <p:nvSpPr>
          <p:cNvPr id="15373" name="Rectangle 14"/>
          <p:cNvSpPr>
            <a:spLocks/>
          </p:cNvSpPr>
          <p:nvPr/>
        </p:nvSpPr>
        <p:spPr bwMode="auto">
          <a:xfrm>
            <a:off x="1488018" y="5113867"/>
            <a:ext cx="1737783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60958" tIns="60958" rIns="60958" bIns="60958">
            <a:spAutoFit/>
          </a:bodyPr>
          <a:lstStyle>
            <a:lvl1pPr>
              <a:defRPr kumimoji="1" sz="2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kumimoji="1" sz="2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kumimoji="1" sz="2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kumimoji="1" sz="2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kumimoji="1" sz="2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defRPr/>
            </a:pPr>
            <a:r>
              <a:rPr kumimoji="0" lang="ru-RU" altLang="ru-RU" sz="2700" b="1"/>
              <a:t>Цветной</a:t>
            </a:r>
          </a:p>
        </p:txBody>
      </p:sp>
      <p:sp>
        <p:nvSpPr>
          <p:cNvPr id="15374" name="Rectangle 15"/>
          <p:cNvSpPr>
            <a:spLocks/>
          </p:cNvSpPr>
          <p:nvPr/>
        </p:nvSpPr>
        <p:spPr bwMode="auto">
          <a:xfrm>
            <a:off x="3342218" y="5907617"/>
            <a:ext cx="2836333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60958" tIns="60958" rIns="60958" bIns="60958">
            <a:spAutoFit/>
          </a:bodyPr>
          <a:lstStyle>
            <a:lvl1pPr>
              <a:defRPr kumimoji="1" sz="2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kumimoji="1" sz="2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kumimoji="1" sz="2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kumimoji="1" sz="2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kumimoji="1" sz="2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defRPr/>
            </a:pPr>
            <a:r>
              <a:rPr kumimoji="0" lang="ru-RU" altLang="ru-RU" sz="2700" b="1" dirty="0"/>
              <a:t>Спектральный</a:t>
            </a:r>
          </a:p>
        </p:txBody>
      </p:sp>
      <p:sp>
        <p:nvSpPr>
          <p:cNvPr id="15375" name="Rectangle 16"/>
          <p:cNvSpPr>
            <a:spLocks/>
          </p:cNvSpPr>
          <p:nvPr/>
        </p:nvSpPr>
        <p:spPr bwMode="auto">
          <a:xfrm>
            <a:off x="6091767" y="5124451"/>
            <a:ext cx="2114551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60958" tIns="60958" rIns="60958" bIns="60958">
            <a:spAutoFit/>
          </a:bodyPr>
          <a:lstStyle>
            <a:lvl1pPr>
              <a:defRPr kumimoji="1" sz="2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kumimoji="1" sz="2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kumimoji="1" sz="2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kumimoji="1" sz="2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kumimoji="1" sz="2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defRPr/>
            </a:pPr>
            <a:r>
              <a:rPr kumimoji="0" lang="ru-RU" altLang="ru-RU" sz="2700" b="1" dirty="0"/>
              <a:t>Тканевый</a:t>
            </a:r>
          </a:p>
        </p:txBody>
      </p:sp>
      <p:pic>
        <p:nvPicPr>
          <p:cNvPr id="15378" name="Picture 19" descr="imag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3717317">
            <a:off x="6504518" y="3907367"/>
            <a:ext cx="1585383" cy="692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5379" name="Picture 20" descr="image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94085" y="2118784"/>
            <a:ext cx="1917700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3" name="Picture 19" descr="imag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8709514">
            <a:off x="4423834" y="3898902"/>
            <a:ext cx="1585383" cy="69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211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151" y="2131485"/>
            <a:ext cx="1917700" cy="706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accent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260698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814917" y="357717"/>
            <a:ext cx="10972800" cy="1507067"/>
          </a:xfrm>
        </p:spPr>
        <p:txBody>
          <a:bodyPr/>
          <a:lstStyle/>
          <a:p>
            <a:r>
              <a:rPr lang="ru-RU" altLang="ru-RU" sz="4800" dirty="0">
                <a:solidFill>
                  <a:srgbClr val="C00000"/>
                </a:solidFill>
              </a:rPr>
              <a:t>В-режим</a:t>
            </a:r>
          </a:p>
        </p:txBody>
      </p:sp>
      <p:pic>
        <p:nvPicPr>
          <p:cNvPr id="12291" name="Picture 4" descr="How to do a Basic Transthoracic Echocardiogram: Transducer Position and Anatomy echocardiography, transducer, how to, transthoracic, sonography, cardiovascular ultrasound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211" y="1658135"/>
            <a:ext cx="8591578" cy="4955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7642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>
                <a:solidFill>
                  <a:srgbClr val="C00000"/>
                </a:solidFill>
              </a:rPr>
              <a:t>В-режим</a:t>
            </a:r>
            <a:endParaRPr lang="ru-RU" alt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615017"/>
            <a:ext cx="10972800" cy="5257800"/>
          </a:xfrm>
        </p:spPr>
        <p:txBody>
          <a:bodyPr/>
          <a:lstStyle/>
          <a:p>
            <a:pPr>
              <a:defRPr/>
            </a:pPr>
            <a:r>
              <a:rPr lang="ru-RU" dirty="0"/>
              <a:t>Методика состоит в рассечении сердца ультразвуковыми плоскостями</a:t>
            </a:r>
          </a:p>
          <a:p>
            <a:pPr>
              <a:defRPr/>
            </a:pPr>
            <a:endParaRPr lang="ru-RU" dirty="0"/>
          </a:p>
          <a:p>
            <a:pPr>
              <a:defRPr/>
            </a:pPr>
            <a:r>
              <a:rPr lang="ru-RU" dirty="0"/>
              <a:t>Точки расположения датчика – </a:t>
            </a:r>
            <a:r>
              <a:rPr lang="ru-RU" dirty="0">
                <a:solidFill>
                  <a:srgbClr val="C00000"/>
                </a:solidFill>
              </a:rPr>
              <a:t>доступы</a:t>
            </a:r>
          </a:p>
          <a:p>
            <a:pPr marL="0" indent="0">
              <a:buNone/>
              <a:defRPr/>
            </a:pPr>
            <a:endParaRPr lang="ru-RU" dirty="0"/>
          </a:p>
          <a:p>
            <a:pPr>
              <a:defRPr/>
            </a:pPr>
            <a:r>
              <a:rPr lang="ru-RU" dirty="0"/>
              <a:t>Направление и угол наклона плоскости - </a:t>
            </a:r>
            <a:r>
              <a:rPr lang="ru-RU" dirty="0">
                <a:solidFill>
                  <a:srgbClr val="C00000"/>
                </a:solidFill>
              </a:rPr>
              <a:t>сечение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9073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Grp="1" noChangeArrowheads="1"/>
          </p:cNvSpPr>
          <p:nvPr>
            <p:ph type="title"/>
          </p:nvPr>
        </p:nvSpPr>
        <p:spPr>
          <a:xfrm>
            <a:off x="609600" y="273051"/>
            <a:ext cx="10972800" cy="1145116"/>
          </a:xfrm>
        </p:spPr>
        <p:txBody>
          <a:bodyPr>
            <a:normAutofit/>
          </a:bodyPr>
          <a:lstStyle/>
          <a:p>
            <a:pPr eaLnBrk="1"/>
            <a:r>
              <a:rPr lang="ru-RU" altLang="ru-RU" dirty="0">
                <a:solidFill>
                  <a:srgbClr val="C00000"/>
                </a:solidFill>
              </a:rPr>
              <a:t>М-режим</a:t>
            </a: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09600" y="1600201"/>
            <a:ext cx="10957984" cy="4525433"/>
          </a:xfrm>
        </p:spPr>
        <p:txBody>
          <a:bodyPr>
            <a:normAutofit lnSpcReduction="10000"/>
          </a:bodyPr>
          <a:lstStyle/>
          <a:p>
            <a:pPr marL="402157" indent="-402157" defTabSz="1071007">
              <a:lnSpc>
                <a:spcPct val="90000"/>
              </a:lnSpc>
              <a:spcBef>
                <a:spcPts val="667"/>
              </a:spcBef>
              <a:buFontTx/>
              <a:buChar char="•"/>
            </a:pPr>
            <a:r>
              <a:rPr lang="ru-RU" altLang="ru-RU" sz="2700" dirty="0"/>
              <a:t>От слова «</a:t>
            </a:r>
            <a:r>
              <a:rPr lang="en-US" altLang="ru-RU" sz="2700" dirty="0"/>
              <a:t>motion</a:t>
            </a:r>
            <a:r>
              <a:rPr lang="ru-RU" altLang="ru-RU" sz="2700" dirty="0"/>
              <a:t>» - движение</a:t>
            </a:r>
          </a:p>
          <a:p>
            <a:pPr marL="402157" indent="-402157" defTabSz="1071007">
              <a:lnSpc>
                <a:spcPct val="90000"/>
              </a:lnSpc>
              <a:spcBef>
                <a:spcPts val="667"/>
              </a:spcBef>
              <a:buFontTx/>
              <a:buChar char="•"/>
            </a:pPr>
            <a:endParaRPr lang="ru-RU" altLang="ru-RU" sz="2700" dirty="0"/>
          </a:p>
          <a:p>
            <a:pPr marL="402157" indent="-402157" defTabSz="1071007">
              <a:lnSpc>
                <a:spcPct val="90000"/>
              </a:lnSpc>
              <a:spcBef>
                <a:spcPts val="667"/>
              </a:spcBef>
              <a:buFontTx/>
              <a:buChar char="•"/>
            </a:pPr>
            <a:r>
              <a:rPr lang="ru-RU" altLang="ru-RU" sz="2700" dirty="0"/>
              <a:t>Позволяет составить представление о движении структур сердца, которые пересекает ультразвуковой луч</a:t>
            </a:r>
          </a:p>
          <a:p>
            <a:pPr marL="402157" indent="-402157" defTabSz="1071007">
              <a:lnSpc>
                <a:spcPct val="90000"/>
              </a:lnSpc>
              <a:spcBef>
                <a:spcPts val="800"/>
              </a:spcBef>
              <a:buFontTx/>
              <a:buChar char="•"/>
            </a:pPr>
            <a:endParaRPr lang="ru-RU" altLang="ru-RU" sz="2700" dirty="0"/>
          </a:p>
          <a:p>
            <a:pPr marL="402157" indent="-402157" defTabSz="1071007">
              <a:lnSpc>
                <a:spcPct val="90000"/>
              </a:lnSpc>
              <a:spcBef>
                <a:spcPts val="667"/>
              </a:spcBef>
              <a:buFontTx/>
              <a:buChar char="•"/>
            </a:pPr>
            <a:r>
              <a:rPr lang="ru-RU" altLang="ru-RU" sz="2700" dirty="0"/>
              <a:t>По вертикальной оси откладывается расстояние структуры от датчика. По горизонтальной оси – время</a:t>
            </a:r>
          </a:p>
          <a:p>
            <a:pPr marL="402157" indent="-402157" defTabSz="1071007">
              <a:lnSpc>
                <a:spcPct val="90000"/>
              </a:lnSpc>
              <a:spcBef>
                <a:spcPts val="800"/>
              </a:spcBef>
              <a:buFontTx/>
              <a:buChar char="•"/>
            </a:pPr>
            <a:endParaRPr lang="ru-RU" altLang="ru-RU" sz="2700" dirty="0"/>
          </a:p>
          <a:p>
            <a:pPr marL="402157" indent="-402157" defTabSz="1071007">
              <a:lnSpc>
                <a:spcPct val="90000"/>
              </a:lnSpc>
              <a:spcBef>
                <a:spcPts val="667"/>
              </a:spcBef>
              <a:buFontTx/>
              <a:buChar char="•"/>
            </a:pPr>
            <a:r>
              <a:rPr lang="ru-RU" altLang="ru-RU" sz="2700" dirty="0"/>
              <a:t>Преимущество – хорошее пространственное разрешение</a:t>
            </a:r>
          </a:p>
          <a:p>
            <a:pPr marL="402157" indent="-402157" defTabSz="1071007">
              <a:lnSpc>
                <a:spcPct val="90000"/>
              </a:lnSpc>
              <a:spcBef>
                <a:spcPts val="800"/>
              </a:spcBef>
              <a:buFontTx/>
              <a:buChar char="•"/>
            </a:pPr>
            <a:endParaRPr lang="ru-RU" altLang="ru-RU" sz="2700" dirty="0"/>
          </a:p>
          <a:p>
            <a:pPr marL="402157" indent="-402157" defTabSz="1071007">
              <a:lnSpc>
                <a:spcPct val="90000"/>
              </a:lnSpc>
              <a:spcBef>
                <a:spcPts val="667"/>
              </a:spcBef>
              <a:buFontTx/>
              <a:buChar char="•"/>
            </a:pPr>
            <a:r>
              <a:rPr lang="ru-RU" altLang="ru-RU" sz="2700" dirty="0"/>
              <a:t>Недостаток – одномерность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670613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dirty="0">
                <a:solidFill>
                  <a:srgbClr val="C00000"/>
                </a:solidFill>
              </a:rPr>
              <a:t>М-режим</a:t>
            </a:r>
          </a:p>
        </p:txBody>
      </p:sp>
      <p:pic>
        <p:nvPicPr>
          <p:cNvPr id="27651" name="Picture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83567" y="1604433"/>
            <a:ext cx="4622800" cy="5105400"/>
          </a:xfrm>
          <a:extLst>
            <a:ext uri="{91240B29-F687-4F45-9708-019B960494DF}">
              <a14:hiddenLine xmlns:a14="http://schemas.microsoft.com/office/drawing/2010/main" w="25400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3205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Grp="1" noChangeArrowheads="1"/>
          </p:cNvSpPr>
          <p:nvPr>
            <p:ph type="title"/>
          </p:nvPr>
        </p:nvSpPr>
        <p:spPr>
          <a:xfrm>
            <a:off x="609600" y="273051"/>
            <a:ext cx="10972800" cy="1145116"/>
          </a:xfrm>
        </p:spPr>
        <p:txBody>
          <a:bodyPr>
            <a:normAutofit/>
          </a:bodyPr>
          <a:lstStyle/>
          <a:p>
            <a:pPr defTabSz="1022325"/>
            <a:r>
              <a:rPr lang="ru-RU" altLang="ru-RU" sz="4800" dirty="0">
                <a:solidFill>
                  <a:srgbClr val="C00000"/>
                </a:solidFill>
              </a:rPr>
              <a:t>3-</a:t>
            </a:r>
            <a:r>
              <a:rPr lang="en-US" altLang="ru-RU" sz="4800" dirty="0">
                <a:solidFill>
                  <a:srgbClr val="C00000"/>
                </a:solidFill>
              </a:rPr>
              <a:t>D </a:t>
            </a:r>
            <a:r>
              <a:rPr lang="ru-RU" altLang="ru-RU" sz="4800" dirty="0">
                <a:solidFill>
                  <a:srgbClr val="C00000"/>
                </a:solidFill>
              </a:rPr>
              <a:t>режим</a:t>
            </a:r>
          </a:p>
        </p:txBody>
      </p:sp>
      <p:pic>
        <p:nvPicPr>
          <p:cNvPr id="8204" name="Picture 12" descr="ÐÐ°ÑÑÐ¸Ð½ÐºÐ¸ Ð¿Ð¾ Ð·Ð°Ð¿ÑÐ¾ÑÑ Gif transesophageal ech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036" y="1517568"/>
            <a:ext cx="9922933" cy="4633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466416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4D</a:t>
            </a:r>
            <a:r>
              <a:rPr lang="ru-RU" dirty="0">
                <a:solidFill>
                  <a:srgbClr val="C00000"/>
                </a:solidFill>
              </a:rPr>
              <a:t> режим (</a:t>
            </a:r>
            <a:r>
              <a:rPr lang="en-US" dirty="0">
                <a:solidFill>
                  <a:srgbClr val="C00000"/>
                </a:solidFill>
              </a:rPr>
              <a:t>real-time 3D</a:t>
            </a:r>
            <a:r>
              <a:rPr lang="ru-RU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72" y="1813278"/>
            <a:ext cx="5742019" cy="3894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613" y="1813278"/>
            <a:ext cx="6224900" cy="3887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07056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>
                <a:solidFill>
                  <a:srgbClr val="C00000"/>
                </a:solidFill>
              </a:rPr>
              <a:t>Громкость звука</a:t>
            </a:r>
          </a:p>
        </p:txBody>
      </p:sp>
      <p:pic>
        <p:nvPicPr>
          <p:cNvPr id="5123" name="Picture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143" y="1360170"/>
            <a:ext cx="4800453" cy="5184490"/>
          </a:xfrm>
          <a:extLst>
            <a:ext uri="{91240B29-F687-4F45-9708-019B960494DF}">
              <a14:hiddenLine xmlns:a14="http://schemas.microsoft.com/office/drawing/2010/main" w="25400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2363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>
                <a:solidFill>
                  <a:srgbClr val="C00000"/>
                </a:solidFill>
              </a:rPr>
              <a:t>3-</a:t>
            </a:r>
            <a:r>
              <a:rPr lang="en-US" altLang="ru-RU" dirty="0">
                <a:solidFill>
                  <a:srgbClr val="C00000"/>
                </a:solidFill>
              </a:rPr>
              <a:t>D </a:t>
            </a:r>
            <a:r>
              <a:rPr lang="ru-RU" altLang="ru-RU" dirty="0">
                <a:solidFill>
                  <a:srgbClr val="C00000"/>
                </a:solidFill>
              </a:rPr>
              <a:t>режим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err="1"/>
              <a:t>Неинвазивный</a:t>
            </a:r>
            <a:r>
              <a:rPr lang="ru-RU" dirty="0"/>
              <a:t> метод, позволяющий получать полную информацию при:</a:t>
            </a:r>
          </a:p>
          <a:p>
            <a:r>
              <a:rPr lang="ru-RU" dirty="0"/>
              <a:t>Клапанной патологии</a:t>
            </a:r>
          </a:p>
          <a:p>
            <a:r>
              <a:rPr lang="ru-RU" dirty="0"/>
              <a:t> Врожденных пороках сердца</a:t>
            </a:r>
          </a:p>
          <a:p>
            <a:r>
              <a:rPr lang="ru-RU" dirty="0"/>
              <a:t>Оценке сократительной функции и массы миокарда желудочков</a:t>
            </a:r>
          </a:p>
          <a:p>
            <a:r>
              <a:rPr lang="ru-RU" dirty="0"/>
              <a:t> Оценке степени </a:t>
            </a:r>
            <a:r>
              <a:rPr lang="ru-RU" dirty="0" err="1"/>
              <a:t>регургитации</a:t>
            </a:r>
            <a:endParaRPr lang="ru-RU" dirty="0"/>
          </a:p>
          <a:p>
            <a:r>
              <a:rPr lang="ru-RU" dirty="0"/>
              <a:t> Определении тромбов, опухолей сердца и другие внутри- и внесердечные образований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026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err="1">
                <a:solidFill>
                  <a:srgbClr val="C00000"/>
                </a:solidFill>
              </a:rPr>
              <a:t>Стереовидение</a:t>
            </a:r>
            <a:r>
              <a:rPr lang="ru-RU" dirty="0">
                <a:solidFill>
                  <a:srgbClr val="C00000"/>
                </a:solidFill>
              </a:rPr>
              <a:t> в режиме 4D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042" y="2035175"/>
            <a:ext cx="3767030" cy="3416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69" y="1746074"/>
            <a:ext cx="7496175" cy="416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83758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"/>
          <p:cNvSpPr>
            <a:spLocks noGrp="1" noChangeArrowheads="1"/>
          </p:cNvSpPr>
          <p:nvPr>
            <p:ph type="title"/>
          </p:nvPr>
        </p:nvSpPr>
        <p:spPr>
          <a:xfrm>
            <a:off x="624417" y="188384"/>
            <a:ext cx="10972800" cy="1143000"/>
          </a:xfrm>
        </p:spPr>
        <p:txBody>
          <a:bodyPr/>
          <a:lstStyle/>
          <a:p>
            <a:pPr eaLnBrk="1"/>
            <a:r>
              <a:rPr lang="ru-RU" altLang="ru-RU" sz="4800">
                <a:solidFill>
                  <a:srgbClr val="C00000"/>
                </a:solidFill>
              </a:rPr>
              <a:t>Допплер-эхокардиография</a:t>
            </a:r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24417" y="1341967"/>
            <a:ext cx="10972800" cy="5069417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800"/>
              </a:spcBef>
              <a:buFontTx/>
              <a:buChar char="•"/>
            </a:pPr>
            <a:r>
              <a:rPr lang="ru-RU" altLang="ru-RU"/>
              <a:t>Используется для качественной и количественной характеристики потоков крови</a:t>
            </a:r>
          </a:p>
          <a:p>
            <a:pPr eaLnBrk="1">
              <a:lnSpc>
                <a:spcPct val="90000"/>
              </a:lnSpc>
              <a:buFontTx/>
              <a:buChar char="•"/>
            </a:pPr>
            <a:endParaRPr lang="ru-RU" altLang="ru-RU"/>
          </a:p>
          <a:p>
            <a:pPr>
              <a:lnSpc>
                <a:spcPct val="90000"/>
              </a:lnSpc>
              <a:spcBef>
                <a:spcPts val="800"/>
              </a:spcBef>
              <a:buFontTx/>
              <a:buChar char="•"/>
            </a:pPr>
            <a:r>
              <a:rPr lang="ru-RU" altLang="ru-RU"/>
              <a:t>Позволяет оценить направление и скорость потока крови</a:t>
            </a:r>
          </a:p>
          <a:p>
            <a:pPr eaLnBrk="1">
              <a:lnSpc>
                <a:spcPct val="90000"/>
              </a:lnSpc>
              <a:buFontTx/>
              <a:buChar char="•"/>
            </a:pPr>
            <a:endParaRPr lang="ru-RU" altLang="ru-RU"/>
          </a:p>
          <a:p>
            <a:pPr>
              <a:lnSpc>
                <a:spcPct val="90000"/>
              </a:lnSpc>
              <a:spcBef>
                <a:spcPts val="800"/>
              </a:spcBef>
              <a:buFontTx/>
              <a:buChar char="•"/>
            </a:pPr>
            <a:r>
              <a:rPr lang="ru-RU" altLang="ru-RU"/>
              <a:t>Несколько вариантов допплерографии: импульсно-волновая, постоянно-волновая, цветовое картирование потока, тканевая допплерография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094265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623392" y="740701"/>
          <a:ext cx="11151029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5042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800">
                <a:solidFill>
                  <a:srgbClr val="C00000"/>
                </a:solidFill>
              </a:rPr>
              <a:t>Спектральный допплер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ru-RU" dirty="0"/>
              <a:t>Импульсно-волновой (</a:t>
            </a:r>
            <a:r>
              <a:rPr lang="en-US" dirty="0"/>
              <a:t>PW)</a:t>
            </a:r>
            <a:endParaRPr lang="ru-RU" dirty="0"/>
          </a:p>
          <a:p>
            <a:pPr>
              <a:defRPr/>
            </a:pPr>
            <a:endParaRPr lang="ru-RU" dirty="0"/>
          </a:p>
          <a:p>
            <a:pPr>
              <a:defRPr/>
            </a:pPr>
            <a:endParaRPr lang="ru-RU" dirty="0"/>
          </a:p>
          <a:p>
            <a:pPr>
              <a:defRPr/>
            </a:pPr>
            <a:endParaRPr lang="ru-RU" dirty="0"/>
          </a:p>
          <a:p>
            <a:pPr>
              <a:defRPr/>
            </a:pPr>
            <a:endParaRPr lang="ru-RU" dirty="0"/>
          </a:p>
          <a:p>
            <a:pPr marL="0" indent="0">
              <a:buNone/>
              <a:defRPr/>
            </a:pPr>
            <a:endParaRPr lang="ru-RU" dirty="0"/>
          </a:p>
          <a:p>
            <a:pPr>
              <a:defRPr/>
            </a:pPr>
            <a:r>
              <a:rPr lang="ru-RU" dirty="0"/>
              <a:t>Постоянно-волновой</a:t>
            </a:r>
            <a:r>
              <a:rPr lang="en-US" dirty="0"/>
              <a:t> (CW)</a:t>
            </a:r>
            <a:endParaRPr lang="ru-RU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423" y="1367415"/>
            <a:ext cx="3520752" cy="2540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422" y="4266084"/>
            <a:ext cx="3622028" cy="2229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68407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"/>
          <p:cNvSpPr>
            <a:spLocks noGrp="1" noChangeArrowheads="1"/>
          </p:cNvSpPr>
          <p:nvPr>
            <p:ph type="title"/>
          </p:nvPr>
        </p:nvSpPr>
        <p:spPr>
          <a:xfrm>
            <a:off x="609600" y="273051"/>
            <a:ext cx="10972800" cy="1145116"/>
          </a:xfrm>
        </p:spPr>
        <p:txBody>
          <a:bodyPr/>
          <a:lstStyle/>
          <a:p>
            <a:pPr eaLnBrk="1"/>
            <a:r>
              <a:rPr lang="ru-RU" altLang="ru-RU" sz="5300">
                <a:solidFill>
                  <a:srgbClr val="C00000"/>
                </a:solidFill>
              </a:rPr>
              <a:t>Цветовое картирование потока</a:t>
            </a:r>
          </a:p>
        </p:txBody>
      </p:sp>
      <p:sp>
        <p:nvSpPr>
          <p:cNvPr id="73731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376767" y="1701801"/>
            <a:ext cx="6125633" cy="1655233"/>
          </a:xfrm>
        </p:spPr>
        <p:txBody>
          <a:bodyPr>
            <a:noAutofit/>
          </a:bodyPr>
          <a:lstStyle/>
          <a:p>
            <a:pPr marL="304792" indent="-304792">
              <a:lnSpc>
                <a:spcPct val="80000"/>
              </a:lnSpc>
              <a:spcBef>
                <a:spcPts val="533"/>
              </a:spcBef>
              <a:buFontTx/>
              <a:buChar char="•"/>
            </a:pPr>
            <a:r>
              <a:rPr lang="ru-RU" altLang="ru-RU" sz="2400" b="1" dirty="0">
                <a:solidFill>
                  <a:srgbClr val="C00000"/>
                </a:solidFill>
              </a:rPr>
              <a:t>Красный цвет </a:t>
            </a:r>
            <a:r>
              <a:rPr lang="ru-RU" altLang="ru-RU" sz="2400" dirty="0"/>
              <a:t>- направление крови к датчику </a:t>
            </a:r>
          </a:p>
          <a:p>
            <a:pPr marL="304792" indent="-304792">
              <a:lnSpc>
                <a:spcPct val="80000"/>
              </a:lnSpc>
              <a:spcBef>
                <a:spcPts val="533"/>
              </a:spcBef>
              <a:buFontTx/>
              <a:buChar char="•"/>
            </a:pPr>
            <a:endParaRPr lang="ru-RU" altLang="ru-RU" sz="2400" dirty="0"/>
          </a:p>
          <a:p>
            <a:pPr marL="304792" indent="-304792">
              <a:lnSpc>
                <a:spcPct val="80000"/>
              </a:lnSpc>
              <a:spcBef>
                <a:spcPts val="533"/>
              </a:spcBef>
              <a:buFontTx/>
              <a:buChar char="•"/>
            </a:pPr>
            <a:endParaRPr lang="ru-RU" altLang="ru-RU" sz="2400" b="1" dirty="0">
              <a:solidFill>
                <a:srgbClr val="0070C0"/>
              </a:solidFill>
            </a:endParaRPr>
          </a:p>
          <a:p>
            <a:pPr marL="304792" indent="-304792">
              <a:lnSpc>
                <a:spcPct val="80000"/>
              </a:lnSpc>
              <a:spcBef>
                <a:spcPts val="533"/>
              </a:spcBef>
              <a:buFontTx/>
              <a:buChar char="•"/>
            </a:pPr>
            <a:r>
              <a:rPr lang="ru-RU" altLang="ru-RU" sz="2400" b="1" dirty="0">
                <a:solidFill>
                  <a:srgbClr val="0070C0"/>
                </a:solidFill>
              </a:rPr>
              <a:t>Синий цвет </a:t>
            </a:r>
            <a:r>
              <a:rPr lang="ru-RU" altLang="ru-RU" sz="2400" dirty="0"/>
              <a:t>– направление крови от датчика</a:t>
            </a:r>
          </a:p>
          <a:p>
            <a:pPr marL="304792" indent="-304792">
              <a:lnSpc>
                <a:spcPct val="80000"/>
              </a:lnSpc>
              <a:spcBef>
                <a:spcPts val="533"/>
              </a:spcBef>
              <a:buFontTx/>
              <a:buChar char="•"/>
            </a:pPr>
            <a:endParaRPr lang="ru-RU" altLang="ru-RU" sz="2400" dirty="0"/>
          </a:p>
          <a:p>
            <a:pPr marL="304792" indent="-304792">
              <a:lnSpc>
                <a:spcPct val="80000"/>
              </a:lnSpc>
              <a:buNone/>
            </a:pPr>
            <a:endParaRPr lang="ru-RU" altLang="ru-RU" sz="2400" dirty="0"/>
          </a:p>
          <a:p>
            <a:pPr marL="304792" indent="-304792">
              <a:lnSpc>
                <a:spcPct val="80000"/>
              </a:lnSpc>
              <a:spcBef>
                <a:spcPts val="533"/>
              </a:spcBef>
              <a:buFontTx/>
              <a:buChar char="•"/>
            </a:pPr>
            <a:r>
              <a:rPr lang="ru-RU" altLang="ru-RU" sz="2400" dirty="0"/>
              <a:t>Если скорости превышают предел Найквиста, возникает искажение спектра и появление различных цветов</a:t>
            </a:r>
          </a:p>
        </p:txBody>
      </p:sp>
      <p:sp>
        <p:nvSpPr>
          <p:cNvPr id="73732" name="AutoShape 2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73567" y="-243417"/>
            <a:ext cx="406400" cy="40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/>
          <a:lstStyle>
            <a:lvl1pPr eaLnBrk="0"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>
              <a:spcBef>
                <a:spcPts val="700"/>
              </a:spcBef>
              <a:buSzPct val="100000"/>
              <a:buChar char="•"/>
              <a:defRPr sz="32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eaLnBrk="1">
              <a:spcBef>
                <a:spcPct val="0"/>
              </a:spcBef>
              <a:buSzTx/>
              <a:buFontTx/>
              <a:buNone/>
            </a:pPr>
            <a:endParaRPr lang="ru-RU" altLang="ru-RU"/>
          </a:p>
        </p:txBody>
      </p:sp>
      <p:pic>
        <p:nvPicPr>
          <p:cNvPr id="73733" name="Picture 4" descr="ÐÐ¾ÑÐ¾Ð¶ÐµÐµ Ð¸Ð·Ð¾Ð±ÑÐ°Ð¶ÐµÐ½Ð¸Ðµ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701" y="1377951"/>
            <a:ext cx="3839633" cy="2599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4" name="Picture 6" descr="ÐÐ¾ÑÐ¾Ð¶ÐµÐµ Ð¸Ð·Ð¾Ð±ÑÐ°Ð¶ÐµÐ½Ð¸Ðµ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701" y="3835400"/>
            <a:ext cx="3839633" cy="2878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141121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>
                <a:solidFill>
                  <a:srgbClr val="C00000"/>
                </a:solidFill>
              </a:rPr>
              <a:t>Тканевый допплер</a:t>
            </a:r>
          </a:p>
        </p:txBody>
      </p:sp>
      <p:sp>
        <p:nvSpPr>
          <p:cNvPr id="74755" name="Объект 2"/>
          <p:cNvSpPr>
            <a:spLocks noGrp="1"/>
          </p:cNvSpPr>
          <p:nvPr>
            <p:ph idx="1"/>
          </p:nvPr>
        </p:nvSpPr>
        <p:spPr>
          <a:xfrm>
            <a:off x="609600" y="1243944"/>
            <a:ext cx="10972800" cy="4525963"/>
          </a:xfrm>
        </p:spPr>
        <p:txBody>
          <a:bodyPr/>
          <a:lstStyle/>
          <a:p>
            <a:r>
              <a:rPr lang="ru-RU" altLang="ru-RU" sz="3700" dirty="0"/>
              <a:t>Основано на эффекте </a:t>
            </a:r>
            <a:r>
              <a:rPr lang="ru-RU" altLang="ru-RU" sz="3700" dirty="0" err="1"/>
              <a:t>Допплера</a:t>
            </a:r>
            <a:endParaRPr lang="ru-RU" altLang="ru-RU" sz="3700" dirty="0"/>
          </a:p>
          <a:p>
            <a:endParaRPr lang="ru-RU" altLang="ru-RU" sz="3700" dirty="0"/>
          </a:p>
          <a:p>
            <a:r>
              <a:rPr lang="ru-RU" altLang="ru-RU" sz="3700" dirty="0"/>
              <a:t>В качестве движущегося объекта выступает не кровоток, а миокард</a:t>
            </a:r>
          </a:p>
          <a:p>
            <a:endParaRPr lang="ru-RU" altLang="ru-RU" sz="3700" dirty="0"/>
          </a:p>
          <a:p>
            <a:r>
              <a:rPr lang="ru-RU" altLang="ru-RU" sz="3700" dirty="0"/>
              <a:t>Сигнал от тканевых структур имеет высокую амплитуду и низкую частоту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2811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800">
                <a:solidFill>
                  <a:srgbClr val="C00000"/>
                </a:solidFill>
              </a:rPr>
              <a:t>Режимы тканевого допплера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600200"/>
            <a:ext cx="5486400" cy="5257800"/>
          </a:xfrm>
        </p:spPr>
        <p:txBody>
          <a:bodyPr/>
          <a:lstStyle/>
          <a:p>
            <a:pPr>
              <a:defRPr/>
            </a:pPr>
            <a:r>
              <a:rPr lang="ru-RU" sz="2700" dirty="0"/>
              <a:t>Импульсно-волновая тканевая допплерография</a:t>
            </a:r>
          </a:p>
          <a:p>
            <a:pPr marL="0" indent="0">
              <a:buNone/>
              <a:defRPr/>
            </a:pPr>
            <a:endParaRPr lang="ru-RU" sz="2700" dirty="0"/>
          </a:p>
          <a:p>
            <a:pPr marL="0" indent="0">
              <a:buNone/>
              <a:defRPr/>
            </a:pPr>
            <a:endParaRPr lang="ru-RU" sz="2700" dirty="0"/>
          </a:p>
          <a:p>
            <a:pPr>
              <a:defRPr/>
            </a:pPr>
            <a:r>
              <a:rPr lang="ru-RU" sz="2700" dirty="0"/>
              <a:t>Цветной двухмерный</a:t>
            </a:r>
          </a:p>
          <a:p>
            <a:pPr marL="0" indent="0">
              <a:buNone/>
              <a:defRPr/>
            </a:pPr>
            <a:endParaRPr lang="ru-RU" sz="2700" dirty="0"/>
          </a:p>
          <a:p>
            <a:pPr marL="0" indent="0">
              <a:buNone/>
              <a:defRPr/>
            </a:pPr>
            <a:endParaRPr lang="ru-RU" sz="2700" dirty="0"/>
          </a:p>
          <a:p>
            <a:pPr>
              <a:defRPr/>
            </a:pPr>
            <a:r>
              <a:rPr lang="ru-RU" sz="2700" dirty="0"/>
              <a:t>Цветной М-режим</a:t>
            </a:r>
          </a:p>
          <a:p>
            <a:pPr marL="0" indent="0">
              <a:buNone/>
              <a:defRPr/>
            </a:pPr>
            <a:endParaRPr lang="ru-RU" sz="3700" dirty="0"/>
          </a:p>
        </p:txBody>
      </p:sp>
      <p:pic>
        <p:nvPicPr>
          <p:cNvPr id="8090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617" y="1424518"/>
            <a:ext cx="3071283" cy="1853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accent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901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0"/>
          <a:stretch>
            <a:fillRect/>
          </a:stretch>
        </p:blipFill>
        <p:spPr bwMode="auto">
          <a:xfrm>
            <a:off x="7535333" y="3130552"/>
            <a:ext cx="3160184" cy="1883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accent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902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9417" y="4871881"/>
            <a:ext cx="2929467" cy="1843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accent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4231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Дуплексный и триплексный режимы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Дуплексный – одновременное выведение</a:t>
            </a:r>
            <a:r>
              <a:rPr lang="en-US" dirty="0"/>
              <a:t> </a:t>
            </a:r>
            <a:r>
              <a:rPr lang="ru-RU" dirty="0"/>
              <a:t>на экране 2</a:t>
            </a:r>
            <a:r>
              <a:rPr lang="en-US" dirty="0"/>
              <a:t>D</a:t>
            </a:r>
            <a:r>
              <a:rPr lang="ru-RU" dirty="0"/>
              <a:t> режима и импульсного/постоянно-</a:t>
            </a:r>
            <a:r>
              <a:rPr lang="ru-RU" dirty="0" err="1"/>
              <a:t>волногого</a:t>
            </a:r>
            <a:r>
              <a:rPr lang="ru-RU" dirty="0"/>
              <a:t> </a:t>
            </a:r>
            <a:r>
              <a:rPr lang="ru-RU" dirty="0" err="1"/>
              <a:t>допплера</a:t>
            </a:r>
            <a:endParaRPr lang="ru-RU" dirty="0"/>
          </a:p>
          <a:p>
            <a:endParaRPr lang="ru-RU" dirty="0"/>
          </a:p>
          <a:p>
            <a:r>
              <a:rPr lang="ru-RU" dirty="0"/>
              <a:t>Триплексный режим – одновременное выведение на экране 2</a:t>
            </a:r>
            <a:r>
              <a:rPr lang="en-US" dirty="0"/>
              <a:t>D</a:t>
            </a:r>
            <a:r>
              <a:rPr lang="ru-RU" dirty="0"/>
              <a:t> режима, цветного </a:t>
            </a:r>
            <a:r>
              <a:rPr lang="ru-RU" dirty="0" err="1"/>
              <a:t>допплера</a:t>
            </a:r>
            <a:r>
              <a:rPr lang="ru-RU" dirty="0"/>
              <a:t> и импульсного/постоянно-</a:t>
            </a:r>
            <a:r>
              <a:rPr lang="ru-RU" dirty="0" err="1"/>
              <a:t>волногого</a:t>
            </a:r>
            <a:r>
              <a:rPr lang="ru-RU" dirty="0"/>
              <a:t> </a:t>
            </a:r>
            <a:r>
              <a:rPr lang="ru-RU" dirty="0" err="1"/>
              <a:t>допплера</a:t>
            </a:r>
            <a:endParaRPr lang="ru-RU" dirty="0"/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0389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УЗ система – наши глаза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Ключи визуализации</a:t>
            </a:r>
          </a:p>
          <a:p>
            <a:pPr marL="0" indent="0">
              <a:buNone/>
            </a:pPr>
            <a:endParaRPr lang="ru-RU" dirty="0"/>
          </a:p>
          <a:p>
            <a:r>
              <a:rPr lang="ru-RU" dirty="0"/>
              <a:t>Разрешающая способность</a:t>
            </a:r>
          </a:p>
          <a:p>
            <a:pPr marL="0" indent="0">
              <a:buNone/>
            </a:pPr>
            <a:endParaRPr lang="ru-RU" dirty="0"/>
          </a:p>
          <a:p>
            <a:r>
              <a:rPr lang="ru-RU" dirty="0"/>
              <a:t>Программное обеспечение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475" y="2035175"/>
            <a:ext cx="4286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2209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>
                <a:solidFill>
                  <a:srgbClr val="C00000"/>
                </a:solidFill>
              </a:rPr>
              <a:t>Частота звука</a:t>
            </a:r>
          </a:p>
        </p:txBody>
      </p:sp>
      <p:pic>
        <p:nvPicPr>
          <p:cNvPr id="6147" name="Pictur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99" y="3568702"/>
            <a:ext cx="10429602" cy="2792442"/>
          </a:xfrm>
          <a:extLst>
            <a:ext uri="{91240B29-F687-4F45-9708-019B960494DF}">
              <a14:hiddenLine xmlns:a14="http://schemas.microsoft.com/office/drawing/2010/main" w="25400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6148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40" y="1430162"/>
            <a:ext cx="2110316" cy="16700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accent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149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40" b="11159"/>
          <a:stretch>
            <a:fillRect/>
          </a:stretch>
        </p:blipFill>
        <p:spPr bwMode="auto">
          <a:xfrm>
            <a:off x="2915356" y="1532820"/>
            <a:ext cx="1600200" cy="17970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accent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150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09"/>
          <a:stretch>
            <a:fillRect/>
          </a:stretch>
        </p:blipFill>
        <p:spPr bwMode="auto">
          <a:xfrm>
            <a:off x="4909959" y="1430162"/>
            <a:ext cx="3740149" cy="20023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accent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Овал 5"/>
          <p:cNvSpPr>
            <a:spLocks noChangeArrowheads="1"/>
          </p:cNvSpPr>
          <p:nvPr/>
        </p:nvSpPr>
        <p:spPr bwMode="auto">
          <a:xfrm>
            <a:off x="4798309" y="3870258"/>
            <a:ext cx="3547533" cy="865579"/>
          </a:xfrm>
          <a:prstGeom prst="ellipse">
            <a:avLst/>
          </a:prstGeom>
          <a:noFill/>
          <a:ln w="57150" algn="ctr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0958" tIns="60958" rIns="60958" bIns="60958">
            <a:spAutoFit/>
          </a:bodyPr>
          <a:lstStyle>
            <a:lvl1pPr eaLnBrk="0"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>
              <a:spcBef>
                <a:spcPts val="700"/>
              </a:spcBef>
              <a:buSzPct val="100000"/>
              <a:buChar char="•"/>
              <a:defRPr sz="32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eaLnBrk="1">
              <a:spcBef>
                <a:spcPct val="0"/>
              </a:spcBef>
              <a:buSzTx/>
              <a:buFontTx/>
              <a:buNone/>
            </a:pPr>
            <a:endParaRPr lang="ru-RU" altLang="ru-RU"/>
          </a:p>
        </p:txBody>
      </p:sp>
      <p:pic>
        <p:nvPicPr>
          <p:cNvPr id="112652" name="Picture 12" descr="ÐÐ°ÑÑÐ¸Ð½ÐºÐ¸ Ð¿Ð¾ Ð·Ð°Ð¿ÑÐ¾ÑÑ ÑÐ»ÑÑÑÐ°Ð·Ð²ÑÐº Ð³Ð¸ÑÐºÐ°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308" y="3644481"/>
            <a:ext cx="2785533" cy="2497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80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26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>
                <a:solidFill>
                  <a:srgbClr val="CC3300"/>
                </a:solidFill>
              </a:rPr>
              <a:t>Разрешающая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C3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dirty="0">
                <a:solidFill>
                  <a:srgbClr val="CC3300"/>
                </a:solidFill>
              </a:rPr>
              <a:t>способность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C33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ru-RU" dirty="0"/>
              <a:t>Служит важнейшей характеристикой прибора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ru-RU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ru-RU" dirty="0"/>
              <a:t>От нее зависит спо­собность различать малые объекты и структуры близко расположенные друг к другу</a:t>
            </a:r>
          </a:p>
          <a:p>
            <a:pPr marL="0" indent="0">
              <a:buNone/>
              <a:defRPr/>
            </a:pPr>
            <a:r>
              <a:rPr lang="ru-RU" dirty="0"/>
              <a:t>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ru-RU" dirty="0"/>
              <a:t>Мера разрешающей способности - минимальное расстояние между двумя малыми отражающими объектами, при котором, наблюдая изображение на экране, можно их видеть раздельно</a:t>
            </a:r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2438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C3300"/>
                </a:solidFill>
              </a:rPr>
              <a:t>Разрешающая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C3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dirty="0">
                <a:solidFill>
                  <a:srgbClr val="CC3300"/>
                </a:solidFill>
              </a:rPr>
              <a:t>способность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Пространственное разрешение</a:t>
            </a:r>
          </a:p>
          <a:p>
            <a:pPr marL="0" indent="0">
              <a:buNone/>
            </a:pPr>
            <a:endParaRPr lang="ru-RU" dirty="0"/>
          </a:p>
          <a:p>
            <a:r>
              <a:rPr lang="ru-RU" dirty="0"/>
              <a:t>Временное разрешение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4767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ru-RU" dirty="0">
                <a:solidFill>
                  <a:srgbClr val="C00000"/>
                </a:solidFill>
              </a:rPr>
              <a:t>Пространственное разрешение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45059" name="Text Placeholder 2"/>
          <p:cNvSpPr>
            <a:spLocks noGrp="1"/>
          </p:cNvSpPr>
          <p:nvPr>
            <p:ph type="body" idx="4294967295"/>
          </p:nvPr>
        </p:nvSpPr>
        <p:spPr>
          <a:xfrm>
            <a:off x="1660524" y="1273881"/>
            <a:ext cx="4032251" cy="761294"/>
          </a:xfrm>
          <a:solidFill>
            <a:schemeClr val="accent1"/>
          </a:solidFill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altLang="ru-RU" sz="1800" b="1" dirty="0"/>
              <a:t>Продольная 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altLang="ru-RU" sz="1800" b="1" dirty="0"/>
              <a:t>(</a:t>
            </a:r>
            <a:r>
              <a:rPr lang="ru-RU" altLang="ru-RU" sz="1800" b="1" dirty="0" err="1"/>
              <a:t>longitudinal</a:t>
            </a:r>
            <a:r>
              <a:rPr lang="ru-RU" altLang="ru-RU" sz="1800" b="1" dirty="0"/>
              <a:t> </a:t>
            </a:r>
            <a:r>
              <a:rPr lang="ru-RU" altLang="ru-RU" sz="1800" b="1" dirty="0" err="1"/>
              <a:t>resolution</a:t>
            </a:r>
            <a:r>
              <a:rPr lang="ru-RU" altLang="ru-RU" sz="1800" b="1" dirty="0"/>
              <a:t>)</a:t>
            </a:r>
            <a:endParaRPr lang="en-US" altLang="ru-RU" sz="1800" b="1" dirty="0"/>
          </a:p>
        </p:txBody>
      </p:sp>
      <p:sp>
        <p:nvSpPr>
          <p:cNvPr id="45060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6392333" y="1253067"/>
            <a:ext cx="3781779" cy="782108"/>
          </a:xfrm>
          <a:solidFill>
            <a:schemeClr val="accent1"/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altLang="ru-RU" sz="1800" b="1" dirty="0"/>
              <a:t>Поперечная </a:t>
            </a:r>
          </a:p>
          <a:p>
            <a:pPr marL="0" indent="0" algn="ctr">
              <a:buNone/>
            </a:pPr>
            <a:r>
              <a:rPr lang="ru-RU" altLang="ru-RU" sz="1800" b="1" dirty="0"/>
              <a:t>(</a:t>
            </a:r>
            <a:r>
              <a:rPr lang="ru-RU" altLang="ru-RU" sz="1800" b="1" dirty="0" err="1"/>
              <a:t>lateral</a:t>
            </a:r>
            <a:r>
              <a:rPr lang="ru-RU" altLang="ru-RU" sz="1800" b="1" dirty="0"/>
              <a:t> </a:t>
            </a:r>
            <a:r>
              <a:rPr lang="ru-RU" altLang="ru-RU" sz="1800" b="1" dirty="0" err="1"/>
              <a:t>resolution</a:t>
            </a:r>
            <a:r>
              <a:rPr lang="ru-RU" altLang="ru-RU" sz="1800" b="1" dirty="0"/>
              <a:t>)</a:t>
            </a:r>
            <a:endParaRPr lang="en-US" altLang="ru-RU" sz="1800" b="1" dirty="0"/>
          </a:p>
        </p:txBody>
      </p:sp>
      <p:pic>
        <p:nvPicPr>
          <p:cNvPr id="45061" name="Picture 17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8" t="15086" r="34470" b="13147"/>
          <a:stretch>
            <a:fillRect/>
          </a:stretch>
        </p:blipFill>
        <p:spPr>
          <a:xfrm>
            <a:off x="1979990" y="2111375"/>
            <a:ext cx="1020233" cy="4332968"/>
          </a:xfrm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1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52" t="11172" r="34415" b="18932"/>
          <a:stretch>
            <a:fillRect/>
          </a:stretch>
        </p:blipFill>
        <p:spPr>
          <a:xfrm>
            <a:off x="9086397" y="2035175"/>
            <a:ext cx="996949" cy="4485368"/>
          </a:xfrm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163785" y="2906485"/>
            <a:ext cx="3864429" cy="1589315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sz="1600" b="1" dirty="0">
                <a:solidFill>
                  <a:schemeClr val="tx1"/>
                </a:solidFill>
              </a:rPr>
              <a:t>Пространственным разрешением - способность делать различимыми отдельные объекты, расположенные как вдоль оси сканирования, так и перпендикулярно к ультразвуковому лучу</a:t>
            </a:r>
          </a:p>
        </p:txBody>
      </p:sp>
    </p:spTree>
    <p:extLst>
      <p:ext uri="{BB962C8B-B14F-4D97-AF65-F5344CB8AC3E}">
        <p14:creationId xmlns:p14="http://schemas.microsoft.com/office/powerpoint/2010/main" val="33529803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20000"/>
          </a:bodyPr>
          <a:lstStyle/>
          <a:p>
            <a:endParaRPr lang="ru-RU" dirty="0">
              <a:solidFill>
                <a:schemeClr val="tx1"/>
              </a:solidFill>
            </a:endParaRPr>
          </a:p>
          <a:p>
            <a:r>
              <a:rPr lang="ru-RU" dirty="0">
                <a:solidFill>
                  <a:schemeClr val="tx1"/>
                </a:solidFill>
              </a:rPr>
              <a:t>Аксиальное разрешение  - способность делать различимыми две точки, расположенные вдоль ультразвукового луча. </a:t>
            </a:r>
          </a:p>
          <a:p>
            <a:endParaRPr lang="ru-RU" dirty="0">
              <a:solidFill>
                <a:schemeClr val="tx1"/>
              </a:solidFill>
            </a:endParaRPr>
          </a:p>
          <a:p>
            <a:r>
              <a:rPr lang="ru-RU" dirty="0">
                <a:solidFill>
                  <a:schemeClr val="tx1"/>
                </a:solidFill>
              </a:rPr>
              <a:t>Такой тип разрешения зависит от диапазона частот ультразвукового импульса</a:t>
            </a:r>
          </a:p>
          <a:p>
            <a:endParaRPr lang="ru-RU" dirty="0">
              <a:solidFill>
                <a:schemeClr val="tx1"/>
              </a:solidFill>
            </a:endParaRPr>
          </a:p>
          <a:p>
            <a:r>
              <a:rPr lang="ru-RU" dirty="0">
                <a:solidFill>
                  <a:schemeClr val="tx1"/>
                </a:solidFill>
              </a:rPr>
              <a:t>Чем больше частота ультразвука, тем лучше аксиальное разрешение</a:t>
            </a:r>
          </a:p>
          <a:p>
            <a:endParaRPr lang="ru-RU" dirty="0">
              <a:solidFill>
                <a:schemeClr val="tx1"/>
              </a:solidFill>
            </a:endParaRPr>
          </a:p>
          <a:p>
            <a:r>
              <a:rPr lang="ru-RU" dirty="0">
                <a:solidFill>
                  <a:schemeClr val="tx1"/>
                </a:solidFill>
              </a:rPr>
              <a:t>Глубина проникновения высокочастотных сигналов небольшая, так как волны быстро затухают в тканях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Продольное (аксиальное) разрешение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9299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>
                <a:solidFill>
                  <a:srgbClr val="C00000"/>
                </a:solidFill>
              </a:rPr>
              <a:t>Частота и разрешение</a:t>
            </a:r>
          </a:p>
        </p:txBody>
      </p:sp>
      <p:sp>
        <p:nvSpPr>
          <p:cNvPr id="37891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ru-RU" altLang="ru-RU" dirty="0"/>
              <a:t>Частота ультразвука выбирается индивидуально для каждого пациента</a:t>
            </a:r>
          </a:p>
          <a:p>
            <a:pPr marL="0" indent="0">
              <a:buNone/>
              <a:defRPr/>
            </a:pPr>
            <a:endParaRPr lang="ru-RU" altLang="ru-RU" dirty="0"/>
          </a:p>
          <a:p>
            <a:pPr>
              <a:defRPr/>
            </a:pPr>
            <a:r>
              <a:rPr lang="ru-RU" altLang="ru-RU" dirty="0"/>
              <a:t>Чем выше вес пациента тем ниже частота сканирования и наоборот</a:t>
            </a:r>
          </a:p>
          <a:p>
            <a:pPr>
              <a:defRPr/>
            </a:pPr>
            <a:endParaRPr lang="ru-RU" altLang="ru-RU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1448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ru-RU" dirty="0">
                <a:solidFill>
                  <a:srgbClr val="C00000"/>
                </a:solidFill>
              </a:rPr>
              <a:t>Поперечное (латеральное)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ru-RU" dirty="0">
                <a:solidFill>
                  <a:srgbClr val="C00000"/>
                </a:solidFill>
              </a:rPr>
              <a:t>разрешение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>
          <a:xfrm>
            <a:off x="688623" y="1556657"/>
            <a:ext cx="10972800" cy="4713515"/>
          </a:xfrm>
        </p:spPr>
        <p:txBody>
          <a:bodyPr anchor="ctr">
            <a:normAutofit fontScale="62500" lnSpcReduction="20000"/>
          </a:bodyPr>
          <a:lstStyle/>
          <a:p>
            <a:r>
              <a:rPr lang="ru-RU" dirty="0"/>
              <a:t>Латеральное разрешение — способность прибора делать различимыми две точки, расположенные перпендикулярно ультразвуковому лучу</a:t>
            </a:r>
          </a:p>
          <a:p>
            <a:endParaRPr lang="ru-RU" dirty="0"/>
          </a:p>
          <a:p>
            <a:r>
              <a:rPr lang="ru-RU" dirty="0"/>
              <a:t>Зависит от ширины луча: широкий луч делает объекты плохо различимыми, в отличие от узкого, который позволяет отображать каждый объект отдельно</a:t>
            </a:r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  <a:p>
            <a:pPr marL="0" indent="0">
              <a:buNone/>
            </a:pPr>
            <a:r>
              <a:rPr lang="ru-RU" altLang="ru-RU" dirty="0"/>
              <a:t>Зависит от физических параметров датчиков:</a:t>
            </a:r>
          </a:p>
          <a:p>
            <a:pPr marL="0" indent="0">
              <a:buNone/>
            </a:pPr>
            <a:endParaRPr lang="ru-RU" altLang="ru-RU" dirty="0"/>
          </a:p>
          <a:p>
            <a:r>
              <a:rPr lang="ru-RU" altLang="ru-RU" dirty="0"/>
              <a:t> Размеров </a:t>
            </a:r>
            <a:r>
              <a:rPr lang="ru-RU" altLang="ru-RU" dirty="0" err="1"/>
              <a:t>пьезоэлементов</a:t>
            </a:r>
            <a:endParaRPr lang="ru-RU" altLang="ru-RU" dirty="0"/>
          </a:p>
          <a:p>
            <a:endParaRPr lang="ru-RU" altLang="ru-RU" dirty="0"/>
          </a:p>
          <a:p>
            <a:r>
              <a:rPr lang="ru-RU" altLang="ru-RU" dirty="0"/>
              <a:t> Участия их в формировании ультразвукового луча</a:t>
            </a:r>
          </a:p>
          <a:p>
            <a:endParaRPr lang="ru-RU" altLang="ru-RU" dirty="0"/>
          </a:p>
          <a:p>
            <a:r>
              <a:rPr lang="ru-RU" altLang="ru-RU" dirty="0"/>
              <a:t> Плотности их расположения</a:t>
            </a:r>
            <a:endParaRPr lang="en-US" alt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67308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ru-RU" dirty="0">
                <a:solidFill>
                  <a:srgbClr val="C00000"/>
                </a:solidFill>
              </a:rPr>
              <a:t>Поперечное (латеральное)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ru-RU" dirty="0">
                <a:solidFill>
                  <a:srgbClr val="C00000"/>
                </a:solidFill>
              </a:rPr>
              <a:t>разрешение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52227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00" y="1761067"/>
            <a:ext cx="10109200" cy="4203700"/>
          </a:xfrm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2682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ru-RU" dirty="0">
                <a:solidFill>
                  <a:srgbClr val="C00000"/>
                </a:solidFill>
              </a:rPr>
              <a:t>Временная разрешающая способность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defRPr/>
            </a:pPr>
            <a:r>
              <a:rPr lang="ru-RU" dirty="0"/>
              <a:t>Характеризует способность системы воспринимать и отображать с достаточной скоростью изменение акустических характеристик во времени</a:t>
            </a:r>
          </a:p>
          <a:p>
            <a:pPr>
              <a:defRPr/>
            </a:pPr>
            <a:endParaRPr lang="ru-RU" dirty="0"/>
          </a:p>
          <a:p>
            <a:pPr>
              <a:defRPr/>
            </a:pPr>
            <a:r>
              <a:rPr lang="ru-RU" dirty="0"/>
              <a:t>Временная разрешающая способность определяет возможность получать информацию о движущихся структурах в реальном времени</a:t>
            </a:r>
          </a:p>
          <a:p>
            <a:pPr marL="0" indent="0">
              <a:buNone/>
              <a:defRPr/>
            </a:pPr>
            <a:r>
              <a:rPr lang="ru-RU" dirty="0"/>
              <a:t> </a:t>
            </a:r>
          </a:p>
          <a:p>
            <a:pPr>
              <a:defRPr/>
            </a:pPr>
            <a:r>
              <a:rPr lang="ru-RU" dirty="0"/>
              <a:t>Прежде всего временная разрешающая способность зависит от </a:t>
            </a:r>
            <a:r>
              <a:rPr lang="ru-RU" b="1" dirty="0">
                <a:solidFill>
                  <a:srgbClr val="C00000"/>
                </a:solidFill>
              </a:rPr>
              <a:t>частоты кадров сканирования в секунду</a:t>
            </a:r>
            <a:r>
              <a:rPr lang="ru-RU" dirty="0"/>
              <a:t>. Так при эхокардиографии желательно поддерживать частоту кадров </a:t>
            </a:r>
            <a:r>
              <a:rPr lang="en-US" dirty="0"/>
              <a:t>(frame rate) </a:t>
            </a:r>
            <a:r>
              <a:rPr lang="ru-RU" dirty="0"/>
              <a:t>от 20-ти в секунду</a:t>
            </a:r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74446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ru-RU" dirty="0">
                <a:solidFill>
                  <a:srgbClr val="C00000"/>
                </a:solidFill>
              </a:rPr>
              <a:t>Временная разрешающая способность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ru-RU" dirty="0"/>
              <a:t>Временную разрешающую способность можно повысить:</a:t>
            </a:r>
          </a:p>
          <a:p>
            <a:pPr>
              <a:defRPr/>
            </a:pPr>
            <a:r>
              <a:rPr lang="ru-RU" sz="2700" dirty="0"/>
              <a:t> Уменьшением глубины сканирования</a:t>
            </a:r>
          </a:p>
          <a:p>
            <a:pPr>
              <a:defRPr/>
            </a:pPr>
            <a:endParaRPr lang="ru-RU" sz="2700" dirty="0"/>
          </a:p>
          <a:p>
            <a:pPr>
              <a:defRPr/>
            </a:pPr>
            <a:r>
              <a:rPr lang="ru-RU" sz="2700" dirty="0"/>
              <a:t>Использованием зума (локального)</a:t>
            </a:r>
          </a:p>
          <a:p>
            <a:pPr>
              <a:defRPr/>
            </a:pPr>
            <a:endParaRPr lang="ru-RU" sz="2700" dirty="0"/>
          </a:p>
          <a:p>
            <a:pPr>
              <a:defRPr/>
            </a:pPr>
            <a:r>
              <a:rPr lang="ru-RU" sz="2700" dirty="0"/>
              <a:t>Уменьшением количества фокальных зон</a:t>
            </a:r>
          </a:p>
          <a:p>
            <a:pPr>
              <a:defRPr/>
            </a:pPr>
            <a:endParaRPr lang="ru-RU" sz="2700" dirty="0"/>
          </a:p>
          <a:p>
            <a:pPr>
              <a:defRPr/>
            </a:pPr>
            <a:r>
              <a:rPr lang="ru-RU" sz="2700" dirty="0"/>
              <a:t>Уменьшением размеров контрольного объема цветного </a:t>
            </a:r>
            <a:r>
              <a:rPr lang="ru-RU" sz="2700" dirty="0" err="1"/>
              <a:t>допплера</a:t>
            </a:r>
            <a:endParaRPr lang="en-US" sz="27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32846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>
                <a:solidFill>
                  <a:srgbClr val="C00000"/>
                </a:solidFill>
              </a:rPr>
              <a:t>Оптимизация изображения</a:t>
            </a:r>
            <a:endParaRPr lang="en-US" altLang="ru-RU" dirty="0">
              <a:solidFill>
                <a:srgbClr val="C00000"/>
              </a:solidFill>
            </a:endParaRP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1175807" y="1517676"/>
            <a:ext cx="5307013" cy="5257800"/>
          </a:xfrm>
        </p:spPr>
        <p:txBody>
          <a:bodyPr>
            <a:normAutofit fontScale="92500" lnSpcReduction="20000"/>
          </a:bodyPr>
          <a:lstStyle/>
          <a:p>
            <a:r>
              <a:rPr lang="ru-RU" altLang="ru-RU" sz="2000" b="1" dirty="0"/>
              <a:t>Контрастность/яркость</a:t>
            </a:r>
          </a:p>
          <a:p>
            <a:endParaRPr lang="ru-RU" altLang="ru-RU" sz="2000" b="1" dirty="0"/>
          </a:p>
          <a:p>
            <a:r>
              <a:rPr lang="en-US" altLang="ru-RU" sz="2000" b="1" dirty="0"/>
              <a:t>Gain </a:t>
            </a:r>
            <a:r>
              <a:rPr lang="ru-RU" altLang="ru-RU" sz="2000" b="1" dirty="0"/>
              <a:t>(усиление)</a:t>
            </a:r>
          </a:p>
          <a:p>
            <a:endParaRPr lang="en-US" altLang="ru-RU" sz="2000" b="1" dirty="0"/>
          </a:p>
          <a:p>
            <a:r>
              <a:rPr lang="en-US" altLang="ru-RU" sz="2000" b="1" dirty="0"/>
              <a:t>Time Gain Compensation</a:t>
            </a:r>
            <a:r>
              <a:rPr lang="ru-RU" altLang="ru-RU" sz="2000" b="1" dirty="0"/>
              <a:t> (усиление по глубине)</a:t>
            </a:r>
          </a:p>
          <a:p>
            <a:endParaRPr lang="en-US" altLang="ru-RU" sz="2000" b="1" dirty="0"/>
          </a:p>
          <a:p>
            <a:r>
              <a:rPr lang="en-US" altLang="ru-RU" sz="2000" b="1" dirty="0"/>
              <a:t>Dynamic range (</a:t>
            </a:r>
            <a:r>
              <a:rPr lang="ru-RU" altLang="ru-RU" sz="2000" b="1" dirty="0"/>
              <a:t>динамический диапазон)</a:t>
            </a:r>
          </a:p>
          <a:p>
            <a:endParaRPr lang="ru-RU" altLang="ru-RU" sz="2000" b="1" dirty="0"/>
          </a:p>
          <a:p>
            <a:r>
              <a:rPr lang="en-US" altLang="ru-RU" sz="2000" b="1" dirty="0"/>
              <a:t>Frequency </a:t>
            </a:r>
            <a:r>
              <a:rPr lang="ru-RU" altLang="ru-RU" sz="2000" b="1" dirty="0"/>
              <a:t>(частота ультразвука)</a:t>
            </a:r>
            <a:r>
              <a:rPr lang="en-US" altLang="ru-RU" sz="2000" b="1" dirty="0"/>
              <a:t> </a:t>
            </a:r>
            <a:endParaRPr lang="ru-RU" altLang="ru-RU" sz="2000" b="1" dirty="0"/>
          </a:p>
          <a:p>
            <a:endParaRPr lang="ru-RU" altLang="ru-RU" sz="2000" b="1" dirty="0"/>
          </a:p>
          <a:p>
            <a:r>
              <a:rPr lang="en-US" altLang="ru-RU" sz="2000" b="1" dirty="0"/>
              <a:t>Frame rate </a:t>
            </a:r>
            <a:r>
              <a:rPr lang="ru-RU" altLang="ru-RU" sz="2000" b="1" dirty="0"/>
              <a:t>(частота кадров)</a:t>
            </a:r>
          </a:p>
          <a:p>
            <a:endParaRPr lang="en-US" altLang="ru-RU" sz="2000" b="1" dirty="0"/>
          </a:p>
          <a:p>
            <a:r>
              <a:rPr lang="en-US" altLang="ru-RU" sz="2000" b="1" dirty="0"/>
              <a:t>Focus</a:t>
            </a:r>
            <a:endParaRPr lang="ru-RU" altLang="ru-RU" sz="2000" b="1" dirty="0"/>
          </a:p>
          <a:p>
            <a:endParaRPr lang="ru-RU" altLang="ru-RU" sz="2000" b="1" dirty="0"/>
          </a:p>
          <a:p>
            <a:r>
              <a:rPr lang="en-US" altLang="ru-RU" sz="2000" b="1" dirty="0"/>
              <a:t>Depth </a:t>
            </a:r>
            <a:r>
              <a:rPr lang="ru-RU" altLang="ru-RU" sz="2000" b="1" dirty="0"/>
              <a:t>(глубина)</a:t>
            </a:r>
          </a:p>
          <a:p>
            <a:endParaRPr lang="ru-RU" altLang="ru-RU" sz="2000" b="1" dirty="0"/>
          </a:p>
          <a:p>
            <a:r>
              <a:rPr lang="en-US" altLang="ru-RU" sz="2000" b="1" dirty="0"/>
              <a:t>Zoom </a:t>
            </a:r>
            <a:endParaRPr lang="ru-RU" altLang="ru-RU" sz="2000" b="1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820" y="1517676"/>
            <a:ext cx="5584825" cy="541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2424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Ультразвук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Ультразвук – звук с частотой более 20 000 колебаний в секунду(20 кГц)</a:t>
            </a:r>
          </a:p>
          <a:p>
            <a:endParaRPr lang="ru-RU" dirty="0"/>
          </a:p>
          <a:p>
            <a:r>
              <a:rPr lang="ru-RU" dirty="0"/>
              <a:t>Скорость распространения ультразвука в среде зависит от свойств среды</a:t>
            </a:r>
          </a:p>
          <a:p>
            <a:endParaRPr lang="ru-RU" dirty="0"/>
          </a:p>
          <a:p>
            <a:r>
              <a:rPr lang="ru-RU" dirty="0"/>
              <a:t>Скорость распространения в тканях организма -1540 м/сек</a:t>
            </a:r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44396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>
                <a:solidFill>
                  <a:srgbClr val="C00000"/>
                </a:solidFill>
              </a:rPr>
              <a:t>Контрастность/Яркость</a:t>
            </a:r>
            <a:endParaRPr lang="en-US" altLang="ru-RU">
              <a:solidFill>
                <a:srgbClr val="C00000"/>
              </a:solidFill>
            </a:endParaRPr>
          </a:p>
        </p:txBody>
      </p:sp>
      <p:sp>
        <p:nvSpPr>
          <p:cNvPr id="13315" name="Объект 4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5257800"/>
          </a:xfrm>
        </p:spPr>
        <p:txBody>
          <a:bodyPr/>
          <a:lstStyle/>
          <a:p>
            <a:pPr>
              <a:defRPr/>
            </a:pPr>
            <a:r>
              <a:rPr lang="ru-RU" altLang="ru-RU" sz="2400" dirty="0"/>
              <a:t>Источник света сбоку от монитора</a:t>
            </a:r>
          </a:p>
          <a:p>
            <a:pPr>
              <a:defRPr/>
            </a:pPr>
            <a:endParaRPr lang="ru-RU" altLang="ru-RU" sz="2400" dirty="0"/>
          </a:p>
          <a:p>
            <a:pPr>
              <a:defRPr/>
            </a:pPr>
            <a:r>
              <a:rPr lang="ru-RU" altLang="ru-RU" sz="2400" dirty="0"/>
              <a:t>Параллельное расположение аппарата и стола относительно оконного проема</a:t>
            </a:r>
          </a:p>
          <a:p>
            <a:pPr marL="0" indent="0">
              <a:buNone/>
              <a:defRPr/>
            </a:pPr>
            <a:r>
              <a:rPr lang="ru-RU" altLang="ru-RU" sz="2400" dirty="0"/>
              <a:t> </a:t>
            </a:r>
          </a:p>
          <a:p>
            <a:pPr>
              <a:defRPr/>
            </a:pPr>
            <a:r>
              <a:rPr lang="ru-RU" altLang="ru-RU" sz="2400" dirty="0"/>
              <a:t>В этом случае контрастность по всей поверхности монитора будет равномерной</a:t>
            </a:r>
          </a:p>
          <a:p>
            <a:pPr marL="0" indent="0">
              <a:buNone/>
              <a:defRPr/>
            </a:pPr>
            <a:endParaRPr lang="ru-RU" altLang="ru-RU" sz="2400" dirty="0"/>
          </a:p>
          <a:p>
            <a:pPr>
              <a:defRPr/>
            </a:pPr>
            <a:r>
              <a:rPr lang="ru-RU" altLang="ru-RU" sz="2400" dirty="0"/>
              <a:t>Яркое искусственное освещение также снижает контрастность монитора</a:t>
            </a:r>
          </a:p>
          <a:p>
            <a:pPr>
              <a:defRPr/>
            </a:pPr>
            <a:endParaRPr lang="ru-RU" altLang="ru-RU" sz="2400" dirty="0"/>
          </a:p>
          <a:p>
            <a:pPr>
              <a:defRPr/>
            </a:pPr>
            <a:r>
              <a:rPr lang="ru-RU" altLang="ru-RU" sz="2400" dirty="0"/>
              <a:t>Использовать жалюзи</a:t>
            </a:r>
            <a:endParaRPr lang="en-US" altLang="ru-RU" sz="2400" dirty="0"/>
          </a:p>
          <a:p>
            <a:pPr>
              <a:defRPr/>
            </a:pPr>
            <a:endParaRPr lang="ru-RU" altLang="ru-RU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32344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dirty="0">
                <a:solidFill>
                  <a:srgbClr val="C00000"/>
                </a:solidFill>
              </a:rPr>
              <a:t>Яркость/Контрастность</a:t>
            </a:r>
            <a:br>
              <a:rPr lang="en-US" altLang="ru-RU" dirty="0"/>
            </a:br>
            <a:endParaRPr lang="en-US" alt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ru-RU" altLang="en-US" dirty="0">
                <a:solidFill>
                  <a:schemeClr val="bg1"/>
                </a:solidFill>
                <a:latin typeface="Calibri" pitchFamily="34" charset="0"/>
              </a:rPr>
              <a:t>Используйте правильные настройки яркости и контраст</a:t>
            </a:r>
            <a:r>
              <a:rPr lang="ru-RU" altLang="en-US" dirty="0">
                <a:solidFill>
                  <a:schemeClr val="bg1"/>
                </a:solidFill>
              </a:rPr>
              <a:t>ности</a:t>
            </a:r>
            <a:endParaRPr lang="ru-RU" altLang="en-US" dirty="0">
              <a:solidFill>
                <a:schemeClr val="bg1"/>
              </a:solidFill>
              <a:latin typeface="Calibri" pitchFamily="34" charset="0"/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28677" name="Rectangle 7"/>
          <p:cNvSpPr>
            <a:spLocks noChangeArrowheads="1"/>
          </p:cNvSpPr>
          <p:nvPr/>
        </p:nvSpPr>
        <p:spPr bwMode="auto">
          <a:xfrm rot="-5400000">
            <a:off x="8467108" y="2693826"/>
            <a:ext cx="2054402" cy="2200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 eaLnBrk="0"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>
              <a:spcBef>
                <a:spcPts val="700"/>
              </a:spcBef>
              <a:buSzPct val="100000"/>
              <a:buChar char="•"/>
              <a:defRPr sz="32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ru-RU" altLang="en-US" sz="2700" b="1" dirty="0">
                <a:solidFill>
                  <a:schemeClr val="bg1"/>
                </a:solidFill>
              </a:rPr>
              <a:t>Яркость</a:t>
            </a:r>
            <a:endParaRPr lang="ru-RU" altLang="en-US" sz="2700" b="1" dirty="0">
              <a:solidFill>
                <a:srgbClr val="C00000"/>
              </a:solidFill>
            </a:endParaRP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2700" b="1" dirty="0">
                <a:solidFill>
                  <a:schemeClr val="tx2">
                    <a:lumMod val="75000"/>
                  </a:schemeClr>
                </a:solidFill>
              </a:rPr>
              <a:t>Brightness</a:t>
            </a:r>
            <a:endParaRPr lang="ru-RU" altLang="en-US" sz="2700" b="1" dirty="0">
              <a:solidFill>
                <a:schemeClr val="tx2">
                  <a:lumMod val="75000"/>
                </a:schemeClr>
              </a:solidFill>
            </a:endParaRP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ru-RU" altLang="en-US" sz="2700" b="1" dirty="0">
              <a:solidFill>
                <a:srgbClr val="C00000"/>
              </a:solidFill>
            </a:endParaRP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en-US" altLang="en-US" sz="2700" b="1" dirty="0">
              <a:solidFill>
                <a:srgbClr val="C00000"/>
              </a:solidFill>
            </a:endParaRP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2700" b="1" dirty="0">
                <a:solidFill>
                  <a:schemeClr val="tx2">
                    <a:lumMod val="75000"/>
                  </a:schemeClr>
                </a:solidFill>
              </a:rPr>
              <a:t>Contrast</a:t>
            </a:r>
            <a:endParaRPr lang="ru-RU" altLang="en-US" sz="27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04" y="1932408"/>
            <a:ext cx="7171690" cy="446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6950" y="5189220"/>
            <a:ext cx="1211580" cy="1211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010" y="5189220"/>
            <a:ext cx="1211580" cy="1211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15995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317928"/>
            <a:ext cx="10972800" cy="1143000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В-режим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49783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-\Desktop\THE BOOK ECHO\Рисунки к книге ЭхоКГ 2\Рис. 5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31" y="2044148"/>
            <a:ext cx="5299472" cy="372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-\Desktop\THE BOOK ECHO\Рисунки к книге ЭхоКГ 2\Рис. 5б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044148"/>
            <a:ext cx="5299472" cy="372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Глубина сектора сканирования</a:t>
            </a: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86862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-\Desktop\THE BOOK ECHO\Рисунки к книге ЭхоКГ 2\Рис. 6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44" y="1809752"/>
            <a:ext cx="5333656" cy="387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-\Desktop\THE BOOK ECHO\Рисунки к книге ЭхоКГ 2\Рис. 6б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09753"/>
            <a:ext cx="5333656" cy="3879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Ширина сектора сканирования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68080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-\Desktop\THE BOOK ECHO\Рисунки к книге ЭхоКГ 2\Рис. 7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2012526"/>
            <a:ext cx="5482656" cy="393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-\Desktop\THE BOOK ECHO\Рисунки к книге ЭхоКГ 2\Рис. 7б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862" y="2012526"/>
            <a:ext cx="5482655" cy="393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Усиление (</a:t>
            </a:r>
            <a:r>
              <a:rPr lang="en-US" dirty="0">
                <a:solidFill>
                  <a:srgbClr val="C00000"/>
                </a:solidFill>
              </a:rPr>
              <a:t>Gain)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43153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-\Desktop\THE BOOK ECHO\Рисунки к книге ЭхоКГ 2\Рис. 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269" y="1430802"/>
            <a:ext cx="6343831" cy="4450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Фокус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39509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260" y="640080"/>
            <a:ext cx="8107479" cy="5063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373630" y="563052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1. Маркер фокуса</a:t>
            </a:r>
          </a:p>
          <a:p>
            <a:r>
              <a:rPr lang="ru-RU" dirty="0"/>
              <a:t>2. Маркер ориентации датчика</a:t>
            </a:r>
          </a:p>
          <a:p>
            <a:r>
              <a:rPr lang="ru-RU" dirty="0"/>
              <a:t>3. Окно параметров</a:t>
            </a:r>
          </a:p>
        </p:txBody>
      </p:sp>
    </p:spTree>
    <p:extLst>
      <p:ext uri="{BB962C8B-B14F-4D97-AF65-F5344CB8AC3E}">
        <p14:creationId xmlns:p14="http://schemas.microsoft.com/office/powerpoint/2010/main" val="338707945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>
                <a:solidFill>
                  <a:srgbClr val="C00000"/>
                </a:solidFill>
              </a:rPr>
              <a:t>Зоны фокуса</a:t>
            </a:r>
            <a:endParaRPr lang="en-US" altLang="ru-RU"/>
          </a:p>
        </p:txBody>
      </p:sp>
      <p:sp>
        <p:nvSpPr>
          <p:cNvPr id="55299" name="Content Placeholder 2"/>
          <p:cNvSpPr>
            <a:spLocks noGrp="1"/>
          </p:cNvSpPr>
          <p:nvPr>
            <p:ph idx="1"/>
          </p:nvPr>
        </p:nvSpPr>
        <p:spPr>
          <a:xfrm>
            <a:off x="609600" y="1316567"/>
            <a:ext cx="10972800" cy="5257800"/>
          </a:xfrm>
        </p:spPr>
        <p:txBody>
          <a:bodyPr anchor="ctr"/>
          <a:lstStyle/>
          <a:p>
            <a:pPr>
              <a:defRPr/>
            </a:pPr>
            <a:r>
              <a:rPr lang="ru-RU" altLang="ru-RU" dirty="0"/>
              <a:t>Современные аппараты поддерживают применение нескольких фокальных зон</a:t>
            </a:r>
          </a:p>
          <a:p>
            <a:pPr>
              <a:defRPr/>
            </a:pPr>
            <a:endParaRPr lang="ru-RU" altLang="ru-RU" dirty="0"/>
          </a:p>
          <a:p>
            <a:pPr>
              <a:defRPr/>
            </a:pPr>
            <a:r>
              <a:rPr lang="ru-RU" altLang="ru-RU" dirty="0"/>
              <a:t> Однако добавление каждой из них приводит к существенному падению частоты кадров и </a:t>
            </a:r>
            <a:r>
              <a:rPr lang="ru-RU" altLang="ru-RU" dirty="0">
                <a:solidFill>
                  <a:srgbClr val="C00000"/>
                </a:solidFill>
              </a:rPr>
              <a:t>временной разрешающей способности</a:t>
            </a:r>
          </a:p>
          <a:p>
            <a:pPr marL="0" indent="0">
              <a:buNone/>
              <a:defRPr/>
            </a:pPr>
            <a:endParaRPr lang="ru-RU" altLang="ru-RU" dirty="0"/>
          </a:p>
          <a:p>
            <a:pPr>
              <a:defRPr/>
            </a:pPr>
            <a:r>
              <a:rPr lang="ru-RU" altLang="ru-RU" dirty="0"/>
              <a:t>Это важно при ультразвуковом исследовании сердца и сосудов</a:t>
            </a:r>
            <a:endParaRPr lang="en-US" altLang="ru-RU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29530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-\Desktop\THE BOOK ECHO\Рисунки к книге ЭхоКГ 2\Рис. 9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48" y="1998903"/>
            <a:ext cx="5472608" cy="378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-\Desktop\THE BOOK ECHO\Рисунки к книге ЭхоКГ 2\Рис. 9б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257" y="1995120"/>
            <a:ext cx="5479849" cy="378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Тканевые гармоники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5693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>
                <a:solidFill>
                  <a:srgbClr val="C00000"/>
                </a:solidFill>
              </a:rPr>
              <a:t>Звуковидение</a:t>
            </a:r>
          </a:p>
        </p:txBody>
      </p:sp>
      <p:sp>
        <p:nvSpPr>
          <p:cNvPr id="8196" name="Объект 3"/>
          <p:cNvSpPr>
            <a:spLocks noGrp="1"/>
          </p:cNvSpPr>
          <p:nvPr>
            <p:ph idx="1"/>
          </p:nvPr>
        </p:nvSpPr>
        <p:spPr>
          <a:xfrm>
            <a:off x="527051" y="1123951"/>
            <a:ext cx="11918949" cy="5257800"/>
          </a:xfrm>
        </p:spPr>
        <p:txBody>
          <a:bodyPr/>
          <a:lstStyle/>
          <a:p>
            <a:pPr marL="0" indent="0">
              <a:buNone/>
            </a:pPr>
            <a:r>
              <a:rPr lang="ru-RU" altLang="ru-RU" dirty="0"/>
              <a:t> </a:t>
            </a:r>
            <a:r>
              <a:rPr lang="ru-RU" altLang="ru-RU" sz="2100" dirty="0">
                <a:solidFill>
                  <a:schemeClr val="tx2">
                    <a:lumMod val="75000"/>
                  </a:schemeClr>
                </a:solidFill>
              </a:rPr>
              <a:t>Получение оптически видимых изображений предметов с помощью акустических волн</a:t>
            </a:r>
          </a:p>
        </p:txBody>
      </p:sp>
      <p:pic>
        <p:nvPicPr>
          <p:cNvPr id="11981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97" y="1988841"/>
            <a:ext cx="8928992" cy="40152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119813" name="Picture 5" descr="ÐÐ¾ÑÐ¾Ð¶ÐµÐµ Ð¸Ð·Ð¾Ð±ÑÐ°Ð¶ÐµÐ½Ð¸Ðµ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2989" y="2624858"/>
            <a:ext cx="2540000" cy="27432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22494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-\Desktop\THE BOOK ECHO\Рисунки к книге ЭхоКГ 2\Рис. 10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07" y="1993969"/>
            <a:ext cx="5491493" cy="3627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-\Desktop\THE BOOK ECHO\Рисунки к книге ЭхоКГ 2\Рис. 10б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1993969"/>
            <a:ext cx="5491492" cy="3627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Динамический диапазон (компрессия)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31545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Экранное увеличение— увеличение выбранной области изображения на экране</a:t>
            </a:r>
          </a:p>
          <a:p>
            <a:endParaRPr lang="ru-RU" dirty="0">
              <a:solidFill>
                <a:schemeClr val="tx1"/>
              </a:solidFill>
            </a:endParaRPr>
          </a:p>
          <a:p>
            <a:r>
              <a:rPr lang="ru-RU" dirty="0">
                <a:solidFill>
                  <a:schemeClr val="tx1"/>
                </a:solidFill>
              </a:rPr>
              <a:t> Увеличение с высоким разрешением (HR) — обработка выбранной части изображения, благодаря чему исследуемая область отображается с улучшенным качеством и большей частотой кадров</a:t>
            </a:r>
          </a:p>
          <a:p>
            <a:endParaRPr lang="ru-RU" dirty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Увеличение (</a:t>
            </a:r>
            <a:r>
              <a:rPr lang="en-US" dirty="0">
                <a:solidFill>
                  <a:srgbClr val="C00000"/>
                </a:solidFill>
              </a:rPr>
              <a:t>Zoom</a:t>
            </a:r>
            <a:r>
              <a:rPr lang="ru-RU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64480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C00000"/>
                </a:solidFill>
              </a:rPr>
              <a:t>Автоматическая</a:t>
            </a:r>
            <a:br>
              <a:rPr lang="ru-RU" dirty="0">
                <a:solidFill>
                  <a:srgbClr val="C00000"/>
                </a:solidFill>
              </a:rPr>
            </a:br>
            <a:r>
              <a:rPr lang="ru-RU" dirty="0">
                <a:solidFill>
                  <a:srgbClr val="C00000"/>
                </a:solidFill>
              </a:rPr>
              <a:t>оптимизация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Функция автоматической оптимизации (</a:t>
            </a:r>
            <a:r>
              <a:rPr lang="ru-RU" dirty="0" err="1"/>
              <a:t>Auto</a:t>
            </a:r>
            <a:r>
              <a:rPr lang="ru-RU" dirty="0"/>
              <a:t>) позволяет оптимизировать изображение в B-режиме на основании текущих данных (Автоматическая оптимизация по ткани, ATO) </a:t>
            </a:r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Предустановленные уровни (</a:t>
            </a:r>
            <a:r>
              <a:rPr lang="ru-RU" dirty="0" err="1"/>
              <a:t>Low</a:t>
            </a:r>
            <a:r>
              <a:rPr lang="ru-RU" dirty="0"/>
              <a:t> (Низкий), </a:t>
            </a:r>
            <a:r>
              <a:rPr lang="ru-RU" dirty="0" err="1"/>
              <a:t>Medium</a:t>
            </a:r>
            <a:r>
              <a:rPr lang="ru-RU" dirty="0"/>
              <a:t>(Средний) и </a:t>
            </a:r>
            <a:r>
              <a:rPr lang="ru-RU" dirty="0" err="1"/>
              <a:t>High</a:t>
            </a:r>
            <a:r>
              <a:rPr lang="ru-RU" dirty="0"/>
              <a:t> (Высокий)) позволяют выбрать настройки для усиления контрастности полученного изображения</a:t>
            </a:r>
          </a:p>
          <a:p>
            <a:pPr marL="0" indent="0">
              <a:buNone/>
            </a:pPr>
            <a:endParaRPr lang="ru-RU" dirty="0"/>
          </a:p>
          <a:p>
            <a:r>
              <a:rPr lang="ru-RU" dirty="0"/>
              <a:t>Низкий уровень обеспечивает наименьшее усиление контрастности</a:t>
            </a:r>
          </a:p>
          <a:p>
            <a:pPr marL="0" indent="0">
              <a:buNone/>
            </a:pPr>
            <a:r>
              <a:rPr lang="ru-RU" dirty="0"/>
              <a:t> </a:t>
            </a:r>
          </a:p>
          <a:p>
            <a:r>
              <a:rPr lang="ru-RU" dirty="0"/>
              <a:t>Высокий — наибольшее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54241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457" y="2418721"/>
            <a:ext cx="10972800" cy="1143000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М-режим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08970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Скорость развертки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  <p:pic>
        <p:nvPicPr>
          <p:cNvPr id="15362" name="Picture 2" descr="C:\Users\-\Documents\Четверги\Настройки аппарата 3\17-98140-50025_Ганусей_20190401_201304_0026.BMP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02" t="38915" r="17017" b="3358"/>
          <a:stretch/>
        </p:blipFill>
        <p:spPr bwMode="auto">
          <a:xfrm>
            <a:off x="146755" y="2664177"/>
            <a:ext cx="5162950" cy="3273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-\Documents\Четверги\Настройки аппарата 3\17-98140-50025_Ганусей_20190401_201304_0025.BM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3" t="38000" b="4770"/>
          <a:stretch/>
        </p:blipFill>
        <p:spPr bwMode="auto">
          <a:xfrm>
            <a:off x="5600131" y="2664177"/>
            <a:ext cx="6401937" cy="3217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501405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Анатомический М-режим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407" y="1600200"/>
            <a:ext cx="769318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098856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24328"/>
            <a:ext cx="10972800" cy="1143000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Допплеровское исследование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35087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Цветовой режим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172" y="1662317"/>
            <a:ext cx="6938862" cy="470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8893" y="1662317"/>
            <a:ext cx="433021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sz="2400" dirty="0"/>
              <a:t>Маркер ориентации датчика</a:t>
            </a:r>
          </a:p>
          <a:p>
            <a:pPr marL="342900" indent="-342900">
              <a:buAutoNum type="arabicPeriod"/>
            </a:pPr>
            <a:endParaRPr lang="ru-RU" sz="2400" dirty="0"/>
          </a:p>
          <a:p>
            <a:r>
              <a:rPr lang="ru-RU" sz="2400" dirty="0"/>
              <a:t>2. Цветовая шкала</a:t>
            </a:r>
          </a:p>
          <a:p>
            <a:endParaRPr lang="ru-RU" sz="2400" dirty="0"/>
          </a:p>
          <a:p>
            <a:r>
              <a:rPr lang="ru-RU" sz="2400" dirty="0"/>
              <a:t>3. Маркер фокуса</a:t>
            </a:r>
          </a:p>
          <a:p>
            <a:endParaRPr lang="ru-RU" sz="2400" dirty="0"/>
          </a:p>
          <a:p>
            <a:r>
              <a:rPr lang="ru-RU" sz="2400" dirty="0"/>
              <a:t>4. Маркер цветного сектора</a:t>
            </a:r>
          </a:p>
          <a:p>
            <a:endParaRPr lang="ru-RU" sz="2400" dirty="0"/>
          </a:p>
          <a:p>
            <a:r>
              <a:rPr lang="ru-RU" sz="2400" dirty="0"/>
              <a:t>5. Окно параметров</a:t>
            </a:r>
          </a:p>
        </p:txBody>
      </p:sp>
    </p:spTree>
    <p:extLst>
      <p:ext uri="{BB962C8B-B14F-4D97-AF65-F5344CB8AC3E}">
        <p14:creationId xmlns:p14="http://schemas.microsoft.com/office/powerpoint/2010/main" val="234132770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43" y="2060847"/>
            <a:ext cx="5615947" cy="3538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532" y="2078610"/>
            <a:ext cx="5581961" cy="352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Размер сектора сканирования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878787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-\Desktop\THE BOOK ECHO\Рисунки к книге ЭхоКГ 2\Рис. 12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43" y="1980490"/>
            <a:ext cx="5543075" cy="365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-\Desktop\THE BOOK ECHO\Рисунки к книге ЭхоКГ 2\Рис. 12б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49" y="1980490"/>
            <a:ext cx="5564476" cy="365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Усиление (</a:t>
            </a:r>
            <a:r>
              <a:rPr lang="en-US" dirty="0">
                <a:solidFill>
                  <a:srgbClr val="C00000"/>
                </a:solidFill>
              </a:rPr>
              <a:t>Gain)</a:t>
            </a:r>
            <a:r>
              <a:rPr lang="ru-RU" dirty="0">
                <a:solidFill>
                  <a:srgbClr val="C00000"/>
                </a:solidFill>
              </a:rPr>
              <a:t> цвета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683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 err="1">
                <a:solidFill>
                  <a:srgbClr val="C00000"/>
                </a:solidFill>
              </a:rPr>
              <a:t>Эхолокация</a:t>
            </a:r>
            <a:endParaRPr lang="ru-RU" altLang="ru-RU" dirty="0">
              <a:solidFill>
                <a:srgbClr val="C00000"/>
              </a:solidFill>
            </a:endParaRPr>
          </a:p>
        </p:txBody>
      </p:sp>
      <p:pic>
        <p:nvPicPr>
          <p:cNvPr id="55298" name="Picture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149" y="1266624"/>
            <a:ext cx="6579851" cy="5543525"/>
          </a:xfrm>
          <a:effectLst>
            <a:softEdge rad="112500"/>
          </a:effectLst>
          <a:extLst>
            <a:ext uri="{91240B29-F687-4F45-9708-019B960494DF}">
              <a14:hiddenLine xmlns:a14="http://schemas.microsoft.com/office/drawing/2010/main" w="25400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922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06"/>
          <a:stretch>
            <a:fillRect/>
          </a:stretch>
        </p:blipFill>
        <p:spPr bwMode="auto">
          <a:xfrm>
            <a:off x="-1" y="1275206"/>
            <a:ext cx="6191251" cy="5467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accent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129" name="Picture 9" descr="ÐÐ°ÑÑÐ¸Ð½ÐºÐ¸ Ð¿Ð¾ Ð·Ð°Ð¿ÑÐ¾ÑÑ ÑÐ»ÑÑÑÐ°Ð·Ð²ÑÐº Ð³Ð¸ÑÐºÐ°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930" y="1508573"/>
            <a:ext cx="5282340" cy="500061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72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dirty="0">
                <a:solidFill>
                  <a:srgbClr val="C00000"/>
                </a:solidFill>
              </a:rPr>
            </a:br>
            <a:r>
              <a:rPr lang="ru-RU" dirty="0">
                <a:solidFill>
                  <a:srgbClr val="C00000"/>
                </a:solidFill>
              </a:rPr>
              <a:t>Шкала скоростей</a:t>
            </a:r>
            <a:br>
              <a:rPr lang="ru-RU" dirty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09600" y="1656649"/>
            <a:ext cx="10972800" cy="4525963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Для увеличения/уменьшения масштаба шкалы скоростей</a:t>
            </a:r>
          </a:p>
          <a:p>
            <a:pPr marL="0" indent="0">
              <a:buNone/>
            </a:pPr>
            <a:r>
              <a:rPr lang="ru-RU" dirty="0"/>
              <a:t>используют регулятор «</a:t>
            </a:r>
            <a:r>
              <a:rPr lang="ru-RU" dirty="0" err="1"/>
              <a:t>Scale</a:t>
            </a:r>
            <a:r>
              <a:rPr lang="ru-RU" dirty="0"/>
              <a:t>»</a:t>
            </a:r>
          </a:p>
          <a:p>
            <a:pPr marL="0" indent="0">
              <a:buNone/>
            </a:pPr>
            <a:endParaRPr lang="ru-RU" dirty="0"/>
          </a:p>
          <a:p>
            <a:r>
              <a:rPr lang="ru-RU" dirty="0"/>
              <a:t>Служит для увеличения/уменьшения масштаба шкалы</a:t>
            </a:r>
          </a:p>
          <a:p>
            <a:pPr marL="0" indent="0">
              <a:buNone/>
            </a:pPr>
            <a:r>
              <a:rPr lang="ru-RU" dirty="0"/>
              <a:t>скоростей на цветовой шкале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Визуализация потоков, имеющих высокую скорость, требует повышенных значений шкалы для предотвращения эффекта </a:t>
            </a:r>
            <a:r>
              <a:rPr lang="ru-RU" dirty="0" err="1"/>
              <a:t>алайзинга</a:t>
            </a:r>
            <a:endParaRPr lang="ru-RU" dirty="0"/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46" b="60825"/>
          <a:stretch/>
        </p:blipFill>
        <p:spPr bwMode="auto">
          <a:xfrm>
            <a:off x="10862928" y="1757786"/>
            <a:ext cx="884572" cy="379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175735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Спектральный </a:t>
            </a:r>
            <a:r>
              <a:rPr lang="ru-RU" dirty="0" err="1">
                <a:solidFill>
                  <a:srgbClr val="C00000"/>
                </a:solidFill>
              </a:rPr>
              <a:t>допплер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511" y="1671461"/>
            <a:ext cx="6817255" cy="4622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0266" y="1628400"/>
            <a:ext cx="421075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ru-RU" sz="2000" dirty="0"/>
              <a:t>Контрольный объем (только PW)</a:t>
            </a:r>
          </a:p>
          <a:p>
            <a:pPr marL="457200" indent="-457200">
              <a:buAutoNum type="arabicPeriod"/>
            </a:pPr>
            <a:endParaRPr lang="ru-RU" sz="2000" dirty="0"/>
          </a:p>
          <a:p>
            <a:r>
              <a:rPr lang="ru-RU" sz="2000" dirty="0"/>
              <a:t>2. Маркер коррекции угла</a:t>
            </a:r>
          </a:p>
          <a:p>
            <a:endParaRPr lang="ru-RU" sz="2000" dirty="0"/>
          </a:p>
          <a:p>
            <a:r>
              <a:rPr lang="ru-RU" sz="2000" dirty="0"/>
              <a:t>3. Шкала скорости</a:t>
            </a:r>
          </a:p>
          <a:p>
            <a:endParaRPr lang="ru-RU" sz="2000" dirty="0"/>
          </a:p>
          <a:p>
            <a:r>
              <a:rPr lang="ru-RU" sz="2000" dirty="0"/>
              <a:t>4. Фильтр низких скоростей</a:t>
            </a:r>
          </a:p>
          <a:p>
            <a:endParaRPr lang="ru-RU" sz="2000" dirty="0"/>
          </a:p>
          <a:p>
            <a:r>
              <a:rPr lang="ru-RU" sz="2000" dirty="0"/>
              <a:t>5. Скорость Найквиста</a:t>
            </a:r>
          </a:p>
          <a:p>
            <a:endParaRPr lang="ru-RU" sz="2000" dirty="0"/>
          </a:p>
          <a:p>
            <a:r>
              <a:rPr lang="ru-RU" sz="2000" dirty="0"/>
              <a:t>6. Допплеровская базовая линия</a:t>
            </a:r>
          </a:p>
          <a:p>
            <a:endParaRPr lang="ru-RU" sz="2000" dirty="0"/>
          </a:p>
          <a:p>
            <a:r>
              <a:rPr lang="ru-RU" sz="2000" dirty="0"/>
              <a:t>7. Шкала частоты</a:t>
            </a:r>
          </a:p>
          <a:p>
            <a:endParaRPr lang="ru-RU" sz="2000" dirty="0"/>
          </a:p>
          <a:p>
            <a:r>
              <a:rPr lang="ru-RU" sz="2000" dirty="0"/>
              <a:t>8. Окно параметров</a:t>
            </a:r>
          </a:p>
        </p:txBody>
      </p:sp>
    </p:spTree>
    <p:extLst>
      <p:ext uri="{BB962C8B-B14F-4D97-AF65-F5344CB8AC3E}">
        <p14:creationId xmlns:p14="http://schemas.microsoft.com/office/powerpoint/2010/main" val="189529349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Допплеровский угол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Указывает угол в градусах между курсором допплеровского режима и индикатором коррекции угла. Отображается при наличии курсора допплеровского режима. </a:t>
            </a:r>
          </a:p>
          <a:p>
            <a:endParaRPr lang="ru-RU" dirty="0"/>
          </a:p>
          <a:p>
            <a:r>
              <a:rPr lang="ru-RU" dirty="0"/>
              <a:t>Допплеровский угол отображается в красном цвете при превышении значения в 60°</a:t>
            </a:r>
          </a:p>
          <a:p>
            <a:pPr marL="0" indent="0">
              <a:buNone/>
            </a:pPr>
            <a:endParaRPr lang="ru-RU" dirty="0"/>
          </a:p>
          <a:p>
            <a:r>
              <a:rPr lang="ru-RU" dirty="0"/>
              <a:t>Для регулировки угла по отношению к поверхности датчика передвигают регулятор «</a:t>
            </a:r>
            <a:r>
              <a:rPr lang="ru-RU" dirty="0" err="1"/>
              <a:t>Angle</a:t>
            </a:r>
            <a:r>
              <a:rPr lang="ru-RU" dirty="0"/>
              <a:t> </a:t>
            </a:r>
            <a:r>
              <a:rPr lang="ru-RU" dirty="0" err="1"/>
              <a:t>Correct</a:t>
            </a:r>
            <a:r>
              <a:rPr lang="ru-RU" dirty="0"/>
              <a:t>»</a:t>
            </a:r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37498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C00000"/>
                </a:solidFill>
              </a:rPr>
              <a:t>Строб контрольного</a:t>
            </a:r>
            <a:br>
              <a:rPr lang="ru-RU" dirty="0">
                <a:solidFill>
                  <a:srgbClr val="C00000"/>
                </a:solidFill>
              </a:rPr>
            </a:br>
            <a:r>
              <a:rPr lang="ru-RU" dirty="0">
                <a:solidFill>
                  <a:srgbClr val="C00000"/>
                </a:solidFill>
              </a:rPr>
              <a:t>объема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Обозначает строб контрольного объема. Каждый датчик по умолчанию настроен на определенный диапазон стробов</a:t>
            </a:r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056" y="2940402"/>
            <a:ext cx="5853113" cy="367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трелка влево 4"/>
          <p:cNvSpPr/>
          <p:nvPr/>
        </p:nvSpPr>
        <p:spPr>
          <a:xfrm>
            <a:off x="6208888" y="3533140"/>
            <a:ext cx="338667" cy="45719"/>
          </a:xfrm>
          <a:prstGeom prst="leftArrow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674886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-\Desktop\THE BOOK ECHO\Рисунки к книге ЭхоКГ 2\Рис. 15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46" y="1950619"/>
            <a:ext cx="5850855" cy="367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-\Desktop\THE BOOK ECHO\Рисунки к книге ЭхоКГ 2\Рис. 15б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1950619"/>
            <a:ext cx="5850855" cy="367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Положение базовой линии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88822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-\Desktop\THE BOOK ECHO\Рисунки к книге ЭхоКГ 2\Рис. 16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86" y="1988840"/>
            <a:ext cx="5651561" cy="295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-\Desktop\THE BOOK ECHO\Рисунки к книге ЭхоКГ 2\Рис. 16б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698" y="1984967"/>
            <a:ext cx="5658973" cy="2957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Скорость экранной развертки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36149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Тканевый </a:t>
            </a:r>
            <a:r>
              <a:rPr lang="ru-RU" dirty="0" err="1">
                <a:solidFill>
                  <a:srgbClr val="C00000"/>
                </a:solidFill>
              </a:rPr>
              <a:t>допплер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169" y="1723146"/>
            <a:ext cx="6657975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82134" y="2926519"/>
            <a:ext cx="35898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ru-RU" sz="2400" dirty="0"/>
              <a:t>Цветовая шкала TVI</a:t>
            </a:r>
          </a:p>
          <a:p>
            <a:endParaRPr lang="ru-RU" sz="2400" dirty="0"/>
          </a:p>
          <a:p>
            <a:r>
              <a:rPr lang="ru-RU" sz="2400" dirty="0"/>
              <a:t>2.     Окно параметров</a:t>
            </a:r>
          </a:p>
        </p:txBody>
      </p:sp>
    </p:spTree>
    <p:extLst>
      <p:ext uri="{BB962C8B-B14F-4D97-AF65-F5344CB8AC3E}">
        <p14:creationId xmlns:p14="http://schemas.microsoft.com/office/powerpoint/2010/main" val="170805184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Резюме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Ультразвуковое исследование сердца – это </a:t>
            </a:r>
            <a:r>
              <a:rPr lang="ru-RU" dirty="0" err="1"/>
              <a:t>звуковидение</a:t>
            </a:r>
            <a:endParaRPr lang="ru-RU" dirty="0"/>
          </a:p>
          <a:p>
            <a:r>
              <a:rPr lang="ru-RU" dirty="0"/>
              <a:t>Начало </a:t>
            </a:r>
            <a:r>
              <a:rPr lang="ru-RU" dirty="0" err="1"/>
              <a:t>ЭхоКГ</a:t>
            </a:r>
            <a:r>
              <a:rPr lang="ru-RU" dirty="0"/>
              <a:t> - 1953 год</a:t>
            </a:r>
          </a:p>
          <a:p>
            <a:r>
              <a:rPr lang="ru-RU" dirty="0"/>
              <a:t>Эргономика очень важна</a:t>
            </a:r>
          </a:p>
          <a:p>
            <a:r>
              <a:rPr lang="ru-RU" dirty="0" err="1"/>
              <a:t>ЭхоКГ</a:t>
            </a:r>
            <a:r>
              <a:rPr lang="ru-RU" dirty="0"/>
              <a:t> делится на </a:t>
            </a:r>
            <a:r>
              <a:rPr lang="ru-RU" dirty="0" err="1"/>
              <a:t>транторакальную</a:t>
            </a:r>
            <a:r>
              <a:rPr lang="ru-RU" dirty="0"/>
              <a:t> и </a:t>
            </a:r>
            <a:r>
              <a:rPr lang="ru-RU" dirty="0" err="1"/>
              <a:t>транспищеводную</a:t>
            </a:r>
            <a:endParaRPr lang="ru-RU" dirty="0"/>
          </a:p>
          <a:p>
            <a:r>
              <a:rPr lang="ru-RU" dirty="0"/>
              <a:t>Основные режимы </a:t>
            </a:r>
            <a:r>
              <a:rPr lang="ru-RU" dirty="0" err="1"/>
              <a:t>ЭхоКГ</a:t>
            </a:r>
            <a:r>
              <a:rPr lang="ru-RU" dirty="0"/>
              <a:t>: В, М, 3</a:t>
            </a:r>
            <a:r>
              <a:rPr lang="en-US" dirty="0"/>
              <a:t>D</a:t>
            </a:r>
            <a:r>
              <a:rPr lang="ru-RU" dirty="0"/>
              <a:t>,</a:t>
            </a:r>
            <a:r>
              <a:rPr lang="en-US" dirty="0"/>
              <a:t> 4D</a:t>
            </a:r>
            <a:r>
              <a:rPr lang="ru-RU" dirty="0"/>
              <a:t>, допплеровские, контрастные, </a:t>
            </a:r>
            <a:r>
              <a:rPr lang="en-US" dirty="0"/>
              <a:t>speckle-tracking</a:t>
            </a:r>
            <a:endParaRPr lang="ru-RU" dirty="0"/>
          </a:p>
          <a:p>
            <a:r>
              <a:rPr lang="ru-RU" dirty="0"/>
              <a:t>Одна из важнейших характеристик прибора </a:t>
            </a:r>
            <a:r>
              <a:rPr lang="en-US" dirty="0"/>
              <a:t>–</a:t>
            </a:r>
            <a:r>
              <a:rPr lang="ru-RU" dirty="0"/>
              <a:t> разрешение</a:t>
            </a:r>
            <a:endParaRPr lang="en-US" dirty="0"/>
          </a:p>
          <a:p>
            <a:r>
              <a:rPr lang="ru-RU" dirty="0"/>
              <a:t>Качество изображения можно улучшить</a:t>
            </a:r>
            <a:r>
              <a:rPr lang="en-US" dirty="0"/>
              <a:t>,</a:t>
            </a:r>
            <a:r>
              <a:rPr lang="ru-RU" dirty="0"/>
              <a:t> грамотно применяя настройки </a:t>
            </a:r>
            <a:endParaRPr lang="en-US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99344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82041"/>
            <a:ext cx="10972800" cy="1143000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Книга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165600" y="6492875"/>
            <a:ext cx="3860800" cy="365125"/>
          </a:xfrm>
        </p:spPr>
        <p:txBody>
          <a:bodyPr/>
          <a:lstStyle/>
          <a:p>
            <a:r>
              <a:rPr lang="ru-RU" dirty="0"/>
              <a:t>Оптимизация аппаратных установок и изображения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573" y="683442"/>
            <a:ext cx="4087213" cy="5809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87615" y="2118167"/>
            <a:ext cx="416688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По вопросам приобретения</a:t>
            </a:r>
          </a:p>
          <a:p>
            <a:endParaRPr lang="ru-RU" sz="2800" dirty="0"/>
          </a:p>
          <a:p>
            <a:r>
              <a:rPr lang="ru-RU" sz="2800" dirty="0"/>
              <a:t> </a:t>
            </a:r>
            <a:r>
              <a:rPr lang="en-US" sz="2800" dirty="0">
                <a:hlinkClick r:id="rId3"/>
              </a:rPr>
              <a:t>info@mitin.pro</a:t>
            </a:r>
            <a:endParaRPr lang="ru-RU" sz="2800" dirty="0"/>
          </a:p>
          <a:p>
            <a:endParaRPr lang="en-US" sz="2800" dirty="0"/>
          </a:p>
          <a:p>
            <a:r>
              <a:rPr lang="ru-RU" sz="2800" dirty="0"/>
              <a:t>Телефон 8 916 021 91 96</a:t>
            </a:r>
          </a:p>
          <a:p>
            <a:r>
              <a:rPr lang="ru-RU" sz="2800" dirty="0"/>
              <a:t>Елизавета</a:t>
            </a:r>
          </a:p>
        </p:txBody>
      </p:sp>
    </p:spTree>
    <p:extLst>
      <p:ext uri="{BB962C8B-B14F-4D97-AF65-F5344CB8AC3E}">
        <p14:creationId xmlns:p14="http://schemas.microsoft.com/office/powerpoint/2010/main" val="2867477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История изучения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В 1794 году </a:t>
            </a:r>
            <a:r>
              <a:rPr lang="ru-RU" dirty="0" err="1"/>
              <a:t>Ладзаро</a:t>
            </a:r>
            <a:r>
              <a:rPr lang="ru-RU" dirty="0"/>
              <a:t> </a:t>
            </a:r>
            <a:r>
              <a:rPr lang="ru-RU" dirty="0" err="1"/>
              <a:t>Спалланцани</a:t>
            </a:r>
            <a:r>
              <a:rPr lang="ru-RU" dirty="0"/>
              <a:t> доказал, что летучая мышь с заткнутыми ушами перестает ориентироваться в пространстве</a:t>
            </a:r>
          </a:p>
          <a:p>
            <a:endParaRPr lang="ru-RU" dirty="0"/>
          </a:p>
          <a:p>
            <a:r>
              <a:rPr lang="ru-RU" dirty="0"/>
              <a:t>В 1822 году, погрузив в Женевское озеро подводный колокол, удалось вычислить скорость звука в воде, что предопределило рождение гидроакустики</a:t>
            </a:r>
          </a:p>
          <a:p>
            <a:endParaRPr lang="ru-RU" dirty="0"/>
          </a:p>
          <a:p>
            <a:r>
              <a:rPr lang="ru-RU" altLang="ru-RU" sz="3200" dirty="0"/>
              <a:t>1876 году - Френсис </a:t>
            </a:r>
            <a:r>
              <a:rPr lang="ru-RU" altLang="ru-RU" sz="3200" dirty="0" err="1"/>
              <a:t>Гальтон</a:t>
            </a:r>
            <a:r>
              <a:rPr lang="ru-RU" altLang="ru-RU" sz="3200" dirty="0"/>
              <a:t> создал первое устройство для получения ультразвука (свисток </a:t>
            </a:r>
            <a:r>
              <a:rPr lang="ru-RU" altLang="ru-RU" sz="3200" dirty="0" err="1"/>
              <a:t>Гальтона</a:t>
            </a:r>
            <a:r>
              <a:rPr lang="ru-RU" altLang="ru-RU" sz="3200" dirty="0"/>
              <a:t>)</a:t>
            </a:r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Оптимизация аппаратных установок и изображения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03096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GE Colors">
      <a:dk1>
        <a:sysClr val="windowText" lastClr="000000"/>
      </a:dk1>
      <a:lt1>
        <a:sysClr val="window" lastClr="FFFFFF"/>
      </a:lt1>
      <a:dk2>
        <a:srgbClr val="B1B3B3"/>
      </a:dk2>
      <a:lt2>
        <a:srgbClr val="F0F0F0"/>
      </a:lt2>
      <a:accent1>
        <a:srgbClr val="005CB9"/>
      </a:accent1>
      <a:accent2>
        <a:srgbClr val="63666A"/>
      </a:accent2>
      <a:accent3>
        <a:srgbClr val="00B5E2"/>
      </a:accent3>
      <a:accent4>
        <a:srgbClr val="0A0A37"/>
      </a:accent4>
      <a:accent5>
        <a:srgbClr val="FE5000"/>
      </a:accent5>
      <a:accent6>
        <a:srgbClr val="00BF6F"/>
      </a:accent6>
      <a:hlink>
        <a:srgbClr val="005CB9"/>
      </a:hlink>
      <a:folHlink>
        <a:srgbClr val="00B5E2"/>
      </a:folHlink>
    </a:clrScheme>
    <a:fontScheme name="GE">
      <a:majorFont>
        <a:latin typeface="GE Inspira Sans"/>
        <a:ea typeface=""/>
        <a:cs typeface=""/>
      </a:majorFont>
      <a:minorFont>
        <a:latin typeface="GE Inspira Sans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GE Colors">
      <a:dk1>
        <a:sysClr val="windowText" lastClr="000000"/>
      </a:dk1>
      <a:lt1>
        <a:sysClr val="window" lastClr="FFFFFF"/>
      </a:lt1>
      <a:dk2>
        <a:srgbClr val="B1B3B3"/>
      </a:dk2>
      <a:lt2>
        <a:srgbClr val="F0F0F0"/>
      </a:lt2>
      <a:accent1>
        <a:srgbClr val="005CB9"/>
      </a:accent1>
      <a:accent2>
        <a:srgbClr val="63666A"/>
      </a:accent2>
      <a:accent3>
        <a:srgbClr val="00B5E2"/>
      </a:accent3>
      <a:accent4>
        <a:srgbClr val="0A0A37"/>
      </a:accent4>
      <a:accent5>
        <a:srgbClr val="FE5000"/>
      </a:accent5>
      <a:accent6>
        <a:srgbClr val="00BF6F"/>
      </a:accent6>
      <a:hlink>
        <a:srgbClr val="005CB9"/>
      </a:hlink>
      <a:folHlink>
        <a:srgbClr val="00B5E2"/>
      </a:folHlink>
    </a:clrScheme>
    <a:fontScheme name="GE">
      <a:majorFont>
        <a:latin typeface="GE Inspira Sans"/>
        <a:ea typeface=""/>
        <a:cs typeface=""/>
      </a:majorFont>
      <a:minorFont>
        <a:latin typeface="GE Inspira Sans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16164</TotalTime>
  <Words>3099</Words>
  <Application>Microsoft Office PowerPoint</Application>
  <PresentationFormat>Широкоэкранный</PresentationFormat>
  <Paragraphs>652</Paragraphs>
  <Slides>88</Slides>
  <Notes>18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88</vt:i4>
      </vt:variant>
    </vt:vector>
  </HeadingPairs>
  <TitlesOfParts>
    <vt:vector size="94" baseType="lpstr">
      <vt:lpstr>Arial</vt:lpstr>
      <vt:lpstr>Calibri</vt:lpstr>
      <vt:lpstr>Cambria</vt:lpstr>
      <vt:lpstr>GE Inspira</vt:lpstr>
      <vt:lpstr>GE Inspira Sans</vt:lpstr>
      <vt:lpstr>Тема Office</vt:lpstr>
      <vt:lpstr>Эхокардиография собак шаг за шагом</vt:lpstr>
      <vt:lpstr>План лекции</vt:lpstr>
      <vt:lpstr>Звук</vt:lpstr>
      <vt:lpstr>Громкость звука</vt:lpstr>
      <vt:lpstr>Частота звука</vt:lpstr>
      <vt:lpstr>Ультразвук</vt:lpstr>
      <vt:lpstr>Звуковидение</vt:lpstr>
      <vt:lpstr>Эхолокация</vt:lpstr>
      <vt:lpstr>История изучения</vt:lpstr>
      <vt:lpstr>Начало</vt:lpstr>
      <vt:lpstr>Медицина</vt:lpstr>
      <vt:lpstr>Первый медицинский УЗ сканер</vt:lpstr>
      <vt:lpstr>История</vt:lpstr>
      <vt:lpstr>Эхокардиография</vt:lpstr>
      <vt:lpstr>Эхокардиография</vt:lpstr>
      <vt:lpstr>Применение эхокардиографии</vt:lpstr>
      <vt:lpstr>Эхокардиография</vt:lpstr>
      <vt:lpstr>Презентация PowerPoint</vt:lpstr>
      <vt:lpstr>Базовые вопросы при выборе УЗ системы</vt:lpstr>
      <vt:lpstr>Ультразвуковая система для кардиологии</vt:lpstr>
      <vt:lpstr>Архивирование информации</vt:lpstr>
      <vt:lpstr>Техника проведения исследования</vt:lpstr>
      <vt:lpstr>Кабинет</vt:lpstr>
      <vt:lpstr>Презентация PowerPoint</vt:lpstr>
      <vt:lpstr>Чистка воздушного фильтра</vt:lpstr>
      <vt:lpstr>Датчик с фазированной решеткой</vt:lpstr>
      <vt:lpstr>Датчики с фазированной решеткой</vt:lpstr>
      <vt:lpstr>Размещение датчиков</vt:lpstr>
      <vt:lpstr>Элементы управления пульта оператора </vt:lpstr>
      <vt:lpstr>Элементы экрана</vt:lpstr>
      <vt:lpstr>Техника проведения ЭхоКГ</vt:lpstr>
      <vt:lpstr>Презентация PowerPoint</vt:lpstr>
      <vt:lpstr>Режимы эхокардиографии</vt:lpstr>
      <vt:lpstr>В-режим</vt:lpstr>
      <vt:lpstr>В-режим</vt:lpstr>
      <vt:lpstr>М-режим</vt:lpstr>
      <vt:lpstr>М-режим</vt:lpstr>
      <vt:lpstr>3-D режим</vt:lpstr>
      <vt:lpstr>4D режим (real-time 3D)</vt:lpstr>
      <vt:lpstr>3-D режим</vt:lpstr>
      <vt:lpstr>Стереовидение в режиме 4D</vt:lpstr>
      <vt:lpstr>Допплер-эхокардиография</vt:lpstr>
      <vt:lpstr>Презентация PowerPoint</vt:lpstr>
      <vt:lpstr>Спектральный допплер</vt:lpstr>
      <vt:lpstr>Цветовое картирование потока</vt:lpstr>
      <vt:lpstr>Тканевый допплер</vt:lpstr>
      <vt:lpstr>Режимы тканевого допплера</vt:lpstr>
      <vt:lpstr>Дуплексный и триплексный режимы</vt:lpstr>
      <vt:lpstr>УЗ система – наши глаза</vt:lpstr>
      <vt:lpstr>Разрешающая способность</vt:lpstr>
      <vt:lpstr>Разрешающая способность</vt:lpstr>
      <vt:lpstr>Пространственное разрешение</vt:lpstr>
      <vt:lpstr>Продольное (аксиальное) разрешение</vt:lpstr>
      <vt:lpstr>Частота и разрешение</vt:lpstr>
      <vt:lpstr>Поперечное (латеральное) разрешение</vt:lpstr>
      <vt:lpstr>Поперечное (латеральное) разрешение</vt:lpstr>
      <vt:lpstr>Временная разрешающая способность</vt:lpstr>
      <vt:lpstr>Временная разрешающая способность</vt:lpstr>
      <vt:lpstr>Оптимизация изображения</vt:lpstr>
      <vt:lpstr>Контрастность/Яркость</vt:lpstr>
      <vt:lpstr>Яркость/Контрастность </vt:lpstr>
      <vt:lpstr>В-режим</vt:lpstr>
      <vt:lpstr>Глубина сектора сканирования</vt:lpstr>
      <vt:lpstr>Ширина сектора сканирования</vt:lpstr>
      <vt:lpstr>Усиление (Gain)</vt:lpstr>
      <vt:lpstr>Фокус</vt:lpstr>
      <vt:lpstr>Презентация PowerPoint</vt:lpstr>
      <vt:lpstr>Зоны фокуса</vt:lpstr>
      <vt:lpstr>Тканевые гармоники</vt:lpstr>
      <vt:lpstr>Динамический диапазон (компрессия)</vt:lpstr>
      <vt:lpstr>Увеличение (Zoom)</vt:lpstr>
      <vt:lpstr>Автоматическая оптимизация</vt:lpstr>
      <vt:lpstr>М-режим</vt:lpstr>
      <vt:lpstr>Скорость развертки</vt:lpstr>
      <vt:lpstr>Анатомический М-режим</vt:lpstr>
      <vt:lpstr>Допплеровское исследование</vt:lpstr>
      <vt:lpstr>Цветовой режим</vt:lpstr>
      <vt:lpstr>Размер сектора сканирования</vt:lpstr>
      <vt:lpstr>Усиление (Gain) цвета</vt:lpstr>
      <vt:lpstr> Шкала скоростей </vt:lpstr>
      <vt:lpstr>Спектральный допплер</vt:lpstr>
      <vt:lpstr>Допплеровский угол</vt:lpstr>
      <vt:lpstr>Строб контрольного объема</vt:lpstr>
      <vt:lpstr>Положение базовой линии</vt:lpstr>
      <vt:lpstr>Скорость экранной развертки</vt:lpstr>
      <vt:lpstr>Тканевый допплер</vt:lpstr>
      <vt:lpstr>Резюме</vt:lpstr>
      <vt:lpstr>Книга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Slide Layout Two Lines Maximum</dc:title>
  <dc:creator>A Scarduzio</dc:creator>
  <dc:description>Version 1.08
Job 1437
August 25, 2016</dc:description>
  <cp:lastModifiedBy>Владислава</cp:lastModifiedBy>
  <cp:revision>1407</cp:revision>
  <cp:lastPrinted>2020-03-10T13:54:15Z</cp:lastPrinted>
  <dcterms:created xsi:type="dcterms:W3CDTF">2018-01-04T19:14:50Z</dcterms:created>
  <dcterms:modified xsi:type="dcterms:W3CDTF">2022-11-17T06:45:09Z</dcterms:modified>
</cp:coreProperties>
</file>