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468" r:id="rId3"/>
    <p:sldId id="484" r:id="rId4"/>
    <p:sldId id="469" r:id="rId5"/>
    <p:sldId id="470" r:id="rId6"/>
    <p:sldId id="474" r:id="rId7"/>
    <p:sldId id="481" r:id="rId8"/>
    <p:sldId id="476" r:id="rId9"/>
    <p:sldId id="482" r:id="rId10"/>
    <p:sldId id="475" r:id="rId11"/>
    <p:sldId id="444" r:id="rId12"/>
    <p:sldId id="271" r:id="rId13"/>
    <p:sldId id="279" r:id="rId14"/>
    <p:sldId id="266" r:id="rId15"/>
    <p:sldId id="483" r:id="rId16"/>
    <p:sldId id="280" r:id="rId17"/>
    <p:sldId id="265" r:id="rId18"/>
    <p:sldId id="274" r:id="rId19"/>
    <p:sldId id="275" r:id="rId20"/>
    <p:sldId id="281" r:id="rId21"/>
    <p:sldId id="458" r:id="rId22"/>
    <p:sldId id="257"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2"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2B957-77A1-4DFF-9D60-FDE2EDFB0A0B}" type="datetimeFigureOut">
              <a:rPr lang="ru-RU" smtClean="0"/>
              <a:t>19.09.2023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E0462-390F-496B-AF22-D4A130B25C63}" type="slidenum">
              <a:rPr lang="ru-RU" smtClean="0"/>
              <a:t>‹#›</a:t>
            </a:fld>
            <a:endParaRPr lang="ru-RU"/>
          </a:p>
        </p:txBody>
      </p:sp>
    </p:spTree>
    <p:extLst>
      <p:ext uri="{BB962C8B-B14F-4D97-AF65-F5344CB8AC3E}">
        <p14:creationId xmlns:p14="http://schemas.microsoft.com/office/powerpoint/2010/main" val="5346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2B3A00-E2F4-4DFB-8DB9-3508FCDA9730}" type="slidenum">
              <a:rPr lang="ru-RU" smtClean="0"/>
              <a:pPr/>
              <a:t>11</a:t>
            </a:fld>
            <a:endParaRPr lang="ru-RU"/>
          </a:p>
        </p:txBody>
      </p:sp>
    </p:spTree>
    <p:extLst>
      <p:ext uri="{BB962C8B-B14F-4D97-AF65-F5344CB8AC3E}">
        <p14:creationId xmlns:p14="http://schemas.microsoft.com/office/powerpoint/2010/main" val="43814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Эта схема – квинтэссенция современных</a:t>
            </a:r>
            <a:r>
              <a:rPr lang="ru-RU" baseline="0" dirty="0"/>
              <a:t> представлений об иммунном ответе при микозах, результат многолетних исследований различных научных коллективов</a:t>
            </a:r>
          </a:p>
          <a:p>
            <a:pPr>
              <a:buFontTx/>
              <a:buChar char="-"/>
            </a:pPr>
            <a:r>
              <a:rPr lang="ru-RU" baseline="0" dirty="0"/>
              <a:t>Если говорить упрощенно, здесь обозначены рецепторы, их специфичность </a:t>
            </a:r>
          </a:p>
          <a:p>
            <a:pPr>
              <a:buFontTx/>
              <a:buChar char="-"/>
            </a:pPr>
            <a:r>
              <a:rPr lang="ru-RU" baseline="0" dirty="0"/>
              <a:t>Сигнальные пути активации разных типов </a:t>
            </a:r>
            <a:r>
              <a:rPr lang="ru-RU" baseline="0" dirty="0" err="1"/>
              <a:t>Тх-ответов</a:t>
            </a:r>
            <a:r>
              <a:rPr lang="ru-RU" baseline="0" dirty="0"/>
              <a:t>,</a:t>
            </a:r>
          </a:p>
          <a:p>
            <a:pPr>
              <a:buFontTx/>
              <a:buChar char="-"/>
            </a:pPr>
            <a:r>
              <a:rPr lang="ru-RU" baseline="0" dirty="0" err="1"/>
              <a:t>Цитокины</a:t>
            </a:r>
            <a:r>
              <a:rPr lang="ru-RU" baseline="0" dirty="0"/>
              <a:t> и другие адаптерные молекулы сигнальных путей</a:t>
            </a:r>
          </a:p>
          <a:p>
            <a:pPr>
              <a:buFontTx/>
              <a:buChar char="-"/>
            </a:pPr>
            <a:r>
              <a:rPr lang="ru-RU" baseline="0" dirty="0"/>
              <a:t>Результат </a:t>
            </a:r>
            <a:r>
              <a:rPr lang="ru-RU" baseline="0" dirty="0" err="1"/>
              <a:t>активакции</a:t>
            </a:r>
            <a:r>
              <a:rPr lang="ru-RU" baseline="0" dirty="0"/>
              <a:t> того или иного </a:t>
            </a:r>
            <a:r>
              <a:rPr lang="ru-RU" baseline="0" dirty="0" err="1"/>
              <a:t>Тх-ответа</a:t>
            </a:r>
            <a:endParaRPr lang="ru-RU" baseline="0" dirty="0"/>
          </a:p>
          <a:p>
            <a:pPr>
              <a:buFontTx/>
              <a:buChar char="-"/>
            </a:pPr>
            <a:r>
              <a:rPr lang="ru-RU" baseline="0" dirty="0"/>
              <a:t>Знание этих процессов позволяет нам по сути манипулировать иммунным ответом направлять его в нужное русло.</a:t>
            </a:r>
          </a:p>
          <a:p>
            <a:pPr>
              <a:buFontTx/>
              <a:buChar char="-"/>
            </a:pPr>
            <a:endParaRPr lang="ru-RU" baseline="0" dirty="0"/>
          </a:p>
          <a:p>
            <a:endParaRPr lang="ru-RU" dirty="0"/>
          </a:p>
        </p:txBody>
      </p:sp>
      <p:sp>
        <p:nvSpPr>
          <p:cNvPr id="4" name="Номер слайда 3"/>
          <p:cNvSpPr>
            <a:spLocks noGrp="1"/>
          </p:cNvSpPr>
          <p:nvPr>
            <p:ph type="sldNum" sz="quarter" idx="10"/>
          </p:nvPr>
        </p:nvSpPr>
        <p:spPr/>
        <p:txBody>
          <a:bodyPr/>
          <a:lstStyle/>
          <a:p>
            <a:fld id="{BDA6CB72-8D47-4413-8D36-042B698E85A6}"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Tx/>
              <a:buChar char="-"/>
            </a:pPr>
            <a:r>
              <a:rPr lang="ru-RU" dirty="0"/>
              <a:t>Следует</a:t>
            </a:r>
            <a:r>
              <a:rPr lang="ru-RU" baseline="0" dirty="0"/>
              <a:t> подчеркнуть:</a:t>
            </a:r>
          </a:p>
          <a:p>
            <a:pPr>
              <a:buFontTx/>
              <a:buChar char="-"/>
            </a:pPr>
            <a:r>
              <a:rPr lang="ru-RU" baseline="0" dirty="0"/>
              <a:t>Тх-17, в отличии от Тх-1, более пластичны, более функциональны, способны к самообновлению и даже к генерации Тх1-подобных клеток. </a:t>
            </a:r>
          </a:p>
          <a:p>
            <a:pPr>
              <a:buFontTx/>
              <a:buChar char="-"/>
            </a:pPr>
            <a:r>
              <a:rPr lang="ru-RU" baseline="0" dirty="0"/>
              <a:t>В конечном счете благодаря этим клеткам создается длительная иммунологическая память, что критично для эффективной вакцинации.</a:t>
            </a:r>
          </a:p>
          <a:p>
            <a:pPr>
              <a:buFontTx/>
              <a:buChar char="-"/>
            </a:pPr>
            <a:r>
              <a:rPr lang="ru-RU" dirty="0"/>
              <a:t>При микозах они играют двойную</a:t>
            </a:r>
            <a:r>
              <a:rPr lang="ru-RU" baseline="0" dirty="0"/>
              <a:t> роль: клетки памяти (созревание)</a:t>
            </a:r>
          </a:p>
          <a:p>
            <a:pPr>
              <a:buFontTx/>
              <a:buChar char="-"/>
            </a:pPr>
            <a:r>
              <a:rPr lang="ru-RU" baseline="0" dirty="0" err="1"/>
              <a:t>Эффекторные</a:t>
            </a:r>
            <a:r>
              <a:rPr lang="ru-RU" baseline="0" dirty="0"/>
              <a:t> клетки иммунитета, активные даже при дефиците СД4+, что стало важным открытием для создания вакцин</a:t>
            </a:r>
          </a:p>
          <a:p>
            <a:pPr>
              <a:buFontTx/>
              <a:buChar char="-"/>
            </a:pPr>
            <a:r>
              <a:rPr lang="ru-RU" baseline="0" dirty="0"/>
              <a:t>- Это недавние открытия…</a:t>
            </a:r>
            <a:endParaRPr lang="ru-RU" dirty="0"/>
          </a:p>
        </p:txBody>
      </p:sp>
      <p:sp>
        <p:nvSpPr>
          <p:cNvPr id="4" name="Номер слайда 3"/>
          <p:cNvSpPr>
            <a:spLocks noGrp="1"/>
          </p:cNvSpPr>
          <p:nvPr>
            <p:ph type="sldNum" sz="quarter" idx="10"/>
          </p:nvPr>
        </p:nvSpPr>
        <p:spPr/>
        <p:txBody>
          <a:bodyPr/>
          <a:lstStyle/>
          <a:p>
            <a:fld id="{BDA6CB72-8D47-4413-8D36-042B698E85A6}"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4B9A18F-99E7-4BCA-AAD6-822CF60E27DA}" type="datetimeFigureOut">
              <a:rPr lang="ru-RU" smtClean="0"/>
              <a:t>19.09.2023</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1B75638-64A2-4F2C-8758-81A77920DF23}" type="slidenum">
              <a:rPr lang="ru-RU" smtClean="0"/>
              <a:t>‹#›</a:t>
            </a:fld>
            <a:endParaRPr lang="ru-RU"/>
          </a:p>
        </p:txBody>
      </p:sp>
    </p:spTree>
    <p:extLst>
      <p:ext uri="{BB962C8B-B14F-4D97-AF65-F5344CB8AC3E}">
        <p14:creationId xmlns:p14="http://schemas.microsoft.com/office/powerpoint/2010/main" val="383820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4B9A18F-99E7-4BCA-AAD6-822CF60E27DA}"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169567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4B9A18F-99E7-4BCA-AAD6-822CF60E27DA}"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209533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4B9A18F-99E7-4BCA-AAD6-822CF60E27DA}"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161700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4B9A18F-99E7-4BCA-AAD6-822CF60E27DA}" type="datetimeFigureOut">
              <a:rPr lang="ru-RU" smtClean="0"/>
              <a:t>19.09.2023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269196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4B9A18F-99E7-4BCA-AAD6-822CF60E27DA}"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168861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4B9A18F-99E7-4BCA-AAD6-822CF60E27DA}" type="datetimeFigureOut">
              <a:rPr lang="ru-RU" smtClean="0"/>
              <a:t>19.09.2023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36601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4B9A18F-99E7-4BCA-AAD6-822CF60E27DA}" type="datetimeFigureOut">
              <a:rPr lang="ru-RU" smtClean="0"/>
              <a:t>19.09.2023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14276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9A18F-99E7-4BCA-AAD6-822CF60E27DA}" type="datetimeFigureOut">
              <a:rPr lang="ru-RU" smtClean="0"/>
              <a:t>19.09.2023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B75638-64A2-4F2C-8758-81A77920DF23}" type="slidenum">
              <a:rPr lang="ru-RU" smtClean="0"/>
              <a:t>‹#›</a:t>
            </a:fld>
            <a:endParaRPr lang="ru-RU"/>
          </a:p>
        </p:txBody>
      </p:sp>
    </p:spTree>
    <p:extLst>
      <p:ext uri="{BB962C8B-B14F-4D97-AF65-F5344CB8AC3E}">
        <p14:creationId xmlns:p14="http://schemas.microsoft.com/office/powerpoint/2010/main" val="273572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F4B9A18F-99E7-4BCA-AAD6-822CF60E27DA}" type="datetimeFigureOut">
              <a:rPr lang="ru-RU" smtClean="0"/>
              <a:t>19.09.2023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1B75638-64A2-4F2C-8758-81A77920DF23}" type="slidenum">
              <a:rPr lang="ru-RU" smtClean="0"/>
              <a:t>‹#›</a:t>
            </a:fld>
            <a:endParaRPr lang="ru-RU"/>
          </a:p>
        </p:txBody>
      </p:sp>
    </p:spTree>
    <p:extLst>
      <p:ext uri="{BB962C8B-B14F-4D97-AF65-F5344CB8AC3E}">
        <p14:creationId xmlns:p14="http://schemas.microsoft.com/office/powerpoint/2010/main" val="142261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4B9A18F-99E7-4BCA-AAD6-822CF60E27DA}" type="datetimeFigureOut">
              <a:rPr lang="ru-RU" smtClean="0"/>
              <a:t>19.09.2023</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1B75638-64A2-4F2C-8758-81A77920DF23}" type="slidenum">
              <a:rPr lang="ru-RU" smtClean="0"/>
              <a:t>‹#›</a:t>
            </a:fld>
            <a:endParaRPr lang="ru-RU"/>
          </a:p>
        </p:txBody>
      </p:sp>
    </p:spTree>
    <p:extLst>
      <p:ext uri="{BB962C8B-B14F-4D97-AF65-F5344CB8AC3E}">
        <p14:creationId xmlns:p14="http://schemas.microsoft.com/office/powerpoint/2010/main" val="679023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4B9A18F-99E7-4BCA-AAD6-822CF60E27DA}" type="datetimeFigureOut">
              <a:rPr lang="ru-RU" smtClean="0"/>
              <a:t>19.09.2023</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1B75638-64A2-4F2C-8758-81A77920DF23}" type="slidenum">
              <a:rPr lang="ru-RU" smtClean="0"/>
              <a:t>‹#›</a:t>
            </a:fld>
            <a:endParaRPr lang="ru-RU"/>
          </a:p>
        </p:txBody>
      </p:sp>
    </p:spTree>
    <p:extLst>
      <p:ext uri="{BB962C8B-B14F-4D97-AF65-F5344CB8AC3E}">
        <p14:creationId xmlns:p14="http://schemas.microsoft.com/office/powerpoint/2010/main" val="2934299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dx.doi.org/10.1371/journal.ppat.1002771" TargetMode="External"/><Relationship Id="rId4" Type="http://schemas.openxmlformats.org/officeDocument/2006/relationships/hyperlink" Target="https://doi.org/10.1182/blood-2012-09-3786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6CC688-13BF-4831-B303-76FE0E520620}"/>
              </a:ext>
            </a:extLst>
          </p:cNvPr>
          <p:cNvSpPr>
            <a:spLocks noGrp="1"/>
          </p:cNvSpPr>
          <p:nvPr>
            <p:ph type="ctrTitle"/>
          </p:nvPr>
        </p:nvSpPr>
        <p:spPr>
          <a:xfrm>
            <a:off x="603504" y="1588383"/>
            <a:ext cx="10782300" cy="2113418"/>
          </a:xfrm>
        </p:spPr>
        <p:txBody>
          <a:bodyPr>
            <a:noAutofit/>
          </a:bodyPr>
          <a:lstStyle/>
          <a:p>
            <a:r>
              <a:rPr lang="ru-RU" sz="4400" dirty="0"/>
              <a:t>Современная ситуация по </a:t>
            </a:r>
            <a:r>
              <a:rPr lang="ru-RU" sz="4400" dirty="0" err="1"/>
              <a:t>дерматофитозам</a:t>
            </a:r>
            <a:r>
              <a:rPr lang="ru-RU" sz="4400" dirty="0"/>
              <a:t> животных </a:t>
            </a:r>
            <a:r>
              <a:rPr lang="ru-RU" sz="4400"/>
              <a:t>и возможность </a:t>
            </a:r>
            <a:r>
              <a:rPr lang="ru-RU" sz="4400" dirty="0"/>
              <a:t>их иммунопрофилактики</a:t>
            </a:r>
          </a:p>
        </p:txBody>
      </p:sp>
      <p:sp>
        <p:nvSpPr>
          <p:cNvPr id="4" name="TextBox 3">
            <a:extLst>
              <a:ext uri="{FF2B5EF4-FFF2-40B4-BE49-F238E27FC236}">
                <a16:creationId xmlns:a16="http://schemas.microsoft.com/office/drawing/2014/main" id="{52167F8F-05A4-4C57-9FF1-827EC451E555}"/>
              </a:ext>
            </a:extLst>
          </p:cNvPr>
          <p:cNvSpPr txBox="1"/>
          <p:nvPr/>
        </p:nvSpPr>
        <p:spPr>
          <a:xfrm>
            <a:off x="603504" y="3890764"/>
            <a:ext cx="7920880" cy="984885"/>
          </a:xfrm>
          <a:prstGeom prst="rect">
            <a:avLst/>
          </a:prstGeom>
          <a:noFill/>
        </p:spPr>
        <p:txBody>
          <a:bodyPr wrap="square" rtlCol="0">
            <a:spAutoFit/>
          </a:bodyPr>
          <a:lstStyle/>
          <a:p>
            <a:endParaRPr lang="ru-RU" dirty="0">
              <a:solidFill>
                <a:schemeClr val="bg1"/>
              </a:solidFill>
              <a:latin typeface="Franklin Gothic Medium" panose="020B0603020102020204" pitchFamily="34" charset="0"/>
            </a:endParaRPr>
          </a:p>
          <a:p>
            <a:endParaRPr lang="ru-RU" baseline="30000" dirty="0">
              <a:solidFill>
                <a:schemeClr val="bg1"/>
              </a:solidFill>
              <a:latin typeface="Franklin Gothic Medium" panose="020B0603020102020204" pitchFamily="34" charset="0"/>
            </a:endParaRPr>
          </a:p>
          <a:p>
            <a:r>
              <a:rPr lang="ru-RU" sz="1400" dirty="0">
                <a:solidFill>
                  <a:schemeClr val="bg1"/>
                </a:solidFill>
                <a:latin typeface="Franklin Gothic Medium" panose="020B0603020102020204" pitchFamily="34" charset="0"/>
              </a:rPr>
              <a:t>ФГБНУ «ФНЦ ВИЭВ им. Я.Р. Коваленко и К.А. Скрябина», лаборатория микологии и антибиотиков им. А.Х. Саркисова</a:t>
            </a:r>
          </a:p>
        </p:txBody>
      </p:sp>
      <p:pic>
        <p:nvPicPr>
          <p:cNvPr id="8" name="Picture 2" descr="G:\Personal Data\My Folders\!Вет_презентации_2017\Дерматофитозы_2018_4РОВИ_Зоонозы\VIEV_logo-icon.png">
            <a:extLst>
              <a:ext uri="{FF2B5EF4-FFF2-40B4-BE49-F238E27FC236}">
                <a16:creationId xmlns:a16="http://schemas.microsoft.com/office/drawing/2014/main" id="{B22B6A9C-D340-41FE-BD5B-A110F88F3DB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60" y="5661248"/>
            <a:ext cx="956906" cy="936104"/>
          </a:xfrm>
          <a:prstGeom prst="rect">
            <a:avLst/>
          </a:prstGeom>
          <a:noFill/>
        </p:spPr>
      </p:pic>
      <p:pic>
        <p:nvPicPr>
          <p:cNvPr id="9" name="Picture 5" descr="G:\Personal Data\My Folders\!Вет_презентации_2017\Дерматофитозы_2018_4РОВИ_Зоонозы\ISHAM-Logo.png">
            <a:extLst>
              <a:ext uri="{FF2B5EF4-FFF2-40B4-BE49-F238E27FC236}">
                <a16:creationId xmlns:a16="http://schemas.microsoft.com/office/drawing/2014/main" id="{0F957666-A2EE-4D9B-8432-07E7AADF7F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4944" y="5805264"/>
            <a:ext cx="2781158" cy="709835"/>
          </a:xfrm>
          <a:prstGeom prst="rect">
            <a:avLst/>
          </a:prstGeom>
          <a:noFill/>
        </p:spPr>
      </p:pic>
      <p:pic>
        <p:nvPicPr>
          <p:cNvPr id="10" name="Рисунок 9">
            <a:extLst>
              <a:ext uri="{FF2B5EF4-FFF2-40B4-BE49-F238E27FC236}">
                <a16:creationId xmlns:a16="http://schemas.microsoft.com/office/drawing/2014/main" id="{25343B1E-9A72-4A3A-BBEB-3C1FA6248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852" y="5791394"/>
            <a:ext cx="2105100" cy="72099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988DE16-DCB1-461A-A707-E4CE67AE53F2}"/>
              </a:ext>
            </a:extLst>
          </p:cNvPr>
          <p:cNvSpPr txBox="1"/>
          <p:nvPr/>
        </p:nvSpPr>
        <p:spPr>
          <a:xfrm>
            <a:off x="611560" y="260648"/>
            <a:ext cx="7412350" cy="1138773"/>
          </a:xfrm>
          <a:prstGeom prst="rect">
            <a:avLst/>
          </a:prstGeom>
          <a:noFill/>
        </p:spPr>
        <p:txBody>
          <a:bodyPr wrap="none" rtlCol="0">
            <a:spAutoFit/>
          </a:bodyPr>
          <a:lstStyle/>
          <a:p>
            <a:r>
              <a:rPr lang="ru-RU" sz="3200" dirty="0">
                <a:solidFill>
                  <a:schemeClr val="bg1"/>
                </a:solidFill>
                <a:latin typeface="Franklin Gothic Medium" panose="020B0603020102020204" pitchFamily="34" charset="0"/>
              </a:rPr>
              <a:t>Роман</a:t>
            </a:r>
            <a:r>
              <a:rPr lang="en-US" sz="3200" dirty="0">
                <a:solidFill>
                  <a:schemeClr val="bg1"/>
                </a:solidFill>
                <a:latin typeface="Franklin Gothic Medium" panose="020B0603020102020204" pitchFamily="34" charset="0"/>
              </a:rPr>
              <a:t> </a:t>
            </a:r>
            <a:r>
              <a:rPr lang="ru-RU" sz="3200" dirty="0">
                <a:solidFill>
                  <a:schemeClr val="bg1"/>
                </a:solidFill>
                <a:latin typeface="Franklin Gothic Medium" panose="020B0603020102020204" pitchFamily="34" charset="0"/>
              </a:rPr>
              <a:t>Сергеевич Овчинников</a:t>
            </a:r>
            <a:endParaRPr lang="ru-RU" sz="3200" baseline="30000" dirty="0">
              <a:solidFill>
                <a:schemeClr val="bg1"/>
              </a:solidFill>
              <a:latin typeface="Franklin Gothic Medium" panose="020B0603020102020204" pitchFamily="34" charset="0"/>
            </a:endParaRPr>
          </a:p>
          <a:p>
            <a:r>
              <a:rPr lang="ru-RU" sz="1800" dirty="0">
                <a:solidFill>
                  <a:schemeClr val="bg1"/>
                </a:solidFill>
                <a:latin typeface="Franklin Gothic Medium" panose="020B0603020102020204" pitchFamily="34" charset="0"/>
              </a:rPr>
              <a:t>К.б.н., </a:t>
            </a:r>
            <a:r>
              <a:rPr lang="ru-RU" sz="1800" dirty="0" err="1">
                <a:solidFill>
                  <a:schemeClr val="bg1"/>
                </a:solidFill>
                <a:latin typeface="Franklin Gothic Medium" panose="020B0603020102020204" pitchFamily="34" charset="0"/>
              </a:rPr>
              <a:t>в.н.с</a:t>
            </a:r>
            <a:r>
              <a:rPr lang="ru-RU" sz="1800" dirty="0">
                <a:solidFill>
                  <a:schemeClr val="bg1"/>
                </a:solidFill>
                <a:latin typeface="Franklin Gothic Medium" panose="020B0603020102020204" pitchFamily="34" charset="0"/>
              </a:rPr>
              <a:t>., член Рабочей группы по ветеринарной микологии </a:t>
            </a:r>
            <a:r>
              <a:rPr lang="en-US" sz="1800" dirty="0">
                <a:solidFill>
                  <a:schemeClr val="bg1"/>
                </a:solidFill>
                <a:latin typeface="Franklin Gothic Medium" panose="020B0603020102020204" pitchFamily="34" charset="0"/>
              </a:rPr>
              <a:t>ISHAM </a:t>
            </a:r>
          </a:p>
          <a:p>
            <a:endParaRPr lang="ru-RU" dirty="0"/>
          </a:p>
        </p:txBody>
      </p:sp>
    </p:spTree>
    <p:extLst>
      <p:ext uri="{BB962C8B-B14F-4D97-AF65-F5344CB8AC3E}">
        <p14:creationId xmlns:p14="http://schemas.microsoft.com/office/powerpoint/2010/main" val="366924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144" y="36275"/>
            <a:ext cx="9175834" cy="1143000"/>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Возвращающиеся дерматофитозы</a:t>
            </a:r>
          </a:p>
        </p:txBody>
      </p:sp>
      <p:sp>
        <p:nvSpPr>
          <p:cNvPr id="3" name="Объект 2"/>
          <p:cNvSpPr>
            <a:spLocks noGrp="1"/>
          </p:cNvSpPr>
          <p:nvPr>
            <p:ph idx="1"/>
          </p:nvPr>
        </p:nvSpPr>
        <p:spPr>
          <a:xfrm>
            <a:off x="1112238" y="1092077"/>
            <a:ext cx="8258200" cy="1535296"/>
          </a:xfrm>
        </p:spPr>
        <p:txBody>
          <a:bodyPr>
            <a:noAutofit/>
          </a:bodyPr>
          <a:lstStyle/>
          <a:p>
            <a:pPr>
              <a:buFont typeface="Wingdings" panose="05000000000000000000" pitchFamily="2" charset="2"/>
              <a:buChar char="§"/>
            </a:pPr>
            <a:r>
              <a:rPr lang="ru-RU" sz="1400" dirty="0">
                <a:latin typeface="+mj-lt"/>
              </a:rPr>
              <a:t> Вспышка </a:t>
            </a:r>
            <a:r>
              <a:rPr lang="ru-RU" sz="1400" dirty="0" err="1">
                <a:latin typeface="+mj-lt"/>
              </a:rPr>
              <a:t>дерматофитоза</a:t>
            </a:r>
            <a:r>
              <a:rPr lang="ru-RU" sz="1400" dirty="0">
                <a:latin typeface="+mj-lt"/>
              </a:rPr>
              <a:t> на </a:t>
            </a:r>
            <a:r>
              <a:rPr lang="ru-RU" sz="1400" b="1" dirty="0">
                <a:latin typeface="+mj-lt"/>
              </a:rPr>
              <a:t>кролиководческой</a:t>
            </a:r>
            <a:r>
              <a:rPr lang="ru-RU" sz="1400" dirty="0">
                <a:latin typeface="+mj-lt"/>
              </a:rPr>
              <a:t> ферме (2022 г).</a:t>
            </a:r>
          </a:p>
          <a:p>
            <a:pPr>
              <a:buFont typeface="Wingdings" panose="05000000000000000000" pitchFamily="2" charset="2"/>
              <a:buChar char="§"/>
            </a:pPr>
            <a:r>
              <a:rPr lang="ru-RU" sz="1400" dirty="0">
                <a:latin typeface="+mj-lt"/>
              </a:rPr>
              <a:t> За 3 </a:t>
            </a:r>
            <a:r>
              <a:rPr lang="ru-RU" sz="1400" dirty="0" err="1">
                <a:latin typeface="+mj-lt"/>
              </a:rPr>
              <a:t>мес</a:t>
            </a:r>
            <a:r>
              <a:rPr lang="ru-RU" sz="1400" dirty="0">
                <a:latin typeface="+mj-lt"/>
              </a:rPr>
              <a:t> – пораженность поголовья 85-95%</a:t>
            </a:r>
          </a:p>
          <a:p>
            <a:pPr>
              <a:buFont typeface="Wingdings" panose="05000000000000000000" pitchFamily="2" charset="2"/>
              <a:buChar char="§"/>
            </a:pPr>
            <a:r>
              <a:rPr lang="ru-RU" sz="1400" dirty="0">
                <a:latin typeface="+mj-lt"/>
              </a:rPr>
              <a:t> Болеют все возраста начиная с 10-дневного</a:t>
            </a:r>
          </a:p>
          <a:p>
            <a:pPr>
              <a:buFont typeface="Wingdings" panose="05000000000000000000" pitchFamily="2" charset="2"/>
              <a:buChar char="§"/>
            </a:pPr>
            <a:r>
              <a:rPr lang="ru-RU" sz="1400" dirty="0">
                <a:latin typeface="+mj-lt"/>
              </a:rPr>
              <a:t> Падёж возрос с 5 до 50%</a:t>
            </a:r>
          </a:p>
          <a:p>
            <a:pPr>
              <a:buFont typeface="Wingdings" panose="05000000000000000000" pitchFamily="2" charset="2"/>
              <a:buChar char="§"/>
            </a:pPr>
            <a:r>
              <a:rPr lang="ru-RU" sz="1400" dirty="0">
                <a:latin typeface="+mj-lt"/>
              </a:rPr>
              <a:t> Нетипичный возбудитель - </a:t>
            </a:r>
            <a:r>
              <a:rPr lang="en-US" sz="1400" i="1" dirty="0">
                <a:latin typeface="+mj-lt"/>
                <a:ea typeface="Calibri" panose="020F0502020204030204" pitchFamily="34" charset="0"/>
              </a:rPr>
              <a:t>Trichophyton</a:t>
            </a:r>
            <a:r>
              <a:rPr lang="ru-RU" sz="1400" i="1" dirty="0">
                <a:latin typeface="+mj-lt"/>
                <a:ea typeface="Calibri" panose="020F0502020204030204" pitchFamily="34" charset="0"/>
              </a:rPr>
              <a:t> </a:t>
            </a:r>
            <a:r>
              <a:rPr lang="en-US" sz="1400" i="1" dirty="0">
                <a:latin typeface="+mj-lt"/>
                <a:ea typeface="Calibri" panose="020F0502020204030204" pitchFamily="34" charset="0"/>
              </a:rPr>
              <a:t>quinckeanum</a:t>
            </a:r>
            <a:r>
              <a:rPr lang="ru-RU" sz="1400" i="1" dirty="0">
                <a:latin typeface="+mj-lt"/>
                <a:ea typeface="Calibri" panose="020F0502020204030204" pitchFamily="34" charset="0"/>
              </a:rPr>
              <a:t> </a:t>
            </a:r>
            <a:r>
              <a:rPr lang="ru-RU" sz="1400" dirty="0">
                <a:latin typeface="+mj-lt"/>
                <a:ea typeface="Calibri" panose="020F0502020204030204" pitchFamily="34" charset="0"/>
              </a:rPr>
              <a:t>(первый случай в РФ)</a:t>
            </a:r>
            <a:endParaRPr lang="ru-RU" sz="1400" dirty="0">
              <a:latin typeface="+mj-lt"/>
            </a:endParaRPr>
          </a:p>
        </p:txBody>
      </p:sp>
      <p:sp>
        <p:nvSpPr>
          <p:cNvPr id="4" name="Номер слайда 3"/>
          <p:cNvSpPr>
            <a:spLocks noGrp="1"/>
          </p:cNvSpPr>
          <p:nvPr>
            <p:ph type="sldNum" sz="quarter" idx="12"/>
          </p:nvPr>
        </p:nvSpPr>
        <p:spPr/>
        <p:txBody>
          <a:bodyPr/>
          <a:lstStyle/>
          <a:p>
            <a:fld id="{E0B89DD9-3A36-4CBF-B7A4-33CD22D23E68}" type="slidenum">
              <a:rPr lang="ru-RU" smtClean="0"/>
              <a:pPr/>
              <a:t>10</a:t>
            </a:fld>
            <a:endParaRPr lang="ru-RU"/>
          </a:p>
        </p:txBody>
      </p:sp>
      <p:sp>
        <p:nvSpPr>
          <p:cNvPr id="16" name="TextBox 15">
            <a:extLst>
              <a:ext uri="{FF2B5EF4-FFF2-40B4-BE49-F238E27FC236}">
                <a16:creationId xmlns:a16="http://schemas.microsoft.com/office/drawing/2014/main" id="{8A677181-CC12-4BBD-BBF4-A952EC0AC1B9}"/>
              </a:ext>
            </a:extLst>
          </p:cNvPr>
          <p:cNvSpPr txBox="1"/>
          <p:nvPr/>
        </p:nvSpPr>
        <p:spPr>
          <a:xfrm>
            <a:off x="3864991" y="6308858"/>
            <a:ext cx="3630866" cy="276999"/>
          </a:xfrm>
          <a:prstGeom prst="rect">
            <a:avLst/>
          </a:prstGeom>
          <a:noFill/>
        </p:spPr>
        <p:txBody>
          <a:bodyPr wrap="none" rtlCol="0">
            <a:spAutoFit/>
          </a:bodyPr>
          <a:lstStyle>
            <a:defPPr>
              <a:defRPr lang="en-US"/>
            </a:defPPr>
            <a:lvl1pPr>
              <a:defRPr sz="1200">
                <a:latin typeface="+mj-lt"/>
              </a:defRPr>
            </a:lvl1pPr>
          </a:lstStyle>
          <a:p>
            <a:r>
              <a:rPr lang="ru-RU" dirty="0"/>
              <a:t>Рост культуры </a:t>
            </a:r>
            <a:r>
              <a:rPr lang="en-US" dirty="0"/>
              <a:t>Tr</a:t>
            </a:r>
            <a:r>
              <a:rPr lang="ru-RU" dirty="0"/>
              <a:t>. </a:t>
            </a:r>
            <a:r>
              <a:rPr lang="en-US" dirty="0"/>
              <a:t>quinckeanum</a:t>
            </a:r>
            <a:r>
              <a:rPr lang="ru-RU" dirty="0"/>
              <a:t> на среде ДТМ-Эксперт</a:t>
            </a:r>
          </a:p>
        </p:txBody>
      </p:sp>
      <p:pic>
        <p:nvPicPr>
          <p:cNvPr id="11" name="Рисунок 10">
            <a:extLst>
              <a:ext uri="{FF2B5EF4-FFF2-40B4-BE49-F238E27FC236}">
                <a16:creationId xmlns:a16="http://schemas.microsoft.com/office/drawing/2014/main" id="{8DAC9F89-CEF4-4137-9DA1-26E06DEC13C4}"/>
              </a:ext>
            </a:extLst>
          </p:cNvPr>
          <p:cNvPicPr/>
          <p:nvPr/>
        </p:nvPicPr>
        <p:blipFill rotWithShape="1">
          <a:blip r:embed="rId2" cstate="print">
            <a:extLst>
              <a:ext uri="{28A0092B-C50C-407E-A947-70E740481C1C}">
                <a14:useLocalDpi xmlns:a14="http://schemas.microsoft.com/office/drawing/2010/main" val="0"/>
              </a:ext>
            </a:extLst>
          </a:blip>
          <a:srcRect r="20561" b="10775"/>
          <a:stretch/>
        </p:blipFill>
        <p:spPr bwMode="auto">
          <a:xfrm>
            <a:off x="3864991" y="2962529"/>
            <a:ext cx="3512234" cy="3149672"/>
          </a:xfrm>
          <a:prstGeom prst="rect">
            <a:avLst/>
          </a:prstGeom>
          <a:noFill/>
          <a:ln>
            <a:noFill/>
          </a:ln>
          <a:extLst>
            <a:ext uri="{53640926-AAD7-44D8-BBD7-CCE9431645EC}">
              <a14:shadowObscured xmlns:a14="http://schemas.microsoft.com/office/drawing/2010/main"/>
            </a:ext>
          </a:extLst>
        </p:spPr>
      </p:pic>
      <p:pic>
        <p:nvPicPr>
          <p:cNvPr id="12" name="Рисунок 11">
            <a:extLst>
              <a:ext uri="{FF2B5EF4-FFF2-40B4-BE49-F238E27FC236}">
                <a16:creationId xmlns:a16="http://schemas.microsoft.com/office/drawing/2014/main" id="{933C79C5-C3E2-465D-A055-8A0F200EDE75}"/>
              </a:ext>
            </a:extLst>
          </p:cNvPr>
          <p:cNvPicPr/>
          <p:nvPr/>
        </p:nvPicPr>
        <p:blipFill rotWithShape="1">
          <a:blip r:embed="rId3" cstate="print">
            <a:extLst>
              <a:ext uri="{28A0092B-C50C-407E-A947-70E740481C1C}">
                <a14:useLocalDpi xmlns:a14="http://schemas.microsoft.com/office/drawing/2010/main" val="0"/>
              </a:ext>
            </a:extLst>
          </a:blip>
          <a:srcRect t="13661" b="19315"/>
          <a:stretch/>
        </p:blipFill>
        <p:spPr>
          <a:xfrm>
            <a:off x="533805" y="2962529"/>
            <a:ext cx="2756150" cy="3149673"/>
          </a:xfrm>
          <a:prstGeom prst="rect">
            <a:avLst/>
          </a:prstGeom>
        </p:spPr>
      </p:pic>
      <p:sp>
        <p:nvSpPr>
          <p:cNvPr id="6" name="TextBox 5">
            <a:extLst>
              <a:ext uri="{FF2B5EF4-FFF2-40B4-BE49-F238E27FC236}">
                <a16:creationId xmlns:a16="http://schemas.microsoft.com/office/drawing/2014/main" id="{A199393F-971D-44D1-9635-08AA399A98D0}"/>
              </a:ext>
            </a:extLst>
          </p:cNvPr>
          <p:cNvSpPr txBox="1"/>
          <p:nvPr/>
        </p:nvSpPr>
        <p:spPr>
          <a:xfrm>
            <a:off x="501994" y="6308858"/>
            <a:ext cx="2527808" cy="276999"/>
          </a:xfrm>
          <a:prstGeom prst="rect">
            <a:avLst/>
          </a:prstGeom>
          <a:noFill/>
        </p:spPr>
        <p:txBody>
          <a:bodyPr wrap="none" rtlCol="0">
            <a:spAutoFit/>
          </a:bodyPr>
          <a:lstStyle/>
          <a:p>
            <a:r>
              <a:rPr lang="ru-RU" sz="1200" dirty="0" err="1">
                <a:latin typeface="+mj-lt"/>
              </a:rPr>
              <a:t>Дерматофитозные</a:t>
            </a:r>
            <a:r>
              <a:rPr lang="ru-RU" sz="1200" dirty="0">
                <a:latin typeface="+mj-lt"/>
              </a:rPr>
              <a:t> очаги у крольчат</a:t>
            </a:r>
          </a:p>
        </p:txBody>
      </p:sp>
    </p:spTree>
    <p:extLst>
      <p:ext uri="{BB962C8B-B14F-4D97-AF65-F5344CB8AC3E}">
        <p14:creationId xmlns:p14="http://schemas.microsoft.com/office/powerpoint/2010/main" val="134284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919" y="-235976"/>
            <a:ext cx="11209486" cy="1658198"/>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Российская среда «ДТМ-Эксперт» (ФНЦ ВИЭВ)</a:t>
            </a:r>
          </a:p>
        </p:txBody>
      </p:sp>
      <p:sp>
        <p:nvSpPr>
          <p:cNvPr id="4" name="Номер слайда 3"/>
          <p:cNvSpPr>
            <a:spLocks noGrp="1"/>
          </p:cNvSpPr>
          <p:nvPr>
            <p:ph type="sldNum" sz="quarter" idx="12"/>
          </p:nvPr>
        </p:nvSpPr>
        <p:spPr/>
        <p:txBody>
          <a:bodyPr/>
          <a:lstStyle/>
          <a:p>
            <a:fld id="{E0B89DD9-3A36-4CBF-B7A4-33CD22D23E68}" type="slidenum">
              <a:rPr lang="ru-RU" smtClean="0"/>
              <a:pPr/>
              <a:t>11</a:t>
            </a:fld>
            <a:endParaRPr lang="ru-RU"/>
          </a:p>
        </p:txBody>
      </p:sp>
      <p:sp>
        <p:nvSpPr>
          <p:cNvPr id="10" name="Объект 2"/>
          <p:cNvSpPr txBox="1">
            <a:spLocks/>
          </p:cNvSpPr>
          <p:nvPr/>
        </p:nvSpPr>
        <p:spPr>
          <a:xfrm>
            <a:off x="709612" y="4644316"/>
            <a:ext cx="6630071" cy="1885360"/>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dirty="0">
                <a:solidFill>
                  <a:srgbClr val="0070C0"/>
                </a:solidFill>
              </a:rPr>
              <a:t>Внелабораторная диагностика</a:t>
            </a:r>
          </a:p>
          <a:p>
            <a:r>
              <a:rPr lang="ru-RU" sz="1800" dirty="0">
                <a:solidFill>
                  <a:srgbClr val="0070C0"/>
                </a:solidFill>
              </a:rPr>
              <a:t>Удобный формат для посева (флаконы, чашки Петри)</a:t>
            </a:r>
          </a:p>
          <a:p>
            <a:r>
              <a:rPr lang="ru-RU" sz="1800" dirty="0">
                <a:solidFill>
                  <a:srgbClr val="0070C0"/>
                </a:solidFill>
              </a:rPr>
              <a:t>Меньше </a:t>
            </a:r>
            <a:r>
              <a:rPr lang="ru-RU" sz="1800" dirty="0" err="1">
                <a:solidFill>
                  <a:srgbClr val="0070C0"/>
                </a:solidFill>
              </a:rPr>
              <a:t>контаминантов</a:t>
            </a:r>
            <a:r>
              <a:rPr lang="ru-RU" sz="1800" dirty="0">
                <a:solidFill>
                  <a:srgbClr val="0070C0"/>
                </a:solidFill>
              </a:rPr>
              <a:t> и ложно-положительных покраснений</a:t>
            </a:r>
          </a:p>
          <a:p>
            <a:r>
              <a:rPr lang="ru-RU" sz="1800" dirty="0">
                <a:solidFill>
                  <a:srgbClr val="0070C0"/>
                </a:solidFill>
              </a:rPr>
              <a:t>Стоимость </a:t>
            </a:r>
            <a:r>
              <a:rPr lang="en-US" sz="1800" dirty="0">
                <a:solidFill>
                  <a:srgbClr val="0070C0"/>
                </a:solidFill>
              </a:rPr>
              <a:t>~ </a:t>
            </a:r>
            <a:r>
              <a:rPr lang="ru-RU" sz="1800" dirty="0">
                <a:solidFill>
                  <a:srgbClr val="0070C0"/>
                </a:solidFill>
              </a:rPr>
              <a:t>в 1,5-2 раза ниже импортных аналогов</a:t>
            </a:r>
          </a:p>
          <a:p>
            <a:r>
              <a:rPr lang="ru-RU" sz="1800" dirty="0">
                <a:solidFill>
                  <a:srgbClr val="0070C0"/>
                </a:solidFill>
              </a:rPr>
              <a:t>Доступность в РФ</a:t>
            </a:r>
          </a:p>
          <a:p>
            <a:r>
              <a:rPr lang="ru-RU" sz="1800" dirty="0">
                <a:solidFill>
                  <a:srgbClr val="0070C0"/>
                </a:solidFill>
              </a:rPr>
              <a:t>Подробная инструкция на сайте </a:t>
            </a:r>
            <a:r>
              <a:rPr lang="ru-RU" sz="1900" b="1" u="sng" dirty="0">
                <a:solidFill>
                  <a:srgbClr val="0070C0"/>
                </a:solidFill>
              </a:rPr>
              <a:t>ВЕТМИКОЗ.РФ</a:t>
            </a:r>
            <a:endParaRPr lang="ru-RU" sz="1800" b="1" u="sng" dirty="0">
              <a:solidFill>
                <a:srgbClr val="0070C0"/>
              </a:solidFill>
            </a:endParaRPr>
          </a:p>
        </p:txBody>
      </p:sp>
      <p:pic>
        <p:nvPicPr>
          <p:cNvPr id="11" name="Рисунок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612" y="1076731"/>
            <a:ext cx="4376824" cy="3282618"/>
          </a:xfrm>
          <a:prstGeom prst="rect">
            <a:avLst/>
          </a:prstGeom>
        </p:spPr>
      </p:pic>
      <p:pic>
        <p:nvPicPr>
          <p:cNvPr id="12" name="Рисунок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3004" y="1076731"/>
            <a:ext cx="4376822" cy="3282618"/>
          </a:xfrm>
          <a:prstGeom prst="rect">
            <a:avLst/>
          </a:prstGeom>
        </p:spPr>
      </p:pic>
    </p:spTree>
    <p:extLst>
      <p:ext uri="{BB962C8B-B14F-4D97-AF65-F5344CB8AC3E}">
        <p14:creationId xmlns:p14="http://schemas.microsoft.com/office/powerpoint/2010/main" val="148645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1" descr="nri2939-f2"/>
          <p:cNvPicPr>
            <a:picLocks noChangeAspect="1" noChangeArrowheads="1"/>
          </p:cNvPicPr>
          <p:nvPr/>
        </p:nvPicPr>
        <p:blipFill>
          <a:blip r:embed="rId3" cstate="print"/>
          <a:srcRect b="41762"/>
          <a:stretch>
            <a:fillRect/>
          </a:stretch>
        </p:blipFill>
        <p:spPr bwMode="auto">
          <a:xfrm>
            <a:off x="435935" y="1802456"/>
            <a:ext cx="7316248" cy="4551916"/>
          </a:xfrm>
          <a:prstGeom prst="rect">
            <a:avLst/>
          </a:prstGeom>
          <a:noFill/>
          <a:ln>
            <a:solidFill>
              <a:schemeClr val="accent1"/>
            </a:solidFill>
          </a:ln>
        </p:spPr>
      </p:pic>
      <p:sp>
        <p:nvSpPr>
          <p:cNvPr id="10" name="TextBox 9"/>
          <p:cNvSpPr txBox="1"/>
          <p:nvPr/>
        </p:nvSpPr>
        <p:spPr>
          <a:xfrm>
            <a:off x="7836196" y="1599769"/>
            <a:ext cx="4015563" cy="5363007"/>
          </a:xfrm>
          <a:prstGeom prst="rect">
            <a:avLst/>
          </a:prstGeom>
          <a:noFill/>
        </p:spPr>
        <p:txBody>
          <a:bodyPr wrap="square" rtlCol="0">
            <a:spAutoFit/>
          </a:bodyPr>
          <a:lstStyle/>
          <a:p>
            <a:pPr lvl="0"/>
            <a:r>
              <a:rPr lang="ru-RU" sz="1400" b="1" dirty="0" err="1"/>
              <a:t>Антиген-презентующие</a:t>
            </a:r>
            <a:r>
              <a:rPr lang="ru-RU" sz="1400" b="1" dirty="0"/>
              <a:t> клетки (АПК), инициирующие дифференциацию  наивных Т-хелперов (</a:t>
            </a:r>
            <a:r>
              <a:rPr lang="en-US" sz="1400" b="1" dirty="0"/>
              <a:t>CD4+)</a:t>
            </a:r>
            <a:r>
              <a:rPr lang="ru-RU" sz="1400" b="1" dirty="0"/>
              <a:t> и соответствующие сигнальные каскады при контакте с патогенными грибами</a:t>
            </a:r>
            <a:endParaRPr lang="en-US" sz="1400" b="1" dirty="0"/>
          </a:p>
          <a:p>
            <a:pPr lvl="0"/>
            <a:endParaRPr lang="en-US" sz="1200" dirty="0"/>
          </a:p>
          <a:p>
            <a:pPr lvl="0"/>
            <a:r>
              <a:rPr lang="ru-RU" sz="1400" i="1" dirty="0"/>
              <a:t>Обозначения</a:t>
            </a:r>
            <a:r>
              <a:rPr lang="ru-RU" sz="1400" dirty="0"/>
              <a:t>: </a:t>
            </a:r>
            <a:r>
              <a:rPr lang="en-US" sz="1400" dirty="0"/>
              <a:t>CARD9, caspase recruitment domain-containing protein 9; CCL3, CC-chemokine ligand 3; CR3, complement receptor 3; DC-SIGN, DC-specific ICAM3-grabbing non-integrin; </a:t>
            </a:r>
            <a:r>
              <a:rPr lang="en-US" sz="1400" dirty="0" err="1"/>
              <a:t>FcRγ</a:t>
            </a:r>
            <a:r>
              <a:rPr lang="en-US" sz="1400" dirty="0"/>
              <a:t>, Fc receptor γ-chain; GXMR, receptor(s) for the </a:t>
            </a:r>
            <a:r>
              <a:rPr lang="en-US" sz="1400" i="1" dirty="0"/>
              <a:t>Cryptococcus </a:t>
            </a:r>
            <a:endParaRPr lang="en-US" sz="1400" dirty="0"/>
          </a:p>
          <a:p>
            <a:pPr lvl="0"/>
            <a:r>
              <a:rPr lang="en-US" sz="1400" dirty="0"/>
              <a:t>capsular component glucuronoxylomannan; IDO, indoleamine 2,3-dioxygenase; IFN, interferon; IL, interleukin; IRF3, IFN-regulatory factor 3; </a:t>
            </a:r>
            <a:r>
              <a:rPr lang="en-US" sz="1400" b="1" dirty="0"/>
              <a:t>MR, mannose receptor</a:t>
            </a:r>
            <a:r>
              <a:rPr lang="en-US" sz="1400" dirty="0"/>
              <a:t>; MYD88, myeloid differentiation primary response protein 88; NF-</a:t>
            </a:r>
            <a:r>
              <a:rPr lang="en-US" sz="1400" dirty="0" err="1"/>
              <a:t>κB</a:t>
            </a:r>
            <a:r>
              <a:rPr lang="en-US" sz="1400" dirty="0"/>
              <a:t>, nuclear factor-</a:t>
            </a:r>
            <a:r>
              <a:rPr lang="en-US" sz="1400" dirty="0" err="1"/>
              <a:t>κB</a:t>
            </a:r>
            <a:r>
              <a:rPr lang="en-US" sz="1400" dirty="0"/>
              <a:t>; SYK, spleen tyrosine kinase; TGFβ, transforming growth factor-β; </a:t>
            </a:r>
            <a:r>
              <a:rPr lang="en-US" sz="1400" b="1" dirty="0"/>
              <a:t>TLR, Toll-like receptor</a:t>
            </a:r>
            <a:r>
              <a:rPr lang="en-US" sz="1400" dirty="0"/>
              <a:t>; TRIF, TIR domain-containing adaptor protein inducing IFNβ (also known as TICAM1); VLA5, very late antigen 5.</a:t>
            </a:r>
            <a:endParaRPr lang="ru-RU" sz="1400" dirty="0"/>
          </a:p>
          <a:p>
            <a:pPr lvl="0"/>
            <a:endParaRPr lang="ru-RU" sz="1200" i="1" dirty="0"/>
          </a:p>
          <a:p>
            <a:pPr lvl="0"/>
            <a:r>
              <a:rPr lang="ru-RU" sz="1400" i="1" dirty="0">
                <a:solidFill>
                  <a:srgbClr val="0070C0"/>
                </a:solidFill>
              </a:rPr>
              <a:t>Источник: </a:t>
            </a:r>
            <a:r>
              <a:rPr lang="en-US" sz="1400" i="1" dirty="0">
                <a:solidFill>
                  <a:srgbClr val="0070C0"/>
                </a:solidFill>
              </a:rPr>
              <a:t>Romani L. Immunity to fungal infections / 2011 / doi:10.1038/nri2939 </a:t>
            </a:r>
          </a:p>
          <a:p>
            <a:pPr lvl="0"/>
            <a:endParaRPr lang="ru-RU" sz="1050" dirty="0"/>
          </a:p>
          <a:p>
            <a:endParaRPr lang="ru-RU" sz="2800" dirty="0"/>
          </a:p>
        </p:txBody>
      </p:sp>
      <p:sp>
        <p:nvSpPr>
          <p:cNvPr id="4" name="Заголовок 1"/>
          <p:cNvSpPr>
            <a:spLocks noGrp="1"/>
          </p:cNvSpPr>
          <p:nvPr>
            <p:ph type="title"/>
          </p:nvPr>
        </p:nvSpPr>
        <p:spPr>
          <a:xfrm>
            <a:off x="435935" y="304132"/>
            <a:ext cx="11525693" cy="1066800"/>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Современная концепция иммунного ответа при микозах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865" y="204195"/>
            <a:ext cx="8229600" cy="1066800"/>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Роль </a:t>
            </a:r>
            <a:r>
              <a:rPr lang="en-US" sz="4500" dirty="0">
                <a:solidFill>
                  <a:srgbClr val="0070C0"/>
                </a:solidFill>
                <a:latin typeface="Franklin Gothic Book" panose="020B0503020102020204" pitchFamily="34" charset="0"/>
              </a:rPr>
              <a:t>Th-17 </a:t>
            </a:r>
            <a:r>
              <a:rPr lang="ru-RU" sz="4500" dirty="0">
                <a:solidFill>
                  <a:srgbClr val="0070C0"/>
                </a:solidFill>
                <a:latin typeface="Franklin Gothic Book" panose="020B0503020102020204" pitchFamily="34" charset="0"/>
              </a:rPr>
              <a:t>и С</a:t>
            </a:r>
            <a:r>
              <a:rPr lang="en-US" sz="4500" dirty="0">
                <a:solidFill>
                  <a:srgbClr val="0070C0"/>
                </a:solidFill>
                <a:latin typeface="Franklin Gothic Book" panose="020B0503020102020204" pitchFamily="34" charset="0"/>
              </a:rPr>
              <a:t>D</a:t>
            </a:r>
            <a:r>
              <a:rPr lang="ru-RU" sz="4500" dirty="0">
                <a:solidFill>
                  <a:srgbClr val="0070C0"/>
                </a:solidFill>
                <a:latin typeface="Franklin Gothic Book" panose="020B0503020102020204" pitchFamily="34" charset="0"/>
              </a:rPr>
              <a:t>8+</a:t>
            </a:r>
            <a:r>
              <a:rPr lang="en-US" sz="4500" dirty="0">
                <a:solidFill>
                  <a:srgbClr val="0070C0"/>
                </a:solidFill>
                <a:latin typeface="Franklin Gothic Book" panose="020B0503020102020204" pitchFamily="34" charset="0"/>
              </a:rPr>
              <a:t> </a:t>
            </a:r>
            <a:r>
              <a:rPr lang="ru-RU" sz="4500" dirty="0">
                <a:solidFill>
                  <a:srgbClr val="0070C0"/>
                </a:solidFill>
                <a:latin typeface="Franklin Gothic Book" panose="020B0503020102020204" pitchFamily="34" charset="0"/>
              </a:rPr>
              <a:t>в иммунитете </a:t>
            </a:r>
          </a:p>
        </p:txBody>
      </p:sp>
      <p:pic>
        <p:nvPicPr>
          <p:cNvPr id="2050" name="Picture 2" descr="D:\users\rsovchinnikov\Доклады_Презентации\Грибы_иммунитет_4ИВЦ_дискусклуб_2016\Muranski_CD4_CD8.jpg"/>
          <p:cNvPicPr>
            <a:picLocks noChangeAspect="1" noChangeArrowheads="1"/>
          </p:cNvPicPr>
          <p:nvPr/>
        </p:nvPicPr>
        <p:blipFill>
          <a:blip r:embed="rId3" cstate="print"/>
          <a:srcRect b="17955"/>
          <a:stretch>
            <a:fillRect/>
          </a:stretch>
        </p:blipFill>
        <p:spPr bwMode="auto">
          <a:xfrm>
            <a:off x="718010" y="1270995"/>
            <a:ext cx="4730524" cy="3816424"/>
          </a:xfrm>
          <a:prstGeom prst="rect">
            <a:avLst/>
          </a:prstGeom>
          <a:noFill/>
        </p:spPr>
      </p:pic>
      <p:sp>
        <p:nvSpPr>
          <p:cNvPr id="5" name="TextBox 4"/>
          <p:cNvSpPr txBox="1"/>
          <p:nvPr/>
        </p:nvSpPr>
        <p:spPr>
          <a:xfrm>
            <a:off x="630865" y="5301208"/>
            <a:ext cx="5825175" cy="1223412"/>
          </a:xfrm>
          <a:prstGeom prst="rect">
            <a:avLst/>
          </a:prstGeom>
          <a:noFill/>
        </p:spPr>
        <p:txBody>
          <a:bodyPr wrap="square" rtlCol="0">
            <a:spAutoFit/>
          </a:bodyPr>
          <a:lstStyle/>
          <a:p>
            <a:pPr marL="0" lvl="1"/>
            <a:r>
              <a:rPr lang="ru-RU" sz="900" dirty="0"/>
              <a:t>Взаимосвязь между </a:t>
            </a:r>
            <a:r>
              <a:rPr lang="en-US" sz="900" b="1" dirty="0"/>
              <a:t>Th1 </a:t>
            </a:r>
            <a:r>
              <a:rPr lang="ru-RU" sz="900" b="1" dirty="0"/>
              <a:t>и</a:t>
            </a:r>
            <a:r>
              <a:rPr lang="en-US" sz="900" b="1" dirty="0"/>
              <a:t> Th17 </a:t>
            </a:r>
            <a:r>
              <a:rPr lang="ru-RU" sz="900" b="1" dirty="0"/>
              <a:t>–</a:t>
            </a:r>
            <a:r>
              <a:rPr lang="ru-RU" sz="900" dirty="0"/>
              <a:t>поляризацией и созреванием </a:t>
            </a:r>
            <a:r>
              <a:rPr lang="en-US" sz="900" b="1" dirty="0"/>
              <a:t>T</a:t>
            </a:r>
            <a:r>
              <a:rPr lang="ru-RU" sz="900" b="1" dirty="0"/>
              <a:t>-клеток памяти (</a:t>
            </a:r>
            <a:r>
              <a:rPr lang="en-US" sz="900" b="1" dirty="0"/>
              <a:t>TSCM </a:t>
            </a:r>
            <a:r>
              <a:rPr lang="ru-RU" sz="900" b="1" dirty="0"/>
              <a:t> - </a:t>
            </a:r>
            <a:r>
              <a:rPr lang="en-US" sz="900" b="1" dirty="0"/>
              <a:t>Memory Stem Cells </a:t>
            </a:r>
            <a:r>
              <a:rPr lang="ru-RU" sz="900" b="1" dirty="0"/>
              <a:t>, </a:t>
            </a:r>
            <a:r>
              <a:rPr lang="en-US" sz="900" b="1" dirty="0"/>
              <a:t>TCM</a:t>
            </a:r>
            <a:r>
              <a:rPr lang="ru-RU" sz="900" b="1" dirty="0"/>
              <a:t>  - С</a:t>
            </a:r>
            <a:r>
              <a:rPr lang="en-US" sz="900" b="1" dirty="0" err="1"/>
              <a:t>entral</a:t>
            </a:r>
            <a:r>
              <a:rPr lang="en-US" sz="900" b="1" dirty="0"/>
              <a:t> Memory) TEM </a:t>
            </a:r>
            <a:r>
              <a:rPr lang="ru-RU" sz="900" b="1" dirty="0"/>
              <a:t> - </a:t>
            </a:r>
            <a:r>
              <a:rPr lang="en-US" sz="900" b="1" dirty="0" err="1"/>
              <a:t>Effector</a:t>
            </a:r>
            <a:r>
              <a:rPr lang="en-US" sz="900" b="1" dirty="0"/>
              <a:t> Memory</a:t>
            </a:r>
            <a:r>
              <a:rPr lang="ru-RU" sz="900" b="1" dirty="0"/>
              <a:t>.</a:t>
            </a:r>
            <a:r>
              <a:rPr lang="en-US" sz="900" b="1" dirty="0"/>
              <a:t> </a:t>
            </a:r>
            <a:endParaRPr lang="ru-RU" sz="900" b="1" dirty="0"/>
          </a:p>
          <a:p>
            <a:r>
              <a:rPr lang="en-US" sz="900" dirty="0"/>
              <a:t>Th17 cells are relatively more plastic and less terminally differentiated than their Th1 cell counterparts. This is reflected by the higher ability of Th17 cells to self-renew, generate a distinctive highly functional Th1-like Th17 progeny, and </a:t>
            </a:r>
            <a:r>
              <a:rPr lang="en-US" sz="900" b="1" dirty="0"/>
              <a:t>form long-term memory </a:t>
            </a:r>
            <a:r>
              <a:rPr lang="en-US" sz="900" dirty="0"/>
              <a:t>following the secondary antigen experience. The lower panel demonstrates a proposed relationship between polarized CD4</a:t>
            </a:r>
            <a:r>
              <a:rPr lang="en-US" sz="900" baseline="30000" dirty="0"/>
              <a:t>+</a:t>
            </a:r>
            <a:r>
              <a:rPr lang="en-US" sz="900" dirty="0"/>
              <a:t> </a:t>
            </a:r>
            <a:r>
              <a:rPr lang="en-US" sz="900" dirty="0" err="1"/>
              <a:t>Th</a:t>
            </a:r>
            <a:r>
              <a:rPr lang="en-US" sz="900" dirty="0"/>
              <a:t> cells and a model of linear CD8</a:t>
            </a:r>
            <a:r>
              <a:rPr lang="en-US" sz="900" baseline="30000" dirty="0"/>
              <a:t>+</a:t>
            </a:r>
            <a:r>
              <a:rPr lang="en-US" sz="900" dirty="0"/>
              <a:t> T-cell memory formation. Upon antigen stimulation CD8</a:t>
            </a:r>
            <a:r>
              <a:rPr lang="en-US" sz="900" baseline="30000" dirty="0"/>
              <a:t>+</a:t>
            </a:r>
            <a:r>
              <a:rPr lang="en-US" sz="900" dirty="0"/>
              <a:t>, T cells progress from naïve via self-renewing early memory stem cells (T</a:t>
            </a:r>
            <a:r>
              <a:rPr lang="en-US" sz="900" baseline="-25000" dirty="0"/>
              <a:t>SCM</a:t>
            </a:r>
            <a:r>
              <a:rPr lang="en-US" sz="900" dirty="0"/>
              <a:t>), to central memory (T</a:t>
            </a:r>
            <a:r>
              <a:rPr lang="en-US" sz="900" baseline="-25000" dirty="0"/>
              <a:t>CM</a:t>
            </a:r>
            <a:r>
              <a:rPr lang="en-US" sz="900" dirty="0"/>
              <a:t> and T</a:t>
            </a:r>
            <a:r>
              <a:rPr lang="en-US" sz="900" baseline="-25000" dirty="0"/>
              <a:t>EM</a:t>
            </a:r>
            <a:r>
              <a:rPr lang="en-US" sz="900" dirty="0"/>
              <a:t>) cells, and to the senescent terminally differentiated cells with no self-renewal potential. </a:t>
            </a:r>
            <a:endParaRPr lang="ru-RU" sz="1050" dirty="0"/>
          </a:p>
        </p:txBody>
      </p:sp>
      <p:sp>
        <p:nvSpPr>
          <p:cNvPr id="6" name="TextBox 5"/>
          <p:cNvSpPr txBox="1"/>
          <p:nvPr/>
        </p:nvSpPr>
        <p:spPr>
          <a:xfrm>
            <a:off x="6987668" y="1363593"/>
            <a:ext cx="5059020" cy="2108269"/>
          </a:xfrm>
          <a:prstGeom prst="rect">
            <a:avLst/>
          </a:prstGeom>
          <a:noFill/>
        </p:spPr>
        <p:txBody>
          <a:bodyPr wrap="square" rtlCol="0">
            <a:spAutoFit/>
          </a:bodyPr>
          <a:lstStyle/>
          <a:p>
            <a:pPr marL="365760" indent="-256032">
              <a:spcBef>
                <a:spcPts val="300"/>
              </a:spcBef>
              <a:buClr>
                <a:schemeClr val="accent3"/>
              </a:buClr>
              <a:buFont typeface="Georgia"/>
              <a:buChar char="•"/>
              <a:defRPr/>
            </a:pPr>
            <a:r>
              <a:rPr lang="en-US" sz="1400" b="1" i="1" dirty="0"/>
              <a:t>Th-17</a:t>
            </a:r>
            <a:r>
              <a:rPr lang="en-US" sz="1400" dirty="0"/>
              <a:t> – </a:t>
            </a:r>
            <a:r>
              <a:rPr lang="ru-RU" sz="1400" dirty="0"/>
              <a:t>важное звено </a:t>
            </a:r>
            <a:r>
              <a:rPr lang="ru-RU" sz="1400" dirty="0" err="1"/>
              <a:t>антифунгального</a:t>
            </a:r>
            <a:r>
              <a:rPr lang="ru-RU" sz="1400" dirty="0"/>
              <a:t> ответа иммунизированного организма. Посредством </a:t>
            </a:r>
            <a:r>
              <a:rPr lang="en-US" sz="1400" dirty="0"/>
              <a:t>Th-17</a:t>
            </a:r>
            <a:r>
              <a:rPr lang="ru-RU" sz="1400" dirty="0"/>
              <a:t>-клеток активируются нейтрофилы (фагоцитоз, </a:t>
            </a:r>
            <a:r>
              <a:rPr lang="ru-RU" sz="1400" dirty="0" err="1"/>
              <a:t>дефенсины</a:t>
            </a:r>
            <a:r>
              <a:rPr lang="ru-RU" sz="1400" dirty="0"/>
              <a:t>) (</a:t>
            </a:r>
            <a:r>
              <a:rPr lang="en-US" sz="1100" i="1" dirty="0"/>
              <a:t>P. </a:t>
            </a:r>
            <a:r>
              <a:rPr lang="en-US" sz="1100" i="1" dirty="0" err="1"/>
              <a:t>Muranski</a:t>
            </a:r>
            <a:r>
              <a:rPr lang="en-US" sz="1100" i="1" dirty="0"/>
              <a:t> et al., 2013. </a:t>
            </a:r>
            <a:r>
              <a:rPr lang="en-US" sz="1100" i="1" dirty="0" err="1"/>
              <a:t>doi</a:t>
            </a:r>
            <a:r>
              <a:rPr lang="en-US" sz="1100" i="1" dirty="0"/>
              <a:t>: </a:t>
            </a:r>
            <a:r>
              <a:rPr lang="en-US" sz="1100" i="1" dirty="0">
                <a:hlinkClick r:id="rId4"/>
              </a:rPr>
              <a:t>https://doi.org/10.1182/blood-2012-09-378653</a:t>
            </a:r>
            <a:r>
              <a:rPr lang="en-US" sz="1400" dirty="0"/>
              <a:t>)</a:t>
            </a:r>
            <a:endParaRPr lang="ru-RU" sz="1400" dirty="0"/>
          </a:p>
          <a:p>
            <a:pPr marL="365760" indent="-256032">
              <a:spcBef>
                <a:spcPts val="300"/>
              </a:spcBef>
              <a:buClr>
                <a:schemeClr val="accent3"/>
              </a:buClr>
              <a:buFont typeface="Georgia"/>
              <a:buChar char="•"/>
              <a:defRPr/>
            </a:pPr>
            <a:r>
              <a:rPr lang="en-US" sz="1400" b="1" i="1" dirty="0"/>
              <a:t>CD8+</a:t>
            </a:r>
            <a:r>
              <a:rPr lang="en-US" sz="1400" dirty="0"/>
              <a:t> </a:t>
            </a:r>
            <a:r>
              <a:rPr lang="ru-RU" sz="1400" dirty="0"/>
              <a:t>клетки обладают </a:t>
            </a:r>
            <a:r>
              <a:rPr lang="ru-RU" sz="1400" dirty="0" err="1"/>
              <a:t>протективными</a:t>
            </a:r>
            <a:r>
              <a:rPr lang="ru-RU" sz="1400" dirty="0"/>
              <a:t> свойствами </a:t>
            </a:r>
            <a:r>
              <a:rPr lang="ru-RU" sz="1400" b="1" dirty="0"/>
              <a:t>даже при дефиците </a:t>
            </a:r>
            <a:r>
              <a:rPr lang="en-US" sz="1400" b="1" dirty="0"/>
              <a:t>CD4+</a:t>
            </a:r>
            <a:r>
              <a:rPr lang="ru-RU" sz="1400" b="1" dirty="0"/>
              <a:t> </a:t>
            </a:r>
            <a:r>
              <a:rPr lang="ru-RU" sz="1400" dirty="0"/>
              <a:t>клеток, рекрутируя нейтрофилы. Иммунологическая память (</a:t>
            </a:r>
            <a:r>
              <a:rPr lang="en-US" sz="1200" i="1" dirty="0"/>
              <a:t>S.  </a:t>
            </a:r>
            <a:r>
              <a:rPr lang="en-US" sz="1200" i="1" dirty="0" err="1"/>
              <a:t>Nanjappa</a:t>
            </a:r>
            <a:r>
              <a:rPr lang="en-US" sz="1200" i="1" dirty="0"/>
              <a:t> et al., 2013, </a:t>
            </a:r>
            <a:r>
              <a:rPr lang="en-US" sz="1200" i="1" dirty="0">
                <a:hlinkClick r:id="rId5"/>
              </a:rPr>
              <a:t>http://dx.doi.org/10.1371/journal.ppat.1002771</a:t>
            </a:r>
            <a:r>
              <a:rPr lang="en-US" sz="1400" dirty="0"/>
              <a:t>)</a:t>
            </a:r>
            <a:endParaRPr lang="ru-RU" sz="1400" dirty="0"/>
          </a:p>
          <a:p>
            <a:pPr marL="365760" indent="-256032">
              <a:spcBef>
                <a:spcPts val="300"/>
              </a:spcBef>
              <a:buClr>
                <a:schemeClr val="accent3"/>
              </a:buClr>
              <a:buFont typeface="Georgia"/>
              <a:buChar char="•"/>
              <a:defRPr/>
            </a:pPr>
            <a:endParaRPr lang="ru-RU" sz="1400" i="1" dirty="0"/>
          </a:p>
        </p:txBody>
      </p:sp>
      <p:sp>
        <p:nvSpPr>
          <p:cNvPr id="9" name="Скругленный прямоугольник 8"/>
          <p:cNvSpPr/>
          <p:nvPr/>
        </p:nvSpPr>
        <p:spPr>
          <a:xfrm>
            <a:off x="7663226" y="4259416"/>
            <a:ext cx="3707904"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Понимание роли </a:t>
            </a:r>
            <a:r>
              <a:rPr lang="en-US" dirty="0">
                <a:solidFill>
                  <a:schemeClr val="bg1"/>
                </a:solidFill>
              </a:rPr>
              <a:t>Th-17 </a:t>
            </a:r>
            <a:r>
              <a:rPr lang="ru-RU" dirty="0">
                <a:solidFill>
                  <a:schemeClr val="bg1"/>
                </a:solidFill>
              </a:rPr>
              <a:t>и С</a:t>
            </a:r>
            <a:r>
              <a:rPr lang="en-US" dirty="0">
                <a:solidFill>
                  <a:schemeClr val="bg1"/>
                </a:solidFill>
              </a:rPr>
              <a:t>D</a:t>
            </a:r>
            <a:r>
              <a:rPr lang="ru-RU" dirty="0">
                <a:solidFill>
                  <a:schemeClr val="bg1"/>
                </a:solidFill>
              </a:rPr>
              <a:t>8+ звеньев иммунитета позволяет создать новое поколение антифунгальных вакцин, в т.ч. для </a:t>
            </a:r>
            <a:r>
              <a:rPr lang="ru-RU" dirty="0" err="1">
                <a:solidFill>
                  <a:schemeClr val="bg1"/>
                </a:solidFill>
              </a:rPr>
              <a:t>иммунокомпромиссных</a:t>
            </a:r>
            <a:r>
              <a:rPr lang="ru-RU" dirty="0">
                <a:solidFill>
                  <a:schemeClr val="bg1"/>
                </a:solidFill>
              </a:rPr>
              <a:t> пациентов.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233" y="0"/>
            <a:ext cx="11375449" cy="1658198"/>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Российские вакцины против дерматофитозов</a:t>
            </a:r>
          </a:p>
        </p:txBody>
      </p:sp>
      <p:sp>
        <p:nvSpPr>
          <p:cNvPr id="3" name="Содержимое 2"/>
          <p:cNvSpPr>
            <a:spLocks noGrp="1"/>
          </p:cNvSpPr>
          <p:nvPr>
            <p:ph idx="1"/>
          </p:nvPr>
        </p:nvSpPr>
        <p:spPr>
          <a:xfrm>
            <a:off x="5363731" y="1204922"/>
            <a:ext cx="6294869" cy="2857923"/>
          </a:xfrm>
        </p:spPr>
        <p:txBody>
          <a:bodyPr>
            <a:noAutofit/>
          </a:bodyPr>
          <a:lstStyle/>
          <a:p>
            <a:pPr>
              <a:buFont typeface="Wingdings" panose="05000000000000000000" pitchFamily="2" charset="2"/>
              <a:buChar char="§"/>
            </a:pPr>
            <a:r>
              <a:rPr lang="en-US" sz="1600" dirty="0"/>
              <a:t> </a:t>
            </a:r>
            <a:r>
              <a:rPr lang="ru-RU" sz="1600" dirty="0"/>
              <a:t>Коллективом отечественных ученых под руководством академика А.Х. Саркисова впервые в мире была создана эффективная живая вакцина против дерматофитозов животных – ЛТФ-130 (70-е </a:t>
            </a:r>
            <a:r>
              <a:rPr lang="ru-RU" sz="1600" dirty="0" err="1"/>
              <a:t>гг</a:t>
            </a:r>
            <a:r>
              <a:rPr lang="ru-RU" sz="1600" dirty="0"/>
              <a:t>).</a:t>
            </a:r>
          </a:p>
          <a:p>
            <a:pPr>
              <a:lnSpc>
                <a:spcPct val="80000"/>
              </a:lnSpc>
              <a:buFont typeface="Wingdings" panose="05000000000000000000" pitchFamily="2" charset="2"/>
              <a:buChar char="§"/>
            </a:pPr>
            <a:r>
              <a:rPr lang="en-US" sz="1600" dirty="0"/>
              <a:t> </a:t>
            </a:r>
            <a:r>
              <a:rPr lang="ru-RU" sz="1600" dirty="0"/>
              <a:t>Были открыты иммуногенные свойства </a:t>
            </a:r>
            <a:r>
              <a:rPr lang="ru-RU" sz="1600" b="1" dirty="0" err="1"/>
              <a:t>микроконидий</a:t>
            </a:r>
            <a:r>
              <a:rPr lang="ru-RU" sz="1600" dirty="0"/>
              <a:t> – спор дерматофитов, образуемых в стадии сапрофитного роста гриба.</a:t>
            </a:r>
          </a:p>
          <a:p>
            <a:pPr>
              <a:buFont typeface="Wingdings" panose="05000000000000000000" pitchFamily="2" charset="2"/>
              <a:buChar char="§"/>
            </a:pPr>
            <a:r>
              <a:rPr lang="en-US" sz="1600" dirty="0"/>
              <a:t> </a:t>
            </a:r>
            <a:r>
              <a:rPr lang="ru-RU" sz="1600" dirty="0"/>
              <a:t>На этом же принципе было создано семейство вакцин против дерматофитозов – для различных видов животных.</a:t>
            </a:r>
            <a:endParaRPr lang="en-US" sz="1600" dirty="0"/>
          </a:p>
          <a:p>
            <a:pPr>
              <a:buFont typeface="Wingdings" panose="05000000000000000000" pitchFamily="2" charset="2"/>
              <a:buChar char="§"/>
            </a:pPr>
            <a:r>
              <a:rPr lang="en-US" sz="1600" dirty="0"/>
              <a:t> </a:t>
            </a:r>
            <a:r>
              <a:rPr lang="ru-RU" sz="1600" dirty="0"/>
              <a:t>Благодаря созданным вакцинам, дерматофитозы продуктивных животных в СССР/РФ были на долгие годы побеждены.</a:t>
            </a:r>
            <a:endParaRPr lang="ru-RU" sz="1400" dirty="0"/>
          </a:p>
        </p:txBody>
      </p:sp>
      <p:pic>
        <p:nvPicPr>
          <p:cNvPr id="4" name="Picture 4" descr="Саркисов_АХ"/>
          <p:cNvPicPr>
            <a:picLocks noChangeAspect="1" noChangeArrowheads="1"/>
          </p:cNvPicPr>
          <p:nvPr/>
        </p:nvPicPr>
        <p:blipFill>
          <a:blip r:embed="rId2" cstate="print"/>
          <a:srcRect/>
          <a:stretch>
            <a:fillRect/>
          </a:stretch>
        </p:blipFill>
        <p:spPr bwMode="auto">
          <a:xfrm>
            <a:off x="-1" y="1324177"/>
            <a:ext cx="2015613" cy="3310092"/>
          </a:xfrm>
          <a:prstGeom prst="rect">
            <a:avLst/>
          </a:prstGeom>
          <a:noFill/>
        </p:spPr>
      </p:pic>
      <p:pic>
        <p:nvPicPr>
          <p:cNvPr id="5" name="Picture 4" descr="вакцина ЛТФ-130"/>
          <p:cNvPicPr>
            <a:picLocks noChangeAspect="1" noChangeArrowheads="1"/>
          </p:cNvPicPr>
          <p:nvPr/>
        </p:nvPicPr>
        <p:blipFill>
          <a:blip r:embed="rId3" cstate="print"/>
          <a:srcRect/>
          <a:stretch>
            <a:fillRect/>
          </a:stretch>
        </p:blipFill>
        <p:spPr bwMode="auto">
          <a:xfrm>
            <a:off x="2314010" y="1310964"/>
            <a:ext cx="2631487" cy="2677552"/>
          </a:xfrm>
          <a:prstGeom prst="rect">
            <a:avLst/>
          </a:prstGeom>
          <a:noFill/>
        </p:spPr>
      </p:pic>
      <p:pic>
        <p:nvPicPr>
          <p:cNvPr id="6" name="Picture 5" descr="патенты"/>
          <p:cNvPicPr>
            <a:picLocks noChangeAspect="1" noChangeArrowheads="1"/>
          </p:cNvPicPr>
          <p:nvPr/>
        </p:nvPicPr>
        <p:blipFill>
          <a:blip r:embed="rId4" cstate="print"/>
          <a:srcRect/>
          <a:stretch>
            <a:fillRect/>
          </a:stretch>
        </p:blipFill>
        <p:spPr bwMode="auto">
          <a:xfrm>
            <a:off x="9320982" y="4275339"/>
            <a:ext cx="2867144" cy="2582661"/>
          </a:xfrm>
          <a:prstGeom prst="rect">
            <a:avLst/>
          </a:prstGeom>
          <a:noFill/>
        </p:spPr>
      </p:pic>
      <p:pic>
        <p:nvPicPr>
          <p:cNvPr id="7" name="Picture 4" descr="вакцины_живые"/>
          <p:cNvPicPr>
            <a:picLocks noChangeAspect="1" noChangeArrowheads="1"/>
          </p:cNvPicPr>
          <p:nvPr/>
        </p:nvPicPr>
        <p:blipFill>
          <a:blip r:embed="rId5" cstate="print"/>
          <a:srcRect/>
          <a:stretch>
            <a:fillRect/>
          </a:stretch>
        </p:blipFill>
        <p:spPr bwMode="auto">
          <a:xfrm>
            <a:off x="0" y="5717131"/>
            <a:ext cx="2584796" cy="1140869"/>
          </a:xfrm>
          <a:prstGeom prst="rect">
            <a:avLst/>
          </a:prstGeom>
          <a:noFill/>
        </p:spPr>
      </p:pic>
    </p:spTree>
    <p:extLst>
      <p:ext uri="{BB962C8B-B14F-4D97-AF65-F5344CB8AC3E}">
        <p14:creationId xmlns:p14="http://schemas.microsoft.com/office/powerpoint/2010/main" val="152445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2B9514B-07C4-479F-85FD-41E2CFAF85F8}"/>
              </a:ext>
            </a:extLst>
          </p:cNvPr>
          <p:cNvPicPr>
            <a:picLocks noChangeAspect="1"/>
          </p:cNvPicPr>
          <p:nvPr/>
        </p:nvPicPr>
        <p:blipFill>
          <a:blip r:embed="rId2"/>
          <a:stretch>
            <a:fillRect/>
          </a:stretch>
        </p:blipFill>
        <p:spPr>
          <a:xfrm>
            <a:off x="2984604" y="238992"/>
            <a:ext cx="5878842" cy="6181692"/>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5097941F-EF25-49A4-B975-D6AAE0ACA5D3}"/>
              </a:ext>
            </a:extLst>
          </p:cNvPr>
          <p:cNvSpPr txBox="1"/>
          <p:nvPr/>
        </p:nvSpPr>
        <p:spPr>
          <a:xfrm>
            <a:off x="114300" y="6546273"/>
            <a:ext cx="9684327" cy="338554"/>
          </a:xfrm>
          <a:prstGeom prst="rect">
            <a:avLst/>
          </a:prstGeom>
          <a:noFill/>
        </p:spPr>
        <p:txBody>
          <a:bodyPr wrap="square" rtlCol="0">
            <a:spAutoFit/>
          </a:bodyPr>
          <a:lstStyle/>
          <a:p>
            <a:r>
              <a:rPr lang="en-US" sz="1600" i="1" dirty="0">
                <a:solidFill>
                  <a:srgbClr val="0070C0"/>
                </a:solidFill>
              </a:rPr>
              <a:t>PubMed Search Results “LTF 130 vaccine”</a:t>
            </a:r>
            <a:endParaRPr lang="ru-RU" sz="1600" i="1" dirty="0">
              <a:solidFill>
                <a:srgbClr val="0070C0"/>
              </a:solidFill>
            </a:endParaRPr>
          </a:p>
        </p:txBody>
      </p:sp>
    </p:spTree>
    <p:extLst>
      <p:ext uri="{BB962C8B-B14F-4D97-AF65-F5344CB8AC3E}">
        <p14:creationId xmlns:p14="http://schemas.microsoft.com/office/powerpoint/2010/main" val="30494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1BB770-B2F7-4585-8AF5-ABE798B1E7D3}"/>
              </a:ext>
            </a:extLst>
          </p:cNvPr>
          <p:cNvSpPr>
            <a:spLocks noGrp="1"/>
          </p:cNvSpPr>
          <p:nvPr>
            <p:ph type="title"/>
          </p:nvPr>
        </p:nvSpPr>
        <p:spPr>
          <a:xfrm>
            <a:off x="813087" y="115069"/>
            <a:ext cx="10772775" cy="1658198"/>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Зарубежные вакцины против дерматофитозов</a:t>
            </a:r>
          </a:p>
        </p:txBody>
      </p:sp>
      <p:sp>
        <p:nvSpPr>
          <p:cNvPr id="3" name="Объект 2">
            <a:extLst>
              <a:ext uri="{FF2B5EF4-FFF2-40B4-BE49-F238E27FC236}">
                <a16:creationId xmlns:a16="http://schemas.microsoft.com/office/drawing/2014/main" id="{3FCD0E0F-6AA5-4A1B-AD30-3533D50011D9}"/>
              </a:ext>
            </a:extLst>
          </p:cNvPr>
          <p:cNvSpPr>
            <a:spLocks noGrp="1"/>
          </p:cNvSpPr>
          <p:nvPr>
            <p:ph idx="1"/>
          </p:nvPr>
        </p:nvSpPr>
        <p:spPr>
          <a:xfrm>
            <a:off x="676656" y="2011680"/>
            <a:ext cx="11106635" cy="4596938"/>
          </a:xfrm>
        </p:spPr>
        <p:txBody>
          <a:bodyPr>
            <a:normAutofit fontScale="47500" lnSpcReduction="20000"/>
          </a:bodyPr>
          <a:lstStyle/>
          <a:p>
            <a:pPr>
              <a:lnSpc>
                <a:spcPct val="107000"/>
              </a:lnSpc>
              <a:spcAft>
                <a:spcPts val="800"/>
              </a:spcAft>
              <a:buFont typeface="Wingdings" panose="05000000000000000000" pitchFamily="2" charset="2"/>
              <a:buChar char="§"/>
            </a:pPr>
            <a:r>
              <a:rPr lang="ru-RU"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cs typeface="Times New Roman" panose="02020603050405020304" pitchFamily="18" charset="0"/>
              </a:rPr>
              <a:t>Abo-</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Elyazeed</a:t>
            </a:r>
            <a:r>
              <a:rPr lang="en-US" sz="2900" dirty="0">
                <a:effectLst/>
                <a:latin typeface="Calibri" panose="020F0502020204030204" pitchFamily="34" charset="0"/>
                <a:ea typeface="Calibri" panose="020F0502020204030204" pitchFamily="34" charset="0"/>
                <a:cs typeface="Times New Roman" panose="02020603050405020304" pitchFamily="18" charset="0"/>
              </a:rPr>
              <a:t> H, Soliman R, Hassan H, El-Seedy FR,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Aboul</a:t>
            </a:r>
            <a:r>
              <a:rPr lang="en-US" sz="2900" dirty="0">
                <a:effectLst/>
                <a:latin typeface="Calibri" panose="020F0502020204030204" pitchFamily="34" charset="0"/>
                <a:ea typeface="Calibri" panose="020F0502020204030204" pitchFamily="34" charset="0"/>
                <a:cs typeface="Times New Roman" panose="02020603050405020304" pitchFamily="18" charset="0"/>
              </a:rPr>
              <a:t>-Ella H.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Development, preparation, and evaluation of a novel non-adjuvanted polyvalent dermatophytes vaccine</a:t>
            </a:r>
            <a:r>
              <a:rPr lang="en-US" sz="2900" dirty="0">
                <a:effectLst/>
                <a:latin typeface="Calibri" panose="020F0502020204030204" pitchFamily="34" charset="0"/>
                <a:ea typeface="Calibri" panose="020F0502020204030204" pitchFamily="34" charset="0"/>
                <a:cs typeface="Times New Roman" panose="02020603050405020304" pitchFamily="18" charset="0"/>
              </a:rPr>
              <a:t>. Sci Rep. 2023 Jan 4;13(1):157.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2900" dirty="0">
                <a:effectLst/>
                <a:latin typeface="Calibri" panose="020F0502020204030204" pitchFamily="34" charset="0"/>
                <a:ea typeface="Calibri" panose="020F0502020204030204" pitchFamily="34" charset="0"/>
                <a:cs typeface="Times New Roman" panose="02020603050405020304" pitchFamily="18" charset="0"/>
              </a:rPr>
              <a:t>: 10.1038/s41598-022-26567-3.</a:t>
            </a:r>
          </a:p>
          <a:p>
            <a:pPr>
              <a:lnSpc>
                <a:spcPct val="107000"/>
              </a:lnSpc>
              <a:spcAft>
                <a:spcPts val="800"/>
              </a:spcAft>
              <a:buFont typeface="Wingdings" panose="05000000000000000000" pitchFamily="2" charset="2"/>
              <a:buChar char="§"/>
            </a:pPr>
            <a:r>
              <a:rPr lang="ru-RU"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cs typeface="Times New Roman" panose="02020603050405020304" pitchFamily="18" charset="0"/>
              </a:rPr>
              <a:t>Sandy M.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Vermout</a:t>
            </a:r>
            <a:r>
              <a:rPr lang="en-US" sz="2900" dirty="0">
                <a:effectLst/>
                <a:latin typeface="Calibri" panose="020F0502020204030204" pitchFamily="34" charset="0"/>
                <a:ea typeface="Calibri" panose="020F0502020204030204" pitchFamily="34" charset="0"/>
                <a:cs typeface="Times New Roman" panose="02020603050405020304" pitchFamily="18" charset="0"/>
              </a:rPr>
              <a:t>, Frédéric D.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Brouta</a:t>
            </a:r>
            <a:r>
              <a:rPr lang="en-US" sz="2900" dirty="0">
                <a:effectLst/>
                <a:latin typeface="Calibri" panose="020F0502020204030204" pitchFamily="34" charset="0"/>
                <a:ea typeface="Calibri" panose="020F0502020204030204" pitchFamily="34" charset="0"/>
                <a:cs typeface="Times New Roman" panose="02020603050405020304" pitchFamily="18" charset="0"/>
              </a:rPr>
              <a:t>, Frédéric F. Descamps, Bertrand J.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Losson</a:t>
            </a:r>
            <a:r>
              <a:rPr lang="en-US" sz="2900" dirty="0">
                <a:effectLst/>
                <a:latin typeface="Calibri" panose="020F0502020204030204" pitchFamily="34" charset="0"/>
                <a:ea typeface="Calibri" panose="020F0502020204030204" pitchFamily="34" charset="0"/>
                <a:cs typeface="Times New Roman" panose="02020603050405020304" pitchFamily="18" charset="0"/>
              </a:rPr>
              <a:t>, Bernard R. Mignon,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Evaluation of immunogenicity and protective efficacy of a Microsporum canis metalloprotease subunit vaccine in guinea pigs</a:t>
            </a:r>
            <a:r>
              <a:rPr lang="en-US" sz="2900" dirty="0">
                <a:effectLst/>
                <a:latin typeface="Calibri" panose="020F0502020204030204" pitchFamily="34" charset="0"/>
                <a:ea typeface="Calibri" panose="020F0502020204030204" pitchFamily="34" charset="0"/>
                <a:cs typeface="Times New Roman" panose="02020603050405020304" pitchFamily="18" charset="0"/>
              </a:rPr>
              <a:t>, FEMS Immunology &amp; Medical Microbiology, Volume 40, Issue 1, January 2004, Pages 75–80, https://doi.org/10.1016/S0928-8244(03)00296-7 </a:t>
            </a:r>
          </a:p>
          <a:p>
            <a:pPr>
              <a:lnSpc>
                <a:spcPct val="107000"/>
              </a:lnSpc>
              <a:spcAft>
                <a:spcPts val="800"/>
              </a:spcAft>
              <a:buFont typeface="Wingdings" panose="05000000000000000000" pitchFamily="2" charset="2"/>
              <a:buChar char="§"/>
            </a:pPr>
            <a:r>
              <a:rPr lang="ru-RU"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Westhoff</a:t>
            </a:r>
            <a:r>
              <a:rPr lang="en-US" sz="2900" dirty="0">
                <a:effectLst/>
                <a:latin typeface="Calibri" panose="020F0502020204030204" pitchFamily="34" charset="0"/>
                <a:ea typeface="Calibri" panose="020F0502020204030204" pitchFamily="34" charset="0"/>
                <a:cs typeface="Times New Roman" panose="02020603050405020304" pitchFamily="18" charset="0"/>
              </a:rPr>
              <a:t>, D.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Kloes</a:t>
            </a:r>
            <a:r>
              <a:rPr lang="en-US" sz="2900" dirty="0">
                <a:effectLst/>
                <a:latin typeface="Calibri" panose="020F0502020204030204" pitchFamily="34" charset="0"/>
                <a:ea typeface="Calibri" panose="020F0502020204030204" pitchFamily="34" charset="0"/>
                <a:cs typeface="Times New Roman" panose="02020603050405020304" pitchFamily="18" charset="0"/>
              </a:rPr>
              <a:t>, M.-C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Orveillon</a:t>
            </a:r>
            <a:r>
              <a:rPr lang="en-US" sz="2900" dirty="0">
                <a:effectLst/>
                <a:latin typeface="Calibri" panose="020F0502020204030204" pitchFamily="34" charset="0"/>
                <a:ea typeface="Calibri" panose="020F0502020204030204" pitchFamily="34" charset="0"/>
                <a:cs typeface="Times New Roman" panose="02020603050405020304" pitchFamily="18" charset="0"/>
              </a:rPr>
              <a:t>, F.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Farnow</a:t>
            </a:r>
            <a:r>
              <a:rPr lang="en-US" sz="2900" dirty="0">
                <a:effectLst/>
                <a:latin typeface="Calibri" panose="020F0502020204030204" pitchFamily="34" charset="0"/>
                <a:ea typeface="Calibri" panose="020F0502020204030204" pitchFamily="34" charset="0"/>
                <a:cs typeface="Times New Roman" panose="02020603050405020304" pitchFamily="18" charset="0"/>
              </a:rPr>
              <a:t>, D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Elbers</a:t>
            </a:r>
            <a:r>
              <a:rPr lang="en-US" sz="2900" dirty="0">
                <a:effectLst/>
                <a:latin typeface="Calibri" panose="020F0502020204030204" pitchFamily="34" charset="0"/>
                <a:ea typeface="Calibri" panose="020F0502020204030204" pitchFamily="34" charset="0"/>
                <a:cs typeface="Times New Roman" panose="02020603050405020304" pitchFamily="18" charset="0"/>
              </a:rPr>
              <a:t>, Knut &amp; Mueller, Ralf.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Treatment of Feline Dermatophytosis with an Inactivated Fungal Vaccine</a:t>
            </a:r>
            <a:r>
              <a:rPr lang="en-US" sz="2900" dirty="0">
                <a:effectLst/>
                <a:latin typeface="Calibri" panose="020F0502020204030204" pitchFamily="34" charset="0"/>
                <a:ea typeface="Calibri" panose="020F0502020204030204" pitchFamily="34" charset="0"/>
                <a:cs typeface="Times New Roman" panose="02020603050405020304" pitchFamily="18" charset="0"/>
              </a:rPr>
              <a:t>. The Open Mycology Journal, 2010, 4, 10-17</a:t>
            </a:r>
          </a:p>
          <a:p>
            <a:pPr>
              <a:lnSpc>
                <a:spcPct val="107000"/>
              </a:lnSpc>
              <a:spcAft>
                <a:spcPts val="800"/>
              </a:spcAft>
              <a:buFont typeface="Wingdings" panose="05000000000000000000" pitchFamily="2"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Kurtdede</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Arif</a:t>
            </a:r>
            <a:r>
              <a:rPr lang="en-US" sz="29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Alic</a:t>
            </a:r>
            <a:r>
              <a:rPr lang="en-US" sz="2900" dirty="0">
                <a:effectLst/>
                <a:latin typeface="Calibri" panose="020F0502020204030204" pitchFamily="34" charset="0"/>
                <a:ea typeface="Calibri" panose="020F0502020204030204" pitchFamily="34" charset="0"/>
                <a:cs typeface="Times New Roman" panose="02020603050405020304" pitchFamily="18" charset="0"/>
              </a:rPr>
              <a:t> Ural, Deniz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Gazyagci</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Serkal</a:t>
            </a:r>
            <a:r>
              <a:rPr lang="en-US" sz="29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Cingi</a:t>
            </a:r>
            <a:r>
              <a:rPr lang="en-US" sz="2900" dirty="0">
                <a:effectLst/>
                <a:latin typeface="Calibri" panose="020F0502020204030204" pitchFamily="34" charset="0"/>
                <a:ea typeface="Calibri" panose="020F0502020204030204" pitchFamily="34" charset="0"/>
                <a:cs typeface="Times New Roman" panose="02020603050405020304" pitchFamily="18" charset="0"/>
              </a:rPr>
              <a:t>, C.Ç. (2007).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Usage of inactivated </a:t>
            </a:r>
            <a:r>
              <a:rPr lang="en-US" sz="2900" b="1" dirty="0">
                <a:latin typeface="Calibri" panose="020F0502020204030204" pitchFamily="34" charset="0"/>
                <a:ea typeface="Calibri" panose="020F0502020204030204" pitchFamily="34" charset="0"/>
                <a:cs typeface="Times New Roman" panose="02020603050405020304" pitchFamily="18" charset="0"/>
              </a:rPr>
              <a:t>M</a:t>
            </a:r>
            <a:r>
              <a:rPr lang="en-US" sz="2900" b="1" dirty="0">
                <a:effectLst/>
                <a:latin typeface="Calibri" panose="020F0502020204030204" pitchFamily="34" charset="0"/>
                <a:ea typeface="Calibri" panose="020F0502020204030204" pitchFamily="34" charset="0"/>
                <a:cs typeface="Times New Roman" panose="02020603050405020304" pitchFamily="18" charset="0"/>
              </a:rPr>
              <a:t>icrosporum canis vaccine in cats naturally infected with M. canis</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Mikologia</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Lekarska</a:t>
            </a:r>
            <a:r>
              <a:rPr lang="en-US" sz="2900" dirty="0">
                <a:effectLst/>
                <a:latin typeface="Calibri" panose="020F0502020204030204" pitchFamily="34" charset="0"/>
                <a:ea typeface="Calibri" panose="020F0502020204030204" pitchFamily="34" charset="0"/>
                <a:cs typeface="Times New Roman" panose="02020603050405020304" pitchFamily="18" charset="0"/>
              </a:rPr>
              <a:t>. 14. 19-21. </a:t>
            </a:r>
          </a:p>
          <a:p>
            <a:pPr>
              <a:lnSpc>
                <a:spcPct val="107000"/>
              </a:lnSpc>
              <a:spcAft>
                <a:spcPts val="800"/>
              </a:spcAft>
              <a:buFont typeface="Wingdings" panose="05000000000000000000" pitchFamily="2" charset="2"/>
              <a:buChar char="§"/>
            </a:pPr>
            <a:r>
              <a:rPr lang="ru-RU"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cs typeface="Times New Roman" panose="02020603050405020304" pitchFamily="18" charset="0"/>
              </a:rPr>
              <a:t>AL-</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Janabi</a:t>
            </a:r>
            <a:r>
              <a:rPr lang="en-US" sz="2900" dirty="0">
                <a:effectLst/>
                <a:latin typeface="Calibri" panose="020F0502020204030204" pitchFamily="34" charset="0"/>
                <a:ea typeface="Calibri" panose="020F0502020204030204" pitchFamily="34" charset="0"/>
                <a:cs typeface="Times New Roman" panose="02020603050405020304" pitchFamily="18" charset="0"/>
              </a:rPr>
              <a:t>, Ali &amp; Al-</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Khikani</a:t>
            </a:r>
            <a:r>
              <a:rPr lang="en-US" sz="2900" dirty="0">
                <a:effectLst/>
                <a:latin typeface="Calibri" panose="020F0502020204030204" pitchFamily="34" charset="0"/>
                <a:ea typeface="Calibri" panose="020F0502020204030204" pitchFamily="34" charset="0"/>
                <a:cs typeface="Times New Roman" panose="02020603050405020304" pitchFamily="18" charset="0"/>
              </a:rPr>
              <a:t>, Falah. (2020).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Prophylaxis and therapeutic ability of inactivated </a:t>
            </a:r>
            <a:r>
              <a:rPr lang="en-US" sz="2900" b="1" dirty="0" err="1">
                <a:effectLst/>
                <a:latin typeface="Calibri" panose="020F0502020204030204" pitchFamily="34" charset="0"/>
                <a:ea typeface="Calibri" panose="020F0502020204030204" pitchFamily="34" charset="0"/>
                <a:cs typeface="Times New Roman" panose="02020603050405020304" pitchFamily="18" charset="0"/>
              </a:rPr>
              <a:t>dermatophytic</a:t>
            </a:r>
            <a:r>
              <a:rPr lang="en-US" sz="2900" b="1" dirty="0">
                <a:effectLst/>
                <a:latin typeface="Calibri" panose="020F0502020204030204" pitchFamily="34" charset="0"/>
                <a:ea typeface="Calibri" panose="020F0502020204030204" pitchFamily="34" charset="0"/>
                <a:cs typeface="Times New Roman" panose="02020603050405020304" pitchFamily="18" charset="0"/>
              </a:rPr>
              <a:t> vaccine against </a:t>
            </a:r>
            <a:r>
              <a:rPr lang="en-US" sz="2900" b="1" dirty="0" err="1">
                <a:effectLst/>
                <a:latin typeface="Calibri" panose="020F0502020204030204" pitchFamily="34" charset="0"/>
                <a:ea typeface="Calibri" panose="020F0502020204030204" pitchFamily="34" charset="0"/>
                <a:cs typeface="Times New Roman" panose="02020603050405020304" pitchFamily="18" charset="0"/>
              </a:rPr>
              <a:t>dermatophytoses</a:t>
            </a:r>
            <a:r>
              <a:rPr lang="en-US" sz="2900" b="1" dirty="0">
                <a:effectLst/>
                <a:latin typeface="Calibri" panose="020F0502020204030204" pitchFamily="34" charset="0"/>
                <a:ea typeface="Calibri" panose="020F0502020204030204" pitchFamily="34" charset="0"/>
                <a:cs typeface="Times New Roman" panose="02020603050405020304" pitchFamily="18" charset="0"/>
              </a:rPr>
              <a:t> in rabbit as an animal model</a:t>
            </a:r>
            <a:r>
              <a:rPr lang="en-US" sz="2900" dirty="0">
                <a:effectLst/>
                <a:latin typeface="Calibri" panose="020F0502020204030204" pitchFamily="34" charset="0"/>
                <a:ea typeface="Calibri" panose="020F0502020204030204" pitchFamily="34" charset="0"/>
                <a:cs typeface="Times New Roman" panose="02020603050405020304" pitchFamily="18" charset="0"/>
              </a:rPr>
              <a:t>. Turkish Journal of Pharmaceutical Sciences. 10.4274/tjps.galenos.2020.81226. </a:t>
            </a:r>
          </a:p>
          <a:p>
            <a:pPr>
              <a:lnSpc>
                <a:spcPct val="107000"/>
              </a:lnSpc>
              <a:spcAft>
                <a:spcPts val="800"/>
              </a:spcAft>
              <a:buFont typeface="Wingdings" panose="05000000000000000000" pitchFamily="2" charset="2"/>
              <a:buChar char="§"/>
            </a:pPr>
            <a:r>
              <a:rPr lang="ru-RU" sz="2900" dirty="0">
                <a:effectLst/>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cs typeface="Times New Roman" panose="02020603050405020304" pitchFamily="18" charset="0"/>
              </a:rPr>
              <a:t>Shawky, Heidy &amp; Soliman, Rafik &amp; Hassan, Hany &amp; El-Seedy,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Fawzy</a:t>
            </a:r>
            <a:r>
              <a:rPr lang="en-US" sz="29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900" dirty="0" err="1">
                <a:effectLst/>
                <a:latin typeface="Calibri" panose="020F0502020204030204" pitchFamily="34" charset="0"/>
                <a:ea typeface="Calibri" panose="020F0502020204030204" pitchFamily="34" charset="0"/>
                <a:cs typeface="Times New Roman" panose="02020603050405020304" pitchFamily="18" charset="0"/>
              </a:rPr>
              <a:t>Aboul</a:t>
            </a:r>
            <a:r>
              <a:rPr lang="en-US" sz="2900" dirty="0">
                <a:effectLst/>
                <a:latin typeface="Calibri" panose="020F0502020204030204" pitchFamily="34" charset="0"/>
                <a:ea typeface="Calibri" panose="020F0502020204030204" pitchFamily="34" charset="0"/>
                <a:cs typeface="Times New Roman" panose="02020603050405020304" pitchFamily="18" charset="0"/>
              </a:rPr>
              <a:t>-Ella, Hassan. (2022). </a:t>
            </a:r>
            <a:r>
              <a:rPr lang="en-US" sz="2900" b="1" dirty="0">
                <a:effectLst/>
                <a:latin typeface="Calibri" panose="020F0502020204030204" pitchFamily="34" charset="0"/>
                <a:ea typeface="Calibri" panose="020F0502020204030204" pitchFamily="34" charset="0"/>
                <a:cs typeface="Times New Roman" panose="02020603050405020304" pitchFamily="18" charset="0"/>
              </a:rPr>
              <a:t>Preparation and evaluation of the immune response of non-adjuvanted polyvalent dermatophyte vaccines with elucidation of the role of the dermatophyte keratinases in dermatophytosis</a:t>
            </a:r>
            <a:r>
              <a:rPr lang="en-US" sz="2900" dirty="0">
                <a:effectLst/>
                <a:latin typeface="Calibri" panose="020F0502020204030204" pitchFamily="34" charset="0"/>
                <a:ea typeface="Calibri" panose="020F0502020204030204" pitchFamily="34" charset="0"/>
                <a:cs typeface="Times New Roman" panose="02020603050405020304" pitchFamily="18" charset="0"/>
              </a:rPr>
              <a:t>. 10.21203/rs.3.rs-1922540/v1. DOI: 10.21203/rs.3.rs-1922540/v1</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04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612" y="-196658"/>
            <a:ext cx="10772775" cy="1658198"/>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Гидрофобины грибов</a:t>
            </a:r>
          </a:p>
        </p:txBody>
      </p:sp>
      <p:sp>
        <p:nvSpPr>
          <p:cNvPr id="3" name="Содержимое 2"/>
          <p:cNvSpPr>
            <a:spLocks noGrp="1"/>
          </p:cNvSpPr>
          <p:nvPr>
            <p:ph idx="1"/>
          </p:nvPr>
        </p:nvSpPr>
        <p:spPr>
          <a:xfrm>
            <a:off x="7784084" y="1938536"/>
            <a:ext cx="4238198" cy="2980928"/>
          </a:xfrm>
        </p:spPr>
        <p:txBody>
          <a:bodyPr>
            <a:noAutofit/>
          </a:bodyPr>
          <a:lstStyle/>
          <a:p>
            <a:pPr>
              <a:buFont typeface="Wingdings" panose="05000000000000000000" pitchFamily="2" charset="2"/>
              <a:buChar char="§"/>
            </a:pPr>
            <a:r>
              <a:rPr lang="en-US" sz="1600" dirty="0"/>
              <a:t> </a:t>
            </a:r>
            <a:r>
              <a:rPr lang="ru-RU" sz="1600" dirty="0"/>
              <a:t>Клетки грибов (конидии) покрыты </a:t>
            </a:r>
            <a:r>
              <a:rPr lang="ru-RU" sz="1600" dirty="0" err="1"/>
              <a:t>гидрофобинами</a:t>
            </a:r>
            <a:r>
              <a:rPr lang="ru-RU" sz="1600" dirty="0"/>
              <a:t>, которые защищают клетку от распознавания иммунной системой;</a:t>
            </a:r>
          </a:p>
          <a:p>
            <a:pPr>
              <a:buFont typeface="Wingdings" panose="05000000000000000000" pitchFamily="2" charset="2"/>
              <a:buChar char="§"/>
            </a:pPr>
            <a:r>
              <a:rPr lang="en-US" sz="1600" dirty="0"/>
              <a:t> </a:t>
            </a:r>
            <a:r>
              <a:rPr lang="ru-RU" sz="1600" dirty="0"/>
              <a:t>Эти белки уникальны для грибов, обеспечивают гидрофобность и аэрогенное распространение спор;</a:t>
            </a:r>
          </a:p>
          <a:p>
            <a:pPr>
              <a:buFont typeface="Wingdings" panose="05000000000000000000" pitchFamily="2" charset="2"/>
              <a:buChar char="§"/>
            </a:pPr>
            <a:r>
              <a:rPr lang="en-US" sz="1600" dirty="0"/>
              <a:t> </a:t>
            </a:r>
            <a:r>
              <a:rPr lang="ru-RU" sz="1600" dirty="0" err="1"/>
              <a:t>Гидрофобины</a:t>
            </a:r>
            <a:r>
              <a:rPr lang="ru-RU" sz="1600" dirty="0"/>
              <a:t> образуют «</a:t>
            </a:r>
            <a:r>
              <a:rPr lang="ru-RU" sz="1600" dirty="0" err="1"/>
              <a:t>стерженьковый</a:t>
            </a:r>
            <a:r>
              <a:rPr lang="ru-RU" sz="1600" dirty="0"/>
              <a:t>» слой на поверхности спор, который маскирует ПАМП грибов и придает им </a:t>
            </a:r>
            <a:r>
              <a:rPr lang="ru-RU" sz="1600" dirty="0">
                <a:solidFill>
                  <a:srgbClr val="0070C0"/>
                </a:solidFill>
              </a:rPr>
              <a:t>иммунную инертность</a:t>
            </a:r>
            <a:r>
              <a:rPr lang="ru-RU" sz="1600" dirty="0"/>
              <a:t> (</a:t>
            </a:r>
            <a:r>
              <a:rPr lang="ru-RU" sz="1600" b="1" dirty="0"/>
              <a:t>J. Bayry, </a:t>
            </a:r>
            <a:r>
              <a:rPr lang="en-US" sz="1600" b="1" dirty="0"/>
              <a:t>et al</a:t>
            </a:r>
            <a:r>
              <a:rPr lang="ru-RU" sz="1600" b="1" dirty="0"/>
              <a:t>., 2012).  </a:t>
            </a:r>
            <a:endParaRPr lang="ru-RU" sz="1600" dirty="0"/>
          </a:p>
          <a:p>
            <a:pPr>
              <a:buNone/>
            </a:pPr>
            <a:endParaRPr lang="ru-RU" sz="1600" dirty="0"/>
          </a:p>
        </p:txBody>
      </p:sp>
      <p:pic>
        <p:nvPicPr>
          <p:cNvPr id="3074" name="Picture 2"/>
          <p:cNvPicPr>
            <a:picLocks noChangeAspect="1" noChangeArrowheads="1"/>
          </p:cNvPicPr>
          <p:nvPr/>
        </p:nvPicPr>
        <p:blipFill>
          <a:blip r:embed="rId2" cstate="print"/>
          <a:srcRect/>
          <a:stretch>
            <a:fillRect/>
          </a:stretch>
        </p:blipFill>
        <p:spPr bwMode="auto">
          <a:xfrm>
            <a:off x="709612" y="1600200"/>
            <a:ext cx="6839520" cy="477981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7874" y="356278"/>
            <a:ext cx="9936162" cy="990600"/>
          </a:xfrm>
        </p:spPr>
        <p:txBody>
          <a:bodyPr vert="horz" lIns="91440" tIns="45720" rIns="91440" bIns="45720" rtlCol="0" anchor="ctr">
            <a:noAutofit/>
          </a:bodyPr>
          <a:lstStyle/>
          <a:p>
            <a:r>
              <a:rPr lang="ru-RU" sz="4500" dirty="0" err="1">
                <a:solidFill>
                  <a:srgbClr val="0070C0"/>
                </a:solidFill>
                <a:latin typeface="Franklin Gothic Book" panose="020B0503020102020204" pitchFamily="34" charset="0"/>
              </a:rPr>
              <a:t>Гидрофобины</a:t>
            </a:r>
            <a:r>
              <a:rPr lang="ru-RU" sz="4500" dirty="0">
                <a:solidFill>
                  <a:srgbClr val="0070C0"/>
                </a:solidFill>
                <a:latin typeface="Franklin Gothic Book" panose="020B0503020102020204" pitchFamily="34" charset="0"/>
              </a:rPr>
              <a:t> дерматофитов и роль в иммуногенезе</a:t>
            </a:r>
          </a:p>
        </p:txBody>
      </p:sp>
      <p:sp>
        <p:nvSpPr>
          <p:cNvPr id="3" name="Содержимое 2"/>
          <p:cNvSpPr>
            <a:spLocks noGrp="1"/>
          </p:cNvSpPr>
          <p:nvPr>
            <p:ph idx="1"/>
          </p:nvPr>
        </p:nvSpPr>
        <p:spPr>
          <a:xfrm>
            <a:off x="5519935" y="1600200"/>
            <a:ext cx="5390519" cy="2620888"/>
          </a:xfrm>
        </p:spPr>
        <p:txBody>
          <a:bodyPr>
            <a:noAutofit/>
          </a:bodyPr>
          <a:lstStyle/>
          <a:p>
            <a:pPr>
              <a:buFont typeface="Wingdings" panose="05000000000000000000" pitchFamily="2" charset="2"/>
              <a:buChar char="§"/>
            </a:pPr>
            <a:r>
              <a:rPr lang="ru-RU" sz="1600" dirty="0"/>
              <a:t> На примере </a:t>
            </a:r>
            <a:r>
              <a:rPr lang="en-US" sz="1600" i="1" dirty="0"/>
              <a:t>Trichophyton </a:t>
            </a:r>
            <a:r>
              <a:rPr lang="en-US" sz="1600" i="1" dirty="0" err="1"/>
              <a:t>benhamiae</a:t>
            </a:r>
            <a:r>
              <a:rPr lang="en-US" sz="1600" i="1" dirty="0"/>
              <a:t> </a:t>
            </a:r>
            <a:r>
              <a:rPr lang="ru-RU" sz="1600" dirty="0"/>
              <a:t>было показано, что </a:t>
            </a:r>
            <a:r>
              <a:rPr lang="ru-RU" sz="1600" dirty="0" err="1"/>
              <a:t>белок-гидрофобин</a:t>
            </a:r>
            <a:r>
              <a:rPr lang="ru-RU" sz="1600" dirty="0"/>
              <a:t> </a:t>
            </a:r>
            <a:r>
              <a:rPr lang="en-US" sz="1600" b="1" dirty="0" err="1"/>
              <a:t>HypA</a:t>
            </a:r>
            <a:r>
              <a:rPr lang="ru-RU" sz="1600" b="1" dirty="0"/>
              <a:t> </a:t>
            </a:r>
            <a:r>
              <a:rPr lang="ru-RU" sz="1600" dirty="0"/>
              <a:t>является преобладающим в клеточной стенке;</a:t>
            </a:r>
          </a:p>
          <a:p>
            <a:pPr>
              <a:buFont typeface="Wingdings" panose="05000000000000000000" pitchFamily="2" charset="2"/>
              <a:buChar char="§"/>
            </a:pPr>
            <a:r>
              <a:rPr lang="ru-RU" sz="1600" dirty="0"/>
              <a:t> При удалении белка </a:t>
            </a:r>
            <a:r>
              <a:rPr lang="en-US" sz="1600" b="1" dirty="0" err="1"/>
              <a:t>HypA</a:t>
            </a:r>
            <a:r>
              <a:rPr lang="ru-RU" sz="1600" dirty="0"/>
              <a:t>, грибные клетки гораздо лучше активируют гранулоциты и дендритные клетки, повышают выработку </a:t>
            </a:r>
            <a:r>
              <a:rPr lang="en-US" sz="1600" dirty="0"/>
              <a:t>IL-6, IL-8, IL-10, TNF;</a:t>
            </a:r>
          </a:p>
          <a:p>
            <a:pPr>
              <a:buFont typeface="Wingdings" panose="05000000000000000000" pitchFamily="2" charset="2"/>
              <a:buChar char="§"/>
            </a:pPr>
            <a:r>
              <a:rPr lang="ru-RU" sz="1600" dirty="0"/>
              <a:t> Также улучшается </a:t>
            </a:r>
            <a:r>
              <a:rPr lang="ru-RU" sz="1600" dirty="0" err="1"/>
              <a:t>киллинг</a:t>
            </a:r>
            <a:r>
              <a:rPr lang="ru-RU" sz="1600" dirty="0"/>
              <a:t> грибных конидий нейтрофилами (</a:t>
            </a:r>
            <a:r>
              <a:rPr lang="en-US" sz="1600" i="1" dirty="0">
                <a:solidFill>
                  <a:srgbClr val="0070C0"/>
                </a:solidFill>
              </a:rPr>
              <a:t>Heddergott C</a:t>
            </a:r>
            <a:r>
              <a:rPr lang="ru-RU" sz="1600" i="1" dirty="0">
                <a:solidFill>
                  <a:srgbClr val="0070C0"/>
                </a:solidFill>
              </a:rPr>
              <a:t>. </a:t>
            </a:r>
            <a:r>
              <a:rPr lang="en-US" sz="1600" i="1" dirty="0">
                <a:solidFill>
                  <a:srgbClr val="0070C0"/>
                </a:solidFill>
              </a:rPr>
              <a:t>Et al., 2012</a:t>
            </a:r>
            <a:r>
              <a:rPr lang="en-US" sz="1600" dirty="0"/>
              <a:t>)</a:t>
            </a:r>
          </a:p>
          <a:p>
            <a:endParaRPr lang="ru-RU" sz="1600" dirty="0"/>
          </a:p>
        </p:txBody>
      </p:sp>
      <p:pic>
        <p:nvPicPr>
          <p:cNvPr id="5122" name="Picture 2"/>
          <p:cNvPicPr>
            <a:picLocks noChangeAspect="1" noChangeArrowheads="1"/>
          </p:cNvPicPr>
          <p:nvPr/>
        </p:nvPicPr>
        <p:blipFill>
          <a:blip r:embed="rId2" cstate="print"/>
          <a:srcRect/>
          <a:stretch>
            <a:fillRect/>
          </a:stretch>
        </p:blipFill>
        <p:spPr bwMode="auto">
          <a:xfrm>
            <a:off x="685932" y="1600200"/>
            <a:ext cx="3645001" cy="2736304"/>
          </a:xfrm>
          <a:prstGeom prst="rect">
            <a:avLst/>
          </a:prstGeom>
          <a:noFill/>
          <a:ln w="9525">
            <a:noFill/>
            <a:miter lim="800000"/>
            <a:headEnd/>
            <a:tailEnd/>
          </a:ln>
        </p:spPr>
      </p:pic>
      <p:sp>
        <p:nvSpPr>
          <p:cNvPr id="9" name="TextBox 8"/>
          <p:cNvSpPr txBox="1"/>
          <p:nvPr/>
        </p:nvSpPr>
        <p:spPr>
          <a:xfrm>
            <a:off x="685932" y="4459021"/>
            <a:ext cx="3384376" cy="261610"/>
          </a:xfrm>
          <a:prstGeom prst="rect">
            <a:avLst/>
          </a:prstGeom>
          <a:noFill/>
        </p:spPr>
        <p:txBody>
          <a:bodyPr wrap="square" rtlCol="0">
            <a:spAutoFit/>
          </a:bodyPr>
          <a:lstStyle/>
          <a:p>
            <a:r>
              <a:rPr lang="ru-RU" sz="1100" dirty="0"/>
              <a:t>Конидия </a:t>
            </a:r>
            <a:r>
              <a:rPr lang="en-US" sz="1100" dirty="0" err="1"/>
              <a:t>Tr</a:t>
            </a:r>
            <a:r>
              <a:rPr lang="ru-RU" sz="1100" dirty="0"/>
              <a:t>.</a:t>
            </a:r>
            <a:r>
              <a:rPr lang="en-US" sz="1100" dirty="0"/>
              <a:t> </a:t>
            </a:r>
            <a:r>
              <a:rPr lang="en-US" sz="1100" dirty="0" err="1"/>
              <a:t>benhamiae</a:t>
            </a:r>
            <a:r>
              <a:rPr lang="ru-RU" sz="1100" dirty="0"/>
              <a:t> – </a:t>
            </a:r>
            <a:r>
              <a:rPr lang="ru-RU" sz="1100" dirty="0" err="1"/>
              <a:t>стерженьковый</a:t>
            </a:r>
            <a:r>
              <a:rPr lang="ru-RU" sz="1100" dirty="0"/>
              <a:t> слой </a:t>
            </a:r>
          </a:p>
        </p:txBody>
      </p:sp>
      <p:pic>
        <p:nvPicPr>
          <p:cNvPr id="5124" name="Picture 4"/>
          <p:cNvPicPr>
            <a:picLocks noChangeAspect="1" noChangeArrowheads="1"/>
          </p:cNvPicPr>
          <p:nvPr/>
        </p:nvPicPr>
        <p:blipFill>
          <a:blip r:embed="rId3" cstate="print"/>
          <a:srcRect/>
          <a:stretch>
            <a:fillRect/>
          </a:stretch>
        </p:blipFill>
        <p:spPr bwMode="auto">
          <a:xfrm>
            <a:off x="8417642" y="4057276"/>
            <a:ext cx="3390900" cy="2533650"/>
          </a:xfrm>
          <a:prstGeom prst="rect">
            <a:avLst/>
          </a:prstGeom>
          <a:noFill/>
          <a:ln w="9525">
            <a:noFill/>
            <a:miter lim="800000"/>
            <a:headEnd/>
            <a:tailEnd/>
          </a:ln>
        </p:spPr>
      </p:pic>
      <p:sp>
        <p:nvSpPr>
          <p:cNvPr id="12" name="TextBox 11"/>
          <p:cNvSpPr txBox="1"/>
          <p:nvPr/>
        </p:nvSpPr>
        <p:spPr>
          <a:xfrm>
            <a:off x="5519936" y="6160039"/>
            <a:ext cx="2880320" cy="430887"/>
          </a:xfrm>
          <a:prstGeom prst="rect">
            <a:avLst/>
          </a:prstGeom>
          <a:noFill/>
        </p:spPr>
        <p:txBody>
          <a:bodyPr wrap="square" rtlCol="0">
            <a:spAutoFit/>
          </a:bodyPr>
          <a:lstStyle/>
          <a:p>
            <a:pPr algn="ctr"/>
            <a:r>
              <a:rPr lang="ru-RU" sz="1100" dirty="0"/>
              <a:t>Конидия </a:t>
            </a:r>
            <a:r>
              <a:rPr lang="en-US" sz="1100" dirty="0" err="1"/>
              <a:t>Tr</a:t>
            </a:r>
            <a:r>
              <a:rPr lang="ru-RU" sz="1100" dirty="0"/>
              <a:t>.</a:t>
            </a:r>
            <a:r>
              <a:rPr lang="en-US" sz="1100" dirty="0"/>
              <a:t> </a:t>
            </a:r>
            <a:r>
              <a:rPr lang="en-US" sz="1100" dirty="0" err="1"/>
              <a:t>benhamiae</a:t>
            </a:r>
            <a:r>
              <a:rPr lang="ru-RU" sz="1100" dirty="0"/>
              <a:t> </a:t>
            </a:r>
            <a:r>
              <a:rPr lang="en-US" sz="1100" dirty="0"/>
              <a:t>c </a:t>
            </a:r>
            <a:r>
              <a:rPr lang="ru-RU" sz="1100" dirty="0"/>
              <a:t>удаленным </a:t>
            </a:r>
            <a:r>
              <a:rPr lang="ru-RU" sz="1100" dirty="0" err="1"/>
              <a:t>стерженьковым</a:t>
            </a:r>
            <a:r>
              <a:rPr lang="ru-RU" sz="1100" dirty="0"/>
              <a:t> слоем</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03512" y="1628801"/>
            <a:ext cx="3505200" cy="3514725"/>
          </a:xfrm>
          <a:prstGeom prst="rect">
            <a:avLst/>
          </a:prstGeom>
          <a:noFill/>
          <a:ln w="9525">
            <a:noFill/>
            <a:miter lim="800000"/>
            <a:headEnd/>
            <a:tailEnd/>
          </a:ln>
        </p:spPr>
      </p:pic>
      <p:sp>
        <p:nvSpPr>
          <p:cNvPr id="5" name="TextBox 4"/>
          <p:cNvSpPr txBox="1"/>
          <p:nvPr/>
        </p:nvSpPr>
        <p:spPr>
          <a:xfrm>
            <a:off x="1703512" y="5301209"/>
            <a:ext cx="3528392" cy="600164"/>
          </a:xfrm>
          <a:prstGeom prst="rect">
            <a:avLst/>
          </a:prstGeom>
          <a:noFill/>
        </p:spPr>
        <p:txBody>
          <a:bodyPr wrap="square" rtlCol="0">
            <a:spAutoFit/>
          </a:bodyPr>
          <a:lstStyle/>
          <a:p>
            <a:pPr algn="ctr"/>
            <a:r>
              <a:rPr lang="en-US" sz="1100" dirty="0"/>
              <a:t>NET</a:t>
            </a:r>
            <a:r>
              <a:rPr lang="ru-RU" sz="1100" dirty="0"/>
              <a:t> </a:t>
            </a:r>
            <a:r>
              <a:rPr lang="en-US" sz="1100" dirty="0"/>
              <a:t>formation</a:t>
            </a:r>
            <a:r>
              <a:rPr lang="ru-RU" sz="1100" dirty="0"/>
              <a:t> </a:t>
            </a:r>
            <a:r>
              <a:rPr lang="en-US" sz="1100" dirty="0"/>
              <a:t>of</a:t>
            </a:r>
            <a:r>
              <a:rPr lang="ru-RU" sz="1100" dirty="0"/>
              <a:t> </a:t>
            </a:r>
            <a:r>
              <a:rPr lang="en-US" sz="1100" dirty="0" err="1"/>
              <a:t>neutrophils</a:t>
            </a:r>
            <a:r>
              <a:rPr lang="ru-RU" sz="1100" dirty="0"/>
              <a:t> </a:t>
            </a:r>
            <a:r>
              <a:rPr lang="en-US" sz="1100" dirty="0"/>
              <a:t>upon</a:t>
            </a:r>
            <a:r>
              <a:rPr lang="ru-RU" sz="1100" dirty="0"/>
              <a:t> </a:t>
            </a:r>
            <a:r>
              <a:rPr lang="en-US" sz="1100" dirty="0"/>
              <a:t>co</a:t>
            </a:r>
            <a:r>
              <a:rPr lang="ru-RU" sz="1100" dirty="0"/>
              <a:t>-</a:t>
            </a:r>
            <a:r>
              <a:rPr lang="en-US" sz="1100" dirty="0"/>
              <a:t>incubation</a:t>
            </a:r>
            <a:r>
              <a:rPr lang="ru-RU" sz="1100" dirty="0"/>
              <a:t> </a:t>
            </a:r>
            <a:r>
              <a:rPr lang="en-US" sz="1100" dirty="0"/>
              <a:t>with A.</a:t>
            </a:r>
            <a:r>
              <a:rPr lang="ru-RU" sz="1100" dirty="0"/>
              <a:t> </a:t>
            </a:r>
            <a:r>
              <a:rPr lang="en-US" sz="1100" dirty="0" err="1"/>
              <a:t>benhamiae</a:t>
            </a:r>
            <a:r>
              <a:rPr lang="en-US" sz="1100" dirty="0"/>
              <a:t>.</a:t>
            </a:r>
            <a:r>
              <a:rPr lang="ru-RU" sz="1100" dirty="0"/>
              <a:t> (</a:t>
            </a:r>
            <a:r>
              <a:rPr lang="en-US" sz="1100" b="1" dirty="0"/>
              <a:t>NET – </a:t>
            </a:r>
            <a:r>
              <a:rPr lang="ru-RU" sz="1100" b="1" dirty="0"/>
              <a:t>нейтрофильные внеклеточные ловушки</a:t>
            </a:r>
            <a:r>
              <a:rPr lang="en-US" sz="1100" dirty="0"/>
              <a:t>)</a:t>
            </a:r>
            <a:endParaRPr lang="ru-RU" sz="1100" dirty="0"/>
          </a:p>
        </p:txBody>
      </p:sp>
      <p:sp>
        <p:nvSpPr>
          <p:cNvPr id="6" name="Скругленный прямоугольник 5"/>
          <p:cNvSpPr/>
          <p:nvPr/>
        </p:nvSpPr>
        <p:spPr>
          <a:xfrm>
            <a:off x="6600056" y="4293096"/>
            <a:ext cx="3632262" cy="172819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Чтобы повысить иммуногенность вакцинных штаммов грибов, надо найти способ разрушения гидрофобинов </a:t>
            </a:r>
          </a:p>
        </p:txBody>
      </p:sp>
      <p:sp>
        <p:nvSpPr>
          <p:cNvPr id="7" name="Выноска со стрелкой вниз 6"/>
          <p:cNvSpPr/>
          <p:nvPr/>
        </p:nvSpPr>
        <p:spPr>
          <a:xfrm>
            <a:off x="6600056" y="1628800"/>
            <a:ext cx="3600400" cy="2592288"/>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Удаление гидрофобинов из клеточной стенки дерматофитов значительно повышает иммуногенные свойства этих грибов</a:t>
            </a:r>
          </a:p>
          <a:p>
            <a:pPr algn="ctr"/>
            <a:endParaRPr lang="ru-RU" sz="1600" dirty="0"/>
          </a:p>
        </p:txBody>
      </p:sp>
      <p:sp>
        <p:nvSpPr>
          <p:cNvPr id="8" name="Заголовок 1">
            <a:extLst>
              <a:ext uri="{FF2B5EF4-FFF2-40B4-BE49-F238E27FC236}">
                <a16:creationId xmlns:a16="http://schemas.microsoft.com/office/drawing/2014/main" id="{43E51950-72E5-4FD7-AA4F-23F461F78DE2}"/>
              </a:ext>
            </a:extLst>
          </p:cNvPr>
          <p:cNvSpPr txBox="1">
            <a:spLocks/>
          </p:cNvSpPr>
          <p:nvPr/>
        </p:nvSpPr>
        <p:spPr>
          <a:xfrm>
            <a:off x="537874" y="356278"/>
            <a:ext cx="11235026" cy="9906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ru-RU" sz="4500" dirty="0" err="1">
                <a:solidFill>
                  <a:srgbClr val="0070C0"/>
                </a:solidFill>
                <a:latin typeface="Franklin Gothic Book" panose="020B0503020102020204" pitchFamily="34" charset="0"/>
              </a:rPr>
              <a:t>Гидрофобины</a:t>
            </a:r>
            <a:r>
              <a:rPr lang="ru-RU" sz="4500" dirty="0">
                <a:solidFill>
                  <a:srgbClr val="0070C0"/>
                </a:solidFill>
                <a:latin typeface="Franklin Gothic Book" panose="020B0503020102020204" pitchFamily="34" charset="0"/>
              </a:rPr>
              <a:t> дерматофитов и роль в иммуногенезе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pPr algn="l"/>
            <a:r>
              <a:rPr lang="ru-RU" sz="4800" dirty="0">
                <a:solidFill>
                  <a:srgbClr val="0070C0"/>
                </a:solidFill>
                <a:latin typeface="Franklin Gothic Book" panose="020B0503020102020204" pitchFamily="34" charset="0"/>
              </a:rPr>
              <a:t>Дерматофитозы: современные тенденции</a:t>
            </a:r>
          </a:p>
        </p:txBody>
      </p:sp>
      <p:sp>
        <p:nvSpPr>
          <p:cNvPr id="3" name="Объект 2"/>
          <p:cNvSpPr>
            <a:spLocks noGrp="1"/>
          </p:cNvSpPr>
          <p:nvPr>
            <p:ph idx="1"/>
          </p:nvPr>
        </p:nvSpPr>
        <p:spPr/>
        <p:txBody>
          <a:bodyPr>
            <a:normAutofit/>
          </a:bodyPr>
          <a:lstStyle/>
          <a:p>
            <a:pPr>
              <a:buFont typeface="Arial" panose="020B0604020202020204" pitchFamily="34" charset="0"/>
              <a:buChar char="•"/>
            </a:pPr>
            <a:r>
              <a:rPr lang="ru-RU" dirty="0"/>
              <a:t> Изменение этиологии – нетипичные для РФ виды грибов-дерматофитов.</a:t>
            </a:r>
          </a:p>
          <a:p>
            <a:pPr>
              <a:buFont typeface="Arial" panose="020B0604020202020204" pitchFamily="34" charset="0"/>
              <a:buChar char="•"/>
            </a:pPr>
            <a:r>
              <a:rPr lang="ru-RU" dirty="0"/>
              <a:t> Открытие новых видов патогенных грибов, ранее неизвестных.</a:t>
            </a:r>
          </a:p>
          <a:p>
            <a:pPr>
              <a:buFont typeface="Arial" panose="020B0604020202020204" pitchFamily="34" charset="0"/>
              <a:buChar char="•"/>
            </a:pPr>
            <a:r>
              <a:rPr lang="ru-RU" dirty="0"/>
              <a:t> Распространение новых видов животных-хозяев, в т.ч. диких животных.</a:t>
            </a:r>
          </a:p>
          <a:p>
            <a:pPr>
              <a:buFont typeface="Arial" panose="020B0604020202020204" pitchFamily="34" charset="0"/>
              <a:buChar char="•"/>
            </a:pPr>
            <a:r>
              <a:rPr lang="ru-RU" dirty="0"/>
              <a:t> Расширение </a:t>
            </a:r>
            <a:r>
              <a:rPr lang="ru-RU" dirty="0" err="1"/>
              <a:t>видоспецифичности</a:t>
            </a:r>
            <a:r>
              <a:rPr lang="ru-RU" dirty="0"/>
              <a:t> дерматофитов в отношении хозяев.</a:t>
            </a:r>
          </a:p>
          <a:p>
            <a:pPr>
              <a:buFont typeface="Arial" panose="020B0604020202020204" pitchFamily="34" charset="0"/>
              <a:buChar char="•"/>
            </a:pPr>
            <a:r>
              <a:rPr lang="ru-RU" dirty="0"/>
              <a:t> Возвращающиеся дерматофитозы.</a:t>
            </a:r>
          </a:p>
          <a:p>
            <a:endParaRPr lang="ru-RU" dirty="0"/>
          </a:p>
        </p:txBody>
      </p:sp>
      <p:sp>
        <p:nvSpPr>
          <p:cNvPr id="4" name="Номер слайда 3"/>
          <p:cNvSpPr>
            <a:spLocks noGrp="1"/>
          </p:cNvSpPr>
          <p:nvPr>
            <p:ph type="sldNum" sz="quarter" idx="12"/>
          </p:nvPr>
        </p:nvSpPr>
        <p:spPr/>
        <p:txBody>
          <a:bodyPr/>
          <a:lstStyle/>
          <a:p>
            <a:fld id="{E0B89DD9-3A36-4CBF-B7A4-33CD22D23E68}" type="slidenum">
              <a:rPr lang="ru-RU" smtClean="0"/>
              <a:pPr/>
              <a:t>2</a:t>
            </a:fld>
            <a:endParaRPr lang="ru-RU"/>
          </a:p>
        </p:txBody>
      </p:sp>
    </p:spTree>
    <p:extLst>
      <p:ext uri="{BB962C8B-B14F-4D97-AF65-F5344CB8AC3E}">
        <p14:creationId xmlns:p14="http://schemas.microsoft.com/office/powerpoint/2010/main" val="333837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F8A5D4-A35B-4441-93F5-624C55486F55}"/>
              </a:ext>
            </a:extLst>
          </p:cNvPr>
          <p:cNvSpPr>
            <a:spLocks noGrp="1"/>
          </p:cNvSpPr>
          <p:nvPr>
            <p:ph type="title"/>
          </p:nvPr>
        </p:nvSpPr>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Выводы</a:t>
            </a:r>
          </a:p>
        </p:txBody>
      </p:sp>
      <p:sp>
        <p:nvSpPr>
          <p:cNvPr id="3" name="Объект 2">
            <a:extLst>
              <a:ext uri="{FF2B5EF4-FFF2-40B4-BE49-F238E27FC236}">
                <a16:creationId xmlns:a16="http://schemas.microsoft.com/office/drawing/2014/main" id="{93060BEC-3761-4896-BE3C-88F7E649DAD5}"/>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ru-RU" dirty="0"/>
              <a:t> В этиологической структуре дерматофитозов произошли существенные изменения – появились </a:t>
            </a:r>
            <a:r>
              <a:rPr lang="ru-RU" b="1" dirty="0"/>
              <a:t>новые виды и варианты </a:t>
            </a:r>
            <a:r>
              <a:rPr lang="ru-RU" dirty="0"/>
              <a:t>грибов-дерматофитов. </a:t>
            </a:r>
          </a:p>
          <a:p>
            <a:pPr>
              <a:buFont typeface="Wingdings" panose="05000000000000000000" pitchFamily="2" charset="2"/>
              <a:buChar char="§"/>
            </a:pPr>
            <a:r>
              <a:rPr lang="ru-RU" dirty="0"/>
              <a:t> Вакцинопрофилактика может внести существенный вклад в борьбу с </a:t>
            </a:r>
            <a:r>
              <a:rPr lang="ru-RU" dirty="0" err="1"/>
              <a:t>дерматофитозами</a:t>
            </a:r>
            <a:r>
              <a:rPr lang="ru-RU" dirty="0"/>
              <a:t>, однако существующие вакцины 1го поколения нуждаются в </a:t>
            </a:r>
            <a:r>
              <a:rPr lang="ru-RU" b="1" dirty="0"/>
              <a:t>модернизации</a:t>
            </a:r>
            <a:r>
              <a:rPr lang="ru-RU" dirty="0"/>
              <a:t>.  </a:t>
            </a:r>
          </a:p>
          <a:p>
            <a:pPr>
              <a:buFont typeface="Wingdings" panose="05000000000000000000" pitchFamily="2" charset="2"/>
              <a:buChar char="§"/>
            </a:pPr>
            <a:r>
              <a:rPr lang="ru-RU" dirty="0"/>
              <a:t> Вакцины нового поколения должны соответствовать современной этиологической структуре </a:t>
            </a:r>
            <a:r>
              <a:rPr lang="ru-RU" dirty="0" err="1"/>
              <a:t>дерматофитозов</a:t>
            </a:r>
            <a:r>
              <a:rPr lang="ru-RU" dirty="0"/>
              <a:t>, содержать </a:t>
            </a:r>
            <a:r>
              <a:rPr lang="ru-RU" b="1" dirty="0"/>
              <a:t>соответствующие антигены</a:t>
            </a:r>
            <a:r>
              <a:rPr lang="ru-RU" dirty="0"/>
              <a:t>;</a:t>
            </a:r>
          </a:p>
          <a:p>
            <a:pPr>
              <a:buFont typeface="Wingdings" panose="05000000000000000000" pitchFamily="2" charset="2"/>
              <a:buChar char="§"/>
            </a:pPr>
            <a:r>
              <a:rPr lang="ru-RU" dirty="0"/>
              <a:t> С помощью современных технологий, должна быть </a:t>
            </a:r>
            <a:r>
              <a:rPr lang="ru-RU" b="1" dirty="0"/>
              <a:t>повышена иммуногенность </a:t>
            </a:r>
            <a:r>
              <a:rPr lang="ru-RU" dirty="0"/>
              <a:t>вакцин при одновременном снижении антигенной нагрузки;</a:t>
            </a:r>
          </a:p>
          <a:p>
            <a:pPr>
              <a:buFont typeface="Wingdings" panose="05000000000000000000" pitchFamily="2" charset="2"/>
              <a:buChar char="§"/>
            </a:pPr>
            <a:r>
              <a:rPr lang="ru-RU" dirty="0"/>
              <a:t> Нужна </a:t>
            </a:r>
            <a:r>
              <a:rPr lang="ru-RU" b="1" dirty="0"/>
              <a:t>адаптивная платформа </a:t>
            </a:r>
            <a:r>
              <a:rPr lang="ru-RU" dirty="0"/>
              <a:t>для быстрой модификации вакцин в зависимости от доминирующего возбудителя в конкретном случае.</a:t>
            </a:r>
          </a:p>
          <a:p>
            <a:pPr>
              <a:buFont typeface="Wingdings" panose="05000000000000000000" pitchFamily="2" charset="2"/>
              <a:buChar char="§"/>
            </a:pPr>
            <a:r>
              <a:rPr lang="ru-RU" dirty="0"/>
              <a:t> Решение этих задач позволит вернуть значимую роль вакцинопрофилактике дерматофитозов в ветеринарии и </a:t>
            </a:r>
            <a:r>
              <a:rPr lang="ru-RU" b="1" dirty="0"/>
              <a:t>предотвратит распространение </a:t>
            </a:r>
            <a:r>
              <a:rPr lang="ru-RU" dirty="0"/>
              <a:t>этих инфекций.</a:t>
            </a:r>
          </a:p>
          <a:p>
            <a:pPr>
              <a:buFont typeface="Wingdings" panose="05000000000000000000" pitchFamily="2" charset="2"/>
              <a:buChar char="§"/>
            </a:pPr>
            <a:endParaRPr lang="ru-RU" dirty="0"/>
          </a:p>
        </p:txBody>
      </p:sp>
    </p:spTree>
    <p:extLst>
      <p:ext uri="{BB962C8B-B14F-4D97-AF65-F5344CB8AC3E}">
        <p14:creationId xmlns:p14="http://schemas.microsoft.com/office/powerpoint/2010/main" val="126209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0B89DD9-3A36-4CBF-B7A4-33CD22D23E68}" type="slidenum">
              <a:rPr lang="ru-RU" smtClean="0"/>
              <a:pPr/>
              <a:t>21</a:t>
            </a:fld>
            <a:endParaRPr lang="ru-RU"/>
          </a:p>
        </p:txBody>
      </p:sp>
      <p:pic>
        <p:nvPicPr>
          <p:cNvPr id="34819" name="Picture 3" descr="G:\Personal Data\My Folders\!Вет_презентации_2017\Дерматофитозы_2018_4РОВИ_Зоонозы\email.png"/>
          <p:cNvPicPr>
            <a:picLocks noChangeAspect="1" noChangeArrowheads="1"/>
          </p:cNvPicPr>
          <p:nvPr/>
        </p:nvPicPr>
        <p:blipFill>
          <a:blip r:embed="rId2" cstate="print"/>
          <a:srcRect/>
          <a:stretch>
            <a:fillRect/>
          </a:stretch>
        </p:blipFill>
        <p:spPr bwMode="auto">
          <a:xfrm>
            <a:off x="1991544" y="1518467"/>
            <a:ext cx="720080" cy="720080"/>
          </a:xfrm>
          <a:prstGeom prst="rect">
            <a:avLst/>
          </a:prstGeom>
          <a:noFill/>
        </p:spPr>
      </p:pic>
      <p:sp>
        <p:nvSpPr>
          <p:cNvPr id="9" name="TextBox 8"/>
          <p:cNvSpPr txBox="1"/>
          <p:nvPr/>
        </p:nvSpPr>
        <p:spPr>
          <a:xfrm>
            <a:off x="3100416" y="1524193"/>
            <a:ext cx="4680520" cy="769441"/>
          </a:xfrm>
          <a:prstGeom prst="rect">
            <a:avLst/>
          </a:prstGeom>
          <a:noFill/>
        </p:spPr>
        <p:txBody>
          <a:bodyPr wrap="square" rtlCol="0">
            <a:spAutoFit/>
          </a:bodyPr>
          <a:lstStyle/>
          <a:p>
            <a:r>
              <a:rPr lang="en-US" sz="4400" b="1" dirty="0">
                <a:solidFill>
                  <a:srgbClr val="0000FF"/>
                </a:solidFill>
              </a:rPr>
              <a:t>vetmikoz</a:t>
            </a:r>
            <a:r>
              <a:rPr lang="en-US" sz="4400" dirty="0">
                <a:solidFill>
                  <a:srgbClr val="0000FF"/>
                </a:solidFill>
              </a:rPr>
              <a:t>@mail.ru</a:t>
            </a:r>
            <a:endParaRPr lang="en-US" sz="4400" b="1" dirty="0">
              <a:solidFill>
                <a:srgbClr val="0000FF"/>
              </a:solidFill>
            </a:endParaRPr>
          </a:p>
        </p:txBody>
      </p:sp>
      <p:sp>
        <p:nvSpPr>
          <p:cNvPr id="11" name="TextBox 10"/>
          <p:cNvSpPr txBox="1"/>
          <p:nvPr/>
        </p:nvSpPr>
        <p:spPr>
          <a:xfrm>
            <a:off x="3090399" y="2684370"/>
            <a:ext cx="7120401" cy="584775"/>
          </a:xfrm>
          <a:prstGeom prst="rect">
            <a:avLst/>
          </a:prstGeom>
          <a:noFill/>
        </p:spPr>
        <p:txBody>
          <a:bodyPr wrap="square" rtlCol="0">
            <a:spAutoFit/>
          </a:bodyPr>
          <a:lstStyle/>
          <a:p>
            <a:r>
              <a:rPr lang="ru-RU" sz="2800" dirty="0">
                <a:solidFill>
                  <a:srgbClr val="0000FF"/>
                </a:solidFill>
              </a:rPr>
              <a:t>Веб-сайт: </a:t>
            </a:r>
            <a:r>
              <a:rPr lang="ru-RU" sz="3200" b="1" dirty="0">
                <a:solidFill>
                  <a:srgbClr val="0000FF"/>
                </a:solidFill>
                <a:latin typeface="Arial Black" panose="020B0A04020102020204" pitchFamily="34" charset="0"/>
              </a:rPr>
              <a:t>ВЕТМИКОЗ.РФ</a:t>
            </a:r>
            <a:endParaRPr lang="en-US" sz="2800" b="1" dirty="0">
              <a:solidFill>
                <a:srgbClr val="0000FF"/>
              </a:solidFill>
              <a:latin typeface="Arial Black" panose="020B0A040201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447" y="3605888"/>
            <a:ext cx="730442" cy="730442"/>
          </a:xfrm>
          <a:prstGeom prst="rect">
            <a:avLst/>
          </a:prstGeom>
        </p:spPr>
      </p:pic>
      <p:sp>
        <p:nvSpPr>
          <p:cNvPr id="16" name="TextBox 15"/>
          <p:cNvSpPr txBox="1"/>
          <p:nvPr/>
        </p:nvSpPr>
        <p:spPr>
          <a:xfrm>
            <a:off x="2999656" y="3715403"/>
            <a:ext cx="4680520" cy="523220"/>
          </a:xfrm>
          <a:prstGeom prst="rect">
            <a:avLst/>
          </a:prstGeom>
          <a:noFill/>
        </p:spPr>
        <p:txBody>
          <a:bodyPr wrap="square" rtlCol="0">
            <a:spAutoFit/>
          </a:bodyPr>
          <a:lstStyle/>
          <a:p>
            <a:r>
              <a:rPr lang="en-US" sz="2800" dirty="0">
                <a:solidFill>
                  <a:srgbClr val="0000FF"/>
                </a:solidFill>
              </a:rPr>
              <a:t>http://vk.com</a:t>
            </a:r>
            <a:r>
              <a:rPr lang="en-US" sz="2800" b="1" dirty="0">
                <a:solidFill>
                  <a:srgbClr val="0000FF"/>
                </a:solidFill>
              </a:rPr>
              <a:t>/vetmikoz</a:t>
            </a:r>
          </a:p>
        </p:txBody>
      </p:sp>
      <p:pic>
        <p:nvPicPr>
          <p:cNvPr id="1026" name="Picture 2" descr="https://yt3.ggpht.com/a/AATXAJy5n4Sc9lCOS-KrCXWJtBu_3AXP31HPTbcieA=s900-c-k-c0xffffffff-no-rj-m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182" y="2567695"/>
            <a:ext cx="782954" cy="782954"/>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6754" y="5116252"/>
            <a:ext cx="2926080" cy="1002174"/>
          </a:xfrm>
          <a:prstGeom prst="rect">
            <a:avLst/>
          </a:prstGeom>
          <a:ln>
            <a:noFill/>
          </a:ln>
          <a:effectLst>
            <a:outerShdw blurRad="292100" dist="139700" dir="2700000" algn="tl" rotWithShape="0">
              <a:srgbClr val="333333">
                <a:alpha val="65000"/>
              </a:srgbClr>
            </a:outerShdw>
          </a:effectLst>
        </p:spPr>
      </p:pic>
      <p:sp>
        <p:nvSpPr>
          <p:cNvPr id="19" name="Заголовок 1">
            <a:extLst>
              <a:ext uri="{FF2B5EF4-FFF2-40B4-BE49-F238E27FC236}">
                <a16:creationId xmlns:a16="http://schemas.microsoft.com/office/drawing/2014/main" id="{DEB400D9-CFBD-41AB-B5A8-6D2CF6C5C96D}"/>
              </a:ext>
            </a:extLst>
          </p:cNvPr>
          <p:cNvSpPr>
            <a:spLocks noGrp="1"/>
          </p:cNvSpPr>
          <p:nvPr>
            <p:ph type="title"/>
          </p:nvPr>
        </p:nvSpPr>
        <p:spPr>
          <a:xfrm>
            <a:off x="1952786" y="152338"/>
            <a:ext cx="8229600" cy="1143000"/>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Благодарю за внимание!</a:t>
            </a:r>
          </a:p>
        </p:txBody>
      </p:sp>
    </p:spTree>
    <p:extLst>
      <p:ext uri="{BB962C8B-B14F-4D97-AF65-F5344CB8AC3E}">
        <p14:creationId xmlns:p14="http://schemas.microsoft.com/office/powerpoint/2010/main" val="14099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F2AF8-B192-4BA0-8500-9BB1FD6DB535}"/>
              </a:ext>
            </a:extLst>
          </p:cNvPr>
          <p:cNvSpPr>
            <a:spLocks noGrp="1"/>
          </p:cNvSpPr>
          <p:nvPr>
            <p:ph type="title"/>
          </p:nvPr>
        </p:nvSpPr>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Иммунитет при дерматофитозах </a:t>
            </a:r>
          </a:p>
        </p:txBody>
      </p:sp>
      <p:sp>
        <p:nvSpPr>
          <p:cNvPr id="3" name="Объект 2">
            <a:extLst>
              <a:ext uri="{FF2B5EF4-FFF2-40B4-BE49-F238E27FC236}">
                <a16:creationId xmlns:a16="http://schemas.microsoft.com/office/drawing/2014/main" id="{7BDCA5A0-6141-44AE-B39C-934640ACA2E1}"/>
              </a:ext>
            </a:extLst>
          </p:cNvPr>
          <p:cNvSpPr>
            <a:spLocks noGrp="1"/>
          </p:cNvSpPr>
          <p:nvPr>
            <p:ph idx="1"/>
          </p:nvPr>
        </p:nvSpPr>
        <p:spPr>
          <a:xfrm>
            <a:off x="611957" y="2492734"/>
            <a:ext cx="11176322" cy="4250966"/>
          </a:xfrm>
        </p:spPr>
        <p:txBody>
          <a:bodyPr>
            <a:normAutofit fontScale="92500" lnSpcReduction="20000"/>
          </a:bodyPr>
          <a:lstStyle/>
          <a:p>
            <a:r>
              <a:rPr lang="en-US" sz="1800" b="0" i="0" dirty="0">
                <a:solidFill>
                  <a:srgbClr val="000000"/>
                </a:solidFill>
                <a:effectLst/>
                <a:latin typeface="TimesNewRomanPSMT"/>
              </a:rPr>
              <a:t>Waldman </a:t>
            </a:r>
            <a:r>
              <a:rPr lang="en-US" sz="1800" b="0" i="1" dirty="0">
                <a:solidFill>
                  <a:srgbClr val="000000"/>
                </a:solidFill>
                <a:effectLst/>
                <a:latin typeface="TimesNewRomanPS-ItalicMT"/>
              </a:rPr>
              <a:t>et al. </a:t>
            </a:r>
            <a:r>
              <a:rPr lang="en-US" sz="1800" b="0" i="0" dirty="0">
                <a:solidFill>
                  <a:srgbClr val="000000"/>
                </a:solidFill>
                <a:effectLst/>
                <a:latin typeface="TimesNewRomanPSMT"/>
              </a:rPr>
              <a:t>concluded that the immune system’s response to dermatophytes is mediated by</a:t>
            </a:r>
            <a:r>
              <a:rPr lang="ru-RU" sz="1800" b="0" i="0" dirty="0">
                <a:solidFill>
                  <a:srgbClr val="000000"/>
                </a:solidFill>
                <a:effectLst/>
                <a:latin typeface="TimesNewRomanPSMT"/>
              </a:rPr>
              <a:t> </a:t>
            </a:r>
            <a:r>
              <a:rPr lang="en-US" sz="1800" b="1" i="0" dirty="0">
                <a:solidFill>
                  <a:srgbClr val="000000"/>
                </a:solidFill>
                <a:effectLst/>
                <a:latin typeface="TimesNewRomanPSMT"/>
              </a:rPr>
              <a:t>cell-mediated immunity</a:t>
            </a:r>
            <a:r>
              <a:rPr lang="en-US" sz="1800" b="0" i="0" dirty="0">
                <a:solidFill>
                  <a:srgbClr val="000000"/>
                </a:solidFill>
                <a:effectLst/>
                <a:latin typeface="TimesNewRomanPSMT"/>
              </a:rPr>
              <a:t>.</a:t>
            </a:r>
            <a:r>
              <a:rPr lang="en-US" sz="1200" dirty="0"/>
              <a:t> </a:t>
            </a:r>
            <a:endParaRPr lang="ru-RU" sz="1200" dirty="0"/>
          </a:p>
          <a:p>
            <a:r>
              <a:rPr lang="en-US" sz="1800" b="0" i="0" dirty="0">
                <a:solidFill>
                  <a:srgbClr val="000000"/>
                </a:solidFill>
                <a:effectLst/>
                <a:latin typeface="TimesNewRomanPSMT"/>
              </a:rPr>
              <a:t>Santiago </a:t>
            </a:r>
            <a:r>
              <a:rPr lang="en-US" sz="1800" b="0" i="1" dirty="0">
                <a:solidFill>
                  <a:srgbClr val="000000"/>
                </a:solidFill>
                <a:effectLst/>
                <a:latin typeface="TimesNewRomanPS-ItalicMT"/>
              </a:rPr>
              <a:t>et al. </a:t>
            </a:r>
            <a:r>
              <a:rPr lang="en-US" sz="1800" b="0" i="0" dirty="0">
                <a:solidFill>
                  <a:srgbClr val="000000"/>
                </a:solidFill>
                <a:effectLst/>
                <a:latin typeface="TimesNewRomanPSMT"/>
              </a:rPr>
              <a:t> also suggest the</a:t>
            </a:r>
            <a:r>
              <a:rPr lang="ru-RU" sz="1800" b="0" i="0" dirty="0">
                <a:solidFill>
                  <a:srgbClr val="000000"/>
                </a:solidFill>
                <a:effectLst/>
                <a:latin typeface="TimesNewRomanPSMT"/>
              </a:rPr>
              <a:t> </a:t>
            </a:r>
            <a:r>
              <a:rPr lang="en-US" sz="1800" b="0" i="0" dirty="0">
                <a:solidFill>
                  <a:srgbClr val="000000"/>
                </a:solidFill>
                <a:effectLst/>
                <a:latin typeface="TimesNewRomanPSMT"/>
              </a:rPr>
              <a:t>correlation between a </a:t>
            </a:r>
            <a:r>
              <a:rPr lang="en-US" sz="1800" b="1" i="0" dirty="0">
                <a:solidFill>
                  <a:srgbClr val="000000"/>
                </a:solidFill>
                <a:effectLst/>
                <a:latin typeface="TimesNewRomanPSMT"/>
              </a:rPr>
              <a:t>cell-mediated immune response </a:t>
            </a:r>
            <a:r>
              <a:rPr lang="en-US" sz="1800" b="0" i="0" dirty="0">
                <a:solidFill>
                  <a:srgbClr val="000000"/>
                </a:solidFill>
                <a:effectLst/>
                <a:latin typeface="TimesNewRomanPSMT"/>
              </a:rPr>
              <a:t>and an effective host defense against </a:t>
            </a:r>
            <a:r>
              <a:rPr lang="en-US" sz="1800" b="0" i="1" dirty="0">
                <a:solidFill>
                  <a:srgbClr val="000000"/>
                </a:solidFill>
                <a:effectLst/>
                <a:latin typeface="TimesNewRomanPS-ItalicMT"/>
              </a:rPr>
              <a:t>T. rubrum</a:t>
            </a:r>
            <a:r>
              <a:rPr lang="en-US" sz="1800" b="0" i="0" dirty="0">
                <a:solidFill>
                  <a:srgbClr val="000000"/>
                </a:solidFill>
                <a:effectLst/>
                <a:latin typeface="TimesNewRomanPSMT"/>
              </a:rPr>
              <a:t>.</a:t>
            </a:r>
            <a:r>
              <a:rPr lang="en-US" sz="1200" dirty="0"/>
              <a:t> </a:t>
            </a:r>
          </a:p>
          <a:p>
            <a:r>
              <a:rPr lang="en-US" sz="1800" b="0" i="0" dirty="0">
                <a:solidFill>
                  <a:srgbClr val="000000"/>
                </a:solidFill>
                <a:effectLst/>
                <a:latin typeface="TimesNewRomanPSMT"/>
              </a:rPr>
              <a:t>In a normal immune response, the innate immune system would use PRRs to recognize the PAMPs (which contain the mannans in the yeast), this would allow the macrophages and dendritic cells which contain a mannose receptor (MR) to release cytokines after interacting with the yeast.</a:t>
            </a:r>
            <a:r>
              <a:rPr lang="en-US" sz="1000" dirty="0"/>
              <a:t> </a:t>
            </a:r>
            <a:br>
              <a:rPr lang="en-US" sz="1000" dirty="0"/>
            </a:br>
            <a:endParaRPr lang="en-US" sz="1200" dirty="0"/>
          </a:p>
          <a:p>
            <a:r>
              <a:rPr lang="en-US" sz="1800" b="0" i="0" dirty="0">
                <a:solidFill>
                  <a:srgbClr val="000000"/>
                </a:solidFill>
                <a:effectLst/>
                <a:latin typeface="TimesNewRomanPSMT"/>
              </a:rPr>
              <a:t>In</a:t>
            </a:r>
            <a:r>
              <a:rPr lang="ru-RU" sz="1800" b="0" i="0" dirty="0">
                <a:solidFill>
                  <a:srgbClr val="000000"/>
                </a:solidFill>
                <a:effectLst/>
                <a:latin typeface="TimesNewRomanPSMT"/>
              </a:rPr>
              <a:t> </a:t>
            </a:r>
            <a:r>
              <a:rPr lang="en-US" sz="1800" b="0" i="0" dirty="0">
                <a:solidFill>
                  <a:srgbClr val="000000"/>
                </a:solidFill>
                <a:effectLst/>
                <a:latin typeface="TimesNewRomanPSMT"/>
              </a:rPr>
              <a:t>healthy patients the </a:t>
            </a:r>
            <a:r>
              <a:rPr lang="en-US" sz="1800" b="1" i="0" dirty="0">
                <a:solidFill>
                  <a:srgbClr val="000000"/>
                </a:solidFill>
                <a:effectLst/>
                <a:latin typeface="TimesNewRomanPSMT"/>
              </a:rPr>
              <a:t>cytotoxic response of T lymphocytes proved to be effective </a:t>
            </a:r>
            <a:r>
              <a:rPr lang="en-US" sz="1800" b="0" i="0" dirty="0">
                <a:solidFill>
                  <a:srgbClr val="000000"/>
                </a:solidFill>
                <a:effectLst/>
                <a:latin typeface="TimesNewRomanPSMT"/>
              </a:rPr>
              <a:t>and, in fact, did massive</a:t>
            </a:r>
            <a:r>
              <a:rPr lang="ru-RU" sz="1800" b="0" i="0" dirty="0">
                <a:solidFill>
                  <a:srgbClr val="000000"/>
                </a:solidFill>
                <a:effectLst/>
                <a:latin typeface="TimesNewRomanPSMT"/>
              </a:rPr>
              <a:t> </a:t>
            </a:r>
            <a:r>
              <a:rPr lang="en-US" sz="1800" b="0" i="0" dirty="0">
                <a:solidFill>
                  <a:srgbClr val="000000"/>
                </a:solidFill>
                <a:effectLst/>
                <a:latin typeface="TimesNewRomanPSMT"/>
              </a:rPr>
              <a:t>damage to the hyphae. Therefore, they suggested that more effective treatment modalities of tinea pedis</a:t>
            </a:r>
            <a:r>
              <a:rPr lang="ru-RU" sz="1800" b="0" i="0" dirty="0">
                <a:solidFill>
                  <a:srgbClr val="000000"/>
                </a:solidFill>
                <a:effectLst/>
                <a:latin typeface="TimesNewRomanPSMT"/>
              </a:rPr>
              <a:t> </a:t>
            </a:r>
            <a:r>
              <a:rPr lang="en-US" sz="1800" b="0" i="0" dirty="0">
                <a:solidFill>
                  <a:srgbClr val="000000"/>
                </a:solidFill>
                <a:effectLst/>
                <a:latin typeface="TimesNewRomanPSMT"/>
              </a:rPr>
              <a:t>may be related to the restoration of cell-mediated immunity </a:t>
            </a:r>
            <a:endParaRPr lang="ru-RU" sz="1800" b="0" i="0" dirty="0">
              <a:solidFill>
                <a:srgbClr val="000000"/>
              </a:solidFill>
              <a:effectLst/>
              <a:latin typeface="TimesNewRomanPSMT"/>
            </a:endParaRPr>
          </a:p>
          <a:p>
            <a:r>
              <a:rPr lang="en-US" sz="1800" b="1" i="0" dirty="0">
                <a:solidFill>
                  <a:srgbClr val="000000"/>
                </a:solidFill>
                <a:effectLst/>
                <a:latin typeface="TimesNewRomanPSMT"/>
              </a:rPr>
              <a:t>TLR4</a:t>
            </a:r>
            <a:r>
              <a:rPr lang="en-US" sz="1800" b="0" i="0" dirty="0">
                <a:solidFill>
                  <a:srgbClr val="000000"/>
                </a:solidFill>
                <a:effectLst/>
                <a:latin typeface="TimesNewRomanPSMT"/>
              </a:rPr>
              <a:t> is important in the human immune response as it recognizes</a:t>
            </a:r>
            <a:r>
              <a:rPr lang="ru-RU" sz="1800" b="0" i="0" dirty="0">
                <a:solidFill>
                  <a:srgbClr val="000000"/>
                </a:solidFill>
                <a:effectLst/>
                <a:latin typeface="TimesNewRomanPSMT"/>
              </a:rPr>
              <a:t> </a:t>
            </a:r>
            <a:r>
              <a:rPr lang="en-US" sz="1800" b="0" i="0" dirty="0">
                <a:solidFill>
                  <a:srgbClr val="000000"/>
                </a:solidFill>
                <a:effectLst/>
                <a:latin typeface="TimesNewRomanPSMT"/>
              </a:rPr>
              <a:t>bacterial lipopolysaccharide and fungal O-linked mannans.</a:t>
            </a:r>
            <a:r>
              <a:rPr lang="en-US" dirty="0"/>
              <a:t> </a:t>
            </a:r>
          </a:p>
          <a:p>
            <a:r>
              <a:rPr lang="en-US" sz="1800" b="0" i="0" dirty="0" err="1">
                <a:solidFill>
                  <a:srgbClr val="000000"/>
                </a:solidFill>
                <a:effectLst/>
                <a:latin typeface="TimesNewRomanPSMT"/>
              </a:rPr>
              <a:t>Bressani</a:t>
            </a:r>
            <a:r>
              <a:rPr lang="en-US" sz="1800" b="0" i="0" dirty="0">
                <a:solidFill>
                  <a:srgbClr val="000000"/>
                </a:solidFill>
                <a:effectLst/>
                <a:latin typeface="TimesNewRomanPSMT"/>
              </a:rPr>
              <a:t> </a:t>
            </a:r>
            <a:r>
              <a:rPr lang="en-US" sz="1800" b="0" i="1" dirty="0">
                <a:solidFill>
                  <a:srgbClr val="000000"/>
                </a:solidFill>
                <a:effectLst/>
                <a:latin typeface="TimesNewRomanPS-ItalicMT"/>
              </a:rPr>
              <a:t>et al. </a:t>
            </a:r>
            <a:r>
              <a:rPr lang="en-US" sz="1800" b="0" i="0" dirty="0">
                <a:solidFill>
                  <a:srgbClr val="000000"/>
                </a:solidFill>
                <a:effectLst/>
                <a:latin typeface="TimesNewRomanPSMT"/>
              </a:rPr>
              <a:t>and </a:t>
            </a:r>
            <a:r>
              <a:rPr lang="en-US" sz="1800" b="0" i="0" dirty="0" err="1">
                <a:solidFill>
                  <a:srgbClr val="000000"/>
                </a:solidFill>
                <a:effectLst/>
                <a:latin typeface="TimesNewRomanPSMT"/>
              </a:rPr>
              <a:t>Esquenazi</a:t>
            </a:r>
            <a:r>
              <a:rPr lang="en-US" sz="1800" b="0" i="0" dirty="0">
                <a:solidFill>
                  <a:srgbClr val="000000"/>
                </a:solidFill>
                <a:effectLst/>
                <a:latin typeface="TimesNewRomanPSMT"/>
              </a:rPr>
              <a:t> </a:t>
            </a:r>
            <a:r>
              <a:rPr lang="en-US" sz="1800" b="0" i="1" dirty="0">
                <a:solidFill>
                  <a:srgbClr val="000000"/>
                </a:solidFill>
                <a:effectLst/>
                <a:latin typeface="TimesNewRomanPS-ItalicMT"/>
              </a:rPr>
              <a:t>et al. </a:t>
            </a:r>
            <a:r>
              <a:rPr lang="en-US" sz="1800" b="0" i="0" dirty="0">
                <a:solidFill>
                  <a:srgbClr val="000000"/>
                </a:solidFill>
                <a:effectLst/>
                <a:latin typeface="TimesNewRomanPSMT"/>
              </a:rPr>
              <a:t>discovered the </a:t>
            </a:r>
            <a:r>
              <a:rPr lang="en-US" sz="1800" b="1" i="0" dirty="0">
                <a:solidFill>
                  <a:srgbClr val="000000"/>
                </a:solidFill>
                <a:effectLst/>
                <a:latin typeface="TimesNewRomanPSMT"/>
              </a:rPr>
              <a:t>importance of mannose and carbohydrate receptors </a:t>
            </a:r>
            <a:r>
              <a:rPr lang="en-US" sz="1800" b="0" i="0" dirty="0">
                <a:solidFill>
                  <a:srgbClr val="000000"/>
                </a:solidFill>
                <a:effectLst/>
                <a:latin typeface="TimesNewRomanPSMT"/>
              </a:rPr>
              <a:t>in recognizing pathogenic </a:t>
            </a:r>
            <a:r>
              <a:rPr lang="en-US" sz="1800" b="0" i="0" dirty="0" err="1">
                <a:solidFill>
                  <a:srgbClr val="000000"/>
                </a:solidFill>
                <a:effectLst/>
                <a:latin typeface="TimesNewRomanPSMT"/>
              </a:rPr>
              <a:t>dermatophytoses</a:t>
            </a:r>
            <a:r>
              <a:rPr lang="en-US" sz="1800" b="0" i="0" dirty="0">
                <a:solidFill>
                  <a:srgbClr val="000000"/>
                </a:solidFill>
                <a:effectLst/>
                <a:latin typeface="TimesNewRomanPSMT"/>
              </a:rPr>
              <a:t>. </a:t>
            </a:r>
            <a:br>
              <a:rPr lang="en-US" sz="1200" dirty="0"/>
            </a:br>
            <a:endParaRPr lang="en-US" sz="1800" b="0" i="0" dirty="0">
              <a:solidFill>
                <a:srgbClr val="000000"/>
              </a:solidFill>
              <a:effectLst/>
              <a:latin typeface="TimesNewRomanPSMT"/>
            </a:endParaRPr>
          </a:p>
          <a:p>
            <a:r>
              <a:rPr lang="en-US" sz="1800" b="0" i="0" dirty="0" err="1">
                <a:solidFill>
                  <a:srgbClr val="000000"/>
                </a:solidFill>
                <a:effectLst/>
                <a:latin typeface="TimesNewRomanPSMT"/>
              </a:rPr>
              <a:t>Bressani</a:t>
            </a:r>
            <a:r>
              <a:rPr lang="en-US" sz="1800" b="0" i="0" dirty="0">
                <a:solidFill>
                  <a:srgbClr val="000000"/>
                </a:solidFill>
                <a:effectLst/>
                <a:latin typeface="TimesNewRomanPSMT"/>
              </a:rPr>
              <a:t> </a:t>
            </a:r>
            <a:r>
              <a:rPr lang="en-US" sz="1800" b="0" i="1" dirty="0">
                <a:solidFill>
                  <a:srgbClr val="000000"/>
                </a:solidFill>
                <a:effectLst/>
                <a:latin typeface="TimesNewRomanPS-ItalicMT"/>
              </a:rPr>
              <a:t>et al.</a:t>
            </a:r>
            <a:r>
              <a:rPr lang="en-US" sz="1800" b="0" i="0" dirty="0">
                <a:solidFill>
                  <a:srgbClr val="000000"/>
                </a:solidFill>
                <a:effectLst/>
                <a:latin typeface="TimesNewRomanPSMT"/>
              </a:rPr>
              <a:t>’s study indicated the possibility that, similar to certain strains of </a:t>
            </a:r>
            <a:r>
              <a:rPr lang="en-US" sz="1800" b="0" i="1" dirty="0">
                <a:solidFill>
                  <a:srgbClr val="000000"/>
                </a:solidFill>
                <a:effectLst/>
                <a:latin typeface="TimesNewRomanPS-ItalicMT"/>
              </a:rPr>
              <a:t>Candida </a:t>
            </a:r>
            <a:r>
              <a:rPr lang="en-US" sz="1800" b="0" i="0" dirty="0">
                <a:solidFill>
                  <a:srgbClr val="000000"/>
                </a:solidFill>
                <a:effectLst/>
                <a:latin typeface="TimesNewRomanPSMT"/>
              </a:rPr>
              <a:t>and</a:t>
            </a:r>
            <a:r>
              <a:rPr lang="ru-RU" sz="1800" b="0" i="0" dirty="0">
                <a:solidFill>
                  <a:srgbClr val="000000"/>
                </a:solidFill>
                <a:effectLst/>
                <a:latin typeface="TimesNewRomanPSMT"/>
              </a:rPr>
              <a:t> </a:t>
            </a:r>
            <a:r>
              <a:rPr lang="en-US" sz="1800" b="0" i="1" dirty="0">
                <a:solidFill>
                  <a:srgbClr val="000000"/>
                </a:solidFill>
                <a:effectLst/>
                <a:latin typeface="TimesNewRomanPS-ItalicMT"/>
              </a:rPr>
              <a:t>Cryptococcus</a:t>
            </a:r>
            <a:r>
              <a:rPr lang="en-US" sz="1800" b="0" i="0" dirty="0">
                <a:solidFill>
                  <a:srgbClr val="000000"/>
                </a:solidFill>
                <a:effectLst/>
                <a:latin typeface="TimesNewRomanPSMT"/>
              </a:rPr>
              <a:t>, </a:t>
            </a:r>
            <a:r>
              <a:rPr lang="en-US" sz="1800" b="1" i="1" dirty="0">
                <a:solidFill>
                  <a:srgbClr val="000000"/>
                </a:solidFill>
                <a:effectLst/>
                <a:latin typeface="TimesNewRomanPS-ItalicMT"/>
              </a:rPr>
              <a:t>T. rubrum </a:t>
            </a:r>
            <a:r>
              <a:rPr lang="en-US" sz="1800" b="1" i="0" dirty="0">
                <a:solidFill>
                  <a:srgbClr val="000000"/>
                </a:solidFill>
                <a:effectLst/>
                <a:latin typeface="TimesNewRomanPSMT"/>
              </a:rPr>
              <a:t>is able to evade the mannose receptors </a:t>
            </a:r>
            <a:r>
              <a:rPr lang="en-US" sz="1800" b="0" i="0" dirty="0">
                <a:solidFill>
                  <a:srgbClr val="000000"/>
                </a:solidFill>
                <a:effectLst/>
                <a:latin typeface="TimesNewRomanPSMT"/>
              </a:rPr>
              <a:t>of dendritic cells and macrophages.</a:t>
            </a:r>
            <a:r>
              <a:rPr lang="en-US" dirty="0"/>
              <a:t> </a:t>
            </a:r>
            <a:endParaRPr lang="ru-RU" dirty="0"/>
          </a:p>
        </p:txBody>
      </p:sp>
      <p:pic>
        <p:nvPicPr>
          <p:cNvPr id="5" name="Рисунок 4">
            <a:extLst>
              <a:ext uri="{FF2B5EF4-FFF2-40B4-BE49-F238E27FC236}">
                <a16:creationId xmlns:a16="http://schemas.microsoft.com/office/drawing/2014/main" id="{6D85257D-169D-4C5E-8B1B-50E4FDCC999C}"/>
              </a:ext>
            </a:extLst>
          </p:cNvPr>
          <p:cNvPicPr>
            <a:picLocks noChangeAspect="1"/>
          </p:cNvPicPr>
          <p:nvPr/>
        </p:nvPicPr>
        <p:blipFill>
          <a:blip r:embed="rId2"/>
          <a:stretch>
            <a:fillRect/>
          </a:stretch>
        </p:blipFill>
        <p:spPr>
          <a:xfrm>
            <a:off x="857904" y="1438523"/>
            <a:ext cx="2366639" cy="8993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406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92A0A4-F349-4F53-8C4D-0935DB6F3E92}"/>
              </a:ext>
            </a:extLst>
          </p:cNvPr>
          <p:cNvSpPr>
            <a:spLocks noGrp="1"/>
          </p:cNvSpPr>
          <p:nvPr>
            <p:ph type="title"/>
          </p:nvPr>
        </p:nvSpPr>
        <p:spPr/>
        <p:txBody>
          <a:bodyPr/>
          <a:lstStyle/>
          <a:p>
            <a:r>
              <a:rPr lang="ru-RU" dirty="0"/>
              <a:t>Ограничения </a:t>
            </a:r>
            <a:r>
              <a:rPr lang="ru-RU" dirty="0" err="1"/>
              <a:t>антимикотиков</a:t>
            </a:r>
            <a:endParaRPr lang="ru-RU" dirty="0"/>
          </a:p>
        </p:txBody>
      </p:sp>
      <p:sp>
        <p:nvSpPr>
          <p:cNvPr id="3" name="Объект 2">
            <a:extLst>
              <a:ext uri="{FF2B5EF4-FFF2-40B4-BE49-F238E27FC236}">
                <a16:creationId xmlns:a16="http://schemas.microsoft.com/office/drawing/2014/main" id="{3EB7CD0F-8276-4BEF-9075-184E41654142}"/>
              </a:ext>
            </a:extLst>
          </p:cNvPr>
          <p:cNvSpPr>
            <a:spLocks noGrp="1"/>
          </p:cNvSpPr>
          <p:nvPr>
            <p:ph idx="1"/>
          </p:nvPr>
        </p:nvSpPr>
        <p:spPr/>
        <p:txBody>
          <a:bodyPr/>
          <a:lstStyle/>
          <a:p>
            <a:r>
              <a:rPr lang="ru-RU" dirty="0"/>
              <a:t>Системные а/м для животных не зарегистрированы в РФ</a:t>
            </a:r>
          </a:p>
          <a:p>
            <a:r>
              <a:rPr lang="ru-RU" dirty="0"/>
              <a:t>Токсичность системных а/м </a:t>
            </a:r>
          </a:p>
          <a:p>
            <a:r>
              <a:rPr lang="ru-RU" dirty="0"/>
              <a:t>Риск </a:t>
            </a:r>
            <a:r>
              <a:rPr lang="ru-RU" dirty="0" err="1"/>
              <a:t>миконосительства</a:t>
            </a:r>
            <a:r>
              <a:rPr lang="ru-RU" dirty="0"/>
              <a:t> при местном применении </a:t>
            </a:r>
          </a:p>
          <a:p>
            <a:r>
              <a:rPr lang="ru-RU" dirty="0" err="1"/>
              <a:t>Антимикотики</a:t>
            </a:r>
            <a:r>
              <a:rPr lang="ru-RU" dirty="0"/>
              <a:t> прерывают иммунный ответ организма (?)</a:t>
            </a:r>
          </a:p>
        </p:txBody>
      </p:sp>
    </p:spTree>
    <p:extLst>
      <p:ext uri="{BB962C8B-B14F-4D97-AF65-F5344CB8AC3E}">
        <p14:creationId xmlns:p14="http://schemas.microsoft.com/office/powerpoint/2010/main" val="379266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4A0BD-8FED-45E2-AA91-A6542C5E5B35}"/>
              </a:ext>
            </a:extLst>
          </p:cNvPr>
          <p:cNvSpPr>
            <a:spLocks noGrp="1"/>
          </p:cNvSpPr>
          <p:nvPr>
            <p:ph type="title"/>
          </p:nvPr>
        </p:nvSpPr>
        <p:spPr/>
        <p:txBody>
          <a:bodyPr vert="horz" lIns="91440" tIns="45720" rIns="91440" bIns="45720" rtlCol="0" anchor="ctr">
            <a:normAutofit/>
          </a:bodyPr>
          <a:lstStyle/>
          <a:p>
            <a:r>
              <a:rPr lang="ru-RU" sz="4800" dirty="0">
                <a:solidFill>
                  <a:srgbClr val="0070C0"/>
                </a:solidFill>
                <a:latin typeface="Franklin Gothic Book" panose="020B0503020102020204" pitchFamily="34" charset="0"/>
              </a:rPr>
              <a:t>Атипичные варианты известных дерматофитов</a:t>
            </a:r>
          </a:p>
        </p:txBody>
      </p:sp>
      <p:pic>
        <p:nvPicPr>
          <p:cNvPr id="4" name="Рисунок 3">
            <a:extLst>
              <a:ext uri="{FF2B5EF4-FFF2-40B4-BE49-F238E27FC236}">
                <a16:creationId xmlns:a16="http://schemas.microsoft.com/office/drawing/2014/main" id="{28D08EC1-B140-4AD1-A4D4-83491C53B69E}"/>
              </a:ext>
            </a:extLst>
          </p:cNvPr>
          <p:cNvPicPr/>
          <p:nvPr/>
        </p:nvPicPr>
        <p:blipFill rotWithShape="1">
          <a:blip r:embed="rId2" cstate="print">
            <a:extLst>
              <a:ext uri="{28A0092B-C50C-407E-A947-70E740481C1C}">
                <a14:useLocalDpi xmlns:a14="http://schemas.microsoft.com/office/drawing/2010/main" val="0"/>
              </a:ext>
            </a:extLst>
          </a:blip>
          <a:srcRect t="21913" b="7328"/>
          <a:stretch/>
        </p:blipFill>
        <p:spPr bwMode="auto">
          <a:xfrm>
            <a:off x="762001" y="2634701"/>
            <a:ext cx="3456708" cy="318420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4216182-EAB9-4407-968B-669AFBE85E11}"/>
              </a:ext>
            </a:extLst>
          </p:cNvPr>
          <p:cNvSpPr txBox="1"/>
          <p:nvPr/>
        </p:nvSpPr>
        <p:spPr>
          <a:xfrm>
            <a:off x="762001" y="6141027"/>
            <a:ext cx="3965863" cy="369332"/>
          </a:xfrm>
          <a:prstGeom prst="rect">
            <a:avLst/>
          </a:prstGeom>
          <a:noFill/>
        </p:spPr>
        <p:txBody>
          <a:bodyPr wrap="square" rtlCol="0">
            <a:spAutoFit/>
          </a:bodyPr>
          <a:lstStyle/>
          <a:p>
            <a:r>
              <a:rPr lang="en-US" i="1" dirty="0"/>
              <a:t>Microsporum canis </a:t>
            </a:r>
            <a:endParaRPr lang="ru-RU" i="1" dirty="0"/>
          </a:p>
        </p:txBody>
      </p:sp>
      <p:pic>
        <p:nvPicPr>
          <p:cNvPr id="6" name="Рисунок 5">
            <a:extLst>
              <a:ext uri="{FF2B5EF4-FFF2-40B4-BE49-F238E27FC236}">
                <a16:creationId xmlns:a16="http://schemas.microsoft.com/office/drawing/2014/main" id="{58A80A2C-B77F-421D-9A26-D44EAC57281F}"/>
              </a:ext>
            </a:extLst>
          </p:cNvPr>
          <p:cNvPicPr/>
          <p:nvPr/>
        </p:nvPicPr>
        <p:blipFill rotWithShape="1">
          <a:blip r:embed="rId3" cstate="print">
            <a:extLst>
              <a:ext uri="{28A0092B-C50C-407E-A947-70E740481C1C}">
                <a14:useLocalDpi xmlns:a14="http://schemas.microsoft.com/office/drawing/2010/main" val="0"/>
              </a:ext>
            </a:extLst>
          </a:blip>
          <a:srcRect t="22226" b="12015"/>
          <a:stretch/>
        </p:blipFill>
        <p:spPr bwMode="auto">
          <a:xfrm>
            <a:off x="4489190" y="2634701"/>
            <a:ext cx="3272819" cy="3184208"/>
          </a:xfrm>
          <a:prstGeom prst="rect">
            <a:avLst/>
          </a:prstGeom>
          <a:noFill/>
          <a:ln>
            <a:noFill/>
          </a:ln>
          <a:extLst>
            <a:ext uri="{53640926-AAD7-44D8-BBD7-CCE9431645EC}">
              <a14:shadowObscured xmlns:a14="http://schemas.microsoft.com/office/drawing/2010/main"/>
            </a:ext>
          </a:extLst>
        </p:spPr>
      </p:pic>
      <p:pic>
        <p:nvPicPr>
          <p:cNvPr id="7" name="Рисунок 6">
            <a:extLst>
              <a:ext uri="{FF2B5EF4-FFF2-40B4-BE49-F238E27FC236}">
                <a16:creationId xmlns:a16="http://schemas.microsoft.com/office/drawing/2014/main" id="{6AE6C4BB-D0BE-4E12-A9F8-942E5049472A}"/>
              </a:ext>
            </a:extLst>
          </p:cNvPr>
          <p:cNvPicPr/>
          <p:nvPr/>
        </p:nvPicPr>
        <p:blipFill rotWithShape="1">
          <a:blip r:embed="rId4" cstate="print">
            <a:extLst>
              <a:ext uri="{28A0092B-C50C-407E-A947-70E740481C1C}">
                <a14:useLocalDpi xmlns:a14="http://schemas.microsoft.com/office/drawing/2010/main" val="0"/>
              </a:ext>
            </a:extLst>
          </a:blip>
          <a:srcRect l="2922" t="25356" r="6045" b="13572"/>
          <a:stretch/>
        </p:blipFill>
        <p:spPr bwMode="auto">
          <a:xfrm>
            <a:off x="8032490" y="2634701"/>
            <a:ext cx="3272819" cy="3184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56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260" y="0"/>
            <a:ext cx="10772775" cy="1658198"/>
          </a:xfrm>
        </p:spPr>
        <p:txBody>
          <a:bodyPr vert="horz" lIns="91440" tIns="45720" rIns="91440" bIns="45720" rtlCol="0" anchor="ctr">
            <a:normAutofit/>
          </a:bodyPr>
          <a:lstStyle/>
          <a:p>
            <a:r>
              <a:rPr lang="ru-RU" sz="4800" dirty="0">
                <a:solidFill>
                  <a:srgbClr val="0070C0"/>
                </a:solidFill>
                <a:latin typeface="Franklin Gothic Book" panose="020B0503020102020204" pitchFamily="34" charset="0"/>
              </a:rPr>
              <a:t>Новые для РФ дерматофиты у МДЖ</a:t>
            </a:r>
          </a:p>
        </p:txBody>
      </p:sp>
      <p:sp>
        <p:nvSpPr>
          <p:cNvPr id="3" name="Объект 2"/>
          <p:cNvSpPr>
            <a:spLocks noGrp="1"/>
          </p:cNvSpPr>
          <p:nvPr>
            <p:ph idx="1"/>
          </p:nvPr>
        </p:nvSpPr>
        <p:spPr>
          <a:xfrm>
            <a:off x="1281960" y="1576390"/>
            <a:ext cx="5482952" cy="1535296"/>
          </a:xfrm>
        </p:spPr>
        <p:txBody>
          <a:bodyPr>
            <a:normAutofit/>
          </a:bodyPr>
          <a:lstStyle/>
          <a:p>
            <a:r>
              <a:rPr lang="ru-RU" sz="2400" i="1" dirty="0" err="1"/>
              <a:t>Nannizzia</a:t>
            </a:r>
            <a:r>
              <a:rPr lang="ru-RU" sz="2400" i="1" dirty="0"/>
              <a:t> </a:t>
            </a:r>
            <a:r>
              <a:rPr lang="ru-RU" sz="2400" i="1" dirty="0" err="1"/>
              <a:t>persicolor</a:t>
            </a:r>
            <a:r>
              <a:rPr lang="ru-RU" sz="2400" i="1" dirty="0"/>
              <a:t> (кошка)</a:t>
            </a:r>
          </a:p>
          <a:p>
            <a:r>
              <a:rPr lang="ru-RU" sz="2400" i="1" dirty="0" err="1"/>
              <a:t>Nannizzia</a:t>
            </a:r>
            <a:r>
              <a:rPr lang="ru-RU" sz="2400" i="1" dirty="0"/>
              <a:t> </a:t>
            </a:r>
            <a:r>
              <a:rPr lang="ru-RU" sz="2400" i="1" dirty="0" err="1"/>
              <a:t>fulva</a:t>
            </a:r>
            <a:r>
              <a:rPr lang="ru-RU" sz="2400" i="1" dirty="0"/>
              <a:t> (кошка)</a:t>
            </a:r>
          </a:p>
          <a:p>
            <a:r>
              <a:rPr lang="ru-RU" sz="2400" i="1" dirty="0"/>
              <a:t>Microsporum </a:t>
            </a:r>
            <a:r>
              <a:rPr lang="ru-RU" sz="2400" i="1" dirty="0" err="1"/>
              <a:t>ferrugineum</a:t>
            </a:r>
            <a:r>
              <a:rPr lang="ru-RU" sz="2400" i="1" dirty="0"/>
              <a:t> (кошка)</a:t>
            </a:r>
          </a:p>
          <a:p>
            <a:pPr marL="0" indent="0">
              <a:buNone/>
            </a:pPr>
            <a:endParaRPr lang="ru-RU" sz="2400" dirty="0"/>
          </a:p>
        </p:txBody>
      </p:sp>
      <p:sp>
        <p:nvSpPr>
          <p:cNvPr id="4" name="Номер слайда 3"/>
          <p:cNvSpPr>
            <a:spLocks noGrp="1"/>
          </p:cNvSpPr>
          <p:nvPr>
            <p:ph type="sldNum" sz="quarter" idx="12"/>
          </p:nvPr>
        </p:nvSpPr>
        <p:spPr/>
        <p:txBody>
          <a:bodyPr/>
          <a:lstStyle/>
          <a:p>
            <a:fld id="{E0B89DD9-3A36-4CBF-B7A4-33CD22D23E68}" type="slidenum">
              <a:rPr lang="ru-RU" smtClean="0"/>
              <a:pPr/>
              <a:t>4</a:t>
            </a:fld>
            <a:endParaRPr lang="ru-RU"/>
          </a:p>
        </p:txBody>
      </p:sp>
      <p:sp>
        <p:nvSpPr>
          <p:cNvPr id="5" name="TextBox 4">
            <a:extLst>
              <a:ext uri="{FF2B5EF4-FFF2-40B4-BE49-F238E27FC236}">
                <a16:creationId xmlns:a16="http://schemas.microsoft.com/office/drawing/2014/main" id="{CA68957D-F34A-4516-8ABA-C4BF17D571CF}"/>
              </a:ext>
            </a:extLst>
          </p:cNvPr>
          <p:cNvSpPr txBox="1"/>
          <p:nvPr/>
        </p:nvSpPr>
        <p:spPr>
          <a:xfrm>
            <a:off x="1981200" y="5956240"/>
            <a:ext cx="8064896" cy="400110"/>
          </a:xfrm>
          <a:prstGeom prst="rect">
            <a:avLst/>
          </a:prstGeom>
          <a:noFill/>
        </p:spPr>
        <p:txBody>
          <a:bodyPr wrap="square" rtlCol="0">
            <a:spAutoFit/>
          </a:bodyPr>
          <a:lstStyle/>
          <a:p>
            <a:r>
              <a:rPr lang="ru-RU" sz="1000" i="1" dirty="0">
                <a:solidFill>
                  <a:srgbClr val="0070C0"/>
                </a:solidFill>
                <a:latin typeface="Times New Roman" panose="02020603050405020304" pitchFamily="18" charset="0"/>
                <a:ea typeface="Calibri" panose="020F0502020204030204" pitchFamily="34" charset="0"/>
              </a:rPr>
              <a:t>Савинов, В.А. Новые виды возбудителей в этиологии дерматофитозов животных-компаньонов в московском регионе / В.А. Савинов, Р.С. Овчинников, А.Г. Южаков, А.В. Хабарова, </a:t>
            </a:r>
            <a:r>
              <a:rPr lang="ru-RU" sz="1000" i="1" dirty="0" err="1">
                <a:solidFill>
                  <a:srgbClr val="0070C0"/>
                </a:solidFill>
                <a:latin typeface="Times New Roman" panose="02020603050405020304" pitchFamily="18" charset="0"/>
                <a:ea typeface="Calibri" panose="020F0502020204030204" pitchFamily="34" charset="0"/>
              </a:rPr>
              <a:t>А.Г.Гайнуллина</a:t>
            </a:r>
            <a:r>
              <a:rPr lang="ru-RU" sz="1000" i="1" dirty="0">
                <a:solidFill>
                  <a:srgbClr val="0070C0"/>
                </a:solidFill>
                <a:latin typeface="Times New Roman" panose="02020603050405020304" pitchFamily="18" charset="0"/>
                <a:ea typeface="Calibri" panose="020F0502020204030204" pitchFamily="34" charset="0"/>
              </a:rPr>
              <a:t> //Ветеринария, зоотехния и биотехнология. – 2021. -№9. </a:t>
            </a:r>
            <a:endParaRPr lang="ru-RU" sz="1000" dirty="0">
              <a:solidFill>
                <a:srgbClr val="0070C0"/>
              </a:solidFill>
            </a:endParaRPr>
          </a:p>
        </p:txBody>
      </p:sp>
      <p:pic>
        <p:nvPicPr>
          <p:cNvPr id="7" name="Рисунок 6">
            <a:extLst>
              <a:ext uri="{FF2B5EF4-FFF2-40B4-BE49-F238E27FC236}">
                <a16:creationId xmlns:a16="http://schemas.microsoft.com/office/drawing/2014/main" id="{1B7266E8-93C4-4097-992B-D0D994FB1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611" y="1493444"/>
            <a:ext cx="3024336" cy="1701189"/>
          </a:xfrm>
          <a:prstGeom prst="rect">
            <a:avLst/>
          </a:prstGeom>
        </p:spPr>
      </p:pic>
      <p:pic>
        <p:nvPicPr>
          <p:cNvPr id="1025" name="Рисунок 66">
            <a:extLst>
              <a:ext uri="{FF2B5EF4-FFF2-40B4-BE49-F238E27FC236}">
                <a16:creationId xmlns:a16="http://schemas.microsoft.com/office/drawing/2014/main" id="{3D140C60-E595-484B-8EA2-A4B4F85A0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3568253"/>
            <a:ext cx="2667000" cy="1989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034C49-26C2-4FAF-8EB2-AFFEBFFC68F7}"/>
              </a:ext>
            </a:extLst>
          </p:cNvPr>
          <p:cNvSpPr txBox="1"/>
          <p:nvPr/>
        </p:nvSpPr>
        <p:spPr>
          <a:xfrm>
            <a:off x="2063552" y="5661249"/>
            <a:ext cx="2808312" cy="246221"/>
          </a:xfrm>
          <a:prstGeom prst="rect">
            <a:avLst/>
          </a:prstGeom>
          <a:noFill/>
        </p:spPr>
        <p:txBody>
          <a:bodyPr wrap="square" rtlCol="0">
            <a:spAutoFit/>
          </a:bodyPr>
          <a:lstStyle/>
          <a:p>
            <a:r>
              <a:rPr lang="ru-RU" sz="1000">
                <a:solidFill>
                  <a:srgbClr val="000000"/>
                </a:solidFill>
                <a:latin typeface="Times New Roman" panose="02020603050405020304" pitchFamily="18" charset="0"/>
                <a:ea typeface="Calibri" panose="020F0502020204030204" pitchFamily="34" charset="0"/>
              </a:rPr>
              <a:t>Рост </a:t>
            </a:r>
            <a:r>
              <a:rPr lang="en-US" sz="1000" i="1">
                <a:solidFill>
                  <a:srgbClr val="000000"/>
                </a:solidFill>
                <a:latin typeface="Times New Roman" panose="02020603050405020304" pitchFamily="18" charset="0"/>
                <a:ea typeface="Calibri" panose="020F0502020204030204" pitchFamily="34" charset="0"/>
              </a:rPr>
              <a:t>N</a:t>
            </a:r>
            <a:r>
              <a:rPr lang="ru-RU" sz="1000" i="1">
                <a:solidFill>
                  <a:srgbClr val="000000"/>
                </a:solidFill>
                <a:latin typeface="Times New Roman" panose="02020603050405020304" pitchFamily="18" charset="0"/>
                <a:ea typeface="Calibri" panose="020F0502020204030204" pitchFamily="34" charset="0"/>
              </a:rPr>
              <a:t>. </a:t>
            </a:r>
            <a:r>
              <a:rPr lang="en-US" sz="1000" i="1">
                <a:solidFill>
                  <a:srgbClr val="000000"/>
                </a:solidFill>
                <a:latin typeface="Times New Roman" panose="02020603050405020304" pitchFamily="18" charset="0"/>
                <a:ea typeface="Calibri" panose="020F0502020204030204" pitchFamily="34" charset="0"/>
              </a:rPr>
              <a:t>persicolor</a:t>
            </a:r>
            <a:r>
              <a:rPr lang="en-US" sz="1000">
                <a:solidFill>
                  <a:srgbClr val="000000"/>
                </a:solidFill>
                <a:latin typeface="Times New Roman" panose="02020603050405020304" pitchFamily="18" charset="0"/>
                <a:ea typeface="Calibri" panose="020F0502020204030204" pitchFamily="34" charset="0"/>
              </a:rPr>
              <a:t> </a:t>
            </a:r>
            <a:r>
              <a:rPr lang="ru-RU" sz="1000">
                <a:solidFill>
                  <a:srgbClr val="000000"/>
                </a:solidFill>
                <a:latin typeface="Times New Roman" panose="02020603050405020304" pitchFamily="18" charset="0"/>
                <a:ea typeface="Calibri" panose="020F0502020204030204" pitchFamily="34" charset="0"/>
              </a:rPr>
              <a:t>на среде Сабуро</a:t>
            </a:r>
            <a:endParaRPr lang="ru-RU" sz="1000" dirty="0"/>
          </a:p>
        </p:txBody>
      </p:sp>
      <p:pic>
        <p:nvPicPr>
          <p:cNvPr id="11" name="Рисунок 10">
            <a:extLst>
              <a:ext uri="{FF2B5EF4-FFF2-40B4-BE49-F238E27FC236}">
                <a16:creationId xmlns:a16="http://schemas.microsoft.com/office/drawing/2014/main" id="{0532E0C5-87F0-427C-A560-2FF72C8EEB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699" y="3547293"/>
            <a:ext cx="2667001" cy="1989138"/>
          </a:xfrm>
          <a:prstGeom prst="rect">
            <a:avLst/>
          </a:prstGeom>
          <a:noFill/>
          <a:ln>
            <a:noFill/>
          </a:ln>
        </p:spPr>
      </p:pic>
      <p:sp>
        <p:nvSpPr>
          <p:cNvPr id="10" name="TextBox 9">
            <a:extLst>
              <a:ext uri="{FF2B5EF4-FFF2-40B4-BE49-F238E27FC236}">
                <a16:creationId xmlns:a16="http://schemas.microsoft.com/office/drawing/2014/main" id="{8397980A-CCFC-4AE3-8B1C-C3C7BB57FC5F}"/>
              </a:ext>
            </a:extLst>
          </p:cNvPr>
          <p:cNvSpPr txBox="1"/>
          <p:nvPr/>
        </p:nvSpPr>
        <p:spPr>
          <a:xfrm>
            <a:off x="4681418" y="5626011"/>
            <a:ext cx="2573867" cy="261610"/>
          </a:xfrm>
          <a:prstGeom prst="rect">
            <a:avLst/>
          </a:prstGeom>
          <a:noFill/>
        </p:spPr>
        <p:txBody>
          <a:bodyPr wrap="square" rtlCol="0">
            <a:spAutoFit/>
          </a:bodyPr>
          <a:lstStyle/>
          <a:p>
            <a:r>
              <a:rPr lang="ru-RU" sz="1050" dirty="0">
                <a:solidFill>
                  <a:srgbClr val="000000"/>
                </a:solidFill>
                <a:latin typeface="Times New Roman" panose="02020603050405020304" pitchFamily="18" charset="0"/>
                <a:ea typeface="Calibri" panose="020F0502020204030204" pitchFamily="34" charset="0"/>
              </a:rPr>
              <a:t>Рост </a:t>
            </a:r>
            <a:r>
              <a:rPr lang="en-US" sz="1050" i="1" dirty="0">
                <a:solidFill>
                  <a:srgbClr val="000000"/>
                </a:solidFill>
                <a:latin typeface="Times New Roman" panose="02020603050405020304" pitchFamily="18" charset="0"/>
                <a:ea typeface="Calibri" panose="020F0502020204030204" pitchFamily="34" charset="0"/>
              </a:rPr>
              <a:t>N</a:t>
            </a:r>
            <a:r>
              <a:rPr lang="ru-RU" sz="1050" i="1" dirty="0">
                <a:solidFill>
                  <a:srgbClr val="000000"/>
                </a:solidFill>
                <a:latin typeface="Times New Roman" panose="02020603050405020304" pitchFamily="18" charset="0"/>
                <a:ea typeface="Calibri" panose="020F0502020204030204" pitchFamily="34" charset="0"/>
              </a:rPr>
              <a:t>. </a:t>
            </a:r>
            <a:r>
              <a:rPr lang="en-US" sz="1050" i="1" dirty="0">
                <a:solidFill>
                  <a:srgbClr val="000000"/>
                </a:solidFill>
                <a:latin typeface="Times New Roman" panose="02020603050405020304" pitchFamily="18" charset="0"/>
                <a:ea typeface="Calibri" panose="020F0502020204030204" pitchFamily="34" charset="0"/>
              </a:rPr>
              <a:t>fulva</a:t>
            </a:r>
            <a:r>
              <a:rPr lang="ru-RU" sz="1050" dirty="0">
                <a:solidFill>
                  <a:srgbClr val="000000"/>
                </a:solidFill>
                <a:latin typeface="Times New Roman" panose="02020603050405020304" pitchFamily="18" charset="0"/>
                <a:ea typeface="Calibri" panose="020F0502020204030204" pitchFamily="34" charset="0"/>
              </a:rPr>
              <a:t> на среде </a:t>
            </a:r>
            <a:r>
              <a:rPr lang="ru-RU" sz="1050" dirty="0" err="1">
                <a:solidFill>
                  <a:srgbClr val="000000"/>
                </a:solidFill>
                <a:latin typeface="Times New Roman" panose="02020603050405020304" pitchFamily="18" charset="0"/>
                <a:ea typeface="Calibri" panose="020F0502020204030204" pitchFamily="34" charset="0"/>
              </a:rPr>
              <a:t>Сабуро</a:t>
            </a:r>
            <a:endParaRPr lang="ru-RU" sz="1050" dirty="0"/>
          </a:p>
        </p:txBody>
      </p:sp>
      <p:pic>
        <p:nvPicPr>
          <p:cNvPr id="13" name="Рисунок 12">
            <a:extLst>
              <a:ext uri="{FF2B5EF4-FFF2-40B4-BE49-F238E27FC236}">
                <a16:creationId xmlns:a16="http://schemas.microsoft.com/office/drawing/2014/main" id="{56B724BB-E885-4AA9-BF4D-DD65D1A298E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9611" y="3568254"/>
            <a:ext cx="2492812" cy="1942949"/>
          </a:xfrm>
          <a:prstGeom prst="rect">
            <a:avLst/>
          </a:prstGeom>
          <a:noFill/>
          <a:ln>
            <a:noFill/>
          </a:ln>
        </p:spPr>
      </p:pic>
      <p:sp>
        <p:nvSpPr>
          <p:cNvPr id="12" name="TextBox 11">
            <a:extLst>
              <a:ext uri="{FF2B5EF4-FFF2-40B4-BE49-F238E27FC236}">
                <a16:creationId xmlns:a16="http://schemas.microsoft.com/office/drawing/2014/main" id="{4E3B6F17-171A-4FAF-B7DB-FF1C964B7465}"/>
              </a:ext>
            </a:extLst>
          </p:cNvPr>
          <p:cNvSpPr txBox="1"/>
          <p:nvPr/>
        </p:nvSpPr>
        <p:spPr>
          <a:xfrm>
            <a:off x="7392145" y="5623356"/>
            <a:ext cx="3008395" cy="253916"/>
          </a:xfrm>
          <a:prstGeom prst="rect">
            <a:avLst/>
          </a:prstGeom>
          <a:noFill/>
        </p:spPr>
        <p:txBody>
          <a:bodyPr wrap="square" rtlCol="0">
            <a:spAutoFit/>
          </a:bodyPr>
          <a:lstStyle/>
          <a:p>
            <a:r>
              <a:rPr lang="ru-RU" sz="1050">
                <a:solidFill>
                  <a:srgbClr val="000000"/>
                </a:solidFill>
                <a:latin typeface="Times New Roman" panose="02020603050405020304" pitchFamily="18" charset="0"/>
                <a:ea typeface="Calibri" panose="020F0502020204030204" pitchFamily="34" charset="0"/>
              </a:rPr>
              <a:t>Рост культуры </a:t>
            </a:r>
            <a:r>
              <a:rPr lang="en-US" sz="1050" i="1">
                <a:solidFill>
                  <a:srgbClr val="000000"/>
                </a:solidFill>
                <a:latin typeface="Times New Roman" panose="02020603050405020304" pitchFamily="18" charset="0"/>
                <a:ea typeface="Calibri" panose="020F0502020204030204" pitchFamily="34" charset="0"/>
              </a:rPr>
              <a:t>M</a:t>
            </a:r>
            <a:r>
              <a:rPr lang="ru-RU" sz="1050" i="1">
                <a:solidFill>
                  <a:srgbClr val="000000"/>
                </a:solidFill>
                <a:latin typeface="Times New Roman" panose="02020603050405020304" pitchFamily="18" charset="0"/>
                <a:ea typeface="Calibri" panose="020F0502020204030204" pitchFamily="34" charset="0"/>
              </a:rPr>
              <a:t>. ferrugineum</a:t>
            </a:r>
            <a:r>
              <a:rPr lang="ru-RU" sz="1050">
                <a:solidFill>
                  <a:srgbClr val="000000"/>
                </a:solidFill>
                <a:latin typeface="Times New Roman" panose="02020603050405020304" pitchFamily="18" charset="0"/>
                <a:ea typeface="Calibri" panose="020F0502020204030204" pitchFamily="34" charset="0"/>
              </a:rPr>
              <a:t> на среде Сабуро</a:t>
            </a:r>
            <a:endParaRPr lang="ru-RU" sz="1050" dirty="0"/>
          </a:p>
        </p:txBody>
      </p:sp>
    </p:spTree>
    <p:extLst>
      <p:ext uri="{BB962C8B-B14F-4D97-AF65-F5344CB8AC3E}">
        <p14:creationId xmlns:p14="http://schemas.microsoft.com/office/powerpoint/2010/main" val="36156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609" y="-236068"/>
            <a:ext cx="10772775" cy="1658198"/>
          </a:xfrm>
        </p:spPr>
        <p:txBody>
          <a:bodyPr vert="horz" lIns="91440" tIns="45720" rIns="91440" bIns="45720" rtlCol="0" anchor="ctr">
            <a:normAutofit/>
          </a:bodyPr>
          <a:lstStyle/>
          <a:p>
            <a:r>
              <a:rPr lang="ru-RU" sz="4800" dirty="0">
                <a:solidFill>
                  <a:srgbClr val="0070C0"/>
                </a:solidFill>
                <a:latin typeface="Franklin Gothic Book" panose="020B0503020102020204" pitchFamily="34" charset="0"/>
              </a:rPr>
              <a:t>Новые для РФ дерматофиты у МДЖ</a:t>
            </a:r>
          </a:p>
        </p:txBody>
      </p:sp>
      <p:sp>
        <p:nvSpPr>
          <p:cNvPr id="3" name="Объект 2"/>
          <p:cNvSpPr>
            <a:spLocks noGrp="1"/>
          </p:cNvSpPr>
          <p:nvPr>
            <p:ph idx="1"/>
          </p:nvPr>
        </p:nvSpPr>
        <p:spPr>
          <a:xfrm>
            <a:off x="3736268" y="1491247"/>
            <a:ext cx="3999384" cy="1535296"/>
          </a:xfrm>
        </p:spPr>
        <p:txBody>
          <a:bodyPr>
            <a:normAutofit/>
          </a:bodyPr>
          <a:lstStyle/>
          <a:p>
            <a:r>
              <a:rPr lang="en-US" sz="2400" i="1" dirty="0"/>
              <a:t>Trichophyton </a:t>
            </a:r>
            <a:r>
              <a:rPr lang="ru-RU" sz="2400" i="1" dirty="0"/>
              <a:t>benhamiae (морские свинки)</a:t>
            </a:r>
          </a:p>
        </p:txBody>
      </p:sp>
      <p:sp>
        <p:nvSpPr>
          <p:cNvPr id="4" name="Номер слайда 3"/>
          <p:cNvSpPr>
            <a:spLocks noGrp="1"/>
          </p:cNvSpPr>
          <p:nvPr>
            <p:ph type="sldNum" sz="quarter" idx="12"/>
          </p:nvPr>
        </p:nvSpPr>
        <p:spPr/>
        <p:txBody>
          <a:bodyPr/>
          <a:lstStyle/>
          <a:p>
            <a:fld id="{E0B89DD9-3A36-4CBF-B7A4-33CD22D23E68}" type="slidenum">
              <a:rPr lang="ru-RU" smtClean="0"/>
              <a:pPr/>
              <a:t>5</a:t>
            </a:fld>
            <a:endParaRPr lang="ru-RU"/>
          </a:p>
        </p:txBody>
      </p:sp>
      <p:sp>
        <p:nvSpPr>
          <p:cNvPr id="5" name="TextBox 4">
            <a:extLst>
              <a:ext uri="{FF2B5EF4-FFF2-40B4-BE49-F238E27FC236}">
                <a16:creationId xmlns:a16="http://schemas.microsoft.com/office/drawing/2014/main" id="{CA68957D-F34A-4516-8ABA-C4BF17D571CF}"/>
              </a:ext>
            </a:extLst>
          </p:cNvPr>
          <p:cNvSpPr txBox="1"/>
          <p:nvPr/>
        </p:nvSpPr>
        <p:spPr>
          <a:xfrm>
            <a:off x="1703512" y="6032934"/>
            <a:ext cx="8064896" cy="400110"/>
          </a:xfrm>
          <a:prstGeom prst="rect">
            <a:avLst/>
          </a:prstGeom>
          <a:noFill/>
        </p:spPr>
        <p:txBody>
          <a:bodyPr wrap="square" rtlCol="0">
            <a:spAutoFit/>
          </a:bodyPr>
          <a:lstStyle/>
          <a:p>
            <a:r>
              <a:rPr lang="ru-RU" sz="1000" i="1" dirty="0">
                <a:solidFill>
                  <a:srgbClr val="0070C0"/>
                </a:solidFill>
                <a:latin typeface="Times New Roman" panose="02020603050405020304" pitchFamily="18" charset="0"/>
                <a:ea typeface="Calibri" panose="020F0502020204030204" pitchFamily="34" charset="0"/>
              </a:rPr>
              <a:t>Савинов, В.А. Новые виды возбудителей в этиологии дерматофитозов животных-компаньонов в московском регионе / В.А. Савинов, Р.С. Овчинников, А.Г. Южаков, А.В. Хабарова, </a:t>
            </a:r>
            <a:r>
              <a:rPr lang="ru-RU" sz="1000" i="1" dirty="0" err="1">
                <a:solidFill>
                  <a:srgbClr val="0070C0"/>
                </a:solidFill>
                <a:latin typeface="Times New Roman" panose="02020603050405020304" pitchFamily="18" charset="0"/>
                <a:ea typeface="Calibri" panose="020F0502020204030204" pitchFamily="34" charset="0"/>
              </a:rPr>
              <a:t>А.Г.Гайнуллина</a:t>
            </a:r>
            <a:r>
              <a:rPr lang="ru-RU" sz="1000" i="1" dirty="0">
                <a:solidFill>
                  <a:srgbClr val="0070C0"/>
                </a:solidFill>
                <a:latin typeface="Times New Roman" panose="02020603050405020304" pitchFamily="18" charset="0"/>
                <a:ea typeface="Calibri" panose="020F0502020204030204" pitchFamily="34" charset="0"/>
              </a:rPr>
              <a:t> //Ветеринария, зоотехния и биотехнология. – 2021. -№9. </a:t>
            </a:r>
            <a:endParaRPr lang="ru-RU" sz="1000" dirty="0">
              <a:solidFill>
                <a:srgbClr val="0070C0"/>
              </a:solidFill>
            </a:endParaRPr>
          </a:p>
        </p:txBody>
      </p:sp>
      <p:sp>
        <p:nvSpPr>
          <p:cNvPr id="9" name="TextBox 8">
            <a:extLst>
              <a:ext uri="{FF2B5EF4-FFF2-40B4-BE49-F238E27FC236}">
                <a16:creationId xmlns:a16="http://schemas.microsoft.com/office/drawing/2014/main" id="{BD034C49-26C2-4FAF-8EB2-AFFEBFFC68F7}"/>
              </a:ext>
            </a:extLst>
          </p:cNvPr>
          <p:cNvSpPr txBox="1"/>
          <p:nvPr/>
        </p:nvSpPr>
        <p:spPr>
          <a:xfrm>
            <a:off x="6960096" y="4976133"/>
            <a:ext cx="2808312" cy="430887"/>
          </a:xfrm>
          <a:prstGeom prst="rect">
            <a:avLst/>
          </a:prstGeom>
          <a:noFill/>
        </p:spPr>
        <p:txBody>
          <a:bodyPr wrap="square" rtlCol="0">
            <a:spAutoFit/>
          </a:bodyPr>
          <a:lstStyle/>
          <a:p>
            <a:r>
              <a:rPr lang="ru-RU" sz="1100" dirty="0">
                <a:solidFill>
                  <a:srgbClr val="000000"/>
                </a:solidFill>
                <a:latin typeface="+mj-lt"/>
                <a:ea typeface="Calibri" panose="020F0502020204030204" pitchFamily="34" charset="0"/>
              </a:rPr>
              <a:t>Рост культуры </a:t>
            </a:r>
            <a:r>
              <a:rPr lang="en-US" sz="1100" i="1" dirty="0">
                <a:solidFill>
                  <a:srgbClr val="000000"/>
                </a:solidFill>
                <a:latin typeface="+mj-lt"/>
                <a:ea typeface="Calibri" panose="020F0502020204030204" pitchFamily="34" charset="0"/>
              </a:rPr>
              <a:t>Tr</a:t>
            </a:r>
            <a:r>
              <a:rPr lang="ru-RU" sz="1100" i="1" dirty="0">
                <a:solidFill>
                  <a:srgbClr val="000000"/>
                </a:solidFill>
                <a:latin typeface="+mj-lt"/>
                <a:ea typeface="Calibri" panose="020F0502020204030204" pitchFamily="34" charset="0"/>
              </a:rPr>
              <a:t>.</a:t>
            </a:r>
            <a:r>
              <a:rPr lang="ru-RU" sz="1100" i="1" dirty="0">
                <a:latin typeface="+mj-lt"/>
                <a:ea typeface="Calibri" panose="020F0502020204030204" pitchFamily="34" charset="0"/>
                <a:cs typeface="Times New Roman" panose="02020603050405020304" pitchFamily="18" charset="0"/>
              </a:rPr>
              <a:t> </a:t>
            </a:r>
            <a:r>
              <a:rPr lang="ru-RU" sz="1100" i="1" dirty="0">
                <a:solidFill>
                  <a:srgbClr val="000000"/>
                </a:solidFill>
                <a:latin typeface="+mj-lt"/>
                <a:ea typeface="Calibri" panose="020F0502020204030204" pitchFamily="34" charset="0"/>
              </a:rPr>
              <a:t>benhamiae</a:t>
            </a:r>
            <a:r>
              <a:rPr lang="ru-RU" sz="1100" dirty="0">
                <a:solidFill>
                  <a:srgbClr val="000000"/>
                </a:solidFill>
                <a:latin typeface="+mj-lt"/>
                <a:ea typeface="Calibri" panose="020F0502020204030204" pitchFamily="34" charset="0"/>
              </a:rPr>
              <a:t> на среде </a:t>
            </a:r>
            <a:r>
              <a:rPr lang="ru-RU" sz="1100" dirty="0" err="1">
                <a:solidFill>
                  <a:srgbClr val="000000"/>
                </a:solidFill>
                <a:latin typeface="+mj-lt"/>
                <a:ea typeface="Calibri" panose="020F0502020204030204" pitchFamily="34" charset="0"/>
              </a:rPr>
              <a:t>Сабуро</a:t>
            </a:r>
            <a:endParaRPr lang="ru-RU" sz="600" dirty="0">
              <a:latin typeface="+mj-lt"/>
            </a:endParaRPr>
          </a:p>
        </p:txBody>
      </p:sp>
      <p:pic>
        <p:nvPicPr>
          <p:cNvPr id="14" name="Рисунок 13">
            <a:extLst>
              <a:ext uri="{FF2B5EF4-FFF2-40B4-BE49-F238E27FC236}">
                <a16:creationId xmlns:a16="http://schemas.microsoft.com/office/drawing/2014/main" id="{F52D3847-DFA2-4159-8672-88CA26979E70}"/>
              </a:ext>
            </a:extLst>
          </p:cNvPr>
          <p:cNvPicPr/>
          <p:nvPr/>
        </p:nvPicPr>
        <p:blipFill rotWithShape="1">
          <a:blip r:embed="rId2" cstate="print">
            <a:extLst>
              <a:ext uri="{28A0092B-C50C-407E-A947-70E740481C1C}">
                <a14:useLocalDpi xmlns:a14="http://schemas.microsoft.com/office/drawing/2010/main" val="0"/>
              </a:ext>
            </a:extLst>
          </a:blip>
          <a:srcRect l="3883" t="5177" r="2014"/>
          <a:stretch/>
        </p:blipFill>
        <p:spPr bwMode="auto">
          <a:xfrm>
            <a:off x="7052448" y="3097985"/>
            <a:ext cx="2247908" cy="1741182"/>
          </a:xfrm>
          <a:prstGeom prst="rect">
            <a:avLst/>
          </a:prstGeom>
          <a:noFill/>
          <a:ln>
            <a:noFill/>
          </a:ln>
        </p:spPr>
      </p:pic>
      <p:pic>
        <p:nvPicPr>
          <p:cNvPr id="8" name="Рисунок 7">
            <a:extLst>
              <a:ext uri="{FF2B5EF4-FFF2-40B4-BE49-F238E27FC236}">
                <a16:creationId xmlns:a16="http://schemas.microsoft.com/office/drawing/2014/main" id="{3FA5A6E6-81EC-4752-8A6D-A52786FB6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812" y="3097985"/>
            <a:ext cx="2321576" cy="1741182"/>
          </a:xfrm>
          <a:prstGeom prst="rect">
            <a:avLst/>
          </a:prstGeom>
        </p:spPr>
      </p:pic>
      <p:sp>
        <p:nvSpPr>
          <p:cNvPr id="16" name="TextBox 15">
            <a:extLst>
              <a:ext uri="{FF2B5EF4-FFF2-40B4-BE49-F238E27FC236}">
                <a16:creationId xmlns:a16="http://schemas.microsoft.com/office/drawing/2014/main" id="{8A677181-CC12-4BBD-BBF4-A952EC0AC1B9}"/>
              </a:ext>
            </a:extLst>
          </p:cNvPr>
          <p:cNvSpPr txBox="1"/>
          <p:nvPr/>
        </p:nvSpPr>
        <p:spPr>
          <a:xfrm>
            <a:off x="4331804" y="4910565"/>
            <a:ext cx="2808312" cy="430887"/>
          </a:xfrm>
          <a:prstGeom prst="rect">
            <a:avLst/>
          </a:prstGeom>
          <a:noFill/>
        </p:spPr>
        <p:txBody>
          <a:bodyPr wrap="square" rtlCol="0">
            <a:spAutoFit/>
          </a:bodyPr>
          <a:lstStyle/>
          <a:p>
            <a:r>
              <a:rPr lang="ru-RU" sz="1100" dirty="0">
                <a:solidFill>
                  <a:srgbClr val="000000"/>
                </a:solidFill>
                <a:latin typeface="+mj-lt"/>
                <a:ea typeface="Calibri" panose="020F0502020204030204" pitchFamily="34" charset="0"/>
              </a:rPr>
              <a:t>Рост культуры </a:t>
            </a:r>
            <a:r>
              <a:rPr lang="en-US" sz="1100" i="1" dirty="0">
                <a:solidFill>
                  <a:srgbClr val="000000"/>
                </a:solidFill>
                <a:latin typeface="+mj-lt"/>
                <a:ea typeface="Calibri" panose="020F0502020204030204" pitchFamily="34" charset="0"/>
              </a:rPr>
              <a:t>Tr</a:t>
            </a:r>
            <a:r>
              <a:rPr lang="ru-RU" sz="1100" i="1" dirty="0">
                <a:solidFill>
                  <a:srgbClr val="000000"/>
                </a:solidFill>
                <a:latin typeface="+mj-lt"/>
                <a:ea typeface="Calibri" panose="020F0502020204030204" pitchFamily="34" charset="0"/>
              </a:rPr>
              <a:t>.</a:t>
            </a:r>
            <a:r>
              <a:rPr lang="ru-RU" sz="1100" i="1" dirty="0">
                <a:latin typeface="+mj-lt"/>
                <a:ea typeface="Calibri" panose="020F0502020204030204" pitchFamily="34" charset="0"/>
                <a:cs typeface="Times New Roman" panose="02020603050405020304" pitchFamily="18" charset="0"/>
              </a:rPr>
              <a:t> </a:t>
            </a:r>
            <a:r>
              <a:rPr lang="ru-RU" sz="1100" i="1" dirty="0">
                <a:solidFill>
                  <a:srgbClr val="000000"/>
                </a:solidFill>
                <a:latin typeface="+mj-lt"/>
                <a:ea typeface="Calibri" panose="020F0502020204030204" pitchFamily="34" charset="0"/>
              </a:rPr>
              <a:t>benhamiae</a:t>
            </a:r>
            <a:r>
              <a:rPr lang="ru-RU" sz="1100" dirty="0">
                <a:solidFill>
                  <a:srgbClr val="000000"/>
                </a:solidFill>
                <a:latin typeface="+mj-lt"/>
                <a:ea typeface="Calibri" panose="020F0502020204030204" pitchFamily="34" charset="0"/>
              </a:rPr>
              <a:t> на среде ДТМ-Эксперт</a:t>
            </a:r>
            <a:endParaRPr lang="ru-RU" sz="600" dirty="0">
              <a:latin typeface="+mj-lt"/>
            </a:endParaRPr>
          </a:p>
        </p:txBody>
      </p:sp>
      <p:pic>
        <p:nvPicPr>
          <p:cNvPr id="17" name="Рисунок 16">
            <a:extLst>
              <a:ext uri="{FF2B5EF4-FFF2-40B4-BE49-F238E27FC236}">
                <a16:creationId xmlns:a16="http://schemas.microsoft.com/office/drawing/2014/main" id="{DBFD0FE7-EA52-4898-AFA6-F08E2F9F2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9" r="7079" b="14642"/>
          <a:stretch/>
        </p:blipFill>
        <p:spPr>
          <a:xfrm>
            <a:off x="0" y="1101881"/>
            <a:ext cx="3336032" cy="2550576"/>
          </a:xfrm>
          <a:prstGeom prst="rect">
            <a:avLst/>
          </a:prstGeom>
        </p:spPr>
      </p:pic>
    </p:spTree>
    <p:extLst>
      <p:ext uri="{BB962C8B-B14F-4D97-AF65-F5344CB8AC3E}">
        <p14:creationId xmlns:p14="http://schemas.microsoft.com/office/powerpoint/2010/main" val="285318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231" y="-31560"/>
            <a:ext cx="10772775" cy="1658198"/>
          </a:xfrm>
        </p:spPr>
        <p:txBody>
          <a:bodyPr vert="horz" lIns="91440" tIns="45720" rIns="91440" bIns="45720" rtlCol="0" anchor="ctr">
            <a:normAutofit/>
          </a:bodyPr>
          <a:lstStyle/>
          <a:p>
            <a:r>
              <a:rPr lang="ru-RU" sz="4500" dirty="0">
                <a:solidFill>
                  <a:srgbClr val="0070C0"/>
                </a:solidFill>
                <a:latin typeface="Franklin Gothic Book" panose="020B0503020102020204" pitchFamily="34" charset="0"/>
              </a:rPr>
              <a:t>Открытие новых видов патогенных грибов</a:t>
            </a:r>
          </a:p>
        </p:txBody>
      </p:sp>
      <p:sp>
        <p:nvSpPr>
          <p:cNvPr id="3" name="Объект 2"/>
          <p:cNvSpPr>
            <a:spLocks noGrp="1"/>
          </p:cNvSpPr>
          <p:nvPr>
            <p:ph idx="1"/>
          </p:nvPr>
        </p:nvSpPr>
        <p:spPr>
          <a:xfrm>
            <a:off x="1981200" y="1293824"/>
            <a:ext cx="8229600" cy="1535296"/>
          </a:xfrm>
        </p:spPr>
        <p:txBody>
          <a:bodyPr>
            <a:normAutofit fontScale="62500" lnSpcReduction="20000"/>
          </a:bodyPr>
          <a:lstStyle/>
          <a:p>
            <a:pPr>
              <a:buFont typeface="Wingdings" panose="05000000000000000000" pitchFamily="2" charset="2"/>
              <a:buChar char="§"/>
            </a:pPr>
            <a:r>
              <a:rPr lang="ru-RU" sz="2400" b="1" i="1" dirty="0"/>
              <a:t> Arthroderma </a:t>
            </a:r>
            <a:r>
              <a:rPr lang="ru-RU" sz="2400" b="1" i="1" dirty="0" err="1"/>
              <a:t>zoogenum</a:t>
            </a:r>
            <a:r>
              <a:rPr lang="ru-RU" sz="2400" b="1" i="1" dirty="0"/>
              <a:t> </a:t>
            </a:r>
            <a:r>
              <a:rPr lang="ru-RU" sz="2400" dirty="0"/>
              <a:t>(</a:t>
            </a:r>
            <a:r>
              <a:rPr lang="ru-RU" sz="2400" dirty="0" err="1"/>
              <a:t>Moulikova</a:t>
            </a:r>
            <a:r>
              <a:rPr lang="ru-RU" sz="2400" dirty="0"/>
              <a:t>, </a:t>
            </a:r>
            <a:r>
              <a:rPr lang="ru-RU" sz="2400" dirty="0" err="1"/>
              <a:t>Hubka</a:t>
            </a:r>
            <a:r>
              <a:rPr lang="ru-RU" sz="2400" dirty="0"/>
              <a:t>, </a:t>
            </a:r>
            <a:r>
              <a:rPr lang="ru-RU" sz="2400" dirty="0" err="1"/>
              <a:t>Lorch</a:t>
            </a:r>
            <a:r>
              <a:rPr lang="ru-RU" sz="2400" dirty="0"/>
              <a:t>, </a:t>
            </a:r>
            <a:r>
              <a:rPr lang="ru-RU" sz="2400" dirty="0" err="1"/>
              <a:t>Ovchinnikov</a:t>
            </a:r>
            <a:r>
              <a:rPr lang="ru-RU" sz="2400" dirty="0"/>
              <a:t> &amp; </a:t>
            </a:r>
            <a:r>
              <a:rPr lang="ru-RU" sz="2400" dirty="0" err="1"/>
              <a:t>Cmokova</a:t>
            </a:r>
            <a:r>
              <a:rPr lang="ru-RU" sz="2400" dirty="0"/>
              <a:t>, </a:t>
            </a:r>
            <a:r>
              <a:rPr lang="ru-RU" sz="2400" dirty="0" err="1"/>
              <a:t>sp</a:t>
            </a:r>
            <a:r>
              <a:rPr lang="ru-RU" sz="2400" dirty="0"/>
              <a:t>. </a:t>
            </a:r>
            <a:r>
              <a:rPr lang="ru-RU" sz="2400" dirty="0" err="1"/>
              <a:t>nov</a:t>
            </a:r>
            <a:r>
              <a:rPr lang="ru-RU" sz="2400" dirty="0"/>
              <a:t> 2023).</a:t>
            </a:r>
          </a:p>
          <a:p>
            <a:pPr>
              <a:buFont typeface="Wingdings" panose="05000000000000000000" pitchFamily="2" charset="2"/>
              <a:buChar char="§"/>
            </a:pPr>
            <a:r>
              <a:rPr lang="ru-RU" sz="2400" dirty="0"/>
              <a:t> Выделен нами в РФ от диких соболей. Первоначальная идентификация – </a:t>
            </a:r>
            <a:r>
              <a:rPr lang="ru-RU" sz="2400" i="1" dirty="0"/>
              <a:t>Arthroderma </a:t>
            </a:r>
            <a:r>
              <a:rPr lang="en-US" sz="2400" i="1" dirty="0"/>
              <a:t>cuniculi</a:t>
            </a:r>
            <a:endParaRPr lang="ru-RU" sz="2400" dirty="0"/>
          </a:p>
          <a:p>
            <a:pPr>
              <a:buFont typeface="Wingdings" panose="05000000000000000000" pitchFamily="2" charset="2"/>
              <a:buChar char="§"/>
            </a:pPr>
            <a:r>
              <a:rPr lang="ru-RU" sz="2400" dirty="0"/>
              <a:t> Выделен зарубежными учеными от барсука, рыжей полевки, полосатого гремучника.</a:t>
            </a:r>
          </a:p>
          <a:p>
            <a:pPr>
              <a:buFont typeface="Wingdings" panose="05000000000000000000" pitchFamily="2" charset="2"/>
              <a:buChar char="§"/>
            </a:pPr>
            <a:r>
              <a:rPr lang="ru-RU" sz="2400" dirty="0"/>
              <a:t> Вид зарегистрирован в базе микологической номенклатуры </a:t>
            </a:r>
            <a:r>
              <a:rPr lang="ru-RU" sz="2400" dirty="0" err="1"/>
              <a:t>Mycobank</a:t>
            </a:r>
            <a:r>
              <a:rPr lang="ru-RU" sz="2400" dirty="0"/>
              <a:t> под номером MB 845987 </a:t>
            </a:r>
          </a:p>
        </p:txBody>
      </p:sp>
      <p:sp>
        <p:nvSpPr>
          <p:cNvPr id="4" name="Номер слайда 3"/>
          <p:cNvSpPr>
            <a:spLocks noGrp="1"/>
          </p:cNvSpPr>
          <p:nvPr>
            <p:ph type="sldNum" sz="quarter" idx="12"/>
          </p:nvPr>
        </p:nvSpPr>
        <p:spPr/>
        <p:txBody>
          <a:bodyPr/>
          <a:lstStyle/>
          <a:p>
            <a:fld id="{E0B89DD9-3A36-4CBF-B7A4-33CD22D23E68}" type="slidenum">
              <a:rPr lang="ru-RU" smtClean="0"/>
              <a:pPr/>
              <a:t>6</a:t>
            </a:fld>
            <a:endParaRPr lang="ru-RU"/>
          </a:p>
        </p:txBody>
      </p:sp>
      <p:sp>
        <p:nvSpPr>
          <p:cNvPr id="5" name="TextBox 4">
            <a:extLst>
              <a:ext uri="{FF2B5EF4-FFF2-40B4-BE49-F238E27FC236}">
                <a16:creationId xmlns:a16="http://schemas.microsoft.com/office/drawing/2014/main" id="{CA68957D-F34A-4516-8ABA-C4BF17D571CF}"/>
              </a:ext>
            </a:extLst>
          </p:cNvPr>
          <p:cNvSpPr txBox="1"/>
          <p:nvPr/>
        </p:nvSpPr>
        <p:spPr>
          <a:xfrm>
            <a:off x="1703512" y="6032935"/>
            <a:ext cx="8280920" cy="461665"/>
          </a:xfrm>
          <a:prstGeom prst="rect">
            <a:avLst/>
          </a:prstGeom>
          <a:noFill/>
        </p:spPr>
        <p:txBody>
          <a:bodyPr wrap="square" rtlCol="0">
            <a:spAutoFit/>
          </a:bodyPr>
          <a:lstStyle/>
          <a:p>
            <a:r>
              <a:rPr lang="en-US" sz="1200" i="1" dirty="0" err="1">
                <a:solidFill>
                  <a:srgbClr val="0070C0"/>
                </a:solidFill>
                <a:latin typeface="Times New Roman" panose="02020603050405020304" pitchFamily="18" charset="0"/>
                <a:ea typeface="Calibri" panose="020F0502020204030204" pitchFamily="34" charset="0"/>
              </a:rPr>
              <a:t>Moulíková</a:t>
            </a:r>
            <a:r>
              <a:rPr lang="en-US" sz="1200" i="1" dirty="0">
                <a:solidFill>
                  <a:srgbClr val="0070C0"/>
                </a:solidFill>
                <a:latin typeface="Times New Roman" panose="02020603050405020304" pitchFamily="18" charset="0"/>
                <a:ea typeface="Calibri" panose="020F0502020204030204" pitchFamily="34" charset="0"/>
              </a:rPr>
              <a:t>, Š.</a:t>
            </a:r>
            <a:r>
              <a:rPr lang="en-US"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rgbClr val="0070C0"/>
                </a:solidFill>
                <a:latin typeface="Times New Roman" panose="02020603050405020304" pitchFamily="18" charset="0"/>
                <a:ea typeface="Calibri" panose="020F0502020204030204" pitchFamily="34" charset="0"/>
              </a:rPr>
              <a:t>Wild rodents </a:t>
            </a:r>
            <a:r>
              <a:rPr lang="en-US" sz="1200" i="1" dirty="0" err="1">
                <a:solidFill>
                  <a:srgbClr val="0070C0"/>
                </a:solidFill>
                <a:latin typeface="Times New Roman" panose="02020603050405020304" pitchFamily="18" charset="0"/>
                <a:ea typeface="Calibri" panose="020F0502020204030204" pitchFamily="34" charset="0"/>
              </a:rPr>
              <a:t>harbour</a:t>
            </a:r>
            <a:r>
              <a:rPr lang="en-US" sz="1200" i="1" dirty="0">
                <a:solidFill>
                  <a:srgbClr val="0070C0"/>
                </a:solidFill>
                <a:latin typeface="Times New Roman" panose="02020603050405020304" pitchFamily="18" charset="0"/>
                <a:ea typeface="Calibri" panose="020F0502020204030204" pitchFamily="34" charset="0"/>
              </a:rPr>
              <a:t> high diversity of Arthroderma / Š. </a:t>
            </a:r>
            <a:r>
              <a:rPr lang="en-US" sz="1200" i="1" dirty="0" err="1">
                <a:solidFill>
                  <a:srgbClr val="0070C0"/>
                </a:solidFill>
                <a:latin typeface="Times New Roman" panose="02020603050405020304" pitchFamily="18" charset="0"/>
                <a:ea typeface="Calibri" panose="020F0502020204030204" pitchFamily="34" charset="0"/>
              </a:rPr>
              <a:t>Moulíková</a:t>
            </a:r>
            <a:r>
              <a:rPr lang="en-US" sz="1200" i="1" dirty="0">
                <a:solidFill>
                  <a:srgbClr val="0070C0"/>
                </a:solidFill>
                <a:latin typeface="Times New Roman" panose="02020603050405020304" pitchFamily="18" charset="0"/>
                <a:ea typeface="Calibri" panose="020F0502020204030204" pitchFamily="34" charset="0"/>
              </a:rPr>
              <a:t>, M. </a:t>
            </a:r>
            <a:r>
              <a:rPr lang="en-US" sz="1200" i="1" dirty="0" err="1">
                <a:solidFill>
                  <a:srgbClr val="0070C0"/>
                </a:solidFill>
                <a:latin typeface="Times New Roman" panose="02020603050405020304" pitchFamily="18" charset="0"/>
                <a:ea typeface="Calibri" panose="020F0502020204030204" pitchFamily="34" charset="0"/>
              </a:rPr>
              <a:t>Kolařík</a:t>
            </a:r>
            <a:r>
              <a:rPr lang="en-US" sz="1200" i="1" dirty="0">
                <a:solidFill>
                  <a:srgbClr val="0070C0"/>
                </a:solidFill>
                <a:latin typeface="Times New Roman" panose="02020603050405020304" pitchFamily="18" charset="0"/>
                <a:ea typeface="Calibri" panose="020F0502020204030204" pitchFamily="34" charset="0"/>
              </a:rPr>
              <a:t>, J.M. Lorch, D. </a:t>
            </a:r>
            <a:r>
              <a:rPr lang="en-US" sz="1200" i="1" dirty="0" err="1">
                <a:solidFill>
                  <a:srgbClr val="0070C0"/>
                </a:solidFill>
                <a:latin typeface="Times New Roman" panose="02020603050405020304" pitchFamily="18" charset="0"/>
                <a:ea typeface="Calibri" panose="020F0502020204030204" pitchFamily="34" charset="0"/>
              </a:rPr>
              <a:t>Kolarczyková</a:t>
            </a:r>
            <a:r>
              <a:rPr lang="en-US" sz="1200" i="1" dirty="0">
                <a:solidFill>
                  <a:srgbClr val="0070C0"/>
                </a:solidFill>
                <a:latin typeface="Times New Roman" panose="02020603050405020304" pitchFamily="18" charset="0"/>
                <a:ea typeface="Calibri" panose="020F0502020204030204" pitchFamily="34" charset="0"/>
              </a:rPr>
              <a:t>, V. </a:t>
            </a:r>
            <a:r>
              <a:rPr lang="en-US" sz="1200" i="1" dirty="0" err="1">
                <a:solidFill>
                  <a:srgbClr val="0070C0"/>
                </a:solidFill>
                <a:latin typeface="Times New Roman" panose="02020603050405020304" pitchFamily="18" charset="0"/>
                <a:ea typeface="Calibri" panose="020F0502020204030204" pitchFamily="34" charset="0"/>
              </a:rPr>
              <a:t>Hubka</a:t>
            </a:r>
            <a:r>
              <a:rPr lang="en-US" sz="1200" i="1" dirty="0">
                <a:solidFill>
                  <a:srgbClr val="0070C0"/>
                </a:solidFill>
                <a:latin typeface="Times New Roman" panose="02020603050405020304" pitchFamily="18" charset="0"/>
                <a:ea typeface="Calibri" panose="020F0502020204030204" pitchFamily="34" charset="0"/>
              </a:rPr>
              <a:t>, A. </a:t>
            </a:r>
            <a:r>
              <a:rPr lang="en-US" sz="1200" i="1" dirty="0" err="1">
                <a:solidFill>
                  <a:srgbClr val="0070C0"/>
                </a:solidFill>
                <a:latin typeface="Times New Roman" panose="02020603050405020304" pitchFamily="18" charset="0"/>
                <a:ea typeface="Calibri" panose="020F0502020204030204" pitchFamily="34" charset="0"/>
              </a:rPr>
              <a:t>Čmoková</a:t>
            </a:r>
            <a:r>
              <a:rPr lang="en-US" sz="1200" i="1" dirty="0">
                <a:solidFill>
                  <a:srgbClr val="0070C0"/>
                </a:solidFill>
                <a:latin typeface="Times New Roman" panose="02020603050405020304" pitchFamily="18" charset="0"/>
                <a:ea typeface="Calibri" panose="020F0502020204030204" pitchFamily="34" charset="0"/>
              </a:rPr>
              <a:t> // Persoonia - Molecular Phylogeny and Evolution of Fungi. – 2023.-50.-P.27-47.</a:t>
            </a:r>
            <a:endParaRPr lang="ru-RU" sz="700" dirty="0">
              <a:solidFill>
                <a:srgbClr val="0070C0"/>
              </a:solidFill>
            </a:endParaRPr>
          </a:p>
        </p:txBody>
      </p:sp>
      <p:sp>
        <p:nvSpPr>
          <p:cNvPr id="16" name="TextBox 15">
            <a:extLst>
              <a:ext uri="{FF2B5EF4-FFF2-40B4-BE49-F238E27FC236}">
                <a16:creationId xmlns:a16="http://schemas.microsoft.com/office/drawing/2014/main" id="{8A677181-CC12-4BBD-BBF4-A952EC0AC1B9}"/>
              </a:ext>
            </a:extLst>
          </p:cNvPr>
          <p:cNvSpPr txBox="1"/>
          <p:nvPr/>
        </p:nvSpPr>
        <p:spPr>
          <a:xfrm>
            <a:off x="1979216" y="5529060"/>
            <a:ext cx="2808312" cy="430887"/>
          </a:xfrm>
          <a:prstGeom prst="rect">
            <a:avLst/>
          </a:prstGeom>
          <a:noFill/>
        </p:spPr>
        <p:txBody>
          <a:bodyPr wrap="square" rtlCol="0">
            <a:spAutoFit/>
          </a:bodyPr>
          <a:lstStyle/>
          <a:p>
            <a:r>
              <a:rPr lang="ru-RU" sz="1100" dirty="0">
                <a:solidFill>
                  <a:srgbClr val="000000"/>
                </a:solidFill>
                <a:latin typeface="Times New Roman" panose="02020603050405020304" pitchFamily="18" charset="0"/>
                <a:ea typeface="Calibri" panose="020F0502020204030204" pitchFamily="34" charset="0"/>
              </a:rPr>
              <a:t>Рост культуры </a:t>
            </a:r>
            <a:r>
              <a:rPr lang="ru-RU" sz="1100" b="1" i="1" dirty="0"/>
              <a:t>Arthroderma </a:t>
            </a:r>
            <a:r>
              <a:rPr lang="ru-RU" sz="1100" b="1" i="1" dirty="0" err="1"/>
              <a:t>zoogenum</a:t>
            </a:r>
            <a:r>
              <a:rPr lang="ru-RU" sz="1100" b="1" i="1" dirty="0"/>
              <a:t> </a:t>
            </a:r>
            <a:r>
              <a:rPr lang="ru-RU" sz="1100" dirty="0">
                <a:solidFill>
                  <a:srgbClr val="000000"/>
                </a:solidFill>
                <a:latin typeface="Times New Roman" panose="02020603050405020304" pitchFamily="18" charset="0"/>
                <a:ea typeface="Calibri" panose="020F0502020204030204" pitchFamily="34" charset="0"/>
              </a:rPr>
              <a:t>на среде Сабуро</a:t>
            </a:r>
            <a:endParaRPr lang="ru-RU" sz="600" dirty="0"/>
          </a:p>
        </p:txBody>
      </p:sp>
      <p:pic>
        <p:nvPicPr>
          <p:cNvPr id="7" name="Рисунок 6">
            <a:extLst>
              <a:ext uri="{FF2B5EF4-FFF2-40B4-BE49-F238E27FC236}">
                <a16:creationId xmlns:a16="http://schemas.microsoft.com/office/drawing/2014/main" id="{F57C82DE-9EC2-46C0-AFFF-C2D2D1F37FE0}"/>
              </a:ext>
            </a:extLst>
          </p:cNvPr>
          <p:cNvPicPr>
            <a:picLocks noChangeAspect="1"/>
          </p:cNvPicPr>
          <p:nvPr/>
        </p:nvPicPr>
        <p:blipFill>
          <a:blip r:embed="rId2"/>
          <a:stretch>
            <a:fillRect/>
          </a:stretch>
        </p:blipFill>
        <p:spPr>
          <a:xfrm>
            <a:off x="5736922" y="2775494"/>
            <a:ext cx="4585281" cy="2822607"/>
          </a:xfrm>
          <a:prstGeom prst="rect">
            <a:avLst/>
          </a:prstGeom>
          <a:ln>
            <a:noFill/>
          </a:ln>
          <a:effectLst>
            <a:outerShdw blurRad="190500" algn="tl" rotWithShape="0">
              <a:srgbClr val="000000">
                <a:alpha val="70000"/>
              </a:srgbClr>
            </a:outerShdw>
          </a:effectLst>
        </p:spPr>
      </p:pic>
      <p:pic>
        <p:nvPicPr>
          <p:cNvPr id="9" name="Рисунок 8">
            <a:extLst>
              <a:ext uri="{FF2B5EF4-FFF2-40B4-BE49-F238E27FC236}">
                <a16:creationId xmlns:a16="http://schemas.microsoft.com/office/drawing/2014/main" id="{F293396B-A195-412D-9EF9-7C701CADC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9" t="3132" r="14801"/>
          <a:stretch/>
        </p:blipFill>
        <p:spPr>
          <a:xfrm rot="10800000">
            <a:off x="2067774" y="2796383"/>
            <a:ext cx="2719754" cy="2474198"/>
          </a:xfrm>
          <a:prstGeom prst="rect">
            <a:avLst/>
          </a:prstGeom>
        </p:spPr>
      </p:pic>
    </p:spTree>
    <p:extLst>
      <p:ext uri="{BB962C8B-B14F-4D97-AF65-F5344CB8AC3E}">
        <p14:creationId xmlns:p14="http://schemas.microsoft.com/office/powerpoint/2010/main" val="410077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223" y="69580"/>
            <a:ext cx="8229600" cy="1143000"/>
          </a:xfrm>
        </p:spPr>
        <p:txBody>
          <a:bodyPr vert="horz" lIns="91440" tIns="45720" rIns="91440" bIns="45720" rtlCol="0" anchor="ctr">
            <a:normAutofit fontScale="90000"/>
          </a:bodyPr>
          <a:lstStyle/>
          <a:p>
            <a:r>
              <a:rPr lang="ru-RU" sz="4800" dirty="0">
                <a:solidFill>
                  <a:srgbClr val="0070C0"/>
                </a:solidFill>
                <a:latin typeface="Franklin Gothic Book" panose="020B0503020102020204" pitchFamily="34" charset="0"/>
              </a:rPr>
              <a:t>Дерматофитозы диких животных</a:t>
            </a:r>
          </a:p>
        </p:txBody>
      </p:sp>
      <p:sp>
        <p:nvSpPr>
          <p:cNvPr id="3" name="Объект 2"/>
          <p:cNvSpPr>
            <a:spLocks noGrp="1"/>
          </p:cNvSpPr>
          <p:nvPr>
            <p:ph idx="1"/>
          </p:nvPr>
        </p:nvSpPr>
        <p:spPr>
          <a:xfrm>
            <a:off x="946223" y="1283754"/>
            <a:ext cx="8568952" cy="1535296"/>
          </a:xfrm>
        </p:spPr>
        <p:txBody>
          <a:bodyPr>
            <a:normAutofit/>
          </a:bodyPr>
          <a:lstStyle/>
          <a:p>
            <a:pPr>
              <a:buFont typeface="Wingdings" panose="05000000000000000000" pitchFamily="2" charset="2"/>
              <a:buChar char="§"/>
            </a:pPr>
            <a:r>
              <a:rPr lang="ru-RU" sz="1800" dirty="0"/>
              <a:t> Массовые кожные поражения у диких соболей</a:t>
            </a:r>
            <a:r>
              <a:rPr lang="en-US" sz="1800" dirty="0"/>
              <a:t> (Martes zibellina)</a:t>
            </a:r>
            <a:r>
              <a:rPr lang="ru-RU" sz="1800" dirty="0"/>
              <a:t> в Томской области</a:t>
            </a:r>
          </a:p>
          <a:p>
            <a:pPr>
              <a:buFont typeface="Wingdings" panose="05000000000000000000" pitchFamily="2" charset="2"/>
              <a:buChar char="§"/>
            </a:pPr>
            <a:r>
              <a:rPr lang="ru-RU" sz="1800" dirty="0"/>
              <a:t> Проведено </a:t>
            </a:r>
            <a:r>
              <a:rPr lang="ru-RU" sz="1800" dirty="0" err="1"/>
              <a:t>культуральное</a:t>
            </a:r>
            <a:r>
              <a:rPr lang="ru-RU" sz="1800" dirty="0"/>
              <a:t> и </a:t>
            </a:r>
            <a:r>
              <a:rPr lang="ru-RU" sz="1800" dirty="0" err="1"/>
              <a:t>метагеномное</a:t>
            </a:r>
            <a:r>
              <a:rPr lang="ru-RU" sz="1800" dirty="0"/>
              <a:t> исследование</a:t>
            </a:r>
          </a:p>
          <a:p>
            <a:pPr>
              <a:buFont typeface="Wingdings" panose="05000000000000000000" pitchFamily="2" charset="2"/>
              <a:buChar char="§"/>
            </a:pPr>
            <a:r>
              <a:rPr lang="ru-RU" sz="1800" b="1" dirty="0"/>
              <a:t> Выделены атипичные культуры грибов-дерматофитов</a:t>
            </a:r>
          </a:p>
          <a:p>
            <a:endParaRPr lang="ru-RU" sz="1800" dirty="0"/>
          </a:p>
        </p:txBody>
      </p:sp>
      <p:sp>
        <p:nvSpPr>
          <p:cNvPr id="4" name="Номер слайда 3"/>
          <p:cNvSpPr>
            <a:spLocks noGrp="1"/>
          </p:cNvSpPr>
          <p:nvPr>
            <p:ph type="sldNum" sz="quarter" idx="12"/>
          </p:nvPr>
        </p:nvSpPr>
        <p:spPr/>
        <p:txBody>
          <a:bodyPr/>
          <a:lstStyle/>
          <a:p>
            <a:fld id="{E0B89DD9-3A36-4CBF-B7A4-33CD22D23E68}" type="slidenum">
              <a:rPr lang="ru-RU" smtClean="0"/>
              <a:pPr/>
              <a:t>7</a:t>
            </a:fld>
            <a:endParaRPr lang="ru-RU" dirty="0"/>
          </a:p>
        </p:txBody>
      </p:sp>
      <p:sp>
        <p:nvSpPr>
          <p:cNvPr id="16" name="TextBox 15">
            <a:extLst>
              <a:ext uri="{FF2B5EF4-FFF2-40B4-BE49-F238E27FC236}">
                <a16:creationId xmlns:a16="http://schemas.microsoft.com/office/drawing/2014/main" id="{8A677181-CC12-4BBD-BBF4-A952EC0AC1B9}"/>
              </a:ext>
            </a:extLst>
          </p:cNvPr>
          <p:cNvSpPr txBox="1"/>
          <p:nvPr/>
        </p:nvSpPr>
        <p:spPr>
          <a:xfrm>
            <a:off x="3904129" y="5914662"/>
            <a:ext cx="2648546" cy="461665"/>
          </a:xfrm>
          <a:prstGeom prst="rect">
            <a:avLst/>
          </a:prstGeom>
          <a:noFill/>
        </p:spPr>
        <p:txBody>
          <a:bodyPr wrap="none" rtlCol="0">
            <a:spAutoFit/>
          </a:bodyPr>
          <a:lstStyle>
            <a:defPPr>
              <a:defRPr lang="en-US"/>
            </a:defPPr>
            <a:lvl1pPr>
              <a:defRPr sz="1200">
                <a:latin typeface="+mj-lt"/>
              </a:defRPr>
            </a:lvl1pPr>
          </a:lstStyle>
          <a:p>
            <a:r>
              <a:rPr lang="ru-RU" dirty="0"/>
              <a:t>Рост культуры </a:t>
            </a:r>
            <a:r>
              <a:rPr lang="en-US" dirty="0"/>
              <a:t>Arthroderma</a:t>
            </a:r>
            <a:r>
              <a:rPr lang="ru-RU" dirty="0"/>
              <a:t> </a:t>
            </a:r>
            <a:r>
              <a:rPr lang="en-US" dirty="0" err="1"/>
              <a:t>zoogenum</a:t>
            </a:r>
            <a:r>
              <a:rPr lang="en-US" dirty="0"/>
              <a:t> </a:t>
            </a:r>
            <a:endParaRPr lang="ru-RU" dirty="0"/>
          </a:p>
          <a:p>
            <a:r>
              <a:rPr lang="ru-RU" dirty="0"/>
              <a:t>от соболя на среде ДТМ-Эксперт</a:t>
            </a:r>
          </a:p>
        </p:txBody>
      </p:sp>
      <p:sp>
        <p:nvSpPr>
          <p:cNvPr id="6" name="TextBox 5">
            <a:extLst>
              <a:ext uri="{FF2B5EF4-FFF2-40B4-BE49-F238E27FC236}">
                <a16:creationId xmlns:a16="http://schemas.microsoft.com/office/drawing/2014/main" id="{A199393F-971D-44D1-9635-08AA399A98D0}"/>
              </a:ext>
            </a:extLst>
          </p:cNvPr>
          <p:cNvSpPr txBox="1"/>
          <p:nvPr/>
        </p:nvSpPr>
        <p:spPr>
          <a:xfrm>
            <a:off x="870699" y="5871393"/>
            <a:ext cx="2900409" cy="276999"/>
          </a:xfrm>
          <a:prstGeom prst="rect">
            <a:avLst/>
          </a:prstGeom>
          <a:noFill/>
        </p:spPr>
        <p:txBody>
          <a:bodyPr wrap="none" rtlCol="0">
            <a:spAutoFit/>
          </a:bodyPr>
          <a:lstStyle/>
          <a:p>
            <a:r>
              <a:rPr lang="ru-RU" sz="1200" dirty="0">
                <a:latin typeface="+mj-lt"/>
              </a:rPr>
              <a:t>Шкурка соболя с кожными поражениями</a:t>
            </a:r>
          </a:p>
        </p:txBody>
      </p:sp>
      <p:pic>
        <p:nvPicPr>
          <p:cNvPr id="10" name="Рисунок 9">
            <a:extLst>
              <a:ext uri="{FF2B5EF4-FFF2-40B4-BE49-F238E27FC236}">
                <a16:creationId xmlns:a16="http://schemas.microsoft.com/office/drawing/2014/main" id="{65972759-6BDB-401E-9809-682E09137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45223" y="3310772"/>
            <a:ext cx="2831169" cy="2123377"/>
          </a:xfrm>
          <a:prstGeom prst="rect">
            <a:avLst/>
          </a:prstGeom>
        </p:spPr>
      </p:pic>
      <p:pic>
        <p:nvPicPr>
          <p:cNvPr id="11" name="Объект 3">
            <a:extLst>
              <a:ext uri="{FF2B5EF4-FFF2-40B4-BE49-F238E27FC236}">
                <a16:creationId xmlns:a16="http://schemas.microsoft.com/office/drawing/2014/main" id="{A76029C1-7154-41BB-9223-6D344520E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683" y="3466075"/>
            <a:ext cx="3127815" cy="2345861"/>
          </a:xfrm>
          <a:prstGeom prst="rect">
            <a:avLst/>
          </a:prstGeom>
        </p:spPr>
      </p:pic>
      <p:pic>
        <p:nvPicPr>
          <p:cNvPr id="12" name="Рисунок 11">
            <a:extLst>
              <a:ext uri="{FF2B5EF4-FFF2-40B4-BE49-F238E27FC236}">
                <a16:creationId xmlns:a16="http://schemas.microsoft.com/office/drawing/2014/main" id="{4E004ADA-5B46-43C1-941C-AFD24A073B0F}"/>
              </a:ext>
            </a:extLst>
          </p:cNvPr>
          <p:cNvPicPr>
            <a:picLocks noChangeAspect="1"/>
          </p:cNvPicPr>
          <p:nvPr/>
        </p:nvPicPr>
        <p:blipFill>
          <a:blip r:embed="rId4"/>
          <a:stretch>
            <a:fillRect/>
          </a:stretch>
        </p:blipFill>
        <p:spPr>
          <a:xfrm>
            <a:off x="7056761" y="2223585"/>
            <a:ext cx="4566487" cy="3601626"/>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299DB37A-DCF5-438A-9D1D-F77F598856ED}"/>
              </a:ext>
            </a:extLst>
          </p:cNvPr>
          <p:cNvSpPr txBox="1"/>
          <p:nvPr/>
        </p:nvSpPr>
        <p:spPr>
          <a:xfrm>
            <a:off x="6980839" y="5918926"/>
            <a:ext cx="3599062" cy="276999"/>
          </a:xfrm>
          <a:prstGeom prst="rect">
            <a:avLst/>
          </a:prstGeom>
          <a:noFill/>
        </p:spPr>
        <p:txBody>
          <a:bodyPr wrap="none" rtlCol="0">
            <a:spAutoFit/>
          </a:bodyPr>
          <a:lstStyle/>
          <a:p>
            <a:r>
              <a:rPr lang="ru-RU" sz="1200" dirty="0">
                <a:latin typeface="+mj-lt"/>
              </a:rPr>
              <a:t>Результаты </a:t>
            </a:r>
            <a:r>
              <a:rPr lang="ru-RU" sz="1200" dirty="0" err="1">
                <a:latin typeface="+mj-lt"/>
              </a:rPr>
              <a:t>метагеномного</a:t>
            </a:r>
            <a:r>
              <a:rPr lang="ru-RU" sz="1200" dirty="0">
                <a:latin typeface="+mj-lt"/>
              </a:rPr>
              <a:t> секвенирования образца</a:t>
            </a:r>
          </a:p>
        </p:txBody>
      </p:sp>
      <p:sp>
        <p:nvSpPr>
          <p:cNvPr id="5" name="TextBox 4">
            <a:extLst>
              <a:ext uri="{FF2B5EF4-FFF2-40B4-BE49-F238E27FC236}">
                <a16:creationId xmlns:a16="http://schemas.microsoft.com/office/drawing/2014/main" id="{7434E50A-7382-4386-92E8-0C48F6FB878C}"/>
              </a:ext>
            </a:extLst>
          </p:cNvPr>
          <p:cNvSpPr txBox="1"/>
          <p:nvPr/>
        </p:nvSpPr>
        <p:spPr>
          <a:xfrm>
            <a:off x="289852" y="6573177"/>
            <a:ext cx="11573919" cy="246221"/>
          </a:xfrm>
          <a:prstGeom prst="rect">
            <a:avLst/>
          </a:prstGeom>
          <a:noFill/>
        </p:spPr>
        <p:txBody>
          <a:bodyPr wrap="square" rtlCol="0">
            <a:spAutoFit/>
          </a:bodyPr>
          <a:lstStyle>
            <a:defPPr>
              <a:defRPr lang="en-US"/>
            </a:defPPr>
            <a:lvl1pPr>
              <a:defRPr sz="1000" i="1">
                <a:solidFill>
                  <a:srgbClr val="0070C0"/>
                </a:solidFill>
                <a:latin typeface="Times New Roman" panose="02020603050405020304" pitchFamily="18" charset="0"/>
                <a:ea typeface="Calibri" panose="020F0502020204030204" pitchFamily="34" charset="0"/>
              </a:defRPr>
            </a:lvl1pPr>
          </a:lstStyle>
          <a:p>
            <a:r>
              <a:rPr lang="ru-RU" dirty="0"/>
              <a:t>Овчинников Р.С.  Исследование </a:t>
            </a:r>
            <a:r>
              <a:rPr lang="ru-RU" dirty="0" err="1"/>
              <a:t>микобиоты</a:t>
            </a:r>
            <a:r>
              <a:rPr lang="ru-RU" dirty="0"/>
              <a:t> кожных поражений соболей </a:t>
            </a:r>
            <a:r>
              <a:rPr lang="ru-RU" dirty="0" err="1"/>
              <a:t>Martes</a:t>
            </a:r>
            <a:r>
              <a:rPr lang="ru-RU" dirty="0"/>
              <a:t> </a:t>
            </a:r>
            <a:r>
              <a:rPr lang="ru-RU" dirty="0" err="1"/>
              <a:t>zibellina</a:t>
            </a:r>
            <a:r>
              <a:rPr lang="ru-RU" dirty="0"/>
              <a:t> методом </a:t>
            </a:r>
            <a:r>
              <a:rPr lang="ru-RU" dirty="0" err="1"/>
              <a:t>метагеномного</a:t>
            </a:r>
            <a:r>
              <a:rPr lang="ru-RU" dirty="0"/>
              <a:t> секвенирования. Ветеринария. 2023. №3. Стр. 3-9</a:t>
            </a:r>
            <a:r>
              <a:rPr lang="ru-RU"/>
              <a:t>. </a:t>
            </a:r>
            <a:r>
              <a:rPr lang="en-US"/>
              <a:t>DOI</a:t>
            </a:r>
            <a:r>
              <a:rPr lang="ru-RU"/>
              <a:t>:</a:t>
            </a:r>
            <a:r>
              <a:rPr lang="en-US" dirty="0"/>
              <a:t> </a:t>
            </a:r>
            <a:r>
              <a:rPr lang="ru-RU" dirty="0"/>
              <a:t>10.30896/0042-4846.2023.26.3.03-08</a:t>
            </a:r>
          </a:p>
        </p:txBody>
      </p:sp>
    </p:spTree>
    <p:extLst>
      <p:ext uri="{BB962C8B-B14F-4D97-AF65-F5344CB8AC3E}">
        <p14:creationId xmlns:p14="http://schemas.microsoft.com/office/powerpoint/2010/main" val="388650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9497" y="109446"/>
            <a:ext cx="9364370" cy="1143000"/>
          </a:xfrm>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Возвращающиеся дерматофитозы</a:t>
            </a:r>
          </a:p>
        </p:txBody>
      </p:sp>
      <p:sp>
        <p:nvSpPr>
          <p:cNvPr id="3" name="Объект 2"/>
          <p:cNvSpPr>
            <a:spLocks noGrp="1"/>
          </p:cNvSpPr>
          <p:nvPr>
            <p:ph idx="1"/>
          </p:nvPr>
        </p:nvSpPr>
        <p:spPr>
          <a:xfrm>
            <a:off x="1159497" y="1100378"/>
            <a:ext cx="8568952" cy="1535296"/>
          </a:xfrm>
        </p:spPr>
        <p:txBody>
          <a:bodyPr>
            <a:normAutofit fontScale="92500" lnSpcReduction="20000"/>
          </a:bodyPr>
          <a:lstStyle/>
          <a:p>
            <a:pPr>
              <a:buFont typeface="Wingdings" panose="05000000000000000000" pitchFamily="2" charset="2"/>
              <a:buChar char="§"/>
            </a:pPr>
            <a:r>
              <a:rPr lang="ru-RU" sz="2400" dirty="0"/>
              <a:t> Вспышка </a:t>
            </a:r>
            <a:r>
              <a:rPr lang="ru-RU" sz="2400" dirty="0" err="1"/>
              <a:t>дерматофитоза</a:t>
            </a:r>
            <a:r>
              <a:rPr lang="ru-RU" sz="2400" dirty="0"/>
              <a:t> на </a:t>
            </a:r>
            <a:r>
              <a:rPr lang="ru-RU" sz="2400" b="1" dirty="0"/>
              <a:t>животноводческой</a:t>
            </a:r>
            <a:r>
              <a:rPr lang="ru-RU" sz="2400" dirty="0"/>
              <a:t> ферме у </a:t>
            </a:r>
            <a:r>
              <a:rPr lang="ru-RU" sz="2400" b="1" dirty="0"/>
              <a:t>КРС </a:t>
            </a:r>
            <a:r>
              <a:rPr lang="ru-RU" sz="2400" dirty="0"/>
              <a:t>(2022)</a:t>
            </a:r>
            <a:endParaRPr lang="en-US" sz="2400" dirty="0"/>
          </a:p>
          <a:p>
            <a:pPr>
              <a:buFont typeface="Wingdings" panose="05000000000000000000" pitchFamily="2" charset="2"/>
              <a:buChar char="§"/>
            </a:pPr>
            <a:r>
              <a:rPr lang="ru-RU" sz="2400" dirty="0"/>
              <a:t> Поражено 40% поголовья в отделении</a:t>
            </a:r>
          </a:p>
          <a:p>
            <a:pPr>
              <a:buFont typeface="Wingdings" panose="05000000000000000000" pitchFamily="2" charset="2"/>
              <a:buChar char="§"/>
            </a:pPr>
            <a:r>
              <a:rPr lang="ru-RU" sz="2400" dirty="0"/>
              <a:t> Болеют телята с 3-4 мес. возраста, истощение, снижение привесов</a:t>
            </a:r>
          </a:p>
          <a:p>
            <a:pPr>
              <a:buFont typeface="Wingdings" panose="05000000000000000000" pitchFamily="2" charset="2"/>
              <a:buChar char="§"/>
            </a:pPr>
            <a:r>
              <a:rPr lang="ru-RU" sz="2400" dirty="0"/>
              <a:t> Возбудитель – </a:t>
            </a:r>
            <a:r>
              <a:rPr lang="en-US" sz="2400" i="1" dirty="0"/>
              <a:t>Trichophyton verrucosum</a:t>
            </a:r>
            <a:endParaRPr lang="ru-RU" sz="2400" i="1" dirty="0"/>
          </a:p>
          <a:p>
            <a:endParaRPr lang="ru-RU" sz="2400" dirty="0"/>
          </a:p>
        </p:txBody>
      </p:sp>
      <p:sp>
        <p:nvSpPr>
          <p:cNvPr id="4" name="Номер слайда 3"/>
          <p:cNvSpPr>
            <a:spLocks noGrp="1"/>
          </p:cNvSpPr>
          <p:nvPr>
            <p:ph type="sldNum" sz="quarter" idx="12"/>
          </p:nvPr>
        </p:nvSpPr>
        <p:spPr/>
        <p:txBody>
          <a:bodyPr/>
          <a:lstStyle/>
          <a:p>
            <a:fld id="{E0B89DD9-3A36-4CBF-B7A4-33CD22D23E68}" type="slidenum">
              <a:rPr lang="ru-RU" smtClean="0"/>
              <a:pPr/>
              <a:t>8</a:t>
            </a:fld>
            <a:endParaRPr lang="ru-RU"/>
          </a:p>
        </p:txBody>
      </p:sp>
      <p:sp>
        <p:nvSpPr>
          <p:cNvPr id="16" name="TextBox 15">
            <a:extLst>
              <a:ext uri="{FF2B5EF4-FFF2-40B4-BE49-F238E27FC236}">
                <a16:creationId xmlns:a16="http://schemas.microsoft.com/office/drawing/2014/main" id="{8A677181-CC12-4BBD-BBF4-A952EC0AC1B9}"/>
              </a:ext>
            </a:extLst>
          </p:cNvPr>
          <p:cNvSpPr txBox="1"/>
          <p:nvPr/>
        </p:nvSpPr>
        <p:spPr>
          <a:xfrm>
            <a:off x="4639862" y="6471555"/>
            <a:ext cx="4672305" cy="276999"/>
          </a:xfrm>
          <a:prstGeom prst="rect">
            <a:avLst/>
          </a:prstGeom>
          <a:noFill/>
        </p:spPr>
        <p:txBody>
          <a:bodyPr wrap="none" rtlCol="0">
            <a:spAutoFit/>
          </a:bodyPr>
          <a:lstStyle>
            <a:defPPr>
              <a:defRPr lang="en-US"/>
            </a:defPPr>
            <a:lvl1pPr>
              <a:defRPr sz="1200">
                <a:latin typeface="+mj-lt"/>
              </a:defRPr>
            </a:lvl1pPr>
          </a:lstStyle>
          <a:p>
            <a:r>
              <a:rPr lang="ru-RU" dirty="0"/>
              <a:t>Рост культуры </a:t>
            </a:r>
            <a:r>
              <a:rPr lang="en-US" dirty="0"/>
              <a:t>Tr</a:t>
            </a:r>
            <a:r>
              <a:rPr lang="ru-RU" dirty="0"/>
              <a:t>. </a:t>
            </a:r>
            <a:r>
              <a:rPr lang="en-US" dirty="0"/>
              <a:t>Verrucosum </a:t>
            </a:r>
            <a:r>
              <a:rPr lang="ru-RU" dirty="0"/>
              <a:t>на среде ДТМ-Эксперт</a:t>
            </a:r>
            <a:r>
              <a:rPr lang="en-US" dirty="0"/>
              <a:t> </a:t>
            </a:r>
            <a:r>
              <a:rPr lang="ru-RU" dirty="0"/>
              <a:t>и </a:t>
            </a:r>
            <a:r>
              <a:rPr lang="ru-RU" dirty="0" err="1"/>
              <a:t>Сабуро</a:t>
            </a:r>
            <a:r>
              <a:rPr lang="ru-RU" dirty="0"/>
              <a:t> (30 </a:t>
            </a:r>
            <a:r>
              <a:rPr lang="ru-RU" dirty="0" err="1"/>
              <a:t>сут</a:t>
            </a:r>
            <a:r>
              <a:rPr lang="ru-RU" dirty="0"/>
              <a:t>)</a:t>
            </a:r>
          </a:p>
        </p:txBody>
      </p:sp>
      <p:sp>
        <p:nvSpPr>
          <p:cNvPr id="6" name="TextBox 5">
            <a:extLst>
              <a:ext uri="{FF2B5EF4-FFF2-40B4-BE49-F238E27FC236}">
                <a16:creationId xmlns:a16="http://schemas.microsoft.com/office/drawing/2014/main" id="{A199393F-971D-44D1-9635-08AA399A98D0}"/>
              </a:ext>
            </a:extLst>
          </p:cNvPr>
          <p:cNvSpPr txBox="1"/>
          <p:nvPr/>
        </p:nvSpPr>
        <p:spPr>
          <a:xfrm>
            <a:off x="501994" y="6435358"/>
            <a:ext cx="2285177" cy="276999"/>
          </a:xfrm>
          <a:prstGeom prst="rect">
            <a:avLst/>
          </a:prstGeom>
          <a:noFill/>
        </p:spPr>
        <p:txBody>
          <a:bodyPr wrap="none" rtlCol="0">
            <a:spAutoFit/>
          </a:bodyPr>
          <a:lstStyle/>
          <a:p>
            <a:r>
              <a:rPr lang="ru-RU" sz="1200" dirty="0" err="1">
                <a:latin typeface="+mj-lt"/>
              </a:rPr>
              <a:t>Дерматофитозные</a:t>
            </a:r>
            <a:r>
              <a:rPr lang="ru-RU" sz="1200" dirty="0">
                <a:latin typeface="+mj-lt"/>
              </a:rPr>
              <a:t> очаги у телят</a:t>
            </a:r>
          </a:p>
        </p:txBody>
      </p:sp>
      <p:pic>
        <p:nvPicPr>
          <p:cNvPr id="7" name="Рисунок 6">
            <a:extLst>
              <a:ext uri="{FF2B5EF4-FFF2-40B4-BE49-F238E27FC236}">
                <a16:creationId xmlns:a16="http://schemas.microsoft.com/office/drawing/2014/main" id="{EFE42FEF-E445-4A22-B6CE-69172E5EA3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825" r="8252" b="15079"/>
          <a:stretch/>
        </p:blipFill>
        <p:spPr>
          <a:xfrm>
            <a:off x="508923" y="2841263"/>
            <a:ext cx="3751294" cy="3548762"/>
          </a:xfrm>
          <a:prstGeom prst="rect">
            <a:avLst/>
          </a:prstGeom>
        </p:spPr>
      </p:pic>
      <p:pic>
        <p:nvPicPr>
          <p:cNvPr id="9" name="Рисунок 8">
            <a:extLst>
              <a:ext uri="{FF2B5EF4-FFF2-40B4-BE49-F238E27FC236}">
                <a16:creationId xmlns:a16="http://schemas.microsoft.com/office/drawing/2014/main" id="{BCD06380-7C49-485A-9DB8-AF22E18063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75" t="11152" r="5000" b="7049"/>
          <a:stretch/>
        </p:blipFill>
        <p:spPr>
          <a:xfrm>
            <a:off x="4639862" y="2841263"/>
            <a:ext cx="4758337" cy="3594095"/>
          </a:xfrm>
          <a:prstGeom prst="rect">
            <a:avLst/>
          </a:prstGeom>
        </p:spPr>
      </p:pic>
    </p:spTree>
    <p:extLst>
      <p:ext uri="{BB962C8B-B14F-4D97-AF65-F5344CB8AC3E}">
        <p14:creationId xmlns:p14="http://schemas.microsoft.com/office/powerpoint/2010/main" val="310276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7B456E-4972-49C4-A502-FB1D00B36A19}"/>
              </a:ext>
            </a:extLst>
          </p:cNvPr>
          <p:cNvSpPr>
            <a:spLocks noGrp="1"/>
          </p:cNvSpPr>
          <p:nvPr>
            <p:ph type="title"/>
          </p:nvPr>
        </p:nvSpPr>
        <p:spPr/>
        <p:txBody>
          <a:bodyPr vert="horz" lIns="91440" tIns="45720" rIns="91440" bIns="45720" rtlCol="0" anchor="ctr">
            <a:noAutofit/>
          </a:bodyPr>
          <a:lstStyle/>
          <a:p>
            <a:r>
              <a:rPr lang="ru-RU" sz="4500" dirty="0">
                <a:solidFill>
                  <a:srgbClr val="0070C0"/>
                </a:solidFill>
                <a:latin typeface="Franklin Gothic Book" panose="020B0503020102020204" pitchFamily="34" charset="0"/>
              </a:rPr>
              <a:t>Морфологические варианты </a:t>
            </a:r>
            <a:r>
              <a:rPr lang="en-US" sz="4500" dirty="0">
                <a:solidFill>
                  <a:srgbClr val="0070C0"/>
                </a:solidFill>
                <a:latin typeface="Franklin Gothic Book" panose="020B0503020102020204" pitchFamily="34" charset="0"/>
              </a:rPr>
              <a:t>T. verrucosum </a:t>
            </a:r>
            <a:r>
              <a:rPr lang="ru-RU" sz="4500" dirty="0">
                <a:solidFill>
                  <a:srgbClr val="0070C0"/>
                </a:solidFill>
                <a:latin typeface="Franklin Gothic Book" panose="020B0503020102020204" pitchFamily="34" charset="0"/>
              </a:rPr>
              <a:t>в популяции</a:t>
            </a:r>
          </a:p>
        </p:txBody>
      </p:sp>
      <p:pic>
        <p:nvPicPr>
          <p:cNvPr id="4" name="Рисунок 3">
            <a:extLst>
              <a:ext uri="{FF2B5EF4-FFF2-40B4-BE49-F238E27FC236}">
                <a16:creationId xmlns:a16="http://schemas.microsoft.com/office/drawing/2014/main" id="{2BEBE59C-9B77-4795-A84A-110D7BD75554}"/>
              </a:ext>
            </a:extLst>
          </p:cNvPr>
          <p:cNvPicPr/>
          <p:nvPr/>
        </p:nvPicPr>
        <p:blipFill rotWithShape="1">
          <a:blip r:embed="rId2" cstate="print">
            <a:extLst>
              <a:ext uri="{28A0092B-C50C-407E-A947-70E740481C1C}">
                <a14:useLocalDpi xmlns:a14="http://schemas.microsoft.com/office/drawing/2010/main" val="0"/>
              </a:ext>
            </a:extLst>
          </a:blip>
          <a:srcRect l="10019" t="23791" r="6921" b="13592"/>
          <a:stretch/>
        </p:blipFill>
        <p:spPr bwMode="auto">
          <a:xfrm>
            <a:off x="393757" y="2157731"/>
            <a:ext cx="2255925" cy="2144105"/>
          </a:xfrm>
          <a:prstGeom prst="rect">
            <a:avLst/>
          </a:prstGeom>
          <a:noFill/>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E42E45FE-CC1D-4128-959D-928CF30E5AA7}"/>
              </a:ext>
            </a:extLst>
          </p:cNvPr>
          <p:cNvPicPr/>
          <p:nvPr/>
        </p:nvPicPr>
        <p:blipFill rotWithShape="1">
          <a:blip r:embed="rId3" cstate="print">
            <a:extLst>
              <a:ext uri="{28A0092B-C50C-407E-A947-70E740481C1C}">
                <a14:useLocalDpi xmlns:a14="http://schemas.microsoft.com/office/drawing/2010/main" val="0"/>
              </a:ext>
            </a:extLst>
          </a:blip>
          <a:srcRect l="16280" t="20348" r="8591" b="23299"/>
          <a:stretch/>
        </p:blipFill>
        <p:spPr bwMode="auto">
          <a:xfrm>
            <a:off x="2913150" y="2157731"/>
            <a:ext cx="2084304" cy="2144105"/>
          </a:xfrm>
          <a:prstGeom prst="rect">
            <a:avLst/>
          </a:prstGeom>
          <a:noFill/>
          <a:ln>
            <a:noFill/>
          </a:ln>
          <a:extLst>
            <a:ext uri="{53640926-AAD7-44D8-BBD7-CCE9431645EC}">
              <a14:shadowObscured xmlns:a14="http://schemas.microsoft.com/office/drawing/2010/main"/>
            </a:ext>
          </a:extLst>
        </p:spPr>
      </p:pic>
      <p:pic>
        <p:nvPicPr>
          <p:cNvPr id="7" name="Рисунок 6">
            <a:extLst>
              <a:ext uri="{FF2B5EF4-FFF2-40B4-BE49-F238E27FC236}">
                <a16:creationId xmlns:a16="http://schemas.microsoft.com/office/drawing/2014/main" id="{9490254D-790F-42BB-A426-D4A1B75B7969}"/>
              </a:ext>
            </a:extLst>
          </p:cNvPr>
          <p:cNvPicPr/>
          <p:nvPr/>
        </p:nvPicPr>
        <p:blipFill rotWithShape="1">
          <a:blip r:embed="rId4" cstate="print">
            <a:extLst>
              <a:ext uri="{28A0092B-C50C-407E-A947-70E740481C1C}">
                <a14:useLocalDpi xmlns:a14="http://schemas.microsoft.com/office/drawing/2010/main" val="0"/>
              </a:ext>
            </a:extLst>
          </a:blip>
          <a:srcRect l="20876" t="27235" r="17774" b="28299"/>
          <a:stretch/>
        </p:blipFill>
        <p:spPr bwMode="auto">
          <a:xfrm>
            <a:off x="5260921" y="2157731"/>
            <a:ext cx="2168579" cy="2144105"/>
          </a:xfrm>
          <a:prstGeom prst="rect">
            <a:avLst/>
          </a:prstGeom>
          <a:noFill/>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C7DAE3BD-D102-4739-8EF2-348AC2FFDE0C}"/>
              </a:ext>
            </a:extLst>
          </p:cNvPr>
          <p:cNvPicPr>
            <a:picLocks noChangeAspect="1"/>
          </p:cNvPicPr>
          <p:nvPr/>
        </p:nvPicPr>
        <p:blipFill>
          <a:blip r:embed="rId5"/>
          <a:stretch>
            <a:fillRect/>
          </a:stretch>
        </p:blipFill>
        <p:spPr>
          <a:xfrm>
            <a:off x="7429500" y="1432157"/>
            <a:ext cx="4670278" cy="5269186"/>
          </a:xfrm>
          <a:prstGeom prst="rect">
            <a:avLst/>
          </a:prstGeom>
        </p:spPr>
      </p:pic>
    </p:spTree>
    <p:extLst>
      <p:ext uri="{BB962C8B-B14F-4D97-AF65-F5344CB8AC3E}">
        <p14:creationId xmlns:p14="http://schemas.microsoft.com/office/powerpoint/2010/main" val="2500152053"/>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613</TotalTime>
  <Words>2255</Words>
  <Application>Microsoft Office PowerPoint</Application>
  <PresentationFormat>Широкоэкранный</PresentationFormat>
  <Paragraphs>154</Paragraphs>
  <Slides>23</Slides>
  <Notes>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23</vt:i4>
      </vt:variant>
    </vt:vector>
  </HeadingPairs>
  <TitlesOfParts>
    <vt:vector size="35" baseType="lpstr">
      <vt:lpstr>Arial</vt:lpstr>
      <vt:lpstr>Arial Black</vt:lpstr>
      <vt:lpstr>Calibri</vt:lpstr>
      <vt:lpstr>Calibri Light</vt:lpstr>
      <vt:lpstr>Franklin Gothic Book</vt:lpstr>
      <vt:lpstr>Franklin Gothic Medium</vt:lpstr>
      <vt:lpstr>Georgia</vt:lpstr>
      <vt:lpstr>Times New Roman</vt:lpstr>
      <vt:lpstr>TimesNewRomanPS-ItalicMT</vt:lpstr>
      <vt:lpstr>TimesNewRomanPSMT</vt:lpstr>
      <vt:lpstr>Wingdings</vt:lpstr>
      <vt:lpstr>Метрополия</vt:lpstr>
      <vt:lpstr>Современная ситуация по дерматофитозам животных и возможность их иммунопрофилактики</vt:lpstr>
      <vt:lpstr>Дерматофитозы: современные тенденции</vt:lpstr>
      <vt:lpstr>Атипичные варианты известных дерматофитов</vt:lpstr>
      <vt:lpstr>Новые для РФ дерматофиты у МДЖ</vt:lpstr>
      <vt:lpstr>Новые для РФ дерматофиты у МДЖ</vt:lpstr>
      <vt:lpstr>Открытие новых видов патогенных грибов</vt:lpstr>
      <vt:lpstr>Дерматофитозы диких животных</vt:lpstr>
      <vt:lpstr>Возвращающиеся дерматофитозы</vt:lpstr>
      <vt:lpstr>Морфологические варианты T. verrucosum в популяции</vt:lpstr>
      <vt:lpstr>Возвращающиеся дерматофитозы</vt:lpstr>
      <vt:lpstr>Российская среда «ДТМ-Эксперт» (ФНЦ ВИЭВ)</vt:lpstr>
      <vt:lpstr>Современная концепция иммунного ответа при микозах</vt:lpstr>
      <vt:lpstr>Роль Th-17 и СD8+ в иммунитете </vt:lpstr>
      <vt:lpstr>Российские вакцины против дерматофитозов</vt:lpstr>
      <vt:lpstr>Презентация PowerPoint</vt:lpstr>
      <vt:lpstr>Зарубежные вакцины против дерматофитозов</vt:lpstr>
      <vt:lpstr>Гидрофобины грибов</vt:lpstr>
      <vt:lpstr>Гидрофобины дерматофитов и роль в иммуногенезе</vt:lpstr>
      <vt:lpstr>Презентация PowerPoint</vt:lpstr>
      <vt:lpstr>Выводы</vt:lpstr>
      <vt:lpstr>Благодарю за внимание!</vt:lpstr>
      <vt:lpstr>Иммунитет при дерматофитозах </vt:lpstr>
      <vt:lpstr>Ограничения антимикотиков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Современная ситуация по дерматофитозам животных и возможности их иммунопрофилактики</dc:title>
  <dc:creator>Овчинников Роман Сергеевич</dc:creator>
  <cp:lastModifiedBy>Roman</cp:lastModifiedBy>
  <cp:revision>42</cp:revision>
  <dcterms:created xsi:type="dcterms:W3CDTF">2023-09-13T12:23:24Z</dcterms:created>
  <dcterms:modified xsi:type="dcterms:W3CDTF">2023-09-19T15:38:06Z</dcterms:modified>
</cp:coreProperties>
</file>