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1005205" y="452643"/>
            <a:ext cx="18093690" cy="218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1005205" y="2637366"/>
            <a:ext cx="18093690" cy="866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4474825" y="10517187"/>
            <a:ext cx="244426" cy="2416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1F497D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49262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342900" marR="0" indent="114300" algn="l" defTabSz="449262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342900" marR="0" indent="571500" algn="l" defTabSz="449262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42900" marR="0" indent="1028700" algn="l" defTabSz="449262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42900" marR="0" indent="1485900" algn="l" defTabSz="449262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42900" marR="0" indent="1943100" algn="l" defTabSz="449262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2900" marR="0" indent="2400300" algn="l" defTabSz="449262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" marR="0" indent="2857500" algn="l" defTabSz="449262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42900" marR="0" indent="3314700" algn="l" defTabSz="449262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7.jpeg"/><Relationship Id="rId4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дход к пациенту с МДР-1 мутацией"/>
          <p:cNvSpPr txBox="1"/>
          <p:nvPr/>
        </p:nvSpPr>
        <p:spPr>
          <a:xfrm>
            <a:off x="1339850" y="3632875"/>
            <a:ext cx="9056688" cy="2007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7900"/>
              </a:lnSpc>
              <a:spcBef>
                <a:spcPts val="600"/>
              </a:spcBef>
              <a:tabLst>
                <a:tab pos="12700" algn="l"/>
                <a:tab pos="457200" algn="l"/>
                <a:tab pos="901700" algn="l"/>
                <a:tab pos="1358900" algn="l"/>
                <a:tab pos="1803400" algn="l"/>
                <a:tab pos="2247900" algn="l"/>
                <a:tab pos="2705100" algn="l"/>
                <a:tab pos="3149600" algn="l"/>
                <a:tab pos="3594100" algn="l"/>
                <a:tab pos="4051300" algn="l"/>
                <a:tab pos="4495800" algn="l"/>
                <a:tab pos="4953000" algn="l"/>
                <a:tab pos="5397500" algn="l"/>
                <a:tab pos="5842000" algn="l"/>
                <a:tab pos="6299200" algn="l"/>
                <a:tab pos="6743700" algn="l"/>
                <a:tab pos="7188200" algn="l"/>
                <a:tab pos="7645400" algn="l"/>
                <a:tab pos="8089900" algn="l"/>
                <a:tab pos="8547100" algn="l"/>
                <a:tab pos="8991600" algn="l"/>
              </a:tabLst>
              <a:defRPr b="1" sz="6900">
                <a:solidFill>
                  <a:srgbClr val="02619E"/>
                </a:solidFill>
                <a:latin typeface="Gotham Pro Black"/>
                <a:ea typeface="Gotham Pro Black"/>
                <a:cs typeface="Gotham Pro Black"/>
                <a:sym typeface="Gotham Pro Black"/>
              </a:defRPr>
            </a:lvl1pPr>
          </a:lstStyle>
          <a:p>
            <a:pPr/>
            <a:r>
              <a:t>Подход к пациенту с МДР-1 мутацией</a:t>
            </a:r>
          </a:p>
        </p:txBody>
      </p:sp>
      <p:sp>
        <p:nvSpPr>
          <p:cNvPr id="28" name="Ветеринарный врач, анестезиолог Санкт-Петербург, ВК Центрального района, Коломенская 45"/>
          <p:cNvSpPr txBox="1"/>
          <p:nvPr/>
        </p:nvSpPr>
        <p:spPr>
          <a:xfrm>
            <a:off x="12076112" y="4362329"/>
            <a:ext cx="6877051" cy="1184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lnSpc>
                <a:spcPts val="3100"/>
              </a:lnSpc>
              <a:spcBef>
                <a:spcPts val="1000"/>
              </a:spcBef>
              <a:tabLst>
                <a:tab pos="38100" algn="l"/>
                <a:tab pos="482600" algn="l"/>
                <a:tab pos="927100" algn="l"/>
                <a:tab pos="1384300" algn="l"/>
                <a:tab pos="1828800" algn="l"/>
                <a:tab pos="2273300" algn="l"/>
                <a:tab pos="2730500" algn="l"/>
                <a:tab pos="3175000" algn="l"/>
                <a:tab pos="3619500" algn="l"/>
                <a:tab pos="4076700" algn="l"/>
                <a:tab pos="4521200" algn="l"/>
                <a:tab pos="4978400" algn="l"/>
                <a:tab pos="5422900" algn="l"/>
                <a:tab pos="5867400" algn="l"/>
                <a:tab pos="6324600" algn="l"/>
                <a:tab pos="6769100" algn="l"/>
                <a:tab pos="7213600" algn="l"/>
                <a:tab pos="7670800" algn="l"/>
                <a:tab pos="8115300" algn="l"/>
                <a:tab pos="8572500" algn="l"/>
                <a:tab pos="9017000" algn="l"/>
              </a:tabLst>
              <a:defRPr sz="2800">
                <a:solidFill>
                  <a:srgbClr val="231F20"/>
                </a:solidFill>
                <a:latin typeface="Gotham Pro Medium"/>
                <a:ea typeface="Gotham Pro Medium"/>
                <a:cs typeface="Gotham Pro Medium"/>
                <a:sym typeface="Gotham Pro Medium"/>
              </a:defRPr>
            </a:pPr>
            <a:r>
              <a:t>Ветеринарный врач, анестезиолог</a:t>
            </a:r>
            <a:br/>
            <a:r>
              <a:t>Санкт-Петербург, ВК Центрального района, Коломенская 45</a:t>
            </a:r>
          </a:p>
        </p:txBody>
      </p:sp>
      <p:sp>
        <p:nvSpPr>
          <p:cNvPr id="29" name="Поляков Ярослав Юрьевич"/>
          <p:cNvSpPr txBox="1"/>
          <p:nvPr/>
        </p:nvSpPr>
        <p:spPr>
          <a:xfrm>
            <a:off x="12028825" y="3640137"/>
            <a:ext cx="6971625" cy="6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indent="12700">
              <a:spcBef>
                <a:spcPts val="1200"/>
              </a:spcBef>
              <a:tabLst>
                <a:tab pos="12700" algn="l"/>
                <a:tab pos="457200" algn="l"/>
                <a:tab pos="901700" algn="l"/>
                <a:tab pos="1358900" algn="l"/>
                <a:tab pos="1803400" algn="l"/>
                <a:tab pos="2247900" algn="l"/>
                <a:tab pos="2705100" algn="l"/>
                <a:tab pos="3149600" algn="l"/>
                <a:tab pos="3594100" algn="l"/>
                <a:tab pos="4051300" algn="l"/>
                <a:tab pos="4495800" algn="l"/>
                <a:tab pos="4953000" algn="l"/>
                <a:tab pos="5397500" algn="l"/>
                <a:tab pos="5842000" algn="l"/>
                <a:tab pos="6299200" algn="l"/>
                <a:tab pos="6743700" algn="l"/>
                <a:tab pos="7188200" algn="l"/>
                <a:tab pos="7645400" algn="l"/>
                <a:tab pos="8089900" algn="l"/>
                <a:tab pos="8547100" algn="l"/>
                <a:tab pos="8991600" algn="l"/>
              </a:tabLst>
              <a:defRPr b="1" sz="3900">
                <a:solidFill>
                  <a:srgbClr val="231F20"/>
                </a:solidFill>
                <a:latin typeface="Gotham Pro Black"/>
                <a:ea typeface="Gotham Pro Black"/>
                <a:cs typeface="Gotham Pro Black"/>
                <a:sym typeface="Gotham Pro Black"/>
              </a:defRPr>
            </a:lvl1pPr>
          </a:lstStyle>
          <a:p>
            <a:pPr/>
            <a:r>
              <a:t>Поляков Ярослав Юрьевич</a:t>
            </a:r>
          </a:p>
        </p:txBody>
      </p:sp>
      <p:pic>
        <p:nvPicPr>
          <p:cNvPr id="3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0450" y="7454900"/>
            <a:ext cx="15444788" cy="2713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MDR1 мутация у мышей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MD</a:t>
            </a:r>
            <a:r>
              <a:t>R</a:t>
            </a:r>
            <a:r>
              <a:t>1 мутация</a:t>
            </a:r>
            <a:r>
              <a:t> </a:t>
            </a:r>
            <a:r>
              <a:t>у мышей</a:t>
            </a:r>
          </a:p>
        </p:txBody>
      </p:sp>
      <p:pic>
        <p:nvPicPr>
          <p:cNvPr id="7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10137" y="2530475"/>
            <a:ext cx="10283826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Брейн, почему нас только двое?"/>
          <p:cNvSpPr txBox="1"/>
          <p:nvPr/>
        </p:nvSpPr>
        <p:spPr>
          <a:xfrm>
            <a:off x="10781050" y="3749674"/>
            <a:ext cx="2733000" cy="627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/>
            </a:lvl1pPr>
          </a:lstStyle>
          <a:p>
            <a:pPr/>
            <a:r>
              <a:t>Брейн, почему нас только двое?</a:t>
            </a:r>
          </a:p>
        </p:txBody>
      </p:sp>
      <p:sp>
        <p:nvSpPr>
          <p:cNvPr id="76" name="Остальные оказались чувствительны к ивермектину..."/>
          <p:cNvSpPr txBox="1"/>
          <p:nvPr/>
        </p:nvSpPr>
        <p:spPr>
          <a:xfrm>
            <a:off x="5294650" y="4587875"/>
            <a:ext cx="3266400" cy="919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/>
            </a:lvl1pPr>
          </a:lstStyle>
          <a:p>
            <a:pPr/>
            <a:r>
              <a:t>Остальные оказались чувствительны к ивермектину...</a:t>
            </a:r>
          </a:p>
        </p:txBody>
      </p:sp>
      <p:pic>
        <p:nvPicPr>
          <p:cNvPr id="7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Осложнения/симптомы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Осложнения</a:t>
            </a:r>
            <a:r>
              <a:t>/</a:t>
            </a:r>
            <a:r>
              <a:t>симптомы</a:t>
            </a:r>
          </a:p>
        </p:txBody>
      </p:sp>
      <p:pic>
        <p:nvPicPr>
          <p:cNvPr id="8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1089" t="1502" r="0" b="0"/>
          <a:stretch>
            <a:fillRect/>
          </a:stretch>
        </p:blipFill>
        <p:spPr>
          <a:xfrm>
            <a:off x="13568362" y="3294062"/>
            <a:ext cx="6537326" cy="472274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Осложнения включают в себя неврологическую токсичность (например, гиперсаливацию, мидриаз, атаксию, нарушение постуральных и черепно-мозговых рефлексов, ступор, кому.…"/>
          <p:cNvSpPr txBox="1"/>
          <p:nvPr/>
        </p:nvSpPr>
        <p:spPr>
          <a:xfrm>
            <a:off x="1004887" y="3181350"/>
            <a:ext cx="11712576" cy="5042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Осложнения включают в себя неврологическую токсичность (например, гиперсаливацию, мидриаз, атаксию, нарушение постуральных и черепно-мозговых рефлексов, ступор, кому.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Также собак с мутацией ABCB1-1 (гетерозиготы и гомозиготы) вероятность развития нейтропении и тромбоцитопении после введения стандартной дозы винкристина значительно выше, чем у собак дикого типа ABCB1 (нормальных)</a:t>
            </a:r>
          </a:p>
        </p:txBody>
      </p:sp>
      <p:pic>
        <p:nvPicPr>
          <p:cNvPr id="8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Генетический тест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Генетический тест</a:t>
            </a:r>
          </a:p>
        </p:txBody>
      </p:sp>
      <p:sp>
        <p:nvSpPr>
          <p:cNvPr id="85" name="Генетический тест позволяет обнаружить больную особь или носителя мутации.…"/>
          <p:cNvSpPr txBox="1"/>
          <p:nvPr/>
        </p:nvSpPr>
        <p:spPr>
          <a:xfrm>
            <a:off x="1000125" y="2606675"/>
            <a:ext cx="12552363" cy="6058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Генетический тест позволяет обнаружить больную особь или носителя мутации.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Тест выполняется в любом возрасте и действует на протяжении всей жизни. Проводится методом полимеразной цепной реакции(ПЦР). Для исследования берут кровь или мазок из ротовой полости.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Выделяют 3 группы</a:t>
            </a:r>
            <a:r>
              <a:t>:</a:t>
            </a:r>
          </a:p>
          <a:p>
            <a:pPr algn="just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P/P </a:t>
            </a:r>
            <a:r>
              <a:t>позитивный/позитивный больной(</a:t>
            </a:r>
            <a:r>
              <a:t>Affected) </a:t>
            </a:r>
          </a:p>
          <a:p>
            <a:pPr algn="just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N/P </a:t>
            </a:r>
            <a:r>
              <a:t>негативный/позитивный носитель(</a:t>
            </a:r>
            <a:r>
              <a:t>Carrier) </a:t>
            </a:r>
          </a:p>
          <a:p>
            <a:pPr algn="just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N/N </a:t>
            </a:r>
            <a:r>
              <a:t>негативный/негативный здоров(</a:t>
            </a:r>
            <a:r>
              <a:t>Wildtype)</a:t>
            </a:r>
          </a:p>
        </p:txBody>
      </p:sp>
      <p:sp>
        <p:nvSpPr>
          <p:cNvPr id="86" name="Schinkel AH, Smit JJ, van Tellingen O, et al: Disruption of the mouse mdr1a P-glycoprotein gene leads to a deficiency in the blood–brain barrier and to increased sensitivity to drugs. Cell 20(77):491–502, 1994."/>
          <p:cNvSpPr txBox="1"/>
          <p:nvPr/>
        </p:nvSpPr>
        <p:spPr>
          <a:xfrm>
            <a:off x="10019049" y="10531475"/>
            <a:ext cx="9819602" cy="5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  <a:defRPr sz="1600"/>
            </a:lvl1pPr>
          </a:lstStyle>
          <a:p>
            <a:pPr/>
            <a:r>
              <a:t>Schinkel AH, Smit JJ, van Tellingen O, et al: Disruption of the mouse mdr1a P-glycoprotein gene leads to a deficiency in the blood–brain barrier and to increased sensitivity to drugs. Cell 20(77):491–502, 1994.</a:t>
            </a:r>
          </a:p>
        </p:txBody>
      </p:sp>
      <p:pic>
        <p:nvPicPr>
          <p:cNvPr id="8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ороды собак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Породы собак</a:t>
            </a:r>
          </a:p>
        </p:txBody>
      </p:sp>
      <p:pic>
        <p:nvPicPr>
          <p:cNvPr id="9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3608" r="0" b="49736"/>
          <a:stretch>
            <a:fillRect/>
          </a:stretch>
        </p:blipFill>
        <p:spPr>
          <a:xfrm>
            <a:off x="2889250" y="1889124"/>
            <a:ext cx="6705600" cy="8526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52058" r="0" b="0"/>
          <a:stretch>
            <a:fillRect/>
          </a:stretch>
        </p:blipFill>
        <p:spPr>
          <a:xfrm>
            <a:off x="11271250" y="1768474"/>
            <a:ext cx="6705600" cy="8763002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https://prime.vetmed.wsu.edu/2021/10/19/breeds-commonly-affected-by-mdr1-mutation/"/>
          <p:cNvSpPr txBox="1"/>
          <p:nvPr/>
        </p:nvSpPr>
        <p:spPr>
          <a:xfrm>
            <a:off x="12152650" y="10760075"/>
            <a:ext cx="7724100" cy="30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lvl1pPr>
          </a:lstStyle>
          <a:p>
            <a:pPr/>
            <a:r>
              <a:t>https://prime.vetmed.wsu.edu/2021/10/19/breeds-commonly-affected-by-mdr1-mutation/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ороды кошек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Породы кошек</a:t>
            </a:r>
          </a:p>
        </p:txBody>
      </p:sp>
      <p:pic>
        <p:nvPicPr>
          <p:cNvPr id="9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9706"/>
          <a:stretch>
            <a:fillRect/>
          </a:stretch>
        </p:blipFill>
        <p:spPr>
          <a:xfrm>
            <a:off x="1898650" y="1539874"/>
            <a:ext cx="6629400" cy="7129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48965" r="0" b="643"/>
          <a:stretch>
            <a:fillRect/>
          </a:stretch>
        </p:blipFill>
        <p:spPr>
          <a:xfrm>
            <a:off x="11042650" y="1539874"/>
            <a:ext cx="6629400" cy="891540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https://avmajournals.avma.org/view/journals/javma/259/1/javma.259.1.72.xml"/>
          <p:cNvSpPr txBox="1"/>
          <p:nvPr/>
        </p:nvSpPr>
        <p:spPr>
          <a:xfrm>
            <a:off x="13067050" y="10760075"/>
            <a:ext cx="6771600" cy="30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lvl1pPr>
          </a:lstStyle>
          <a:p>
            <a:pPr/>
            <a:r>
              <a:t>https://avmajournals.avma.org/view/journals/javma/259/1/javma.259.1.72.xml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инци наследования МДР1 мутации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Принци наследования МДР1 мутации</a:t>
            </a:r>
          </a:p>
        </p:txBody>
      </p:sp>
      <p:pic>
        <p:nvPicPr>
          <p:cNvPr id="10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215"/>
          <a:stretch>
            <a:fillRect/>
          </a:stretch>
        </p:blipFill>
        <p:spPr>
          <a:xfrm>
            <a:off x="6889750" y="1844675"/>
            <a:ext cx="6324600" cy="8613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-gp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P-gp</a:t>
            </a:r>
          </a:p>
        </p:txBody>
      </p:sp>
      <p:sp>
        <p:nvSpPr>
          <p:cNvPr id="103" name="P-gp – это транспортный белок (насос), который транспортирует субстратные вещества через клеточные мембраны.Защищает организм от потенциально токсичных  ксенобиотиков.…"/>
          <p:cNvSpPr txBox="1"/>
          <p:nvPr/>
        </p:nvSpPr>
        <p:spPr>
          <a:xfrm>
            <a:off x="1004887" y="3382962"/>
            <a:ext cx="12954001" cy="571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P-</a:t>
            </a:r>
            <a:r>
              <a:t>gp</a:t>
            </a:r>
            <a:r>
              <a:t> – это транспортный белок (насос), который транспортирует субстратные вещества через клеточные мембраны.Защищает организм от потенциально токсичных  ксенобиотиков.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br/>
            <a:r>
              <a:t>Если препарат является субстратом для P-гликопротеина, он активно транспортируется из внутриклеточного во внеклеточное пространство. Транспорт лекарств P-гликопротеином является АТФ-зависимым активным процессом, который может функционировать против крутых концентрационных градиентов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Открыт этот белок в 1976(Juliano,Ling1976).</a:t>
            </a:r>
          </a:p>
        </p:txBody>
      </p:sp>
      <p:sp>
        <p:nvSpPr>
          <p:cNvPr id="104" name="R. Ju- liano и V. Ling"/>
          <p:cNvSpPr txBox="1"/>
          <p:nvPr/>
        </p:nvSpPr>
        <p:spPr>
          <a:xfrm>
            <a:off x="18096250" y="10760075"/>
            <a:ext cx="1742400" cy="30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lvl1pPr>
          </a:lstStyle>
          <a:p>
            <a:pPr/>
            <a:r>
              <a:t>R. Ju- liano и V. Ling</a:t>
            </a:r>
          </a:p>
        </p:txBody>
      </p:sp>
      <p:pic>
        <p:nvPicPr>
          <p:cNvPr id="10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-gp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P-gp</a:t>
            </a:r>
          </a:p>
        </p:txBody>
      </p:sp>
      <p:sp>
        <p:nvSpPr>
          <p:cNvPr id="108" name="P-gp - крупный трансмембранный белок с молекулярной массой 170 кДа (Pgp-170), состоит из 1280 аминокислот, имеет две одинаковые части, каждая из которых, включает шесть гидрофобных трансмембранных доменов, а также определяется 2 АТФ связывающих участка.…"/>
          <p:cNvSpPr txBox="1"/>
          <p:nvPr/>
        </p:nvSpPr>
        <p:spPr>
          <a:xfrm>
            <a:off x="984250" y="2773362"/>
            <a:ext cx="12954000" cy="571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P-gp - крупный трансмембранный белок с молекулярной массой 170 кДа (Pgp-170), состоит из 1280 аминокислот, имеет две одинаковые части, каждая из которых, включает шесть гидрофобных трансмембранных доменов, а также определяется 2 АТФ связывающих участка. 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Электронно микроскопическим способом установлено что Pgp-170 можно представить в виде цилиндра диаметром 10 нм, с максимальной высотой 8 нм.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Pgp170 имеет центральную пору 5 нм. Эта пора образует в мембране камеру, которая открыта наружу и закрыта изнутри. </a:t>
            </a:r>
          </a:p>
        </p:txBody>
      </p:sp>
      <p:sp>
        <p:nvSpPr>
          <p:cNvPr id="109" name="R. Ju- liano и V. Ling"/>
          <p:cNvSpPr txBox="1"/>
          <p:nvPr/>
        </p:nvSpPr>
        <p:spPr>
          <a:xfrm>
            <a:off x="18020050" y="10760075"/>
            <a:ext cx="1818600" cy="30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lvl1pPr>
          </a:lstStyle>
          <a:p>
            <a:pPr/>
            <a:r>
              <a:t>R. Ju- liano и V. Ling</a:t>
            </a:r>
          </a:p>
        </p:txBody>
      </p:sp>
      <p:pic>
        <p:nvPicPr>
          <p:cNvPr id="11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Строение P-gp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Строение </a:t>
            </a:r>
            <a:r>
              <a:t>P-gp</a:t>
            </a:r>
          </a:p>
        </p:txBody>
      </p:sp>
      <p:pic>
        <p:nvPicPr>
          <p:cNvPr id="11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2915" t="35444" r="839" b="31272"/>
          <a:stretch>
            <a:fillRect/>
          </a:stretch>
        </p:blipFill>
        <p:spPr>
          <a:xfrm>
            <a:off x="4451350" y="1920874"/>
            <a:ext cx="11201400" cy="8382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Локализация P-gp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Локализация </a:t>
            </a:r>
            <a:r>
              <a:t>P-gp</a:t>
            </a:r>
          </a:p>
        </p:txBody>
      </p:sp>
      <p:sp>
        <p:nvSpPr>
          <p:cNvPr id="116" name="P-gp расположен на поверхности эпителиальных клеток, выстилающих тонкий и толстый кишечник, панкреатический проток, в мембране желчных канальцев печени, в проксимальных канальцах почек и надпочечниках. Высокая экпрессия P-gp отмечается в эндотелиоцитах г"/>
          <p:cNvSpPr txBox="1"/>
          <p:nvPr/>
        </p:nvSpPr>
        <p:spPr>
          <a:xfrm>
            <a:off x="984250" y="3063875"/>
            <a:ext cx="12954000" cy="5271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P-gp</a:t>
            </a:r>
            <a:r>
              <a:t> расположен на поверхности эпителиальных клеток,</a:t>
            </a:r>
            <a:r>
              <a:t> </a:t>
            </a:r>
            <a:r>
              <a:t>выстилающих тонкий и толстый кишечник,</a:t>
            </a:r>
            <a:r>
              <a:t> </a:t>
            </a:r>
            <a:r>
              <a:t>панкреатический проток,</a:t>
            </a:r>
            <a:r>
              <a:t> </a:t>
            </a:r>
            <a:r>
              <a:t>в мембране желчных канальцев печени,</a:t>
            </a:r>
            <a:r>
              <a:t> </a:t>
            </a:r>
            <a:r>
              <a:t>в проксимальных канальцах почек и надпочечниках.</a:t>
            </a:r>
            <a:r>
              <a:t> </a:t>
            </a:r>
            <a:r>
              <a:t>Высокая экпрессия P</a:t>
            </a:r>
            <a:r>
              <a:t>-</a:t>
            </a:r>
            <a:r>
              <a:t>gp отмечается в эндотелиоцитах гистогематических барьеров</a:t>
            </a:r>
            <a:r>
              <a:t>:</a:t>
            </a:r>
          </a:p>
          <a:p>
            <a:pPr algn="just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Гематоэнцефалического</a:t>
            </a:r>
          </a:p>
          <a:p>
            <a:pPr algn="just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Гематоовариального</a:t>
            </a:r>
          </a:p>
          <a:p>
            <a:pPr algn="just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Гематотестикулярного</a:t>
            </a:r>
          </a:p>
        </p:txBody>
      </p:sp>
      <p:sp>
        <p:nvSpPr>
          <p:cNvPr id="117" name="R. Ju- liano и V. Ling"/>
          <p:cNvSpPr txBox="1"/>
          <p:nvPr/>
        </p:nvSpPr>
        <p:spPr>
          <a:xfrm>
            <a:off x="17943850" y="10760075"/>
            <a:ext cx="1894800" cy="30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lvl1pPr>
          </a:lstStyle>
          <a:p>
            <a:pPr/>
            <a:r>
              <a:t>R. Ju- liano и V. Ling</a:t>
            </a:r>
          </a:p>
        </p:txBody>
      </p:sp>
      <p:pic>
        <p:nvPicPr>
          <p:cNvPr id="11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Что такое MDR1 мутация"/>
          <p:cNvSpPr txBox="1"/>
          <p:nvPr/>
        </p:nvSpPr>
        <p:spPr>
          <a:xfrm>
            <a:off x="1004887" y="398462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Что такое MD</a:t>
            </a:r>
            <a:r>
              <a:t>R</a:t>
            </a:r>
            <a:r>
              <a:t>1 мутация</a:t>
            </a:r>
          </a:p>
        </p:txBody>
      </p:sp>
      <p:sp>
        <p:nvSpPr>
          <p:cNvPr id="33" name="Это генетическая мутация проявляющаяся у пациентов ввиду MDR1-недостаточности, у них изменяются фармакокинетические свойства ряда лекарственных препаратов, что приводит к повышению их биодоступности и/или снижению выведения веществ печенью, почками и киш"/>
          <p:cNvSpPr txBox="1"/>
          <p:nvPr/>
        </p:nvSpPr>
        <p:spPr>
          <a:xfrm>
            <a:off x="1017587" y="3676650"/>
            <a:ext cx="11714163" cy="3810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</a:tabLst>
              <a:defRPr sz="3600"/>
            </a:pPr>
            <a:r>
              <a:t>Это генетическая мутация проявляющаяся у пациентов ввиду MD</a:t>
            </a:r>
            <a:r>
              <a:t>R</a:t>
            </a:r>
            <a:r>
              <a:t>1-недостаточности, у них изменяются фармакокинетические свойства ряда лекарственных препаратов, что приводит к повышению их биодоступности и/или снижению выведения веществ печенью, почками и кишечником.</a:t>
            </a:r>
            <a:r>
              <a:t> </a:t>
            </a:r>
            <a:r>
              <a:t>Связано это с нарушением функции транспортного белка P-gp.</a:t>
            </a:r>
          </a:p>
        </p:txBody>
      </p:sp>
      <p:pic>
        <p:nvPicPr>
          <p:cNvPr id="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Локализация P-gp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Локализация </a:t>
            </a:r>
            <a:r>
              <a:t>P-gp</a:t>
            </a:r>
          </a:p>
        </p:txBody>
      </p:sp>
      <p:pic>
        <p:nvPicPr>
          <p:cNvPr id="12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0459"/>
          <a:stretch>
            <a:fillRect/>
          </a:stretch>
        </p:blipFill>
        <p:spPr>
          <a:xfrm>
            <a:off x="5092700" y="1844675"/>
            <a:ext cx="9918700" cy="823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окализация P-gp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Локализация </a:t>
            </a:r>
            <a:r>
              <a:t>P-gp</a:t>
            </a:r>
          </a:p>
        </p:txBody>
      </p:sp>
      <p:pic>
        <p:nvPicPr>
          <p:cNvPr id="12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4377" t="1438" r="0" b="0"/>
          <a:stretch>
            <a:fillRect/>
          </a:stretch>
        </p:blipFill>
        <p:spPr>
          <a:xfrm>
            <a:off x="3397249" y="1844675"/>
            <a:ext cx="13309602" cy="9012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Роль P-gp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Роль </a:t>
            </a:r>
            <a:r>
              <a:t>P-gp</a:t>
            </a:r>
          </a:p>
        </p:txBody>
      </p:sp>
      <p:sp>
        <p:nvSpPr>
          <p:cNvPr id="127" name="Белок P-gp-170 осуществляет энергозависимый транспорт против концетрационного градиента и защищает клетки от повреждающих цитостатических веществ, обеспечивая эффлюкс последних из цитоплазмы, что является его основной физиологической ролью.…"/>
          <p:cNvSpPr txBox="1"/>
          <p:nvPr/>
        </p:nvSpPr>
        <p:spPr>
          <a:xfrm>
            <a:off x="984250" y="2994024"/>
            <a:ext cx="12954000" cy="5271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Белок P-gp-170 осуществляет энергозависимый транспорт против концетрационного градиента и защищает клетки от повреждающих цитостатических веществ, обеспечивая эффлюкс последних из цитоплазмы, что является его основной физиологической ролью.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Помимо этого он</a:t>
            </a:r>
            <a:r>
              <a:t>:</a:t>
            </a:r>
          </a:p>
          <a:p>
            <a:pPr algn="just">
              <a:spcBef>
                <a:spcPts val="900"/>
              </a:spcBef>
              <a:buClr>
                <a:srgbClr val="000000"/>
              </a:buClr>
              <a:buSzPct val="100000"/>
              <a:buAutoNum type="arabicPeriod" startAt="1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Изменяет </a:t>
            </a:r>
            <a:r>
              <a:t>PH </a:t>
            </a:r>
            <a:r>
              <a:t>клеток, вызывая апоктоз</a:t>
            </a:r>
          </a:p>
          <a:p>
            <a:pPr algn="just">
              <a:spcBef>
                <a:spcPts val="900"/>
              </a:spcBef>
              <a:buClr>
                <a:srgbClr val="000000"/>
              </a:buClr>
              <a:buSzPct val="100000"/>
              <a:buAutoNum type="arabicPeriod" startAt="1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Иммунорегуляция посредством транспорта интерлейкина-2, энтерферона через клеточную мембрану</a:t>
            </a:r>
          </a:p>
        </p:txBody>
      </p:sp>
      <p:sp>
        <p:nvSpPr>
          <p:cNvPr id="128" name="R. Ju- liano и V. Ling"/>
          <p:cNvSpPr txBox="1"/>
          <p:nvPr/>
        </p:nvSpPr>
        <p:spPr>
          <a:xfrm>
            <a:off x="18172450" y="10760075"/>
            <a:ext cx="1742400" cy="30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lvl1pPr>
          </a:lstStyle>
          <a:p>
            <a:pPr/>
            <a:r>
              <a:t>R. Ju- liano и V. Ling</a:t>
            </a:r>
          </a:p>
        </p:txBody>
      </p:sp>
      <p:pic>
        <p:nvPicPr>
          <p:cNvPr id="12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«Приобретенная» (обратимая) дисфункция P-gp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«Приобретенная» (обратимая) дисфункция </a:t>
            </a:r>
            <a:r>
              <a:t>P-gp </a:t>
            </a:r>
          </a:p>
        </p:txBody>
      </p:sp>
      <p:sp>
        <p:nvSpPr>
          <p:cNvPr id="132" name="Приобретенная дисфункция P-gp возникает, когда животное лечат лекарством или другим продуктом, таким как пищевая добавка («нутрицевтика»), который ингибирует функцию P-gp.…"/>
          <p:cNvSpPr txBox="1"/>
          <p:nvPr/>
        </p:nvSpPr>
        <p:spPr>
          <a:xfrm>
            <a:off x="1060450" y="2773362"/>
            <a:ext cx="12552363" cy="571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Приобретенная дисфункция P-gp возникает, когда животное лечат лекарством или другим продуктом, таким как пищевая добавка («нутрицевтика»), который ингибирует функцию P-gp.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Дисфункция P-gp представляет собой тип взаимодействия между лекарственными средствами, который может возникнуть у любой собаки или кошки, независимо от породы.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Многие препараты, обычно используемые для лечения собак и кошек, могут конкурентно ингибировать P-gp и могут вызывать тяжелые, даже фатальные побочные реакции, если их вводить одновременно с другим препаратом-субстратом P-gp. </a:t>
            </a:r>
          </a:p>
        </p:txBody>
      </p:sp>
      <p:sp>
        <p:nvSpPr>
          <p:cNvPr id="133" name="Coelho et al., 2009; Mealey &amp; Fidel , 2015"/>
          <p:cNvSpPr txBox="1"/>
          <p:nvPr/>
        </p:nvSpPr>
        <p:spPr>
          <a:xfrm>
            <a:off x="16267450" y="10760075"/>
            <a:ext cx="3571200" cy="30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lvl1pPr>
          </a:lstStyle>
          <a:p>
            <a:pPr/>
            <a:r>
              <a:t>Coelho et al., 2009; Mealey &amp; Fidel , 2015</a:t>
            </a:r>
          </a:p>
        </p:txBody>
      </p:sp>
      <p:pic>
        <p:nvPicPr>
          <p:cNvPr id="1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Пример приобретенной дисфункции P-gp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Пример приобретенной дисфункции </a:t>
            </a:r>
            <a:r>
              <a:t>P-gp</a:t>
            </a:r>
          </a:p>
        </p:txBody>
      </p:sp>
      <p:sp>
        <p:nvSpPr>
          <p:cNvPr id="137" name="Известно о неврологическом токсикозе у нескольких собак, получавших ивермектин (300 мкл/кг) одновременно с кетоконазолом.…"/>
          <p:cNvSpPr txBox="1"/>
          <p:nvPr/>
        </p:nvSpPr>
        <p:spPr>
          <a:xfrm>
            <a:off x="1004887" y="2274887"/>
            <a:ext cx="12954001" cy="6718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Известно о неврологическом токсикозе у нескольких собак, получавших ивермектин (300 мкл/кг) одновременно с кетоконазолом.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Все собаки были генотипированы и определены как гомозиготные по нормальному аллелю MDR1. Следует отметить, что кетоконазол ингибирует многие ферменты цитохрома P450 собак, поэтому он может быть ответственен за замедленный метаболизм, а также за дисфункцию транспорта P-gp некоторых лекарств. Неизвестно, связано ли хорошо охарактеризованное и используемое действие кетоконазола на повышение концентрации циклоспорина в плазме с ингибированием P-gp, ингибированием цитохрома P450 или их комбинацией. </a:t>
            </a:r>
          </a:p>
        </p:txBody>
      </p:sp>
      <p:sp>
        <p:nvSpPr>
          <p:cNvPr id="138" name="Aidasani et al., 2008…"/>
          <p:cNvSpPr txBox="1"/>
          <p:nvPr/>
        </p:nvSpPr>
        <p:spPr>
          <a:xfrm>
            <a:off x="18020050" y="10531475"/>
            <a:ext cx="1804313" cy="5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pPr>
            <a:r>
              <a:t>Aidasani et al., 2008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pPr>
            <a:r>
              <a:t>Myre et al., 1991</a:t>
            </a:r>
          </a:p>
        </p:txBody>
      </p:sp>
      <p:pic>
        <p:nvPicPr>
          <p:cNvPr id="13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имер приобретенной дисфункции P-gp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Пример приобретенной дисфункции </a:t>
            </a:r>
            <a:r>
              <a:t>P-gp</a:t>
            </a:r>
          </a:p>
        </p:txBody>
      </p:sp>
      <p:pic>
        <p:nvPicPr>
          <p:cNvPr id="14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8650" y="2860675"/>
            <a:ext cx="7583488" cy="6719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5833" t="18190" r="6672" b="55529"/>
          <a:stretch>
            <a:fillRect/>
          </a:stretch>
        </p:blipFill>
        <p:spPr>
          <a:xfrm>
            <a:off x="10356849" y="3140075"/>
            <a:ext cx="8970964" cy="583088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Ядерное сканирование после внутревенного сканирования субстрата P-gp 99mTc-MIBI собаке дикого типа (а) и гомозиготной ABCB-1 (b)"/>
          <p:cNvSpPr txBox="1"/>
          <p:nvPr/>
        </p:nvSpPr>
        <p:spPr>
          <a:xfrm>
            <a:off x="11238250" y="9312274"/>
            <a:ext cx="6590625" cy="1131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/>
            </a:pPr>
            <a:r>
              <a:t>Ядерное сканирование после внутревенного сканирования субстрата </a:t>
            </a:r>
            <a:r>
              <a:t>P-gp </a:t>
            </a:r>
            <a:r>
              <a:t>99</a:t>
            </a:r>
            <a:r>
              <a:t>mTc-MIBI </a:t>
            </a:r>
            <a:r>
              <a:t>собаке дикого типа (а) и гомозиготной </a:t>
            </a:r>
            <a:r>
              <a:t>ABCB-1</a:t>
            </a:r>
            <a:r>
              <a:t> (</a:t>
            </a:r>
            <a:r>
              <a:t>b</a:t>
            </a:r>
            <a:r>
              <a:t>)</a:t>
            </a:r>
          </a:p>
        </p:txBody>
      </p:sp>
      <p:pic>
        <p:nvPicPr>
          <p:cNvPr id="14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«Приобретенная» (обратимая) дисфункция P-gp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«Приобретенная» (обратимая) дисфункция </a:t>
            </a:r>
            <a:r>
              <a:t>P-gp </a:t>
            </a:r>
          </a:p>
        </p:txBody>
      </p:sp>
      <p:sp>
        <p:nvSpPr>
          <p:cNvPr id="148" name="Ключевым выводом является то, что большинство препаратов, ингибирующих P-gp, на самом деле являются субстратами P-gp — они действуют как конкурентные ингибиторы.…"/>
          <p:cNvSpPr txBox="1"/>
          <p:nvPr/>
        </p:nvSpPr>
        <p:spPr>
          <a:xfrm>
            <a:off x="1004887" y="2149475"/>
            <a:ext cx="12954001" cy="7392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Ключевым выводом является то, что большинство препаратов, ингибирующих P-gp, на самом деле являются субстратами P-gp — они действуют как конкурентные ингибиторы.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Два субстрата P-gp, вводимые одновременно, конкурируют за карман связывания P-gp, предотвращая отток другого лекарственного средства из эндотелиальных клеток капилляров головного мозга и клеток желчных канальцев, что приводит к увеличению концентрации лекарственного средства в головном мозге и снижению экскреции лекарственного средства с желчью.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Имеющиеся на сегодняшний день данные свидетельствуют о том, что собаки с приобретенным дефицитом P-gp фенотипически более похожи на гетерозигот ABCB1-1Δ, чем на гомозигот ABCB1-1Δ</a:t>
            </a:r>
            <a:r>
              <a:t>.</a:t>
            </a:r>
          </a:p>
        </p:txBody>
      </p:sp>
      <p:sp>
        <p:nvSpPr>
          <p:cNvPr id="149" name="Coelho et al., 2009."/>
          <p:cNvSpPr txBox="1"/>
          <p:nvPr/>
        </p:nvSpPr>
        <p:spPr>
          <a:xfrm>
            <a:off x="18020050" y="10760075"/>
            <a:ext cx="1818600" cy="30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lvl1pPr>
          </a:lstStyle>
          <a:p>
            <a:pPr/>
            <a:r>
              <a:t>Coelho et al., 2009.</a:t>
            </a:r>
          </a:p>
        </p:txBody>
      </p:sp>
      <p:pic>
        <p:nvPicPr>
          <p:cNvPr id="1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Что же такое P-gp белок и как это связано с МДР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Что же такое P-gp белок и как это связано с МДР</a:t>
            </a:r>
          </a:p>
        </p:txBody>
      </p:sp>
      <p:sp>
        <p:nvSpPr>
          <p:cNvPr id="153" name="Транспортные белки имеют важное значение в регуляции абсорбции, распределения и экскреции многих веществ, в том числе и лекарственных препаратов.…"/>
          <p:cNvSpPr txBox="1"/>
          <p:nvPr/>
        </p:nvSpPr>
        <p:spPr>
          <a:xfrm>
            <a:off x="1004887" y="2797175"/>
            <a:ext cx="12954001" cy="6503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Транспортные белки имеют важное значение в регуляции абсорбции, распределения и экскреции многих веществ, в том числе и лекарственных препаратов.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P-gp</a:t>
            </a:r>
            <a:r>
              <a:t> относится к белкам суперсемейства ABC-транспортеров, которые включают более 100 белков различных организмов от бактерий до человека.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Кодирует данные белки ген MDR1, одним из его продуктов является </a:t>
            </a:r>
            <a:r>
              <a:t>P-gp</a:t>
            </a:r>
            <a:r>
              <a:t>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Пациенты</a:t>
            </a:r>
            <a:r>
              <a:t> c</a:t>
            </a:r>
            <a:r>
              <a:t> мутацией </a:t>
            </a:r>
            <a:r>
              <a:t>ABCB1</a:t>
            </a:r>
            <a:r>
              <a:t> имеют укороченный (до 90%) нефункциональный белок.</a:t>
            </a:r>
          </a:p>
        </p:txBody>
      </p:sp>
      <p:sp>
        <p:nvSpPr>
          <p:cNvPr id="154" name="Aidasani et al., 2008…"/>
          <p:cNvSpPr txBox="1"/>
          <p:nvPr/>
        </p:nvSpPr>
        <p:spPr>
          <a:xfrm>
            <a:off x="18020050" y="10531475"/>
            <a:ext cx="1818600" cy="5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pPr>
            <a:r>
              <a:t>Aidasani et al., 2008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pPr>
            <a:r>
              <a:t>Myre et al., 1991</a:t>
            </a:r>
          </a:p>
        </p:txBody>
      </p:sp>
      <p:pic>
        <p:nvPicPr>
          <p:cNvPr id="15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YP3A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CYP3A</a:t>
            </a:r>
          </a:p>
        </p:txBody>
      </p:sp>
      <p:sp>
        <p:nvSpPr>
          <p:cNvPr id="158" name="Хотя Р-gp сам по себе не выполняет метаболических функций, недавно было показано, что он является важным компонентом кишечного метаболизма лекарств у людей, работая в сочетании с CYP3A. Поскольку CYP3A является одним из наиболее распространенных ферменто"/>
          <p:cNvSpPr txBox="1"/>
          <p:nvPr/>
        </p:nvSpPr>
        <p:spPr>
          <a:xfrm>
            <a:off x="984250" y="1862137"/>
            <a:ext cx="14706600" cy="7836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3600"/>
            </a:pPr>
            <a:r>
              <a:t>Хотя Р-</a:t>
            </a:r>
            <a:r>
              <a:t>gp</a:t>
            </a:r>
            <a:r>
              <a:t> сам по себе не выполняет метаболических функций, недавно было показано, что он является важным компонентом кишечного метаболизма лекарств у людей, работая в сочетании с CYP3A. Поскольку CYP3A является одним из наиболее распространенных ферментов цитохрома P450 и, как известно, отвечает за метаболизм около 60% известных в настоящее время лекарств для человека, он считается основным семейством ферментов первой фазы метаболизма лекарств у млекопитающих.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3600"/>
            </a:pPr>
            <a:r>
              <a:t>CYP3A и Р-</a:t>
            </a:r>
            <a:r>
              <a:t>gp</a:t>
            </a:r>
            <a:r>
              <a:t> экспрессируются на высоких уровнях в кончиках ворсинок энтероцитов в желудочно-кишечном тракте (ЖКТ), основном месте всасывания перорально вводимых лекарственных средств. Поскольку многие лекарства являются субстратами как для CYP3A, так и для P-гликопротеина, что эти два белка работают совместно, предотвращая пероральное всасывание многих лекарств.</a:t>
            </a:r>
          </a:p>
        </p:txBody>
      </p:sp>
      <p:pic>
        <p:nvPicPr>
          <p:cNvPr id="15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YP3A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CYP3A</a:t>
            </a:r>
          </a:p>
        </p:txBody>
      </p:sp>
      <p:pic>
        <p:nvPicPr>
          <p:cNvPr id="16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1147" t="1113" r="9197" b="35859"/>
          <a:stretch>
            <a:fillRect/>
          </a:stretch>
        </p:blipFill>
        <p:spPr>
          <a:xfrm>
            <a:off x="12109450" y="1349374"/>
            <a:ext cx="5943600" cy="861060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Как только лекарство абсорбируется кишечником, в энтероците существуют три возможных исхода:…"/>
          <p:cNvSpPr txBox="1"/>
          <p:nvPr/>
        </p:nvSpPr>
        <p:spPr>
          <a:xfrm>
            <a:off x="1004887" y="3254375"/>
            <a:ext cx="10134601" cy="4153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</a:tabLst>
              <a:defRPr sz="3600"/>
            </a:pPr>
            <a:r>
              <a:t>Как только лекарство абсорбируется кишечником, в энтероците существуют три возможных исхода:</a:t>
            </a:r>
          </a:p>
          <a:p>
            <a:pPr algn="just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</a:tabLst>
              <a:defRPr sz="3600"/>
            </a:pPr>
            <a:r>
              <a:t>может метаболизироваться CYP3A</a:t>
            </a:r>
          </a:p>
          <a:p>
            <a:pPr algn="just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</a:tabLst>
              <a:defRPr sz="3600"/>
            </a:pPr>
            <a:r>
              <a:t>может попадать в системный кровоток</a:t>
            </a:r>
          </a:p>
          <a:p>
            <a:pPr algn="just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</a:tabLst>
              <a:defRPr sz="3600"/>
            </a:pPr>
            <a:r>
              <a:t>может быть вытеснено </a:t>
            </a:r>
            <a:r>
              <a:t>P-gp </a:t>
            </a:r>
            <a:r>
              <a:t>обратно в просвет кишечника, где оно дистально реабсорбируется в другой энтероцит или выйдет с каловыми массами</a:t>
            </a:r>
          </a:p>
        </p:txBody>
      </p:sp>
      <p:pic>
        <p:nvPicPr>
          <p:cNvPr id="16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DR1 мутация у собак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MD</a:t>
            </a:r>
            <a:r>
              <a:t>R</a:t>
            </a:r>
            <a:r>
              <a:t>1 мутация</a:t>
            </a:r>
            <a:r>
              <a:t> </a:t>
            </a:r>
            <a:r>
              <a:t>у собак</a:t>
            </a:r>
          </a:p>
        </p:txBody>
      </p:sp>
      <p:sp>
        <p:nvSpPr>
          <p:cNvPr id="37" name="С начала 1980-х годов «чувствительность к ивермектину» была описана у субпопуляции колли и других пастушьих пород.…"/>
          <p:cNvSpPr txBox="1"/>
          <p:nvPr/>
        </p:nvSpPr>
        <p:spPr>
          <a:xfrm>
            <a:off x="1004887" y="3389312"/>
            <a:ext cx="12552363" cy="448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С начала 1980-х годов «чувствительность к ивермектину» была описана у субпопуляции колли и других пастушьих пород.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У восприимчивых собак дополнительные дозы ивермектина (и других макроциклических лактонов) вызывают неврологическую токсичность (в первую очередь угнетение ЦНС, варьирующееся от легкой атаксии до лежачего положения и комы), в то время, как та же доза не вызывает абсолютно никаких клинических признаков у большинства собак.</a:t>
            </a:r>
          </a:p>
        </p:txBody>
      </p:sp>
      <p:pic>
        <p:nvPicPr>
          <p:cNvPr id="3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14099" t="0" r="35922" b="0"/>
          <a:stretch>
            <a:fillRect/>
          </a:stretch>
        </p:blipFill>
        <p:spPr>
          <a:xfrm>
            <a:off x="14160499" y="2306637"/>
            <a:ext cx="5943602" cy="6696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Экспрессия с жельчью и P-gp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Экспрессия с жельчью и P-gp</a:t>
            </a:r>
          </a:p>
        </p:txBody>
      </p:sp>
      <p:sp>
        <p:nvSpPr>
          <p:cNvPr id="167" name="Исследования, сравнивающие выведение желчи радиомаркированного субстрата P-gp 99mTc-sestamibi у MDR1 normal/normal и MDR1 mutant/mutant dogs"/>
          <p:cNvSpPr txBox="1"/>
          <p:nvPr/>
        </p:nvSpPr>
        <p:spPr>
          <a:xfrm>
            <a:off x="4679950" y="9467850"/>
            <a:ext cx="10744200" cy="1216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7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</a:tabLst>
              <a:defRPr sz="2800"/>
            </a:lvl1pPr>
          </a:lstStyle>
          <a:p>
            <a:pPr/>
            <a:r>
              <a:t>Исследования, сравнивающие выведение желчи радиомаркированного субстрата P-gp 99mTc-sestamibi у MDR1 normal/normal и MDR1 mutant/mutant dogs</a:t>
            </a:r>
          </a:p>
        </p:txBody>
      </p:sp>
      <p:pic>
        <p:nvPicPr>
          <p:cNvPr id="16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9320" t="12605" r="9370" b="62745"/>
          <a:stretch>
            <a:fillRect/>
          </a:stretch>
        </p:blipFill>
        <p:spPr>
          <a:xfrm>
            <a:off x="4337050" y="1744662"/>
            <a:ext cx="11430000" cy="7499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Mealey at all 2015"/>
          <p:cNvSpPr txBox="1"/>
          <p:nvPr/>
        </p:nvSpPr>
        <p:spPr>
          <a:xfrm>
            <a:off x="18172450" y="10760075"/>
            <a:ext cx="1666200" cy="30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pPr>
            <a:r>
              <a:t>Mealey</a:t>
            </a:r>
            <a:r>
              <a:t> </a:t>
            </a:r>
            <a:r>
              <a:t>at all 2015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Экспрессия с жельчью и P-gp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Экспрессия с жельчью и P-gp</a:t>
            </a:r>
          </a:p>
        </p:txBody>
      </p:sp>
      <p:sp>
        <p:nvSpPr>
          <p:cNvPr id="172" name="График, показывающий накопление субстрата P-gp 99m Tc-MIBI в желчном пузыре с течением времени у собак, гомозиготных по ABCB1 дикого типа (незаштрихованные кружки), гетерозиготных собак (темные кружки) или собак, гомозиготных по ABCB1-1Δ (треугольники).…"/>
          <p:cNvSpPr txBox="1"/>
          <p:nvPr/>
        </p:nvSpPr>
        <p:spPr>
          <a:xfrm>
            <a:off x="984250" y="2651125"/>
            <a:ext cx="9372600" cy="5460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8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/>
            </a:pPr>
            <a:r>
              <a:t>График, показывающий накопление субстрата P-gp 99m Tc-MIBI в желчном пузыре с течением времени у собак, гомозиготных по ABCB1 дикого типа (незаштрихованные кружки), гетерозиготных собак (темные кружки) или собак, гомозиготных по ABCB1-1Δ (треугольники).</a:t>
            </a:r>
          </a:p>
          <a:p>
            <a:pPr algn="just">
              <a:spcBef>
                <a:spcPts val="8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/>
            </a:pPr>
            <a:r>
              <a:t>Обратите внимание, что экскреция субстрата P-gp с желчью у собак, гомозиготных по ABCB1-1Δ, не обнаруживается. В то время как гетерозиготы имеют промежуточный уровень билиарной экскреции субстрата P-gp.</a:t>
            </a:r>
          </a:p>
        </p:txBody>
      </p:sp>
      <p:sp>
        <p:nvSpPr>
          <p:cNvPr id="173" name="Mealey at all 2015"/>
          <p:cNvSpPr txBox="1"/>
          <p:nvPr/>
        </p:nvSpPr>
        <p:spPr>
          <a:xfrm>
            <a:off x="17943850" y="10683874"/>
            <a:ext cx="1894800" cy="335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Mealey</a:t>
            </a:r>
            <a:r>
              <a:t> </a:t>
            </a:r>
            <a:r>
              <a:t>at all 2015</a:t>
            </a:r>
          </a:p>
        </p:txBody>
      </p:sp>
      <p:pic>
        <p:nvPicPr>
          <p:cNvPr id="17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4050" y="2606675"/>
            <a:ext cx="8970963" cy="575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Субстраты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Субстраты</a:t>
            </a:r>
          </a:p>
        </p:txBody>
      </p:sp>
      <p:sp>
        <p:nvSpPr>
          <p:cNvPr id="178" name="Субстрат P-gp – группа лекарственных средств транспортируемое P-gp…"/>
          <p:cNvSpPr txBox="1"/>
          <p:nvPr/>
        </p:nvSpPr>
        <p:spPr>
          <a:xfrm>
            <a:off x="1011237" y="3327400"/>
            <a:ext cx="13563601" cy="4598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Субстрат </a:t>
            </a:r>
            <a:r>
              <a:t>P-gp</a:t>
            </a:r>
            <a:r>
              <a:t> – группа лекарственных средств транспортируемое </a:t>
            </a:r>
            <a:r>
              <a:t>P-gp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C</a:t>
            </a:r>
            <a:r>
              <a:t>убстратами </a:t>
            </a:r>
            <a:r>
              <a:t>P-gp </a:t>
            </a:r>
            <a:r>
              <a:t>являются сердечные гликозиды, антагонисты кальция, статины, блокаторы Н-1 гистаминовых рецепторов, макролиды, фексофенадин, некоторые цитостатики, стероидные гормоны, цитокины, антрациклины, таксаны.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Следует ометить что некоторые субстраты могут являться одновременно и ингибиторами p-gp (верапамил). </a:t>
            </a:r>
          </a:p>
        </p:txBody>
      </p:sp>
      <p:pic>
        <p:nvPicPr>
          <p:cNvPr id="17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Субстраты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Субстраты</a:t>
            </a:r>
          </a:p>
        </p:txBody>
      </p:sp>
      <p:sp>
        <p:nvSpPr>
          <p:cNvPr id="182" name="Sakaeda T, Nakamura T, Okumura K: MDR1 genotype-related pharmacokinetics and pharmacodynamics. Biol Pharm Bull 25:1391-1400, 2002.…"/>
          <p:cNvSpPr txBox="1"/>
          <p:nvPr/>
        </p:nvSpPr>
        <p:spPr>
          <a:xfrm>
            <a:off x="11195050" y="8397875"/>
            <a:ext cx="8686800" cy="2698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4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pPr>
            <a:r>
              <a:t>Sakaeda T, Nakamura T, Okumura K: MDR1 genotype-related pharmacokinetics and pharmacodynamics. Biol Pharm Bull 25:1391-1400, 2002.</a:t>
            </a:r>
          </a:p>
          <a:p>
            <a:pPr algn="just">
              <a:spcBef>
                <a:spcPts val="4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pPr>
            <a:r>
              <a:t>Marzolini C, Paus E, Buclin T, Kim RB: Polymorphisms in human MDR1 (P-glycoprotein): Recent advances and clinical relevance. Clin Pharmacol Ther 75:13-33 2004.</a:t>
            </a:r>
          </a:p>
          <a:p>
            <a:pPr algn="just">
              <a:spcBef>
                <a:spcPts val="4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pPr>
            <a:r>
              <a:t>Schwab M, Eichelbaum M, Fromm MF: Genetic polymorphisms of the human MDR1 drug transporter. Annu Rev Pharmacol Toxicol 43:285-307, 2003. </a:t>
            </a:r>
          </a:p>
          <a:p>
            <a:pPr algn="just">
              <a:spcBef>
                <a:spcPts val="4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pPr>
            <a:r>
              <a:t>Sakaeda T, Nakamura T, Okumura K: Pharmacogenetics of MDR1 and its impact on the pharmacokinetics and pharmacodynamics of drugs. Pharmacogenomics 4:397-410, 2003.</a:t>
            </a:r>
          </a:p>
          <a:p>
            <a:pPr algn="just">
              <a:spcBef>
                <a:spcPts val="4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pPr>
            <a:r>
              <a:t>Fromm MF: Genetically determined differences in P-glycoprotein function: Implications for disease risk. Toxicology 181-182, 299-303, 2002.</a:t>
            </a:r>
          </a:p>
        </p:txBody>
      </p:sp>
      <p:pic>
        <p:nvPicPr>
          <p:cNvPr id="18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6250" y="1539875"/>
            <a:ext cx="7294563" cy="8677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Ингибиторы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Ингибиторы</a:t>
            </a:r>
          </a:p>
        </p:txBody>
      </p:sp>
      <p:sp>
        <p:nvSpPr>
          <p:cNvPr id="186" name="Ингибиторы подавляют активность токсинвыводящго белка в 2-5 раз. По этой причине мы получаем такие эффекты как: угнетение выведения ЛС, усиление всасывания ЛС, усиление проникновения через гистогематические барьеры.…"/>
          <p:cNvSpPr txBox="1"/>
          <p:nvPr/>
        </p:nvSpPr>
        <p:spPr>
          <a:xfrm>
            <a:off x="1000125" y="2773362"/>
            <a:ext cx="13030200" cy="571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Ингибиторы подавляют активность токсинвыводящго белка в 2-5 раз. По этой причине мы получаем такие эффекты как: угнетение выведения ЛС, усиление всасывания ЛС, усиление проникновения через гистогематические барьеры.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Далее происходит повышение концетрации ЛС-субстрата Pgp, и мы получаем нежелательную лекрственную реакцию.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В экпериментальном иследовании на крысах показано что уменьшение активности данного белка в ГЭБ происходит при хроническом стрессе, а при длительном приеме антидепрессантов увеличивается.</a:t>
            </a:r>
          </a:p>
        </p:txBody>
      </p:sp>
      <p:pic>
        <p:nvPicPr>
          <p:cNvPr id="18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Ингибиторы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Ингибиторы</a:t>
            </a:r>
          </a:p>
        </p:txBody>
      </p:sp>
      <p:pic>
        <p:nvPicPr>
          <p:cNvPr id="19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7650" y="2162175"/>
            <a:ext cx="7459663" cy="698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Ford JM, Hait WN: Pharmacologic circumvention of multidrug resistance. Cytotechnology 12:171-212, 1993.  Marzolini C, Paus E, Buclin T, Kim RB: Polymorphisms in human MDR1 (P-glycoprotein): Recent advances and clinical relevance. Clin Pharmacol Ther 75:1"/>
          <p:cNvSpPr txBox="1"/>
          <p:nvPr/>
        </p:nvSpPr>
        <p:spPr>
          <a:xfrm>
            <a:off x="9866649" y="8321674"/>
            <a:ext cx="9965652" cy="28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  <a:defRPr sz="1600"/>
            </a:pPr>
            <a:r>
              <a:t>Ford JM, Hait WN: Pharmacologic circumvention of multidrug resistance. Cytotechnology 12:171-212, 1993. </a:t>
            </a:r>
            <a:br/>
            <a:r>
              <a:t>Marzolini C, Paus E, Buclin T, Kim RB: Polymorphisms in human MDR1 (P-glycoprotein): Recent advances and clinical relevance. Clin Pharmacol Ther 75:13-33, 2004. 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  <a:defRPr sz="1600"/>
            </a:pPr>
            <a:r>
              <a:t>Page RL, Hughes CS, Huyan S, et al: Modulation of P-glycoprotein-mediated doxorubicin resistance in canine cell lines. Anticancer Res 20:3533-3538, 2000. 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  <a:defRPr sz="1600"/>
            </a:pPr>
            <a:r>
              <a:t>Wandel C, Kim R, Wood M, Wood A: Interaction of morphine, fentanyl, sufentanil, alfentanil, and loperamide with the efflux drug transporter P-glycoprotein. Anesthesiology 96:913-920, 2002. 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  <a:defRPr sz="1600"/>
            </a:pPr>
            <a:r>
              <a:t>Choo EF, Leake B, Wandel C, et al: Pharmacological inhibition of P-glycoprotein transport enhances the distribution of HIV-1 protease inhibitors into brain and testes. Drug Metab Dispos 28:655-660, 2000 </a:t>
            </a:r>
            <a:br/>
            <a:r>
              <a:t>Sadeque AJ, Wandel C, He H, et al: Increased drug delivery to the brain by P-glycoprotein inhibition. Clin Pharmacol Ther 68:231-237, 2000.</a:t>
            </a:r>
          </a:p>
        </p:txBody>
      </p:sp>
      <p:pic>
        <p:nvPicPr>
          <p:cNvPr id="19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Ингибиторы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Ингибиторы</a:t>
            </a:r>
          </a:p>
        </p:txBody>
      </p:sp>
      <p:sp>
        <p:nvSpPr>
          <p:cNvPr id="195" name="Ингибиторы P-gp могут действовать:…"/>
          <p:cNvSpPr txBox="1"/>
          <p:nvPr/>
        </p:nvSpPr>
        <p:spPr>
          <a:xfrm>
            <a:off x="1060450" y="2911475"/>
            <a:ext cx="13030200" cy="6617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Ингибиторы P-gp могут действовать</a:t>
            </a:r>
            <a:r>
              <a:t>:</a:t>
            </a:r>
          </a:p>
          <a:p>
            <a:pPr algn="just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путем блокировки сайта связывания препарата либо конкурентно, либо неконкурентно; </a:t>
            </a:r>
          </a:p>
          <a:p>
            <a:pPr algn="just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путем вмешательства в гидролиз АТФ, который необходим для функции P-gp;</a:t>
            </a:r>
          </a:p>
          <a:p>
            <a:pPr algn="just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путем изменения целостности липидов клеточной мембраны. 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С клинической точки зрения наиболее важный механизм включает в себя конкурентную и неконкурентную блокировку сайтов связывания лекарств.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Часть из приведенных препартов также является субстратами и ингибиторами CYP3A</a:t>
            </a:r>
          </a:p>
        </p:txBody>
      </p:sp>
      <p:pic>
        <p:nvPicPr>
          <p:cNvPr id="19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Ингибиторы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Ингибиторы</a:t>
            </a:r>
          </a:p>
        </p:txBody>
      </p:sp>
      <p:sp>
        <p:nvSpPr>
          <p:cNvPr id="199" name="Ингибиторами первого поколения являются известные лекарственные субстраты транспортеров ABC, таких как верапамил, циклоспорин А, тамоксифен и хинидин.…"/>
          <p:cNvSpPr txBox="1"/>
          <p:nvPr/>
        </p:nvSpPr>
        <p:spPr>
          <a:xfrm>
            <a:off x="1004887" y="1539875"/>
            <a:ext cx="13030201" cy="8623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b="1" sz="3600"/>
            </a:pPr>
            <a:r>
              <a:t>Ингибиторами первого поколения</a:t>
            </a:r>
            <a:r>
              <a:rPr b="0"/>
              <a:t> являются известные лекарственные субстраты транспортеров ABC, таких как верапамил, циклоспорин А, тамоксифен и хинидин</a:t>
            </a:r>
            <a:r>
              <a:rPr b="0"/>
              <a:t>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Они не были специально разработаны для ингибиторов P-gp и не могли демонстрировать хорошие клинические результаты в своей деятельности по развороту МЛУ.  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b="1" sz="3600"/>
            </a:pPr>
            <a:r>
              <a:t>Ингибиторы второго поколения</a:t>
            </a:r>
            <a:r>
              <a:rPr b="0"/>
              <a:t>, такие как вальспорин (производное циклоспорина А), основанные на структурных отношениях активности соединений первого поколения, с целью повышения потенции, специфичности и снижения системной токсичности.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Хотя эта группа ингибиторов продемонстрировала улучшение ингибирующей потенции, их клинические результаты все еще были неудовлетворительны из-за ингибирования цитохрома P450 и их тяжелой токсичности</a:t>
            </a:r>
          </a:p>
        </p:txBody>
      </p:sp>
      <p:sp>
        <p:nvSpPr>
          <p:cNvPr id="200" name="(Srivalli KMR, and Lakshmi PK. (2012). Overview of P-glycoprotein inhibitors: a rational outlook. Braz J of Pharm Sci. 48(3): 353-363)…"/>
          <p:cNvSpPr txBox="1"/>
          <p:nvPr/>
        </p:nvSpPr>
        <p:spPr>
          <a:xfrm>
            <a:off x="11009650" y="9845675"/>
            <a:ext cx="8898850" cy="157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pPr>
            <a:r>
              <a:t>(Srivalli KMR, and Lakshmi PK. (2012). Overview of P-glycoprotein inhibitors: a rational outlook. Braz J of Pharm Sci. 48(3): 353-363)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pPr>
            <a:r>
              <a:t>( Srivalli KMR, and Lakshmi PK. (2012). Overview of P-glycoprotein inhibitors: a rational outlook.( Braz J of Pharm Sci. 48(3): 353-363.,Darby RA, Callaghan R, and Mcmahon RM. (2011). P-Glycoprotein inhibition; the past, the present and the future. Curr. Drug Metab. 12: 722-731)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Ингибиторы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Ингибиторы</a:t>
            </a:r>
          </a:p>
        </p:txBody>
      </p:sp>
      <p:sp>
        <p:nvSpPr>
          <p:cNvPr id="203" name="Ингибиторы третьего поколения, такие как элакридар, тарикидар и зосукидар, чтобы устранить ограничения соединений второго поколения.…"/>
          <p:cNvSpPr txBox="1"/>
          <p:nvPr/>
        </p:nvSpPr>
        <p:spPr>
          <a:xfrm>
            <a:off x="1004887" y="2822575"/>
            <a:ext cx="13030201" cy="5601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b="1" sz="3600"/>
            </a:pPr>
            <a:r>
              <a:t>Ингибиторы третьего поколения</a:t>
            </a:r>
            <a:r>
              <a:rPr b="0"/>
              <a:t>, такие как элакридар, тарикидар и зосукидар, чтобы устранить ограничения соединений второго поколения</a:t>
            </a:r>
            <a:r>
              <a:rPr b="0"/>
              <a:t>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b="1" sz="3600"/>
            </a:pPr>
            <a:r>
              <a:t>Ингибиторы четвертого поколения</a:t>
            </a:r>
            <a:r>
              <a:rPr b="0"/>
              <a:t> такие как фитохимикаты овощи (например, горькая дыня), специи (например, черный перец, куркума) или фрукты (например, апельсин, грейпфрут) также содержат вещества, которые могут ингибировать P-gp и другие транспортеры эффлюкса в суперсемействе ABC.</a:t>
            </a:r>
            <a:r>
              <a:rPr b="0"/>
              <a:t> </a:t>
            </a:r>
            <a:r>
              <a:rPr b="0"/>
              <a:t>Однако ингибирующее действие этих растительных соединений против активности P-gp может быть низкой</a:t>
            </a:r>
            <a:r>
              <a:rPr b="0"/>
              <a:t>.</a:t>
            </a:r>
          </a:p>
        </p:txBody>
      </p:sp>
      <p:sp>
        <p:nvSpPr>
          <p:cNvPr id="204" name="(Kannan P, Telu S, Shukla S, Ambudkar S, Pike V, Halldin C, Gottesman MM, Innis RB and Hall MD. (2011). The &quot;specific&quot; P-glycoprotein inhibitor Tariquidar is also a substrate and an inhibitor for breast cancer resistance protein (BCRP/ABCG2). ACS Chem Ne"/>
          <p:cNvSpPr txBox="1"/>
          <p:nvPr/>
        </p:nvSpPr>
        <p:spPr>
          <a:xfrm>
            <a:off x="11924050" y="10226675"/>
            <a:ext cx="7908250" cy="8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lvl1pPr>
          </a:lstStyle>
          <a:p>
            <a:pPr/>
            <a:r>
              <a:t>(Kannan P, Telu S, Shukla S, Ambudkar S, Pike V, Halldin C, Gottesman MM, Innis RB and Hall MD. (2011). The "specific" P-glycoprotein inhibitor Tariquidar is also a substrate and an inhibitor for breast cancer resistance protein (BCRP/ABCG2). ACS Chem Neurosci. 2(2):82-89)</a:t>
            </a:r>
          </a:p>
        </p:txBody>
      </p:sp>
      <p:pic>
        <p:nvPicPr>
          <p:cNvPr id="20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Ингибиторы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Ингибиторы</a:t>
            </a:r>
          </a:p>
        </p:txBody>
      </p:sp>
      <p:sp>
        <p:nvSpPr>
          <p:cNvPr id="208" name="Многочисленные фитохимические исследования фармакологической активности и фармакокинетики показали, что растительные соединения вызывают широкий спектр фармакологических действий, таких как противораковые, антиоксидантные, антимикробные, противовоспалите"/>
          <p:cNvSpPr txBox="1"/>
          <p:nvPr/>
        </p:nvSpPr>
        <p:spPr>
          <a:xfrm>
            <a:off x="1004887" y="2884487"/>
            <a:ext cx="13771563" cy="49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3600"/>
            </a:lvl1pPr>
          </a:lstStyle>
          <a:p>
            <a:pPr/>
            <a:r>
              <a:t>Многочисленные фитохимические исследования фармакологической активности и фармакокинетики показали, что растительные соединения вызывают широкий спектр фармакологических действий, таких как противораковые, антиоксидантные, антимикробные, противовоспалительные и т. д. Кроме того, эти растительные соединения, в зависимости от их молекулярной структуры, могут мешать P-gp и метаболизирующим ферментам, что приводит к проблемам биодоступности лекарств и фармакокинетических взаимодействий с лекарствами.</a:t>
            </a:r>
          </a:p>
        </p:txBody>
      </p:sp>
      <p:sp>
        <p:nvSpPr>
          <p:cNvPr id="209" name="Dewanjee S, Dua TK, Bhattacharjee N, Das A, Gangopadhyay M, Khanra R, Joardar S, Riaz M, Feo V, and Zia-Ul-Haq M. (2017). Natural Products as Alternative Choices for P-Glycoprotein (P-gp) Inhibition. Molecules. 25;22(6):871…"/>
          <p:cNvSpPr txBox="1"/>
          <p:nvPr/>
        </p:nvSpPr>
        <p:spPr>
          <a:xfrm>
            <a:off x="9028450" y="8550275"/>
            <a:ext cx="10803850" cy="2588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</a:tabLst>
              <a:defRPr sz="1600"/>
            </a:pPr>
            <a:r>
              <a:t>Dewanjee S, Dua TK, Bhattacharjee N, Das A, Gangopadhyay M, Khanra R, Joardar S, Riaz M, Feo V, and Zia-Ul-Haq M. (2017). Natural Products as Alternative Choices for P-Glycoprotein (P-gp) Inhibition. Molecules. 25;22(6):871 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</a:tabLst>
              <a:defRPr sz="1600"/>
            </a:pPr>
            <a:r>
              <a:t>Joshi P, Vishwakarma, and Bharate S. (2017). Natural alkaloids as P-gp inhibitors for multidrug resistance reversal in cancer. Eur J of Med Chem 138:273-292 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</a:tabLst>
              <a:defRPr sz="1600"/>
            </a:pPr>
            <a:r>
              <a:t>Tinoush B, Shirdel I, and Wink M. (2020). Phytochemicals: Potential Lead Molecules for MDR Reversal. Front. Pharmacol. 11: 832 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</a:tabLst>
              <a:defRPr sz="1600"/>
            </a:pPr>
            <a:r>
              <a:t>Srivalli KMR, and Lakshmi PK. (2012). Overview of P-glycoprotein inhibitors: a rational outlook. Braz J of Pharm Sci. 48(3): 353-363 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</a:tabLst>
              <a:defRPr sz="1600"/>
            </a:pPr>
            <a:r>
              <a:t>Darby RA, Callaghan R, and Mcmahon RM. (2011). P-Glycoprotein inhibition; the past, the present and the future. Curr. Drug Metab. 12: 722-731 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</a:tabLst>
              <a:defRPr sz="1600"/>
            </a:pPr>
            <a:r>
              <a:t>Karthikeyan S, and Hoti SL. (2015). Development of Fourth Generation ABC Inhibitors from Natural Products: A Novel Approach to Overcome Cancer Multidrug Resistance. Anticancer Agents Med Chem.15(5):605-615</a:t>
            </a:r>
          </a:p>
        </p:txBody>
      </p:sp>
      <p:pic>
        <p:nvPicPr>
          <p:cNvPr id="21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DR1 мутация у собак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MD</a:t>
            </a:r>
            <a:r>
              <a:t>R</a:t>
            </a:r>
            <a:r>
              <a:t>1 мутация</a:t>
            </a:r>
            <a:r>
              <a:t> </a:t>
            </a:r>
            <a:r>
              <a:t>у собак</a:t>
            </a:r>
          </a:p>
        </p:txBody>
      </p:sp>
      <p:sp>
        <p:nvSpPr>
          <p:cNvPr id="42" name="В 2001 году Катрина Мили, DVM, PhD, DACVIM, DACVCP из Колледжа ветеринарной медицины Университета штата Вашингтон, выявила мутацию в гене MDR1, которая вызывает чувствительность к ивермектину.Подтверждено отдельной группой 2 года спустя (Roulet et al., 2"/>
          <p:cNvSpPr txBox="1"/>
          <p:nvPr/>
        </p:nvSpPr>
        <p:spPr>
          <a:xfrm>
            <a:off x="1004887" y="2828925"/>
            <a:ext cx="12552363" cy="5042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В 2001 году Катрина Мили, DVM, PhD, DACVIM, DACVCP из Колледжа ветеринарной медицины Университета штата Вашингтон, выявила мутацию в гене MDR1, которая вызывает чувствительность к ивермектину.Подтверждено отдельной группой 2 года спустя (Roulet et al., 2003).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Открытие привело к разработке WSU теста, который может обнаружить ген мутанта, чтобы можно было идентифицировать собак, восприимчивых к этой токсичности. Причина этой токсичности лекарств: мутация в гене ABCB1 (MDR1).</a:t>
            </a:r>
          </a:p>
        </p:txBody>
      </p:sp>
      <p:sp>
        <p:nvSpPr>
          <p:cNvPr id="43" name="Mealey KL, Bentjen SA, Gay JM, Cantor GH: Ivermectin sensitivity in col- lies is associated with a deletion mutation of the mdr1 gene. Pharmacogenetics 11:727–733, 2001."/>
          <p:cNvSpPr txBox="1"/>
          <p:nvPr/>
        </p:nvSpPr>
        <p:spPr>
          <a:xfrm>
            <a:off x="11314450" y="10531475"/>
            <a:ext cx="8517850" cy="5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lvl1pPr>
          </a:lstStyle>
          <a:p>
            <a:pPr/>
            <a:r>
              <a:t>Mealey KL, Bentjen SA, Gay JM, Cantor GH: Ivermectin sensitivity in col- lies is associated with a deletion mutation of the mdr1 gene. Pharmacogenetics 11:727–733, 2001.</a:t>
            </a:r>
          </a:p>
        </p:txBody>
      </p:sp>
      <p:pic>
        <p:nvPicPr>
          <p:cNvPr id="4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3712" y="1387475"/>
            <a:ext cx="14036676" cy="8758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Индукторы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Индукторы</a:t>
            </a:r>
          </a:p>
        </p:txBody>
      </p:sp>
      <p:sp>
        <p:nvSpPr>
          <p:cNvPr id="215" name="Индукторы повышают активность P-gp.…"/>
          <p:cNvSpPr txBox="1"/>
          <p:nvPr/>
        </p:nvSpPr>
        <p:spPr>
          <a:xfrm>
            <a:off x="1011237" y="1539875"/>
            <a:ext cx="14838363" cy="773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3600"/>
            </a:pPr>
            <a:r>
              <a:t>Индукторы повышают активность </a:t>
            </a:r>
            <a:r>
              <a:t>P</a:t>
            </a:r>
            <a:r>
              <a:t>-</a:t>
            </a:r>
            <a:r>
              <a:t>gp.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3600"/>
            </a:pPr>
            <a:r>
              <a:t>Получаемый эффект: усиление выведения, угнетение всасывания, угнетение проникновения через ГЭБ барьеры.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3600"/>
            </a:pPr>
            <a:r>
              <a:t>Происходит снижение концетрации ЛС субстрата </a:t>
            </a:r>
            <a:r>
              <a:t>P</a:t>
            </a:r>
            <a:r>
              <a:t>-</a:t>
            </a:r>
            <a:r>
              <a:t>gp,</a:t>
            </a:r>
            <a:r>
              <a:t> вследствие этого недостаточная эффективность ЛС субстрата </a:t>
            </a:r>
            <a:r>
              <a:t>P</a:t>
            </a:r>
            <a:r>
              <a:t>-</a:t>
            </a:r>
            <a:r>
              <a:t>gp </a:t>
            </a:r>
            <a:r>
              <a:t>т.н. дексаметазон, морфин, рифампицин. </a:t>
            </a:r>
            <a:r>
              <a:t> 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3600"/>
            </a:pPr>
            <a:r>
              <a:t>Применение дигоксина в стандартной дозе совместно с рифампицином, может оказаться недостаточно эффективной терапией, так как последний повышает активность </a:t>
            </a:r>
            <a:r>
              <a:t>P</a:t>
            </a:r>
            <a:r>
              <a:t>-</a:t>
            </a:r>
            <a:r>
              <a:t>gp </a:t>
            </a:r>
            <a:r>
              <a:t>кишечника.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3600"/>
            </a:pPr>
            <a:r>
              <a:t>Оценка функциональной активности </a:t>
            </a:r>
            <a:r>
              <a:t>P</a:t>
            </a:r>
            <a:r>
              <a:t>-</a:t>
            </a:r>
            <a:r>
              <a:t>gp</a:t>
            </a:r>
            <a:r>
              <a:t> путем измерения фармакокинетичеких параметров его субтрата фексофенадина.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3600"/>
            </a:pPr>
            <a:r>
              <a:t>В другом исследовании было установлено, что после шестидневного приема рифампицина, биодоступность фексофенадина снизилась на 47 %.</a:t>
            </a:r>
          </a:p>
        </p:txBody>
      </p:sp>
      <p:sp>
        <p:nvSpPr>
          <p:cNvPr id="216" name="Effect of rifampin ,an inducer of CYP3A and Pgp,on the pharmacokineticsof risperidone/ K.A.Kim (et all) J.Clin Pharmacol.2008.vVol 48,№1 p66-72…"/>
          <p:cNvSpPr txBox="1"/>
          <p:nvPr/>
        </p:nvSpPr>
        <p:spPr>
          <a:xfrm>
            <a:off x="11085850" y="9540875"/>
            <a:ext cx="8746450" cy="157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pPr>
            <a:r>
              <a:t>Effect of rifampin ,an inducer of CYP3A and Pgp,on the pharmacokineticsof risperidone/ K.A.Kim (et all) J.Clin Pharmacol.2008.vVol 48,№1 p66-72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pPr>
            <a:r>
              <a:t>Г.В.Раменская(и др)//клин.фармакокинетика 2005 №2 с 18-23.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pPr>
            <a:r>
              <a:t>Molimard M., Diquet B., Benedetti M.S.Comparsion of pharmacokinetics and metabolism of desloratadin,fexofenadine,levocetirizine and mizolastine in humans //Fundam.Clin.Pharmacol.2004.vol 18, №4 P399-411/</a:t>
            </a:r>
          </a:p>
        </p:txBody>
      </p:sp>
      <p:pic>
        <p:nvPicPr>
          <p:cNvPr id="21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Препараты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Препараты</a:t>
            </a:r>
          </a:p>
        </p:txBody>
      </p:sp>
      <p:pic>
        <p:nvPicPr>
          <p:cNvPr id="2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5247" r="0" b="48155"/>
          <a:stretch>
            <a:fillRect/>
          </a:stretch>
        </p:blipFill>
        <p:spPr>
          <a:xfrm>
            <a:off x="2279650" y="2454274"/>
            <a:ext cx="7467600" cy="7088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52694" r="0" b="1"/>
          <a:stretch>
            <a:fillRect/>
          </a:stretch>
        </p:blipFill>
        <p:spPr>
          <a:xfrm>
            <a:off x="10585450" y="2346325"/>
            <a:ext cx="7467600" cy="719613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https://prime.vetmed.wsu.edu/2022/03/01/problem-medications-for-dogs/"/>
          <p:cNvSpPr txBox="1"/>
          <p:nvPr/>
        </p:nvSpPr>
        <p:spPr>
          <a:xfrm>
            <a:off x="13448050" y="10760075"/>
            <a:ext cx="6390600" cy="30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lvl1pPr>
          </a:lstStyle>
          <a:p>
            <a:pPr/>
            <a:r>
              <a:t>https://prime.vetmed.wsu.edu/2022/03/01/problem-medications-for-dogs/</a:t>
            </a:r>
          </a:p>
        </p:txBody>
      </p:sp>
      <p:pic>
        <p:nvPicPr>
          <p:cNvPr id="22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Препараты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Препараты</a:t>
            </a:r>
          </a:p>
        </p:txBody>
      </p:sp>
      <p:pic>
        <p:nvPicPr>
          <p:cNvPr id="22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3012" y="1695450"/>
            <a:ext cx="7459663" cy="8656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Препараты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Препараты</a:t>
            </a:r>
          </a:p>
        </p:txBody>
      </p:sp>
      <p:pic>
        <p:nvPicPr>
          <p:cNvPr id="22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181" t="0" r="1693" b="1367"/>
          <a:stretch>
            <a:fillRect/>
          </a:stretch>
        </p:blipFill>
        <p:spPr>
          <a:xfrm>
            <a:off x="2143124" y="2924175"/>
            <a:ext cx="7527927" cy="6464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985" t="2555" r="0" b="0"/>
          <a:stretch>
            <a:fillRect/>
          </a:stretch>
        </p:blipFill>
        <p:spPr>
          <a:xfrm>
            <a:off x="10463212" y="4740275"/>
            <a:ext cx="8026401" cy="30353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https://onlinelibrary.wiley.com/doi/10.1111/jvp.13102"/>
          <p:cNvSpPr txBox="1"/>
          <p:nvPr/>
        </p:nvSpPr>
        <p:spPr>
          <a:xfrm>
            <a:off x="15276849" y="10760075"/>
            <a:ext cx="4617364" cy="30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lvl1pPr>
          </a:lstStyle>
          <a:p>
            <a:pPr/>
            <a:r>
              <a:t>https://onlinelibrary.wiley.com/doi/10.1111/jvp.13102</a:t>
            </a:r>
          </a:p>
        </p:txBody>
      </p:sp>
      <p:pic>
        <p:nvPicPr>
          <p:cNvPr id="23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Препараты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Препараты</a:t>
            </a:r>
          </a:p>
        </p:txBody>
      </p:sp>
      <p:pic>
        <p:nvPicPr>
          <p:cNvPr id="23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0" t="33830" r="0" b="33830"/>
          <a:stretch>
            <a:fillRect/>
          </a:stretch>
        </p:blipFill>
        <p:spPr>
          <a:xfrm>
            <a:off x="4281487" y="1997074"/>
            <a:ext cx="11541126" cy="8077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Препараты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Препараты</a:t>
            </a:r>
          </a:p>
        </p:txBody>
      </p:sp>
      <p:pic>
        <p:nvPicPr>
          <p:cNvPr id="23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0" t="18334" r="0" b="13615"/>
          <a:stretch>
            <a:fillRect/>
          </a:stretch>
        </p:blipFill>
        <p:spPr>
          <a:xfrm>
            <a:off x="6013450" y="1463674"/>
            <a:ext cx="7634288" cy="92360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Препараты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Препараты</a:t>
            </a:r>
          </a:p>
        </p:txBody>
      </p:sp>
      <p:pic>
        <p:nvPicPr>
          <p:cNvPr id="24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114"/>
          <a:stretch>
            <a:fillRect/>
          </a:stretch>
        </p:blipFill>
        <p:spPr>
          <a:xfrm>
            <a:off x="1441450" y="1844674"/>
            <a:ext cx="7588250" cy="8534402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https://prime.vetmed.wsu.edu/2022/04/05/problem-medications-for-cats-2/"/>
          <p:cNvSpPr txBox="1"/>
          <p:nvPr/>
        </p:nvSpPr>
        <p:spPr>
          <a:xfrm>
            <a:off x="341649" y="10690224"/>
            <a:ext cx="9965652" cy="335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lvl1pPr>
          </a:lstStyle>
          <a:p>
            <a:pPr/>
            <a:r>
              <a:t>https://prime.vetmed.wsu.edu/2022/04/05/problem-medications-for-cats-2/</a:t>
            </a:r>
          </a:p>
        </p:txBody>
      </p:sp>
      <p:pic>
        <p:nvPicPr>
          <p:cNvPr id="24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71050" y="5027612"/>
            <a:ext cx="9858375" cy="19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https://onlinelibrary.wiley.com/doi/10.1111/jvp.13102"/>
          <p:cNvSpPr txBox="1"/>
          <p:nvPr/>
        </p:nvSpPr>
        <p:spPr>
          <a:xfrm>
            <a:off x="11976437" y="7559674"/>
            <a:ext cx="5247601" cy="335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pPr/>
            <a:r>
              <a:t>https://onlinelibrary.wiley.com/doi/10.1111/jvp.13102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Рекомендации"/>
          <p:cNvSpPr txBox="1"/>
          <p:nvPr/>
        </p:nvSpPr>
        <p:spPr>
          <a:xfrm>
            <a:off x="1004887" y="40798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Рекомендации</a:t>
            </a:r>
          </a:p>
        </p:txBody>
      </p:sp>
      <p:sp>
        <p:nvSpPr>
          <p:cNvPr id="247" name="Если замена ЛС субстрата P-gp невозможна:…"/>
          <p:cNvSpPr txBox="1"/>
          <p:nvPr/>
        </p:nvSpPr>
        <p:spPr>
          <a:xfrm>
            <a:off x="984250" y="1844675"/>
            <a:ext cx="14859000" cy="817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3600"/>
            </a:pPr>
            <a:r>
              <a:t>Если замена ЛС субстрата </a:t>
            </a:r>
            <a:r>
              <a:t>P-gp </a:t>
            </a:r>
            <a:r>
              <a:t>невозможна</a:t>
            </a:r>
            <a:r>
              <a:t>: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3600"/>
            </a:pPr>
            <a:r>
              <a:t>Общая рекомендация заключается в  снижении дозы субстратов P-gp на 25% у собак, гетерозиготных по ABCB1-1Δ, и на 50% у собак, гомозиготных по ABCB1-1Δ. 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3600"/>
            </a:pPr>
            <a:r>
              <a:t>Последующие дозы могут быть увеличены с 10%-ным интервалом, если установлено, что необходима более высокая доза, и если пациент хорошо перенес предыдущую дозу.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3600"/>
            </a:pPr>
            <a:r>
              <a:t>Предлагаемое снижение дозы основано на данных исследований радиоактивно меченого субстрата P-gp у собак с нормальной функцией P-gp, приобретенным дефицитом P-gp и врожденным дефицитом P-gp, фармакокинетические и фармакодинамические данные.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3600"/>
            </a:pPr>
            <a:r>
              <a:t>Следует помнить, что это касается не всех препаратов из представленных в списке. Так например, безопасная доза лоперамида не установлена (депрессия ЦНС).</a:t>
            </a:r>
          </a:p>
        </p:txBody>
      </p:sp>
      <p:sp>
        <p:nvSpPr>
          <p:cNvPr id="248" name="(Mealey, Greene, et al., 2008). ; Coelho et al., 2009), исследования in vitro по оценке лекарств как субстратов P-gp (Mealey et al., 2017)…"/>
          <p:cNvSpPr txBox="1"/>
          <p:nvPr/>
        </p:nvSpPr>
        <p:spPr>
          <a:xfrm>
            <a:off x="11924050" y="9998075"/>
            <a:ext cx="7908250" cy="106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pPr>
            <a:r>
              <a:t>(Mealey, Greene, et al., 2008). ; Coelho et al., 2009), исследования in vitro по оценке лекарств как субстратов P-gp (Mealey et al., 2017)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/>
            </a:pPr>
            <a:r>
              <a:t>(Heit et al., 2021; Mealey, Greene, et al., 2008; Mealey, Fidel, et al., 2008; Campbell et al., 2017; Mackin et al., 2020; Deshpande et al., 2016)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Рекомендации по дозам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Рекомендации по дозам</a:t>
            </a:r>
          </a:p>
        </p:txBody>
      </p:sp>
      <p:pic>
        <p:nvPicPr>
          <p:cNvPr id="25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0" t="3366" r="0" b="53511"/>
          <a:stretch>
            <a:fillRect/>
          </a:stretch>
        </p:blipFill>
        <p:spPr>
          <a:xfrm>
            <a:off x="1822450" y="2606674"/>
            <a:ext cx="7958138" cy="609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0" t="47164" r="0" b="2301"/>
          <a:stretch>
            <a:fillRect/>
          </a:stretch>
        </p:blipFill>
        <p:spPr>
          <a:xfrm>
            <a:off x="10890250" y="2301874"/>
            <a:ext cx="7620000" cy="6840539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https://www.vetfolio.com/learn/article/adverse-drug-reactions-in-herding-breed-dogs-the-role-of-p-glycoprotein"/>
          <p:cNvSpPr txBox="1"/>
          <p:nvPr/>
        </p:nvSpPr>
        <p:spPr>
          <a:xfrm>
            <a:off x="10400049" y="10533062"/>
            <a:ext cx="9965652" cy="627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</a:lvl1pPr>
          </a:lstStyle>
          <a:p>
            <a:pPr/>
            <a:r>
              <a:t>https://www.vetfolio.com/learn/article/adverse-drug-reactions-in-herding-breed-dogs-the-role-of-p-glycoprotein</a:t>
            </a:r>
          </a:p>
        </p:txBody>
      </p:sp>
      <p:pic>
        <p:nvPicPr>
          <p:cNvPr id="25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DR1 мутация у собак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MD</a:t>
            </a:r>
            <a:r>
              <a:t>R</a:t>
            </a:r>
            <a:r>
              <a:t>1 мутация</a:t>
            </a:r>
            <a:r>
              <a:t> </a:t>
            </a:r>
            <a:r>
              <a:t>у собак</a:t>
            </a:r>
          </a:p>
        </p:txBody>
      </p:sp>
      <p:sp>
        <p:nvSpPr>
          <p:cNvPr id="47" name="В результате исследования была идентифицирована делеционная мутация из четырех пар оснований. Эта делеционная мутация вызывает сдвиг рамки считывания в гене ABCB1 пораженных собак, и этот сдвиг рамки генерирует несколько преждевременных стоп-кодонов. Так"/>
          <p:cNvSpPr txBox="1"/>
          <p:nvPr/>
        </p:nvSpPr>
        <p:spPr>
          <a:xfrm>
            <a:off x="1004887" y="2330450"/>
            <a:ext cx="12857164" cy="3810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lvl1pPr>
          </a:lstStyle>
          <a:p>
            <a:pPr/>
            <a:r>
              <a:t>В результате исследования была идентифицирована делеционная мутация из четырех пар оснований. Эта делеционная мутация вызывает сдвиг рамки считывания в гене ABCB1 пораженных собак, и этот сдвиг рамки генерирует несколько преждевременных стоп-кодонов. Таким образом, собаки с этой мутацией имеют сильно укороченный (отсутствует более 90% P-gp) нефункциональный белок.</a:t>
            </a:r>
          </a:p>
        </p:txBody>
      </p:sp>
      <p:pic>
        <p:nvPicPr>
          <p:cNvPr id="4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69863" r="0" b="0"/>
          <a:stretch>
            <a:fillRect/>
          </a:stretch>
        </p:blipFill>
        <p:spPr>
          <a:xfrm>
            <a:off x="4611687" y="6645274"/>
            <a:ext cx="10880726" cy="3913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Терапия"/>
          <p:cNvSpPr txBox="1"/>
          <p:nvPr/>
        </p:nvSpPr>
        <p:spPr>
          <a:xfrm>
            <a:off x="1004887" y="40798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lvl1pPr>
          </a:lstStyle>
          <a:p>
            <a:pPr/>
            <a:r>
              <a:t>Терапия</a:t>
            </a:r>
          </a:p>
        </p:txBody>
      </p:sp>
      <p:sp>
        <p:nvSpPr>
          <p:cNvPr id="257" name="Если собака проявляет признаки токсичности после применения местного продукта, немедленно омайте собаку с мылом, чтобы удалить как можно больше продукта с кожи.…"/>
          <p:cNvSpPr txBox="1"/>
          <p:nvPr/>
        </p:nvSpPr>
        <p:spPr>
          <a:xfrm>
            <a:off x="984250" y="1539875"/>
            <a:ext cx="13030200" cy="873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Если собака проявляет признаки токсичности после применения местного продукта, немедленно омайте собаку с мылом, чтобы удалить как можно больше продукта с кожи.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Если собака получила продукт триггер или если вы видите признаки токсичности после приема пероральных лекарств, немедленно доставьте животное в клинику.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Если прием внутрь был недавним, может получиться обойтись малой кровью, вызвать рвоту и дать сорбенты.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В случае серьезных признаков может потребоваться дальнейшая поддерживающая помощь, включая внутривенные жидкости и вентиляцию.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Пациенты могут выздороветь, если оказывать поддерживающий уход достаточно долго, но может пройти несколько дней или недель, прежде чем достаточное количество препарата элюминируется самостоятельно.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0" t="37197" r="0" b="38548"/>
          <a:stretch>
            <a:fillRect/>
          </a:stretch>
        </p:blipFill>
        <p:spPr>
          <a:xfrm>
            <a:off x="1878012" y="1363662"/>
            <a:ext cx="16348076" cy="8582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2787" y="4132262"/>
            <a:ext cx="11025188" cy="822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30450" y="7096125"/>
            <a:ext cx="15444788" cy="2711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MDR1 мутация у кошек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MD</a:t>
            </a:r>
            <a:r>
              <a:t>R</a:t>
            </a:r>
            <a:r>
              <a:t>1 мутация</a:t>
            </a:r>
            <a:r>
              <a:t> </a:t>
            </a:r>
            <a:r>
              <a:t>у кошек</a:t>
            </a:r>
          </a:p>
        </p:txBody>
      </p:sp>
      <p:sp>
        <p:nvSpPr>
          <p:cNvPr id="52" name="Доктор Katrine Mealey и ее команда с 2014 года вели работу, по исследованию подобной мутации у кошек ввиду MDR1 на стандартные дозы ивермектина, исследовано более 1000 ДНК кошек хранящихся в банке ДНК колледжа. В результате работы:…"/>
          <p:cNvSpPr txBox="1"/>
          <p:nvPr/>
        </p:nvSpPr>
        <p:spPr>
          <a:xfrm>
            <a:off x="1004887" y="2662237"/>
            <a:ext cx="12552363" cy="5944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Доктор Katrine Mealey и ее команда с 2014 года вели работу, по исследованию подобной мутации у кошек ввиду MD</a:t>
            </a:r>
            <a:r>
              <a:t>R</a:t>
            </a:r>
            <a:r>
              <a:t>1 на стандартные дозы ивермектина, исследовано более 1000 ДНК кошек хранящихся в банке ДНК колледжа. В результате работы</a:t>
            </a:r>
            <a:r>
              <a:t>:</a:t>
            </a:r>
          </a:p>
          <a:p>
            <a:pPr algn="just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Выявлена мутация у кошек</a:t>
            </a:r>
          </a:p>
          <a:p>
            <a:pPr algn="just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Разработан тест для определения “генетического статуса”</a:t>
            </a:r>
          </a:p>
          <a:p>
            <a:pPr algn="just">
              <a:spcBef>
                <a:spcPts val="900"/>
              </a:spcBef>
              <a:buClr>
                <a:srgbClr val="000000"/>
              </a:buClr>
              <a:buSzPct val="100000"/>
              <a:buFont typeface="Calibri"/>
              <a:buChar char="•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Разработан список препаратов нежелательных для применения у пациентов с мутацией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Данные результаты были подтверждены отдельной группой исследователей спустя 7 лет (Nurnberger et al., 2022).</a:t>
            </a:r>
          </a:p>
        </p:txBody>
      </p:sp>
      <p:sp>
        <p:nvSpPr>
          <p:cNvPr id="53" name="Mealey KL, Burke NS. Identification of a nonsense mutation in feline ABCB1. J Vet Pharmacol Ther. (2015) 38:429–33. doi: 10.1111/jvp.12212…"/>
          <p:cNvSpPr txBox="1"/>
          <p:nvPr/>
        </p:nvSpPr>
        <p:spPr>
          <a:xfrm>
            <a:off x="9561850" y="9769475"/>
            <a:ext cx="10276800" cy="1318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</a:tabLst>
              <a:defRPr sz="1600"/>
            </a:pPr>
            <a:r>
              <a:t>Mealey KL, Burke NS. Identification of a nonsense mutation in feline ABCB1. J Vet Pharmacol Ther. (2015) 38:429–33. doi: 10.1111/jvp.12212 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</a:tabLst>
              <a:defRPr sz="1600"/>
            </a:pPr>
            <a:r>
              <a:t>Mealey KL, Burke NS, Connors RL. Role of an ABCB11930_1931del TC gene mutation in a temporal cluster of macrocyclic lactone-induced neurologic toxicosis in cats associated with products labeled for companion animal use. J Am Vet Med Assoc. (2021) 259:72–6. doi: 10.2460/javma.259.1.72</a:t>
            </a:r>
          </a:p>
        </p:txBody>
      </p:sp>
      <p:pic>
        <p:nvPicPr>
          <p:cNvPr id="5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20925" y="777875"/>
            <a:ext cx="5081588" cy="8586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DR1 мутация у кошек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MD</a:t>
            </a:r>
            <a:r>
              <a:t>R</a:t>
            </a:r>
            <a:r>
              <a:t>1 мутация</a:t>
            </a:r>
            <a:r>
              <a:t> </a:t>
            </a:r>
            <a:r>
              <a:t>у кошек</a:t>
            </a:r>
          </a:p>
        </p:txBody>
      </p:sp>
      <p:sp>
        <p:nvSpPr>
          <p:cNvPr id="58" name="Мутация гена MDR1 у кошек, ABCB1 1930_1931del TC, также генерирует преждевременные стоп-кодоны.…"/>
          <p:cNvSpPr txBox="1"/>
          <p:nvPr/>
        </p:nvSpPr>
        <p:spPr>
          <a:xfrm>
            <a:off x="1004887" y="2773362"/>
            <a:ext cx="12552363" cy="571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Мутация гена MDR1 у кошек, ABCB1 1930_1931del TC, также генерирует преждевременные стоп-кодоны.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Первый обнаруженный стоп-кодон находится в экзоне, позволяя синтезировать только 1 АТФ-связывающий домен и 1 субстрат-связывающий домен.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Поскольку все 4 функциональных домена считаются важными для функции P-гликопротеина, ожидается, что кошки, гомозиготные по ABCB1 1930_1931del TC, будут демонстрировать фенотип множественной лекарственной чувствительности.</a:t>
            </a:r>
          </a:p>
        </p:txBody>
      </p:sp>
      <p:sp>
        <p:nvSpPr>
          <p:cNvPr id="59" name="(Role of an ABCB1 1930_1931del TC gene mutation in a temporal cluster of macrocyclic lactone–induced neurologic toxicosis in cats associated with products labeled for companion animal) Katrina L. Mealey dVM, PhD,Neal S. Burke MS,and Rebecca L. Connors"/>
          <p:cNvSpPr txBox="1"/>
          <p:nvPr/>
        </p:nvSpPr>
        <p:spPr>
          <a:xfrm>
            <a:off x="9790449" y="10302875"/>
            <a:ext cx="10025977" cy="8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</a:tabLst>
              <a:defRPr sz="1600"/>
            </a:lvl1pPr>
          </a:lstStyle>
          <a:p>
            <a:pPr/>
            <a:r>
              <a:t>(Role of an ABCB1 1930_1931del TC gene mutation in a temporal cluster of macrocyclic lactone–induced neurologic toxicosis in cats associated with products labeled for companion animal) Katrina L. Mealey dVM, PhD,Neal S. Burke MS,and Rebecca L. Connors</a:t>
            </a:r>
          </a:p>
        </p:txBody>
      </p:sp>
      <p:pic>
        <p:nvPicPr>
          <p:cNvPr id="6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MDR1 мутация у мышей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MD</a:t>
            </a:r>
            <a:r>
              <a:t>R</a:t>
            </a:r>
            <a:r>
              <a:t>1 мутация</a:t>
            </a:r>
            <a:r>
              <a:t> </a:t>
            </a:r>
            <a:r>
              <a:t>у мышей</a:t>
            </a:r>
          </a:p>
        </p:txBody>
      </p:sp>
      <p:sp>
        <p:nvSpPr>
          <p:cNvPr id="63" name="Еще в 1994 году группа исследователей, изучающих Р-гликопротеин, генетически сконструировала линию мышей, не экспрессирующих Р-гликопротеин (мыши с нокаутом mdr1)…"/>
          <p:cNvSpPr txBox="1"/>
          <p:nvPr/>
        </p:nvSpPr>
        <p:spPr>
          <a:xfrm>
            <a:off x="1004887" y="2171700"/>
            <a:ext cx="12552363" cy="6833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Еще в 1994 году группа исследователей, изучающих Р-гликопротеин, генетически сконструировала линию мышей, не экспрессирующих Р-гликопротеин (мыши с нокаутом mdr1)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Группа ученых сначала была удивлена и, возможно, несколько разочарована тем, что эти мыши были здоровы и фертильными и, по-видимому, имели нормальную продолжительность жизни без экспрессии Р-гликопротеина в их тканях.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У этих мышей не было обнаружено анатомических пороков развития, а также отклонений в результатах полного подсчета клеток крови, профилей биохимии сыворотки или других физиологических параметров, для основных физиологических функций организма.</a:t>
            </a:r>
          </a:p>
        </p:txBody>
      </p:sp>
      <p:sp>
        <p:nvSpPr>
          <p:cNvPr id="64" name="(Role of an ABCB1 1930_1931del TC gene mutation in a temporal cluster of macrocyclic lactone–induced neurologic toxicosis in cats associated with products labeled for companion animal) Katrina L. Mealey dVM, PhD,Neal S. Burke MS,and Rebecca L. Connors"/>
          <p:cNvSpPr txBox="1"/>
          <p:nvPr/>
        </p:nvSpPr>
        <p:spPr>
          <a:xfrm>
            <a:off x="9304675" y="10247312"/>
            <a:ext cx="10565725" cy="8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</a:tabLst>
              <a:defRPr sz="1600"/>
            </a:lvl1pPr>
          </a:lstStyle>
          <a:p>
            <a:pPr/>
            <a:r>
              <a:t>(Role of an ABCB1 1930_1931del TC gene mutation in a temporal cluster of macrocyclic lactone–induced neurologic toxicosis in cats associated with products labeled for companion animal) Katrina L. Mealey dVM, PhD,Neal S. Burke MS,and Rebecca L. Connors</a:t>
            </a:r>
          </a:p>
        </p:txBody>
      </p:sp>
      <p:pic>
        <p:nvPicPr>
          <p:cNvPr id="6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22500" y="2301875"/>
            <a:ext cx="5181600" cy="518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MDR1 мутация у мышей"/>
          <p:cNvSpPr txBox="1"/>
          <p:nvPr/>
        </p:nvSpPr>
        <p:spPr>
          <a:xfrm>
            <a:off x="1004887" y="452437"/>
            <a:ext cx="18094326" cy="61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 sz="4800">
                <a:solidFill>
                  <a:srgbClr val="1F497D"/>
                </a:solidFill>
              </a:defRPr>
            </a:pPr>
            <a:r>
              <a:t>MD</a:t>
            </a:r>
            <a:r>
              <a:t>R</a:t>
            </a:r>
            <a:r>
              <a:t>1 мутация</a:t>
            </a:r>
            <a:r>
              <a:t> </a:t>
            </a:r>
            <a:r>
              <a:t>у мышей</a:t>
            </a:r>
          </a:p>
        </p:txBody>
      </p:sp>
      <p:sp>
        <p:nvSpPr>
          <p:cNvPr id="69" name="Интерес к мышам с нокаутом mdr1a(-/-) угас бы, если бы не заражение этой колонии клещами.…"/>
          <p:cNvSpPr txBox="1"/>
          <p:nvPr/>
        </p:nvSpPr>
        <p:spPr>
          <a:xfrm>
            <a:off x="1004887" y="2219325"/>
            <a:ext cx="12933363" cy="6833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Интерес к мышам с нокаутом mdr1a(-/-) угас бы, если бы не заражение этой колонии клещами.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Инфицированных мышей лечили в соответствии со стандартными для учреждения операционными процедурами путем опрыскивания раствором ивермектина. В течение 24 часов, почти все мыши mdr1a(-/-) погибли, в то время как ни у одной из мышей дикого типа не наблюдалось реакции </a:t>
            </a:r>
          </a:p>
          <a:p>
            <a:pPr algn="just">
              <a:spcBef>
                <a:spcPts val="9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3600"/>
            </a:pPr>
            <a:r>
              <a:t>В конечном итоге исследователи определили, что гематоэнцефалический барьер у мышей mdr1a(-/-) был дефектным, что привело к 100-кратному увеличению концентрации ивермектина в ткани мозга нокаутных мышей по сравнению с мышами дикого типа. [-/-]).</a:t>
            </a:r>
          </a:p>
        </p:txBody>
      </p:sp>
      <p:sp>
        <p:nvSpPr>
          <p:cNvPr id="70" name="Schinkel AH, Smit JJ, van Tellingen O, et al: Disruption of the mouse mdr1a P-glycoprotein gene leads to a deficiency in the blood–brain barrier and to increased sensitivity to drugs. Cell 20(77):491–502, 1994."/>
          <p:cNvSpPr txBox="1"/>
          <p:nvPr/>
        </p:nvSpPr>
        <p:spPr>
          <a:xfrm>
            <a:off x="9485650" y="10531475"/>
            <a:ext cx="10338713" cy="5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  <a:tab pos="9410700" algn="l"/>
                <a:tab pos="10134600" algn="l"/>
              </a:tabLst>
              <a:defRPr sz="1600"/>
            </a:lvl1pPr>
          </a:lstStyle>
          <a:p>
            <a:pPr/>
            <a:r>
              <a:t>Schinkel AH, Smit JJ, van Tellingen O, et al: Disruption of the mouse mdr1a P-glycoprotein gene leads to a deficiency in the blood–brain barrier and to increased sensitivity to drugs. Cell 20(77):491–502, 1994.</a:t>
            </a:r>
          </a:p>
        </p:txBody>
      </p:sp>
      <p:pic>
        <p:nvPicPr>
          <p:cNvPr id="7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887" y="9759950"/>
            <a:ext cx="7523163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