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Tahom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Tahoma-bold.fntdata"/><Relationship Id="rId12" Type="http://schemas.openxmlformats.org/officeDocument/2006/relationships/slide" Target="slides/slide7.xml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918844a49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918844a49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950cca80c517d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950cca80c517d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91c96e47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91c96e47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91c96e476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91c96e476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91c96e476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91c96e476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91c96e476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91c96e476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91c96e476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91c96e476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91c96e476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91c96e476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918844a49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918844a49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18844a49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918844a49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18844a49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18844a49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918844a49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918844a49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918844a49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918844a49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918844a49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918844a49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918844a49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918844a49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0950cca80c517d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0950cca80c517d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vk.com/away.php?to=http%3A%2F%2Fvoicesforanimals.ru&amp;cc_key=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55225"/>
            <a:ext cx="8520600" cy="150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5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5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5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ru" sz="1850">
                <a:latin typeface="Tahoma"/>
                <a:ea typeface="Tahoma"/>
                <a:cs typeface="Tahoma"/>
                <a:sym typeface="Tahoma"/>
              </a:rPr>
              <a:t>Взаимосвязь благополучия животных в сельском хозяйстве, </a:t>
            </a:r>
            <a:br>
              <a:rPr b="1" lang="ru" sz="1850">
                <a:latin typeface="Tahoma"/>
                <a:ea typeface="Tahoma"/>
                <a:cs typeface="Tahoma"/>
                <a:sym typeface="Tahoma"/>
              </a:rPr>
            </a:br>
            <a:r>
              <a:rPr b="1" lang="ru" sz="1850">
                <a:latin typeface="Tahoma"/>
                <a:ea typeface="Tahoma"/>
                <a:cs typeface="Tahoma"/>
                <a:sym typeface="Tahoma"/>
              </a:rPr>
              <a:t>устойчивости к болезням и использования антибиотиков</a:t>
            </a:r>
            <a:br>
              <a:rPr b="1" lang="ru" sz="1280">
                <a:latin typeface="Tahoma"/>
                <a:ea typeface="Tahoma"/>
                <a:cs typeface="Tahoma"/>
                <a:sym typeface="Tahoma"/>
              </a:rPr>
            </a:br>
            <a:endParaRPr b="1" sz="48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094400"/>
            <a:ext cx="8520600" cy="26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Агеева Динара, председатель Общественной организации «Голоса за животных»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Доклад подготовлен при содействии Злобина И.Е., кандидат биологических наук,  </a:t>
            </a:r>
            <a:br>
              <a:rPr i="1" lang="ru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i="1" lang="ru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ведущий научный сотрудник Института физиологии растений </a:t>
            </a:r>
            <a:r>
              <a:rPr i="1" lang="ru" sz="1500">
                <a:solidFill>
                  <a:srgbClr val="202124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им. К.А. Тимирязева, </a:t>
            </a:r>
            <a:br>
              <a:rPr i="1" lang="ru" sz="1500">
                <a:solidFill>
                  <a:srgbClr val="202124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</a:br>
            <a:r>
              <a:rPr i="1" lang="ru" sz="1500">
                <a:solidFill>
                  <a:srgbClr val="202124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научный эксперт ОО </a:t>
            </a:r>
            <a:r>
              <a:rPr i="1" lang="ru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«Голоса за животных»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4725" y="3324850"/>
            <a:ext cx="1581675" cy="15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326600"/>
            <a:ext cx="8520600" cy="10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400">
                <a:latin typeface="Times New Roman"/>
                <a:ea typeface="Times New Roman"/>
                <a:cs typeface="Times New Roman"/>
                <a:sym typeface="Times New Roman"/>
              </a:rPr>
              <a:t>3. Оптимальная продолжительность периода прекращения доения перед отелом (60 дней или более).</a:t>
            </a:r>
            <a:endParaRPr b="1"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324725"/>
            <a:ext cx="8520600" cy="32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Гигиена поверхностей, соприкасающихся с выменем, и улучшение технологий доения</a:t>
            </a:r>
            <a:br>
              <a:rPr b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Поддержание гигиены пола, доильных стаканов и вымени, </a:t>
            </a:r>
            <a:r>
              <a:rPr b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мягкая дойка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массаж сосков при дойке снижают распространенность мастита (El-Sayed 2021).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Оптимизация кормления коров 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Рацион с содержанием необходимого количества витаминов, минеральных элементов и пробиотиков для поддержания иммунитета и функционирования антиоксидантных систем. Свежие корма на пастбище являются важным источником необходимых для животных витаминов и питательных элементов.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192425"/>
            <a:ext cx="8520600" cy="17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50">
                <a:latin typeface="Times New Roman"/>
                <a:ea typeface="Times New Roman"/>
                <a:cs typeface="Times New Roman"/>
                <a:sym typeface="Times New Roman"/>
              </a:rPr>
              <a:t>6. Наличие свободного выпаса коров на протяжении хотя бы части года </a:t>
            </a:r>
            <a:endParaRPr b="1" sz="1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550">
                <a:latin typeface="Times New Roman"/>
                <a:ea typeface="Times New Roman"/>
                <a:cs typeface="Times New Roman"/>
                <a:sym typeface="Times New Roman"/>
              </a:rPr>
              <a:t>Полное отсутствие выпаса =&gt; риск развития проблем с копытами, хромоты, повреждений вымени и мастита и других заболеваний (EFSA 2009). </a:t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r>
              <a:rPr lang="ru" sz="1550">
                <a:latin typeface="Times New Roman"/>
                <a:ea typeface="Times New Roman"/>
                <a:cs typeface="Times New Roman"/>
                <a:sym typeface="Times New Roman"/>
              </a:rPr>
              <a:t>Доступ к выпасу =&gt; улучшение состояния и чистота конечностей и вымени у коров, снижение распространенности мастита (El-Sayed 2021), выработка витамина D, иммунитет (EFSA 2009).</a:t>
            </a:r>
            <a:r>
              <a:rPr lang="ru" sz="175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7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2005600"/>
            <a:ext cx="8520600" cy="28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Оптимизация кормления коров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Рацион с содержанием необходимого количества витаминов, минеральных элементов и пробиотиков для поддержания иммунитета и функционирования антиоксидантных систем. Свежие корма на пастбище являются важным источником необходимых для животных витаминов и питательных элементов.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Общее усиление иммунитета (иммунокомпетентности) 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устойчивость к инфекционным заболеваниям, в том числе к маститу. 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 содержания с обеспечением благополучия и предохранением от стресса =&gt; укрепление иммунной системы, снижение восприимчивости к инфекционным заболеваниям =&gt; ниже потребность в антибиотиках.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311700" y="288625"/>
            <a:ext cx="85206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ru" sz="1400">
                <a:latin typeface="Times New Roman"/>
                <a:ea typeface="Times New Roman"/>
                <a:cs typeface="Times New Roman"/>
                <a:sym typeface="Times New Roman"/>
              </a:rPr>
              <a:t>Россия. Осознание опасности распространения антимикробной резистентности для общественного здоровья и экономического развития страны на государственном уровне</a:t>
            </a:r>
            <a:endParaRPr b="1"/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311700" y="939900"/>
            <a:ext cx="8520600" cy="3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6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242"/>
              <a:buFont typeface="Arial"/>
              <a:buNone/>
            </a:pPr>
            <a:r>
              <a:rPr lang="ru" sz="321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Стратегия предупреждения распространения антимикробной резистентности в РФ на период до 2030 года.</a:t>
            </a:r>
            <a:br>
              <a:rPr lang="ru" sz="321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212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ФЗ от 30.12. 21 г. N 463 "О внесении изменений в Закон РФ "О ветеринарии" и ФЗ "Об обращении лекарственных средств".</a:t>
            </a:r>
            <a:r>
              <a:rPr lang="ru" sz="321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1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242"/>
              <a:buFont typeface="Arial"/>
              <a:buNone/>
            </a:pPr>
            <a:r>
              <a:rPr lang="ru" sz="321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отсутствуют меры, направленные на снижение потребности животноводства в антибиотиках путем повышения здоровья и благополучия сельскохозяйственных животных. </a:t>
            </a:r>
            <a:endParaRPr sz="321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242"/>
              <a:buFont typeface="Arial"/>
              <a:buNone/>
            </a:pPr>
            <a:r>
              <a:rPr lang="ru" sz="321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Несмотря на членство во Всемирной организации по охране здоровья животных, Россия не выполняет рекомендации организации в области повышения благополучия животных. </a:t>
            </a:r>
            <a:endParaRPr sz="321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242"/>
              <a:buFont typeface="Arial"/>
              <a:buNone/>
            </a:pPr>
            <a:r>
              <a:rPr lang="ru" sz="321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благополучия животных является одним из важных факторов для устойчивого и безопасного сокращения потребления антибиотиков в животноводстве. </a:t>
            </a:r>
            <a:br>
              <a:rPr lang="ru" sz="321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321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21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здоровья и благополучия животных имеет большое значение не только с морально-этической точки зрения, но и как инструмент для поддержания общественного здоровья и устойчивого развития российского общества. </a:t>
            </a:r>
            <a:endParaRPr sz="321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0045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201550"/>
            <a:ext cx="85206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70826"/>
              <a:buNone/>
            </a:pPr>
            <a:r>
              <a:rPr lang="ru" sz="1258">
                <a:latin typeface="Times New Roman"/>
                <a:ea typeface="Times New Roman"/>
                <a:cs typeface="Times New Roman"/>
                <a:sym typeface="Times New Roman"/>
              </a:rPr>
              <a:t>Источники:</a:t>
            </a:r>
            <a:endParaRPr sz="1258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11700" y="540150"/>
            <a:ext cx="8459700" cy="45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613"/>
              <a:buFont typeface="Arial"/>
              <a:buNone/>
            </a:pPr>
            <a: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Aarestrup, F. M. (2015). The livestock reservoir for antimicrobial resistance: a personal view on changing patterns of risks, </a:t>
            </a:r>
            <a:b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effects of interventions and the way forward. Philosophical Transactions of the Royal Society B: Biological Sciences, 370(1670), 20140085.</a:t>
            </a:r>
            <a:endParaRPr sz="398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613"/>
              <a:buFont typeface="Arial"/>
              <a:buNone/>
            </a:pPr>
            <a: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Algers, B., Blokhuis, H. J., Botner, A., Broom, D. M., Costa, P., Domingo, M., ... &amp; Wierup, M. (2008). </a:t>
            </a:r>
            <a:b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Scientific Opinion on the overall effects of farming systems on dairy cow welfare and disease1 Scientific Opinion of the Panel on Animal Health and Animal Welfare. </a:t>
            </a:r>
            <a:b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EFSA Journal, 1143, 1-38.</a:t>
            </a:r>
            <a:endParaRPr sz="398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613"/>
              <a:buFont typeface="Arial"/>
              <a:buNone/>
            </a:pPr>
            <a: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El-Sayed, A., &amp; Kamel, M. (2021). Bovine mastitis prevention and control in the post-antibiotic era. Tropical animal health and production, 53(2), 1-16.</a:t>
            </a:r>
            <a:endParaRPr sz="398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613"/>
              <a:buFont typeface="Arial"/>
              <a:buNone/>
            </a:pPr>
            <a: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Krömker, V., &amp; Leimbach, S. (2017). Mastitis treatment—Reduction in antibiotic usage in dairy cows. Reproduction in Domestic Animals, 52, 21-29.</a:t>
            </a:r>
            <a:endParaRPr sz="398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613"/>
              <a:buFont typeface="Arial"/>
              <a:buNone/>
            </a:pPr>
            <a: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OIE List of Antimicrobial Agents of Veterinary Importance. June 2019.</a:t>
            </a:r>
            <a:endParaRPr sz="398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613"/>
              <a:buFont typeface="Arial"/>
              <a:buNone/>
            </a:pPr>
            <a: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Queenan, K., Häsler, B., &amp; Rushton, J. (2016). A One Health approach to antimicrobial resistance surveillance: </a:t>
            </a:r>
            <a:b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there a business case for it?. International journal of antimicrobial agents, 48(4), 422-427.</a:t>
            </a:r>
            <a:endParaRPr sz="398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613"/>
              <a:buFont typeface="Arial"/>
              <a:buNone/>
            </a:pPr>
            <a: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Relationship between animal welfare and the use of antibiotics in food animals. Federation of veterinarians of Europe, 2016.</a:t>
            </a:r>
            <a:endParaRPr sz="398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613"/>
              <a:buFont typeface="Arial"/>
              <a:buNone/>
            </a:pPr>
            <a: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United, I. A. C. G. (2019). No time to wait–securing the future from drug-resistant infections. Report to the Secretary General of the Nations.</a:t>
            </a:r>
            <a:endParaRPr sz="398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613"/>
              <a:buFont typeface="Arial"/>
              <a:buNone/>
            </a:pPr>
            <a: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 Aken, A., Hoop, D., Friedli, K., &amp; Mann, S. (2022). Udder health, veterinary costs, and antibiotic usage in free stall compared with tie stall dairy housing systems: </a:t>
            </a:r>
            <a:b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optimized matching approach in Switzerland. Research in Veterinary Science, 152, 333-353.</a:t>
            </a:r>
            <a:endParaRPr sz="398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613"/>
              <a:buFont typeface="Arial"/>
              <a:buNone/>
            </a:pPr>
            <a: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 Boeckel, T. P., Brower, C., Gilbert, M., Grenfell, B. T., Levin, S. A., Robinson, T. P., ... &amp; Laxminarayan, R. (2015). </a:t>
            </a:r>
            <a:b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98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trends in antimicrobial use in food animals. Proceedings of the National Academy of Sciences, 112(18), 5649-5654.</a:t>
            </a:r>
            <a:endParaRPr sz="398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0045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8248"/>
              <a:buFont typeface="Arial"/>
              <a:buNone/>
            </a:pPr>
            <a:r>
              <a:t/>
            </a:r>
            <a:endParaRPr sz="28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0045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88"/>
              <a:t>Закон в защиту с/х животных</a:t>
            </a:r>
            <a:r>
              <a:rPr lang="ru"/>
              <a:t> </a:t>
            </a:r>
            <a:endParaRPr/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Ежегодно в России в сфере животноводства эксплуатируют и убивают около 2.8 миллиарда животных, не считая рыб.</a:t>
            </a:r>
            <a:br>
              <a:rPr lang="ru" sz="1300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300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высокоразвитые создания, способные испытывать боль и  страх точно так же как и другие представители биологических видов. 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 тяжелое положение остаётся незамеченным обществом, о нём не принято говорить. Нет закона, который защищал бы их от жестокости и учитывал естественные потребности. Федеральный закон «Об ответственном обращении с животными» эту категорию животных игнорирует, </a:t>
            </a:r>
            <a:r>
              <a:rPr lang="ru" sz="1300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 действующие в России санитарно-ветеринарные требования направлены только на обеспечение безопасности человека и не предусматривают заботу об этой категории существ. </a:t>
            </a:r>
            <a:endParaRPr sz="1300">
              <a:solidFill>
                <a:schemeClr val="dk1"/>
              </a:solidFill>
              <a:highlight>
                <a:srgbClr val="FCFC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311700" y="445025"/>
            <a:ext cx="8520600" cy="8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262"/>
              <a:buFont typeface="Arial"/>
              <a:buNone/>
            </a:pPr>
            <a:r>
              <a:rPr b="1" lang="ru" sz="1522"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Отсутствие правового регулирования позволяет собственникам ферм использовать формы обращения с животными, которые причиняют им физические и психологические страдания на протяжении всей жизни </a:t>
            </a:r>
            <a:endParaRPr b="1" sz="1522">
              <a:highlight>
                <a:srgbClr val="FCFC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311700" y="1443150"/>
            <a:ext cx="8520600" cy="3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934"/>
              <a:buFont typeface="Arial"/>
              <a:buNone/>
            </a:pPr>
            <a:r>
              <a:rPr lang="ru" sz="1643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большинстве случаев это насильственное обездвиживание (всю жизнь в тесных клетках или на привязи), скученность, лишение возможности реализовывать свои естественные потребности, хирургические манипуляции без анестезии (кастрация, обрезание клюва, обезроживание и др) и т.д. Способы транспортировки и методы убоя также предельно жестоки.</a:t>
            </a:r>
            <a:endParaRPr sz="1643">
              <a:solidFill>
                <a:schemeClr val="dk1"/>
              </a:solidFill>
              <a:highlight>
                <a:srgbClr val="FCFC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6934"/>
              <a:buFont typeface="Arial"/>
              <a:buNone/>
            </a:pPr>
            <a:r>
              <a:rPr lang="ru" sz="1643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большинстве случаев это насильственное обездвиживание (всю жизнь в тесных клетках или на привязи), скученность, лишение возможности реализовывать свои естественные потребности, хирургические манипуляции без анестезии (кастрация, обрезание клюва, обезроживание и др) и т.д. Способы транспортировки и методы убоя также предельно жестоки.</a:t>
            </a:r>
            <a:endParaRPr sz="1643">
              <a:solidFill>
                <a:schemeClr val="dk1"/>
              </a:solidFill>
              <a:highlight>
                <a:srgbClr val="FCFC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6934"/>
              <a:buFont typeface="Arial"/>
              <a:buNone/>
            </a:pPr>
            <a:r>
              <a:rPr lang="ru" sz="164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Тяжелые условия труда и отсутствие контроля приводят к тому, что работники ферм нередко позволяют себе бить животных,</a:t>
            </a:r>
            <a:r>
              <a:rPr b="1" lang="ru" sz="164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64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травмировать их, пускать в ход палки или электрический ток. Могут оставить без еды, воды и медицинской помощи. </a:t>
            </a:r>
            <a:endParaRPr sz="164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FCFC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222025"/>
            <a:ext cx="85206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7347"/>
              <a:buFont typeface="Arial"/>
              <a:buNone/>
            </a:pPr>
            <a:r>
              <a:rPr b="1" lang="ru" sz="1633"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Необходима защита с/х животных на правовом уровне</a:t>
            </a:r>
            <a:endParaRPr b="1" sz="1633">
              <a:highlight>
                <a:srgbClr val="FCFC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11700" y="791875"/>
            <a:ext cx="8520600" cy="41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ru" sz="1307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Подготовка п</a:t>
            </a:r>
            <a:r>
              <a:rPr lang="ru" sz="1307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роекта закона. Разработка нормативно-правовых актов в рамках действующего законодательства.</a:t>
            </a:r>
            <a:endParaRPr sz="1307">
              <a:solidFill>
                <a:schemeClr val="dk1"/>
              </a:solidFill>
              <a:highlight>
                <a:srgbClr val="FCFC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1307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Переговоры с депутатами регионального и федерального уровней о поддержке инициативы.</a:t>
            </a:r>
            <a:endParaRPr sz="1307">
              <a:solidFill>
                <a:schemeClr val="dk1"/>
              </a:solidFill>
              <a:highlight>
                <a:srgbClr val="FCFC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lang="ru" sz="1307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Исследовательская работа животноводческой отрасли с привлечением экспертов в области ветеринарии, права, экономики.</a:t>
            </a:r>
            <a:br>
              <a:rPr lang="ru" sz="1307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307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307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Привлечение внимания к бедственному положению с/х животных и необходимости принятия закона в их защиту. </a:t>
            </a:r>
            <a:br>
              <a:rPr lang="ru" sz="1307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307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Обеспечение поддержки законодательной инициативы со стороны общества.</a:t>
            </a:r>
            <a:endParaRPr sz="1307">
              <a:solidFill>
                <a:schemeClr val="dk1"/>
              </a:solidFill>
              <a:highlight>
                <a:srgbClr val="FCFC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600" lvl="0" marL="749300" rtl="0" algn="l">
              <a:lnSpc>
                <a:spcPct val="95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307"/>
              <a:buFont typeface="Times New Roman"/>
              <a:buChar char="●"/>
            </a:pPr>
            <a:r>
              <a:rPr lang="ru" sz="1307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" sz="1307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одготовка к общественной кампании, которая включает в себя размещение петиций, рекламы, информирование о проблеме через медиапространство (соцсети, СМИ, пресс-конференции), распространение полиграфических материалов и др.</a:t>
            </a:r>
            <a:br>
              <a:rPr lang="ru" sz="1307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307">
              <a:solidFill>
                <a:schemeClr val="dk1"/>
              </a:solidFill>
              <a:highlight>
                <a:srgbClr val="FCFC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600" lvl="0" marL="7493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7"/>
              <a:buFont typeface="Times New Roman"/>
              <a:buChar char="●"/>
            </a:pPr>
            <a:r>
              <a:rPr lang="ru" sz="1307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Обсуждение данного вопроса на площадках общественных палат РФ и регионов, в профильных ведомствах, в рамках круглых столов, конференций, форумов.</a:t>
            </a:r>
            <a:br>
              <a:rPr lang="ru" sz="1307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307">
              <a:solidFill>
                <a:schemeClr val="dk1"/>
              </a:solidFill>
              <a:highlight>
                <a:srgbClr val="FCFC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600" lvl="0" marL="7493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7"/>
              <a:buFont typeface="Times New Roman"/>
              <a:buChar char="●"/>
            </a:pPr>
            <a:r>
              <a:rPr lang="ru" sz="1307">
                <a:solidFill>
                  <a:schemeClr val="dk1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Мониторинг жестокого обращения с животными на фермах, инициация проверок, формирование информационного резонанса вокруг фактов насилия.</a:t>
            </a:r>
            <a:endParaRPr sz="1307">
              <a:solidFill>
                <a:schemeClr val="dk1"/>
              </a:solidFill>
              <a:highlight>
                <a:srgbClr val="FCFC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30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125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внимание:)</a:t>
            </a:r>
            <a:endParaRPr/>
          </a:p>
        </p:txBody>
      </p:sp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+7 967 349 96 59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1155C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d.ageeva@voicesforanimals.ru</a:t>
            </a:r>
            <a:endParaRPr>
              <a:solidFill>
                <a:srgbClr val="1155CC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2A588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voicesforanimals.ru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Динара Агеева, председатель «Голоса за животных»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153" name="Google Shape;15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0325" y="2903000"/>
            <a:ext cx="1581675" cy="15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3461"/>
              <a:buFont typeface="Arial"/>
              <a:buNone/>
            </a:pPr>
            <a:r>
              <a:rPr b="1" lang="ru" sz="1733">
                <a:latin typeface="Times New Roman"/>
                <a:ea typeface="Times New Roman"/>
                <a:cs typeface="Times New Roman"/>
                <a:sym typeface="Times New Roman"/>
              </a:rPr>
              <a:t>Антимикробная резистентность - один из основных вызовов для мирового здравоохранения</a:t>
            </a:r>
            <a:r>
              <a:rPr lang="ru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" sz="1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Всемирная организация здравоохранения: 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резистентность к антибиотикам  - глобальная угроза, требующая столь же глобального ответа от мирового сообщества (</a:t>
            </a:r>
            <a:r>
              <a:rPr i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Queenan 2016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Устойчивые к антибиотикам патогены =&gt; более 700 тысяч жизней людей (</a:t>
            </a:r>
            <a:r>
              <a:rPr i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Sec-Gen 2019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2050-му году до 10 миллионов в год (больше, чем сейчас гибнет от сердечно-сосудистых заболеваний)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Устойчивые к антибиотикам патогены в недалеком будущем – одна из основных причин смертности. 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Темпы развития резистентности к антибиотикам опережают наши возможности по разработке новых антимикробных препаратов (</a:t>
            </a:r>
            <a:r>
              <a:rPr i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Aarestrup 2015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Единственный способ справиться с проблемой – значительно сократить объем использования антибиотиков и тем самым – скорость развития резистентности к ним.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96200"/>
            <a:ext cx="85206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b="1" lang="ru" sz="1700">
                <a:latin typeface="Times New Roman"/>
                <a:ea typeface="Times New Roman"/>
                <a:cs typeface="Times New Roman"/>
                <a:sym typeface="Times New Roman"/>
              </a:rPr>
              <a:t>Животноводство - ключевой потребитель антибиотиков в мире, ежегодно 100 тысяч тонн</a:t>
            </a:r>
            <a:br>
              <a:rPr lang="ru" sz="17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ru" sz="1311">
                <a:latin typeface="Times New Roman"/>
                <a:ea typeface="Times New Roman"/>
                <a:cs typeface="Times New Roman"/>
                <a:sym typeface="Times New Roman"/>
              </a:rPr>
              <a:t>OIE Annual Report 2019</a:t>
            </a:r>
            <a:endParaRPr sz="3011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021300"/>
            <a:ext cx="8520600" cy="37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развитых странах (напр., США) на долю животноводства ок. 80% общего потребления антибиотиков.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 Boeckel 2015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Cовременное высокоинтенсивное животноводство =&gt; высокая потребность в антибиотиках.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Страдания животных:  стресс, вызванный скученностью, не оптимальные условия содержания, отсутствие возможности реализовывать свои естественные потребности.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Сниженный из-за стресса иммунитет и высокая плотность размещения животных вместе =&gt; среда для распространения различных заболеваний. 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Антибиотики – способ сдерживать уровень заболеваемости и смертности на низком уровне. 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Антибиотики не только лечение, но и профилактика (вместе с кормом или питьевой водой в качестве стимуляторов роста даже в отсутствие заболеваний). 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Прекращение или значительное снижение потребления антибиотиков =&gt; повышение заболеваемости и смертности животных.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621650"/>
            <a:ext cx="8520600" cy="8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911">
                <a:latin typeface="Times New Roman"/>
                <a:ea typeface="Times New Roman"/>
                <a:cs typeface="Times New Roman"/>
                <a:sym typeface="Times New Roman"/>
              </a:rPr>
              <a:t>Cокращение потребности в антибиотиках и их потребления </a:t>
            </a:r>
            <a:br>
              <a:rPr b="1" lang="ru" sz="191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" sz="1911">
                <a:latin typeface="Times New Roman"/>
                <a:ea typeface="Times New Roman"/>
                <a:cs typeface="Times New Roman"/>
                <a:sym typeface="Times New Roman"/>
              </a:rPr>
              <a:t>путем снижения восприимчивости животных к инфекциям</a:t>
            </a:r>
            <a:endParaRPr b="1" sz="3311"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968600"/>
            <a:ext cx="8520600" cy="26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 содержания удовлетворяют их естественные потребности =&gt;</a:t>
            </a:r>
            <a:b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снижение уровня стресса, улучшение благополучия, здоровья и иммунитета =&gt; =&gt; снижение их восприимчивость к заболеваниям =&gt; </a:t>
            </a:r>
            <a:b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сокращение потребности в антибиотиках. </a:t>
            </a:r>
            <a:b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Использование только для лечения отдельных заболевших животных.</a:t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310825"/>
            <a:ext cx="8520600" cy="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Стратегия оптимизации применения антибиотиков в животноводстве </a:t>
            </a:r>
            <a:br>
              <a:rPr b="1" lang="ru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ru" sz="1400">
                <a:latin typeface="Times New Roman"/>
                <a:ea typeface="Times New Roman"/>
                <a:cs typeface="Times New Roman"/>
                <a:sym typeface="Times New Roman"/>
              </a:rPr>
              <a:t>Federation of veterinarians of Europe, 2016</a:t>
            </a:r>
            <a:r>
              <a:rPr lang="ru" sz="14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17525"/>
            <a:ext cx="8520600" cy="3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47"/>
              <a:buFont typeface="Arial"/>
              <a:buNone/>
            </a:pPr>
            <a:r>
              <a:rPr lang="ru" sz="17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производство продукции животноводства не должно быть основано на применении антибиотиков; антибиотики не должны быть средством компенсировать низкий иммунитет. Но заболевшие животные должны получать адекватную терапию, в т.ч. с применением антибиотиков</a:t>
            </a:r>
            <a:endParaRPr sz="17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947"/>
              <a:buFont typeface="Arial"/>
              <a:buNone/>
            </a:pPr>
            <a:r>
              <a:rPr lang="ru" sz="17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необходимо комплексное улучшение состояния здоровья с/х животных. Для этого нужно обеспечивать адекватные их потребностям условия содержания, использовать низкострессовые практики обращения с животными, защищать животных от заболеваний путем вакцинации и ветеринарного обслуживания, а также обеспечивать биологическую безопасность производства (дезинфекция, карантин и т.д.)</a:t>
            </a:r>
            <a:endParaRPr sz="17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947"/>
              <a:buFont typeface="Arial"/>
              <a:buNone/>
            </a:pPr>
            <a:r>
              <a:rPr lang="ru" sz="17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селекция новых пород сельскохозяйственных животных должно быть нацелена не только на высокий уровень продуктивности, но и на повышение продолжительности жизни и улучшение здоровья животных</a:t>
            </a:r>
            <a:endParaRPr sz="17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947"/>
              <a:buFont typeface="Arial"/>
              <a:buNone/>
            </a:pPr>
            <a:r>
              <a:rPr lang="ru" sz="17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необходимо оценивать животноводческие предприятия по уровню здоровья и благополучия животных, а также по использованию на предприятии антибиотиков 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ru" sz="178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 – естественное сокращение потребности животноводства в антибиотиках без конфликта со здоровьем и благополучием животных. </a:t>
            </a:r>
            <a:endParaRPr sz="178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4294967295" type="body"/>
          </p:nvPr>
        </p:nvSpPr>
        <p:spPr>
          <a:xfrm>
            <a:off x="311700" y="2079600"/>
            <a:ext cx="8520600" cy="24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Всемирная организация по охране здоровья животных</a:t>
            </a:r>
            <a:r>
              <a:rPr i="1" lang="ru" sz="155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endParaRPr i="1" sz="15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«Единое здоровье»: здоровье людей, животных и окружающей среды </a:t>
            </a:r>
            <a:b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взаимосвязанные явления. </a:t>
            </a:r>
            <a:b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Кодекс здоровья наземных животных: повышение благополучия с/х животных, </a:t>
            </a:r>
            <a:b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новая редакция, 2019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925" y="325625"/>
            <a:ext cx="6038973" cy="15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b="1" lang="ru" sz="1600">
                <a:latin typeface="Times New Roman"/>
                <a:ea typeface="Times New Roman"/>
                <a:cs typeface="Times New Roman"/>
                <a:sym typeface="Times New Roman"/>
              </a:rPr>
              <a:t>Повышение благополучия животных для снижения потребления антибиотиков на примере КРС</a:t>
            </a: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17500"/>
            <a:ext cx="8520600" cy="34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Мастит – инфекционное заболевание коров молочного направления.</a:t>
            </a:r>
            <a:b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Высокая частота и тяжесть протекания – большие экономические потери </a:t>
            </a:r>
            <a:b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(35 млрд долларов ежегодно в мире). </a:t>
            </a:r>
            <a:b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Мастит – основная причина использования антибиотиков в молочном животноводстве (Van Aken 2022, EFSA 2009). </a:t>
            </a:r>
            <a:b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Профилактические меры – повышение благополучия животных, снижение распространенности и экономического ущерба от мастита, сокращение использования антибиотиков для борьбы с ним: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5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360045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latin typeface="Times New Roman"/>
                <a:ea typeface="Times New Roman"/>
                <a:cs typeface="Times New Roman"/>
                <a:sym typeface="Times New Roman"/>
              </a:rPr>
              <a:t>1. Генетическая селекция на устойчивость к маститу</a:t>
            </a:r>
            <a:endParaRPr b="1" sz="3000"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Восприимчивость современных пород коров к маститу – результат селекции на максимизацию удоев (генетический компонент высоких удоев молока положительно коррелирует с распространенностью у коров заболеваний – мастита, хромоты, метаболических и репродуктивных нарушений). </a:t>
            </a:r>
            <a:b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Селекция на максимизацию удоев =&gt; повышение частоты и тяжести этих патологий =&gt; снижение благополучия животных, повышение выбраковки =&gt; экономические потери (лечение больных животных, выбраковка, снижение удоев и качества молока)</a:t>
            </a:r>
            <a:b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увеличение потребности в антибиотиках для лечения. </a:t>
            </a:r>
            <a:b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Селекция на повышение устойчивости животных к маститу =&gt; повышение благополучия животных, снижение потребления антибиотиков, повышение экономической устойчивости производства (EFSA 2009).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10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latin typeface="Times New Roman"/>
                <a:ea typeface="Times New Roman"/>
                <a:cs typeface="Times New Roman"/>
                <a:sym typeface="Times New Roman"/>
              </a:rPr>
              <a:t>2. Повышение комфорта при содержании.</a:t>
            </a:r>
            <a:endParaRPr b="1" sz="1600"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01556"/>
            <a:ext cx="8520600" cy="35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Недостаточная площадь стойла, отсутствие качественной подстилки =&gt; затруднения, когда ложатся и встают, нарушение способности к нормальному отдыху в лежачем положении, рост загрязнения и частоты травм вымени (бактериальное заражение).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комфорта – устранение этих проблем, повышение благополучия животных, снижение распространенности мастита. 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Исследования</a:t>
            </a:r>
            <a:br>
              <a:rPr lang="ru" sz="1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содержания животных в беспривязных стойлах (раздельные места для кормления и отдыха, подстилка) =&gt; частота возникновения мастита снижается на 25-28%, выбраковка больных коров – на 30%, ветеринарные затраты – на 22% или более, частота использования внутривыменных антибиотиков для лечения мастита – на 32% или более, в зависимости от исследования (Van Aken 2022).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Cпособность коров свободно передвигаться по коровнику и отдыхать с бОльшим комфортом =&gt; здоровье вымени, снижение затрат и использования антибиотиков.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