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7" r:id="rId2"/>
    <p:sldId id="258" r:id="rId3"/>
    <p:sldId id="259" r:id="rId4"/>
    <p:sldId id="276" r:id="rId5"/>
    <p:sldId id="278" r:id="rId6"/>
    <p:sldId id="260" r:id="rId7"/>
    <p:sldId id="261" r:id="rId8"/>
    <p:sldId id="270" r:id="rId9"/>
    <p:sldId id="264" r:id="rId10"/>
    <p:sldId id="267" r:id="rId11"/>
    <p:sldId id="268" r:id="rId12"/>
    <p:sldId id="279" r:id="rId13"/>
    <p:sldId id="280" r:id="rId14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C4B1156A-380E-4F78-BDF5-A606A8083BF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3529" autoAdjust="0"/>
  </p:normalViewPr>
  <p:slideViewPr>
    <p:cSldViewPr snapToGrid="0">
      <p:cViewPr varScale="1">
        <p:scale>
          <a:sx n="86" d="100"/>
          <a:sy n="86" d="100"/>
        </p:scale>
        <p:origin x="331" y="7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5" d="100"/>
          <a:sy n="85" d="100"/>
        </p:scale>
        <p:origin x="305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156040-AF98-4F2C-9909-9F2439F6F588}" type="doc">
      <dgm:prSet loTypeId="urn:microsoft.com/office/officeart/2005/8/layout/chevron1" loCatId="process" qsTypeId="urn:microsoft.com/office/officeart/2005/8/quickstyle/simple1" qsCatId="simple" csTypeId="urn:microsoft.com/office/officeart/2005/8/colors/accent1_1" csCatId="accent1" phldr="1"/>
      <dgm:spPr/>
    </dgm:pt>
    <dgm:pt modelId="{74020AF3-C700-4606-8917-C6A353D7963A}">
      <dgm:prSet phldrT="[Text]"/>
      <dgm:spPr>
        <a:solidFill>
          <a:schemeClr val="accent2">
            <a:lumMod val="60000"/>
            <a:lumOff val="40000"/>
          </a:schemeClr>
        </a:solidFill>
      </dgm:spPr>
      <dgm:t>
        <a:bodyPr rtlCol="0"/>
        <a:lstStyle/>
        <a:p>
          <a:pPr rtl="0"/>
          <a:r>
            <a:rPr lang="ru-RU" noProof="0" dirty="0"/>
            <a:t>Не своевременная обрезка</a:t>
          </a:r>
        </a:p>
      </dgm:t>
      <dgm:extLst>
        <a:ext uri="{E40237B7-FDA0-4F09-8148-C483321AD2D9}">
          <dgm14:cNvPr xmlns:dgm14="http://schemas.microsoft.com/office/drawing/2010/diagram" id="0" name="" title="Step 1 title"/>
        </a:ext>
      </dgm:extLst>
    </dgm:pt>
    <dgm:pt modelId="{87D99D21-0B4A-4259-89FB-0E5941CB535C}" type="parTrans" cxnId="{B0E2386F-A443-4201-8130-FB9CC25AA154}">
      <dgm:prSet/>
      <dgm:spPr/>
      <dgm:t>
        <a:bodyPr rtlCol="0"/>
        <a:lstStyle/>
        <a:p>
          <a:pPr rtl="0"/>
          <a:endParaRPr lang="en-US"/>
        </a:p>
      </dgm:t>
    </dgm:pt>
    <dgm:pt modelId="{6CFF1BD9-AE1F-4488-8B72-01186EADA6FF}" type="sibTrans" cxnId="{B0E2386F-A443-4201-8130-FB9CC25AA154}">
      <dgm:prSet/>
      <dgm:spPr/>
      <dgm:t>
        <a:bodyPr rtlCol="0"/>
        <a:lstStyle/>
        <a:p>
          <a:pPr rtl="0"/>
          <a:endParaRPr lang="en-US"/>
        </a:p>
      </dgm:t>
    </dgm:pt>
    <dgm:pt modelId="{12E26E22-71B0-4386-A84F-ABF2FF66A99F}">
      <dgm:prSet phldrT="[Text]"/>
      <dgm:spPr>
        <a:solidFill>
          <a:schemeClr val="accent1">
            <a:lumMod val="40000"/>
            <a:lumOff val="60000"/>
          </a:schemeClr>
        </a:solidFill>
      </dgm:spPr>
      <dgm:t>
        <a:bodyPr rtlCol="0"/>
        <a:lstStyle/>
        <a:p>
          <a:pPr rtl="0"/>
          <a:r>
            <a:rPr lang="ru-RU" noProof="0" dirty="0"/>
            <a:t>Деформации</a:t>
          </a:r>
        </a:p>
      </dgm:t>
      <dgm:extLst>
        <a:ext uri="{E40237B7-FDA0-4F09-8148-C483321AD2D9}">
          <dgm14:cNvPr xmlns:dgm14="http://schemas.microsoft.com/office/drawing/2010/diagram" id="0" name="" title="Step 2 title"/>
        </a:ext>
      </dgm:extLst>
    </dgm:pt>
    <dgm:pt modelId="{3A6CB3CB-0F71-4CA8-93AA-0E3E3D59D313}" type="parTrans" cxnId="{937639B3-2352-48E4-A96B-F63DF2119D92}">
      <dgm:prSet/>
      <dgm:spPr/>
      <dgm:t>
        <a:bodyPr rtlCol="0"/>
        <a:lstStyle/>
        <a:p>
          <a:pPr rtl="0"/>
          <a:endParaRPr lang="en-US"/>
        </a:p>
      </dgm:t>
    </dgm:pt>
    <dgm:pt modelId="{E1826C46-15A2-4345-B986-53D05F21F155}" type="sibTrans" cxnId="{937639B3-2352-48E4-A96B-F63DF2119D92}">
      <dgm:prSet/>
      <dgm:spPr/>
      <dgm:t>
        <a:bodyPr rtlCol="0"/>
        <a:lstStyle/>
        <a:p>
          <a:pPr rtl="0"/>
          <a:endParaRPr lang="en-US"/>
        </a:p>
      </dgm:t>
    </dgm:pt>
    <dgm:pt modelId="{A8B05E70-CCF1-4080-8EEE-6873C9D4B630}">
      <dgm:prSet phldrT="[Text]"/>
      <dgm:spPr>
        <a:solidFill>
          <a:schemeClr val="accent2">
            <a:lumMod val="60000"/>
            <a:lumOff val="40000"/>
          </a:schemeClr>
        </a:solidFill>
      </dgm:spPr>
      <dgm:t>
        <a:bodyPr rtlCol="0"/>
        <a:lstStyle/>
        <a:p>
          <a:pPr rtl="0"/>
          <a:r>
            <a:rPr lang="ru-RU" noProof="0" dirty="0"/>
            <a:t>Напольное покрытие</a:t>
          </a:r>
        </a:p>
      </dgm:t>
      <dgm:extLst>
        <a:ext uri="{E40237B7-FDA0-4F09-8148-C483321AD2D9}">
          <dgm14:cNvPr xmlns:dgm14="http://schemas.microsoft.com/office/drawing/2010/diagram" id="0" name="" title="Step 3 title"/>
        </a:ext>
      </dgm:extLst>
    </dgm:pt>
    <dgm:pt modelId="{11D1F3D3-0002-4131-9F84-22FBF8692DA9}" type="parTrans" cxnId="{B8B909D0-D4F6-48D4-81DA-A58F34AE3646}">
      <dgm:prSet/>
      <dgm:spPr/>
      <dgm:t>
        <a:bodyPr rtlCol="0"/>
        <a:lstStyle/>
        <a:p>
          <a:pPr rtl="0"/>
          <a:endParaRPr lang="en-US"/>
        </a:p>
      </dgm:t>
    </dgm:pt>
    <dgm:pt modelId="{B6438016-7365-4FC0-A372-D90585B4B6EE}" type="sibTrans" cxnId="{B8B909D0-D4F6-48D4-81DA-A58F34AE3646}">
      <dgm:prSet/>
      <dgm:spPr/>
      <dgm:t>
        <a:bodyPr rtlCol="0"/>
        <a:lstStyle/>
        <a:p>
          <a:pPr rtl="0"/>
          <a:endParaRPr lang="en-US"/>
        </a:p>
      </dgm:t>
    </dgm:pt>
    <dgm:pt modelId="{42147153-A6C2-4177-BA7D-2ACCC2C1B2F7}">
      <dgm:prSet phldrT="[Text]"/>
      <dgm:spPr>
        <a:solidFill>
          <a:schemeClr val="accent1">
            <a:lumMod val="40000"/>
            <a:lumOff val="60000"/>
          </a:schemeClr>
        </a:solidFill>
      </dgm:spPr>
      <dgm:t>
        <a:bodyPr rtlCol="0"/>
        <a:lstStyle/>
        <a:p>
          <a:pPr rtl="0"/>
          <a:r>
            <a:rPr lang="ru-RU" noProof="0" dirty="0"/>
            <a:t>Травматизм</a:t>
          </a:r>
        </a:p>
      </dgm:t>
      <dgm:extLst>
        <a:ext uri="{E40237B7-FDA0-4F09-8148-C483321AD2D9}">
          <dgm14:cNvPr xmlns:dgm14="http://schemas.microsoft.com/office/drawing/2010/diagram" id="0" name="" title="Step 4 title"/>
        </a:ext>
      </dgm:extLst>
    </dgm:pt>
    <dgm:pt modelId="{C6F68745-4C20-4204-96A6-585691399C14}" type="parTrans" cxnId="{777DC3C6-D336-4C94-A624-E5582A07ECAA}">
      <dgm:prSet/>
      <dgm:spPr/>
      <dgm:t>
        <a:bodyPr rtlCol="0"/>
        <a:lstStyle/>
        <a:p>
          <a:pPr rtl="0"/>
          <a:endParaRPr lang="en-US"/>
        </a:p>
      </dgm:t>
    </dgm:pt>
    <dgm:pt modelId="{0C6B132F-0347-46BA-86A4-3FAFB6676411}" type="sibTrans" cxnId="{777DC3C6-D336-4C94-A624-E5582A07ECAA}">
      <dgm:prSet/>
      <dgm:spPr/>
      <dgm:t>
        <a:bodyPr rtlCol="0"/>
        <a:lstStyle/>
        <a:p>
          <a:pPr rtl="0"/>
          <a:endParaRPr lang="en-US"/>
        </a:p>
      </dgm:t>
    </dgm:pt>
    <dgm:pt modelId="{1C61A9A2-33F2-469B-8AC4-A104A5A98D78}" type="pres">
      <dgm:prSet presAssocID="{44156040-AF98-4F2C-9909-9F2439F6F588}" presName="Name0" presStyleCnt="0">
        <dgm:presLayoutVars>
          <dgm:dir/>
          <dgm:animLvl val="lvl"/>
          <dgm:resizeHandles val="exact"/>
        </dgm:presLayoutVars>
      </dgm:prSet>
      <dgm:spPr/>
    </dgm:pt>
    <dgm:pt modelId="{881B8FEC-9D20-4669-BB2E-FA9CEA0BE5A9}" type="pres">
      <dgm:prSet presAssocID="{74020AF3-C700-4606-8917-C6A353D7963A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705DFC51-4C30-4A07-9F0C-6EB770961C6F}" type="pres">
      <dgm:prSet presAssocID="{6CFF1BD9-AE1F-4488-8B72-01186EADA6FF}" presName="parTxOnlySpace" presStyleCnt="0"/>
      <dgm:spPr/>
    </dgm:pt>
    <dgm:pt modelId="{919A589F-F74A-40C3-BE88-AB8730BCAB04}" type="pres">
      <dgm:prSet presAssocID="{12E26E22-71B0-4386-A84F-ABF2FF66A99F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01C6BCDE-530E-4D03-9CF5-9AB36CDC1FE1}" type="pres">
      <dgm:prSet presAssocID="{E1826C46-15A2-4345-B986-53D05F21F155}" presName="parTxOnlySpace" presStyleCnt="0"/>
      <dgm:spPr/>
    </dgm:pt>
    <dgm:pt modelId="{268F2328-4548-422B-9C65-80797E16B241}" type="pres">
      <dgm:prSet presAssocID="{A8B05E70-CCF1-4080-8EEE-6873C9D4B630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8CB78EC1-7B74-4B6E-94C6-5F808A049A1F}" type="pres">
      <dgm:prSet presAssocID="{B6438016-7365-4FC0-A372-D90585B4B6EE}" presName="parTxOnlySpace" presStyleCnt="0"/>
      <dgm:spPr/>
    </dgm:pt>
    <dgm:pt modelId="{BDD0B0F7-A87C-4B5B-A4C3-4E4BE6EB0FE4}" type="pres">
      <dgm:prSet presAssocID="{42147153-A6C2-4177-BA7D-2ACCC2C1B2F7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BF4A375F-A05B-45C3-9731-23DBACB9FC02}" type="presOf" srcId="{12E26E22-71B0-4386-A84F-ABF2FF66A99F}" destId="{919A589F-F74A-40C3-BE88-AB8730BCAB04}" srcOrd="0" destOrd="0" presId="urn:microsoft.com/office/officeart/2005/8/layout/chevron1"/>
    <dgm:cxn modelId="{B0E2386F-A443-4201-8130-FB9CC25AA154}" srcId="{44156040-AF98-4F2C-9909-9F2439F6F588}" destId="{74020AF3-C700-4606-8917-C6A353D7963A}" srcOrd="0" destOrd="0" parTransId="{87D99D21-0B4A-4259-89FB-0E5941CB535C}" sibTransId="{6CFF1BD9-AE1F-4488-8B72-01186EADA6FF}"/>
    <dgm:cxn modelId="{BB4F9699-C9DE-46C4-A04B-CD52EF57D4C5}" type="presOf" srcId="{74020AF3-C700-4606-8917-C6A353D7963A}" destId="{881B8FEC-9D20-4669-BB2E-FA9CEA0BE5A9}" srcOrd="0" destOrd="0" presId="urn:microsoft.com/office/officeart/2005/8/layout/chevron1"/>
    <dgm:cxn modelId="{9E75EA9C-2122-47C1-897A-5BBDE8D78AC4}" type="presOf" srcId="{A8B05E70-CCF1-4080-8EEE-6873C9D4B630}" destId="{268F2328-4548-422B-9C65-80797E16B241}" srcOrd="0" destOrd="0" presId="urn:microsoft.com/office/officeart/2005/8/layout/chevron1"/>
    <dgm:cxn modelId="{937639B3-2352-48E4-A96B-F63DF2119D92}" srcId="{44156040-AF98-4F2C-9909-9F2439F6F588}" destId="{12E26E22-71B0-4386-A84F-ABF2FF66A99F}" srcOrd="1" destOrd="0" parTransId="{3A6CB3CB-0F71-4CA8-93AA-0E3E3D59D313}" sibTransId="{E1826C46-15A2-4345-B986-53D05F21F155}"/>
    <dgm:cxn modelId="{37A858B6-D71C-4E86-A467-E8D17167DE19}" type="presOf" srcId="{42147153-A6C2-4177-BA7D-2ACCC2C1B2F7}" destId="{BDD0B0F7-A87C-4B5B-A4C3-4E4BE6EB0FE4}" srcOrd="0" destOrd="0" presId="urn:microsoft.com/office/officeart/2005/8/layout/chevron1"/>
    <dgm:cxn modelId="{777DC3C6-D336-4C94-A624-E5582A07ECAA}" srcId="{44156040-AF98-4F2C-9909-9F2439F6F588}" destId="{42147153-A6C2-4177-BA7D-2ACCC2C1B2F7}" srcOrd="3" destOrd="0" parTransId="{C6F68745-4C20-4204-96A6-585691399C14}" sibTransId="{0C6B132F-0347-46BA-86A4-3FAFB6676411}"/>
    <dgm:cxn modelId="{B8B909D0-D4F6-48D4-81DA-A58F34AE3646}" srcId="{44156040-AF98-4F2C-9909-9F2439F6F588}" destId="{A8B05E70-CCF1-4080-8EEE-6873C9D4B630}" srcOrd="2" destOrd="0" parTransId="{11D1F3D3-0002-4131-9F84-22FBF8692DA9}" sibTransId="{B6438016-7365-4FC0-A372-D90585B4B6EE}"/>
    <dgm:cxn modelId="{383A5CFE-2D64-4002-A7C0-1E621409BFD6}" type="presOf" srcId="{44156040-AF98-4F2C-9909-9F2439F6F588}" destId="{1C61A9A2-33F2-469B-8AC4-A104A5A98D78}" srcOrd="0" destOrd="0" presId="urn:microsoft.com/office/officeart/2005/8/layout/chevron1"/>
    <dgm:cxn modelId="{EDA037DE-3D60-46A9-9DDB-074A05981F8D}" type="presParOf" srcId="{1C61A9A2-33F2-469B-8AC4-A104A5A98D78}" destId="{881B8FEC-9D20-4669-BB2E-FA9CEA0BE5A9}" srcOrd="0" destOrd="0" presId="urn:microsoft.com/office/officeart/2005/8/layout/chevron1"/>
    <dgm:cxn modelId="{8F2A48B2-4519-4F7D-931D-1EB2DDCF4663}" type="presParOf" srcId="{1C61A9A2-33F2-469B-8AC4-A104A5A98D78}" destId="{705DFC51-4C30-4A07-9F0C-6EB770961C6F}" srcOrd="1" destOrd="0" presId="urn:microsoft.com/office/officeart/2005/8/layout/chevron1"/>
    <dgm:cxn modelId="{A8C49188-74D0-46A6-A671-569711775D6B}" type="presParOf" srcId="{1C61A9A2-33F2-469B-8AC4-A104A5A98D78}" destId="{919A589F-F74A-40C3-BE88-AB8730BCAB04}" srcOrd="2" destOrd="0" presId="urn:microsoft.com/office/officeart/2005/8/layout/chevron1"/>
    <dgm:cxn modelId="{DF828B00-7F32-4A0D-9D43-9FD5AE3C854B}" type="presParOf" srcId="{1C61A9A2-33F2-469B-8AC4-A104A5A98D78}" destId="{01C6BCDE-530E-4D03-9CF5-9AB36CDC1FE1}" srcOrd="3" destOrd="0" presId="urn:microsoft.com/office/officeart/2005/8/layout/chevron1"/>
    <dgm:cxn modelId="{2FC0E474-8734-4209-BD6D-C297DEE76CB4}" type="presParOf" srcId="{1C61A9A2-33F2-469B-8AC4-A104A5A98D78}" destId="{268F2328-4548-422B-9C65-80797E16B241}" srcOrd="4" destOrd="0" presId="urn:microsoft.com/office/officeart/2005/8/layout/chevron1"/>
    <dgm:cxn modelId="{30A10B48-C159-4CE5-AFE2-9908BF17AD25}" type="presParOf" srcId="{1C61A9A2-33F2-469B-8AC4-A104A5A98D78}" destId="{8CB78EC1-7B74-4B6E-94C6-5F808A049A1F}" srcOrd="5" destOrd="0" presId="urn:microsoft.com/office/officeart/2005/8/layout/chevron1"/>
    <dgm:cxn modelId="{3065F5B9-06B1-4353-A251-703F2693DE95}" type="presParOf" srcId="{1C61A9A2-33F2-469B-8AC4-A104A5A98D78}" destId="{BDD0B0F7-A87C-4B5B-A4C3-4E4BE6EB0FE4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4156040-AF98-4F2C-9909-9F2439F6F588}" type="doc">
      <dgm:prSet loTypeId="urn:microsoft.com/office/officeart/2005/8/layout/chevron1" loCatId="process" qsTypeId="urn:microsoft.com/office/officeart/2005/8/quickstyle/simple1" qsCatId="simple" csTypeId="urn:microsoft.com/office/officeart/2005/8/colors/accent1_1" csCatId="accent1" phldr="1"/>
      <dgm:spPr/>
    </dgm:pt>
    <dgm:pt modelId="{74020AF3-C700-4606-8917-C6A353D7963A}">
      <dgm:prSet phldrT="[Text]"/>
      <dgm:spPr>
        <a:solidFill>
          <a:schemeClr val="accent2">
            <a:lumMod val="60000"/>
            <a:lumOff val="40000"/>
          </a:schemeClr>
        </a:solidFill>
      </dgm:spPr>
      <dgm:t>
        <a:bodyPr rtlCol="0"/>
        <a:lstStyle/>
        <a:p>
          <a:pPr rtl="0"/>
          <a:r>
            <a:rPr lang="ru-RU" noProof="0" dirty="0"/>
            <a:t>Нарушение  гигиены</a:t>
          </a:r>
        </a:p>
      </dgm:t>
      <dgm:extLst>
        <a:ext uri="{E40237B7-FDA0-4F09-8148-C483321AD2D9}">
          <dgm14:cNvPr xmlns:dgm14="http://schemas.microsoft.com/office/drawing/2010/diagram" id="0" name="" title="Step 1 title"/>
        </a:ext>
      </dgm:extLst>
    </dgm:pt>
    <dgm:pt modelId="{87D99D21-0B4A-4259-89FB-0E5941CB535C}" type="parTrans" cxnId="{B0E2386F-A443-4201-8130-FB9CC25AA154}">
      <dgm:prSet/>
      <dgm:spPr/>
      <dgm:t>
        <a:bodyPr rtlCol="0"/>
        <a:lstStyle/>
        <a:p>
          <a:pPr rtl="0"/>
          <a:endParaRPr lang="en-US"/>
        </a:p>
      </dgm:t>
    </dgm:pt>
    <dgm:pt modelId="{6CFF1BD9-AE1F-4488-8B72-01186EADA6FF}" type="sibTrans" cxnId="{B0E2386F-A443-4201-8130-FB9CC25AA154}">
      <dgm:prSet/>
      <dgm:spPr/>
      <dgm:t>
        <a:bodyPr rtlCol="0"/>
        <a:lstStyle/>
        <a:p>
          <a:pPr rtl="0"/>
          <a:endParaRPr lang="en-US"/>
        </a:p>
      </dgm:t>
    </dgm:pt>
    <dgm:pt modelId="{12E26E22-71B0-4386-A84F-ABF2FF66A99F}">
      <dgm:prSet phldrT="[Text]"/>
      <dgm:spPr>
        <a:solidFill>
          <a:schemeClr val="accent1">
            <a:lumMod val="40000"/>
            <a:lumOff val="60000"/>
          </a:schemeClr>
        </a:solidFill>
      </dgm:spPr>
      <dgm:t>
        <a:bodyPr rtlCol="0"/>
        <a:lstStyle/>
        <a:p>
          <a:pPr rtl="0"/>
          <a:r>
            <a:rPr lang="ru-RU" noProof="0" dirty="0"/>
            <a:t>Нарушение целостности кожного покрова</a:t>
          </a:r>
        </a:p>
      </dgm:t>
      <dgm:extLst>
        <a:ext uri="{E40237B7-FDA0-4F09-8148-C483321AD2D9}">
          <dgm14:cNvPr xmlns:dgm14="http://schemas.microsoft.com/office/drawing/2010/diagram" id="0" name="" title="Step 2 title"/>
        </a:ext>
      </dgm:extLst>
    </dgm:pt>
    <dgm:pt modelId="{3A6CB3CB-0F71-4CA8-93AA-0E3E3D59D313}" type="parTrans" cxnId="{937639B3-2352-48E4-A96B-F63DF2119D92}">
      <dgm:prSet/>
      <dgm:spPr/>
      <dgm:t>
        <a:bodyPr rtlCol="0"/>
        <a:lstStyle/>
        <a:p>
          <a:pPr rtl="0"/>
          <a:endParaRPr lang="en-US"/>
        </a:p>
      </dgm:t>
    </dgm:pt>
    <dgm:pt modelId="{E1826C46-15A2-4345-B986-53D05F21F155}" type="sibTrans" cxnId="{937639B3-2352-48E4-A96B-F63DF2119D92}">
      <dgm:prSet/>
      <dgm:spPr/>
      <dgm:t>
        <a:bodyPr rtlCol="0"/>
        <a:lstStyle/>
        <a:p>
          <a:pPr rtl="0"/>
          <a:endParaRPr lang="en-US"/>
        </a:p>
      </dgm:t>
    </dgm:pt>
    <dgm:pt modelId="{A8B05E70-CCF1-4080-8EEE-6873C9D4B630}">
      <dgm:prSet phldrT="[Text]"/>
      <dgm:spPr>
        <a:solidFill>
          <a:schemeClr val="accent2">
            <a:lumMod val="60000"/>
            <a:lumOff val="40000"/>
          </a:schemeClr>
        </a:solidFill>
      </dgm:spPr>
      <dgm:t>
        <a:bodyPr rtlCol="0"/>
        <a:lstStyle/>
        <a:p>
          <a:pPr rtl="0"/>
          <a:r>
            <a:rPr lang="ru-RU" noProof="0" dirty="0"/>
            <a:t>Отсутствие / неправильная работа с копытными ванн</a:t>
          </a:r>
        </a:p>
      </dgm:t>
      <dgm:extLst>
        <a:ext uri="{E40237B7-FDA0-4F09-8148-C483321AD2D9}">
          <dgm14:cNvPr xmlns:dgm14="http://schemas.microsoft.com/office/drawing/2010/diagram" id="0" name="" title="Step 3 title"/>
        </a:ext>
      </dgm:extLst>
    </dgm:pt>
    <dgm:pt modelId="{11D1F3D3-0002-4131-9F84-22FBF8692DA9}" type="parTrans" cxnId="{B8B909D0-D4F6-48D4-81DA-A58F34AE3646}">
      <dgm:prSet/>
      <dgm:spPr/>
      <dgm:t>
        <a:bodyPr rtlCol="0"/>
        <a:lstStyle/>
        <a:p>
          <a:pPr rtl="0"/>
          <a:endParaRPr lang="en-US"/>
        </a:p>
      </dgm:t>
    </dgm:pt>
    <dgm:pt modelId="{B6438016-7365-4FC0-A372-D90585B4B6EE}" type="sibTrans" cxnId="{B8B909D0-D4F6-48D4-81DA-A58F34AE3646}">
      <dgm:prSet/>
      <dgm:spPr/>
      <dgm:t>
        <a:bodyPr rtlCol="0"/>
        <a:lstStyle/>
        <a:p>
          <a:pPr rtl="0"/>
          <a:endParaRPr lang="en-US"/>
        </a:p>
      </dgm:t>
    </dgm:pt>
    <dgm:pt modelId="{1C61A9A2-33F2-469B-8AC4-A104A5A98D78}" type="pres">
      <dgm:prSet presAssocID="{44156040-AF98-4F2C-9909-9F2439F6F588}" presName="Name0" presStyleCnt="0">
        <dgm:presLayoutVars>
          <dgm:dir/>
          <dgm:animLvl val="lvl"/>
          <dgm:resizeHandles val="exact"/>
        </dgm:presLayoutVars>
      </dgm:prSet>
      <dgm:spPr/>
    </dgm:pt>
    <dgm:pt modelId="{881B8FEC-9D20-4669-BB2E-FA9CEA0BE5A9}" type="pres">
      <dgm:prSet presAssocID="{74020AF3-C700-4606-8917-C6A353D7963A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705DFC51-4C30-4A07-9F0C-6EB770961C6F}" type="pres">
      <dgm:prSet presAssocID="{6CFF1BD9-AE1F-4488-8B72-01186EADA6FF}" presName="parTxOnlySpace" presStyleCnt="0"/>
      <dgm:spPr/>
    </dgm:pt>
    <dgm:pt modelId="{919A589F-F74A-40C3-BE88-AB8730BCAB04}" type="pres">
      <dgm:prSet presAssocID="{12E26E22-71B0-4386-A84F-ABF2FF66A99F}" presName="parTxOnly" presStyleLbl="node1" presStyleIdx="1" presStyleCnt="3" custLinFactNeighborX="9807" custLinFactNeighborY="1633">
        <dgm:presLayoutVars>
          <dgm:chMax val="0"/>
          <dgm:chPref val="0"/>
          <dgm:bulletEnabled val="1"/>
        </dgm:presLayoutVars>
      </dgm:prSet>
      <dgm:spPr/>
    </dgm:pt>
    <dgm:pt modelId="{01C6BCDE-530E-4D03-9CF5-9AB36CDC1FE1}" type="pres">
      <dgm:prSet presAssocID="{E1826C46-15A2-4345-B986-53D05F21F155}" presName="parTxOnlySpace" presStyleCnt="0"/>
      <dgm:spPr/>
    </dgm:pt>
    <dgm:pt modelId="{268F2328-4548-422B-9C65-80797E16B241}" type="pres">
      <dgm:prSet presAssocID="{A8B05E70-CCF1-4080-8EEE-6873C9D4B630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96DCA211-032C-4E27-8E5E-0BFEC024F43E}" type="presOf" srcId="{12E26E22-71B0-4386-A84F-ABF2FF66A99F}" destId="{919A589F-F74A-40C3-BE88-AB8730BCAB04}" srcOrd="0" destOrd="0" presId="urn:microsoft.com/office/officeart/2005/8/layout/chevron1"/>
    <dgm:cxn modelId="{B0E2386F-A443-4201-8130-FB9CC25AA154}" srcId="{44156040-AF98-4F2C-9909-9F2439F6F588}" destId="{74020AF3-C700-4606-8917-C6A353D7963A}" srcOrd="0" destOrd="0" parTransId="{87D99D21-0B4A-4259-89FB-0E5941CB535C}" sibTransId="{6CFF1BD9-AE1F-4488-8B72-01186EADA6FF}"/>
    <dgm:cxn modelId="{937639B3-2352-48E4-A96B-F63DF2119D92}" srcId="{44156040-AF98-4F2C-9909-9F2439F6F588}" destId="{12E26E22-71B0-4386-A84F-ABF2FF66A99F}" srcOrd="1" destOrd="0" parTransId="{3A6CB3CB-0F71-4CA8-93AA-0E3E3D59D313}" sibTransId="{E1826C46-15A2-4345-B986-53D05F21F155}"/>
    <dgm:cxn modelId="{162741B7-BB6C-45F2-9047-3E7151A041F1}" type="presOf" srcId="{A8B05E70-CCF1-4080-8EEE-6873C9D4B630}" destId="{268F2328-4548-422B-9C65-80797E16B241}" srcOrd="0" destOrd="0" presId="urn:microsoft.com/office/officeart/2005/8/layout/chevron1"/>
    <dgm:cxn modelId="{300680BE-27CC-4181-9686-1007AA049015}" type="presOf" srcId="{44156040-AF98-4F2C-9909-9F2439F6F588}" destId="{1C61A9A2-33F2-469B-8AC4-A104A5A98D78}" srcOrd="0" destOrd="0" presId="urn:microsoft.com/office/officeart/2005/8/layout/chevron1"/>
    <dgm:cxn modelId="{B8B909D0-D4F6-48D4-81DA-A58F34AE3646}" srcId="{44156040-AF98-4F2C-9909-9F2439F6F588}" destId="{A8B05E70-CCF1-4080-8EEE-6873C9D4B630}" srcOrd="2" destOrd="0" parTransId="{11D1F3D3-0002-4131-9F84-22FBF8692DA9}" sibTransId="{B6438016-7365-4FC0-A372-D90585B4B6EE}"/>
    <dgm:cxn modelId="{48DBDBF9-53E0-4581-9DD7-B3F14555E47B}" type="presOf" srcId="{74020AF3-C700-4606-8917-C6A353D7963A}" destId="{881B8FEC-9D20-4669-BB2E-FA9CEA0BE5A9}" srcOrd="0" destOrd="0" presId="urn:microsoft.com/office/officeart/2005/8/layout/chevron1"/>
    <dgm:cxn modelId="{148EB026-D651-43E7-93C6-8390DEDA5469}" type="presParOf" srcId="{1C61A9A2-33F2-469B-8AC4-A104A5A98D78}" destId="{881B8FEC-9D20-4669-BB2E-FA9CEA0BE5A9}" srcOrd="0" destOrd="0" presId="urn:microsoft.com/office/officeart/2005/8/layout/chevron1"/>
    <dgm:cxn modelId="{4E292040-9A77-4D22-A2A3-5D0EEB27DBD6}" type="presParOf" srcId="{1C61A9A2-33F2-469B-8AC4-A104A5A98D78}" destId="{705DFC51-4C30-4A07-9F0C-6EB770961C6F}" srcOrd="1" destOrd="0" presId="urn:microsoft.com/office/officeart/2005/8/layout/chevron1"/>
    <dgm:cxn modelId="{EFD9D4BF-01FA-4FCB-A038-27C5DCED99CC}" type="presParOf" srcId="{1C61A9A2-33F2-469B-8AC4-A104A5A98D78}" destId="{919A589F-F74A-40C3-BE88-AB8730BCAB04}" srcOrd="2" destOrd="0" presId="urn:microsoft.com/office/officeart/2005/8/layout/chevron1"/>
    <dgm:cxn modelId="{40607D41-4F67-4C25-B831-728D198B3575}" type="presParOf" srcId="{1C61A9A2-33F2-469B-8AC4-A104A5A98D78}" destId="{01C6BCDE-530E-4D03-9CF5-9AB36CDC1FE1}" srcOrd="3" destOrd="0" presId="urn:microsoft.com/office/officeart/2005/8/layout/chevron1"/>
    <dgm:cxn modelId="{752778AC-730E-4E1A-A035-3A90CA392D2B}" type="presParOf" srcId="{1C61A9A2-33F2-469B-8AC4-A104A5A98D78}" destId="{268F2328-4548-422B-9C65-80797E16B241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1B8FEC-9D20-4669-BB2E-FA9CEA0BE5A9}">
      <dsp:nvSpPr>
        <dsp:cNvPr id="0" name=""/>
        <dsp:cNvSpPr/>
      </dsp:nvSpPr>
      <dsp:spPr>
        <a:xfrm>
          <a:off x="4453" y="489321"/>
          <a:ext cx="2592511" cy="1037004"/>
        </a:xfrm>
        <a:prstGeom prst="chevron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rtlCol="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noProof="0" dirty="0"/>
            <a:t>Не своевременная обрезка</a:t>
          </a:r>
        </a:p>
      </dsp:txBody>
      <dsp:txXfrm>
        <a:off x="522955" y="489321"/>
        <a:ext cx="1555507" cy="1037004"/>
      </dsp:txXfrm>
    </dsp:sp>
    <dsp:sp modelId="{919A589F-F74A-40C3-BE88-AB8730BCAB04}">
      <dsp:nvSpPr>
        <dsp:cNvPr id="0" name=""/>
        <dsp:cNvSpPr/>
      </dsp:nvSpPr>
      <dsp:spPr>
        <a:xfrm>
          <a:off x="2337714" y="489321"/>
          <a:ext cx="2592511" cy="1037004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rtlCol="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noProof="0" dirty="0"/>
            <a:t>Деформации</a:t>
          </a:r>
        </a:p>
      </dsp:txBody>
      <dsp:txXfrm>
        <a:off x="2856216" y="489321"/>
        <a:ext cx="1555507" cy="1037004"/>
      </dsp:txXfrm>
    </dsp:sp>
    <dsp:sp modelId="{268F2328-4548-422B-9C65-80797E16B241}">
      <dsp:nvSpPr>
        <dsp:cNvPr id="0" name=""/>
        <dsp:cNvSpPr/>
      </dsp:nvSpPr>
      <dsp:spPr>
        <a:xfrm>
          <a:off x="4670974" y="489321"/>
          <a:ext cx="2592511" cy="1037004"/>
        </a:xfrm>
        <a:prstGeom prst="chevron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rtlCol="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noProof="0" dirty="0"/>
            <a:t>Напольное покрытие</a:t>
          </a:r>
        </a:p>
      </dsp:txBody>
      <dsp:txXfrm>
        <a:off x="5189476" y="489321"/>
        <a:ext cx="1555507" cy="1037004"/>
      </dsp:txXfrm>
    </dsp:sp>
    <dsp:sp modelId="{BDD0B0F7-A87C-4B5B-A4C3-4E4BE6EB0FE4}">
      <dsp:nvSpPr>
        <dsp:cNvPr id="0" name=""/>
        <dsp:cNvSpPr/>
      </dsp:nvSpPr>
      <dsp:spPr>
        <a:xfrm>
          <a:off x="7004234" y="489321"/>
          <a:ext cx="2592511" cy="1037004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rtlCol="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noProof="0" dirty="0"/>
            <a:t>Травматизм</a:t>
          </a:r>
        </a:p>
      </dsp:txBody>
      <dsp:txXfrm>
        <a:off x="7522736" y="489321"/>
        <a:ext cx="1555507" cy="10370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1B8FEC-9D20-4669-BB2E-FA9CEA0BE5A9}">
      <dsp:nvSpPr>
        <dsp:cNvPr id="0" name=""/>
        <dsp:cNvSpPr/>
      </dsp:nvSpPr>
      <dsp:spPr>
        <a:xfrm>
          <a:off x="2200" y="31157"/>
          <a:ext cx="2680547" cy="1072218"/>
        </a:xfrm>
        <a:prstGeom prst="chevron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rtlCol="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noProof="0" dirty="0"/>
            <a:t>Нарушение  гигиены</a:t>
          </a:r>
        </a:p>
      </dsp:txBody>
      <dsp:txXfrm>
        <a:off x="538309" y="31157"/>
        <a:ext cx="1608329" cy="1072218"/>
      </dsp:txXfrm>
    </dsp:sp>
    <dsp:sp modelId="{919A589F-F74A-40C3-BE88-AB8730BCAB04}">
      <dsp:nvSpPr>
        <dsp:cNvPr id="0" name=""/>
        <dsp:cNvSpPr/>
      </dsp:nvSpPr>
      <dsp:spPr>
        <a:xfrm>
          <a:off x="2440980" y="48666"/>
          <a:ext cx="2680547" cy="1072218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rtlCol="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noProof="0" dirty="0"/>
            <a:t>Нарушение целостности кожного покрова</a:t>
          </a:r>
        </a:p>
      </dsp:txBody>
      <dsp:txXfrm>
        <a:off x="2977089" y="48666"/>
        <a:ext cx="1608329" cy="1072218"/>
      </dsp:txXfrm>
    </dsp:sp>
    <dsp:sp modelId="{268F2328-4548-422B-9C65-80797E16B241}">
      <dsp:nvSpPr>
        <dsp:cNvPr id="0" name=""/>
        <dsp:cNvSpPr/>
      </dsp:nvSpPr>
      <dsp:spPr>
        <a:xfrm>
          <a:off x="4827184" y="31157"/>
          <a:ext cx="2680547" cy="1072218"/>
        </a:xfrm>
        <a:prstGeom prst="chevron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rtlCol="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noProof="0" dirty="0"/>
            <a:t>Отсутствие / неправильная работа с копытными ванн</a:t>
          </a:r>
        </a:p>
      </dsp:txBody>
      <dsp:txXfrm>
        <a:off x="5363293" y="31157"/>
        <a:ext cx="1608329" cy="10722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BD5BFF2-36B0-40CE-983F-64CA5BF905E6}" type="datetime1">
              <a:rPr lang="ru-RU" smtClean="0"/>
              <a:pPr rtl="0"/>
              <a:t>17.11.2022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4A4F617-7A30-41D4-AB86-5D833C98E18B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46248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B74801A-CACC-46E2-B8AA-437C9E8A750C}" type="datetime1">
              <a:rPr lang="ru-RU" smtClean="0"/>
              <a:pPr rtl="0"/>
              <a:t>17.11.2022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1B9A179D-2D27-49E2-B022-8EDDA2EFE682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46034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sz="1200" i="1" dirty="0">
                <a:latin typeface="Arial" pitchFamily="34" charset="0"/>
                <a:cs typeface="Arial" pitchFamily="34" charset="0"/>
              </a:rPr>
              <a:t>Чтобы изменить изображение на этом слайде, выберите рисунок и удалите его. Затем нажмите значок «Рисунки» в заполнителе, чтобы вставить изображение.</a:t>
            </a:r>
          </a:p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1B9A179D-2D27-49E2-B022-8EDDA2EFE682}" type="slidenum">
              <a:rPr lang="ru-RU" smtClean="0"/>
              <a:pPr rtl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2422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B9A179D-2D27-49E2-B022-8EDDA2EFE682}" type="slidenum">
              <a:rPr lang="ru-RU" smtClean="0"/>
              <a:pPr rtl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57456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B9A179D-2D27-49E2-B022-8EDDA2EFE682}" type="slidenum">
              <a:rPr lang="ru-RU" smtClean="0"/>
              <a:pPr rtl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31980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B9A179D-2D27-49E2-B022-8EDDA2EFE682}" type="slidenum">
              <a:rPr lang="ru-RU" smtClean="0"/>
              <a:pPr rtl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7629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B9A179D-2D27-49E2-B022-8EDDA2EFE682}" type="slidenum">
              <a:rPr lang="ru-RU" smtClean="0"/>
              <a:pPr rtl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64845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B9A179D-2D27-49E2-B022-8EDDA2EFE682}" type="slidenum">
              <a:rPr lang="ru-RU" smtClean="0"/>
              <a:pPr rtl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50830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B9A179D-2D27-49E2-B022-8EDDA2EFE682}" type="slidenum">
              <a:rPr lang="ru-RU" smtClean="0"/>
              <a:pPr rtl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25954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B9A179D-2D27-49E2-B022-8EDDA2EFE682}" type="slidenum">
              <a:rPr lang="ru-RU" smtClean="0"/>
              <a:pPr rtl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2267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 11"/>
          <p:cNvSpPr>
            <a:spLocks noChangeArrowheads="1"/>
          </p:cNvSpPr>
          <p:nvPr/>
        </p:nvSpPr>
        <p:spPr bwMode="white">
          <a:xfrm>
            <a:off x="8429022" y="0"/>
            <a:ext cx="3762978" cy="6858000"/>
          </a:xfrm>
          <a:custGeom>
            <a:avLst/>
            <a:gdLst>
              <a:gd name="connsiteX0" fmla="*/ 0 w 3762978"/>
              <a:gd name="connsiteY0" fmla="*/ 0 h 6858000"/>
              <a:gd name="connsiteX1" fmla="*/ 3762978 w 3762978"/>
              <a:gd name="connsiteY1" fmla="*/ 0 h 6858000"/>
              <a:gd name="connsiteX2" fmla="*/ 3762978 w 3762978"/>
              <a:gd name="connsiteY2" fmla="*/ 6858000 h 6858000"/>
              <a:gd name="connsiteX3" fmla="*/ 338667 w 3762978"/>
              <a:gd name="connsiteY3" fmla="*/ 6858000 h 6858000"/>
              <a:gd name="connsiteX4" fmla="*/ 1189567 w 3762978"/>
              <a:gd name="connsiteY4" fmla="*/ 43370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62978" h="6858000">
                <a:moveTo>
                  <a:pt x="0" y="0"/>
                </a:moveTo>
                <a:lnTo>
                  <a:pt x="3762978" y="0"/>
                </a:lnTo>
                <a:lnTo>
                  <a:pt x="3762978" y="6858000"/>
                </a:lnTo>
                <a:lnTo>
                  <a:pt x="338667" y="6858000"/>
                </a:lnTo>
                <a:lnTo>
                  <a:pt x="1189567" y="43370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ru-RU" sz="1800" dirty="0"/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>
            <a:off x="8145385" y="0"/>
            <a:ext cx="1672169" cy="68580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ru-RU" sz="1800" dirty="0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950653" y="0"/>
            <a:ext cx="1528232" cy="6858000"/>
          </a:xfrm>
          <a:custGeom>
            <a:avLst/>
            <a:gdLst/>
            <a:ahLst/>
            <a:cxnLst/>
            <a:rect l="l" t="t" r="r" b="b"/>
            <a:pathLst>
              <a:path w="1146174" h="6858000">
                <a:moveTo>
                  <a:pt x="0" y="0"/>
                </a:moveTo>
                <a:lnTo>
                  <a:pt x="253999" y="0"/>
                </a:lnTo>
                <a:lnTo>
                  <a:pt x="1146174" y="4337050"/>
                </a:lnTo>
                <a:lnTo>
                  <a:pt x="51117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1778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ru-RU" sz="18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5400" y="1873584"/>
            <a:ext cx="6400800" cy="2560320"/>
          </a:xfrm>
        </p:spPr>
        <p:txBody>
          <a:bodyPr rtlCol="0"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5400" y="4572000"/>
            <a:ext cx="6400800" cy="1600200"/>
          </a:xfrm>
        </p:spPr>
        <p:txBody>
          <a:bodyPr rtlCol="0"/>
          <a:lstStyle>
            <a:lvl1pPr marL="0" indent="0" algn="l">
              <a:spcBef>
                <a:spcPts val="120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258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>
            <a:off x="4724400" y="1828801"/>
            <a:ext cx="6172200" cy="4343400"/>
          </a:xfrm>
        </p:spPr>
        <p:txBody>
          <a:bodyPr tIns="27432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95400" y="1828800"/>
            <a:ext cx="3017520" cy="434340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40575E8-20DE-4252-9577-F47C50C1B37A}" type="datetime1">
              <a:rPr lang="ru-RU" smtClean="0"/>
              <a:pPr rtl="0"/>
              <a:t>17.11.2022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75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invGray">
          <a:xfrm>
            <a:off x="1295400" y="5257800"/>
            <a:ext cx="4572000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6324599" y="5257800"/>
            <a:ext cx="4572000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295400" y="5257800"/>
            <a:ext cx="4572000" cy="548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324599" y="5257800"/>
            <a:ext cx="4572000" cy="548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>
            <a:off x="1298448" y="1828801"/>
            <a:ext cx="4572000" cy="3428999"/>
          </a:xfrm>
        </p:spPr>
        <p:txBody>
          <a:bodyPr tIns="27432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invGray">
          <a:xfrm>
            <a:off x="1371273" y="5333098"/>
            <a:ext cx="4420252" cy="839102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8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3"/>
          </p:nvPr>
        </p:nvSpPr>
        <p:spPr>
          <a:xfrm>
            <a:off x="6324600" y="1828801"/>
            <a:ext cx="4572000" cy="3428999"/>
          </a:xfrm>
        </p:spPr>
        <p:txBody>
          <a:bodyPr tIns="27432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3" name="Текст 3"/>
          <p:cNvSpPr>
            <a:spLocks noGrp="1"/>
          </p:cNvSpPr>
          <p:nvPr>
            <p:ph type="body" sz="half" idx="14"/>
          </p:nvPr>
        </p:nvSpPr>
        <p:spPr bwMode="invGray">
          <a:xfrm>
            <a:off x="6412954" y="5333098"/>
            <a:ext cx="4420252" cy="839102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B2D27-AFF1-4B8F-B8A4-E700F781D02D}" type="datetime1">
              <a:rPr lang="ru-RU" smtClean="0"/>
              <a:pPr rtl="0"/>
              <a:t>17.11.2022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401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C80CA05-2CA9-48C2-A2A2-F70EC9B7976F}" type="datetime1">
              <a:rPr lang="ru-RU" smtClean="0"/>
              <a:pPr rtl="0"/>
              <a:t>17.11.2022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294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 rot="5400000">
            <a:off x="7562850" y="2228850"/>
            <a:ext cx="6858000" cy="2400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6331230" y="3387909"/>
            <a:ext cx="6858000" cy="8218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6251613" y="3387909"/>
            <a:ext cx="6858000" cy="8218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871318" y="685800"/>
            <a:ext cx="1033272" cy="5486400"/>
          </a:xfrm>
        </p:spPr>
        <p:txBody>
          <a:bodyPr vert="eaVert"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95400" y="685800"/>
            <a:ext cx="7976754" cy="5486400"/>
          </a:xfrm>
        </p:spPr>
        <p:txBody>
          <a:bodyPr vert="eaVert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4A58D3D-3011-410D-B5E8-9AA1758E7836}" type="datetime1">
              <a:rPr lang="ru-RU" smtClean="0"/>
              <a:pPr rtl="0"/>
              <a:t>17.11.2022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A7F8E3F6-DE14-48B2-B2BC-6FABA9630FB8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411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DCF8B90-C5EE-4840-9D92-1C12066C774B}" type="datetime1">
              <a:rPr lang="ru-RU" smtClean="0"/>
              <a:pPr rtl="0"/>
              <a:t>17.11.2022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618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ьный слайд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5"/>
          <p:cNvSpPr>
            <a:spLocks noChangeArrowheads="1"/>
          </p:cNvSpPr>
          <p:nvPr/>
        </p:nvSpPr>
        <p:spPr bwMode="white">
          <a:xfrm>
            <a:off x="6540503" y="0"/>
            <a:ext cx="5651496" cy="6858000"/>
          </a:xfrm>
          <a:custGeom>
            <a:avLst/>
            <a:gdLst/>
            <a:ahLst/>
            <a:cxnLst/>
            <a:rect l="l" t="t" r="r" b="b"/>
            <a:pathLst>
              <a:path w="4238622" h="6858000">
                <a:moveTo>
                  <a:pt x="0" y="0"/>
                </a:moveTo>
                <a:lnTo>
                  <a:pt x="4086222" y="0"/>
                </a:lnTo>
                <a:lnTo>
                  <a:pt x="4237035" y="0"/>
                </a:lnTo>
                <a:lnTo>
                  <a:pt x="4238622" y="0"/>
                </a:lnTo>
                <a:lnTo>
                  <a:pt x="4238622" y="6858000"/>
                </a:lnTo>
                <a:lnTo>
                  <a:pt x="4237035" y="6858000"/>
                </a:lnTo>
                <a:lnTo>
                  <a:pt x="4086222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sz="1800" dirty="0"/>
          </a:p>
        </p:txBody>
      </p:sp>
      <p:sp>
        <p:nvSpPr>
          <p:cNvPr id="11" name="Полилиния 6"/>
          <p:cNvSpPr>
            <a:spLocks/>
          </p:cNvSpPr>
          <p:nvPr/>
        </p:nvSpPr>
        <p:spPr bwMode="auto">
          <a:xfrm>
            <a:off x="6256868" y="0"/>
            <a:ext cx="1672169" cy="68580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ru-RU" sz="1800" dirty="0"/>
          </a:p>
        </p:txBody>
      </p:sp>
      <p:sp>
        <p:nvSpPr>
          <p:cNvPr id="12" name="Полилиния 7"/>
          <p:cNvSpPr>
            <a:spLocks/>
          </p:cNvSpPr>
          <p:nvPr/>
        </p:nvSpPr>
        <p:spPr bwMode="auto">
          <a:xfrm>
            <a:off x="6062136" y="0"/>
            <a:ext cx="1528232" cy="6858000"/>
          </a:xfrm>
          <a:custGeom>
            <a:avLst/>
            <a:gdLst/>
            <a:ahLst/>
            <a:cxnLst/>
            <a:rect l="l" t="t" r="r" b="b"/>
            <a:pathLst>
              <a:path w="1146174" h="6858000">
                <a:moveTo>
                  <a:pt x="0" y="0"/>
                </a:moveTo>
                <a:lnTo>
                  <a:pt x="253999" y="0"/>
                </a:lnTo>
                <a:lnTo>
                  <a:pt x="1146174" y="4337050"/>
                </a:lnTo>
                <a:lnTo>
                  <a:pt x="51117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1778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ru-RU" sz="18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5401" y="1873584"/>
            <a:ext cx="5120640" cy="2560320"/>
          </a:xfrm>
        </p:spPr>
        <p:txBody>
          <a:bodyPr rtlCol="0"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5" name="Рисунок 14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0"/>
          </p:nvPr>
        </p:nvSpPr>
        <p:spPr>
          <a:xfrm>
            <a:off x="6743703" y="0"/>
            <a:ext cx="5448297" cy="6858000"/>
          </a:xfrm>
          <a:custGeom>
            <a:avLst/>
            <a:gdLst>
              <a:gd name="connsiteX0" fmla="*/ 0 w 5448297"/>
              <a:gd name="connsiteY0" fmla="*/ 0 h 6858000"/>
              <a:gd name="connsiteX1" fmla="*/ 5448297 w 5448297"/>
              <a:gd name="connsiteY1" fmla="*/ 0 h 6858000"/>
              <a:gd name="connsiteX2" fmla="*/ 5448297 w 5448297"/>
              <a:gd name="connsiteY2" fmla="*/ 6858000 h 6858000"/>
              <a:gd name="connsiteX3" fmla="*/ 338667 w 5448297"/>
              <a:gd name="connsiteY3" fmla="*/ 6858000 h 6858000"/>
              <a:gd name="connsiteX4" fmla="*/ 1185333 w 5448297"/>
              <a:gd name="connsiteY4" fmla="*/ 43370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8297" h="6858000">
                <a:moveTo>
                  <a:pt x="0" y="0"/>
                </a:moveTo>
                <a:lnTo>
                  <a:pt x="5448297" y="0"/>
                </a:lnTo>
                <a:lnTo>
                  <a:pt x="5448297" y="6858000"/>
                </a:lnTo>
                <a:lnTo>
                  <a:pt x="338667" y="6858000"/>
                </a:lnTo>
                <a:lnTo>
                  <a:pt x="1185333" y="433705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tIns="365760" rtlCol="0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5401" y="4572000"/>
            <a:ext cx="5120640" cy="1600200"/>
          </a:xfrm>
        </p:spPr>
        <p:txBody>
          <a:bodyPr rtlCol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281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5"/>
          <p:cNvSpPr>
            <a:spLocks noChangeArrowheads="1"/>
          </p:cNvSpPr>
          <p:nvPr/>
        </p:nvSpPr>
        <p:spPr bwMode="white">
          <a:xfrm>
            <a:off x="9622368" y="0"/>
            <a:ext cx="2569632" cy="6858000"/>
          </a:xfrm>
          <a:custGeom>
            <a:avLst/>
            <a:gdLst/>
            <a:ahLst/>
            <a:cxnLst/>
            <a:rect l="l" t="t" r="r" b="b"/>
            <a:pathLst>
              <a:path w="1927224" h="6858000">
                <a:moveTo>
                  <a:pt x="0" y="0"/>
                </a:moveTo>
                <a:lnTo>
                  <a:pt x="1927224" y="0"/>
                </a:lnTo>
                <a:lnTo>
                  <a:pt x="192722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sz="1800" dirty="0"/>
          </a:p>
        </p:txBody>
      </p:sp>
      <p:sp>
        <p:nvSpPr>
          <p:cNvPr id="8" name="Полилиния 6"/>
          <p:cNvSpPr>
            <a:spLocks/>
          </p:cNvSpPr>
          <p:nvPr/>
        </p:nvSpPr>
        <p:spPr bwMode="auto">
          <a:xfrm>
            <a:off x="9237132" y="0"/>
            <a:ext cx="1672169" cy="68580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101600" dist="50800" algn="l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ru-RU" sz="1800" dirty="0"/>
          </a:p>
        </p:txBody>
      </p:sp>
      <p:sp>
        <p:nvSpPr>
          <p:cNvPr id="9" name="Полилиния 7"/>
          <p:cNvSpPr>
            <a:spLocks/>
          </p:cNvSpPr>
          <p:nvPr/>
        </p:nvSpPr>
        <p:spPr bwMode="auto">
          <a:xfrm>
            <a:off x="9173633" y="0"/>
            <a:ext cx="1460499" cy="6858000"/>
          </a:xfrm>
          <a:custGeom>
            <a:avLst/>
            <a:gdLst/>
            <a:ahLst/>
            <a:cxnLst/>
            <a:rect l="l" t="t" r="r" b="b"/>
            <a:pathLst>
              <a:path w="1095374" h="6858000">
                <a:moveTo>
                  <a:pt x="0" y="0"/>
                </a:moveTo>
                <a:lnTo>
                  <a:pt x="203199" y="0"/>
                </a:lnTo>
                <a:lnTo>
                  <a:pt x="1095374" y="4337050"/>
                </a:lnTo>
                <a:lnTo>
                  <a:pt x="460374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01600" dist="50800" algn="l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ru-RU" sz="1800" dirty="0"/>
          </a:p>
        </p:txBody>
      </p:sp>
      <p:sp>
        <p:nvSpPr>
          <p:cNvPr id="10" name="Полилиния 7"/>
          <p:cNvSpPr>
            <a:spLocks/>
          </p:cNvSpPr>
          <p:nvPr/>
        </p:nvSpPr>
        <p:spPr bwMode="auto">
          <a:xfrm>
            <a:off x="9173633" y="0"/>
            <a:ext cx="1460499" cy="6858000"/>
          </a:xfrm>
          <a:custGeom>
            <a:avLst/>
            <a:gdLst/>
            <a:ahLst/>
            <a:cxnLst/>
            <a:rect l="l" t="t" r="r" b="b"/>
            <a:pathLst>
              <a:path w="1095374" h="6858000">
                <a:moveTo>
                  <a:pt x="0" y="0"/>
                </a:moveTo>
                <a:lnTo>
                  <a:pt x="203199" y="0"/>
                </a:lnTo>
                <a:lnTo>
                  <a:pt x="1095374" y="4337050"/>
                </a:lnTo>
                <a:lnTo>
                  <a:pt x="460374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ru-RU" sz="1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398" y="2914650"/>
            <a:ext cx="8046720" cy="1557338"/>
          </a:xfrm>
        </p:spPr>
        <p:txBody>
          <a:bodyPr rtlCol="0" anchor="b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398" y="4589463"/>
            <a:ext cx="8046718" cy="1011237"/>
          </a:xfrm>
        </p:spPr>
        <p:txBody>
          <a:bodyPr rtlCol="0"/>
          <a:lstStyle>
            <a:lvl1pPr marL="0" indent="0">
              <a:spcBef>
                <a:spcPts val="120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1964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95400" y="1828800"/>
            <a:ext cx="4572000" cy="4343400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24600" y="1828799"/>
            <a:ext cx="4572000" cy="4343401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0B65557-1451-43E1-9AE5-4BF1475D4D1F}" type="datetime1">
              <a:rPr lang="ru-RU" smtClean="0"/>
              <a:pPr rtl="0"/>
              <a:t>17.11.2022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820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</p:spPr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1828800"/>
            <a:ext cx="4572000" cy="850392"/>
          </a:xfrm>
        </p:spPr>
        <p:txBody>
          <a:bodyPr rtlCol="0" anchor="ctr">
            <a:normAutofit/>
          </a:bodyPr>
          <a:lstStyle>
            <a:lvl1pPr marL="0" indent="0"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95400" y="2705100"/>
            <a:ext cx="4572000" cy="3467100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324600" y="1828800"/>
            <a:ext cx="4572000" cy="847725"/>
          </a:xfrm>
        </p:spPr>
        <p:txBody>
          <a:bodyPr rtlCol="0" anchor="ctr">
            <a:normAutofit/>
          </a:bodyPr>
          <a:lstStyle>
            <a:lvl1pPr marL="0" indent="0"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324600" y="2705100"/>
            <a:ext cx="4572000" cy="3467100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2E58E16-40AA-41E4-A4FF-9BEA6A78A973}" type="datetime1">
              <a:rPr lang="ru-RU" smtClean="0"/>
              <a:pPr rtl="0"/>
              <a:t>17.11.2022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236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75D3081-5B82-4D9C-864E-0FF48C8922DF}" type="datetime1">
              <a:rPr lang="ru-RU" smtClean="0"/>
              <a:pPr rtl="0"/>
              <a:t>17.11.2022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733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24F1F8F-3FA7-4DE2-BFC3-204A60A31AF6}" type="datetime1">
              <a:rPr lang="ru-RU" smtClean="0"/>
              <a:pPr rtl="0"/>
              <a:t>17.11.2022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363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28209" y="1828800"/>
            <a:ext cx="6126480" cy="4343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95400" y="1828800"/>
            <a:ext cx="3017520" cy="434340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144496B-DA29-42D1-8823-4C2E233F6E2C}" type="datetime1">
              <a:rPr lang="ru-RU" smtClean="0"/>
              <a:pPr rtl="0"/>
              <a:t>17.11.2022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76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 bwMode="white">
          <a:xfrm>
            <a:off x="0" y="0"/>
            <a:ext cx="12192000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1371600"/>
            <a:ext cx="12192000" cy="8218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1443006"/>
            <a:ext cx="12192000" cy="8218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1828800"/>
            <a:ext cx="96012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295399" y="6374999"/>
            <a:ext cx="624320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791449" y="6374999"/>
            <a:ext cx="1480705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29BD460F-BF29-45B1-9B3A-A20D54FADEC1}" type="datetime1">
              <a:rPr lang="ru-RU" smtClean="0"/>
              <a:pPr rtl="0"/>
              <a:t>17.11.2022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525000" y="6374999"/>
            <a:ext cx="1371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A7F8E3F6-DE14-48B2-B2BC-6FABA9630FB8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473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61" r:id="rId11"/>
    <p:sldLayoutId id="2147483658" r:id="rId12"/>
    <p:sldLayoutId id="2147483659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5544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402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7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microsoft.com/office/2007/relationships/hdphoto" Target="../media/hdphoto3.wdp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4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microsoft.com/office/2007/relationships/hdphoto" Target="../media/hdphoto3.wdp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microsoft.com/office/2007/relationships/hdphoto" Target="../media/hdphoto2.wdp"/><Relationship Id="rId10" Type="http://schemas.openxmlformats.org/officeDocument/2006/relationships/image" Target="../media/image34.jpeg"/><Relationship Id="rId4" Type="http://schemas.openxmlformats.org/officeDocument/2006/relationships/image" Target="../media/image2.png"/><Relationship Id="rId9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Layout" Target="../diagrams/layout2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1.xml"/><Relationship Id="rId12" Type="http://schemas.openxmlformats.org/officeDocument/2006/relationships/diagramData" Target="../diagrams/data2.xml"/><Relationship Id="rId2" Type="http://schemas.openxmlformats.org/officeDocument/2006/relationships/notesSlide" Target="../notesSlides/notesSlide2.xml"/><Relationship Id="rId1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11" Type="http://schemas.microsoft.com/office/2007/relationships/hdphoto" Target="../media/hdphoto2.wdp"/><Relationship Id="rId5" Type="http://schemas.openxmlformats.org/officeDocument/2006/relationships/diagramData" Target="../diagrams/data1.xml"/><Relationship Id="rId15" Type="http://schemas.openxmlformats.org/officeDocument/2006/relationships/diagramColors" Target="../diagrams/colors2.xml"/><Relationship Id="rId10" Type="http://schemas.openxmlformats.org/officeDocument/2006/relationships/image" Target="../media/image2.png"/><Relationship Id="rId4" Type="http://schemas.microsoft.com/office/2007/relationships/hdphoto" Target="../media/hdphoto3.wdp"/><Relationship Id="rId9" Type="http://schemas.microsoft.com/office/2007/relationships/diagramDrawing" Target="../diagrams/drawing1.xml"/><Relationship Id="rId14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microsoft.com/office/2007/relationships/hdphoto" Target="../media/hdphoto3.wdp"/><Relationship Id="rId4" Type="http://schemas.openxmlformats.org/officeDocument/2006/relationships/image" Target="../media/image4.png"/><Relationship Id="rId9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3.wdp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microsoft.com/office/2007/relationships/hdphoto" Target="../media/hdphoto3.wdp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18.jpe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6.jpeg"/><Relationship Id="rId5" Type="http://schemas.openxmlformats.org/officeDocument/2006/relationships/image" Target="../media/image2.png"/><Relationship Id="rId10" Type="http://schemas.microsoft.com/office/2007/relationships/hdphoto" Target="../media/hdphoto7.wdp"/><Relationship Id="rId4" Type="http://schemas.microsoft.com/office/2007/relationships/hdphoto" Target="../media/hdphoto3.wdp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microsoft.com/office/2007/relationships/hdphoto" Target="../media/hdphoto3.wdp"/><Relationship Id="rId7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4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74468" y="4547549"/>
            <a:ext cx="5321532" cy="1011831"/>
          </a:xfrm>
        </p:spPr>
        <p:txBody>
          <a:bodyPr rtlCol="0">
            <a:noAutofit/>
          </a:bodyPr>
          <a:lstStyle/>
          <a:p>
            <a:pPr algn="ctr" rtl="0"/>
            <a:r>
              <a:rPr lang="ru-RU" dirty="0">
                <a:latin typeface="Century Gothic" panose="020B0502020202020204" pitchFamily="34" charset="0"/>
                <a:ea typeface="Microsoft JhengHei Light" panose="020B0304030504040204" pitchFamily="34" charset="-120"/>
                <a:cs typeface="Segoe UI Semibold" panose="020B0702040204020203" pitchFamily="34" charset="0"/>
              </a:rPr>
              <a:t>Причины клинической хромоты у крупного рогатого скота</a:t>
            </a:r>
            <a:endParaRPr lang="ru-RU" dirty="0">
              <a:latin typeface="Century Gothic" panose="020B050202020202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6183" y1="31579" x2="42905" y2="31100"/>
                        <a14:foregroundMark x1="36266" y1="32536" x2="36100" y2="41627"/>
                        <a14:foregroundMark x1="44149" y1="32057" x2="50124" y2="31579"/>
                        <a14:foregroundMark x1="57344" y1="32536" x2="53610" y2="33014"/>
                        <a14:foregroundMark x1="59253" y1="33493" x2="59170" y2="33493"/>
                        <a14:foregroundMark x1="71618" y1="42584" x2="71618" y2="42584"/>
                        <a14:foregroundMark x1="32199" y1="43541" x2="32199" y2="43541"/>
                        <a14:foregroundMark x1="28714" y1="44019" x2="28714" y2="44019"/>
                        <a14:foregroundMark x1="78008" y1="41627" x2="78008" y2="41627"/>
                        <a14:foregroundMark x1="88382" y1="51675" x2="88382" y2="51675"/>
                        <a14:foregroundMark x1="93527" y1="38756" x2="93527" y2="38756"/>
                        <a14:foregroundMark x1="7552" y1="20574" x2="7552" y2="20574"/>
                        <a14:foregroundMark x1="4813" y1="66507" x2="4813" y2="66507"/>
                        <a14:foregroundMark x1="11950" y1="61244" x2="11950" y2="612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634882"/>
            <a:ext cx="6022428" cy="1169654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1427967" y="1481370"/>
            <a:ext cx="42714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entury Gothic" pitchFamily="34" charset="0"/>
              </a:rPr>
              <a:t>Санкт-Петербург </a:t>
            </a:r>
          </a:p>
          <a:p>
            <a:r>
              <a:rPr lang="ru-RU" dirty="0">
                <a:latin typeface="Century Gothic" pitchFamily="34" charset="0"/>
              </a:rPr>
              <a:t>+7 (911) 767-28-26 +7 (911) 736-38-31 info@hitech-agro.ru 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2" b="89929" l="9962" r="98739">
                        <a14:foregroundMark x1="77427" y1="29323" x2="77427" y2="29323"/>
                        <a14:foregroundMark x1="77175" y1="31907" x2="77175" y2="31907"/>
                        <a14:foregroundMark x1="76293" y1="34581" x2="76293" y2="34581"/>
                        <a14:foregroundMark x1="77301" y1="36542" x2="77301" y2="36542"/>
                        <a14:foregroundMark x1="77427" y1="38324" x2="77427" y2="38324"/>
                        <a14:foregroundMark x1="77806" y1="42602" x2="77806" y2="42602"/>
                        <a14:foregroundMark x1="77680" y1="46168" x2="77680" y2="46168"/>
                        <a14:foregroundMark x1="90794" y1="54011" x2="90794" y2="54011"/>
                        <a14:foregroundMark x1="90668" y1="56239" x2="90668" y2="56239"/>
                        <a14:foregroundMark x1="91173" y1="55437" x2="91173" y2="55437"/>
                        <a14:foregroundMark x1="26608" y1="50891" x2="26608" y2="50891"/>
                        <a14:foregroundMark x1="47793" y1="41622" x2="47793" y2="41622"/>
                        <a14:foregroundMark x1="35939" y1="52941" x2="35939" y2="52941"/>
                        <a14:foregroundMark x1="73392" y1="60250" x2="73392" y2="60250"/>
                        <a14:foregroundMark x1="68979" y1="60250" x2="68979" y2="60250"/>
                        <a14:foregroundMark x1="60782" y1="58467" x2="60782" y2="58467"/>
                        <a14:foregroundMark x1="55738" y1="56952" x2="55738" y2="56952"/>
                        <a14:foregroundMark x1="52459" y1="56328" x2="52459" y2="56328"/>
                        <a14:foregroundMark x1="48550" y1="55258" x2="48550" y2="55258"/>
                        <a14:foregroundMark x1="24338" y1="49911" x2="24338" y2="49911"/>
                        <a14:foregroundMark x1="29382" y1="51248" x2="29382" y2="51248"/>
                        <a14:foregroundMark x1="38335" y1="53119" x2="38335" y2="53119"/>
                        <a14:backgroundMark x1="24968" y1="54724" x2="24968" y2="54991"/>
                        <a14:backgroundMark x1="30391" y1="55526" x2="30391" y2="55526"/>
                        <a14:backgroundMark x1="44767" y1="37166" x2="44767" y2="37166"/>
                        <a14:backgroundMark x1="55738" y1="39305" x2="55738" y2="39305"/>
                        <a14:backgroundMark x1="58386" y1="41087" x2="58386" y2="41087"/>
                        <a14:backgroundMark x1="50063" y1="42424" x2="50063" y2="42424"/>
                        <a14:backgroundMark x1="69609" y1="42870" x2="69609" y2="42870"/>
                        <a14:backgroundMark x1="75662" y1="46524" x2="75662" y2="46524"/>
                        <a14:backgroundMark x1="75158" y1="47504" x2="75158" y2="47504"/>
                        <a14:backgroundMark x1="27238" y1="52496" x2="27238" y2="52496"/>
                        <a14:backgroundMark x1="31274" y1="53654" x2="31274" y2="53654"/>
                        <a14:backgroundMark x1="32661" y1="53832" x2="32661" y2="53832"/>
                        <a14:backgroundMark x1="33670" y1="53832" x2="33670" y2="53832"/>
                        <a14:backgroundMark x1="34931" y1="54189" x2="34931" y2="54189"/>
                        <a14:backgroundMark x1="35561" y1="54456" x2="35561" y2="54456"/>
                        <a14:backgroundMark x1="36822" y1="54813" x2="36822" y2="54813"/>
                        <a14:backgroundMark x1="37705" y1="54813" x2="37705" y2="54813"/>
                        <a14:backgroundMark x1="38335" y1="55080" x2="38335" y2="55080"/>
                        <a14:backgroundMark x1="41110" y1="55882" x2="41110" y2="55882"/>
                        <a14:backgroundMark x1="41992" y1="61408" x2="41992" y2="61408"/>
                        <a14:backgroundMark x1="42245" y1="60517" x2="42245" y2="60517"/>
                        <a14:backgroundMark x1="50694" y1="61497" x2="50694" y2="614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526" y="1900658"/>
            <a:ext cx="2395875" cy="3056684"/>
          </a:xfrm>
          <a:prstGeom prst="rect">
            <a:avLst/>
          </a:prstGeom>
        </p:spPr>
      </p:pic>
      <p:pic>
        <p:nvPicPr>
          <p:cNvPr id="9" name="Рисунок 8" descr="WhatsApp Image 2021-11-19 at 13.34.09.jpeg"/>
          <p:cNvPicPr>
            <a:picLocks noGrp="1" noChangeAspect="1"/>
          </p:cNvPicPr>
          <p:nvPr>
            <p:ph type="pic" sz="quarter" idx="10"/>
          </p:nvPr>
        </p:nvPicPr>
        <p:blipFill>
          <a:blip r:embed="rId7"/>
          <a:srcRect t="2797" b="2797"/>
          <a:stretch>
            <a:fillRect/>
          </a:stretch>
        </p:blipFill>
        <p:spPr>
          <a:xfrm>
            <a:off x="6743703" y="25401"/>
            <a:ext cx="5448297" cy="6858000"/>
          </a:xfrm>
        </p:spPr>
      </p:pic>
    </p:spTree>
    <p:extLst>
      <p:ext uri="{BB962C8B-B14F-4D97-AF65-F5344CB8AC3E}">
        <p14:creationId xmlns:p14="http://schemas.microsoft.com/office/powerpoint/2010/main" val="138059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1184" y="314263"/>
            <a:ext cx="9601200" cy="1036850"/>
          </a:xfrm>
        </p:spPr>
        <p:txBody>
          <a:bodyPr rtlCol="0"/>
          <a:lstStyle/>
          <a:p>
            <a:pPr algn="ctr"/>
            <a:r>
              <a:rPr lang="ru-RU" dirty="0">
                <a:latin typeface="Century Gothic" panose="020B0502020202020204" pitchFamily="34" charset="0"/>
              </a:rPr>
              <a:t>Неинфекционные болезни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33292" y="1529622"/>
            <a:ext cx="9476984" cy="4343400"/>
          </a:xfrm>
        </p:spPr>
        <p:txBody>
          <a:bodyPr/>
          <a:lstStyle/>
          <a:p>
            <a:r>
              <a:rPr lang="ru-RU" b="1" dirty="0">
                <a:latin typeface="Century Gothic" panose="020B0502020202020204" pitchFamily="34" charset="0"/>
              </a:rPr>
              <a:t>Язва зацепа </a:t>
            </a:r>
            <a:r>
              <a:rPr lang="ru-RU" dirty="0">
                <a:latin typeface="Century Gothic" panose="020B0502020202020204" pitchFamily="34" charset="0"/>
              </a:rPr>
              <a:t>– истонченная область зацепа. Некачественная обрезка. Твердая, абразивная поверхность пола.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27" b="87861" l="3723" r="96791">
                        <a14:foregroundMark x1="7959" y1="35838" x2="7959" y2="35838"/>
                        <a14:foregroundMark x1="3723" y1="36416" x2="3723" y2="36416"/>
                        <a14:foregroundMark x1="11810" y1="28324" x2="11810" y2="28324"/>
                        <a14:foregroundMark x1="12965" y1="62428" x2="12965" y2="62428"/>
                        <a14:foregroundMark x1="8729" y1="56647" x2="8729" y2="56647"/>
                        <a14:foregroundMark x1="25032" y1="46243" x2="25032" y2="46243"/>
                        <a14:foregroundMark x1="32734" y1="42775" x2="32734" y2="42775"/>
                        <a14:foregroundMark x1="39666" y1="38728" x2="39666" y2="38728"/>
                        <a14:foregroundMark x1="44929" y1="40462" x2="44929" y2="40462"/>
                        <a14:foregroundMark x1="51861" y1="39306" x2="51861" y2="39306"/>
                        <a14:foregroundMark x1="58537" y1="45665" x2="58537" y2="45665"/>
                        <a14:foregroundMark x1="70090" y1="43931" x2="70090" y2="43931"/>
                        <a14:foregroundMark x1="76508" y1="38150" x2="76508" y2="38150"/>
                        <a14:foregroundMark x1="83697" y1="40462" x2="83697" y2="40462"/>
                        <a14:foregroundMark x1="91656" y1="42197" x2="91656" y2="42197"/>
                        <a14:foregroundMark x1="96791" y1="42197" x2="96791" y2="421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14800" cy="9138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357" y="2520216"/>
            <a:ext cx="2738988" cy="3651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85" t="6574" r="-397" b="17535"/>
          <a:stretch/>
        </p:blipFill>
        <p:spPr>
          <a:xfrm>
            <a:off x="8899477" y="2520216"/>
            <a:ext cx="2272741" cy="3651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" t="18813" r="-1169" b="-18813"/>
          <a:stretch/>
        </p:blipFill>
        <p:spPr>
          <a:xfrm>
            <a:off x="1295400" y="2657396"/>
            <a:ext cx="2758825" cy="424632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82" b="89929" l="9962" r="98739">
                        <a14:foregroundMark x1="77427" y1="29323" x2="77427" y2="29323"/>
                        <a14:foregroundMark x1="77175" y1="31907" x2="77175" y2="31907"/>
                        <a14:foregroundMark x1="76293" y1="34581" x2="76293" y2="34581"/>
                        <a14:foregroundMark x1="77301" y1="36542" x2="77301" y2="36542"/>
                        <a14:foregroundMark x1="77427" y1="38324" x2="77427" y2="38324"/>
                        <a14:foregroundMark x1="77806" y1="42602" x2="77806" y2="42602"/>
                        <a14:foregroundMark x1="77680" y1="46168" x2="77680" y2="46168"/>
                        <a14:foregroundMark x1="90794" y1="54011" x2="90794" y2="54011"/>
                        <a14:foregroundMark x1="90668" y1="56239" x2="90668" y2="56239"/>
                        <a14:foregroundMark x1="91173" y1="55437" x2="91173" y2="55437"/>
                        <a14:foregroundMark x1="26608" y1="50891" x2="26608" y2="50891"/>
                        <a14:foregroundMark x1="47793" y1="41622" x2="47793" y2="41622"/>
                        <a14:foregroundMark x1="35939" y1="52941" x2="35939" y2="52941"/>
                        <a14:foregroundMark x1="73392" y1="60250" x2="73392" y2="60250"/>
                        <a14:foregroundMark x1="68979" y1="60250" x2="68979" y2="60250"/>
                        <a14:foregroundMark x1="60782" y1="58467" x2="60782" y2="58467"/>
                        <a14:foregroundMark x1="55738" y1="56952" x2="55738" y2="56952"/>
                        <a14:foregroundMark x1="52459" y1="56328" x2="52459" y2="56328"/>
                        <a14:foregroundMark x1="48550" y1="55258" x2="48550" y2="55258"/>
                        <a14:foregroundMark x1="24338" y1="49911" x2="24338" y2="49911"/>
                        <a14:foregroundMark x1="29382" y1="51248" x2="29382" y2="51248"/>
                        <a14:foregroundMark x1="38335" y1="53119" x2="38335" y2="53119"/>
                        <a14:backgroundMark x1="24968" y1="54724" x2="24968" y2="54991"/>
                        <a14:backgroundMark x1="30391" y1="55526" x2="30391" y2="55526"/>
                        <a14:backgroundMark x1="44767" y1="37166" x2="44767" y2="37166"/>
                        <a14:backgroundMark x1="55738" y1="39305" x2="55738" y2="39305"/>
                        <a14:backgroundMark x1="58386" y1="41087" x2="58386" y2="41087"/>
                        <a14:backgroundMark x1="50063" y1="42424" x2="50063" y2="42424"/>
                        <a14:backgroundMark x1="69609" y1="42870" x2="69609" y2="42870"/>
                        <a14:backgroundMark x1="75662" y1="46524" x2="75662" y2="46524"/>
                        <a14:backgroundMark x1="75158" y1="47504" x2="75158" y2="47504"/>
                        <a14:backgroundMark x1="27238" y1="52496" x2="27238" y2="52496"/>
                        <a14:backgroundMark x1="31274" y1="53654" x2="31274" y2="53654"/>
                        <a14:backgroundMark x1="32661" y1="53832" x2="32661" y2="53832"/>
                        <a14:backgroundMark x1="33670" y1="53832" x2="33670" y2="53832"/>
                        <a14:backgroundMark x1="34931" y1="54189" x2="34931" y2="54189"/>
                        <a14:backgroundMark x1="35561" y1="54456" x2="35561" y2="54456"/>
                        <a14:backgroundMark x1="36822" y1="54813" x2="36822" y2="54813"/>
                        <a14:backgroundMark x1="37705" y1="54813" x2="37705" y2="54813"/>
                        <a14:backgroundMark x1="38335" y1="55080" x2="38335" y2="55080"/>
                        <a14:backgroundMark x1="41110" y1="55882" x2="41110" y2="55882"/>
                        <a14:backgroundMark x1="41992" y1="61408" x2="41992" y2="61408"/>
                        <a14:backgroundMark x1="42245" y1="60517" x2="42245" y2="60517"/>
                        <a14:backgroundMark x1="50694" y1="61497" x2="50694" y2="614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154" y="-267293"/>
            <a:ext cx="2184892" cy="278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4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4523" y="334457"/>
            <a:ext cx="9601200" cy="1036850"/>
          </a:xfrm>
        </p:spPr>
        <p:txBody>
          <a:bodyPr rtlCol="0"/>
          <a:lstStyle/>
          <a:p>
            <a:pPr rtl="0"/>
            <a:r>
              <a:rPr lang="ru-RU" dirty="0">
                <a:latin typeface="Century Gothic" panose="020B0502020202020204" pitchFamily="34" charset="0"/>
              </a:rPr>
              <a:t>Профилактика неинфекционных </a:t>
            </a:r>
            <a:r>
              <a:rPr lang="ru-RU" sz="2800" dirty="0">
                <a:latin typeface="Century Gothic" panose="020B0502020202020204" pitchFamily="34" charset="0"/>
              </a:rPr>
              <a:t>заболеваний</a:t>
            </a:r>
            <a:endParaRPr lang="ru-RU" dirty="0">
              <a:latin typeface="Century Gothic" panose="020B0502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27" b="87861" l="3723" r="96791">
                        <a14:foregroundMark x1="7959" y1="35838" x2="7959" y2="35838"/>
                        <a14:foregroundMark x1="3723" y1="36416" x2="3723" y2="36416"/>
                        <a14:foregroundMark x1="11810" y1="28324" x2="11810" y2="28324"/>
                        <a14:foregroundMark x1="12965" y1="62428" x2="12965" y2="62428"/>
                        <a14:foregroundMark x1="8729" y1="56647" x2="8729" y2="56647"/>
                        <a14:foregroundMark x1="25032" y1="46243" x2="25032" y2="46243"/>
                        <a14:foregroundMark x1="32734" y1="42775" x2="32734" y2="42775"/>
                        <a14:foregroundMark x1="39666" y1="38728" x2="39666" y2="38728"/>
                        <a14:foregroundMark x1="44929" y1="40462" x2="44929" y2="40462"/>
                        <a14:foregroundMark x1="51861" y1="39306" x2="51861" y2="39306"/>
                        <a14:foregroundMark x1="58537" y1="45665" x2="58537" y2="45665"/>
                        <a14:foregroundMark x1="70090" y1="43931" x2="70090" y2="43931"/>
                        <a14:foregroundMark x1="76508" y1="38150" x2="76508" y2="38150"/>
                        <a14:foregroundMark x1="83697" y1="40462" x2="83697" y2="40462"/>
                        <a14:foregroundMark x1="91656" y1="42197" x2="91656" y2="42197"/>
                        <a14:foregroundMark x1="96791" y1="42197" x2="96791" y2="421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14800" cy="9138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2" b="89929" l="9962" r="98739">
                        <a14:foregroundMark x1="77427" y1="29323" x2="77427" y2="29323"/>
                        <a14:foregroundMark x1="77175" y1="31907" x2="77175" y2="31907"/>
                        <a14:foregroundMark x1="76293" y1="34581" x2="76293" y2="34581"/>
                        <a14:foregroundMark x1="77301" y1="36542" x2="77301" y2="36542"/>
                        <a14:foregroundMark x1="77427" y1="38324" x2="77427" y2="38324"/>
                        <a14:foregroundMark x1="77806" y1="42602" x2="77806" y2="42602"/>
                        <a14:foregroundMark x1="77680" y1="46168" x2="77680" y2="46168"/>
                        <a14:foregroundMark x1="90794" y1="54011" x2="90794" y2="54011"/>
                        <a14:foregroundMark x1="90668" y1="56239" x2="90668" y2="56239"/>
                        <a14:foregroundMark x1="91173" y1="55437" x2="91173" y2="55437"/>
                        <a14:foregroundMark x1="26608" y1="50891" x2="26608" y2="50891"/>
                        <a14:foregroundMark x1="47793" y1="41622" x2="47793" y2="41622"/>
                        <a14:foregroundMark x1="35939" y1="52941" x2="35939" y2="52941"/>
                        <a14:foregroundMark x1="73392" y1="60250" x2="73392" y2="60250"/>
                        <a14:foregroundMark x1="68979" y1="60250" x2="68979" y2="60250"/>
                        <a14:foregroundMark x1="60782" y1="58467" x2="60782" y2="58467"/>
                        <a14:foregroundMark x1="55738" y1="56952" x2="55738" y2="56952"/>
                        <a14:foregroundMark x1="52459" y1="56328" x2="52459" y2="56328"/>
                        <a14:foregroundMark x1="48550" y1="55258" x2="48550" y2="55258"/>
                        <a14:foregroundMark x1="24338" y1="49911" x2="24338" y2="49911"/>
                        <a14:foregroundMark x1="29382" y1="51248" x2="29382" y2="51248"/>
                        <a14:foregroundMark x1="38335" y1="53119" x2="38335" y2="53119"/>
                        <a14:backgroundMark x1="24968" y1="54724" x2="24968" y2="54991"/>
                        <a14:backgroundMark x1="30391" y1="55526" x2="30391" y2="55526"/>
                        <a14:backgroundMark x1="44767" y1="37166" x2="44767" y2="37166"/>
                        <a14:backgroundMark x1="55738" y1="39305" x2="55738" y2="39305"/>
                        <a14:backgroundMark x1="58386" y1="41087" x2="58386" y2="41087"/>
                        <a14:backgroundMark x1="50063" y1="42424" x2="50063" y2="42424"/>
                        <a14:backgroundMark x1="69609" y1="42870" x2="69609" y2="42870"/>
                        <a14:backgroundMark x1="75662" y1="46524" x2="75662" y2="46524"/>
                        <a14:backgroundMark x1="75158" y1="47504" x2="75158" y2="47504"/>
                        <a14:backgroundMark x1="27238" y1="52496" x2="27238" y2="52496"/>
                        <a14:backgroundMark x1="31274" y1="53654" x2="31274" y2="53654"/>
                        <a14:backgroundMark x1="32661" y1="53832" x2="32661" y2="53832"/>
                        <a14:backgroundMark x1="33670" y1="53832" x2="33670" y2="53832"/>
                        <a14:backgroundMark x1="34931" y1="54189" x2="34931" y2="54189"/>
                        <a14:backgroundMark x1="35561" y1="54456" x2="35561" y2="54456"/>
                        <a14:backgroundMark x1="36822" y1="54813" x2="36822" y2="54813"/>
                        <a14:backgroundMark x1="37705" y1="54813" x2="37705" y2="54813"/>
                        <a14:backgroundMark x1="38335" y1="55080" x2="38335" y2="55080"/>
                        <a14:backgroundMark x1="41110" y1="55882" x2="41110" y2="55882"/>
                        <a14:backgroundMark x1="41992" y1="61408" x2="41992" y2="61408"/>
                        <a14:backgroundMark x1="42245" y1="60517" x2="42245" y2="60517"/>
                        <a14:backgroundMark x1="50694" y1="61497" x2="50694" y2="614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154" y="-267293"/>
            <a:ext cx="2184892" cy="2787509"/>
          </a:xfrm>
          <a:prstGeom prst="rect">
            <a:avLst/>
          </a:prstGeom>
        </p:spPr>
      </p:pic>
      <p:sp>
        <p:nvSpPr>
          <p:cNvPr id="9" name="Объект 2"/>
          <p:cNvSpPr txBox="1">
            <a:spLocks/>
          </p:cNvSpPr>
          <p:nvPr/>
        </p:nvSpPr>
        <p:spPr>
          <a:xfrm>
            <a:off x="1295400" y="1828800"/>
            <a:ext cx="6875585" cy="4343400"/>
          </a:xfrm>
          <a:prstGeom prst="rect">
            <a:avLst/>
          </a:prstGeom>
        </p:spPr>
        <p:txBody>
          <a:bodyPr vert="horz" lIns="91440" tIns="2743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+mj-lt"/>
              <a:buAutoNum type="arabicPeriod"/>
            </a:pPr>
            <a:r>
              <a:rPr lang="ru-RU" dirty="0">
                <a:latin typeface="Century Gothic" panose="020B0502020202020204" pitchFamily="34" charset="0"/>
              </a:rPr>
              <a:t>Своевременная , качественная обрезка, квалифицированным мастером не менее 2х раз в год: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dirty="0">
                <a:latin typeface="Century Gothic" panose="020B0502020202020204" pitchFamily="34" charset="0"/>
              </a:rPr>
              <a:t>Нетели – за 60 дней до отела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dirty="0">
                <a:latin typeface="Century Gothic" panose="020B0502020202020204" pitchFamily="34" charset="0"/>
              </a:rPr>
              <a:t>Коровы – перед запуском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dirty="0">
                <a:latin typeface="Century Gothic" panose="020B0502020202020204" pitchFamily="34" charset="0"/>
              </a:rPr>
              <a:t>Коровы – на 120 день доения</a:t>
            </a:r>
          </a:p>
          <a:p>
            <a:pPr marL="457200" indent="-457200" algn="l">
              <a:buAutoNum type="arabicPeriod" startAt="2"/>
            </a:pPr>
            <a:r>
              <a:rPr lang="ru-RU" dirty="0">
                <a:latin typeface="Century Gothic" panose="020B0502020202020204" pitchFamily="34" charset="0"/>
              </a:rPr>
              <a:t>Ежемесячное проведение мониторинга - выявление хромых животных  с последующим  их лечением</a:t>
            </a:r>
          </a:p>
          <a:p>
            <a:pPr marL="457200" indent="-457200" algn="l"/>
            <a:r>
              <a:rPr lang="ru-RU" dirty="0">
                <a:latin typeface="Century Gothic" panose="020B0502020202020204" pitchFamily="34" charset="0"/>
              </a:rPr>
              <a:t>.     Цель</a:t>
            </a:r>
            <a:r>
              <a:rPr lang="en-US" dirty="0">
                <a:latin typeface="Century Gothic" panose="020B0502020202020204" pitchFamily="34" charset="0"/>
              </a:rPr>
              <a:t>: </a:t>
            </a:r>
            <a:r>
              <a:rPr lang="ru-RU" dirty="0">
                <a:latin typeface="Century Gothic" panose="020B0502020202020204" pitchFamily="34" charset="0"/>
              </a:rPr>
              <a:t>менее 10%</a:t>
            </a:r>
          </a:p>
          <a:p>
            <a:pPr marL="457200" indent="-457200" algn="l"/>
            <a:r>
              <a:rPr lang="ru-RU" dirty="0">
                <a:latin typeface="Century Gothic" panose="020B0502020202020204" pitchFamily="34" charset="0"/>
              </a:rPr>
              <a:t>3.   Комфорт животного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77" t="8609" r="37824" b="37769"/>
          <a:stretch/>
        </p:blipFill>
        <p:spPr>
          <a:xfrm>
            <a:off x="8510954" y="1705764"/>
            <a:ext cx="3067784" cy="4683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2992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01898" y="277437"/>
            <a:ext cx="5674112" cy="1036850"/>
          </a:xfrm>
        </p:spPr>
        <p:txBody>
          <a:bodyPr/>
          <a:lstStyle/>
          <a:p>
            <a:r>
              <a:rPr lang="ru-RU" dirty="0">
                <a:latin typeface="Century Gothic" pitchFamily="34" charset="0"/>
              </a:rPr>
              <a:t>Что Вам облегчит задачу?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2338" y="1837164"/>
            <a:ext cx="3017520" cy="2793380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dirty="0">
                <a:latin typeface="Century Gothic" pitchFamily="34" charset="0"/>
              </a:rPr>
              <a:t>Приложение учета 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>
                <a:latin typeface="Century Gothic" pitchFamily="34" charset="0"/>
              </a:rPr>
              <a:t>Лекало 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>
                <a:latin typeface="Century Gothic" pitchFamily="34" charset="0"/>
              </a:rPr>
              <a:t>Фреза 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>
                <a:latin typeface="Century Gothic" pitchFamily="34" charset="0"/>
              </a:rPr>
              <a:t>Станок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Century Gothic" pitchFamily="34" charset="0"/>
              </a:rPr>
              <a:t>HTA HOOF MASTER</a:t>
            </a:r>
            <a:endParaRPr lang="ru-RU" dirty="0">
              <a:latin typeface="Century Gothic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dirty="0">
                <a:latin typeface="Century Gothic" pitchFamily="34" charset="0"/>
              </a:rPr>
              <a:t>Паста </a:t>
            </a:r>
            <a:r>
              <a:rPr lang="en-US" dirty="0">
                <a:latin typeface="Century Gothic" pitchFamily="34" charset="0"/>
              </a:rPr>
              <a:t>HTA HOOF PUTTY</a:t>
            </a:r>
            <a:endParaRPr lang="ru-RU" dirty="0">
              <a:latin typeface="Century Gothic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dirty="0">
                <a:solidFill>
                  <a:srgbClr val="FF0000"/>
                </a:solidFill>
              </a:rPr>
              <a:t>Квалифицированный  мастер</a:t>
            </a:r>
            <a:r>
              <a:rPr lang="ru-RU" dirty="0"/>
              <a:t> 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27" b="87861" l="3723" r="96791">
                        <a14:foregroundMark x1="7959" y1="35838" x2="7959" y2="35838"/>
                        <a14:foregroundMark x1="3723" y1="36416" x2="3723" y2="36416"/>
                        <a14:foregroundMark x1="11810" y1="28324" x2="11810" y2="28324"/>
                        <a14:foregroundMark x1="12965" y1="62428" x2="12965" y2="62428"/>
                        <a14:foregroundMark x1="8729" y1="56647" x2="8729" y2="56647"/>
                        <a14:foregroundMark x1="25032" y1="46243" x2="25032" y2="46243"/>
                        <a14:foregroundMark x1="32734" y1="42775" x2="32734" y2="42775"/>
                        <a14:foregroundMark x1="39666" y1="38728" x2="39666" y2="38728"/>
                        <a14:foregroundMark x1="44929" y1="40462" x2="44929" y2="40462"/>
                        <a14:foregroundMark x1="51861" y1="39306" x2="51861" y2="39306"/>
                        <a14:foregroundMark x1="58537" y1="45665" x2="58537" y2="45665"/>
                        <a14:foregroundMark x1="70090" y1="43931" x2="70090" y2="43931"/>
                        <a14:foregroundMark x1="76508" y1="38150" x2="76508" y2="38150"/>
                        <a14:foregroundMark x1="83697" y1="40462" x2="83697" y2="40462"/>
                        <a14:foregroundMark x1="91656" y1="42197" x2="91656" y2="42197"/>
                        <a14:foregroundMark x1="96791" y1="42197" x2="96791" y2="421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14800" cy="9138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2" b="89929" l="9962" r="98739">
                        <a14:foregroundMark x1="77427" y1="29323" x2="77427" y2="29323"/>
                        <a14:foregroundMark x1="77175" y1="31907" x2="77175" y2="31907"/>
                        <a14:foregroundMark x1="76293" y1="34581" x2="76293" y2="34581"/>
                        <a14:foregroundMark x1="77301" y1="36542" x2="77301" y2="36542"/>
                        <a14:foregroundMark x1="77427" y1="38324" x2="77427" y2="38324"/>
                        <a14:foregroundMark x1="77806" y1="42602" x2="77806" y2="42602"/>
                        <a14:foregroundMark x1="77680" y1="46168" x2="77680" y2="46168"/>
                        <a14:foregroundMark x1="90794" y1="54011" x2="90794" y2="54011"/>
                        <a14:foregroundMark x1="90668" y1="56239" x2="90668" y2="56239"/>
                        <a14:foregroundMark x1="91173" y1="55437" x2="91173" y2="55437"/>
                        <a14:foregroundMark x1="26608" y1="50891" x2="26608" y2="50891"/>
                        <a14:foregroundMark x1="47793" y1="41622" x2="47793" y2="41622"/>
                        <a14:foregroundMark x1="35939" y1="52941" x2="35939" y2="52941"/>
                        <a14:foregroundMark x1="73392" y1="60250" x2="73392" y2="60250"/>
                        <a14:foregroundMark x1="68979" y1="60250" x2="68979" y2="60250"/>
                        <a14:foregroundMark x1="60782" y1="58467" x2="60782" y2="58467"/>
                        <a14:foregroundMark x1="55738" y1="56952" x2="55738" y2="56952"/>
                        <a14:foregroundMark x1="52459" y1="56328" x2="52459" y2="56328"/>
                        <a14:foregroundMark x1="48550" y1="55258" x2="48550" y2="55258"/>
                        <a14:foregroundMark x1="24338" y1="49911" x2="24338" y2="49911"/>
                        <a14:foregroundMark x1="29382" y1="51248" x2="29382" y2="51248"/>
                        <a14:foregroundMark x1="38335" y1="53119" x2="38335" y2="53119"/>
                        <a14:backgroundMark x1="24968" y1="54724" x2="24968" y2="54991"/>
                        <a14:backgroundMark x1="30391" y1="55526" x2="30391" y2="55526"/>
                        <a14:backgroundMark x1="44767" y1="37166" x2="44767" y2="37166"/>
                        <a14:backgroundMark x1="55738" y1="39305" x2="55738" y2="39305"/>
                        <a14:backgroundMark x1="58386" y1="41087" x2="58386" y2="41087"/>
                        <a14:backgroundMark x1="50063" y1="42424" x2="50063" y2="42424"/>
                        <a14:backgroundMark x1="69609" y1="42870" x2="69609" y2="42870"/>
                        <a14:backgroundMark x1="75662" y1="46524" x2="75662" y2="46524"/>
                        <a14:backgroundMark x1="75158" y1="47504" x2="75158" y2="47504"/>
                        <a14:backgroundMark x1="27238" y1="52496" x2="27238" y2="52496"/>
                        <a14:backgroundMark x1="31274" y1="53654" x2="31274" y2="53654"/>
                        <a14:backgroundMark x1="32661" y1="53832" x2="32661" y2="53832"/>
                        <a14:backgroundMark x1="33670" y1="53832" x2="33670" y2="53832"/>
                        <a14:backgroundMark x1="34931" y1="54189" x2="34931" y2="54189"/>
                        <a14:backgroundMark x1="35561" y1="54456" x2="35561" y2="54456"/>
                        <a14:backgroundMark x1="36822" y1="54813" x2="36822" y2="54813"/>
                        <a14:backgroundMark x1="37705" y1="54813" x2="37705" y2="54813"/>
                        <a14:backgroundMark x1="38335" y1="55080" x2="38335" y2="55080"/>
                        <a14:backgroundMark x1="41110" y1="55882" x2="41110" y2="55882"/>
                        <a14:backgroundMark x1="41992" y1="61408" x2="41992" y2="61408"/>
                        <a14:backgroundMark x1="42245" y1="60517" x2="42245" y2="60517"/>
                        <a14:backgroundMark x1="50694" y1="61497" x2="50694" y2="614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154" y="-267293"/>
            <a:ext cx="2184892" cy="2787509"/>
          </a:xfrm>
          <a:prstGeom prst="rect">
            <a:avLst/>
          </a:prstGeom>
        </p:spPr>
      </p:pic>
      <p:pic>
        <p:nvPicPr>
          <p:cNvPr id="5124" name="Picture 4" descr="C:\Users\HTANikolay\Downloads\WhatsApp Image 2021-11-22 at 13.31.25 (1).jpeg"/>
          <p:cNvPicPr>
            <a:picLocks noChangeAspect="1" noChangeArrowheads="1"/>
          </p:cNvPicPr>
          <p:nvPr/>
        </p:nvPicPr>
        <p:blipFill>
          <a:blip r:embed="rId6"/>
          <a:srcRect l="42102" t="46156" r="38288" b="34088"/>
          <a:stretch>
            <a:fillRect/>
          </a:stretch>
        </p:blipFill>
        <p:spPr bwMode="auto">
          <a:xfrm>
            <a:off x="6312116" y="1669774"/>
            <a:ext cx="1379099" cy="18525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/>
          <a:srcRect l="18659" t="45041" r="54542" b="21138"/>
          <a:stretch>
            <a:fillRect/>
          </a:stretch>
        </p:blipFill>
        <p:spPr bwMode="auto">
          <a:xfrm>
            <a:off x="524543" y="4502427"/>
            <a:ext cx="2618147" cy="1858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9" name="Picture 9" descr="F:\HTA\HTA\WhatsApp Image 2021-11-17 at 12.08.29.jpe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63715" y="1604486"/>
            <a:ext cx="3286280" cy="1569199"/>
          </a:xfrm>
          <a:prstGeom prst="rect">
            <a:avLst/>
          </a:prstGeom>
          <a:noFill/>
        </p:spPr>
      </p:pic>
      <p:pic>
        <p:nvPicPr>
          <p:cNvPr id="17" name="Рисунок 16" descr="dd572cec-a960-450d-922a-9b7d130b102b.jpg"/>
          <p:cNvPicPr>
            <a:picLocks noChangeAspect="1"/>
          </p:cNvPicPr>
          <p:nvPr/>
        </p:nvPicPr>
        <p:blipFill>
          <a:blip r:embed="rId9"/>
          <a:srcRect l="9392" t="12558" r="15431" b="11420"/>
          <a:stretch>
            <a:fillRect/>
          </a:stretch>
        </p:blipFill>
        <p:spPr>
          <a:xfrm>
            <a:off x="9909313" y="1668991"/>
            <a:ext cx="1838739" cy="185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30" name="Picture 10" descr="C:\Users\HTANikolay\Downloads\WhatsApp Image 2021-11-22 at 13.53.40.jpeg"/>
          <p:cNvPicPr>
            <a:picLocks noChangeAspect="1" noChangeArrowheads="1"/>
          </p:cNvPicPr>
          <p:nvPr/>
        </p:nvPicPr>
        <p:blipFill>
          <a:blip r:embed="rId10"/>
          <a:srcRect t="21194" b="28318"/>
          <a:stretch>
            <a:fillRect/>
          </a:stretch>
        </p:blipFill>
        <p:spPr bwMode="auto">
          <a:xfrm rot="16200000">
            <a:off x="7844012" y="1766265"/>
            <a:ext cx="1850302" cy="16607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31" name="Picture 11" descr="C:\Users\HTANikolay\Downloads\WhatsApp Image 2021-11-22 at 13.46.56.jpeg"/>
          <p:cNvPicPr>
            <a:picLocks noChangeAspect="1" noChangeArrowheads="1"/>
          </p:cNvPicPr>
          <p:nvPr/>
        </p:nvPicPr>
        <p:blipFill>
          <a:blip r:embed="rId11"/>
          <a:srcRect l="12028" t="11591" r="9999" b="3862"/>
          <a:stretch>
            <a:fillRect/>
          </a:stretch>
        </p:blipFill>
        <p:spPr bwMode="auto">
          <a:xfrm>
            <a:off x="4005662" y="3617843"/>
            <a:ext cx="2117166" cy="3060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Прямоугольник 20"/>
          <p:cNvSpPr/>
          <p:nvPr/>
        </p:nvSpPr>
        <p:spPr>
          <a:xfrm>
            <a:off x="4148253" y="1739590"/>
            <a:ext cx="11230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endParaRPr lang="ru-RU" b="1" dirty="0"/>
          </a:p>
        </p:txBody>
      </p:sp>
      <p:sp>
        <p:nvSpPr>
          <p:cNvPr id="23" name="Прямоугольник 22"/>
          <p:cNvSpPr/>
          <p:nvPr/>
        </p:nvSpPr>
        <p:spPr>
          <a:xfrm flipH="1">
            <a:off x="8688414" y="1903837"/>
            <a:ext cx="5084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 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2198551" y="384849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2"/>
                </a:solidFill>
              </a:rPr>
              <a:t>4</a:t>
            </a:r>
          </a:p>
        </p:txBody>
      </p:sp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12"/>
          <a:srcRect l="16406" t="45476" r="51719" b="14643"/>
          <a:stretch>
            <a:fillRect/>
          </a:stretch>
        </p:blipFill>
        <p:spPr bwMode="auto">
          <a:xfrm>
            <a:off x="7270117" y="3717579"/>
            <a:ext cx="4179759" cy="294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6623" y="2392150"/>
            <a:ext cx="9601200" cy="1036850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tx2">
                    <a:lumMod val="65000"/>
                    <a:lumOff val="35000"/>
                  </a:schemeClr>
                </a:solidFill>
                <a:latin typeface="Century Gothic" pitchFamily="34" charset="0"/>
              </a:rPr>
              <a:t>Спасибо за внимание!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4331563" y="2006353"/>
            <a:ext cx="3017520" cy="4343400"/>
          </a:xfrm>
        </p:spPr>
        <p:txBody>
          <a:bodyPr/>
          <a:lstStyle/>
          <a:p>
            <a:pPr algn="ctr"/>
            <a:r>
              <a:rPr lang="ru-RU" dirty="0">
                <a:latin typeface="Century Gothic" pitchFamily="34" charset="0"/>
              </a:rPr>
              <a:t>Если что-то не понятно сообщите!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27" b="87861" l="3723" r="96791">
                        <a14:foregroundMark x1="7959" y1="35838" x2="7959" y2="35838"/>
                        <a14:foregroundMark x1="3723" y1="36416" x2="3723" y2="36416"/>
                        <a14:foregroundMark x1="11810" y1="28324" x2="11810" y2="28324"/>
                        <a14:foregroundMark x1="12965" y1="62428" x2="12965" y2="62428"/>
                        <a14:foregroundMark x1="8729" y1="56647" x2="8729" y2="56647"/>
                        <a14:foregroundMark x1="25032" y1="46243" x2="25032" y2="46243"/>
                        <a14:foregroundMark x1="32734" y1="42775" x2="32734" y2="42775"/>
                        <a14:foregroundMark x1="39666" y1="38728" x2="39666" y2="38728"/>
                        <a14:foregroundMark x1="44929" y1="40462" x2="44929" y2="40462"/>
                        <a14:foregroundMark x1="51861" y1="39306" x2="51861" y2="39306"/>
                        <a14:foregroundMark x1="58537" y1="45665" x2="58537" y2="45665"/>
                        <a14:foregroundMark x1="70090" y1="43931" x2="70090" y2="43931"/>
                        <a14:foregroundMark x1="76508" y1="38150" x2="76508" y2="38150"/>
                        <a14:foregroundMark x1="83697" y1="40462" x2="83697" y2="40462"/>
                        <a14:foregroundMark x1="91656" y1="42197" x2="91656" y2="42197"/>
                        <a14:foregroundMark x1="96791" y1="42197" x2="96791" y2="421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14800" cy="9138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2" b="89929" l="9962" r="98739">
                        <a14:foregroundMark x1="77427" y1="29323" x2="77427" y2="29323"/>
                        <a14:foregroundMark x1="77175" y1="31907" x2="77175" y2="31907"/>
                        <a14:foregroundMark x1="76293" y1="34581" x2="76293" y2="34581"/>
                        <a14:foregroundMark x1="77301" y1="36542" x2="77301" y2="36542"/>
                        <a14:foregroundMark x1="77427" y1="38324" x2="77427" y2="38324"/>
                        <a14:foregroundMark x1="77806" y1="42602" x2="77806" y2="42602"/>
                        <a14:foregroundMark x1="77680" y1="46168" x2="77680" y2="46168"/>
                        <a14:foregroundMark x1="90794" y1="54011" x2="90794" y2="54011"/>
                        <a14:foregroundMark x1="90668" y1="56239" x2="90668" y2="56239"/>
                        <a14:foregroundMark x1="91173" y1="55437" x2="91173" y2="55437"/>
                        <a14:foregroundMark x1="26608" y1="50891" x2="26608" y2="50891"/>
                        <a14:foregroundMark x1="47793" y1="41622" x2="47793" y2="41622"/>
                        <a14:foregroundMark x1="35939" y1="52941" x2="35939" y2="52941"/>
                        <a14:foregroundMark x1="73392" y1="60250" x2="73392" y2="60250"/>
                        <a14:foregroundMark x1="68979" y1="60250" x2="68979" y2="60250"/>
                        <a14:foregroundMark x1="60782" y1="58467" x2="60782" y2="58467"/>
                        <a14:foregroundMark x1="55738" y1="56952" x2="55738" y2="56952"/>
                        <a14:foregroundMark x1="52459" y1="56328" x2="52459" y2="56328"/>
                        <a14:foregroundMark x1="48550" y1="55258" x2="48550" y2="55258"/>
                        <a14:foregroundMark x1="24338" y1="49911" x2="24338" y2="49911"/>
                        <a14:foregroundMark x1="29382" y1="51248" x2="29382" y2="51248"/>
                        <a14:foregroundMark x1="38335" y1="53119" x2="38335" y2="53119"/>
                        <a14:backgroundMark x1="24968" y1="54724" x2="24968" y2="54991"/>
                        <a14:backgroundMark x1="30391" y1="55526" x2="30391" y2="55526"/>
                        <a14:backgroundMark x1="44767" y1="37166" x2="44767" y2="37166"/>
                        <a14:backgroundMark x1="55738" y1="39305" x2="55738" y2="39305"/>
                        <a14:backgroundMark x1="58386" y1="41087" x2="58386" y2="41087"/>
                        <a14:backgroundMark x1="50063" y1="42424" x2="50063" y2="42424"/>
                        <a14:backgroundMark x1="69609" y1="42870" x2="69609" y2="42870"/>
                        <a14:backgroundMark x1="75662" y1="46524" x2="75662" y2="46524"/>
                        <a14:backgroundMark x1="75158" y1="47504" x2="75158" y2="47504"/>
                        <a14:backgroundMark x1="27238" y1="52496" x2="27238" y2="52496"/>
                        <a14:backgroundMark x1="31274" y1="53654" x2="31274" y2="53654"/>
                        <a14:backgroundMark x1="32661" y1="53832" x2="32661" y2="53832"/>
                        <a14:backgroundMark x1="33670" y1="53832" x2="33670" y2="53832"/>
                        <a14:backgroundMark x1="34931" y1="54189" x2="34931" y2="54189"/>
                        <a14:backgroundMark x1="35561" y1="54456" x2="35561" y2="54456"/>
                        <a14:backgroundMark x1="36822" y1="54813" x2="36822" y2="54813"/>
                        <a14:backgroundMark x1="37705" y1="54813" x2="37705" y2="54813"/>
                        <a14:backgroundMark x1="38335" y1="55080" x2="38335" y2="55080"/>
                        <a14:backgroundMark x1="41110" y1="55882" x2="41110" y2="55882"/>
                        <a14:backgroundMark x1="41992" y1="61408" x2="41992" y2="61408"/>
                        <a14:backgroundMark x1="42245" y1="60517" x2="42245" y2="60517"/>
                        <a14:backgroundMark x1="50694" y1="61497" x2="50694" y2="614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154" y="-267293"/>
            <a:ext cx="2184892" cy="27875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ru-RU" dirty="0">
                <a:latin typeface="Century Gothic" panose="020B0502020202020204" pitchFamily="34" charset="0"/>
              </a:rPr>
              <a:t>Классификации поражения копыт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3067" y="1684867"/>
            <a:ext cx="9601200" cy="4343400"/>
          </a:xfrm>
        </p:spPr>
        <p:txBody>
          <a:bodyPr rtlCol="0"/>
          <a:lstStyle/>
          <a:p>
            <a:r>
              <a:rPr lang="ru-RU" dirty="0">
                <a:latin typeface="Century Gothic" panose="020B0502020202020204" pitchFamily="34" charset="0"/>
              </a:rPr>
              <a:t>Инфекционные - возникает при воздействии патогенной микрофлоры.</a:t>
            </a:r>
            <a:endParaRPr lang="ru-RU" sz="18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ru-RU" sz="18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ru-RU" sz="1800" dirty="0">
              <a:latin typeface="Century Gothic" panose="020B0502020202020204" pitchFamily="34" charset="0"/>
            </a:endParaRPr>
          </a:p>
          <a:p>
            <a:endParaRPr lang="ru-RU" dirty="0">
              <a:latin typeface="Century Gothic" panose="020B0502020202020204" pitchFamily="34" charset="0"/>
            </a:endParaRPr>
          </a:p>
          <a:p>
            <a:r>
              <a:rPr lang="ru-RU" dirty="0">
                <a:latin typeface="Century Gothic" panose="020B0502020202020204" pitchFamily="34" charset="0"/>
              </a:rPr>
              <a:t>Неинфекционные -  механического происхождения.</a:t>
            </a:r>
          </a:p>
          <a:p>
            <a:pPr marL="0" indent="0">
              <a:buNone/>
            </a:pPr>
            <a:endParaRPr lang="ru-RU" dirty="0">
              <a:latin typeface="Century Gothic" panose="020B0502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27" b="87861" l="3723" r="96791">
                        <a14:foregroundMark x1="7959" y1="35838" x2="7959" y2="35838"/>
                        <a14:foregroundMark x1="3723" y1="36416" x2="3723" y2="36416"/>
                        <a14:foregroundMark x1="11810" y1="28324" x2="11810" y2="28324"/>
                        <a14:foregroundMark x1="12965" y1="62428" x2="12965" y2="62428"/>
                        <a14:foregroundMark x1="8729" y1="56647" x2="8729" y2="56647"/>
                        <a14:foregroundMark x1="25032" y1="46243" x2="25032" y2="46243"/>
                        <a14:foregroundMark x1="32734" y1="42775" x2="32734" y2="42775"/>
                        <a14:foregroundMark x1="39666" y1="38728" x2="39666" y2="38728"/>
                        <a14:foregroundMark x1="44929" y1="40462" x2="44929" y2="40462"/>
                        <a14:foregroundMark x1="51861" y1="39306" x2="51861" y2="39306"/>
                        <a14:foregroundMark x1="58537" y1="45665" x2="58537" y2="45665"/>
                        <a14:foregroundMark x1="70090" y1="43931" x2="70090" y2="43931"/>
                        <a14:foregroundMark x1="76508" y1="38150" x2="76508" y2="38150"/>
                        <a14:foregroundMark x1="83697" y1="40462" x2="83697" y2="40462"/>
                        <a14:foregroundMark x1="91656" y1="42197" x2="91656" y2="42197"/>
                        <a14:foregroundMark x1="96791" y1="42197" x2="96791" y2="421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14800" cy="913813"/>
          </a:xfrm>
          <a:prstGeom prst="rect">
            <a:avLst/>
          </a:prstGeom>
        </p:spPr>
      </p:pic>
      <p:graphicFrame>
        <p:nvGraphicFramePr>
          <p:cNvPr id="7" name="Объект 5" descr="Простая схема с шевронами, показывающая 4 этапа, расположенные слева направо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7403455"/>
              </p:ext>
            </p:extLst>
          </p:nvPr>
        </p:nvGraphicFramePr>
        <p:xfrm>
          <a:off x="1447800" y="4308952"/>
          <a:ext cx="9601200" cy="20156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82" b="89929" l="9962" r="98739">
                        <a14:foregroundMark x1="77427" y1="29323" x2="77427" y2="29323"/>
                        <a14:foregroundMark x1="77175" y1="31907" x2="77175" y2="31907"/>
                        <a14:foregroundMark x1="76293" y1="34581" x2="76293" y2="34581"/>
                        <a14:foregroundMark x1="77301" y1="36542" x2="77301" y2="36542"/>
                        <a14:foregroundMark x1="77427" y1="38324" x2="77427" y2="38324"/>
                        <a14:foregroundMark x1="77806" y1="42602" x2="77806" y2="42602"/>
                        <a14:foregroundMark x1="77680" y1="46168" x2="77680" y2="46168"/>
                        <a14:foregroundMark x1="90794" y1="54011" x2="90794" y2="54011"/>
                        <a14:foregroundMark x1="90668" y1="56239" x2="90668" y2="56239"/>
                        <a14:foregroundMark x1="91173" y1="55437" x2="91173" y2="55437"/>
                        <a14:foregroundMark x1="26608" y1="50891" x2="26608" y2="50891"/>
                        <a14:foregroundMark x1="47793" y1="41622" x2="47793" y2="41622"/>
                        <a14:foregroundMark x1="35939" y1="52941" x2="35939" y2="52941"/>
                        <a14:foregroundMark x1="73392" y1="60250" x2="73392" y2="60250"/>
                        <a14:foregroundMark x1="68979" y1="60250" x2="68979" y2="60250"/>
                        <a14:foregroundMark x1="60782" y1="58467" x2="60782" y2="58467"/>
                        <a14:foregroundMark x1="55738" y1="56952" x2="55738" y2="56952"/>
                        <a14:foregroundMark x1="52459" y1="56328" x2="52459" y2="56328"/>
                        <a14:foregroundMark x1="48550" y1="55258" x2="48550" y2="55258"/>
                        <a14:foregroundMark x1="24338" y1="49911" x2="24338" y2="49911"/>
                        <a14:foregroundMark x1="29382" y1="51248" x2="29382" y2="51248"/>
                        <a14:foregroundMark x1="38335" y1="53119" x2="38335" y2="53119"/>
                        <a14:backgroundMark x1="24968" y1="54724" x2="24968" y2="54991"/>
                        <a14:backgroundMark x1="30391" y1="55526" x2="30391" y2="55526"/>
                        <a14:backgroundMark x1="44767" y1="37166" x2="44767" y2="37166"/>
                        <a14:backgroundMark x1="55738" y1="39305" x2="55738" y2="39305"/>
                        <a14:backgroundMark x1="58386" y1="41087" x2="58386" y2="41087"/>
                        <a14:backgroundMark x1="50063" y1="42424" x2="50063" y2="42424"/>
                        <a14:backgroundMark x1="69609" y1="42870" x2="69609" y2="42870"/>
                        <a14:backgroundMark x1="75662" y1="46524" x2="75662" y2="46524"/>
                        <a14:backgroundMark x1="75158" y1="47504" x2="75158" y2="47504"/>
                        <a14:backgroundMark x1="27238" y1="52496" x2="27238" y2="52496"/>
                        <a14:backgroundMark x1="31274" y1="53654" x2="31274" y2="53654"/>
                        <a14:backgroundMark x1="32661" y1="53832" x2="32661" y2="53832"/>
                        <a14:backgroundMark x1="33670" y1="53832" x2="33670" y2="53832"/>
                        <a14:backgroundMark x1="34931" y1="54189" x2="34931" y2="54189"/>
                        <a14:backgroundMark x1="35561" y1="54456" x2="35561" y2="54456"/>
                        <a14:backgroundMark x1="36822" y1="54813" x2="36822" y2="54813"/>
                        <a14:backgroundMark x1="37705" y1="54813" x2="37705" y2="54813"/>
                        <a14:backgroundMark x1="38335" y1="55080" x2="38335" y2="55080"/>
                        <a14:backgroundMark x1="41110" y1="55882" x2="41110" y2="55882"/>
                        <a14:backgroundMark x1="41992" y1="61408" x2="41992" y2="61408"/>
                        <a14:backgroundMark x1="42245" y1="60517" x2="42245" y2="60517"/>
                        <a14:backgroundMark x1="50694" y1="61497" x2="50694" y2="614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154" y="-258826"/>
            <a:ext cx="2184892" cy="2787509"/>
          </a:xfrm>
          <a:prstGeom prst="rect">
            <a:avLst/>
          </a:prstGeom>
        </p:spPr>
      </p:pic>
      <p:graphicFrame>
        <p:nvGraphicFramePr>
          <p:cNvPr id="8" name="Объект 5" descr="Простая схема с шевронами, показывающая 4 этапа, расположенные слева направо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7403455"/>
              </p:ext>
            </p:extLst>
          </p:nvPr>
        </p:nvGraphicFramePr>
        <p:xfrm>
          <a:off x="2489201" y="2692400"/>
          <a:ext cx="7509932" cy="11345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363987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ru-RU" dirty="0">
                <a:latin typeface="Century Gothic" panose="020B0502020202020204" pitchFamily="34" charset="0"/>
              </a:rPr>
              <a:t>Инфекционные болезни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5400" y="1547118"/>
            <a:ext cx="9601200" cy="4343400"/>
          </a:xfrm>
        </p:spPr>
        <p:txBody>
          <a:bodyPr/>
          <a:lstStyle/>
          <a:p>
            <a:r>
              <a:rPr lang="ru-RU" b="1" dirty="0">
                <a:latin typeface="Century Gothic" panose="020B0502020202020204" pitchFamily="34" charset="0"/>
              </a:rPr>
              <a:t>Болезнь </a:t>
            </a:r>
            <a:r>
              <a:rPr lang="ru-RU" b="1" dirty="0" err="1">
                <a:latin typeface="Century Gothic" panose="020B0502020202020204" pitchFamily="34" charset="0"/>
              </a:rPr>
              <a:t>Мортелларо</a:t>
            </a:r>
            <a:r>
              <a:rPr lang="ru-RU" dirty="0">
                <a:latin typeface="Century Gothic" panose="020B0502020202020204" pitchFamily="34" charset="0"/>
              </a:rPr>
              <a:t>, </a:t>
            </a:r>
            <a:r>
              <a:rPr lang="ru-RU" dirty="0" err="1">
                <a:latin typeface="Century Gothic" panose="020B0502020202020204" pitchFamily="34" charset="0"/>
              </a:rPr>
              <a:t>пальцевый</a:t>
            </a:r>
            <a:r>
              <a:rPr lang="ru-RU" dirty="0">
                <a:latin typeface="Century Gothic" panose="020B0502020202020204" pitchFamily="34" charset="0"/>
              </a:rPr>
              <a:t> дерматит, (клубничка) -  заболевание вызываемое бактериями  </a:t>
            </a:r>
            <a:r>
              <a:rPr lang="en-US" dirty="0" err="1">
                <a:latin typeface="Century Gothic" panose="020B0502020202020204" pitchFamily="34" charset="0"/>
              </a:rPr>
              <a:t>Treponema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ru-RU" dirty="0">
                <a:latin typeface="Century Gothic" panose="020B0502020202020204" pitchFamily="34" charset="0"/>
              </a:rPr>
              <a:t>и сопровождающееся гиперпластическим разрастанием  на поверхности кожи свода </a:t>
            </a:r>
            <a:r>
              <a:rPr lang="ru-RU" dirty="0" err="1">
                <a:latin typeface="Century Gothic" panose="020B0502020202020204" pitchFamily="34" charset="0"/>
              </a:rPr>
              <a:t>межкопытной</a:t>
            </a:r>
            <a:r>
              <a:rPr lang="ru-RU" dirty="0">
                <a:latin typeface="Century Gothic" panose="020B0502020202020204" pitchFamily="34" charset="0"/>
              </a:rPr>
              <a:t> щели спереди или сзади. Иногда может локализоваться в области  рудиментарных пальцев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937" y="3650409"/>
            <a:ext cx="4288077" cy="30848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7" b="87861" l="3723" r="96791">
                        <a14:foregroundMark x1="7959" y1="35838" x2="7959" y2="35838"/>
                        <a14:foregroundMark x1="3723" y1="36416" x2="3723" y2="36416"/>
                        <a14:foregroundMark x1="11810" y1="28324" x2="11810" y2="28324"/>
                        <a14:foregroundMark x1="12965" y1="62428" x2="12965" y2="62428"/>
                        <a14:foregroundMark x1="8729" y1="56647" x2="8729" y2="56647"/>
                        <a14:foregroundMark x1="25032" y1="46243" x2="25032" y2="46243"/>
                        <a14:foregroundMark x1="32734" y1="42775" x2="32734" y2="42775"/>
                        <a14:foregroundMark x1="39666" y1="38728" x2="39666" y2="38728"/>
                        <a14:foregroundMark x1="44929" y1="40462" x2="44929" y2="40462"/>
                        <a14:foregroundMark x1="51861" y1="39306" x2="51861" y2="39306"/>
                        <a14:foregroundMark x1="58537" y1="45665" x2="58537" y2="45665"/>
                        <a14:foregroundMark x1="70090" y1="43931" x2="70090" y2="43931"/>
                        <a14:foregroundMark x1="76508" y1="38150" x2="76508" y2="38150"/>
                        <a14:foregroundMark x1="83697" y1="40462" x2="83697" y2="40462"/>
                        <a14:foregroundMark x1="91656" y1="42197" x2="91656" y2="42197"/>
                        <a14:foregroundMark x1="96791" y1="42197" x2="96791" y2="421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14800" cy="91381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12" y="3582675"/>
            <a:ext cx="3088709" cy="3088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2" b="89929" l="9962" r="98739">
                        <a14:foregroundMark x1="77427" y1="29323" x2="77427" y2="29323"/>
                        <a14:foregroundMark x1="77175" y1="31907" x2="77175" y2="31907"/>
                        <a14:foregroundMark x1="76293" y1="34581" x2="76293" y2="34581"/>
                        <a14:foregroundMark x1="77301" y1="36542" x2="77301" y2="36542"/>
                        <a14:foregroundMark x1="77427" y1="38324" x2="77427" y2="38324"/>
                        <a14:foregroundMark x1="77806" y1="42602" x2="77806" y2="42602"/>
                        <a14:foregroundMark x1="77680" y1="46168" x2="77680" y2="46168"/>
                        <a14:foregroundMark x1="90794" y1="54011" x2="90794" y2="54011"/>
                        <a14:foregroundMark x1="90668" y1="56239" x2="90668" y2="56239"/>
                        <a14:foregroundMark x1="91173" y1="55437" x2="91173" y2="55437"/>
                        <a14:foregroundMark x1="26608" y1="50891" x2="26608" y2="50891"/>
                        <a14:foregroundMark x1="47793" y1="41622" x2="47793" y2="41622"/>
                        <a14:foregroundMark x1="35939" y1="52941" x2="35939" y2="52941"/>
                        <a14:foregroundMark x1="73392" y1="60250" x2="73392" y2="60250"/>
                        <a14:foregroundMark x1="68979" y1="60250" x2="68979" y2="60250"/>
                        <a14:foregroundMark x1="60782" y1="58467" x2="60782" y2="58467"/>
                        <a14:foregroundMark x1="55738" y1="56952" x2="55738" y2="56952"/>
                        <a14:foregroundMark x1="52459" y1="56328" x2="52459" y2="56328"/>
                        <a14:foregroundMark x1="48550" y1="55258" x2="48550" y2="55258"/>
                        <a14:foregroundMark x1="24338" y1="49911" x2="24338" y2="49911"/>
                        <a14:foregroundMark x1="29382" y1="51248" x2="29382" y2="51248"/>
                        <a14:foregroundMark x1="38335" y1="53119" x2="38335" y2="53119"/>
                        <a14:backgroundMark x1="24968" y1="54724" x2="24968" y2="54991"/>
                        <a14:backgroundMark x1="30391" y1="55526" x2="30391" y2="55526"/>
                        <a14:backgroundMark x1="44767" y1="37166" x2="44767" y2="37166"/>
                        <a14:backgroundMark x1="55738" y1="39305" x2="55738" y2="39305"/>
                        <a14:backgroundMark x1="58386" y1="41087" x2="58386" y2="41087"/>
                        <a14:backgroundMark x1="50063" y1="42424" x2="50063" y2="42424"/>
                        <a14:backgroundMark x1="69609" y1="42870" x2="69609" y2="42870"/>
                        <a14:backgroundMark x1="75662" y1="46524" x2="75662" y2="46524"/>
                        <a14:backgroundMark x1="75158" y1="47504" x2="75158" y2="47504"/>
                        <a14:backgroundMark x1="27238" y1="52496" x2="27238" y2="52496"/>
                        <a14:backgroundMark x1="31274" y1="53654" x2="31274" y2="53654"/>
                        <a14:backgroundMark x1="32661" y1="53832" x2="32661" y2="53832"/>
                        <a14:backgroundMark x1="33670" y1="53832" x2="33670" y2="53832"/>
                        <a14:backgroundMark x1="34931" y1="54189" x2="34931" y2="54189"/>
                        <a14:backgroundMark x1="35561" y1="54456" x2="35561" y2="54456"/>
                        <a14:backgroundMark x1="36822" y1="54813" x2="36822" y2="54813"/>
                        <a14:backgroundMark x1="37705" y1="54813" x2="37705" y2="54813"/>
                        <a14:backgroundMark x1="38335" y1="55080" x2="38335" y2="55080"/>
                        <a14:backgroundMark x1="41110" y1="55882" x2="41110" y2="55882"/>
                        <a14:backgroundMark x1="41992" y1="61408" x2="41992" y2="61408"/>
                        <a14:backgroundMark x1="42245" y1="60517" x2="42245" y2="60517"/>
                        <a14:backgroundMark x1="50694" y1="61497" x2="50694" y2="614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154" y="-267293"/>
            <a:ext cx="2184892" cy="2787509"/>
          </a:xfrm>
          <a:prstGeom prst="rect">
            <a:avLst/>
          </a:prstGeom>
        </p:spPr>
      </p:pic>
      <p:pic>
        <p:nvPicPr>
          <p:cNvPr id="1026" name="Picture 2" descr="C:\Users\HTANikolay\Downloads\WhatsApp Image 2021-11-22 at 12.25.59 (1).jpeg"/>
          <p:cNvPicPr>
            <a:picLocks noChangeAspect="1" noChangeArrowheads="1"/>
          </p:cNvPicPr>
          <p:nvPr/>
        </p:nvPicPr>
        <p:blipFill>
          <a:blip r:embed="rId9"/>
          <a:srcRect t="14481"/>
          <a:stretch>
            <a:fillRect/>
          </a:stretch>
        </p:blipFill>
        <p:spPr bwMode="auto">
          <a:xfrm>
            <a:off x="8883649" y="3547533"/>
            <a:ext cx="2791886" cy="3183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1" name="Прямая со стрелкой 20"/>
          <p:cNvCxnSpPr/>
          <p:nvPr/>
        </p:nvCxnSpPr>
        <p:spPr>
          <a:xfrm flipV="1">
            <a:off x="685800" y="5207000"/>
            <a:ext cx="228600" cy="64346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1820333" y="5918200"/>
            <a:ext cx="440267" cy="304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V="1">
            <a:off x="838200" y="5486400"/>
            <a:ext cx="397933" cy="52493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423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Century Gothic" panose="020B0502020202020204" pitchFamily="34" charset="0"/>
              </a:rPr>
              <a:t>Причины возникновения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663700"/>
            <a:ext cx="7366000" cy="496570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000" dirty="0">
                <a:latin typeface="Century Gothic" panose="020B0502020202020204" pitchFamily="34" charset="0"/>
              </a:rPr>
              <a:t>Недостаточная гигиена условий содержания:</a:t>
            </a:r>
          </a:p>
          <a:p>
            <a:r>
              <a:rPr lang="ru-RU" sz="2000" dirty="0">
                <a:latin typeface="Century Gothic" panose="020B0502020202020204" pitchFamily="34" charset="0"/>
              </a:rPr>
              <a:t>Сырость</a:t>
            </a:r>
          </a:p>
          <a:p>
            <a:r>
              <a:rPr lang="ru-RU" sz="2000" dirty="0">
                <a:latin typeface="Century Gothic" panose="020B0502020202020204" pitchFamily="34" charset="0"/>
              </a:rPr>
              <a:t>Скученное содержание</a:t>
            </a:r>
          </a:p>
          <a:p>
            <a:r>
              <a:rPr lang="ru-RU" sz="2000" dirty="0">
                <a:latin typeface="Century Gothic" panose="020B0502020202020204" pitchFamily="34" charset="0"/>
              </a:rPr>
              <a:t>Высокая степень загрязнения копытец</a:t>
            </a:r>
          </a:p>
          <a:p>
            <a:r>
              <a:rPr lang="ru-RU" sz="2000" dirty="0">
                <a:latin typeface="Century Gothic" panose="020B0502020202020204" pitchFamily="34" charset="0"/>
              </a:rPr>
              <a:t>Неправильная/отсутствие организации гигиены копытных ванн</a:t>
            </a:r>
          </a:p>
          <a:p>
            <a:pPr marL="457200" indent="-457200">
              <a:buAutoNum type="arabicPeriod" startAt="2"/>
            </a:pPr>
            <a:r>
              <a:rPr lang="ru-RU" sz="2000" dirty="0">
                <a:latin typeface="Century Gothic" panose="020B0502020202020204" pitchFamily="34" charset="0"/>
              </a:rPr>
              <a:t>Наличие в стаде инфекционных особей</a:t>
            </a:r>
          </a:p>
          <a:p>
            <a:pPr marL="457200" indent="-457200">
              <a:buAutoNum type="arabicPeriod" startAt="2"/>
            </a:pPr>
            <a:r>
              <a:rPr lang="ru-RU" sz="2000" dirty="0">
                <a:latin typeface="Century Gothic" panose="020B0502020202020204" pitchFamily="34" charset="0"/>
              </a:rPr>
              <a:t>Не выдерживания карантина при ввозе новых животных (Приобретение животных из неблагополучных по болезни хозяйств) </a:t>
            </a:r>
          </a:p>
          <a:p>
            <a:pPr marL="457200" indent="-457200">
              <a:buAutoNum type="arabicPeriod" startAt="2"/>
            </a:pPr>
            <a:r>
              <a:rPr lang="ru-RU" sz="2000" dirty="0">
                <a:latin typeface="Century Gothic" panose="020B0502020202020204" pitchFamily="34" charset="0"/>
              </a:rPr>
              <a:t>Диареи, болезни ЖКТ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27" b="87861" l="3723" r="96791">
                        <a14:foregroundMark x1="7959" y1="35838" x2="7959" y2="35838"/>
                        <a14:foregroundMark x1="3723" y1="36416" x2="3723" y2="36416"/>
                        <a14:foregroundMark x1="11810" y1="28324" x2="11810" y2="28324"/>
                        <a14:foregroundMark x1="12965" y1="62428" x2="12965" y2="62428"/>
                        <a14:foregroundMark x1="8729" y1="56647" x2="8729" y2="56647"/>
                        <a14:foregroundMark x1="25032" y1="46243" x2="25032" y2="46243"/>
                        <a14:foregroundMark x1="32734" y1="42775" x2="32734" y2="42775"/>
                        <a14:foregroundMark x1="39666" y1="38728" x2="39666" y2="38728"/>
                        <a14:foregroundMark x1="44929" y1="40462" x2="44929" y2="40462"/>
                        <a14:foregroundMark x1="51861" y1="39306" x2="51861" y2="39306"/>
                        <a14:foregroundMark x1="58537" y1="45665" x2="58537" y2="45665"/>
                        <a14:foregroundMark x1="70090" y1="43931" x2="70090" y2="43931"/>
                        <a14:foregroundMark x1="76508" y1="38150" x2="76508" y2="38150"/>
                        <a14:foregroundMark x1="83697" y1="40462" x2="83697" y2="40462"/>
                        <a14:foregroundMark x1="91656" y1="42197" x2="91656" y2="42197"/>
                        <a14:foregroundMark x1="96791" y1="42197" x2="96791" y2="421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14800" cy="9138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2" b="89929" l="9962" r="98739">
                        <a14:foregroundMark x1="77427" y1="29323" x2="77427" y2="29323"/>
                        <a14:foregroundMark x1="77175" y1="31907" x2="77175" y2="31907"/>
                        <a14:foregroundMark x1="76293" y1="34581" x2="76293" y2="34581"/>
                        <a14:foregroundMark x1="77301" y1="36542" x2="77301" y2="36542"/>
                        <a14:foregroundMark x1="77427" y1="38324" x2="77427" y2="38324"/>
                        <a14:foregroundMark x1="77806" y1="42602" x2="77806" y2="42602"/>
                        <a14:foregroundMark x1="77680" y1="46168" x2="77680" y2="46168"/>
                        <a14:foregroundMark x1="90794" y1="54011" x2="90794" y2="54011"/>
                        <a14:foregroundMark x1="90668" y1="56239" x2="90668" y2="56239"/>
                        <a14:foregroundMark x1="91173" y1="55437" x2="91173" y2="55437"/>
                        <a14:foregroundMark x1="26608" y1="50891" x2="26608" y2="50891"/>
                        <a14:foregroundMark x1="47793" y1="41622" x2="47793" y2="41622"/>
                        <a14:foregroundMark x1="35939" y1="52941" x2="35939" y2="52941"/>
                        <a14:foregroundMark x1="73392" y1="60250" x2="73392" y2="60250"/>
                        <a14:foregroundMark x1="68979" y1="60250" x2="68979" y2="60250"/>
                        <a14:foregroundMark x1="60782" y1="58467" x2="60782" y2="58467"/>
                        <a14:foregroundMark x1="55738" y1="56952" x2="55738" y2="56952"/>
                        <a14:foregroundMark x1="52459" y1="56328" x2="52459" y2="56328"/>
                        <a14:foregroundMark x1="48550" y1="55258" x2="48550" y2="55258"/>
                        <a14:foregroundMark x1="24338" y1="49911" x2="24338" y2="49911"/>
                        <a14:foregroundMark x1="29382" y1="51248" x2="29382" y2="51248"/>
                        <a14:foregroundMark x1="38335" y1="53119" x2="38335" y2="53119"/>
                        <a14:backgroundMark x1="24968" y1="54724" x2="24968" y2="54991"/>
                        <a14:backgroundMark x1="30391" y1="55526" x2="30391" y2="55526"/>
                        <a14:backgroundMark x1="44767" y1="37166" x2="44767" y2="37166"/>
                        <a14:backgroundMark x1="55738" y1="39305" x2="55738" y2="39305"/>
                        <a14:backgroundMark x1="58386" y1="41087" x2="58386" y2="41087"/>
                        <a14:backgroundMark x1="50063" y1="42424" x2="50063" y2="42424"/>
                        <a14:backgroundMark x1="69609" y1="42870" x2="69609" y2="42870"/>
                        <a14:backgroundMark x1="75662" y1="46524" x2="75662" y2="46524"/>
                        <a14:backgroundMark x1="75158" y1="47504" x2="75158" y2="47504"/>
                        <a14:backgroundMark x1="27238" y1="52496" x2="27238" y2="52496"/>
                        <a14:backgroundMark x1="31274" y1="53654" x2="31274" y2="53654"/>
                        <a14:backgroundMark x1="32661" y1="53832" x2="32661" y2="53832"/>
                        <a14:backgroundMark x1="33670" y1="53832" x2="33670" y2="53832"/>
                        <a14:backgroundMark x1="34931" y1="54189" x2="34931" y2="54189"/>
                        <a14:backgroundMark x1="35561" y1="54456" x2="35561" y2="54456"/>
                        <a14:backgroundMark x1="36822" y1="54813" x2="36822" y2="54813"/>
                        <a14:backgroundMark x1="37705" y1="54813" x2="37705" y2="54813"/>
                        <a14:backgroundMark x1="38335" y1="55080" x2="38335" y2="55080"/>
                        <a14:backgroundMark x1="41110" y1="55882" x2="41110" y2="55882"/>
                        <a14:backgroundMark x1="41992" y1="61408" x2="41992" y2="61408"/>
                        <a14:backgroundMark x1="42245" y1="60517" x2="42245" y2="60517"/>
                        <a14:backgroundMark x1="50694" y1="61497" x2="50694" y2="614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154" y="-267293"/>
            <a:ext cx="2184892" cy="27875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605" t="11853" b="16852"/>
          <a:stretch/>
        </p:blipFill>
        <p:spPr>
          <a:xfrm>
            <a:off x="7429500" y="2041871"/>
            <a:ext cx="4318000" cy="4039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8586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Century Gothic" panose="020B0502020202020204" pitchFamily="34" charset="0"/>
              </a:rPr>
              <a:t>Группа риска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70000" y="2269067"/>
            <a:ext cx="3327560" cy="6477000"/>
          </a:xfrm>
        </p:spPr>
        <p:txBody>
          <a:bodyPr/>
          <a:lstStyle/>
          <a:p>
            <a:r>
              <a:rPr lang="ru-RU" dirty="0">
                <a:latin typeface="Century Gothic" panose="020B0502020202020204" pitchFamily="34" charset="0"/>
              </a:rPr>
              <a:t>Коровы</a:t>
            </a:r>
          </a:p>
          <a:p>
            <a:pPr marL="0" indent="0">
              <a:buNone/>
            </a:pPr>
            <a:endParaRPr lang="ru-RU" dirty="0">
              <a:latin typeface="Century Gothic" panose="020B0502020202020204" pitchFamily="34" charset="0"/>
            </a:endParaRPr>
          </a:p>
          <a:p>
            <a:r>
              <a:rPr lang="ru-RU" dirty="0">
                <a:latin typeface="Century Gothic" panose="020B0502020202020204" pitchFamily="34" charset="0"/>
              </a:rPr>
              <a:t>Нетели</a:t>
            </a:r>
          </a:p>
          <a:p>
            <a:pPr marL="0" indent="0">
              <a:buNone/>
            </a:pPr>
            <a:endParaRPr lang="ru-RU" dirty="0">
              <a:latin typeface="Century Gothic" panose="020B0502020202020204" pitchFamily="34" charset="0"/>
            </a:endParaRPr>
          </a:p>
          <a:p>
            <a:r>
              <a:rPr lang="ru-RU" dirty="0">
                <a:latin typeface="Century Gothic" panose="020B0502020202020204" pitchFamily="34" charset="0"/>
              </a:rPr>
              <a:t>Телки от 10 месяцев</a:t>
            </a:r>
          </a:p>
          <a:p>
            <a:pPr marL="0" indent="0">
              <a:buNone/>
            </a:pPr>
            <a:endParaRPr lang="ru-RU" dirty="0">
              <a:latin typeface="Century Gothic" panose="020B0502020202020204" pitchFamily="34" charset="0"/>
            </a:endParaRPr>
          </a:p>
          <a:p>
            <a:pPr>
              <a:buNone/>
            </a:pPr>
            <a:endParaRPr lang="ru-RU" dirty="0">
              <a:latin typeface="Century Gothic" panose="020B0502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27" b="87861" l="3723" r="96791">
                        <a14:foregroundMark x1="7959" y1="35838" x2="7959" y2="35838"/>
                        <a14:foregroundMark x1="3723" y1="36416" x2="3723" y2="36416"/>
                        <a14:foregroundMark x1="11810" y1="28324" x2="11810" y2="28324"/>
                        <a14:foregroundMark x1="12965" y1="62428" x2="12965" y2="62428"/>
                        <a14:foregroundMark x1="8729" y1="56647" x2="8729" y2="56647"/>
                        <a14:foregroundMark x1="25032" y1="46243" x2="25032" y2="46243"/>
                        <a14:foregroundMark x1="32734" y1="42775" x2="32734" y2="42775"/>
                        <a14:foregroundMark x1="39666" y1="38728" x2="39666" y2="38728"/>
                        <a14:foregroundMark x1="44929" y1="40462" x2="44929" y2="40462"/>
                        <a14:foregroundMark x1="51861" y1="39306" x2="51861" y2="39306"/>
                        <a14:foregroundMark x1="58537" y1="45665" x2="58537" y2="45665"/>
                        <a14:foregroundMark x1="70090" y1="43931" x2="70090" y2="43931"/>
                        <a14:foregroundMark x1="76508" y1="38150" x2="76508" y2="38150"/>
                        <a14:foregroundMark x1="83697" y1="40462" x2="83697" y2="40462"/>
                        <a14:foregroundMark x1="91656" y1="42197" x2="91656" y2="42197"/>
                        <a14:foregroundMark x1="96791" y1="42197" x2="96791" y2="421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14800" cy="9138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2" b="89929" l="9962" r="98739">
                        <a14:foregroundMark x1="77427" y1="29323" x2="77427" y2="29323"/>
                        <a14:foregroundMark x1="77175" y1="31907" x2="77175" y2="31907"/>
                        <a14:foregroundMark x1="76293" y1="34581" x2="76293" y2="34581"/>
                        <a14:foregroundMark x1="77301" y1="36542" x2="77301" y2="36542"/>
                        <a14:foregroundMark x1="77427" y1="38324" x2="77427" y2="38324"/>
                        <a14:foregroundMark x1="77806" y1="42602" x2="77806" y2="42602"/>
                        <a14:foregroundMark x1="77680" y1="46168" x2="77680" y2="46168"/>
                        <a14:foregroundMark x1="90794" y1="54011" x2="90794" y2="54011"/>
                        <a14:foregroundMark x1="90668" y1="56239" x2="90668" y2="56239"/>
                        <a14:foregroundMark x1="91173" y1="55437" x2="91173" y2="55437"/>
                        <a14:foregroundMark x1="26608" y1="50891" x2="26608" y2="50891"/>
                        <a14:foregroundMark x1="47793" y1="41622" x2="47793" y2="41622"/>
                        <a14:foregroundMark x1="35939" y1="52941" x2="35939" y2="52941"/>
                        <a14:foregroundMark x1="73392" y1="60250" x2="73392" y2="60250"/>
                        <a14:foregroundMark x1="68979" y1="60250" x2="68979" y2="60250"/>
                        <a14:foregroundMark x1="60782" y1="58467" x2="60782" y2="58467"/>
                        <a14:foregroundMark x1="55738" y1="56952" x2="55738" y2="56952"/>
                        <a14:foregroundMark x1="52459" y1="56328" x2="52459" y2="56328"/>
                        <a14:foregroundMark x1="48550" y1="55258" x2="48550" y2="55258"/>
                        <a14:foregroundMark x1="24338" y1="49911" x2="24338" y2="49911"/>
                        <a14:foregroundMark x1="29382" y1="51248" x2="29382" y2="51248"/>
                        <a14:foregroundMark x1="38335" y1="53119" x2="38335" y2="53119"/>
                        <a14:backgroundMark x1="24968" y1="54724" x2="24968" y2="54991"/>
                        <a14:backgroundMark x1="30391" y1="55526" x2="30391" y2="55526"/>
                        <a14:backgroundMark x1="44767" y1="37166" x2="44767" y2="37166"/>
                        <a14:backgroundMark x1="55738" y1="39305" x2="55738" y2="39305"/>
                        <a14:backgroundMark x1="58386" y1="41087" x2="58386" y2="41087"/>
                        <a14:backgroundMark x1="50063" y1="42424" x2="50063" y2="42424"/>
                        <a14:backgroundMark x1="69609" y1="42870" x2="69609" y2="42870"/>
                        <a14:backgroundMark x1="75662" y1="46524" x2="75662" y2="46524"/>
                        <a14:backgroundMark x1="75158" y1="47504" x2="75158" y2="47504"/>
                        <a14:backgroundMark x1="27238" y1="52496" x2="27238" y2="52496"/>
                        <a14:backgroundMark x1="31274" y1="53654" x2="31274" y2="53654"/>
                        <a14:backgroundMark x1="32661" y1="53832" x2="32661" y2="53832"/>
                        <a14:backgroundMark x1="33670" y1="53832" x2="33670" y2="53832"/>
                        <a14:backgroundMark x1="34931" y1="54189" x2="34931" y2="54189"/>
                        <a14:backgroundMark x1="35561" y1="54456" x2="35561" y2="54456"/>
                        <a14:backgroundMark x1="36822" y1="54813" x2="36822" y2="54813"/>
                        <a14:backgroundMark x1="37705" y1="54813" x2="37705" y2="54813"/>
                        <a14:backgroundMark x1="38335" y1="55080" x2="38335" y2="55080"/>
                        <a14:backgroundMark x1="41110" y1="55882" x2="41110" y2="55882"/>
                        <a14:backgroundMark x1="41992" y1="61408" x2="41992" y2="61408"/>
                        <a14:backgroundMark x1="42245" y1="60517" x2="42245" y2="60517"/>
                        <a14:backgroundMark x1="50694" y1="61497" x2="50694" y2="614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154" y="-267293"/>
            <a:ext cx="2184892" cy="27875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3" t="31852" r="36892" b="28889"/>
          <a:stretch/>
        </p:blipFill>
        <p:spPr>
          <a:xfrm>
            <a:off x="8318254" y="1914336"/>
            <a:ext cx="2971800" cy="417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214" y="1914336"/>
            <a:ext cx="3060786" cy="417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9888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/>
            <a:r>
              <a:rPr lang="ru-RU" dirty="0">
                <a:latin typeface="Century Gothic" panose="020B0502020202020204" pitchFamily="34" charset="0"/>
              </a:rPr>
              <a:t>Инфекционные болезни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95400" y="1828800"/>
            <a:ext cx="9890342" cy="4343400"/>
          </a:xfrm>
        </p:spPr>
        <p:txBody>
          <a:bodyPr rtlCol="0"/>
          <a:lstStyle/>
          <a:p>
            <a:r>
              <a:rPr lang="ru-RU" b="1" dirty="0" err="1">
                <a:latin typeface="Century Gothic" panose="020B0502020202020204" pitchFamily="34" charset="0"/>
              </a:rPr>
              <a:t>Некробактериоз</a:t>
            </a:r>
            <a:r>
              <a:rPr lang="ru-RU" dirty="0">
                <a:latin typeface="Century Gothic" panose="020B0502020202020204" pitchFamily="34" charset="0"/>
              </a:rPr>
              <a:t>, копытная гниль, флегмона венчика -характеризующееся гнойно-некротическими поражениями.  Возбудитель болезни (</a:t>
            </a:r>
            <a:r>
              <a:rPr lang="en-US" dirty="0" err="1">
                <a:latin typeface="Century Gothic" panose="020B0502020202020204" pitchFamily="34" charset="0"/>
              </a:rPr>
              <a:t>Fusobacterium</a:t>
            </a:r>
            <a:r>
              <a:rPr lang="en-US" dirty="0">
                <a:latin typeface="Century Gothic" panose="020B0502020202020204" pitchFamily="34" charset="0"/>
              </a:rPr>
              <a:t> F. </a:t>
            </a:r>
            <a:r>
              <a:rPr lang="en-US" dirty="0" err="1">
                <a:latin typeface="Century Gothic" panose="020B0502020202020204" pitchFamily="34" charset="0"/>
              </a:rPr>
              <a:t>Necrophorum</a:t>
            </a:r>
            <a:r>
              <a:rPr lang="en-US" dirty="0">
                <a:latin typeface="Century Gothic" panose="020B0502020202020204" pitchFamily="34" charset="0"/>
              </a:rPr>
              <a:t>)</a:t>
            </a:r>
            <a:r>
              <a:rPr lang="ru-RU" dirty="0"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27" b="87861" l="3723" r="96791">
                        <a14:foregroundMark x1="7959" y1="35838" x2="7959" y2="35838"/>
                        <a14:foregroundMark x1="3723" y1="36416" x2="3723" y2="36416"/>
                        <a14:foregroundMark x1="11810" y1="28324" x2="11810" y2="28324"/>
                        <a14:foregroundMark x1="12965" y1="62428" x2="12965" y2="62428"/>
                        <a14:foregroundMark x1="8729" y1="56647" x2="8729" y2="56647"/>
                        <a14:foregroundMark x1="25032" y1="46243" x2="25032" y2="46243"/>
                        <a14:foregroundMark x1="32734" y1="42775" x2="32734" y2="42775"/>
                        <a14:foregroundMark x1="39666" y1="38728" x2="39666" y2="38728"/>
                        <a14:foregroundMark x1="44929" y1="40462" x2="44929" y2="40462"/>
                        <a14:foregroundMark x1="51861" y1="39306" x2="51861" y2="39306"/>
                        <a14:foregroundMark x1="58537" y1="45665" x2="58537" y2="45665"/>
                        <a14:foregroundMark x1="70090" y1="43931" x2="70090" y2="43931"/>
                        <a14:foregroundMark x1="76508" y1="38150" x2="76508" y2="38150"/>
                        <a14:foregroundMark x1="83697" y1="40462" x2="83697" y2="40462"/>
                        <a14:foregroundMark x1="91656" y1="42197" x2="91656" y2="42197"/>
                        <a14:foregroundMark x1="96791" y1="42197" x2="96791" y2="421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14800" cy="9138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22" y="3860369"/>
            <a:ext cx="3211556" cy="2566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259" t="42740" r="27763" b="15982"/>
          <a:stretch/>
        </p:blipFill>
        <p:spPr>
          <a:xfrm>
            <a:off x="2440162" y="3596449"/>
            <a:ext cx="5323301" cy="2830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022" y="3596449"/>
            <a:ext cx="3657601" cy="2830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82" b="89929" l="9962" r="98739">
                        <a14:foregroundMark x1="77427" y1="29323" x2="77427" y2="29323"/>
                        <a14:foregroundMark x1="77175" y1="31907" x2="77175" y2="31907"/>
                        <a14:foregroundMark x1="76293" y1="34581" x2="76293" y2="34581"/>
                        <a14:foregroundMark x1="77301" y1="36542" x2="77301" y2="36542"/>
                        <a14:foregroundMark x1="77427" y1="38324" x2="77427" y2="38324"/>
                        <a14:foregroundMark x1="77806" y1="42602" x2="77806" y2="42602"/>
                        <a14:foregroundMark x1="77680" y1="46168" x2="77680" y2="46168"/>
                        <a14:foregroundMark x1="90794" y1="54011" x2="90794" y2="54011"/>
                        <a14:foregroundMark x1="90668" y1="56239" x2="90668" y2="56239"/>
                        <a14:foregroundMark x1="91173" y1="55437" x2="91173" y2="55437"/>
                        <a14:foregroundMark x1="26608" y1="50891" x2="26608" y2="50891"/>
                        <a14:foregroundMark x1="47793" y1="41622" x2="47793" y2="41622"/>
                        <a14:foregroundMark x1="35939" y1="52941" x2="35939" y2="52941"/>
                        <a14:foregroundMark x1="73392" y1="60250" x2="73392" y2="60250"/>
                        <a14:foregroundMark x1="68979" y1="60250" x2="68979" y2="60250"/>
                        <a14:foregroundMark x1="60782" y1="58467" x2="60782" y2="58467"/>
                        <a14:foregroundMark x1="55738" y1="56952" x2="55738" y2="56952"/>
                        <a14:foregroundMark x1="52459" y1="56328" x2="52459" y2="56328"/>
                        <a14:foregroundMark x1="48550" y1="55258" x2="48550" y2="55258"/>
                        <a14:foregroundMark x1="24338" y1="49911" x2="24338" y2="49911"/>
                        <a14:foregroundMark x1="29382" y1="51248" x2="29382" y2="51248"/>
                        <a14:foregroundMark x1="38335" y1="53119" x2="38335" y2="53119"/>
                        <a14:backgroundMark x1="24968" y1="54724" x2="24968" y2="54991"/>
                        <a14:backgroundMark x1="30391" y1="55526" x2="30391" y2="55526"/>
                        <a14:backgroundMark x1="44767" y1="37166" x2="44767" y2="37166"/>
                        <a14:backgroundMark x1="55738" y1="39305" x2="55738" y2="39305"/>
                        <a14:backgroundMark x1="58386" y1="41087" x2="58386" y2="41087"/>
                        <a14:backgroundMark x1="50063" y1="42424" x2="50063" y2="42424"/>
                        <a14:backgroundMark x1="69609" y1="42870" x2="69609" y2="42870"/>
                        <a14:backgroundMark x1="75662" y1="46524" x2="75662" y2="46524"/>
                        <a14:backgroundMark x1="75158" y1="47504" x2="75158" y2="47504"/>
                        <a14:backgroundMark x1="27238" y1="52496" x2="27238" y2="52496"/>
                        <a14:backgroundMark x1="31274" y1="53654" x2="31274" y2="53654"/>
                        <a14:backgroundMark x1="32661" y1="53832" x2="32661" y2="53832"/>
                        <a14:backgroundMark x1="33670" y1="53832" x2="33670" y2="53832"/>
                        <a14:backgroundMark x1="34931" y1="54189" x2="34931" y2="54189"/>
                        <a14:backgroundMark x1="35561" y1="54456" x2="35561" y2="54456"/>
                        <a14:backgroundMark x1="36822" y1="54813" x2="36822" y2="54813"/>
                        <a14:backgroundMark x1="37705" y1="54813" x2="37705" y2="54813"/>
                        <a14:backgroundMark x1="38335" y1="55080" x2="38335" y2="55080"/>
                        <a14:backgroundMark x1="41110" y1="55882" x2="41110" y2="55882"/>
                        <a14:backgroundMark x1="41992" y1="61408" x2="41992" y2="61408"/>
                        <a14:backgroundMark x1="42245" y1="60517" x2="42245" y2="60517"/>
                        <a14:backgroundMark x1="50694" y1="61497" x2="50694" y2="614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154" y="-267293"/>
            <a:ext cx="2184892" cy="2787509"/>
          </a:xfrm>
          <a:prstGeom prst="rect">
            <a:avLst/>
          </a:prstGeom>
        </p:spPr>
      </p:pic>
      <p:cxnSp>
        <p:nvCxnSpPr>
          <p:cNvPr id="13" name="Прямая со стрелкой 12"/>
          <p:cNvCxnSpPr/>
          <p:nvPr/>
        </p:nvCxnSpPr>
        <p:spPr>
          <a:xfrm flipV="1">
            <a:off x="2184400" y="5190067"/>
            <a:ext cx="135467" cy="41486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 flipV="1">
            <a:off x="956733" y="5257800"/>
            <a:ext cx="313267" cy="4910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385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6810" y="262329"/>
            <a:ext cx="9601200" cy="1036850"/>
          </a:xfrm>
        </p:spPr>
        <p:txBody>
          <a:bodyPr rtlCol="0"/>
          <a:lstStyle/>
          <a:p>
            <a:pPr algn="ctr"/>
            <a:r>
              <a:rPr lang="ru-RU" dirty="0"/>
              <a:t>Профилактика инфекционных заболеваний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27" b="87861" l="3723" r="96791">
                        <a14:foregroundMark x1="7959" y1="35838" x2="7959" y2="35838"/>
                        <a14:foregroundMark x1="3723" y1="36416" x2="3723" y2="36416"/>
                        <a14:foregroundMark x1="11810" y1="28324" x2="11810" y2="28324"/>
                        <a14:foregroundMark x1="12965" y1="62428" x2="12965" y2="62428"/>
                        <a14:foregroundMark x1="8729" y1="56647" x2="8729" y2="56647"/>
                        <a14:foregroundMark x1="25032" y1="46243" x2="25032" y2="46243"/>
                        <a14:foregroundMark x1="32734" y1="42775" x2="32734" y2="42775"/>
                        <a14:foregroundMark x1="39666" y1="38728" x2="39666" y2="38728"/>
                        <a14:foregroundMark x1="44929" y1="40462" x2="44929" y2="40462"/>
                        <a14:foregroundMark x1="51861" y1="39306" x2="51861" y2="39306"/>
                        <a14:foregroundMark x1="58537" y1="45665" x2="58537" y2="45665"/>
                        <a14:foregroundMark x1="70090" y1="43931" x2="70090" y2="43931"/>
                        <a14:foregroundMark x1="76508" y1="38150" x2="76508" y2="38150"/>
                        <a14:foregroundMark x1="83697" y1="40462" x2="83697" y2="40462"/>
                        <a14:foregroundMark x1="91656" y1="42197" x2="91656" y2="42197"/>
                        <a14:foregroundMark x1="96791" y1="42197" x2="96791" y2="421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14800" cy="9138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2" b="89929" l="9962" r="98739">
                        <a14:foregroundMark x1="77427" y1="29323" x2="77427" y2="29323"/>
                        <a14:foregroundMark x1="77175" y1="31907" x2="77175" y2="31907"/>
                        <a14:foregroundMark x1="76293" y1="34581" x2="76293" y2="34581"/>
                        <a14:foregroundMark x1="77301" y1="36542" x2="77301" y2="36542"/>
                        <a14:foregroundMark x1="77427" y1="38324" x2="77427" y2="38324"/>
                        <a14:foregroundMark x1="77806" y1="42602" x2="77806" y2="42602"/>
                        <a14:foregroundMark x1="77680" y1="46168" x2="77680" y2="46168"/>
                        <a14:foregroundMark x1="90794" y1="54011" x2="90794" y2="54011"/>
                        <a14:foregroundMark x1="90668" y1="56239" x2="90668" y2="56239"/>
                        <a14:foregroundMark x1="91173" y1="55437" x2="91173" y2="55437"/>
                        <a14:foregroundMark x1="26608" y1="50891" x2="26608" y2="50891"/>
                        <a14:foregroundMark x1="47793" y1="41622" x2="47793" y2="41622"/>
                        <a14:foregroundMark x1="35939" y1="52941" x2="35939" y2="52941"/>
                        <a14:foregroundMark x1="73392" y1="60250" x2="73392" y2="60250"/>
                        <a14:foregroundMark x1="68979" y1="60250" x2="68979" y2="60250"/>
                        <a14:foregroundMark x1="60782" y1="58467" x2="60782" y2="58467"/>
                        <a14:foregroundMark x1="55738" y1="56952" x2="55738" y2="56952"/>
                        <a14:foregroundMark x1="52459" y1="56328" x2="52459" y2="56328"/>
                        <a14:foregroundMark x1="48550" y1="55258" x2="48550" y2="55258"/>
                        <a14:foregroundMark x1="24338" y1="49911" x2="24338" y2="49911"/>
                        <a14:foregroundMark x1="29382" y1="51248" x2="29382" y2="51248"/>
                        <a14:foregroundMark x1="38335" y1="53119" x2="38335" y2="53119"/>
                        <a14:backgroundMark x1="24968" y1="54724" x2="24968" y2="54991"/>
                        <a14:backgroundMark x1="30391" y1="55526" x2="30391" y2="55526"/>
                        <a14:backgroundMark x1="44767" y1="37166" x2="44767" y2="37166"/>
                        <a14:backgroundMark x1="55738" y1="39305" x2="55738" y2="39305"/>
                        <a14:backgroundMark x1="58386" y1="41087" x2="58386" y2="41087"/>
                        <a14:backgroundMark x1="50063" y1="42424" x2="50063" y2="42424"/>
                        <a14:backgroundMark x1="69609" y1="42870" x2="69609" y2="42870"/>
                        <a14:backgroundMark x1="75662" y1="46524" x2="75662" y2="46524"/>
                        <a14:backgroundMark x1="75158" y1="47504" x2="75158" y2="47504"/>
                        <a14:backgroundMark x1="27238" y1="52496" x2="27238" y2="52496"/>
                        <a14:backgroundMark x1="31274" y1="53654" x2="31274" y2="53654"/>
                        <a14:backgroundMark x1="32661" y1="53832" x2="32661" y2="53832"/>
                        <a14:backgroundMark x1="33670" y1="53832" x2="33670" y2="53832"/>
                        <a14:backgroundMark x1="34931" y1="54189" x2="34931" y2="54189"/>
                        <a14:backgroundMark x1="35561" y1="54456" x2="35561" y2="54456"/>
                        <a14:backgroundMark x1="36822" y1="54813" x2="36822" y2="54813"/>
                        <a14:backgroundMark x1="37705" y1="54813" x2="37705" y2="54813"/>
                        <a14:backgroundMark x1="38335" y1="55080" x2="38335" y2="55080"/>
                        <a14:backgroundMark x1="41110" y1="55882" x2="41110" y2="55882"/>
                        <a14:backgroundMark x1="41992" y1="61408" x2="41992" y2="61408"/>
                        <a14:backgroundMark x1="42245" y1="60517" x2="42245" y2="60517"/>
                        <a14:backgroundMark x1="50694" y1="61497" x2="50694" y2="614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154" y="-267293"/>
            <a:ext cx="2184892" cy="278750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824" b="34492" l="10845" r="392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12" t="7834" r="60926" b="64666"/>
          <a:stretch/>
        </p:blipFill>
        <p:spPr>
          <a:xfrm>
            <a:off x="2998710" y="3610657"/>
            <a:ext cx="2131403" cy="29553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757" y="3130935"/>
            <a:ext cx="5583777" cy="8327580"/>
          </a:xfrm>
          <a:prstGeom prst="rect">
            <a:avLst/>
          </a:prstGeom>
        </p:spPr>
      </p:pic>
      <p:sp>
        <p:nvSpPr>
          <p:cNvPr id="11" name="Объект 2"/>
          <p:cNvSpPr txBox="1">
            <a:spLocks/>
          </p:cNvSpPr>
          <p:nvPr/>
        </p:nvSpPr>
        <p:spPr>
          <a:xfrm>
            <a:off x="1354666" y="1066799"/>
            <a:ext cx="9601200" cy="41821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830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402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endParaRPr lang="ru-RU" dirty="0"/>
          </a:p>
          <a:p>
            <a:r>
              <a:rPr lang="ru-RU" dirty="0">
                <a:latin typeface="Century Gothic" panose="020B0502020202020204" pitchFamily="34" charset="0"/>
              </a:rPr>
              <a:t>Соблюдение правил гигиены </a:t>
            </a:r>
          </a:p>
          <a:p>
            <a:r>
              <a:rPr lang="ru-RU" dirty="0">
                <a:latin typeface="Century Gothic" panose="020B0502020202020204" pitchFamily="34" charset="0"/>
              </a:rPr>
              <a:t>Профилактика проводится путем постановки копытных ванн </a:t>
            </a:r>
            <a:r>
              <a:rPr lang="en-US" b="1" dirty="0"/>
              <a:t>HTA HOOF BATH</a:t>
            </a:r>
            <a:r>
              <a:rPr lang="ru-RU" dirty="0"/>
              <a:t> </a:t>
            </a:r>
            <a:r>
              <a:rPr lang="ru-RU" dirty="0">
                <a:latin typeface="Century Gothic" panose="020B0502020202020204" pitchFamily="34" charset="0"/>
              </a:rPr>
              <a:t>с раствором </a:t>
            </a:r>
            <a:r>
              <a:rPr lang="en-US" b="1" dirty="0"/>
              <a:t>HTA HOOF LIQUID</a:t>
            </a:r>
            <a:endParaRPr lang="ru-RU" b="1" dirty="0"/>
          </a:p>
          <a:p>
            <a:r>
              <a:rPr lang="ru-RU" dirty="0">
                <a:latin typeface="Century Gothic" panose="020B0502020202020204" pitchFamily="34" charset="0"/>
              </a:rPr>
              <a:t>Строгое соблюдение протоколов копытных ванн</a:t>
            </a:r>
          </a:p>
        </p:txBody>
      </p:sp>
      <p:sp>
        <p:nvSpPr>
          <p:cNvPr id="16" name="Стрелка вправо 15"/>
          <p:cNvSpPr/>
          <p:nvPr/>
        </p:nvSpPr>
        <p:spPr>
          <a:xfrm>
            <a:off x="2925233" y="4049150"/>
            <a:ext cx="277297" cy="2479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>
            <a:off x="4802163" y="4014828"/>
            <a:ext cx="277297" cy="2479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>
            <a:off x="6626146" y="3986328"/>
            <a:ext cx="277297" cy="2479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C:\Users\HTANikolay\Downloads\WhatsApp Image 2021-11-22 at 12.56.00.jpe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948036" y="3630960"/>
            <a:ext cx="2269066" cy="3025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HTANikolay\Downloads\WhatsApp Image 2021-10-28 at 14.21.33.jpeg"/>
          <p:cNvPicPr>
            <a:picLocks noChangeAspect="1" noChangeArrowheads="1"/>
          </p:cNvPicPr>
          <p:nvPr/>
        </p:nvPicPr>
        <p:blipFill>
          <a:blip r:embed="rId12"/>
          <a:srcRect l="964" t="3471" r="50506" b="50917"/>
          <a:stretch>
            <a:fillRect/>
          </a:stretch>
        </p:blipFill>
        <p:spPr bwMode="auto">
          <a:xfrm>
            <a:off x="1" y="3910272"/>
            <a:ext cx="2807328" cy="26385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Стрелка вправо 16"/>
          <p:cNvSpPr/>
          <p:nvPr/>
        </p:nvSpPr>
        <p:spPr>
          <a:xfrm>
            <a:off x="9298722" y="3960308"/>
            <a:ext cx="277297" cy="2479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2" name="Picture 4" descr="C:\Users\HTANikolay\Downloads\WhatsApp Image 2021-11-21 at 20.23.38.jpeg"/>
          <p:cNvPicPr>
            <a:picLocks noChangeAspect="1" noChangeArrowheads="1"/>
          </p:cNvPicPr>
          <p:nvPr/>
        </p:nvPicPr>
        <p:blipFill>
          <a:blip r:embed="rId13"/>
          <a:srcRect t="7975" r="13561" b="12276"/>
          <a:stretch>
            <a:fillRect/>
          </a:stretch>
        </p:blipFill>
        <p:spPr bwMode="auto">
          <a:xfrm>
            <a:off x="9690072" y="3657600"/>
            <a:ext cx="2501928" cy="2943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Прямоугольник 19"/>
          <p:cNvSpPr/>
          <p:nvPr/>
        </p:nvSpPr>
        <p:spPr>
          <a:xfrm>
            <a:off x="11110923" y="3980314"/>
            <a:ext cx="8771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Century Gothic" panose="020B0502020202020204" pitchFamily="34" charset="0"/>
              </a:rPr>
              <a:t>4361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11214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Century Gothic" panose="020B0502020202020204" pitchFamily="34" charset="0"/>
              </a:rPr>
              <a:t>Неинфекционные болезни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95400" y="1596244"/>
            <a:ext cx="10529170" cy="4343400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Century Gothic" panose="020B0502020202020204" pitchFamily="34" charset="0"/>
              </a:rPr>
              <a:t>Язва </a:t>
            </a:r>
            <a:r>
              <a:rPr lang="ru-RU" sz="2000" b="1" dirty="0" err="1">
                <a:latin typeface="Century Gothic" panose="020B0502020202020204" pitchFamily="34" charset="0"/>
              </a:rPr>
              <a:t>Рустергольца</a:t>
            </a:r>
            <a:r>
              <a:rPr lang="ru-RU" sz="2000" dirty="0">
                <a:latin typeface="Century Gothic" panose="020B0502020202020204" pitchFamily="34" charset="0"/>
              </a:rPr>
              <a:t>, специфическая язва – возникает в следствии перегрузки на один из копытцев, как правило внешний. Не своевременная - некачественная обрезка приводит к деформациям копыт и возникновению язв. Твердые полы, долгое, вынужденное, системное стояние – более 45 минут, тепловой стресс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27" b="87861" l="3723" r="96791">
                        <a14:foregroundMark x1="7959" y1="35838" x2="7959" y2="35838"/>
                        <a14:foregroundMark x1="3723" y1="36416" x2="3723" y2="36416"/>
                        <a14:foregroundMark x1="11810" y1="28324" x2="11810" y2="28324"/>
                        <a14:foregroundMark x1="12965" y1="62428" x2="12965" y2="62428"/>
                        <a14:foregroundMark x1="8729" y1="56647" x2="8729" y2="56647"/>
                        <a14:foregroundMark x1="25032" y1="46243" x2="25032" y2="46243"/>
                        <a14:foregroundMark x1="32734" y1="42775" x2="32734" y2="42775"/>
                        <a14:foregroundMark x1="39666" y1="38728" x2="39666" y2="38728"/>
                        <a14:foregroundMark x1="44929" y1="40462" x2="44929" y2="40462"/>
                        <a14:foregroundMark x1="51861" y1="39306" x2="51861" y2="39306"/>
                        <a14:foregroundMark x1="58537" y1="45665" x2="58537" y2="45665"/>
                        <a14:foregroundMark x1="70090" y1="43931" x2="70090" y2="43931"/>
                        <a14:foregroundMark x1="76508" y1="38150" x2="76508" y2="38150"/>
                        <a14:foregroundMark x1="83697" y1="40462" x2="83697" y2="40462"/>
                        <a14:foregroundMark x1="91656" y1="42197" x2="91656" y2="42197"/>
                        <a14:foregroundMark x1="96791" y1="42197" x2="96791" y2="421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14800" cy="9138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82" y="3302549"/>
            <a:ext cx="2392036" cy="335071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2" b="89929" l="9962" r="98739">
                        <a14:foregroundMark x1="77427" y1="29323" x2="77427" y2="29323"/>
                        <a14:foregroundMark x1="77175" y1="31907" x2="77175" y2="31907"/>
                        <a14:foregroundMark x1="76293" y1="34581" x2="76293" y2="34581"/>
                        <a14:foregroundMark x1="77301" y1="36542" x2="77301" y2="36542"/>
                        <a14:foregroundMark x1="77427" y1="38324" x2="77427" y2="38324"/>
                        <a14:foregroundMark x1="77806" y1="42602" x2="77806" y2="42602"/>
                        <a14:foregroundMark x1="77680" y1="46168" x2="77680" y2="46168"/>
                        <a14:foregroundMark x1="90794" y1="54011" x2="90794" y2="54011"/>
                        <a14:foregroundMark x1="90668" y1="56239" x2="90668" y2="56239"/>
                        <a14:foregroundMark x1="91173" y1="55437" x2="91173" y2="55437"/>
                        <a14:foregroundMark x1="26608" y1="50891" x2="26608" y2="50891"/>
                        <a14:foregroundMark x1="47793" y1="41622" x2="47793" y2="41622"/>
                        <a14:foregroundMark x1="35939" y1="52941" x2="35939" y2="52941"/>
                        <a14:foregroundMark x1="73392" y1="60250" x2="73392" y2="60250"/>
                        <a14:foregroundMark x1="68979" y1="60250" x2="68979" y2="60250"/>
                        <a14:foregroundMark x1="60782" y1="58467" x2="60782" y2="58467"/>
                        <a14:foregroundMark x1="55738" y1="56952" x2="55738" y2="56952"/>
                        <a14:foregroundMark x1="52459" y1="56328" x2="52459" y2="56328"/>
                        <a14:foregroundMark x1="48550" y1="55258" x2="48550" y2="55258"/>
                        <a14:foregroundMark x1="24338" y1="49911" x2="24338" y2="49911"/>
                        <a14:foregroundMark x1="29382" y1="51248" x2="29382" y2="51248"/>
                        <a14:foregroundMark x1="38335" y1="53119" x2="38335" y2="53119"/>
                        <a14:backgroundMark x1="24968" y1="54724" x2="24968" y2="54991"/>
                        <a14:backgroundMark x1="30391" y1="55526" x2="30391" y2="55526"/>
                        <a14:backgroundMark x1="44767" y1="37166" x2="44767" y2="37166"/>
                        <a14:backgroundMark x1="55738" y1="39305" x2="55738" y2="39305"/>
                        <a14:backgroundMark x1="58386" y1="41087" x2="58386" y2="41087"/>
                        <a14:backgroundMark x1="50063" y1="42424" x2="50063" y2="42424"/>
                        <a14:backgroundMark x1="69609" y1="42870" x2="69609" y2="42870"/>
                        <a14:backgroundMark x1="75662" y1="46524" x2="75662" y2="46524"/>
                        <a14:backgroundMark x1="75158" y1="47504" x2="75158" y2="47504"/>
                        <a14:backgroundMark x1="27238" y1="52496" x2="27238" y2="52496"/>
                        <a14:backgroundMark x1="31274" y1="53654" x2="31274" y2="53654"/>
                        <a14:backgroundMark x1="32661" y1="53832" x2="32661" y2="53832"/>
                        <a14:backgroundMark x1="33670" y1="53832" x2="33670" y2="53832"/>
                        <a14:backgroundMark x1="34931" y1="54189" x2="34931" y2="54189"/>
                        <a14:backgroundMark x1="35561" y1="54456" x2="35561" y2="54456"/>
                        <a14:backgroundMark x1="36822" y1="54813" x2="36822" y2="54813"/>
                        <a14:backgroundMark x1="37705" y1="54813" x2="37705" y2="54813"/>
                        <a14:backgroundMark x1="38335" y1="55080" x2="38335" y2="55080"/>
                        <a14:backgroundMark x1="41110" y1="55882" x2="41110" y2="55882"/>
                        <a14:backgroundMark x1="41992" y1="61408" x2="41992" y2="61408"/>
                        <a14:backgroundMark x1="42245" y1="60517" x2="42245" y2="60517"/>
                        <a14:backgroundMark x1="50694" y1="61497" x2="50694" y2="614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154" y="-267293"/>
            <a:ext cx="2184892" cy="2787509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lum bright="-10000" contrast="10000"/>
          </a:blip>
          <a:srcRect l="13445" t="4553" r="8079" b="19350"/>
          <a:stretch>
            <a:fillRect/>
          </a:stretch>
        </p:blipFill>
        <p:spPr bwMode="auto">
          <a:xfrm rot="5400000">
            <a:off x="8745266" y="3933667"/>
            <a:ext cx="3395699" cy="2085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HTANikolay\Downloads\WhatsApp Image 2021-11-22 at 13.13.06.jpeg"/>
          <p:cNvPicPr>
            <a:picLocks noChangeAspect="1" noChangeArrowheads="1"/>
          </p:cNvPicPr>
          <p:nvPr/>
        </p:nvPicPr>
        <p:blipFill>
          <a:blip r:embed="rId8">
            <a:lum contrast="10000"/>
          </a:blip>
          <a:srcRect t="21195" r="8143" b="18439"/>
          <a:stretch>
            <a:fillRect/>
          </a:stretch>
        </p:blipFill>
        <p:spPr bwMode="auto">
          <a:xfrm rot="5400000">
            <a:off x="4706807" y="3171577"/>
            <a:ext cx="3313681" cy="3560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7660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/>
            <a:r>
              <a:rPr lang="ru-RU" dirty="0">
                <a:latin typeface="Century Gothic" panose="020B0502020202020204" pitchFamily="34" charset="0"/>
              </a:rPr>
              <a:t>Неинфекционные болезни</a:t>
            </a:r>
            <a:endParaRPr lang="ru-RU" dirty="0"/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1295400" y="1550173"/>
            <a:ext cx="9601200" cy="4443608"/>
          </a:xfrm>
        </p:spPr>
        <p:txBody>
          <a:bodyPr rtlCol="0"/>
          <a:lstStyle/>
          <a:p>
            <a:r>
              <a:rPr lang="ru-RU" b="1" dirty="0">
                <a:latin typeface="Century Gothic" panose="020B0502020202020204" pitchFamily="34" charset="0"/>
              </a:rPr>
              <a:t>Язва белой линии </a:t>
            </a:r>
            <a:r>
              <a:rPr lang="ru-RU" dirty="0">
                <a:latin typeface="Century Gothic" panose="020B0502020202020204" pitchFamily="34" charset="0"/>
              </a:rPr>
              <a:t>- расположена между стенкой копытца и подошвой. Нарушение целостности белой линии возникает в следствии травматизма, </a:t>
            </a:r>
            <a:r>
              <a:rPr lang="ru-RU" b="1" u="sng" dirty="0">
                <a:solidFill>
                  <a:srgbClr val="FF0000"/>
                </a:solidFill>
                <a:latin typeface="Century Gothic" panose="020B0502020202020204" pitchFamily="34" charset="0"/>
              </a:rPr>
              <a:t>дисбаланса</a:t>
            </a:r>
            <a:r>
              <a:rPr lang="ru-RU" dirty="0">
                <a:latin typeface="Century Gothic" panose="020B0502020202020204" pitchFamily="34" charset="0"/>
              </a:rPr>
              <a:t> копытец из-за выбоин напольного покрытия, острых, торчащих из пола предметов и при резких разворотах.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27" b="87861" l="3723" r="96791">
                        <a14:foregroundMark x1="7959" y1="35838" x2="7959" y2="35838"/>
                        <a14:foregroundMark x1="3723" y1="36416" x2="3723" y2="36416"/>
                        <a14:foregroundMark x1="11810" y1="28324" x2="11810" y2="28324"/>
                        <a14:foregroundMark x1="12965" y1="62428" x2="12965" y2="62428"/>
                        <a14:foregroundMark x1="8729" y1="56647" x2="8729" y2="56647"/>
                        <a14:foregroundMark x1="25032" y1="46243" x2="25032" y2="46243"/>
                        <a14:foregroundMark x1="32734" y1="42775" x2="32734" y2="42775"/>
                        <a14:foregroundMark x1="39666" y1="38728" x2="39666" y2="38728"/>
                        <a14:foregroundMark x1="44929" y1="40462" x2="44929" y2="40462"/>
                        <a14:foregroundMark x1="51861" y1="39306" x2="51861" y2="39306"/>
                        <a14:foregroundMark x1="58537" y1="45665" x2="58537" y2="45665"/>
                        <a14:foregroundMark x1="70090" y1="43931" x2="70090" y2="43931"/>
                        <a14:foregroundMark x1="76508" y1="38150" x2="76508" y2="38150"/>
                        <a14:foregroundMark x1="83697" y1="40462" x2="83697" y2="40462"/>
                        <a14:foregroundMark x1="91656" y1="42197" x2="91656" y2="42197"/>
                        <a14:foregroundMark x1="96791" y1="42197" x2="96791" y2="421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14800" cy="9138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798" y="3272459"/>
            <a:ext cx="3309176" cy="3446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6478" y="3281441"/>
            <a:ext cx="2526794" cy="3446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C:\Users\HTANikolay\Downloads\WhatsApp Image 2021-11-22 at 13.20.11.jpeg"/>
          <p:cNvPicPr>
            <a:picLocks noChangeAspect="1" noChangeArrowheads="1"/>
          </p:cNvPicPr>
          <p:nvPr/>
        </p:nvPicPr>
        <p:blipFill>
          <a:blip r:embed="rId7">
            <a:lum bright="-20000" contrast="10000"/>
          </a:blip>
          <a:srcRect l="16400" t="14087" r="36263" b="47914"/>
          <a:stretch>
            <a:fillRect/>
          </a:stretch>
        </p:blipFill>
        <p:spPr bwMode="auto">
          <a:xfrm>
            <a:off x="3348276" y="3288398"/>
            <a:ext cx="2366475" cy="3378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HTANikolay\Pictures\6bf6fc53-3697-4389-908b-ef02efb30a43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78365" y="3349487"/>
            <a:ext cx="2202158" cy="33300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3711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Направление продаж 16 x 9">
  <a:themeElements>
    <a:clrScheme name="SalesDirection">
      <a:dk1>
        <a:srgbClr val="595959"/>
      </a:dk1>
      <a:lt1>
        <a:sysClr val="window" lastClr="FFFFFF"/>
      </a:lt1>
      <a:dk2>
        <a:srgbClr val="000000"/>
      </a:dk2>
      <a:lt2>
        <a:srgbClr val="F2F2F2"/>
      </a:lt2>
      <a:accent1>
        <a:srgbClr val="1EB8C1"/>
      </a:accent1>
      <a:accent2>
        <a:srgbClr val="EF7920"/>
      </a:accent2>
      <a:accent3>
        <a:srgbClr val="EFC119"/>
      </a:accent3>
      <a:accent4>
        <a:srgbClr val="969890"/>
      </a:accent4>
      <a:accent5>
        <a:srgbClr val="50B4F2"/>
      </a:accent5>
      <a:accent6>
        <a:srgbClr val="C05A3A"/>
      </a:accent6>
      <a:hlink>
        <a:srgbClr val="EFC119"/>
      </a:hlink>
      <a:folHlink>
        <a:srgbClr val="96989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6309190_TF03431374.potx" id="{FAFEA233-2573-41A0-B13A-6D9284E8AB2B}" vid="{B0871358-B438-44A4-A68A-E84A84342D98}"/>
    </a:ext>
  </a:extLst>
</a:theme>
</file>

<file path=ppt/theme/theme2.xml><?xml version="1.0" encoding="utf-8"?>
<a:theme xmlns:a="http://schemas.openxmlformats.org/drawingml/2006/main" name="Тема Office">
  <a:themeElements>
    <a:clrScheme name="SalesDirection">
      <a:dk1>
        <a:srgbClr val="595959"/>
      </a:dk1>
      <a:lt1>
        <a:sysClr val="window" lastClr="FFFFFF"/>
      </a:lt1>
      <a:dk2>
        <a:srgbClr val="000000"/>
      </a:dk2>
      <a:lt2>
        <a:srgbClr val="F2F2F2"/>
      </a:lt2>
      <a:accent1>
        <a:srgbClr val="1EB8C1"/>
      </a:accent1>
      <a:accent2>
        <a:srgbClr val="EF7920"/>
      </a:accent2>
      <a:accent3>
        <a:srgbClr val="EFC119"/>
      </a:accent3>
      <a:accent4>
        <a:srgbClr val="969890"/>
      </a:accent4>
      <a:accent5>
        <a:srgbClr val="50B4F2"/>
      </a:accent5>
      <a:accent6>
        <a:srgbClr val="C05A3A"/>
      </a:accent6>
      <a:hlink>
        <a:srgbClr val="EFC119"/>
      </a:hlink>
      <a:folHlink>
        <a:srgbClr val="96989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SalesDirection">
      <a:dk1>
        <a:srgbClr val="595959"/>
      </a:dk1>
      <a:lt1>
        <a:sysClr val="window" lastClr="FFFFFF"/>
      </a:lt1>
      <a:dk2>
        <a:srgbClr val="000000"/>
      </a:dk2>
      <a:lt2>
        <a:srgbClr val="F2F2F2"/>
      </a:lt2>
      <a:accent1>
        <a:srgbClr val="1EB8C1"/>
      </a:accent1>
      <a:accent2>
        <a:srgbClr val="EF7920"/>
      </a:accent2>
      <a:accent3>
        <a:srgbClr val="EFC119"/>
      </a:accent3>
      <a:accent4>
        <a:srgbClr val="969890"/>
      </a:accent4>
      <a:accent5>
        <a:srgbClr val="50B4F2"/>
      </a:accent5>
      <a:accent6>
        <a:srgbClr val="C05A3A"/>
      </a:accent6>
      <a:hlink>
        <a:srgbClr val="EFC119"/>
      </a:hlink>
      <a:folHlink>
        <a:srgbClr val="96989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Бизнес-презентация стратегии развития (широкоэкранный формат)</Template>
  <TotalTime>1757</TotalTime>
  <Words>429</Words>
  <Application>Microsoft Office PowerPoint</Application>
  <PresentationFormat>Широкоэкранный</PresentationFormat>
  <Paragraphs>77</Paragraphs>
  <Slides>13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Book Antiqua</vt:lpstr>
      <vt:lpstr>Century Gothic</vt:lpstr>
      <vt:lpstr>Направление продаж 16 x 9</vt:lpstr>
      <vt:lpstr>Причины клинической хромоты у крупного рогатого скота</vt:lpstr>
      <vt:lpstr>Классификации поражения копыт</vt:lpstr>
      <vt:lpstr>Инфекционные болезни</vt:lpstr>
      <vt:lpstr>Причины возникновения</vt:lpstr>
      <vt:lpstr>Группа риска</vt:lpstr>
      <vt:lpstr>Инфекционные болезни</vt:lpstr>
      <vt:lpstr>Профилактика инфекционных заболеваний</vt:lpstr>
      <vt:lpstr>Неинфекционные болезни</vt:lpstr>
      <vt:lpstr>Неинфекционные болезни</vt:lpstr>
      <vt:lpstr>Неинфекционные болезни</vt:lpstr>
      <vt:lpstr>Профилактика неинфекционных заболеваний</vt:lpstr>
      <vt:lpstr>Что Вам облегчит задачу?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Макет заголовка с рисунком</dc:title>
  <dc:creator>Алексей</dc:creator>
  <cp:lastModifiedBy>User</cp:lastModifiedBy>
  <cp:revision>61</cp:revision>
  <dcterms:created xsi:type="dcterms:W3CDTF">2021-11-20T15:21:30Z</dcterms:created>
  <dcterms:modified xsi:type="dcterms:W3CDTF">2022-11-17T19:16:30Z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