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71" r:id="rId6"/>
    <p:sldId id="270" r:id="rId7"/>
    <p:sldId id="276" r:id="rId8"/>
    <p:sldId id="272" r:id="rId9"/>
    <p:sldId id="277" r:id="rId10"/>
    <p:sldId id="278" r:id="rId11"/>
    <p:sldId id="1063" r:id="rId12"/>
    <p:sldId id="1064" r:id="rId13"/>
    <p:sldId id="273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84070" autoAdjust="0"/>
  </p:normalViewPr>
  <p:slideViewPr>
    <p:cSldViewPr snapToGrid="0">
      <p:cViewPr varScale="1">
        <p:scale>
          <a:sx n="61" d="100"/>
          <a:sy n="61" d="100"/>
        </p:scale>
        <p:origin x="-102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933A-3461-45C0-A048-FB17DD2C7B99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C016F-E5F7-49A6-BD4E-9D7512318C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6932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7%D1%83%D0%B2%D1%81%D1%82%D0%B2%D0%B8%D1%82%D0%B5%D0%BB%D1%8C%D0%BD%D0%BE%D1%81%D1%82%D1%8C_%D0%B8_%D1%81%D0%BF%D0%B5%D1%86%D0%B8%D1%84%D0%B8%D1%87%D0%BD%D0%BE%D1%81%D1%82%D1%8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врач лаборатории, я обычно </a:t>
            </a:r>
            <a:r>
              <a:rPr lang="ru-RU" dirty="0" err="1"/>
              <a:t>коммуницирую</a:t>
            </a:r>
            <a:r>
              <a:rPr lang="ru-RU" dirty="0"/>
              <a:t> по работе с</a:t>
            </a:r>
            <a:r>
              <a:rPr lang="ru-RU" baseline="0" dirty="0"/>
              <a:t> лечащими врачами и </a:t>
            </a:r>
            <a:r>
              <a:rPr lang="ru-RU" dirty="0"/>
              <a:t>мне довольно редко приходится общаться с владельцами. Но</a:t>
            </a:r>
            <a:r>
              <a:rPr lang="ru-RU" baseline="0" dirty="0"/>
              <a:t> ещё реже, практически никогда, я общаюсь с владельцами здоровых животных.</a:t>
            </a:r>
          </a:p>
          <a:p>
            <a:r>
              <a:rPr lang="ru-RU" dirty="0"/>
              <a:t>Моя работа</a:t>
            </a:r>
            <a:r>
              <a:rPr lang="ru-RU" baseline="0" dirty="0"/>
              <a:t> глобально заключается в том, чтобы помогать врачам ставить диагноз, у меня уже довольно богатый опыт выступления перед врачами, где я также привыкла рассказывать про болезни. И тут мне пришлось полностью перевернуть своё сознание, перестать ставить диагноз и переключиться на вас, дорогие заводчики, и ваших здоровых животных. </a:t>
            </a:r>
            <a:r>
              <a:rPr lang="ru-RU" baseline="0" dirty="0" err="1"/>
              <a:t>Мнев</a:t>
            </a:r>
            <a:r>
              <a:rPr lang="ru-RU" baseline="0" dirty="0"/>
              <a:t> подготовке этой презентации очень помогали мои коллеги врачи из нашей клиники, надеюсь, наш </a:t>
            </a:r>
            <a:r>
              <a:rPr lang="ru-RU" baseline="0" dirty="0" err="1"/>
              <a:t>совмстный</a:t>
            </a:r>
            <a:r>
              <a:rPr lang="ru-RU" baseline="0" dirty="0"/>
              <a:t> труд поможет вам разложить по полочкам информацию о ПЦР и ИФА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C016F-E5F7-49A6-BD4E-9D7512318C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446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Диагностика бруцеллеза методом быстрой агглютинации на стекле</a:t>
            </a:r>
            <a:endParaRPr lang="en-GB" smtClean="0"/>
          </a:p>
          <a:p>
            <a:r>
              <a:rPr lang="ru-RU" dirty="0" smtClean="0"/>
              <a:t>Серология </a:t>
            </a:r>
            <a:r>
              <a:rPr lang="ru-RU" dirty="0"/>
              <a:t>– выявляет и острых, и хронических чувствительность ~90% и специфичность ~99%)</a:t>
            </a:r>
          </a:p>
          <a:p>
            <a:r>
              <a:rPr lang="ru-RU" dirty="0"/>
              <a:t>ПЦР не рекомендован – чувствительность метода ниже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C016F-E5F7-49A6-BD4E-9D7512318C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1629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Герпес опасен в момент заражения могут погибнуть щенки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Надо понять была ли встреча с вирусом или нет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Герпес очень распространён в популяции собак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Надо брать его под контроль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скрининга по литературным данным рекомендована строго серология то есть </a:t>
            </a:r>
            <a:r>
              <a:rPr lang="ru-RU" dirty="0" err="1"/>
              <a:t>ифа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C016F-E5F7-49A6-BD4E-9D7512318C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3564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Хороши для своей цели – быстрая сортировка пациентов на инфекционных и нет</a:t>
            </a: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Чувствительность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(истинно положительная пропорция) отражает долю положительных результатов, которые правильно идентифицированы как таковые. Иными словами, чувствительность диагностического теста показывает вероятность того, что больной субъект будет классифицирован именно как больной.</a:t>
            </a:r>
            <a:r>
              <a:rPr lang="ru-RU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Специфичность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(истинно отрицательная пропорция) отражает долю отрицательных результатов, которые правильно идентифицированы как таковые, то есть вероятность того, что не больные субъекты будут классифицированы именно как не больные.</a:t>
            </a:r>
            <a:r>
              <a:rPr lang="ru-RU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[1</a:t>
            </a:r>
          </a:p>
          <a:p>
            <a:r>
              <a:rPr lang="ru-RU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 с </a:t>
            </a:r>
            <a:r>
              <a:rPr lang="ru-RU" sz="1200" b="0" i="0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влк</a:t>
            </a:r>
            <a:r>
              <a:rPr lang="ru-RU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актуальны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C016F-E5F7-49A6-BD4E-9D7512318C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5538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2"/>
                </a:solidFill>
              </a:rPr>
              <a:t>Нет идеального метода исследования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accent2"/>
                </a:solidFill>
              </a:rPr>
              <a:t>Выбор метода в каждом конкретном случае продиктован особенностями заболевания и его эпидемиология</a:t>
            </a:r>
          </a:p>
          <a:p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1816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Представьте,</a:t>
            </a:r>
            <a:r>
              <a:rPr lang="ru-RU" baseline="0" dirty="0"/>
              <a:t> что вы запрограммировали копировальную машину делать сто копий</a:t>
            </a:r>
          </a:p>
          <a:p>
            <a:r>
              <a:rPr lang="ru-RU" baseline="0" dirty="0"/>
              <a:t>Если вы положите в неё один лист, то получите сто копий</a:t>
            </a:r>
          </a:p>
          <a:p>
            <a:r>
              <a:rPr lang="ru-RU" baseline="0" dirty="0"/>
              <a:t>Если сто листов, то десять тысяч копий</a:t>
            </a:r>
          </a:p>
          <a:p>
            <a:r>
              <a:rPr lang="ru-RU" baseline="0" dirty="0"/>
              <a:t>Если ничего не положите, то будет ноль копий</a:t>
            </a:r>
          </a:p>
          <a:p>
            <a:r>
              <a:rPr lang="ru-RU" baseline="0" dirty="0"/>
              <a:t>Именно так работает ПЦР, только вместо листов он копирует ДНК. Любую. Если нужно, он скопирует </a:t>
            </a:r>
            <a:r>
              <a:rPr lang="ru-RU" baseline="0" dirty="0" err="1"/>
              <a:t>днк</a:t>
            </a:r>
            <a:r>
              <a:rPr lang="ru-RU" baseline="0" dirty="0"/>
              <a:t> кошки или собаки. И это используется для </a:t>
            </a:r>
            <a:r>
              <a:rPr lang="ru-RU" baseline="0" dirty="0" err="1"/>
              <a:t>валидации</a:t>
            </a:r>
            <a:r>
              <a:rPr lang="ru-RU" baseline="0" dirty="0"/>
              <a:t> материала – так мы проверяем, действительно это материал от кошки или собаки, или нам </a:t>
            </a:r>
            <a:r>
              <a:rPr lang="ru-RU" baseline="0" dirty="0" err="1"/>
              <a:t>физ</a:t>
            </a:r>
            <a:r>
              <a:rPr lang="ru-RU" baseline="0" dirty="0"/>
              <a:t> раствор привезли?</a:t>
            </a:r>
          </a:p>
          <a:p>
            <a:r>
              <a:rPr lang="ru-RU" baseline="0" dirty="0"/>
              <a:t>Но нас сейчас интересует не любая ДНК, а только та специфическая, которая есть у искомого возбудителя, и наша копировальная машинка специфически настроена копировать только нужное!</a:t>
            </a:r>
          </a:p>
          <a:p>
            <a:r>
              <a:rPr lang="ru-RU" baseline="0" dirty="0"/>
              <a:t>ПЦР метод с высокой чувствительностью 99% и </a:t>
            </a:r>
            <a:r>
              <a:rPr lang="ru-RU" baseline="0" dirty="0" err="1"/>
              <a:t>спеицифичностью</a:t>
            </a:r>
            <a:r>
              <a:rPr lang="ru-RU" baseline="0" dirty="0"/>
              <a:t> (какой?!) и если вы слышали иное – это неправда во всяком случае в условиях современных лабораторий</a:t>
            </a:r>
          </a:p>
          <a:p>
            <a:r>
              <a:rPr lang="ru-RU" baseline="0" dirty="0"/>
              <a:t>Объяснить </a:t>
            </a:r>
            <a:r>
              <a:rPr lang="ru-RU" baseline="0" dirty="0" err="1"/>
              <a:t>чувствительсть</a:t>
            </a:r>
            <a:r>
              <a:rPr lang="ru-RU" baseline="0" dirty="0"/>
              <a:t> и специфичность: у менять есть 100 положительных 100 </a:t>
            </a:r>
            <a:r>
              <a:rPr lang="ru-RU" baseline="0" dirty="0" err="1"/>
              <a:t>отрицатетных</a:t>
            </a:r>
            <a:endParaRPr lang="ru-RU" baseline="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569E-1159-4F52-9D07-DDC386185EB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851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Реакция  ИФА построена на взаимодействии антигена</a:t>
            </a:r>
            <a:r>
              <a:rPr lang="ru-RU" baseline="0" dirty="0"/>
              <a:t> и антитела</a:t>
            </a:r>
          </a:p>
          <a:p>
            <a:r>
              <a:rPr lang="ru-RU" baseline="0" dirty="0"/>
              <a:t>Антиген для нашего организма это буквально что угодно, что вызывает иммунную реакцию, не обязательно это вирус или бактерия, иммунную реакцию у нас и наших животных могут вызывать собственные клетки организма, опухолевые например. Это для общего развития информация, в нашем случае нам опять не интересен любой антиген, нам интересен антиген конкретной бактерии или вируса</a:t>
            </a:r>
          </a:p>
          <a:p>
            <a:r>
              <a:rPr lang="ru-RU" baseline="0" dirty="0"/>
              <a:t>В ответ на попадание антигена организм собаки или кошки или человека вырабатывает антитела, определённые конкретные которые приспособлены убивать именно эту конкретную бактерию или вирус</a:t>
            </a:r>
          </a:p>
          <a:p>
            <a:r>
              <a:rPr lang="ru-RU" baseline="0" dirty="0"/>
              <a:t>И эти антитела мы ищем с помощью ИФА. В лунках ИФА нанесены антигены, и в случае, если в сыворотке животного </a:t>
            </a:r>
            <a:r>
              <a:rPr lang="ru-RU" baseline="0" dirty="0" err="1"/>
              <a:t>естьнужные</a:t>
            </a:r>
            <a:r>
              <a:rPr lang="ru-RU" baseline="0" dirty="0"/>
              <a:t> антитела, они соединяются и мы это фиксируем</a:t>
            </a:r>
          </a:p>
          <a:p>
            <a:r>
              <a:rPr lang="ru-RU" baseline="0" dirty="0"/>
              <a:t>Понятный для всех пример - </a:t>
            </a:r>
            <a:r>
              <a:rPr lang="ru-RU" baseline="0" dirty="0" err="1"/>
              <a:t>вакцичек</a:t>
            </a:r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4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 лунках ИФА нанесены антигены, и в случае, если в сыворотке животного </a:t>
            </a:r>
            <a:r>
              <a:rPr lang="ru-RU" baseline="0" dirty="0" err="1"/>
              <a:t>естьнужные</a:t>
            </a:r>
            <a:r>
              <a:rPr lang="ru-RU" baseline="0" dirty="0"/>
              <a:t> антитела, они соединяются и мы это фиксируем</a:t>
            </a:r>
          </a:p>
          <a:p>
            <a:endParaRPr lang="ru-RU" baseline="0" dirty="0"/>
          </a:p>
          <a:p>
            <a:r>
              <a:rPr lang="ru-RU" baseline="0" dirty="0"/>
              <a:t>Чаще всего с помощью ИФА мы ищем именно антитела и в этом принципиальное отличие от ПЦР</a:t>
            </a:r>
          </a:p>
          <a:p>
            <a:r>
              <a:rPr lang="ru-RU" baseline="0" dirty="0"/>
              <a:t>С помощью ПЦР мы ищем генетический материал возбудителя, и, находя его, подтверждаем наличие возбудителя у животного</a:t>
            </a:r>
          </a:p>
          <a:p>
            <a:r>
              <a:rPr lang="ru-RU" baseline="0" dirty="0"/>
              <a:t>С помощью ИФА, как правильно, мы ищем ответ на присутствие возбудителя – специфические антитела, и по </a:t>
            </a:r>
            <a:r>
              <a:rPr lang="ru-RU" baseline="0" dirty="0" err="1"/>
              <a:t>иммуному</a:t>
            </a:r>
            <a:r>
              <a:rPr lang="ru-RU" baseline="0" dirty="0"/>
              <a:t> ответу, то есть косвенно подтверждаем наличие заболевания</a:t>
            </a:r>
          </a:p>
          <a:p>
            <a:r>
              <a:rPr lang="ru-RU" baseline="0" dirty="0"/>
              <a:t>Но это не всегда так! Мы можем перевернуть реакцию ИФА, вот сюда на лунки </a:t>
            </a:r>
            <a:r>
              <a:rPr lang="ru-RU" baseline="0" dirty="0" err="1"/>
              <a:t>посместить</a:t>
            </a:r>
            <a:r>
              <a:rPr lang="ru-RU" baseline="0" dirty="0"/>
              <a:t> НЕ антигены, а антитела, и найти </a:t>
            </a:r>
            <a:r>
              <a:rPr lang="ru-RU" baseline="0" dirty="0" err="1"/>
              <a:t>присутсвие</a:t>
            </a:r>
            <a:r>
              <a:rPr lang="ru-RU" baseline="0" dirty="0"/>
              <a:t> антигенов</a:t>
            </a:r>
          </a:p>
          <a:p>
            <a:r>
              <a:rPr lang="ru-RU" baseline="0" dirty="0"/>
              <a:t>Это встречается реже но встречается</a:t>
            </a:r>
          </a:p>
          <a:p>
            <a:r>
              <a:rPr lang="ru-RU" baseline="0" dirty="0"/>
              <a:t>Пока просто запомните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2569E-1159-4F52-9D07-DDC386185E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72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Материнские антитела</a:t>
            </a:r>
          </a:p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помощью ПЦР можем не обнаружить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провирус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отрицательный результат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ПЦР не гарантирует отсутствие вируса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53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</a:t>
            </a:r>
            <a:r>
              <a:rPr lang="ru-RU" dirty="0" err="1"/>
              <a:t>коронавирусом</a:t>
            </a:r>
            <a:r>
              <a:rPr lang="ru-RU" baseline="0" dirty="0"/>
              <a:t> кошек существует огромная путаница</a:t>
            </a:r>
          </a:p>
          <a:p>
            <a:r>
              <a:rPr lang="ru-RU" baseline="0" dirty="0" err="1"/>
              <a:t>Пмимо</a:t>
            </a:r>
            <a:r>
              <a:rPr lang="ru-RU" baseline="0" dirty="0"/>
              <a:t> двух возможных методов исследования – ПЦР и ИФА, у нас есть ещё разные формы заболевания</a:t>
            </a:r>
          </a:p>
          <a:p>
            <a:r>
              <a:rPr lang="ru-RU" baseline="0" dirty="0"/>
              <a:t>Есть </a:t>
            </a:r>
            <a:r>
              <a:rPr lang="ru-RU" baseline="0" dirty="0" err="1"/>
              <a:t>коронавирусная</a:t>
            </a:r>
            <a:r>
              <a:rPr lang="ru-RU" baseline="0" dirty="0"/>
              <a:t> инфекция кошек, которая чаще всего представляет из себя бессимптомное </a:t>
            </a:r>
            <a:r>
              <a:rPr lang="ru-RU" baseline="0" dirty="0" err="1"/>
              <a:t>вирусоносительство</a:t>
            </a:r>
            <a:endParaRPr lang="ru-RU" baseline="0" dirty="0"/>
          </a:p>
          <a:p>
            <a:r>
              <a:rPr lang="ru-RU" baseline="0" dirty="0"/>
              <a:t>А есть инфекционный перитонит кошек, который является угрожающим жизни животного состоянием</a:t>
            </a:r>
          </a:p>
          <a:p>
            <a:r>
              <a:rPr lang="ru-RU" baseline="0" dirty="0"/>
              <a:t>И для диагностики данных состояний требуются разные биоматериалы</a:t>
            </a:r>
          </a:p>
          <a:p>
            <a:r>
              <a:rPr lang="ru-RU" baseline="0" dirty="0"/>
              <a:t>Я не буду ничего говорить об </a:t>
            </a:r>
            <a:r>
              <a:rPr lang="ru-RU" baseline="0" dirty="0" err="1"/>
              <a:t>ипк</a:t>
            </a:r>
            <a:r>
              <a:rPr lang="ru-RU" baseline="0" dirty="0"/>
              <a:t>, кроме того, что он есть, потому что как только я покажу методы диагностики </a:t>
            </a:r>
            <a:r>
              <a:rPr lang="ru-RU" baseline="0" dirty="0" err="1"/>
              <a:t>ипк</a:t>
            </a:r>
            <a:r>
              <a:rPr lang="ru-RU" baseline="0" dirty="0"/>
              <a:t> и исследуемый материал – вы запомните только его. Так уж работает наш мозг, что когда нам говорят: вот так неправильно – мы это запоминаем. Потом слова о том, что это неправильно стираются и остаётся голая информация: я был на конференции, там врач говорил, что нужно так</a:t>
            </a:r>
          </a:p>
          <a:p>
            <a:r>
              <a:rPr lang="ru-RU" baseline="0" dirty="0"/>
              <a:t>Вам для ваших целей исключения у ваших животных носительства </a:t>
            </a:r>
            <a:r>
              <a:rPr lang="ru-RU" baseline="0" dirty="0" err="1"/>
              <a:t>коронавируса</a:t>
            </a:r>
            <a:r>
              <a:rPr lang="ru-RU" baseline="0" dirty="0"/>
              <a:t> кошек подходит один материал – это кал. И этот кал вы исследуете методом ПЦР. Для того, чтобы </a:t>
            </a:r>
            <a:r>
              <a:rPr lang="ru-RU" baseline="0" dirty="0" err="1"/>
              <a:t>авторитено</a:t>
            </a:r>
            <a:r>
              <a:rPr lang="ru-RU" baseline="0" dirty="0"/>
              <a:t> заявить о том, что ваше животное вирусоносителем НЕ является, одного отрицательного результата ПЦР мало. В этом сходятся все. Дальше немного разнится количество раз, сколько нужно сдавать, интервал, но минимум 4 раза нужно сдать с минимальный интервалом в одну неделю. Максимум 8 раз с интервалом около месяца. После вот такой серии исследований вы достоверно сможете сказать, что ваше животное вирусоносителем НЕ является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1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</a:t>
            </a:r>
            <a:r>
              <a:rPr lang="ru-RU" baseline="0" dirty="0"/>
              <a:t> с вами идём на повышение </a:t>
            </a:r>
            <a:r>
              <a:rPr lang="ru-RU" baseline="0" dirty="0" err="1"/>
              <a:t>сложностти</a:t>
            </a:r>
            <a:endParaRPr lang="ru-RU" baseline="0" dirty="0"/>
          </a:p>
          <a:p>
            <a:r>
              <a:rPr lang="ru-RU" baseline="0" dirty="0"/>
              <a:t>В случае с </a:t>
            </a:r>
            <a:r>
              <a:rPr lang="ru-RU" baseline="0" dirty="0" err="1"/>
              <a:t>вик</a:t>
            </a:r>
            <a:r>
              <a:rPr lang="ru-RU" baseline="0" dirty="0"/>
              <a:t> у нас было два метода в классическом исполнении</a:t>
            </a:r>
          </a:p>
          <a:p>
            <a:r>
              <a:rPr lang="ru-RU" baseline="0" dirty="0"/>
              <a:t>В случае с </a:t>
            </a:r>
            <a:r>
              <a:rPr lang="ru-RU" baseline="0" dirty="0" err="1"/>
              <a:t>коронавирусной</a:t>
            </a:r>
            <a:r>
              <a:rPr lang="ru-RU" baseline="0" dirty="0"/>
              <a:t> инфекцией у нас было две формы заболевания, одна из которых для нашей текущей темы не актуальна</a:t>
            </a:r>
          </a:p>
          <a:p>
            <a:r>
              <a:rPr lang="ru-RU" baseline="0" dirty="0"/>
              <a:t>В случае с ВЛК у нас </a:t>
            </a:r>
            <a:r>
              <a:rPr lang="ru-RU" baseline="0" dirty="0" err="1"/>
              <a:t>нетипичиный</a:t>
            </a:r>
            <a:r>
              <a:rPr lang="ru-RU" baseline="0" dirty="0"/>
              <a:t> вариант ИФА + две формы инфекции, обе из которых </a:t>
            </a:r>
            <a:r>
              <a:rPr lang="ru-RU" baseline="0" dirty="0" err="1"/>
              <a:t>общо</a:t>
            </a:r>
            <a:r>
              <a:rPr lang="ru-RU" baseline="0" dirty="0"/>
              <a:t> придётся обсудить</a:t>
            </a:r>
            <a:endParaRPr lang="ru-RU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C016F-E5F7-49A6-BD4E-9D7512318C5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200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ещё абортивная форма, но имеющимися в России методами нам её не исключить</a:t>
            </a:r>
            <a:r>
              <a:rPr lang="ru-RU" baseline="0" dirty="0"/>
              <a:t> и не подтвердить</a:t>
            </a:r>
            <a:endParaRPr lang="ru-RU" dirty="0"/>
          </a:p>
          <a:p>
            <a:r>
              <a:rPr lang="ru-RU" dirty="0"/>
              <a:t>Нам</a:t>
            </a:r>
            <a:r>
              <a:rPr lang="ru-RU" baseline="0" dirty="0"/>
              <a:t> с вами, чтобы исключить ВЛК нужно исключить обе эти формы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791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Есть ещё абортивная форма, но имеющимися в России методами нам её не исключить</a:t>
            </a:r>
            <a:r>
              <a:rPr lang="ru-RU" baseline="0" dirty="0"/>
              <a:t> и не подтвердить</a:t>
            </a:r>
            <a:endParaRPr lang="ru-RU" dirty="0"/>
          </a:p>
          <a:p>
            <a:r>
              <a:rPr lang="ru-RU" dirty="0"/>
              <a:t>Нам</a:t>
            </a:r>
            <a:r>
              <a:rPr lang="ru-RU" baseline="0" dirty="0"/>
              <a:t> с вами, чтобы исключить ВЛК нужно исключить обе эти формы</a:t>
            </a:r>
          </a:p>
          <a:p>
            <a:r>
              <a:rPr lang="ru-RU" baseline="0" dirty="0"/>
              <a:t>ПЦР ВЛК РНК нестабильность молекулы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964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92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6005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5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8" y="337155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03144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xmlns="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8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936334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6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2669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24202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87410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2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5149136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255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09651" y="79880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3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xmlns="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xmlns="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90" y="1187120"/>
            <a:ext cx="1836002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xmlns="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90" y="4154366"/>
            <a:ext cx="1836002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xmlns="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3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196002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pos="7401">
          <p15:clr>
            <a:srgbClr val="FBAE40"/>
          </p15:clr>
        </p15:guide>
        <p15:guide id="5" orient="horz" pos="323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64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37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95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71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738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053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64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ECD7B-0DD1-47F9-997A-6E6BBF73E4FE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D84C-7E11-41D9-92F6-957337968F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8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6646"/>
            <a:ext cx="12191999" cy="1223963"/>
          </a:xfrm>
        </p:spPr>
        <p:txBody>
          <a:bodyPr/>
          <a:lstStyle/>
          <a:p>
            <a:r>
              <a:rPr lang="ru-RU" b="1" dirty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Oswald" panose="020B0604020202020204" charset="-52"/>
              </a:rPr>
              <a:t>ПЦР или ИФА?</a:t>
            </a:r>
            <a:endParaRPr lang="ru-RU" dirty="0">
              <a:ln w="2857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Oswald" panose="020B060402020202020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72" y="1349128"/>
            <a:ext cx="4768824" cy="4768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147" y="2666745"/>
            <a:ext cx="2277715" cy="191705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82166" y="5095044"/>
            <a:ext cx="2624420" cy="59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</a:rPr>
              <a:t>ЧТО ЛУЧШЕ?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862" y="1640392"/>
            <a:ext cx="4240098" cy="42400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4239" y="6195739"/>
            <a:ext cx="518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Гишян Анастасия Аршаковна</a:t>
            </a:r>
          </a:p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врач-бактериолог лаборатории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ДуоКор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Лаб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7954075-5C1F-46B1-84FF-F63AFFC2ED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433" t="28034" r="-4442" b="28781"/>
          <a:stretch/>
        </p:blipFill>
        <p:spPr>
          <a:xfrm>
            <a:off x="9861803" y="-78000"/>
            <a:ext cx="2299987" cy="8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xmlns="" id="{75B36D19-A768-4D95-A3FB-E2317CB16198}"/>
              </a:ext>
            </a:extLst>
          </p:cNvPr>
          <p:cNvSpPr/>
          <p:nvPr/>
        </p:nvSpPr>
        <p:spPr>
          <a:xfrm>
            <a:off x="1" y="-16276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xmlns="" id="{5BF3F9FB-48DF-4C14-A4E8-6B1DD486C94B}"/>
              </a:ext>
            </a:extLst>
          </p:cNvPr>
          <p:cNvSpPr/>
          <p:nvPr/>
        </p:nvSpPr>
        <p:spPr>
          <a:xfrm>
            <a:off x="186812" y="499964"/>
            <a:ext cx="5708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accent2"/>
                </a:solidFill>
                <a:latin typeface="Oswald" panose="020B0604020202020204" charset="-52"/>
                <a:ea typeface="+mj-ea"/>
                <a:cs typeface="+mj-cs"/>
              </a:rPr>
              <a:t>ИФА на антиген р27*</a:t>
            </a:r>
          </a:p>
        </p:txBody>
      </p:sp>
      <p:sp>
        <p:nvSpPr>
          <p:cNvPr id="37" name="Rectangle 118">
            <a:extLst>
              <a:ext uri="{FF2B5EF4-FFF2-40B4-BE49-F238E27FC236}">
                <a16:creationId xmlns:a16="http://schemas.microsoft.com/office/drawing/2014/main" xmlns="" id="{F82656F5-5320-43A7-A138-4BDAE1504D89}"/>
              </a:ext>
            </a:extLst>
          </p:cNvPr>
          <p:cNvSpPr/>
          <p:nvPr/>
        </p:nvSpPr>
        <p:spPr>
          <a:xfrm>
            <a:off x="7114309" y="628005"/>
            <a:ext cx="3980898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Oswald" panose="020B0604020202020204" charset="-52"/>
                <a:ea typeface="+mj-ea"/>
                <a:cs typeface="+mj-cs"/>
              </a:rPr>
              <a:t>ПЦР ВЛК ДНК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4400" b="1" dirty="0">
              <a:solidFill>
                <a:schemeClr val="bg1"/>
              </a:solidFill>
              <a:latin typeface="Oswald" panose="020B0604020202020204" charset="-52"/>
              <a:ea typeface="+mj-ea"/>
              <a:cs typeface="+mj-cs"/>
            </a:endParaRPr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xmlns="" id="{8BB27BDD-3331-4500-999D-831E0358FC29}"/>
              </a:ext>
            </a:extLst>
          </p:cNvPr>
          <p:cNvSpPr txBox="1">
            <a:spLocks/>
          </p:cNvSpPr>
          <p:nvPr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003" y="6301366"/>
            <a:ext cx="3811042" cy="35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6687" y="2400289"/>
            <a:ext cx="5082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Положителен и при </a:t>
            </a:r>
            <a:r>
              <a:rPr lang="ru-RU" sz="2800" dirty="0" err="1"/>
              <a:t>прогрессирубщей</a:t>
            </a:r>
            <a:r>
              <a:rPr lang="ru-RU" sz="2800" dirty="0"/>
              <a:t>, и при регрессирующей инфекции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003" y="1819338"/>
            <a:ext cx="51482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Рекомендован для рутинной диагностики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Отрицательный при регрессирующей инфекции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Отрицательный на ранних стадиях прогрессирующей инфекции (до 6 недель)</a:t>
            </a:r>
          </a:p>
        </p:txBody>
      </p:sp>
    </p:spTree>
    <p:extLst>
      <p:ext uri="{BB962C8B-B14F-4D97-AF65-F5344CB8AC3E}">
        <p14:creationId xmlns:p14="http://schemas.microsoft.com/office/powerpoint/2010/main" xmlns="" val="13866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Бруцелла</a:t>
            </a:r>
            <a:r>
              <a:rPr lang="ru-RU" b="1" dirty="0"/>
              <a:t> </a:t>
            </a:r>
            <a:r>
              <a:rPr lang="en-US" b="1" dirty="0"/>
              <a:t>(Brucella </a:t>
            </a:r>
            <a:r>
              <a:rPr lang="en-US" b="1" dirty="0" err="1"/>
              <a:t>canis</a:t>
            </a:r>
            <a:r>
              <a:rPr lang="en-US" b="1" dirty="0"/>
              <a:t>)</a:t>
            </a:r>
            <a:endParaRPr lang="ru-RU" b="1" dirty="0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59618810-0F69-4DB8-9AB0-958430802FDD}"/>
              </a:ext>
            </a:extLst>
          </p:cNvPr>
          <p:cNvGrpSpPr/>
          <p:nvPr/>
        </p:nvGrpSpPr>
        <p:grpSpPr>
          <a:xfrm>
            <a:off x="376716" y="2440503"/>
            <a:ext cx="11146020" cy="4369480"/>
            <a:chOff x="1438019" y="2645559"/>
            <a:chExt cx="9003341" cy="3529503"/>
          </a:xfrm>
        </p:grpSpPr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xmlns="" id="{B2E0CB2F-4280-455E-BEC0-951D7FEE20CD}"/>
                </a:ext>
              </a:extLst>
            </p:cNvPr>
            <p:cNvSpPr/>
            <p:nvPr/>
          </p:nvSpPr>
          <p:spPr>
            <a:xfrm>
              <a:off x="1438019" y="2645559"/>
              <a:ext cx="9003341" cy="3327062"/>
            </a:xfrm>
            <a:custGeom>
              <a:avLst/>
              <a:gdLst>
                <a:gd name="connsiteX0" fmla="*/ 6096794 w 12193588"/>
                <a:gd name="connsiteY0" fmla="*/ 0 h 4505974"/>
                <a:gd name="connsiteX1" fmla="*/ 12111881 w 12193588"/>
                <a:gd name="connsiteY1" fmla="*/ 4201867 h 4505974"/>
                <a:gd name="connsiteX2" fmla="*/ 12193588 w 12193588"/>
                <a:gd name="connsiteY2" fmla="*/ 4443346 h 4505974"/>
                <a:gd name="connsiteX3" fmla="*/ 12193588 w 12193588"/>
                <a:gd name="connsiteY3" fmla="*/ 4505974 h 4505974"/>
                <a:gd name="connsiteX4" fmla="*/ 0 w 12193588"/>
                <a:gd name="connsiteY4" fmla="*/ 4505974 h 4505974"/>
                <a:gd name="connsiteX5" fmla="*/ 0 w 12193588"/>
                <a:gd name="connsiteY5" fmla="*/ 4443346 h 4505974"/>
                <a:gd name="connsiteX6" fmla="*/ 81708 w 12193588"/>
                <a:gd name="connsiteY6" fmla="*/ 4201867 h 4505974"/>
                <a:gd name="connsiteX7" fmla="*/ 6096794 w 12193588"/>
                <a:gd name="connsiteY7" fmla="*/ 0 h 450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588" h="4505974">
                  <a:moveTo>
                    <a:pt x="6096794" y="0"/>
                  </a:moveTo>
                  <a:cubicBezTo>
                    <a:pt x="8859796" y="0"/>
                    <a:pt x="11214091" y="1749888"/>
                    <a:pt x="12111881" y="4201867"/>
                  </a:cubicBezTo>
                  <a:lnTo>
                    <a:pt x="12193588" y="4443346"/>
                  </a:lnTo>
                  <a:lnTo>
                    <a:pt x="12193588" y="4505974"/>
                  </a:lnTo>
                  <a:lnTo>
                    <a:pt x="0" y="4505974"/>
                  </a:lnTo>
                  <a:lnTo>
                    <a:pt x="0" y="4443346"/>
                  </a:lnTo>
                  <a:lnTo>
                    <a:pt x="81708" y="4201867"/>
                  </a:lnTo>
                  <a:cubicBezTo>
                    <a:pt x="979497" y="1749888"/>
                    <a:pt x="3333792" y="0"/>
                    <a:pt x="609679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chemeClr val="accent1">
                  <a:lumMod val="60000"/>
                  <a:lumOff val="40000"/>
                  <a:alpha val="35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5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 Light" pitchFamily="2" charset="-52"/>
                </a:rPr>
                <a:t>И</a:t>
              </a:r>
              <a:endParaRPr kumimoji="0" lang="en-US" sz="45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 pitchFamily="2" charset="-52"/>
              </a:endParaRPr>
            </a:p>
          </p:txBody>
        </p:sp>
        <p:sp>
          <p:nvSpPr>
            <p:cNvPr id="19" name="Freeform 49">
              <a:extLst>
                <a:ext uri="{FF2B5EF4-FFF2-40B4-BE49-F238E27FC236}">
                  <a16:creationId xmlns:a16="http://schemas.microsoft.com/office/drawing/2014/main" xmlns="" id="{AF8A34A4-DAFA-4E05-9F5B-0BD0A0A3B4CA}"/>
                </a:ext>
              </a:extLst>
            </p:cNvPr>
            <p:cNvSpPr/>
            <p:nvPr/>
          </p:nvSpPr>
          <p:spPr>
            <a:xfrm>
              <a:off x="3691007" y="4603440"/>
              <a:ext cx="4794001" cy="1571622"/>
            </a:xfrm>
            <a:custGeom>
              <a:avLst/>
              <a:gdLst>
                <a:gd name="connsiteX0" fmla="*/ 4180327 w 8360654"/>
                <a:gd name="connsiteY0" fmla="*/ 0 h 2740881"/>
                <a:gd name="connsiteX1" fmla="*/ 8288760 w 8360654"/>
                <a:gd name="connsiteY1" fmla="*/ 2581857 h 2740881"/>
                <a:gd name="connsiteX2" fmla="*/ 8360654 w 8360654"/>
                <a:gd name="connsiteY2" fmla="*/ 2740881 h 2740881"/>
                <a:gd name="connsiteX3" fmla="*/ 0 w 8360654"/>
                <a:gd name="connsiteY3" fmla="*/ 2740881 h 2740881"/>
                <a:gd name="connsiteX4" fmla="*/ 71894 w 8360654"/>
                <a:gd name="connsiteY4" fmla="*/ 2581857 h 2740881"/>
                <a:gd name="connsiteX5" fmla="*/ 4180327 w 8360654"/>
                <a:gd name="connsiteY5" fmla="*/ 0 h 27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60654" h="2740881">
                  <a:moveTo>
                    <a:pt x="4180327" y="0"/>
                  </a:moveTo>
                  <a:cubicBezTo>
                    <a:pt x="5989604" y="0"/>
                    <a:pt x="7552659" y="1054197"/>
                    <a:pt x="8288760" y="2581857"/>
                  </a:cubicBezTo>
                  <a:lnTo>
                    <a:pt x="8360654" y="2740881"/>
                  </a:lnTo>
                  <a:lnTo>
                    <a:pt x="0" y="2740881"/>
                  </a:lnTo>
                  <a:lnTo>
                    <a:pt x="71894" y="2581857"/>
                  </a:lnTo>
                  <a:cubicBezTo>
                    <a:pt x="807996" y="1054197"/>
                    <a:pt x="2371051" y="0"/>
                    <a:pt x="418032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 pitchFamily="2" charset="-52"/>
              </a:endParaRPr>
            </a:p>
          </p:txBody>
        </p:sp>
      </p:grp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17DC50BE-3904-4439-864B-D62E20B8685B}"/>
              </a:ext>
            </a:extLst>
          </p:cNvPr>
          <p:cNvSpPr txBox="1">
            <a:spLocks/>
          </p:cNvSpPr>
          <p:nvPr/>
        </p:nvSpPr>
        <p:spPr>
          <a:xfrm>
            <a:off x="1132746" y="4298419"/>
            <a:ext cx="2067654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ИФА</a:t>
            </a:r>
            <a:endParaRPr lang="en-US" sz="320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5AB61489-A1D4-4128-91DB-0C5B28B74577}"/>
              </a:ext>
            </a:extLst>
          </p:cNvPr>
          <p:cNvSpPr txBox="1">
            <a:spLocks/>
          </p:cNvSpPr>
          <p:nvPr/>
        </p:nvSpPr>
        <p:spPr>
          <a:xfrm>
            <a:off x="4443393" y="4278334"/>
            <a:ext cx="3305214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RSAT\ME-RSAT</a:t>
            </a:r>
            <a:endParaRPr lang="ru-RU" sz="320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xmlns="" id="{D3AF69F8-DBF6-46A1-AAA6-C612BA2CF38B}"/>
              </a:ext>
            </a:extLst>
          </p:cNvPr>
          <p:cNvSpPr txBox="1">
            <a:spLocks/>
          </p:cNvSpPr>
          <p:nvPr/>
        </p:nvSpPr>
        <p:spPr>
          <a:xfrm>
            <a:off x="8420481" y="4296210"/>
            <a:ext cx="3084174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None/>
              <a:defRPr sz="3000" b="0" i="0">
                <a:ea typeface="VTB Group Cond Book" panose="020B0506050504020204" pitchFamily="34" charset="77"/>
                <a:cs typeface="VTB Group Cond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3200" dirty="0"/>
              <a:t>ПЦР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C7FD55FC-599B-4814-9003-7C3D44189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0668" y="2440503"/>
            <a:ext cx="1543800" cy="15438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136C00F-0E8D-4DC9-835F-D4E841B8D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5929" y="2317689"/>
            <a:ext cx="1641288" cy="164128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504B276-865B-439B-9EE8-A662173EB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082" y="2317689"/>
            <a:ext cx="1641288" cy="1641288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AEEF747-703E-4631-A8E3-5E187CBAD2A4}"/>
              </a:ext>
            </a:extLst>
          </p:cNvPr>
          <p:cNvSpPr/>
          <p:nvPr/>
        </p:nvSpPr>
        <p:spPr>
          <a:xfrm>
            <a:off x="8209855" y="379810"/>
            <a:ext cx="3811042" cy="443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78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AEEF747-703E-4631-A8E3-5E187CBAD2A4}"/>
              </a:ext>
            </a:extLst>
          </p:cNvPr>
          <p:cNvSpPr/>
          <p:nvPr/>
        </p:nvSpPr>
        <p:spPr>
          <a:xfrm>
            <a:off x="8209855" y="379810"/>
            <a:ext cx="3811042" cy="443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6"/>
            <a:ext cx="10515600" cy="701731"/>
          </a:xfrm>
        </p:spPr>
        <p:txBody>
          <a:bodyPr/>
          <a:lstStyle/>
          <a:p>
            <a:r>
              <a:rPr lang="ru-RU" dirty="0"/>
              <a:t>Герпесвирус собак</a:t>
            </a:r>
            <a:r>
              <a:rPr lang="en-US" dirty="0"/>
              <a:t> (Canine herpesvirus)</a:t>
            </a:r>
            <a:r>
              <a:rPr lang="ru-RU" dirty="0"/>
              <a:t> </a:t>
            </a:r>
            <a:endParaRPr lang="ru-RU" b="1" dirty="0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xmlns="" id="{59618810-0F69-4DB8-9AB0-958430802FDD}"/>
              </a:ext>
            </a:extLst>
          </p:cNvPr>
          <p:cNvGrpSpPr/>
          <p:nvPr/>
        </p:nvGrpSpPr>
        <p:grpSpPr>
          <a:xfrm>
            <a:off x="522990" y="2556877"/>
            <a:ext cx="11146020" cy="4369480"/>
            <a:chOff x="1438019" y="2645559"/>
            <a:chExt cx="9003341" cy="3529503"/>
          </a:xfrm>
        </p:grpSpPr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xmlns="" id="{B2E0CB2F-4280-455E-BEC0-951D7FEE20CD}"/>
                </a:ext>
              </a:extLst>
            </p:cNvPr>
            <p:cNvSpPr/>
            <p:nvPr/>
          </p:nvSpPr>
          <p:spPr>
            <a:xfrm>
              <a:off x="1438019" y="2645559"/>
              <a:ext cx="9003341" cy="3327062"/>
            </a:xfrm>
            <a:custGeom>
              <a:avLst/>
              <a:gdLst>
                <a:gd name="connsiteX0" fmla="*/ 6096794 w 12193588"/>
                <a:gd name="connsiteY0" fmla="*/ 0 h 4505974"/>
                <a:gd name="connsiteX1" fmla="*/ 12111881 w 12193588"/>
                <a:gd name="connsiteY1" fmla="*/ 4201867 h 4505974"/>
                <a:gd name="connsiteX2" fmla="*/ 12193588 w 12193588"/>
                <a:gd name="connsiteY2" fmla="*/ 4443346 h 4505974"/>
                <a:gd name="connsiteX3" fmla="*/ 12193588 w 12193588"/>
                <a:gd name="connsiteY3" fmla="*/ 4505974 h 4505974"/>
                <a:gd name="connsiteX4" fmla="*/ 0 w 12193588"/>
                <a:gd name="connsiteY4" fmla="*/ 4505974 h 4505974"/>
                <a:gd name="connsiteX5" fmla="*/ 0 w 12193588"/>
                <a:gd name="connsiteY5" fmla="*/ 4443346 h 4505974"/>
                <a:gd name="connsiteX6" fmla="*/ 81708 w 12193588"/>
                <a:gd name="connsiteY6" fmla="*/ 4201867 h 4505974"/>
                <a:gd name="connsiteX7" fmla="*/ 6096794 w 12193588"/>
                <a:gd name="connsiteY7" fmla="*/ 0 h 450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588" h="4505974">
                  <a:moveTo>
                    <a:pt x="6096794" y="0"/>
                  </a:moveTo>
                  <a:cubicBezTo>
                    <a:pt x="8859796" y="0"/>
                    <a:pt x="11214091" y="1749888"/>
                    <a:pt x="12111881" y="4201867"/>
                  </a:cubicBezTo>
                  <a:lnTo>
                    <a:pt x="12193588" y="4443346"/>
                  </a:lnTo>
                  <a:lnTo>
                    <a:pt x="12193588" y="4505974"/>
                  </a:lnTo>
                  <a:lnTo>
                    <a:pt x="0" y="4505974"/>
                  </a:lnTo>
                  <a:lnTo>
                    <a:pt x="0" y="4443346"/>
                  </a:lnTo>
                  <a:lnTo>
                    <a:pt x="81708" y="4201867"/>
                  </a:lnTo>
                  <a:cubicBezTo>
                    <a:pt x="979497" y="1749888"/>
                    <a:pt x="3333792" y="0"/>
                    <a:pt x="609679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chemeClr val="accent1">
                  <a:lumMod val="60000"/>
                  <a:lumOff val="40000"/>
                  <a:alpha val="35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5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swald Light" pitchFamily="2" charset="-52"/>
                </a:rPr>
                <a:t>И</a:t>
              </a:r>
              <a:endParaRPr kumimoji="0" lang="en-US" sz="45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 pitchFamily="2" charset="-52"/>
              </a:endParaRPr>
            </a:p>
          </p:txBody>
        </p:sp>
        <p:sp>
          <p:nvSpPr>
            <p:cNvPr id="19" name="Freeform 49">
              <a:extLst>
                <a:ext uri="{FF2B5EF4-FFF2-40B4-BE49-F238E27FC236}">
                  <a16:creationId xmlns:a16="http://schemas.microsoft.com/office/drawing/2014/main" xmlns="" id="{AF8A34A4-DAFA-4E05-9F5B-0BD0A0A3B4CA}"/>
                </a:ext>
              </a:extLst>
            </p:cNvPr>
            <p:cNvSpPr/>
            <p:nvPr/>
          </p:nvSpPr>
          <p:spPr>
            <a:xfrm>
              <a:off x="3691007" y="4603440"/>
              <a:ext cx="4794001" cy="1571622"/>
            </a:xfrm>
            <a:custGeom>
              <a:avLst/>
              <a:gdLst>
                <a:gd name="connsiteX0" fmla="*/ 4180327 w 8360654"/>
                <a:gd name="connsiteY0" fmla="*/ 0 h 2740881"/>
                <a:gd name="connsiteX1" fmla="*/ 8288760 w 8360654"/>
                <a:gd name="connsiteY1" fmla="*/ 2581857 h 2740881"/>
                <a:gd name="connsiteX2" fmla="*/ 8360654 w 8360654"/>
                <a:gd name="connsiteY2" fmla="*/ 2740881 h 2740881"/>
                <a:gd name="connsiteX3" fmla="*/ 0 w 8360654"/>
                <a:gd name="connsiteY3" fmla="*/ 2740881 h 2740881"/>
                <a:gd name="connsiteX4" fmla="*/ 71894 w 8360654"/>
                <a:gd name="connsiteY4" fmla="*/ 2581857 h 2740881"/>
                <a:gd name="connsiteX5" fmla="*/ 4180327 w 8360654"/>
                <a:gd name="connsiteY5" fmla="*/ 0 h 27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60654" h="2740881">
                  <a:moveTo>
                    <a:pt x="4180327" y="0"/>
                  </a:moveTo>
                  <a:cubicBezTo>
                    <a:pt x="5989604" y="0"/>
                    <a:pt x="7552659" y="1054197"/>
                    <a:pt x="8288760" y="2581857"/>
                  </a:cubicBezTo>
                  <a:lnTo>
                    <a:pt x="8360654" y="2740881"/>
                  </a:lnTo>
                  <a:lnTo>
                    <a:pt x="0" y="2740881"/>
                  </a:lnTo>
                  <a:lnTo>
                    <a:pt x="71894" y="2581857"/>
                  </a:lnTo>
                  <a:cubicBezTo>
                    <a:pt x="807996" y="1054197"/>
                    <a:pt x="2371051" y="0"/>
                    <a:pt x="4180327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sx="102000" sy="102000" algn="ctr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5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 Light" pitchFamily="2" charset="-52"/>
              </a:endParaRPr>
            </a:p>
          </p:txBody>
        </p:sp>
      </p:grp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17DC50BE-3904-4439-864B-D62E20B8685B}"/>
              </a:ext>
            </a:extLst>
          </p:cNvPr>
          <p:cNvSpPr txBox="1">
            <a:spLocks/>
          </p:cNvSpPr>
          <p:nvPr/>
        </p:nvSpPr>
        <p:spPr>
          <a:xfrm>
            <a:off x="5062172" y="4800931"/>
            <a:ext cx="2067654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+mn-lt"/>
                <a:ea typeface="VTB Group Cond Book" panose="020B0506050504020204" pitchFamily="34" charset="77"/>
              </a:rPr>
              <a:t>ИФА</a:t>
            </a:r>
            <a:endParaRPr lang="en-US" sz="3200" dirty="0">
              <a:solidFill>
                <a:schemeClr val="tx1"/>
              </a:solidFill>
              <a:latin typeface="+mn-lt"/>
              <a:ea typeface="VTB Group Cond Book" panose="020B0506050504020204" pitchFamily="34" charset="77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136C00F-0E8D-4DC9-835F-D4E841B8D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3173" y="2150654"/>
            <a:ext cx="2465653" cy="24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64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067">
            <a:extLst>
              <a:ext uri="{FF2B5EF4-FFF2-40B4-BE49-F238E27FC236}">
                <a16:creationId xmlns:a16="http://schemas.microsoft.com/office/drawing/2014/main" xmlns="" id="{43BAC91A-8B11-4BC9-94D4-B29DD4B48B01}"/>
              </a:ext>
            </a:extLst>
          </p:cNvPr>
          <p:cNvGrpSpPr/>
          <p:nvPr/>
        </p:nvGrpSpPr>
        <p:grpSpPr>
          <a:xfrm>
            <a:off x="10164936" y="4250361"/>
            <a:ext cx="332399" cy="332399"/>
            <a:chOff x="8385970" y="6045466"/>
            <a:chExt cx="312857" cy="312857"/>
          </a:xfrm>
          <a:solidFill>
            <a:schemeClr val="bg1"/>
          </a:solidFill>
        </p:grpSpPr>
        <p:sp>
          <p:nvSpPr>
            <p:cNvPr id="14" name="Полилиния: фигура 168">
              <a:extLst>
                <a:ext uri="{FF2B5EF4-FFF2-40B4-BE49-F238E27FC236}">
                  <a16:creationId xmlns:a16="http://schemas.microsoft.com/office/drawing/2014/main" xmlns="" id="{E57807D3-B771-4455-B92B-68B6C04A4856}"/>
                </a:ext>
              </a:extLst>
            </p:cNvPr>
            <p:cNvSpPr/>
            <p:nvPr/>
          </p:nvSpPr>
          <p:spPr>
            <a:xfrm>
              <a:off x="8385970" y="6045466"/>
              <a:ext cx="312857" cy="312857"/>
            </a:xfrm>
            <a:custGeom>
              <a:avLst/>
              <a:gdLst>
                <a:gd name="connsiteX0" fmla="*/ 156950 w 312857"/>
                <a:gd name="connsiteY0" fmla="*/ 1071 h 312857"/>
                <a:gd name="connsiteX1" fmla="*/ 1071 w 312857"/>
                <a:gd name="connsiteY1" fmla="*/ 156950 h 312857"/>
                <a:gd name="connsiteX2" fmla="*/ 156950 w 312857"/>
                <a:gd name="connsiteY2" fmla="*/ 312829 h 312857"/>
                <a:gd name="connsiteX3" fmla="*/ 312829 w 312857"/>
                <a:gd name="connsiteY3" fmla="*/ 156950 h 312857"/>
                <a:gd name="connsiteX4" fmla="*/ 156950 w 312857"/>
                <a:gd name="connsiteY4" fmla="*/ 1071 h 312857"/>
                <a:gd name="connsiteX5" fmla="*/ 156950 w 312857"/>
                <a:gd name="connsiteY5" fmla="*/ 288847 h 312857"/>
                <a:gd name="connsiteX6" fmla="*/ 25053 w 312857"/>
                <a:gd name="connsiteY6" fmla="*/ 156950 h 312857"/>
                <a:gd name="connsiteX7" fmla="*/ 156950 w 312857"/>
                <a:gd name="connsiteY7" fmla="*/ 25053 h 312857"/>
                <a:gd name="connsiteX8" fmla="*/ 288847 w 312857"/>
                <a:gd name="connsiteY8" fmla="*/ 156950 h 312857"/>
                <a:gd name="connsiteX9" fmla="*/ 156950 w 312857"/>
                <a:gd name="connsiteY9" fmla="*/ 288847 h 31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857" h="312857">
                  <a:moveTo>
                    <a:pt x="156950" y="1071"/>
                  </a:moveTo>
                  <a:cubicBezTo>
                    <a:pt x="70617" y="1071"/>
                    <a:pt x="1071" y="70617"/>
                    <a:pt x="1071" y="156950"/>
                  </a:cubicBezTo>
                  <a:cubicBezTo>
                    <a:pt x="1071" y="243283"/>
                    <a:pt x="70617" y="312829"/>
                    <a:pt x="156950" y="312829"/>
                  </a:cubicBezTo>
                  <a:cubicBezTo>
                    <a:pt x="243283" y="312829"/>
                    <a:pt x="312829" y="243283"/>
                    <a:pt x="312829" y="156950"/>
                  </a:cubicBezTo>
                  <a:cubicBezTo>
                    <a:pt x="312829" y="70617"/>
                    <a:pt x="243283" y="1071"/>
                    <a:pt x="156950" y="1071"/>
                  </a:cubicBezTo>
                  <a:close/>
                  <a:moveTo>
                    <a:pt x="156950" y="288847"/>
                  </a:moveTo>
                  <a:cubicBezTo>
                    <a:pt x="83807" y="288847"/>
                    <a:pt x="25053" y="230093"/>
                    <a:pt x="25053" y="156950"/>
                  </a:cubicBezTo>
                  <a:cubicBezTo>
                    <a:pt x="25053" y="83807"/>
                    <a:pt x="83807" y="25053"/>
                    <a:pt x="156950" y="25053"/>
                  </a:cubicBezTo>
                  <a:cubicBezTo>
                    <a:pt x="230093" y="25053"/>
                    <a:pt x="288847" y="83807"/>
                    <a:pt x="288847" y="156950"/>
                  </a:cubicBezTo>
                  <a:cubicBezTo>
                    <a:pt x="288847" y="230093"/>
                    <a:pt x="230093" y="288847"/>
                    <a:pt x="156950" y="288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: фигура 169">
              <a:extLst>
                <a:ext uri="{FF2B5EF4-FFF2-40B4-BE49-F238E27FC236}">
                  <a16:creationId xmlns:a16="http://schemas.microsoft.com/office/drawing/2014/main" xmlns="" id="{B14EBD9E-6DB3-49B0-9FC6-33E29165E8C1}"/>
                </a:ext>
              </a:extLst>
            </p:cNvPr>
            <p:cNvSpPr/>
            <p:nvPr/>
          </p:nvSpPr>
          <p:spPr>
            <a:xfrm>
              <a:off x="8529858" y="6105419"/>
              <a:ext cx="25714" cy="145714"/>
            </a:xfrm>
            <a:custGeom>
              <a:avLst/>
              <a:gdLst>
                <a:gd name="connsiteX0" fmla="*/ 13061 w 25714"/>
                <a:gd name="connsiteY0" fmla="*/ 1071 h 145714"/>
                <a:gd name="connsiteX1" fmla="*/ 1071 w 25714"/>
                <a:gd name="connsiteY1" fmla="*/ 13061 h 145714"/>
                <a:gd name="connsiteX2" fmla="*/ 1071 w 25714"/>
                <a:gd name="connsiteY2" fmla="*/ 132967 h 145714"/>
                <a:gd name="connsiteX3" fmla="*/ 13061 w 25714"/>
                <a:gd name="connsiteY3" fmla="*/ 144957 h 145714"/>
                <a:gd name="connsiteX4" fmla="*/ 25051 w 25714"/>
                <a:gd name="connsiteY4" fmla="*/ 132967 h 145714"/>
                <a:gd name="connsiteX5" fmla="*/ 25051 w 25714"/>
                <a:gd name="connsiteY5" fmla="*/ 13063 h 145714"/>
                <a:gd name="connsiteX6" fmla="*/ 13061 w 25714"/>
                <a:gd name="connsiteY6" fmla="*/ 1071 h 14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4" h="145714">
                  <a:moveTo>
                    <a:pt x="13061" y="1071"/>
                  </a:moveTo>
                  <a:cubicBezTo>
                    <a:pt x="5867" y="1071"/>
                    <a:pt x="1071" y="5867"/>
                    <a:pt x="1071" y="13061"/>
                  </a:cubicBezTo>
                  <a:lnTo>
                    <a:pt x="1071" y="132967"/>
                  </a:lnTo>
                  <a:cubicBezTo>
                    <a:pt x="1071" y="140161"/>
                    <a:pt x="5867" y="144957"/>
                    <a:pt x="13061" y="144957"/>
                  </a:cubicBezTo>
                  <a:cubicBezTo>
                    <a:pt x="20256" y="144957"/>
                    <a:pt x="25051" y="140161"/>
                    <a:pt x="25051" y="132967"/>
                  </a:cubicBezTo>
                  <a:lnTo>
                    <a:pt x="25051" y="13063"/>
                  </a:lnTo>
                  <a:cubicBezTo>
                    <a:pt x="25053" y="5869"/>
                    <a:pt x="20256" y="1071"/>
                    <a:pt x="13061" y="1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: фигура 170">
              <a:extLst>
                <a:ext uri="{FF2B5EF4-FFF2-40B4-BE49-F238E27FC236}">
                  <a16:creationId xmlns:a16="http://schemas.microsoft.com/office/drawing/2014/main" xmlns="" id="{CBB506C2-853E-44B4-9878-F0511D700634}"/>
                </a:ext>
              </a:extLst>
            </p:cNvPr>
            <p:cNvSpPr/>
            <p:nvPr/>
          </p:nvSpPr>
          <p:spPr>
            <a:xfrm>
              <a:off x="8529858" y="6273289"/>
              <a:ext cx="25714" cy="25714"/>
            </a:xfrm>
            <a:custGeom>
              <a:avLst/>
              <a:gdLst>
                <a:gd name="connsiteX0" fmla="*/ 13061 w 25714"/>
                <a:gd name="connsiteY0" fmla="*/ 1071 h 25714"/>
                <a:gd name="connsiteX1" fmla="*/ 1071 w 25714"/>
                <a:gd name="connsiteY1" fmla="*/ 13061 h 25714"/>
                <a:gd name="connsiteX2" fmla="*/ 13061 w 25714"/>
                <a:gd name="connsiteY2" fmla="*/ 25051 h 25714"/>
                <a:gd name="connsiteX3" fmla="*/ 25051 w 25714"/>
                <a:gd name="connsiteY3" fmla="*/ 13061 h 25714"/>
                <a:gd name="connsiteX4" fmla="*/ 13061 w 25714"/>
                <a:gd name="connsiteY4" fmla="*/ 1071 h 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" h="25714">
                  <a:moveTo>
                    <a:pt x="13061" y="1071"/>
                  </a:moveTo>
                  <a:cubicBezTo>
                    <a:pt x="7066" y="1071"/>
                    <a:pt x="1071" y="7067"/>
                    <a:pt x="1071" y="13061"/>
                  </a:cubicBezTo>
                  <a:cubicBezTo>
                    <a:pt x="1071" y="19056"/>
                    <a:pt x="7067" y="25051"/>
                    <a:pt x="13061" y="25051"/>
                  </a:cubicBezTo>
                  <a:cubicBezTo>
                    <a:pt x="19056" y="25051"/>
                    <a:pt x="25051" y="19056"/>
                    <a:pt x="25051" y="13061"/>
                  </a:cubicBezTo>
                  <a:cubicBezTo>
                    <a:pt x="25051" y="7067"/>
                    <a:pt x="19057" y="1071"/>
                    <a:pt x="13061" y="1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Вирус лейкемии кошек</a:t>
            </a:r>
            <a:r>
              <a:rPr lang="en-US" b="1" dirty="0"/>
              <a:t> - </a:t>
            </a:r>
            <a:r>
              <a:rPr lang="ru-RU" b="1" dirty="0"/>
              <a:t>ВЛК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8079" y="2244813"/>
            <a:ext cx="535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Feline Leukemia Virus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FeLV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8003" y="6301366"/>
            <a:ext cx="3811042" cy="35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0" r="8930"/>
          <a:stretch>
            <a:fillRect/>
          </a:stretch>
        </p:blipFill>
        <p:spPr/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3FD6B58-9479-42C7-937E-7795DD3466AF}"/>
              </a:ext>
            </a:extLst>
          </p:cNvPr>
          <p:cNvSpPr/>
          <p:nvPr/>
        </p:nvSpPr>
        <p:spPr>
          <a:xfrm>
            <a:off x="-5217" y="11186"/>
            <a:ext cx="12181566" cy="3606268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 txBox="1">
            <a:spLocks/>
          </p:cNvSpPr>
          <p:nvPr/>
        </p:nvSpPr>
        <p:spPr>
          <a:xfrm>
            <a:off x="990600" y="1507542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Экспресс-тесты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727587" y="4094846"/>
            <a:ext cx="10245213" cy="2206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Основная цель – быстрая диагностика без участия лаборатории</a:t>
            </a:r>
          </a:p>
          <a:p>
            <a:endParaRPr lang="ru-RU" dirty="0"/>
          </a:p>
          <a:p>
            <a:r>
              <a:rPr lang="ru-RU" dirty="0"/>
              <a:t>Большинство экспресс-тестов проигрывают классическим тестам в чувствительности и специфичности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4239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B7CABD-F088-714B-B454-FB6F6AC1E2B8}"/>
              </a:ext>
            </a:extLst>
          </p:cNvPr>
          <p:cNvSpPr/>
          <p:nvPr/>
        </p:nvSpPr>
        <p:spPr>
          <a:xfrm>
            <a:off x="8273654" y="447"/>
            <a:ext cx="3918347" cy="6857107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100000">
                <a:schemeClr val="accent3"/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0801FFFC-E131-40C1-A96B-77EAE173549F}"/>
              </a:ext>
            </a:extLst>
          </p:cNvPr>
          <p:cNvSpPr txBox="1">
            <a:spLocks/>
          </p:cNvSpPr>
          <p:nvPr/>
        </p:nvSpPr>
        <p:spPr>
          <a:xfrm>
            <a:off x="1277715" y="5122766"/>
            <a:ext cx="3930480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+7 921 569 92 88</a:t>
            </a:r>
          </a:p>
        </p:txBody>
      </p:sp>
      <p:sp>
        <p:nvSpPr>
          <p:cNvPr id="18" name="Oval 49">
            <a:extLst>
              <a:ext uri="{FF2B5EF4-FFF2-40B4-BE49-F238E27FC236}">
                <a16:creationId xmlns:a16="http://schemas.microsoft.com/office/drawing/2014/main" xmlns="" id="{A5811E1E-3ED8-4B54-8084-5F752C900A64}"/>
              </a:ext>
            </a:extLst>
          </p:cNvPr>
          <p:cNvSpPr/>
          <p:nvPr/>
        </p:nvSpPr>
        <p:spPr>
          <a:xfrm>
            <a:off x="455416" y="5012702"/>
            <a:ext cx="663327" cy="6633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xmlns="" id="{250A436F-1A74-40F5-8C75-60A61B5CFDD6}"/>
              </a:ext>
            </a:extLst>
          </p:cNvPr>
          <p:cNvSpPr txBox="1">
            <a:spLocks/>
          </p:cNvSpPr>
          <p:nvPr/>
        </p:nvSpPr>
        <p:spPr>
          <a:xfrm>
            <a:off x="1277714" y="4106766"/>
            <a:ext cx="4403419" cy="4431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t.me/</a:t>
            </a:r>
            <a:r>
              <a:rPr lang="en-US" sz="3200" dirty="0" err="1">
                <a:solidFill>
                  <a:schemeClr val="tx1"/>
                </a:solidFill>
                <a:latin typeface="+mn-lt"/>
                <a:ea typeface="VTB Group Cond Book" panose="020B0506050504020204" pitchFamily="34" charset="-52"/>
                <a:cs typeface="+mn-cs"/>
              </a:rPr>
              <a:t>DC_microvet</a:t>
            </a:r>
            <a:endParaRPr lang="en-US" sz="3200" dirty="0">
              <a:solidFill>
                <a:schemeClr val="tx1"/>
              </a:solidFill>
              <a:latin typeface="+mn-lt"/>
              <a:ea typeface="VTB Group Cond Book" panose="020B0506050504020204" pitchFamily="34" charset="-52"/>
              <a:cs typeface="+mn-cs"/>
            </a:endParaRPr>
          </a:p>
        </p:txBody>
      </p:sp>
      <p:sp>
        <p:nvSpPr>
          <p:cNvPr id="22" name="Oval 49">
            <a:extLst>
              <a:ext uri="{FF2B5EF4-FFF2-40B4-BE49-F238E27FC236}">
                <a16:creationId xmlns:a16="http://schemas.microsoft.com/office/drawing/2014/main" xmlns="" id="{ABF111D1-F400-4113-9728-D640F4A0E91C}"/>
              </a:ext>
            </a:extLst>
          </p:cNvPr>
          <p:cNvSpPr/>
          <p:nvPr/>
        </p:nvSpPr>
        <p:spPr>
          <a:xfrm>
            <a:off x="455416" y="3996702"/>
            <a:ext cx="663327" cy="6633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24" name="Rounded Rectangular Callout 17">
            <a:extLst>
              <a:ext uri="{FF2B5EF4-FFF2-40B4-BE49-F238E27FC236}">
                <a16:creationId xmlns:a16="http://schemas.microsoft.com/office/drawing/2014/main" xmlns="" id="{44286CFA-20D8-4B32-827A-2DB8D166B2EF}"/>
              </a:ext>
            </a:extLst>
          </p:cNvPr>
          <p:cNvSpPr/>
          <p:nvPr/>
        </p:nvSpPr>
        <p:spPr>
          <a:xfrm>
            <a:off x="3995002" y="5871372"/>
            <a:ext cx="2354916" cy="837283"/>
          </a:xfrm>
          <a:prstGeom prst="wedgeRoundRectCallout">
            <a:avLst>
              <a:gd name="adj1" fmla="val 72564"/>
              <a:gd name="adj2" fmla="val 793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ea typeface="VTB Group Cond" panose="020B0506050504020204" pitchFamily="34" charset="77"/>
              </a:rPr>
              <a:t>Анастасия Гишян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ea typeface="VTB Group Cond" panose="020B0506050504020204" pitchFamily="34" charset="77"/>
              </a:rPr>
              <a:t>микробиолог</a:t>
            </a:r>
          </a:p>
        </p:txBody>
      </p:sp>
      <p:sp>
        <p:nvSpPr>
          <p:cNvPr id="29" name="Рисунок 27">
            <a:extLst>
              <a:ext uri="{FF2B5EF4-FFF2-40B4-BE49-F238E27FC236}">
                <a16:creationId xmlns:a16="http://schemas.microsoft.com/office/drawing/2014/main" xmlns="" id="{3374021C-2757-409A-9374-C8A4101AFED2}"/>
              </a:ext>
            </a:extLst>
          </p:cNvPr>
          <p:cNvSpPr/>
          <p:nvPr/>
        </p:nvSpPr>
        <p:spPr>
          <a:xfrm>
            <a:off x="661976" y="5164594"/>
            <a:ext cx="250206" cy="359542"/>
          </a:xfrm>
          <a:custGeom>
            <a:avLst/>
            <a:gdLst>
              <a:gd name="connsiteX0" fmla="*/ 237442 w 250206"/>
              <a:gd name="connsiteY0" fmla="*/ 279193 h 359542"/>
              <a:gd name="connsiteX1" fmla="*/ 229943 w 250206"/>
              <a:gd name="connsiteY1" fmla="*/ 266672 h 359542"/>
              <a:gd name="connsiteX2" fmla="*/ 173435 w 250206"/>
              <a:gd name="connsiteY2" fmla="*/ 218919 h 359542"/>
              <a:gd name="connsiteX3" fmla="*/ 159999 w 250206"/>
              <a:gd name="connsiteY3" fmla="*/ 221671 h 359542"/>
              <a:gd name="connsiteX4" fmla="*/ 146897 w 250206"/>
              <a:gd name="connsiteY4" fmla="*/ 227290 h 359542"/>
              <a:gd name="connsiteX5" fmla="*/ 143306 w 250206"/>
              <a:gd name="connsiteY5" fmla="*/ 228949 h 359542"/>
              <a:gd name="connsiteX6" fmla="*/ 132239 w 250206"/>
              <a:gd name="connsiteY6" fmla="*/ 232427 h 359542"/>
              <a:gd name="connsiteX7" fmla="*/ 100765 w 250206"/>
              <a:gd name="connsiteY7" fmla="*/ 197072 h 359542"/>
              <a:gd name="connsiteX8" fmla="*/ 93382 w 250206"/>
              <a:gd name="connsiteY8" fmla="*/ 157062 h 359542"/>
              <a:gd name="connsiteX9" fmla="*/ 108793 w 250206"/>
              <a:gd name="connsiteY9" fmla="*/ 145263 h 359542"/>
              <a:gd name="connsiteX10" fmla="*/ 111351 w 250206"/>
              <a:gd name="connsiteY10" fmla="*/ 144266 h 359542"/>
              <a:gd name="connsiteX11" fmla="*/ 124619 w 250206"/>
              <a:gd name="connsiteY11" fmla="*/ 138679 h 359542"/>
              <a:gd name="connsiteX12" fmla="*/ 142110 w 250206"/>
              <a:gd name="connsiteY12" fmla="*/ 57148 h 359542"/>
              <a:gd name="connsiteX13" fmla="*/ 138534 w 250206"/>
              <a:gd name="connsiteY13" fmla="*/ 42908 h 359542"/>
              <a:gd name="connsiteX14" fmla="*/ 100489 w 250206"/>
              <a:gd name="connsiteY14" fmla="*/ 0 h 359542"/>
              <a:gd name="connsiteX15" fmla="*/ 84714 w 250206"/>
              <a:gd name="connsiteY15" fmla="*/ 3448 h 359542"/>
              <a:gd name="connsiteX16" fmla="*/ 13593 w 250206"/>
              <a:gd name="connsiteY16" fmla="*/ 60652 h 359542"/>
              <a:gd name="connsiteX17" fmla="*/ 25376 w 250206"/>
              <a:gd name="connsiteY17" fmla="*/ 229237 h 359542"/>
              <a:gd name="connsiteX18" fmla="*/ 137365 w 250206"/>
              <a:gd name="connsiteY18" fmla="*/ 355828 h 359542"/>
              <a:gd name="connsiteX19" fmla="*/ 163442 w 250206"/>
              <a:gd name="connsiteY19" fmla="*/ 359543 h 359542"/>
              <a:gd name="connsiteX20" fmla="*/ 163447 w 250206"/>
              <a:gd name="connsiteY20" fmla="*/ 359543 h 359542"/>
              <a:gd name="connsiteX21" fmla="*/ 228009 w 250206"/>
              <a:gd name="connsiteY21" fmla="*/ 345152 h 359542"/>
              <a:gd name="connsiteX22" fmla="*/ 248694 w 250206"/>
              <a:gd name="connsiteY22" fmla="*/ 324546 h 359542"/>
              <a:gd name="connsiteX23" fmla="*/ 237442 w 250206"/>
              <a:gd name="connsiteY23" fmla="*/ 279193 h 359542"/>
              <a:gd name="connsiteX24" fmla="*/ 225555 w 250206"/>
              <a:gd name="connsiteY24" fmla="*/ 317038 h 359542"/>
              <a:gd name="connsiteX25" fmla="*/ 218456 w 250206"/>
              <a:gd name="connsiteY25" fmla="*/ 322782 h 359542"/>
              <a:gd name="connsiteX26" fmla="*/ 218240 w 250206"/>
              <a:gd name="connsiteY26" fmla="*/ 322876 h 359542"/>
              <a:gd name="connsiteX27" fmla="*/ 163440 w 250206"/>
              <a:gd name="connsiteY27" fmla="*/ 335220 h 359542"/>
              <a:gd name="connsiteX28" fmla="*/ 144725 w 250206"/>
              <a:gd name="connsiteY28" fmla="*/ 332645 h 359542"/>
              <a:gd name="connsiteX29" fmla="*/ 47807 w 250206"/>
              <a:gd name="connsiteY29" fmla="*/ 219837 h 359542"/>
              <a:gd name="connsiteX30" fmla="*/ 35293 w 250206"/>
              <a:gd name="connsiteY30" fmla="*/ 71638 h 359542"/>
              <a:gd name="connsiteX31" fmla="*/ 93740 w 250206"/>
              <a:gd name="connsiteY31" fmla="*/ 26035 h 359542"/>
              <a:gd name="connsiteX32" fmla="*/ 93999 w 250206"/>
              <a:gd name="connsiteY32" fmla="*/ 25930 h 359542"/>
              <a:gd name="connsiteX33" fmla="*/ 100489 w 250206"/>
              <a:gd name="connsiteY33" fmla="*/ 24324 h 359542"/>
              <a:gd name="connsiteX34" fmla="*/ 114965 w 250206"/>
              <a:gd name="connsiteY34" fmla="*/ 48929 h 359542"/>
              <a:gd name="connsiteX35" fmla="*/ 118525 w 250206"/>
              <a:gd name="connsiteY35" fmla="*/ 63109 h 359542"/>
              <a:gd name="connsiteX36" fmla="*/ 115204 w 250206"/>
              <a:gd name="connsiteY36" fmla="*/ 116249 h 359542"/>
              <a:gd name="connsiteX37" fmla="*/ 101999 w 250206"/>
              <a:gd name="connsiteY37" fmla="*/ 121811 h 359542"/>
              <a:gd name="connsiteX38" fmla="*/ 100181 w 250206"/>
              <a:gd name="connsiteY38" fmla="*/ 122515 h 359542"/>
              <a:gd name="connsiteX39" fmla="*/ 70844 w 250206"/>
              <a:gd name="connsiteY39" fmla="*/ 147905 h 359542"/>
              <a:gd name="connsiteX40" fmla="*/ 78719 w 250206"/>
              <a:gd name="connsiteY40" fmla="*/ 207366 h 359542"/>
              <a:gd name="connsiteX41" fmla="*/ 132236 w 250206"/>
              <a:gd name="connsiteY41" fmla="*/ 256753 h 359542"/>
              <a:gd name="connsiteX42" fmla="*/ 153938 w 250206"/>
              <a:gd name="connsiteY42" fmla="*/ 250828 h 359542"/>
              <a:gd name="connsiteX43" fmla="*/ 156336 w 250206"/>
              <a:gd name="connsiteY43" fmla="*/ 249710 h 359542"/>
              <a:gd name="connsiteX44" fmla="*/ 169458 w 250206"/>
              <a:gd name="connsiteY44" fmla="*/ 244083 h 359542"/>
              <a:gd name="connsiteX45" fmla="*/ 173433 w 250206"/>
              <a:gd name="connsiteY45" fmla="*/ 243245 h 359542"/>
              <a:gd name="connsiteX46" fmla="*/ 209110 w 250206"/>
              <a:gd name="connsiteY46" fmla="*/ 279230 h 359542"/>
              <a:gd name="connsiteX47" fmla="*/ 216604 w 250206"/>
              <a:gd name="connsiteY47" fmla="*/ 291743 h 359542"/>
              <a:gd name="connsiteX48" fmla="*/ 225555 w 250206"/>
              <a:gd name="connsiteY48" fmla="*/ 317038 h 35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50206" h="359542">
                <a:moveTo>
                  <a:pt x="237442" y="279193"/>
                </a:moveTo>
                <a:lnTo>
                  <a:pt x="229943" y="266672"/>
                </a:lnTo>
                <a:cubicBezTo>
                  <a:pt x="216458" y="244438"/>
                  <a:pt x="197846" y="218919"/>
                  <a:pt x="173435" y="218919"/>
                </a:cubicBezTo>
                <a:cubicBezTo>
                  <a:pt x="168912" y="218919"/>
                  <a:pt x="164433" y="219829"/>
                  <a:pt x="159999" y="221671"/>
                </a:cubicBezTo>
                <a:lnTo>
                  <a:pt x="146897" y="227290"/>
                </a:lnTo>
                <a:cubicBezTo>
                  <a:pt x="145700" y="227786"/>
                  <a:pt x="144537" y="228350"/>
                  <a:pt x="143306" y="228949"/>
                </a:cubicBezTo>
                <a:cubicBezTo>
                  <a:pt x="139953" y="230580"/>
                  <a:pt x="136150" y="232427"/>
                  <a:pt x="132239" y="232427"/>
                </a:cubicBezTo>
                <a:cubicBezTo>
                  <a:pt x="122590" y="232427"/>
                  <a:pt x="111411" y="219871"/>
                  <a:pt x="100765" y="197072"/>
                </a:cubicBezTo>
                <a:cubicBezTo>
                  <a:pt x="90317" y="174696"/>
                  <a:pt x="90983" y="162965"/>
                  <a:pt x="93382" y="157062"/>
                </a:cubicBezTo>
                <a:cubicBezTo>
                  <a:pt x="96028" y="150550"/>
                  <a:pt x="102182" y="147765"/>
                  <a:pt x="108793" y="145263"/>
                </a:cubicBezTo>
                <a:cubicBezTo>
                  <a:pt x="109713" y="144915"/>
                  <a:pt x="110543" y="144598"/>
                  <a:pt x="111351" y="144266"/>
                </a:cubicBezTo>
                <a:lnTo>
                  <a:pt x="124619" y="138679"/>
                </a:lnTo>
                <a:cubicBezTo>
                  <a:pt x="159185" y="124224"/>
                  <a:pt x="146326" y="73709"/>
                  <a:pt x="142110" y="57148"/>
                </a:cubicBezTo>
                <a:lnTo>
                  <a:pt x="138534" y="42908"/>
                </a:lnTo>
                <a:cubicBezTo>
                  <a:pt x="135477" y="31172"/>
                  <a:pt x="127372" y="0"/>
                  <a:pt x="100489" y="0"/>
                </a:cubicBezTo>
                <a:cubicBezTo>
                  <a:pt x="95512" y="0"/>
                  <a:pt x="90203" y="1159"/>
                  <a:pt x="84714" y="3448"/>
                </a:cubicBezTo>
                <a:cubicBezTo>
                  <a:pt x="81112" y="4878"/>
                  <a:pt x="31549" y="25109"/>
                  <a:pt x="13593" y="60652"/>
                </a:cubicBezTo>
                <a:cubicBezTo>
                  <a:pt x="-7868" y="102958"/>
                  <a:pt x="-3900" y="159691"/>
                  <a:pt x="25376" y="229237"/>
                </a:cubicBezTo>
                <a:cubicBezTo>
                  <a:pt x="54432" y="298871"/>
                  <a:pt x="92110" y="341463"/>
                  <a:pt x="137365" y="355828"/>
                </a:cubicBezTo>
                <a:cubicBezTo>
                  <a:pt x="145127" y="358294"/>
                  <a:pt x="153900" y="359543"/>
                  <a:pt x="163442" y="359543"/>
                </a:cubicBezTo>
                <a:cubicBezTo>
                  <a:pt x="163442" y="359543"/>
                  <a:pt x="163445" y="359543"/>
                  <a:pt x="163447" y="359543"/>
                </a:cubicBezTo>
                <a:cubicBezTo>
                  <a:pt x="194678" y="359543"/>
                  <a:pt x="225506" y="346255"/>
                  <a:pt x="228009" y="345152"/>
                </a:cubicBezTo>
                <a:cubicBezTo>
                  <a:pt x="238776" y="340591"/>
                  <a:pt x="245736" y="333658"/>
                  <a:pt x="248694" y="324546"/>
                </a:cubicBezTo>
                <a:cubicBezTo>
                  <a:pt x="253708" y="309094"/>
                  <a:pt x="245297" y="292164"/>
                  <a:pt x="237442" y="279193"/>
                </a:cubicBezTo>
                <a:close/>
                <a:moveTo>
                  <a:pt x="225555" y="317038"/>
                </a:moveTo>
                <a:cubicBezTo>
                  <a:pt x="224867" y="319156"/>
                  <a:pt x="222477" y="321089"/>
                  <a:pt x="218456" y="322782"/>
                </a:cubicBezTo>
                <a:cubicBezTo>
                  <a:pt x="218389" y="322811"/>
                  <a:pt x="218308" y="322845"/>
                  <a:pt x="218240" y="322876"/>
                </a:cubicBezTo>
                <a:cubicBezTo>
                  <a:pt x="217961" y="322999"/>
                  <a:pt x="190056" y="335222"/>
                  <a:pt x="163440" y="335220"/>
                </a:cubicBezTo>
                <a:cubicBezTo>
                  <a:pt x="156399" y="335220"/>
                  <a:pt x="150103" y="334354"/>
                  <a:pt x="144725" y="332645"/>
                </a:cubicBezTo>
                <a:cubicBezTo>
                  <a:pt x="106599" y="320543"/>
                  <a:pt x="73998" y="282602"/>
                  <a:pt x="47807" y="219837"/>
                </a:cubicBezTo>
                <a:cubicBezTo>
                  <a:pt x="21422" y="157150"/>
                  <a:pt x="17206" y="107295"/>
                  <a:pt x="35293" y="71638"/>
                </a:cubicBezTo>
                <a:cubicBezTo>
                  <a:pt x="49338" y="43839"/>
                  <a:pt x="93309" y="26204"/>
                  <a:pt x="93740" y="26035"/>
                </a:cubicBezTo>
                <a:cubicBezTo>
                  <a:pt x="93827" y="25999"/>
                  <a:pt x="93913" y="25965"/>
                  <a:pt x="93999" y="25930"/>
                </a:cubicBezTo>
                <a:cubicBezTo>
                  <a:pt x="96503" y="24879"/>
                  <a:pt x="98747" y="24324"/>
                  <a:pt x="100489" y="24324"/>
                </a:cubicBezTo>
                <a:cubicBezTo>
                  <a:pt x="105849" y="24324"/>
                  <a:pt x="110726" y="32637"/>
                  <a:pt x="114965" y="48929"/>
                </a:cubicBezTo>
                <a:lnTo>
                  <a:pt x="118525" y="63109"/>
                </a:lnTo>
                <a:cubicBezTo>
                  <a:pt x="126205" y="93271"/>
                  <a:pt x="125036" y="112137"/>
                  <a:pt x="115204" y="116249"/>
                </a:cubicBezTo>
                <a:lnTo>
                  <a:pt x="101999" y="121811"/>
                </a:lnTo>
                <a:cubicBezTo>
                  <a:pt x="101473" y="122029"/>
                  <a:pt x="100859" y="122257"/>
                  <a:pt x="100181" y="122515"/>
                </a:cubicBezTo>
                <a:cubicBezTo>
                  <a:pt x="92887" y="125277"/>
                  <a:pt x="77709" y="131021"/>
                  <a:pt x="70844" y="147905"/>
                </a:cubicBezTo>
                <a:cubicBezTo>
                  <a:pt x="64616" y="163226"/>
                  <a:pt x="67194" y="182676"/>
                  <a:pt x="78719" y="207366"/>
                </a:cubicBezTo>
                <a:cubicBezTo>
                  <a:pt x="94241" y="240598"/>
                  <a:pt x="111746" y="256753"/>
                  <a:pt x="132236" y="256753"/>
                </a:cubicBezTo>
                <a:cubicBezTo>
                  <a:pt x="141745" y="256753"/>
                  <a:pt x="149378" y="253043"/>
                  <a:pt x="153938" y="250828"/>
                </a:cubicBezTo>
                <a:cubicBezTo>
                  <a:pt x="154778" y="250419"/>
                  <a:pt x="155529" y="250044"/>
                  <a:pt x="156336" y="249710"/>
                </a:cubicBezTo>
                <a:lnTo>
                  <a:pt x="169458" y="244083"/>
                </a:lnTo>
                <a:cubicBezTo>
                  <a:pt x="170812" y="243519"/>
                  <a:pt x="172113" y="243245"/>
                  <a:pt x="173433" y="243245"/>
                </a:cubicBezTo>
                <a:cubicBezTo>
                  <a:pt x="179749" y="243245"/>
                  <a:pt x="191075" y="249499"/>
                  <a:pt x="209110" y="279230"/>
                </a:cubicBezTo>
                <a:lnTo>
                  <a:pt x="216604" y="291743"/>
                </a:lnTo>
                <a:cubicBezTo>
                  <a:pt x="225839" y="306991"/>
                  <a:pt x="226569" y="313915"/>
                  <a:pt x="225555" y="317038"/>
                </a:cubicBezTo>
                <a:close/>
              </a:path>
            </a:pathLst>
          </a:custGeom>
          <a:solidFill>
            <a:schemeClr val="bg1"/>
          </a:solidFill>
          <a:ln w="1588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0" name="Рисунок 25">
            <a:extLst>
              <a:ext uri="{FF2B5EF4-FFF2-40B4-BE49-F238E27FC236}">
                <a16:creationId xmlns:a16="http://schemas.microsoft.com/office/drawing/2014/main" xmlns="" id="{D5A61902-905E-4158-8FC2-378ECCDC5176}"/>
              </a:ext>
            </a:extLst>
          </p:cNvPr>
          <p:cNvSpPr/>
          <p:nvPr/>
        </p:nvSpPr>
        <p:spPr>
          <a:xfrm>
            <a:off x="607130" y="4199830"/>
            <a:ext cx="359899" cy="257070"/>
          </a:xfrm>
          <a:custGeom>
            <a:avLst/>
            <a:gdLst>
              <a:gd name="connsiteX0" fmla="*/ 347046 w 359899"/>
              <a:gd name="connsiteY0" fmla="*/ 0 h 257070"/>
              <a:gd name="connsiteX1" fmla="*/ 12854 w 359899"/>
              <a:gd name="connsiteY1" fmla="*/ 0 h 257070"/>
              <a:gd name="connsiteX2" fmla="*/ 0 w 359899"/>
              <a:gd name="connsiteY2" fmla="*/ 12853 h 257070"/>
              <a:gd name="connsiteX3" fmla="*/ 0 w 359899"/>
              <a:gd name="connsiteY3" fmla="*/ 244217 h 257070"/>
              <a:gd name="connsiteX4" fmla="*/ 12854 w 359899"/>
              <a:gd name="connsiteY4" fmla="*/ 257071 h 257070"/>
              <a:gd name="connsiteX5" fmla="*/ 347046 w 359899"/>
              <a:gd name="connsiteY5" fmla="*/ 257071 h 257070"/>
              <a:gd name="connsiteX6" fmla="*/ 359900 w 359899"/>
              <a:gd name="connsiteY6" fmla="*/ 244217 h 257070"/>
              <a:gd name="connsiteX7" fmla="*/ 359900 w 359899"/>
              <a:gd name="connsiteY7" fmla="*/ 12853 h 257070"/>
              <a:gd name="connsiteX8" fmla="*/ 347046 w 359899"/>
              <a:gd name="connsiteY8" fmla="*/ 0 h 257070"/>
              <a:gd name="connsiteX9" fmla="*/ 325966 w 359899"/>
              <a:gd name="connsiteY9" fmla="*/ 25707 h 257070"/>
              <a:gd name="connsiteX10" fmla="*/ 179950 w 359899"/>
              <a:gd name="connsiteY10" fmla="*/ 138022 h 257070"/>
              <a:gd name="connsiteX11" fmla="*/ 33933 w 359899"/>
              <a:gd name="connsiteY11" fmla="*/ 25707 h 257070"/>
              <a:gd name="connsiteX12" fmla="*/ 325966 w 359899"/>
              <a:gd name="connsiteY12" fmla="*/ 25707 h 257070"/>
              <a:gd name="connsiteX13" fmla="*/ 334192 w 359899"/>
              <a:gd name="connsiteY13" fmla="*/ 231364 h 257070"/>
              <a:gd name="connsiteX14" fmla="*/ 25707 w 359899"/>
              <a:gd name="connsiteY14" fmla="*/ 231364 h 257070"/>
              <a:gd name="connsiteX15" fmla="*/ 25707 w 359899"/>
              <a:gd name="connsiteY15" fmla="*/ 51812 h 257070"/>
              <a:gd name="connsiteX16" fmla="*/ 172122 w 359899"/>
              <a:gd name="connsiteY16" fmla="*/ 164435 h 257070"/>
              <a:gd name="connsiteX17" fmla="*/ 187778 w 359899"/>
              <a:gd name="connsiteY17" fmla="*/ 164435 h 257070"/>
              <a:gd name="connsiteX18" fmla="*/ 334192 w 359899"/>
              <a:gd name="connsiteY18" fmla="*/ 51812 h 257070"/>
              <a:gd name="connsiteX19" fmla="*/ 334192 w 359899"/>
              <a:gd name="connsiteY19" fmla="*/ 231364 h 25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9899" h="257070">
                <a:moveTo>
                  <a:pt x="347046" y="0"/>
                </a:moveTo>
                <a:lnTo>
                  <a:pt x="12854" y="0"/>
                </a:lnTo>
                <a:cubicBezTo>
                  <a:pt x="5755" y="0"/>
                  <a:pt x="0" y="5755"/>
                  <a:pt x="0" y="12853"/>
                </a:cubicBezTo>
                <a:lnTo>
                  <a:pt x="0" y="244217"/>
                </a:lnTo>
                <a:cubicBezTo>
                  <a:pt x="0" y="251316"/>
                  <a:pt x="5755" y="257071"/>
                  <a:pt x="12854" y="257071"/>
                </a:cubicBezTo>
                <a:lnTo>
                  <a:pt x="347046" y="257071"/>
                </a:lnTo>
                <a:cubicBezTo>
                  <a:pt x="354145" y="257071"/>
                  <a:pt x="359900" y="251316"/>
                  <a:pt x="359900" y="244217"/>
                </a:cubicBezTo>
                <a:lnTo>
                  <a:pt x="359900" y="12853"/>
                </a:lnTo>
                <a:cubicBezTo>
                  <a:pt x="359900" y="5755"/>
                  <a:pt x="354145" y="0"/>
                  <a:pt x="347046" y="0"/>
                </a:cubicBezTo>
                <a:close/>
                <a:moveTo>
                  <a:pt x="325966" y="25707"/>
                </a:moveTo>
                <a:lnTo>
                  <a:pt x="179950" y="138022"/>
                </a:lnTo>
                <a:lnTo>
                  <a:pt x="33933" y="25707"/>
                </a:lnTo>
                <a:lnTo>
                  <a:pt x="325966" y="25707"/>
                </a:lnTo>
                <a:close/>
                <a:moveTo>
                  <a:pt x="334192" y="231364"/>
                </a:moveTo>
                <a:lnTo>
                  <a:pt x="25707" y="231364"/>
                </a:lnTo>
                <a:lnTo>
                  <a:pt x="25707" y="51812"/>
                </a:lnTo>
                <a:lnTo>
                  <a:pt x="172122" y="164435"/>
                </a:lnTo>
                <a:cubicBezTo>
                  <a:pt x="176739" y="167980"/>
                  <a:pt x="183161" y="167980"/>
                  <a:pt x="187778" y="164435"/>
                </a:cubicBezTo>
                <a:lnTo>
                  <a:pt x="334192" y="51812"/>
                </a:lnTo>
                <a:lnTo>
                  <a:pt x="334192" y="231364"/>
                </a:lnTo>
                <a:close/>
              </a:path>
            </a:pathLst>
          </a:custGeom>
          <a:solidFill>
            <a:schemeClr val="bg1"/>
          </a:solidFill>
          <a:ln w="737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E05727-10F8-4C7F-BEFF-267A7DC676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24" t="9482" r="224" b="25888"/>
          <a:stretch/>
        </p:blipFill>
        <p:spPr>
          <a:xfrm>
            <a:off x="5353566" y="392400"/>
            <a:ext cx="6073200" cy="6073200"/>
          </a:xfrm>
        </p:spPr>
      </p:pic>
      <p:sp>
        <p:nvSpPr>
          <p:cNvPr id="13" name="Oval 7">
            <a:extLst>
              <a:ext uri="{FF2B5EF4-FFF2-40B4-BE49-F238E27FC236}">
                <a16:creationId xmlns:a16="http://schemas.microsoft.com/office/drawing/2014/main" xmlns="" id="{0C367C96-4273-C622-B9F6-FDB956A9C700}"/>
              </a:ext>
            </a:extLst>
          </p:cNvPr>
          <p:cNvSpPr/>
          <p:nvPr/>
        </p:nvSpPr>
        <p:spPr>
          <a:xfrm rot="19392804">
            <a:off x="5353967" y="392801"/>
            <a:ext cx="6072399" cy="6072399"/>
          </a:xfrm>
          <a:prstGeom prst="ellipse">
            <a:avLst/>
          </a:prstGeom>
          <a:gradFill>
            <a:gsLst>
              <a:gs pos="0">
                <a:schemeClr val="accent2">
                  <a:lumMod val="71000"/>
                  <a:lumOff val="29000"/>
                  <a:alpha val="0"/>
                </a:schemeClr>
              </a:gs>
              <a:gs pos="99000">
                <a:schemeClr val="accent2">
                  <a:lumMod val="75000"/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27954075-5C1F-46B1-84FF-F63AFFC2E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866" y="-820792"/>
            <a:ext cx="2996356" cy="2996356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E476C2F-E837-472D-81B0-3FFC2E472EC4}"/>
              </a:ext>
            </a:extLst>
          </p:cNvPr>
          <p:cNvSpPr/>
          <p:nvPr/>
        </p:nvSpPr>
        <p:spPr>
          <a:xfrm>
            <a:off x="438872" y="6141970"/>
            <a:ext cx="3239618" cy="45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834" y="1216189"/>
            <a:ext cx="2585168" cy="25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85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18" t="12464" r="8972" b="-12464"/>
          <a:stretch/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236CCD-9B28-5CE5-3DDC-C40178E1D1A6}"/>
              </a:ext>
            </a:extLst>
          </p:cNvPr>
          <p:cNvSpPr txBox="1"/>
          <p:nvPr/>
        </p:nvSpPr>
        <p:spPr>
          <a:xfrm>
            <a:off x="6644641" y="1329174"/>
            <a:ext cx="5492931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ПЦР</a:t>
            </a:r>
            <a:r>
              <a:rPr lang="ru-RU" sz="6000" b="1" dirty="0">
                <a:solidFill>
                  <a:schemeClr val="bg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6000" dirty="0">
                <a:solidFill>
                  <a:srgbClr val="00B0F0"/>
                </a:solidFill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п</a:t>
            </a:r>
            <a:r>
              <a:rPr lang="ru-RU" sz="6000" dirty="0"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олимеразная</a:t>
            </a:r>
          </a:p>
          <a:p>
            <a:r>
              <a:rPr lang="ru-RU" sz="6000" dirty="0">
                <a:solidFill>
                  <a:srgbClr val="00B0F0"/>
                </a:solidFill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ц</a:t>
            </a:r>
            <a:r>
              <a:rPr lang="ru-RU" sz="6000" dirty="0"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епная</a:t>
            </a:r>
          </a:p>
          <a:p>
            <a:r>
              <a:rPr lang="ru-RU" sz="6000" dirty="0">
                <a:solidFill>
                  <a:srgbClr val="00B0F0"/>
                </a:solidFill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р</a:t>
            </a:r>
            <a:r>
              <a:rPr lang="ru-RU" sz="6000" dirty="0"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еакция</a:t>
            </a:r>
            <a:endParaRPr lang="en-US" sz="6000" dirty="0"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7954075-5C1F-46B1-84FF-F63AFFC2E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433" t="28034" r="-4442" b="28781"/>
          <a:stretch/>
        </p:blipFill>
        <p:spPr>
          <a:xfrm>
            <a:off x="9861803" y="-78000"/>
            <a:ext cx="2299987" cy="8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4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641853"/>
            <a:ext cx="4437071" cy="7017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0D76AF-6AC1-4D80-93A9-5D0984DF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3</a:t>
            </a:fld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236CCD-9B28-5CE5-3DDC-C40178E1D1A6}"/>
              </a:ext>
            </a:extLst>
          </p:cNvPr>
          <p:cNvSpPr txBox="1"/>
          <p:nvPr/>
        </p:nvSpPr>
        <p:spPr>
          <a:xfrm>
            <a:off x="222070" y="1536174"/>
            <a:ext cx="5492931" cy="378565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r>
              <a:rPr lang="ru-RU" sz="6000" b="1" dirty="0">
                <a:solidFill>
                  <a:srgbClr val="00B0F0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ИФА</a:t>
            </a:r>
            <a:r>
              <a:rPr lang="ru-RU" sz="6000" b="1" dirty="0">
                <a:solidFill>
                  <a:schemeClr val="bg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/>
            </a:r>
            <a:br>
              <a:rPr lang="ru-RU" sz="6000" b="1" dirty="0">
                <a:solidFill>
                  <a:schemeClr val="bg1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6000" dirty="0" err="1">
                <a:solidFill>
                  <a:srgbClr val="00B0F0"/>
                </a:solidFill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и</a:t>
            </a:r>
            <a:r>
              <a:rPr lang="ru-RU" sz="6000" dirty="0" err="1"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ммуно</a:t>
            </a:r>
            <a:r>
              <a:rPr lang="ru-RU" sz="6000" dirty="0">
                <a:latin typeface="Oswald" panose="020B0604020202020204"/>
                <a:ea typeface="Roboto Condensed" panose="02000000000000000000" pitchFamily="2" charset="0"/>
                <a:cs typeface="Roboto Condensed" panose="02000000000000000000" pitchFamily="2" charset="0"/>
              </a:rPr>
              <a:t>-</a:t>
            </a:r>
          </a:p>
          <a:p>
            <a:r>
              <a:rPr lang="ru-RU" sz="6000" dirty="0">
                <a:solidFill>
                  <a:srgbClr val="00B0F0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ф</a:t>
            </a:r>
            <a:r>
              <a:rPr lang="ru-RU" sz="6000" dirty="0"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ерментный</a:t>
            </a:r>
          </a:p>
          <a:p>
            <a:r>
              <a:rPr lang="ru-RU" sz="6000" dirty="0">
                <a:solidFill>
                  <a:srgbClr val="00B0F0"/>
                </a:solidFill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а</a:t>
            </a:r>
            <a:r>
              <a:rPr lang="ru-RU" sz="6000" dirty="0">
                <a:latin typeface="Oswald" pitchFamily="2" charset="-52"/>
                <a:ea typeface="Roboto Condensed" panose="02000000000000000000" pitchFamily="2" charset="0"/>
                <a:cs typeface="Roboto Condensed" panose="02000000000000000000" pitchFamily="2" charset="0"/>
              </a:rPr>
              <a:t>нализ</a:t>
            </a:r>
            <a:endParaRPr lang="en-US" sz="6000" dirty="0">
              <a:latin typeface="Oswald" pitchFamily="2" charset="-52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86" t="7456" r="15814" b="-7456"/>
          <a:stretch/>
        </p:blipFill>
        <p:spPr/>
      </p:pic>
      <p:sp>
        <p:nvSpPr>
          <p:cNvPr id="3" name="Прямоугольник 2"/>
          <p:cNvSpPr/>
          <p:nvPr/>
        </p:nvSpPr>
        <p:spPr>
          <a:xfrm>
            <a:off x="339210" y="6296213"/>
            <a:ext cx="3078904" cy="263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7954075-5C1F-46B1-84FF-F63AFFC2ED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433" t="28034" r="-4442" b="28781"/>
          <a:stretch/>
        </p:blipFill>
        <p:spPr>
          <a:xfrm>
            <a:off x="9861803" y="-78000"/>
            <a:ext cx="2299987" cy="8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5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Oswald" panose="020B0604020202020204" charset="-52"/>
              </a:rPr>
              <a:t>Схема ИФА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954075-5C1F-46B1-84FF-F63AFFC2ED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433" t="28034" r="-4442" b="28781"/>
          <a:stretch/>
        </p:blipFill>
        <p:spPr>
          <a:xfrm>
            <a:off x="9861803" y="-78000"/>
            <a:ext cx="2299987" cy="8355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137" y="1690687"/>
            <a:ext cx="1762826" cy="3743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202" y="1638945"/>
            <a:ext cx="1762826" cy="3743285"/>
          </a:xfrm>
          <a:prstGeom prst="rect">
            <a:avLst/>
          </a:prstGeom>
        </p:spPr>
      </p:pic>
      <p:sp>
        <p:nvSpPr>
          <p:cNvPr id="8" name="Rounded Rectangular Callout 17">
            <a:extLst>
              <a:ext uri="{FF2B5EF4-FFF2-40B4-BE49-F238E27FC236}">
                <a16:creationId xmlns:a16="http://schemas.microsoft.com/office/drawing/2014/main" xmlns="" id="{30CD4F01-99C3-4FD4-A781-062CE2738061}"/>
              </a:ext>
            </a:extLst>
          </p:cNvPr>
          <p:cNvSpPr/>
          <p:nvPr/>
        </p:nvSpPr>
        <p:spPr>
          <a:xfrm>
            <a:off x="989908" y="1862751"/>
            <a:ext cx="1953185" cy="806708"/>
          </a:xfrm>
          <a:prstGeom prst="wedgeRoundRectCallout">
            <a:avLst>
              <a:gd name="adj1" fmla="val 72564"/>
              <a:gd name="adj2" fmla="val 793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TB Group Cond" panose="020B0506050504020204" pitchFamily="34" charset="77"/>
              </a:rPr>
              <a:t>Антиген в лунке</a:t>
            </a:r>
          </a:p>
        </p:txBody>
      </p:sp>
      <p:sp>
        <p:nvSpPr>
          <p:cNvPr id="9" name="Rounded Rectangular Callout 17">
            <a:extLst>
              <a:ext uri="{FF2B5EF4-FFF2-40B4-BE49-F238E27FC236}">
                <a16:creationId xmlns:a16="http://schemas.microsoft.com/office/drawing/2014/main" xmlns="" id="{30CD4F01-99C3-4FD4-A781-062CE2738061}"/>
              </a:ext>
            </a:extLst>
          </p:cNvPr>
          <p:cNvSpPr/>
          <p:nvPr/>
        </p:nvSpPr>
        <p:spPr>
          <a:xfrm>
            <a:off x="151089" y="2991493"/>
            <a:ext cx="2622113" cy="1401663"/>
          </a:xfrm>
          <a:prstGeom prst="wedgeRoundRectCallout">
            <a:avLst>
              <a:gd name="adj1" fmla="val 82791"/>
              <a:gd name="adj2" fmla="val -6059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TB Group Cond" panose="020B0506050504020204" pitchFamily="34" charset="77"/>
              </a:rPr>
              <a:t>Сыворотка пациента, в которой мы ищем антитела</a:t>
            </a:r>
          </a:p>
        </p:txBody>
      </p:sp>
      <p:sp>
        <p:nvSpPr>
          <p:cNvPr id="10" name="Rounded Rectangular Callout 17">
            <a:extLst>
              <a:ext uri="{FF2B5EF4-FFF2-40B4-BE49-F238E27FC236}">
                <a16:creationId xmlns:a16="http://schemas.microsoft.com/office/drawing/2014/main" xmlns="" id="{30CD4F01-99C3-4FD4-A781-062CE2738061}"/>
              </a:ext>
            </a:extLst>
          </p:cNvPr>
          <p:cNvSpPr/>
          <p:nvPr/>
        </p:nvSpPr>
        <p:spPr>
          <a:xfrm>
            <a:off x="5229063" y="3272501"/>
            <a:ext cx="2216071" cy="1257231"/>
          </a:xfrm>
          <a:prstGeom prst="wedgeRoundRectCallout">
            <a:avLst>
              <a:gd name="adj1" fmla="val 24247"/>
              <a:gd name="adj2" fmla="val -10568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TB Group Cond" panose="020B0506050504020204" pitchFamily="34" charset="77"/>
              </a:rPr>
              <a:t>То, с помощью чего мы считываем результат</a:t>
            </a:r>
          </a:p>
        </p:txBody>
      </p:sp>
      <p:sp>
        <p:nvSpPr>
          <p:cNvPr id="11" name="Rounded Rectangular Callout 17">
            <a:extLst>
              <a:ext uri="{FF2B5EF4-FFF2-40B4-BE49-F238E27FC236}">
                <a16:creationId xmlns:a16="http://schemas.microsoft.com/office/drawing/2014/main" xmlns="" id="{30CD4F01-99C3-4FD4-A781-062CE2738061}"/>
              </a:ext>
            </a:extLst>
          </p:cNvPr>
          <p:cNvSpPr/>
          <p:nvPr/>
        </p:nvSpPr>
        <p:spPr>
          <a:xfrm>
            <a:off x="9627238" y="1638945"/>
            <a:ext cx="1900046" cy="898936"/>
          </a:xfrm>
          <a:prstGeom prst="wedgeRoundRectCallout">
            <a:avLst>
              <a:gd name="adj1" fmla="val -74989"/>
              <a:gd name="adj2" fmla="val 12930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TB Group Cond" panose="020B0506050504020204" pitchFamily="34" charset="77"/>
              </a:rPr>
              <a:t>Антитело в лунке</a:t>
            </a:r>
          </a:p>
        </p:txBody>
      </p:sp>
      <p:sp>
        <p:nvSpPr>
          <p:cNvPr id="12" name="Rounded Rectangular Callout 17">
            <a:extLst>
              <a:ext uri="{FF2B5EF4-FFF2-40B4-BE49-F238E27FC236}">
                <a16:creationId xmlns:a16="http://schemas.microsoft.com/office/drawing/2014/main" xmlns="" id="{30CD4F01-99C3-4FD4-A781-062CE2738061}"/>
              </a:ext>
            </a:extLst>
          </p:cNvPr>
          <p:cNvSpPr/>
          <p:nvPr/>
        </p:nvSpPr>
        <p:spPr>
          <a:xfrm>
            <a:off x="9805330" y="2887742"/>
            <a:ext cx="2292227" cy="1845650"/>
          </a:xfrm>
          <a:prstGeom prst="wedgeRoundRectCallout">
            <a:avLst>
              <a:gd name="adj1" fmla="val -76343"/>
              <a:gd name="adj2" fmla="val -4831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Oswald" panose="020B0604020202020204" charset="-52"/>
                <a:ea typeface="VTB Group Cond" panose="020B0506050504020204" pitchFamily="34" charset="77"/>
              </a:rPr>
              <a:t>Сыворотка пациента, в которой мы ищем антигены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4923940" y="3619215"/>
            <a:ext cx="357357" cy="38270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7364635" y="3619216"/>
            <a:ext cx="357357" cy="38270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4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18933E6-A6B2-4DAC-B715-31603369B5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sp>
        <p:nvSpPr>
          <p:cNvPr id="7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1635027" y="4492415"/>
            <a:ext cx="2651838" cy="1023407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  <a:latin typeface="Oswald" panose="020B0604020202020204" charset="-52"/>
                <a:ea typeface="VTB Group Cond Book" panose="020B0506050504020204" pitchFamily="34" charset="-52"/>
              </a:rPr>
              <a:t>Поставить диагноз</a:t>
            </a:r>
          </a:p>
        </p:txBody>
      </p:sp>
      <p:grpSp>
        <p:nvGrpSpPr>
          <p:cNvPr id="13" name="Group 1067">
            <a:extLst>
              <a:ext uri="{FF2B5EF4-FFF2-40B4-BE49-F238E27FC236}">
                <a16:creationId xmlns:a16="http://schemas.microsoft.com/office/drawing/2014/main" xmlns="" id="{43BAC91A-8B11-4BC9-94D4-B29DD4B48B01}"/>
              </a:ext>
            </a:extLst>
          </p:cNvPr>
          <p:cNvGrpSpPr/>
          <p:nvPr/>
        </p:nvGrpSpPr>
        <p:grpSpPr>
          <a:xfrm>
            <a:off x="10164936" y="4250361"/>
            <a:ext cx="332399" cy="332399"/>
            <a:chOff x="8385970" y="6045466"/>
            <a:chExt cx="312857" cy="312857"/>
          </a:xfrm>
          <a:solidFill>
            <a:schemeClr val="bg1"/>
          </a:solidFill>
        </p:grpSpPr>
        <p:sp>
          <p:nvSpPr>
            <p:cNvPr id="14" name="Полилиния: фигура 168">
              <a:extLst>
                <a:ext uri="{FF2B5EF4-FFF2-40B4-BE49-F238E27FC236}">
                  <a16:creationId xmlns:a16="http://schemas.microsoft.com/office/drawing/2014/main" xmlns="" id="{E57807D3-B771-4455-B92B-68B6C04A4856}"/>
                </a:ext>
              </a:extLst>
            </p:cNvPr>
            <p:cNvSpPr/>
            <p:nvPr/>
          </p:nvSpPr>
          <p:spPr>
            <a:xfrm>
              <a:off x="8385970" y="6045466"/>
              <a:ext cx="312857" cy="312857"/>
            </a:xfrm>
            <a:custGeom>
              <a:avLst/>
              <a:gdLst>
                <a:gd name="connsiteX0" fmla="*/ 156950 w 312857"/>
                <a:gd name="connsiteY0" fmla="*/ 1071 h 312857"/>
                <a:gd name="connsiteX1" fmla="*/ 1071 w 312857"/>
                <a:gd name="connsiteY1" fmla="*/ 156950 h 312857"/>
                <a:gd name="connsiteX2" fmla="*/ 156950 w 312857"/>
                <a:gd name="connsiteY2" fmla="*/ 312829 h 312857"/>
                <a:gd name="connsiteX3" fmla="*/ 312829 w 312857"/>
                <a:gd name="connsiteY3" fmla="*/ 156950 h 312857"/>
                <a:gd name="connsiteX4" fmla="*/ 156950 w 312857"/>
                <a:gd name="connsiteY4" fmla="*/ 1071 h 312857"/>
                <a:gd name="connsiteX5" fmla="*/ 156950 w 312857"/>
                <a:gd name="connsiteY5" fmla="*/ 288847 h 312857"/>
                <a:gd name="connsiteX6" fmla="*/ 25053 w 312857"/>
                <a:gd name="connsiteY6" fmla="*/ 156950 h 312857"/>
                <a:gd name="connsiteX7" fmla="*/ 156950 w 312857"/>
                <a:gd name="connsiteY7" fmla="*/ 25053 h 312857"/>
                <a:gd name="connsiteX8" fmla="*/ 288847 w 312857"/>
                <a:gd name="connsiteY8" fmla="*/ 156950 h 312857"/>
                <a:gd name="connsiteX9" fmla="*/ 156950 w 312857"/>
                <a:gd name="connsiteY9" fmla="*/ 288847 h 31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857" h="312857">
                  <a:moveTo>
                    <a:pt x="156950" y="1071"/>
                  </a:moveTo>
                  <a:cubicBezTo>
                    <a:pt x="70617" y="1071"/>
                    <a:pt x="1071" y="70617"/>
                    <a:pt x="1071" y="156950"/>
                  </a:cubicBezTo>
                  <a:cubicBezTo>
                    <a:pt x="1071" y="243283"/>
                    <a:pt x="70617" y="312829"/>
                    <a:pt x="156950" y="312829"/>
                  </a:cubicBezTo>
                  <a:cubicBezTo>
                    <a:pt x="243283" y="312829"/>
                    <a:pt x="312829" y="243283"/>
                    <a:pt x="312829" y="156950"/>
                  </a:cubicBezTo>
                  <a:cubicBezTo>
                    <a:pt x="312829" y="70617"/>
                    <a:pt x="243283" y="1071"/>
                    <a:pt x="156950" y="1071"/>
                  </a:cubicBezTo>
                  <a:close/>
                  <a:moveTo>
                    <a:pt x="156950" y="288847"/>
                  </a:moveTo>
                  <a:cubicBezTo>
                    <a:pt x="83807" y="288847"/>
                    <a:pt x="25053" y="230093"/>
                    <a:pt x="25053" y="156950"/>
                  </a:cubicBezTo>
                  <a:cubicBezTo>
                    <a:pt x="25053" y="83807"/>
                    <a:pt x="83807" y="25053"/>
                    <a:pt x="156950" y="25053"/>
                  </a:cubicBezTo>
                  <a:cubicBezTo>
                    <a:pt x="230093" y="25053"/>
                    <a:pt x="288847" y="83807"/>
                    <a:pt x="288847" y="156950"/>
                  </a:cubicBezTo>
                  <a:cubicBezTo>
                    <a:pt x="288847" y="230093"/>
                    <a:pt x="230093" y="288847"/>
                    <a:pt x="156950" y="288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: фигура 169">
              <a:extLst>
                <a:ext uri="{FF2B5EF4-FFF2-40B4-BE49-F238E27FC236}">
                  <a16:creationId xmlns:a16="http://schemas.microsoft.com/office/drawing/2014/main" xmlns="" id="{B14EBD9E-6DB3-49B0-9FC6-33E29165E8C1}"/>
                </a:ext>
              </a:extLst>
            </p:cNvPr>
            <p:cNvSpPr/>
            <p:nvPr/>
          </p:nvSpPr>
          <p:spPr>
            <a:xfrm>
              <a:off x="8529858" y="6105419"/>
              <a:ext cx="25714" cy="145714"/>
            </a:xfrm>
            <a:custGeom>
              <a:avLst/>
              <a:gdLst>
                <a:gd name="connsiteX0" fmla="*/ 13061 w 25714"/>
                <a:gd name="connsiteY0" fmla="*/ 1071 h 145714"/>
                <a:gd name="connsiteX1" fmla="*/ 1071 w 25714"/>
                <a:gd name="connsiteY1" fmla="*/ 13061 h 145714"/>
                <a:gd name="connsiteX2" fmla="*/ 1071 w 25714"/>
                <a:gd name="connsiteY2" fmla="*/ 132967 h 145714"/>
                <a:gd name="connsiteX3" fmla="*/ 13061 w 25714"/>
                <a:gd name="connsiteY3" fmla="*/ 144957 h 145714"/>
                <a:gd name="connsiteX4" fmla="*/ 25051 w 25714"/>
                <a:gd name="connsiteY4" fmla="*/ 132967 h 145714"/>
                <a:gd name="connsiteX5" fmla="*/ 25051 w 25714"/>
                <a:gd name="connsiteY5" fmla="*/ 13063 h 145714"/>
                <a:gd name="connsiteX6" fmla="*/ 13061 w 25714"/>
                <a:gd name="connsiteY6" fmla="*/ 1071 h 14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4" h="145714">
                  <a:moveTo>
                    <a:pt x="13061" y="1071"/>
                  </a:moveTo>
                  <a:cubicBezTo>
                    <a:pt x="5867" y="1071"/>
                    <a:pt x="1071" y="5867"/>
                    <a:pt x="1071" y="13061"/>
                  </a:cubicBezTo>
                  <a:lnTo>
                    <a:pt x="1071" y="132967"/>
                  </a:lnTo>
                  <a:cubicBezTo>
                    <a:pt x="1071" y="140161"/>
                    <a:pt x="5867" y="144957"/>
                    <a:pt x="13061" y="144957"/>
                  </a:cubicBezTo>
                  <a:cubicBezTo>
                    <a:pt x="20256" y="144957"/>
                    <a:pt x="25051" y="140161"/>
                    <a:pt x="25051" y="132967"/>
                  </a:cubicBezTo>
                  <a:lnTo>
                    <a:pt x="25051" y="13063"/>
                  </a:lnTo>
                  <a:cubicBezTo>
                    <a:pt x="25053" y="5869"/>
                    <a:pt x="20256" y="1071"/>
                    <a:pt x="13061" y="1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: фигура 170">
              <a:extLst>
                <a:ext uri="{FF2B5EF4-FFF2-40B4-BE49-F238E27FC236}">
                  <a16:creationId xmlns:a16="http://schemas.microsoft.com/office/drawing/2014/main" xmlns="" id="{CBB506C2-853E-44B4-9878-F0511D700634}"/>
                </a:ext>
              </a:extLst>
            </p:cNvPr>
            <p:cNvSpPr/>
            <p:nvPr/>
          </p:nvSpPr>
          <p:spPr>
            <a:xfrm>
              <a:off x="8529858" y="6273289"/>
              <a:ext cx="25714" cy="25714"/>
            </a:xfrm>
            <a:custGeom>
              <a:avLst/>
              <a:gdLst>
                <a:gd name="connsiteX0" fmla="*/ 13061 w 25714"/>
                <a:gd name="connsiteY0" fmla="*/ 1071 h 25714"/>
                <a:gd name="connsiteX1" fmla="*/ 1071 w 25714"/>
                <a:gd name="connsiteY1" fmla="*/ 13061 h 25714"/>
                <a:gd name="connsiteX2" fmla="*/ 13061 w 25714"/>
                <a:gd name="connsiteY2" fmla="*/ 25051 h 25714"/>
                <a:gd name="connsiteX3" fmla="*/ 25051 w 25714"/>
                <a:gd name="connsiteY3" fmla="*/ 13061 h 25714"/>
                <a:gd name="connsiteX4" fmla="*/ 13061 w 25714"/>
                <a:gd name="connsiteY4" fmla="*/ 1071 h 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" h="25714">
                  <a:moveTo>
                    <a:pt x="13061" y="1071"/>
                  </a:moveTo>
                  <a:cubicBezTo>
                    <a:pt x="7066" y="1071"/>
                    <a:pt x="1071" y="7067"/>
                    <a:pt x="1071" y="13061"/>
                  </a:cubicBezTo>
                  <a:cubicBezTo>
                    <a:pt x="1071" y="19056"/>
                    <a:pt x="7067" y="25051"/>
                    <a:pt x="13061" y="25051"/>
                  </a:cubicBezTo>
                  <a:cubicBezTo>
                    <a:pt x="19056" y="25051"/>
                    <a:pt x="25051" y="19056"/>
                    <a:pt x="25051" y="13061"/>
                  </a:cubicBezTo>
                  <a:cubicBezTo>
                    <a:pt x="25051" y="7067"/>
                    <a:pt x="19057" y="1071"/>
                    <a:pt x="13061" y="1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3FD6B58-9479-42C7-937E-7795DD3466AF}"/>
              </a:ext>
            </a:extLst>
          </p:cNvPr>
          <p:cNvSpPr/>
          <p:nvPr/>
        </p:nvSpPr>
        <p:spPr>
          <a:xfrm>
            <a:off x="5217" y="0"/>
            <a:ext cx="12181566" cy="3606268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Oswald" panose="020B0604020202020204" charset="-52"/>
              </a:rPr>
              <a:t>Вирус иммунодефицита кошек</a:t>
            </a:r>
            <a:r>
              <a:rPr lang="en-US" b="1" dirty="0">
                <a:latin typeface="Oswald" panose="020B0604020202020204" charset="-52"/>
              </a:rPr>
              <a:t> - </a:t>
            </a:r>
            <a:r>
              <a:rPr lang="ru-RU" b="1" dirty="0">
                <a:latin typeface="Oswald" panose="020B0604020202020204" charset="-52"/>
              </a:rPr>
              <a:t>ВИК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8079" y="2244813"/>
            <a:ext cx="5358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swald" panose="020B0604020202020204" charset="-52"/>
              </a:rPr>
              <a:t>Feline Immunodeficiency Virus (FIV)</a:t>
            </a:r>
          </a:p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8003" y="6301366"/>
            <a:ext cx="3811042" cy="35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7513098" y="4493266"/>
            <a:ext cx="2651838" cy="1022556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dirty="0">
                <a:solidFill>
                  <a:srgbClr val="FFFFFF"/>
                </a:solidFill>
                <a:latin typeface="Oswald" panose="020B0604020202020204" charset="-52"/>
                <a:ea typeface="VTB Group Cond Book" panose="020B0506050504020204" pitchFamily="34" charset="-52"/>
              </a:rPr>
              <a:t>Исключить</a:t>
            </a:r>
          </a:p>
          <a:p>
            <a:pPr algn="ctr"/>
            <a:r>
              <a:rPr lang="ru-RU" sz="3200" dirty="0">
                <a:solidFill>
                  <a:srgbClr val="FFFFFF"/>
                </a:solidFill>
                <a:latin typeface="Oswald" panose="020B0604020202020204" charset="-52"/>
                <a:ea typeface="VTB Group Cond Book" panose="020B0506050504020204" pitchFamily="34" charset="-52"/>
              </a:rPr>
              <a:t>диагноз</a:t>
            </a:r>
          </a:p>
        </p:txBody>
      </p:sp>
    </p:spTree>
    <p:extLst>
      <p:ext uri="{BB962C8B-B14F-4D97-AF65-F5344CB8AC3E}">
        <p14:creationId xmlns:p14="http://schemas.microsoft.com/office/powerpoint/2010/main" xmlns="" val="23844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xmlns="" id="{75B36D19-A768-4D95-A3FB-E2317CB16198}"/>
              </a:ext>
            </a:extLst>
          </p:cNvPr>
          <p:cNvSpPr/>
          <p:nvPr/>
        </p:nvSpPr>
        <p:spPr>
          <a:xfrm>
            <a:off x="1" y="-16276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xmlns="" id="{05FFA0F2-3155-4C82-A3B1-8F97B4D448DA}"/>
              </a:ext>
            </a:extLst>
          </p:cNvPr>
          <p:cNvSpPr txBox="1">
            <a:spLocks/>
          </p:cNvSpPr>
          <p:nvPr/>
        </p:nvSpPr>
        <p:spPr>
          <a:xfrm>
            <a:off x="348003" y="1640935"/>
            <a:ext cx="5373134" cy="452431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latin typeface="Oswald" panose="020B0604020202020204" charset="-52"/>
              </a:rPr>
              <a:t>Рекомендован для котят младше 6 месяцев</a:t>
            </a:r>
            <a:endParaRPr lang="en-US" sz="2000" b="0" dirty="0">
              <a:latin typeface="Oswald" panose="020B0604020202020204" charset="-5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="0" dirty="0">
              <a:latin typeface="Oswald" panose="020B0604020202020204" charset="-5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latin typeface="Oswald" panose="020B0604020202020204" charset="-52"/>
              </a:rPr>
              <a:t>Возможен ложноотрицательный результат из-за циркуляции </a:t>
            </a:r>
            <a:r>
              <a:rPr lang="ru-RU" sz="2000" b="0" dirty="0" err="1">
                <a:latin typeface="Oswald" panose="020B0604020202020204" charset="-52"/>
              </a:rPr>
              <a:t>провируса</a:t>
            </a:r>
            <a:endParaRPr lang="en-US" sz="2000" b="0" dirty="0">
              <a:latin typeface="Oswald" panose="020B0604020202020204" charset="-5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="0" dirty="0">
              <a:latin typeface="Oswald" panose="020B0604020202020204" charset="-5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latin typeface="Oswald" panose="020B0604020202020204" charset="-52"/>
              </a:rPr>
              <a:t>Возможен ложноотрицательный результат на ранней стадии заболевания</a:t>
            </a:r>
            <a:endParaRPr lang="en-US" sz="2000" b="0" dirty="0">
              <a:latin typeface="Oswald" panose="020B0604020202020204" charset="-5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="0" dirty="0">
              <a:latin typeface="Oswald" panose="020B0604020202020204" charset="-5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latin typeface="Oswald" panose="020B0604020202020204" charset="-52"/>
              </a:rPr>
              <a:t>Возможен ложноотрицательный результат при низкой вирусной нагрузке</a:t>
            </a:r>
            <a:endParaRPr lang="en-US" sz="2000" b="0" dirty="0">
              <a:latin typeface="Oswald" panose="020B0604020202020204" charset="-5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2000" b="0" dirty="0">
              <a:latin typeface="Oswald" panose="020B0604020202020204" charset="-5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0" dirty="0">
                <a:latin typeface="Oswald" panose="020B0604020202020204" charset="-52"/>
              </a:rPr>
              <a:t>На терминальной стадии заболевания при отрицательном результате ИФА ПЦР обнаруживает вирус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EA0A9A-E67D-4BF6-A3E9-5C1848A0F5F1}"/>
              </a:ext>
            </a:extLst>
          </p:cNvPr>
          <p:cNvSpPr txBox="1">
            <a:spLocks/>
          </p:cNvSpPr>
          <p:nvPr/>
        </p:nvSpPr>
        <p:spPr bwMode="gray">
          <a:xfrm>
            <a:off x="6862916" y="1640935"/>
            <a:ext cx="4945626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Oswald" panose="020B0604020202020204" charset="-52"/>
              </a:rPr>
              <a:t>Рекомендован для кошек старше 6 месяцев как метод </a:t>
            </a:r>
            <a:r>
              <a:rPr lang="ru-RU" sz="2000" b="1" dirty="0">
                <a:latin typeface="Oswald" panose="020B0604020202020204" charset="-52"/>
              </a:rPr>
              <a:t>исключения</a:t>
            </a:r>
            <a:r>
              <a:rPr lang="ru-RU" sz="2000" dirty="0">
                <a:latin typeface="Oswald" panose="020B0604020202020204" charset="-52"/>
              </a:rPr>
              <a:t> заболевания</a:t>
            </a:r>
            <a:endParaRPr lang="en-US" sz="2000" dirty="0">
              <a:latin typeface="Oswald" panose="020B060402020202020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Oswald" panose="020B060402020202020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Oswald" panose="020B0604020202020204" charset="-52"/>
              </a:rPr>
              <a:t>У котят младше 6 месяцев возможен положительный результат ИФА из-за циркуляции материнских антител</a:t>
            </a:r>
            <a:endParaRPr lang="en-US" sz="2000" dirty="0">
              <a:latin typeface="Oswald" panose="020B060402020202020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Oswald" panose="020B060402020202020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Oswald" panose="020B0604020202020204" charset="-52"/>
              </a:rPr>
              <a:t>У животных на терминальной стадии заболевания результат может быть отрицательным</a:t>
            </a: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xmlns="" id="{5BF3F9FB-48DF-4C14-A4E8-6B1DD486C94B}"/>
              </a:ext>
            </a:extLst>
          </p:cNvPr>
          <p:cNvSpPr/>
          <p:nvPr/>
        </p:nvSpPr>
        <p:spPr>
          <a:xfrm>
            <a:off x="2456811" y="639536"/>
            <a:ext cx="137890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accent2"/>
                </a:solidFill>
                <a:latin typeface="Oswald" panose="020B0604020202020204" charset="-52"/>
                <a:ea typeface="+mj-ea"/>
                <a:cs typeface="+mj-cs"/>
              </a:rPr>
              <a:t>ПЦР</a:t>
            </a:r>
          </a:p>
        </p:txBody>
      </p:sp>
      <p:sp>
        <p:nvSpPr>
          <p:cNvPr id="37" name="Rectangle 118">
            <a:extLst>
              <a:ext uri="{FF2B5EF4-FFF2-40B4-BE49-F238E27FC236}">
                <a16:creationId xmlns:a16="http://schemas.microsoft.com/office/drawing/2014/main" xmlns="" id="{F82656F5-5320-43A7-A138-4BDAE1504D89}"/>
              </a:ext>
            </a:extLst>
          </p:cNvPr>
          <p:cNvSpPr/>
          <p:nvPr/>
        </p:nvSpPr>
        <p:spPr>
          <a:xfrm>
            <a:off x="8371855" y="628005"/>
            <a:ext cx="146578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Oswald" panose="020B0604020202020204" charset="-52"/>
                <a:ea typeface="+mj-ea"/>
                <a:cs typeface="+mj-cs"/>
              </a:rPr>
              <a:t>ИФА</a:t>
            </a:r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xmlns="" id="{8BB27BDD-3331-4500-999D-831E0358FC29}"/>
              </a:ext>
            </a:extLst>
          </p:cNvPr>
          <p:cNvSpPr txBox="1">
            <a:spLocks/>
          </p:cNvSpPr>
          <p:nvPr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003" y="6301366"/>
            <a:ext cx="3811042" cy="35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9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xmlns="" id="{75B36D19-A768-4D95-A3FB-E2317CB16198}"/>
              </a:ext>
            </a:extLst>
          </p:cNvPr>
          <p:cNvSpPr/>
          <p:nvPr/>
        </p:nvSpPr>
        <p:spPr>
          <a:xfrm>
            <a:off x="1" y="-16276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xmlns="" id="{5BF3F9FB-48DF-4C14-A4E8-6B1DD486C94B}"/>
              </a:ext>
            </a:extLst>
          </p:cNvPr>
          <p:cNvSpPr/>
          <p:nvPr/>
        </p:nvSpPr>
        <p:spPr>
          <a:xfrm>
            <a:off x="186812" y="499964"/>
            <a:ext cx="57081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 err="1">
                <a:solidFill>
                  <a:schemeClr val="accent2"/>
                </a:solidFill>
                <a:latin typeface="Oswald" panose="020B0604020202020204" charset="-52"/>
                <a:ea typeface="+mj-ea"/>
                <a:cs typeface="+mj-cs"/>
              </a:rPr>
              <a:t>Коронавирусная</a:t>
            </a:r>
            <a:endParaRPr lang="ru-RU" sz="4000" b="1" dirty="0">
              <a:solidFill>
                <a:schemeClr val="accent2"/>
              </a:solidFill>
              <a:latin typeface="Oswald" panose="020B0604020202020204" charset="-52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accent2"/>
                </a:solidFill>
                <a:latin typeface="Oswald" panose="020B0604020202020204" charset="-52"/>
                <a:ea typeface="+mj-ea"/>
                <a:cs typeface="+mj-cs"/>
              </a:rPr>
              <a:t>инфекция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accent2"/>
                </a:solidFill>
                <a:latin typeface="Oswald" panose="020B0604020202020204" charset="-52"/>
                <a:ea typeface="+mj-ea"/>
                <a:cs typeface="+mj-cs"/>
              </a:rPr>
              <a:t> кошек</a:t>
            </a:r>
          </a:p>
        </p:txBody>
      </p:sp>
      <p:sp>
        <p:nvSpPr>
          <p:cNvPr id="37" name="Rectangle 118">
            <a:extLst>
              <a:ext uri="{FF2B5EF4-FFF2-40B4-BE49-F238E27FC236}">
                <a16:creationId xmlns:a16="http://schemas.microsoft.com/office/drawing/2014/main" xmlns="" id="{F82656F5-5320-43A7-A138-4BDAE1504D89}"/>
              </a:ext>
            </a:extLst>
          </p:cNvPr>
          <p:cNvSpPr/>
          <p:nvPr/>
        </p:nvSpPr>
        <p:spPr>
          <a:xfrm>
            <a:off x="6823165" y="628005"/>
            <a:ext cx="4563172" cy="25299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Oswald" panose="020B0604020202020204" charset="-52"/>
                <a:ea typeface="+mj-ea"/>
                <a:cs typeface="+mj-cs"/>
              </a:rPr>
              <a:t>Инфекционный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Oswald" panose="020B0604020202020204" charset="-52"/>
                <a:ea typeface="+mj-ea"/>
                <a:cs typeface="+mj-cs"/>
              </a:rPr>
              <a:t>перитонит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Oswald" panose="020B0604020202020204" charset="-52"/>
                <a:ea typeface="+mj-ea"/>
                <a:cs typeface="+mj-cs"/>
              </a:rPr>
              <a:t>кошек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4400" b="1" dirty="0">
              <a:solidFill>
                <a:schemeClr val="bg1"/>
              </a:solidFill>
              <a:latin typeface="Oswald" panose="020B0604020202020204" charset="-52"/>
              <a:ea typeface="+mj-ea"/>
              <a:cs typeface="+mj-cs"/>
            </a:endParaRPr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xmlns="" id="{8BB27BDD-3331-4500-999D-831E0358FC29}"/>
              </a:ext>
            </a:extLst>
          </p:cNvPr>
          <p:cNvSpPr txBox="1">
            <a:spLocks/>
          </p:cNvSpPr>
          <p:nvPr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003" y="6301366"/>
            <a:ext cx="3811042" cy="35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059" y="2314623"/>
            <a:ext cx="2279801" cy="2279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6072" y="5101132"/>
            <a:ext cx="50825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Для исключения </a:t>
            </a:r>
            <a:r>
              <a:rPr lang="ru-RU" sz="2400" dirty="0" err="1"/>
              <a:t>вирусоносительства</a:t>
            </a:r>
            <a:r>
              <a:rPr lang="ru-RU" sz="2400" dirty="0"/>
              <a:t> рекомендовано ПЦР-исследование кала последовательно 5-6 раз с промежутком 3-4 недели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9715" y="2749904"/>
            <a:ext cx="3814611" cy="3814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7059" y="4575369"/>
            <a:ext cx="3637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Feline coronavirus</a:t>
            </a:r>
            <a:r>
              <a:rPr lang="en-US" sz="1600" dirty="0"/>
              <a:t> (</a:t>
            </a:r>
            <a:r>
              <a:rPr lang="en-US" sz="1600" b="1" dirty="0" err="1"/>
              <a:t>FCoV</a:t>
            </a:r>
            <a:r>
              <a:rPr lang="en-US" sz="1600" dirty="0"/>
              <a:t>)</a:t>
            </a:r>
            <a:endParaRPr lang="ru-RU" sz="1600" b="1" dirty="0">
              <a:latin typeface="Oswald" panose="020B0604020202020204" charset="-5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2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18933E6-A6B2-4DAC-B715-31603369B5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/>
      </p:pic>
      <p:sp>
        <p:nvSpPr>
          <p:cNvPr id="7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1635027" y="4492415"/>
            <a:ext cx="2651838" cy="1023407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00" dirty="0">
                <a:solidFill>
                  <a:srgbClr val="FFFFFF"/>
                </a:solidFill>
                <a:latin typeface="Oswald" panose="020B0604020202020204" charset="-52"/>
                <a:ea typeface="VTB Group Cond Book" panose="020B0506050504020204" pitchFamily="34" charset="-52"/>
              </a:rPr>
              <a:t>ПЦР?</a:t>
            </a:r>
          </a:p>
        </p:txBody>
      </p:sp>
      <p:grpSp>
        <p:nvGrpSpPr>
          <p:cNvPr id="13" name="Group 1067">
            <a:extLst>
              <a:ext uri="{FF2B5EF4-FFF2-40B4-BE49-F238E27FC236}">
                <a16:creationId xmlns:a16="http://schemas.microsoft.com/office/drawing/2014/main" xmlns="" id="{43BAC91A-8B11-4BC9-94D4-B29DD4B48B01}"/>
              </a:ext>
            </a:extLst>
          </p:cNvPr>
          <p:cNvGrpSpPr/>
          <p:nvPr/>
        </p:nvGrpSpPr>
        <p:grpSpPr>
          <a:xfrm>
            <a:off x="10164936" y="4250361"/>
            <a:ext cx="332399" cy="332399"/>
            <a:chOff x="8385970" y="6045466"/>
            <a:chExt cx="312857" cy="312857"/>
          </a:xfrm>
          <a:solidFill>
            <a:schemeClr val="bg1"/>
          </a:solidFill>
        </p:grpSpPr>
        <p:sp>
          <p:nvSpPr>
            <p:cNvPr id="14" name="Полилиния: фигура 168">
              <a:extLst>
                <a:ext uri="{FF2B5EF4-FFF2-40B4-BE49-F238E27FC236}">
                  <a16:creationId xmlns:a16="http://schemas.microsoft.com/office/drawing/2014/main" xmlns="" id="{E57807D3-B771-4455-B92B-68B6C04A4856}"/>
                </a:ext>
              </a:extLst>
            </p:cNvPr>
            <p:cNvSpPr/>
            <p:nvPr/>
          </p:nvSpPr>
          <p:spPr>
            <a:xfrm>
              <a:off x="8385970" y="6045466"/>
              <a:ext cx="312857" cy="312857"/>
            </a:xfrm>
            <a:custGeom>
              <a:avLst/>
              <a:gdLst>
                <a:gd name="connsiteX0" fmla="*/ 156950 w 312857"/>
                <a:gd name="connsiteY0" fmla="*/ 1071 h 312857"/>
                <a:gd name="connsiteX1" fmla="*/ 1071 w 312857"/>
                <a:gd name="connsiteY1" fmla="*/ 156950 h 312857"/>
                <a:gd name="connsiteX2" fmla="*/ 156950 w 312857"/>
                <a:gd name="connsiteY2" fmla="*/ 312829 h 312857"/>
                <a:gd name="connsiteX3" fmla="*/ 312829 w 312857"/>
                <a:gd name="connsiteY3" fmla="*/ 156950 h 312857"/>
                <a:gd name="connsiteX4" fmla="*/ 156950 w 312857"/>
                <a:gd name="connsiteY4" fmla="*/ 1071 h 312857"/>
                <a:gd name="connsiteX5" fmla="*/ 156950 w 312857"/>
                <a:gd name="connsiteY5" fmla="*/ 288847 h 312857"/>
                <a:gd name="connsiteX6" fmla="*/ 25053 w 312857"/>
                <a:gd name="connsiteY6" fmla="*/ 156950 h 312857"/>
                <a:gd name="connsiteX7" fmla="*/ 156950 w 312857"/>
                <a:gd name="connsiteY7" fmla="*/ 25053 h 312857"/>
                <a:gd name="connsiteX8" fmla="*/ 288847 w 312857"/>
                <a:gd name="connsiteY8" fmla="*/ 156950 h 312857"/>
                <a:gd name="connsiteX9" fmla="*/ 156950 w 312857"/>
                <a:gd name="connsiteY9" fmla="*/ 288847 h 31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857" h="312857">
                  <a:moveTo>
                    <a:pt x="156950" y="1071"/>
                  </a:moveTo>
                  <a:cubicBezTo>
                    <a:pt x="70617" y="1071"/>
                    <a:pt x="1071" y="70617"/>
                    <a:pt x="1071" y="156950"/>
                  </a:cubicBezTo>
                  <a:cubicBezTo>
                    <a:pt x="1071" y="243283"/>
                    <a:pt x="70617" y="312829"/>
                    <a:pt x="156950" y="312829"/>
                  </a:cubicBezTo>
                  <a:cubicBezTo>
                    <a:pt x="243283" y="312829"/>
                    <a:pt x="312829" y="243283"/>
                    <a:pt x="312829" y="156950"/>
                  </a:cubicBezTo>
                  <a:cubicBezTo>
                    <a:pt x="312829" y="70617"/>
                    <a:pt x="243283" y="1071"/>
                    <a:pt x="156950" y="1071"/>
                  </a:cubicBezTo>
                  <a:close/>
                  <a:moveTo>
                    <a:pt x="156950" y="288847"/>
                  </a:moveTo>
                  <a:cubicBezTo>
                    <a:pt x="83807" y="288847"/>
                    <a:pt x="25053" y="230093"/>
                    <a:pt x="25053" y="156950"/>
                  </a:cubicBezTo>
                  <a:cubicBezTo>
                    <a:pt x="25053" y="83807"/>
                    <a:pt x="83807" y="25053"/>
                    <a:pt x="156950" y="25053"/>
                  </a:cubicBezTo>
                  <a:cubicBezTo>
                    <a:pt x="230093" y="25053"/>
                    <a:pt x="288847" y="83807"/>
                    <a:pt x="288847" y="156950"/>
                  </a:cubicBezTo>
                  <a:cubicBezTo>
                    <a:pt x="288847" y="230093"/>
                    <a:pt x="230093" y="288847"/>
                    <a:pt x="156950" y="2888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Полилиния: фигура 169">
              <a:extLst>
                <a:ext uri="{FF2B5EF4-FFF2-40B4-BE49-F238E27FC236}">
                  <a16:creationId xmlns:a16="http://schemas.microsoft.com/office/drawing/2014/main" xmlns="" id="{B14EBD9E-6DB3-49B0-9FC6-33E29165E8C1}"/>
                </a:ext>
              </a:extLst>
            </p:cNvPr>
            <p:cNvSpPr/>
            <p:nvPr/>
          </p:nvSpPr>
          <p:spPr>
            <a:xfrm>
              <a:off x="8529858" y="6105419"/>
              <a:ext cx="25714" cy="145714"/>
            </a:xfrm>
            <a:custGeom>
              <a:avLst/>
              <a:gdLst>
                <a:gd name="connsiteX0" fmla="*/ 13061 w 25714"/>
                <a:gd name="connsiteY0" fmla="*/ 1071 h 145714"/>
                <a:gd name="connsiteX1" fmla="*/ 1071 w 25714"/>
                <a:gd name="connsiteY1" fmla="*/ 13061 h 145714"/>
                <a:gd name="connsiteX2" fmla="*/ 1071 w 25714"/>
                <a:gd name="connsiteY2" fmla="*/ 132967 h 145714"/>
                <a:gd name="connsiteX3" fmla="*/ 13061 w 25714"/>
                <a:gd name="connsiteY3" fmla="*/ 144957 h 145714"/>
                <a:gd name="connsiteX4" fmla="*/ 25051 w 25714"/>
                <a:gd name="connsiteY4" fmla="*/ 132967 h 145714"/>
                <a:gd name="connsiteX5" fmla="*/ 25051 w 25714"/>
                <a:gd name="connsiteY5" fmla="*/ 13063 h 145714"/>
                <a:gd name="connsiteX6" fmla="*/ 13061 w 25714"/>
                <a:gd name="connsiteY6" fmla="*/ 1071 h 14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4" h="145714">
                  <a:moveTo>
                    <a:pt x="13061" y="1071"/>
                  </a:moveTo>
                  <a:cubicBezTo>
                    <a:pt x="5867" y="1071"/>
                    <a:pt x="1071" y="5867"/>
                    <a:pt x="1071" y="13061"/>
                  </a:cubicBezTo>
                  <a:lnTo>
                    <a:pt x="1071" y="132967"/>
                  </a:lnTo>
                  <a:cubicBezTo>
                    <a:pt x="1071" y="140161"/>
                    <a:pt x="5867" y="144957"/>
                    <a:pt x="13061" y="144957"/>
                  </a:cubicBezTo>
                  <a:cubicBezTo>
                    <a:pt x="20256" y="144957"/>
                    <a:pt x="25051" y="140161"/>
                    <a:pt x="25051" y="132967"/>
                  </a:cubicBezTo>
                  <a:lnTo>
                    <a:pt x="25051" y="13063"/>
                  </a:lnTo>
                  <a:cubicBezTo>
                    <a:pt x="25053" y="5869"/>
                    <a:pt x="20256" y="1071"/>
                    <a:pt x="13061" y="1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Полилиния: фигура 170">
              <a:extLst>
                <a:ext uri="{FF2B5EF4-FFF2-40B4-BE49-F238E27FC236}">
                  <a16:creationId xmlns:a16="http://schemas.microsoft.com/office/drawing/2014/main" xmlns="" id="{CBB506C2-853E-44B4-9878-F0511D700634}"/>
                </a:ext>
              </a:extLst>
            </p:cNvPr>
            <p:cNvSpPr/>
            <p:nvPr/>
          </p:nvSpPr>
          <p:spPr>
            <a:xfrm>
              <a:off x="8529858" y="6273289"/>
              <a:ext cx="25714" cy="25714"/>
            </a:xfrm>
            <a:custGeom>
              <a:avLst/>
              <a:gdLst>
                <a:gd name="connsiteX0" fmla="*/ 13061 w 25714"/>
                <a:gd name="connsiteY0" fmla="*/ 1071 h 25714"/>
                <a:gd name="connsiteX1" fmla="*/ 1071 w 25714"/>
                <a:gd name="connsiteY1" fmla="*/ 13061 h 25714"/>
                <a:gd name="connsiteX2" fmla="*/ 13061 w 25714"/>
                <a:gd name="connsiteY2" fmla="*/ 25051 h 25714"/>
                <a:gd name="connsiteX3" fmla="*/ 25051 w 25714"/>
                <a:gd name="connsiteY3" fmla="*/ 13061 h 25714"/>
                <a:gd name="connsiteX4" fmla="*/ 13061 w 25714"/>
                <a:gd name="connsiteY4" fmla="*/ 1071 h 2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4" h="25714">
                  <a:moveTo>
                    <a:pt x="13061" y="1071"/>
                  </a:moveTo>
                  <a:cubicBezTo>
                    <a:pt x="7066" y="1071"/>
                    <a:pt x="1071" y="7067"/>
                    <a:pt x="1071" y="13061"/>
                  </a:cubicBezTo>
                  <a:cubicBezTo>
                    <a:pt x="1071" y="19056"/>
                    <a:pt x="7067" y="25051"/>
                    <a:pt x="13061" y="25051"/>
                  </a:cubicBezTo>
                  <a:cubicBezTo>
                    <a:pt x="19056" y="25051"/>
                    <a:pt x="25051" y="19056"/>
                    <a:pt x="25051" y="13061"/>
                  </a:cubicBezTo>
                  <a:cubicBezTo>
                    <a:pt x="25051" y="7067"/>
                    <a:pt x="19057" y="1071"/>
                    <a:pt x="13061" y="10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3FD6B58-9479-42C7-937E-7795DD3466AF}"/>
              </a:ext>
            </a:extLst>
          </p:cNvPr>
          <p:cNvSpPr/>
          <p:nvPr/>
        </p:nvSpPr>
        <p:spPr>
          <a:xfrm>
            <a:off x="5217" y="0"/>
            <a:ext cx="12181566" cy="3606268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100000">
                <a:schemeClr val="accent3">
                  <a:alpha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xmlns="" id="{FE8DDA79-9B22-48D3-AF30-2E524409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Вирус лейкемии кошек</a:t>
            </a:r>
            <a:r>
              <a:rPr lang="en-US" b="1" dirty="0"/>
              <a:t> - </a:t>
            </a:r>
            <a:r>
              <a:rPr lang="ru-RU" b="1" dirty="0"/>
              <a:t>ВЛК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8079" y="2244813"/>
            <a:ext cx="535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Feline Leukemia Virus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FeLV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8003" y="6301366"/>
            <a:ext cx="3811042" cy="35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ounded Rectangle 106">
            <a:extLst>
              <a:ext uri="{FF2B5EF4-FFF2-40B4-BE49-F238E27FC236}">
                <a16:creationId xmlns:a16="http://schemas.microsoft.com/office/drawing/2014/main" xmlns="" id="{76511EDC-A8F2-4B13-A9E5-7F8F9631772A}"/>
              </a:ext>
            </a:extLst>
          </p:cNvPr>
          <p:cNvSpPr/>
          <p:nvPr/>
        </p:nvSpPr>
        <p:spPr>
          <a:xfrm>
            <a:off x="7513098" y="4493266"/>
            <a:ext cx="2651838" cy="1022556"/>
          </a:xfrm>
          <a:prstGeom prst="round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700000" scaled="1"/>
          </a:gradFill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00" dirty="0">
                <a:solidFill>
                  <a:srgbClr val="FFFFFF"/>
                </a:solidFill>
                <a:latin typeface="Oswald" panose="020B0604020202020204" charset="-52"/>
                <a:ea typeface="VTB Group Cond Book" panose="020B0506050504020204" pitchFamily="34" charset="-52"/>
              </a:rPr>
              <a:t>ИФА?</a:t>
            </a:r>
          </a:p>
        </p:txBody>
      </p:sp>
    </p:spTree>
    <p:extLst>
      <p:ext uri="{BB962C8B-B14F-4D97-AF65-F5344CB8AC3E}">
        <p14:creationId xmlns:p14="http://schemas.microsoft.com/office/powerpoint/2010/main" xmlns="" val="25716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51">
            <a:extLst>
              <a:ext uri="{FF2B5EF4-FFF2-40B4-BE49-F238E27FC236}">
                <a16:creationId xmlns:a16="http://schemas.microsoft.com/office/drawing/2014/main" xmlns="" id="{75B36D19-A768-4D95-A3FB-E2317CB16198}"/>
              </a:ext>
            </a:extLst>
          </p:cNvPr>
          <p:cNvSpPr/>
          <p:nvPr/>
        </p:nvSpPr>
        <p:spPr>
          <a:xfrm>
            <a:off x="1" y="-16276"/>
            <a:ext cx="6707335" cy="6874276"/>
          </a:xfrm>
          <a:custGeom>
            <a:avLst/>
            <a:gdLst>
              <a:gd name="connsiteX0" fmla="*/ 0 w 6707335"/>
              <a:gd name="connsiteY0" fmla="*/ 0 h 6874276"/>
              <a:gd name="connsiteX1" fmla="*/ 6707335 w 6707335"/>
              <a:gd name="connsiteY1" fmla="*/ 14477 h 6874276"/>
              <a:gd name="connsiteX2" fmla="*/ 6578507 w 6707335"/>
              <a:gd name="connsiteY2" fmla="*/ 156224 h 6874276"/>
              <a:gd name="connsiteX3" fmla="*/ 5798525 w 6707335"/>
              <a:gd name="connsiteY3" fmla="*/ 2328931 h 6874276"/>
              <a:gd name="connsiteX4" fmla="*/ 6066949 w 6707335"/>
              <a:gd name="connsiteY4" fmla="*/ 3658479 h 6874276"/>
              <a:gd name="connsiteX5" fmla="*/ 6095259 w 6707335"/>
              <a:gd name="connsiteY5" fmla="*/ 3717248 h 6874276"/>
              <a:gd name="connsiteX6" fmla="*/ 6112765 w 6707335"/>
              <a:gd name="connsiteY6" fmla="*/ 3795331 h 6874276"/>
              <a:gd name="connsiteX7" fmla="*/ 6155314 w 6707335"/>
              <a:gd name="connsiteY7" fmla="*/ 3865367 h 6874276"/>
              <a:gd name="connsiteX8" fmla="*/ 6567571 w 6707335"/>
              <a:gd name="connsiteY8" fmla="*/ 5493496 h 6874276"/>
              <a:gd name="connsiteX9" fmla="*/ 6299148 w 6707335"/>
              <a:gd name="connsiteY9" fmla="*/ 6823044 h 6874276"/>
              <a:gd name="connsiteX10" fmla="*/ 6274468 w 6707335"/>
              <a:gd name="connsiteY10" fmla="*/ 6874276 h 6874276"/>
              <a:gd name="connsiteX11" fmla="*/ 0 w 6707335"/>
              <a:gd name="connsiteY11" fmla="*/ 6874276 h 6874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07335" h="6874276">
                <a:moveTo>
                  <a:pt x="0" y="0"/>
                </a:moveTo>
                <a:lnTo>
                  <a:pt x="6707335" y="14477"/>
                </a:lnTo>
                <a:lnTo>
                  <a:pt x="6578507" y="156224"/>
                </a:lnTo>
                <a:cubicBezTo>
                  <a:pt x="6091236" y="746660"/>
                  <a:pt x="5798525" y="1503612"/>
                  <a:pt x="5798525" y="2328931"/>
                </a:cubicBezTo>
                <a:cubicBezTo>
                  <a:pt x="5798525" y="2800542"/>
                  <a:pt x="5894104" y="3249829"/>
                  <a:pt x="6066949" y="3658479"/>
                </a:cubicBezTo>
                <a:lnTo>
                  <a:pt x="6095259" y="3717248"/>
                </a:lnTo>
                <a:lnTo>
                  <a:pt x="6112765" y="3795331"/>
                </a:lnTo>
                <a:lnTo>
                  <a:pt x="6155314" y="3865367"/>
                </a:lnTo>
                <a:cubicBezTo>
                  <a:pt x="6418229" y="4349350"/>
                  <a:pt x="6567571" y="4903983"/>
                  <a:pt x="6567571" y="5493496"/>
                </a:cubicBezTo>
                <a:cubicBezTo>
                  <a:pt x="6567571" y="5965107"/>
                  <a:pt x="6471992" y="6414394"/>
                  <a:pt x="6299148" y="6823044"/>
                </a:cubicBezTo>
                <a:lnTo>
                  <a:pt x="6274468" y="6874276"/>
                </a:lnTo>
                <a:lnTo>
                  <a:pt x="0" y="6874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swald Light" pitchFamily="2" charset="-52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xmlns="" id="{5BF3F9FB-48DF-4C14-A4E8-6B1DD486C94B}"/>
              </a:ext>
            </a:extLst>
          </p:cNvPr>
          <p:cNvSpPr/>
          <p:nvPr/>
        </p:nvSpPr>
        <p:spPr>
          <a:xfrm>
            <a:off x="186812" y="499964"/>
            <a:ext cx="5708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dirty="0">
                <a:solidFill>
                  <a:schemeClr val="accent2"/>
                </a:solidFill>
                <a:latin typeface="Oswald" panose="020B0604020202020204" charset="-52"/>
                <a:ea typeface="+mj-ea"/>
                <a:cs typeface="+mj-cs"/>
              </a:rPr>
              <a:t>Регрессирующая инфекция</a:t>
            </a:r>
          </a:p>
        </p:txBody>
      </p:sp>
      <p:sp>
        <p:nvSpPr>
          <p:cNvPr id="37" name="Rectangle 118">
            <a:extLst>
              <a:ext uri="{FF2B5EF4-FFF2-40B4-BE49-F238E27FC236}">
                <a16:creationId xmlns:a16="http://schemas.microsoft.com/office/drawing/2014/main" xmlns="" id="{F82656F5-5320-43A7-A138-4BDAE1504D89}"/>
              </a:ext>
            </a:extLst>
          </p:cNvPr>
          <p:cNvSpPr/>
          <p:nvPr/>
        </p:nvSpPr>
        <p:spPr>
          <a:xfrm>
            <a:off x="6404242" y="628005"/>
            <a:ext cx="5401030" cy="1920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Oswald" panose="020B0604020202020204" charset="-52"/>
                <a:ea typeface="+mj-ea"/>
                <a:cs typeface="+mj-cs"/>
              </a:rPr>
              <a:t>Прогрессирующая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400" b="1" dirty="0">
                <a:solidFill>
                  <a:schemeClr val="bg1"/>
                </a:solidFill>
                <a:latin typeface="Oswald" panose="020B0604020202020204" charset="-52"/>
                <a:ea typeface="+mj-ea"/>
                <a:cs typeface="+mj-cs"/>
              </a:rPr>
              <a:t> инфекция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ru-RU" sz="4400" b="1" dirty="0">
              <a:solidFill>
                <a:schemeClr val="bg1"/>
              </a:solidFill>
              <a:latin typeface="Oswald" panose="020B0604020202020204" charset="-52"/>
              <a:ea typeface="+mj-ea"/>
              <a:cs typeface="+mj-cs"/>
            </a:endParaRPr>
          </a:p>
        </p:txBody>
      </p:sp>
      <p:sp>
        <p:nvSpPr>
          <p:cNvPr id="46" name="Заголовок 2">
            <a:extLst>
              <a:ext uri="{FF2B5EF4-FFF2-40B4-BE49-F238E27FC236}">
                <a16:creationId xmlns:a16="http://schemas.microsoft.com/office/drawing/2014/main" xmlns="" id="{8BB27BDD-3331-4500-999D-831E0358FC29}"/>
              </a:ext>
            </a:extLst>
          </p:cNvPr>
          <p:cNvSpPr txBox="1">
            <a:spLocks/>
          </p:cNvSpPr>
          <p:nvPr/>
        </p:nvSpPr>
        <p:spPr>
          <a:xfrm>
            <a:off x="348003" y="6301366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003" y="6301366"/>
            <a:ext cx="3811042" cy="355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6686" y="2400289"/>
            <a:ext cx="53547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Провирусная</a:t>
            </a:r>
            <a:r>
              <a:rPr lang="ru-RU" sz="2800" dirty="0"/>
              <a:t> ДНК интегрирована в ДНК клетки-хозяина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err="1"/>
              <a:t>Виремия</a:t>
            </a:r>
            <a:r>
              <a:rPr lang="ru-RU" sz="2800" dirty="0"/>
              <a:t> (РНК) присутствует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r>
              <a:rPr lang="ru-RU" sz="2800" dirty="0"/>
              <a:t>Развиваются симптомы заболевания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002" y="2261790"/>
            <a:ext cx="51482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Провирусная</a:t>
            </a:r>
            <a:r>
              <a:rPr lang="ru-RU" sz="2800" dirty="0"/>
              <a:t> ДНК интегрируется в ДНК клетки-хозяина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r>
              <a:rPr lang="ru-RU" sz="2800" dirty="0" err="1"/>
              <a:t>Виремия</a:t>
            </a:r>
            <a:r>
              <a:rPr lang="ru-RU" sz="2800" dirty="0"/>
              <a:t> (РНК) отсутствует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r>
              <a:rPr lang="ru-RU" sz="2800" dirty="0" err="1"/>
              <a:t>Виремия</a:t>
            </a:r>
            <a:r>
              <a:rPr lang="ru-RU" sz="2800" dirty="0"/>
              <a:t> может активироваться спустя время из-за провоцирующих факторов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622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Oswald"/>
        <a:ea typeface=""/>
        <a:cs typeface=""/>
      </a:majorFont>
      <a:minorFont>
        <a:latin typeface="Oswa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1338</Words>
  <Application>Microsoft Office PowerPoint</Application>
  <PresentationFormat>Произвольный</PresentationFormat>
  <Paragraphs>162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ПЦР или ИФА?</vt:lpstr>
      <vt:lpstr>Слайд 2</vt:lpstr>
      <vt:lpstr>Слайд 3</vt:lpstr>
      <vt:lpstr>Слайд 4</vt:lpstr>
      <vt:lpstr>Вирус иммунодефицита кошек - ВИК</vt:lpstr>
      <vt:lpstr>Слайд 6</vt:lpstr>
      <vt:lpstr>Слайд 7</vt:lpstr>
      <vt:lpstr>Вирус лейкемии кошек - ВЛК</vt:lpstr>
      <vt:lpstr>Слайд 9</vt:lpstr>
      <vt:lpstr>Слайд 10</vt:lpstr>
      <vt:lpstr>Бруцелла (Brucella canis)</vt:lpstr>
      <vt:lpstr>Герпесвирус собак (Canine herpesvirus) </vt:lpstr>
      <vt:lpstr>Вирус лейкемии кошек - ВЛК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ПЦР или ИФА?</dc:title>
  <dc:creator>Гишян Анастасия Аршаковна</dc:creator>
  <cp:lastModifiedBy>Мефодий</cp:lastModifiedBy>
  <cp:revision>41</cp:revision>
  <dcterms:created xsi:type="dcterms:W3CDTF">2023-09-13T11:45:29Z</dcterms:created>
  <dcterms:modified xsi:type="dcterms:W3CDTF">2023-09-22T05:08:11Z</dcterms:modified>
</cp:coreProperties>
</file>